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38"/>
  </p:notesMasterIdLst>
  <p:sldIdLst>
    <p:sldId id="299" r:id="rId3"/>
    <p:sldId id="289" r:id="rId4"/>
    <p:sldId id="290" r:id="rId5"/>
    <p:sldId id="291" r:id="rId6"/>
    <p:sldId id="292" r:id="rId7"/>
    <p:sldId id="294" r:id="rId8"/>
    <p:sldId id="265" r:id="rId9"/>
    <p:sldId id="288" r:id="rId10"/>
    <p:sldId id="296" r:id="rId11"/>
    <p:sldId id="259" r:id="rId12"/>
    <p:sldId id="264" r:id="rId13"/>
    <p:sldId id="263" r:id="rId14"/>
    <p:sldId id="262" r:id="rId15"/>
    <p:sldId id="261" r:id="rId16"/>
    <p:sldId id="303" r:id="rId17"/>
    <p:sldId id="277" r:id="rId18"/>
    <p:sldId id="276" r:id="rId19"/>
    <p:sldId id="274" r:id="rId20"/>
    <p:sldId id="273" r:id="rId21"/>
    <p:sldId id="272" r:id="rId22"/>
    <p:sldId id="271" r:id="rId23"/>
    <p:sldId id="260" r:id="rId24"/>
    <p:sldId id="268" r:id="rId25"/>
    <p:sldId id="269" r:id="rId26"/>
    <p:sldId id="285" r:id="rId27"/>
    <p:sldId id="283" r:id="rId28"/>
    <p:sldId id="282" r:id="rId29"/>
    <p:sldId id="279" r:id="rId30"/>
    <p:sldId id="284" r:id="rId31"/>
    <p:sldId id="297" r:id="rId32"/>
    <p:sldId id="298" r:id="rId33"/>
    <p:sldId id="300" r:id="rId34"/>
    <p:sldId id="301" r:id="rId35"/>
    <p:sldId id="286" r:id="rId36"/>
    <p:sldId id="304" r:id="rId37"/>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TIBbe15H2fnuAwGbELjqtA" hashData="qXybBVHq8hDM/lBb8UTp/CCFFhM"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4538" autoAdjust="0"/>
    <p:restoredTop sz="95749" autoAdjust="0"/>
  </p:normalViewPr>
  <p:slideViewPr>
    <p:cSldViewPr>
      <p:cViewPr>
        <p:scale>
          <a:sx n="70" d="100"/>
          <a:sy n="70" d="100"/>
        </p:scale>
        <p:origin x="156" y="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presProps" Target="presProps.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2DCC79B-ECFA-4ADA-BAFC-C725D0C976A6}" type="datetimeFigureOut">
              <a:rPr lang="es-ES" smtClean="0"/>
              <a:pPr/>
              <a:t>13/05/2012</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3B7BDEE-C4BC-4880-A7BD-DCE13296C6BB}"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blipFill>
                <a:blip r:embed="rId3"/>
                <a:stretch>
                  <a:fillRect/>
                </a:stretch>
              </a:blipFill>
            </a:endParaRPr>
          </a:p>
        </p:txBody>
      </p:sp>
      <p:sp>
        <p:nvSpPr>
          <p:cNvPr id="4" name="3 Marcador de número de diapositiva"/>
          <p:cNvSpPr>
            <a:spLocks noGrp="1"/>
          </p:cNvSpPr>
          <p:nvPr>
            <p:ph type="sldNum" sz="quarter" idx="10"/>
          </p:nvPr>
        </p:nvSpPr>
        <p:spPr/>
        <p:txBody>
          <a:bodyPr/>
          <a:lstStyle/>
          <a:p>
            <a:fld id="{43B7BDEE-C4BC-4880-A7BD-DCE13296C6BB}" type="slidenum">
              <a:rPr lang="es-ES" smtClean="0"/>
              <a:pPr/>
              <a:t>1</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43B7BDEE-C4BC-4880-A7BD-DCE13296C6BB}" type="slidenum">
              <a:rPr lang="es-ES" smtClean="0"/>
              <a:pPr/>
              <a:t>3</a:t>
            </a:fld>
            <a:endParaRPr lang="es-E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blipFill>
                <a:blip r:embed="rId3"/>
                <a:stretch>
                  <a:fillRect/>
                </a:stretch>
              </a:blipFill>
            </a:endParaRPr>
          </a:p>
        </p:txBody>
      </p:sp>
      <p:sp>
        <p:nvSpPr>
          <p:cNvPr id="4" name="3 Marcador de número de diapositiva"/>
          <p:cNvSpPr>
            <a:spLocks noGrp="1"/>
          </p:cNvSpPr>
          <p:nvPr>
            <p:ph type="sldNum" sz="quarter" idx="10"/>
          </p:nvPr>
        </p:nvSpPr>
        <p:spPr/>
        <p:txBody>
          <a:bodyPr/>
          <a:lstStyle/>
          <a:p>
            <a:fld id="{43B7BDEE-C4BC-4880-A7BD-DCE13296C6BB}" type="slidenum">
              <a:rPr lang="es-ES" smtClean="0"/>
              <a:pPr/>
              <a:t>15</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6EB53A4F-3C8C-461E-93FD-BD55D1E3A314}" type="datetimeFigureOut">
              <a:rPr lang="es-ES" smtClean="0"/>
              <a:pPr/>
              <a:t>13/05/2012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2B95E8-7604-4898-96C0-7A32468D230A}" type="slidenum">
              <a:rPr lang="es-ES" smtClean="0"/>
              <a:pPr/>
              <a:t>‹Nº›</a:t>
            </a:fld>
            <a:endParaRPr lang="es-ES"/>
          </a:p>
        </p:txBody>
      </p:sp>
    </p:spTree>
  </p:cSld>
  <p:clrMapOvr>
    <a:masterClrMapping/>
  </p:clrMapOvr>
  <p:transition advTm="18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EB53A4F-3C8C-461E-93FD-BD55D1E3A314}" type="datetimeFigureOut">
              <a:rPr lang="es-ES" smtClean="0"/>
              <a:pPr/>
              <a:t>13/05/2012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2B95E8-7604-4898-96C0-7A32468D230A}" type="slidenum">
              <a:rPr lang="es-ES" smtClean="0"/>
              <a:pPr/>
              <a:t>‹Nº›</a:t>
            </a:fld>
            <a:endParaRPr lang="es-ES"/>
          </a:p>
        </p:txBody>
      </p:sp>
    </p:spTree>
  </p:cSld>
  <p:clrMapOvr>
    <a:masterClrMapping/>
  </p:clrMapOvr>
  <p:transition advTm="18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6EB53A4F-3C8C-461E-93FD-BD55D1E3A314}" type="datetimeFigureOut">
              <a:rPr lang="es-ES" smtClean="0"/>
              <a:pPr/>
              <a:t>13/05/2012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2B95E8-7604-4898-96C0-7A32468D230A}" type="slidenum">
              <a:rPr lang="es-ES" smtClean="0"/>
              <a:pPr/>
              <a:t>‹Nº›</a:t>
            </a:fld>
            <a:endParaRPr lang="es-ES"/>
          </a:p>
        </p:txBody>
      </p:sp>
    </p:spTree>
  </p:cSld>
  <p:clrMapOvr>
    <a:masterClrMapping/>
  </p:clrMapOvr>
  <p:transition advTm="18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6EB53A4F-3C8C-461E-93FD-BD55D1E3A314}" type="datetimeFigureOut">
              <a:rPr lang="es-ES" smtClean="0"/>
              <a:pPr/>
              <a:t>13/05/2012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2B95E8-7604-4898-96C0-7A32468D230A}" type="slidenum">
              <a:rPr lang="es-ES" smtClean="0"/>
              <a:pPr/>
              <a:t>‹Nº›</a:t>
            </a:fld>
            <a:endParaRPr lang="es-ES"/>
          </a:p>
        </p:txBody>
      </p:sp>
    </p:spTree>
  </p:cSld>
  <p:clrMapOvr>
    <a:masterClrMapping/>
  </p:clrMapOvr>
  <p:transition advTm="18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6EB53A4F-3C8C-461E-93FD-BD55D1E3A314}" type="datetimeFigureOut">
              <a:rPr lang="es-ES" smtClean="0"/>
              <a:pPr/>
              <a:t>13/05/2012</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2C2B95E8-7604-4898-96C0-7A32468D230A}" type="slidenum">
              <a:rPr lang="es-ES" smtClean="0"/>
              <a:pPr/>
              <a:t>‹Nº›</a:t>
            </a:fld>
            <a:endParaRPr lang="es-ES"/>
          </a:p>
        </p:txBody>
      </p:sp>
    </p:spTree>
  </p:cSld>
  <p:clrMapOvr>
    <a:masterClrMapping/>
  </p:clrMapOvr>
  <p:transition advTm="18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6EB53A4F-3C8C-461E-93FD-BD55D1E3A314}" type="datetimeFigureOut">
              <a:rPr lang="es-ES" smtClean="0"/>
              <a:pPr/>
              <a:t>13/05/2012</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2C2B95E8-7604-4898-96C0-7A32468D230A}" type="slidenum">
              <a:rPr lang="es-ES" smtClean="0"/>
              <a:pPr/>
              <a:t>‹Nº›</a:t>
            </a:fld>
            <a:endParaRPr lang="es-ES"/>
          </a:p>
        </p:txBody>
      </p:sp>
    </p:spTree>
  </p:cSld>
  <p:clrMapOvr>
    <a:masterClrMapping/>
  </p:clrMapOvr>
  <p:transition advTm="18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6EB53A4F-3C8C-461E-93FD-BD55D1E3A314}" type="datetimeFigureOut">
              <a:rPr lang="es-ES" smtClean="0"/>
              <a:pPr/>
              <a:t>13/05/2012</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2C2B95E8-7604-4898-96C0-7A32468D230A}" type="slidenum">
              <a:rPr lang="es-ES" smtClean="0"/>
              <a:pPr/>
              <a:t>‹Nº›</a:t>
            </a:fld>
            <a:endParaRPr lang="es-ES"/>
          </a:p>
        </p:txBody>
      </p:sp>
    </p:spTree>
  </p:cSld>
  <p:clrMapOvr>
    <a:masterClrMapping/>
  </p:clrMapOvr>
  <p:transition advTm="18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EB53A4F-3C8C-461E-93FD-BD55D1E3A314}" type="datetimeFigureOut">
              <a:rPr lang="es-ES" smtClean="0"/>
              <a:pPr/>
              <a:t>13/05/2012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2B95E8-7604-4898-96C0-7A32468D230A}" type="slidenum">
              <a:rPr lang="es-ES" smtClean="0"/>
              <a:pPr/>
              <a:t>‹Nº›</a:t>
            </a:fld>
            <a:endParaRPr lang="es-ES"/>
          </a:p>
        </p:txBody>
      </p:sp>
    </p:spTree>
  </p:cSld>
  <p:clrMapOvr>
    <a:masterClrMapping/>
  </p:clrMapOvr>
  <p:transition advTm="18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EB53A4F-3C8C-461E-93FD-BD55D1E3A314}" type="datetimeFigureOut">
              <a:rPr lang="es-ES" smtClean="0"/>
              <a:pPr/>
              <a:t>13/05/2012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2B95E8-7604-4898-96C0-7A32468D230A}" type="slidenum">
              <a:rPr lang="es-ES" smtClean="0"/>
              <a:pPr/>
              <a:t>‹Nº›</a:t>
            </a:fld>
            <a:endParaRPr lang="es-ES"/>
          </a:p>
        </p:txBody>
      </p:sp>
    </p:spTree>
  </p:cSld>
  <p:clrMapOvr>
    <a:masterClrMapping/>
  </p:clrMapOvr>
  <p:transition advTm="18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EB53A4F-3C8C-461E-93FD-BD55D1E3A314}" type="datetimeFigureOut">
              <a:rPr lang="es-ES" smtClean="0"/>
              <a:pPr/>
              <a:t>13/05/2012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2B95E8-7604-4898-96C0-7A32468D230A}" type="slidenum">
              <a:rPr lang="es-ES" smtClean="0"/>
              <a:pPr/>
              <a:t>‹Nº›</a:t>
            </a:fld>
            <a:endParaRPr lang="es-ES"/>
          </a:p>
        </p:txBody>
      </p:sp>
    </p:spTree>
  </p:cSld>
  <p:clrMapOvr>
    <a:masterClrMapping/>
  </p:clrMapOvr>
  <p:transition advTm="18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EB53A4F-3C8C-461E-93FD-BD55D1E3A314}" type="datetimeFigureOut">
              <a:rPr lang="es-ES" smtClean="0"/>
              <a:pPr/>
              <a:t>13/05/2012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2B95E8-7604-4898-96C0-7A32468D230A}" type="slidenum">
              <a:rPr lang="es-ES" smtClean="0"/>
              <a:pPr/>
              <a:t>‹Nº›</a:t>
            </a:fld>
            <a:endParaRPr lang="es-ES"/>
          </a:p>
        </p:txBody>
      </p:sp>
    </p:spTree>
  </p:cSld>
  <p:clrMapOvr>
    <a:masterClrMapping/>
  </p:clrMapOvr>
  <p:transition advTm="18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C0677D98-CA62-45DC-8FC7-2B7BE3FB55D1}"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EB53A4F-3C8C-461E-93FD-BD55D1E3A314}" type="datetimeFigureOut">
              <a:rPr lang="es-ES" smtClean="0"/>
              <a:pPr/>
              <a:t>13/05/2012</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C2B95E8-7604-4898-96C0-7A32468D230A}"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18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81847F87-500A-433C-A31C-A02D172DEBCE}"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audio" Target="../media/audio1.wav"/><Relationship Id="rId7" Type="http://schemas.openxmlformats.org/officeDocument/2006/relationships/image" Target="../media/image4.gif"/><Relationship Id="rId12" Type="http://schemas.openxmlformats.org/officeDocument/2006/relationships/image" Target="../media/image9.jpe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3.jpeg"/><Relationship Id="rId11" Type="http://schemas.openxmlformats.org/officeDocument/2006/relationships/image" Target="../media/image8.gif"/><Relationship Id="rId5" Type="http://schemas.openxmlformats.org/officeDocument/2006/relationships/image" Target="../media/image2.jpeg"/><Relationship Id="rId10" Type="http://schemas.openxmlformats.org/officeDocument/2006/relationships/image" Target="../media/image7.jpeg"/><Relationship Id="rId4" Type="http://schemas.openxmlformats.org/officeDocument/2006/relationships/image" Target="../media/image1.jpeg"/><Relationship Id="rId9" Type="http://schemas.openxmlformats.org/officeDocument/2006/relationships/image" Target="../media/image6.gif"/></Relationships>
</file>

<file path=ppt/slides/_rels/slide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audio" Target="../media/audio2.wav"/><Relationship Id="rId7" Type="http://schemas.openxmlformats.org/officeDocument/2006/relationships/image" Target="../media/image8.gif"/><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20.jpeg"/><Relationship Id="rId5" Type="http://schemas.openxmlformats.org/officeDocument/2006/relationships/image" Target="../media/image2.jpeg"/><Relationship Id="rId4" Type="http://schemas.openxmlformats.org/officeDocument/2006/relationships/image" Target="../media/image1.jpeg"/></Relationships>
</file>

<file path=ppt/slides/_rels/slide16.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35.gif"/><Relationship Id="rId2" Type="http://schemas.openxmlformats.org/officeDocument/2006/relationships/audio" Target="../media/audio2.wav"/><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5.gif"/><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5.gif"/><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35.gif"/><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36.jpeg"/><Relationship Id="rId1" Type="http://schemas.openxmlformats.org/officeDocument/2006/relationships/slideLayout" Target="../slideLayouts/slideLayout1.xml"/><Relationship Id="rId4" Type="http://schemas.openxmlformats.org/officeDocument/2006/relationships/image" Target="../media/image37.jpeg"/></Relationships>
</file>

<file path=ppt/slides/_rels/slide35.xml.rels><?xml version="1.0" encoding="UTF-8" standalone="yes"?>
<Relationships xmlns="http://schemas.openxmlformats.org/package/2006/relationships"><Relationship Id="rId8" Type="http://schemas.openxmlformats.org/officeDocument/2006/relationships/hyperlink" Target="http://www.mispps.com/fechas-especiales-13/" TargetMode="External"/><Relationship Id="rId13" Type="http://schemas.openxmlformats.org/officeDocument/2006/relationships/hyperlink" Target="http://www.mispps.com/politica/" TargetMode="External"/><Relationship Id="rId18" Type="http://schemas.openxmlformats.org/officeDocument/2006/relationships/hyperlink" Target="http://www.mispps.com/dedicatorias-41/" TargetMode="External"/><Relationship Id="rId26" Type="http://schemas.openxmlformats.org/officeDocument/2006/relationships/hyperlink" Target="http://www.mispps.com/reflexion/" TargetMode="External"/><Relationship Id="rId3" Type="http://schemas.openxmlformats.org/officeDocument/2006/relationships/image" Target="../media/image38.png"/><Relationship Id="rId21" Type="http://schemas.openxmlformats.org/officeDocument/2006/relationships/hyperlink" Target="http://www.mispps.com/graciosos/" TargetMode="External"/><Relationship Id="rId7" Type="http://schemas.openxmlformats.org/officeDocument/2006/relationships/hyperlink" Target="http://www.mispps.com/eroticos-12/" TargetMode="External"/><Relationship Id="rId12" Type="http://schemas.openxmlformats.org/officeDocument/2006/relationships/hyperlink" Target="http://www.mispps.com/naturaleza-ciencias/" TargetMode="External"/><Relationship Id="rId17" Type="http://schemas.openxmlformats.org/officeDocument/2006/relationships/hyperlink" Target="http://www.mispps.com/religiosos/" TargetMode="External"/><Relationship Id="rId25" Type="http://schemas.openxmlformats.org/officeDocument/2006/relationships/hyperlink" Target="http://www.mispps.com/politica-35/"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romanticos-17/" TargetMode="External"/><Relationship Id="rId20" Type="http://schemas.openxmlformats.org/officeDocument/2006/relationships/hyperlink" Target="http://www.mispps.com/fechas-especiales/" TargetMode="External"/><Relationship Id="rId29" Type="http://schemas.openxmlformats.org/officeDocument/2006/relationships/hyperlink" Target="http://www.mispps.com/religiosos-31/" TargetMode="External"/><Relationship Id="rId1" Type="http://schemas.openxmlformats.org/officeDocument/2006/relationships/slideLayout" Target="../slideLayouts/slideLayout12.xml"/><Relationship Id="rId6" Type="http://schemas.openxmlformats.org/officeDocument/2006/relationships/hyperlink" Target="http://www.mispps.com/dedicatorias/" TargetMode="External"/><Relationship Id="rId11" Type="http://schemas.openxmlformats.org/officeDocument/2006/relationships/hyperlink" Target="http://www.mispps.com/lugares-19/" TargetMode="External"/><Relationship Id="rId24" Type="http://schemas.openxmlformats.org/officeDocument/2006/relationships/hyperlink" Target="http://www.mispps.com/naturaleza-ciencias-29/" TargetMode="External"/><Relationship Id="rId5" Type="http://schemas.openxmlformats.org/officeDocument/2006/relationships/image" Target="../media/image39.png"/><Relationship Id="rId15" Type="http://schemas.openxmlformats.org/officeDocument/2006/relationships/hyperlink" Target="http://www.mispps.com/salud/" TargetMode="External"/><Relationship Id="rId23" Type="http://schemas.openxmlformats.org/officeDocument/2006/relationships/hyperlink" Target="http://www.mispps.com/lugares/" TargetMode="External"/><Relationship Id="rId28" Type="http://schemas.openxmlformats.org/officeDocument/2006/relationships/hyperlink" Target="http://www.mispps.com/romanticos/" TargetMode="External"/><Relationship Id="rId10" Type="http://schemas.openxmlformats.org/officeDocument/2006/relationships/hyperlink" Target="http://www.mispps.com/historia-arte/" TargetMode="External"/><Relationship Id="rId19" Type="http://schemas.openxmlformats.org/officeDocument/2006/relationships/hyperlink" Target="http://www.mispps.com/eroticos/" TargetMode="External"/><Relationship Id="rId31" Type="http://schemas.openxmlformats.org/officeDocument/2006/relationships/image" Target="../media/image40.jpeg"/><Relationship Id="rId4" Type="http://schemas.openxmlformats.org/officeDocument/2006/relationships/hyperlink" Target="http://www.mispps.com/" TargetMode="External"/><Relationship Id="rId9" Type="http://schemas.openxmlformats.org/officeDocument/2006/relationships/hyperlink" Target="http://www.mispps.com/graciosos-14/" TargetMode="External"/><Relationship Id="rId14" Type="http://schemas.openxmlformats.org/officeDocument/2006/relationships/hyperlink" Target="http://www.mispps.com/reflexion-16/" TargetMode="External"/><Relationship Id="rId22" Type="http://schemas.openxmlformats.org/officeDocument/2006/relationships/hyperlink" Target="http://www.mispps.com/historia-arte-39/" TargetMode="External"/><Relationship Id="rId27" Type="http://schemas.openxmlformats.org/officeDocument/2006/relationships/hyperlink" Target="http://www.mispps.com/salud-26/" TargetMode="External"/><Relationship Id="rId30" Type="http://schemas.openxmlformats.org/officeDocument/2006/relationships/hyperlink" Target="http://www.mispps.com/register"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telón nuevo Teatro Colón.jpg"/>
          <p:cNvPicPr>
            <a:picLocks noChangeAspect="1"/>
          </p:cNvPicPr>
          <p:nvPr/>
        </p:nvPicPr>
        <p:blipFill>
          <a:blip r:embed="rId4">
            <a:lum bright="-10000" contrast="20000"/>
          </a:blip>
          <a:stretch>
            <a:fillRect/>
          </a:stretch>
        </p:blipFill>
        <p:spPr>
          <a:xfrm>
            <a:off x="0" y="0"/>
            <a:ext cx="9144000" cy="6858000"/>
          </a:xfrm>
          <a:prstGeom prst="rect">
            <a:avLst/>
          </a:prstGeom>
        </p:spPr>
      </p:pic>
      <p:pic>
        <p:nvPicPr>
          <p:cNvPr id="5" name="4 Imagen" descr="ebb1479b.jpg"/>
          <p:cNvPicPr>
            <a:picLocks noChangeAspect="1"/>
          </p:cNvPicPr>
          <p:nvPr/>
        </p:nvPicPr>
        <p:blipFill>
          <a:blip r:embed="rId5" cstate="print"/>
          <a:stretch>
            <a:fillRect/>
          </a:stretch>
        </p:blipFill>
        <p:spPr>
          <a:xfrm flipH="1" flipV="1">
            <a:off x="5357817" y="7403083"/>
            <a:ext cx="45719" cy="73378"/>
          </a:xfrm>
          <a:prstGeom prst="rect">
            <a:avLst/>
          </a:prstGeom>
          <a:effectLst>
            <a:softEdge rad="127000"/>
          </a:effectLst>
        </p:spPr>
      </p:pic>
      <p:sp>
        <p:nvSpPr>
          <p:cNvPr id="6" name="5 Recortar rectángulo de esquina del mismo lado"/>
          <p:cNvSpPr/>
          <p:nvPr/>
        </p:nvSpPr>
        <p:spPr>
          <a:xfrm>
            <a:off x="3143240" y="3571876"/>
            <a:ext cx="3000396" cy="2428892"/>
          </a:xfrm>
          <a:prstGeom prst="snip2Same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 name="6 Imagen" descr="telón nuevo Teatro Colón.jpg"/>
          <p:cNvPicPr>
            <a:picLocks noChangeAspect="1"/>
          </p:cNvPicPr>
          <p:nvPr/>
        </p:nvPicPr>
        <p:blipFill>
          <a:blip r:embed="rId4">
            <a:duotone>
              <a:prstClr val="black"/>
              <a:schemeClr val="accent6">
                <a:tint val="45000"/>
                <a:satMod val="400000"/>
              </a:schemeClr>
            </a:duotone>
            <a:lum contrast="20000"/>
          </a:blip>
          <a:srcRect l="33898" t="26316" r="20718" b="7546"/>
          <a:stretch>
            <a:fillRect/>
          </a:stretch>
        </p:blipFill>
        <p:spPr>
          <a:xfrm>
            <a:off x="1500166" y="1285860"/>
            <a:ext cx="6000792" cy="5000660"/>
          </a:xfrm>
          <a:prstGeom prst="trapezoid">
            <a:avLst/>
          </a:prstGeom>
          <a:effectLst/>
        </p:spPr>
      </p:pic>
      <p:pic>
        <p:nvPicPr>
          <p:cNvPr id="8" name="7 Imagen" descr="ebb1479b.jpg"/>
          <p:cNvPicPr>
            <a:picLocks noChangeAspect="1"/>
          </p:cNvPicPr>
          <p:nvPr/>
        </p:nvPicPr>
        <p:blipFill>
          <a:blip r:embed="rId6" cstate="print"/>
          <a:stretch>
            <a:fillRect/>
          </a:stretch>
        </p:blipFill>
        <p:spPr>
          <a:xfrm>
            <a:off x="-708320" y="5286388"/>
            <a:ext cx="136783" cy="194310"/>
          </a:xfrm>
          <a:prstGeom prst="rect">
            <a:avLst/>
          </a:prstGeom>
          <a:effectLst>
            <a:softEdge rad="317500"/>
          </a:effectLst>
        </p:spPr>
      </p:pic>
      <p:sp>
        <p:nvSpPr>
          <p:cNvPr id="11" name="10 CuadroTexto"/>
          <p:cNvSpPr txBox="1"/>
          <p:nvPr/>
        </p:nvSpPr>
        <p:spPr>
          <a:xfrm>
            <a:off x="0" y="5934670"/>
            <a:ext cx="9144000" cy="923330"/>
          </a:xfrm>
          <a:prstGeom prst="rect">
            <a:avLst/>
          </a:prstGeom>
          <a:noFill/>
        </p:spPr>
        <p:txBody>
          <a:bodyPr wrap="square" rtlCol="0">
            <a:spAutoFit/>
          </a:bodyPr>
          <a:lstStyle/>
          <a:p>
            <a:endParaRPr lang="es-ES" b="1" dirty="0" smtClean="0">
              <a:blipFill>
                <a:blip r:embed="rId7"/>
                <a:stretch>
                  <a:fillRect/>
                </a:stretch>
              </a:blipFill>
              <a:effectLst>
                <a:outerShdw blurRad="38100" dist="38100" dir="2700000" algn="tl">
                  <a:srgbClr val="000000">
                    <a:alpha val="43137"/>
                  </a:srgbClr>
                </a:outerShdw>
              </a:effectLst>
              <a:latin typeface="Arial Unicode MS" pitchFamily="34" charset="-128"/>
              <a:ea typeface="Arial Unicode MS" pitchFamily="34" charset="-128"/>
              <a:cs typeface="Arial Unicode MS" pitchFamily="34" charset="-128"/>
            </a:endParaRPr>
          </a:p>
          <a:p>
            <a:r>
              <a:rPr lang="es-ES" b="1" dirty="0" smtClean="0">
                <a:blipFill>
                  <a:blip r:embed="rId8"/>
                  <a:stretch>
                    <a:fillRect/>
                  </a:stretch>
                </a:blipFill>
                <a:effectLst>
                  <a:outerShdw blurRad="38100" dist="38100" dir="2700000" algn="tl">
                    <a:srgbClr val="000000">
                      <a:alpha val="43137"/>
                    </a:srgbClr>
                  </a:outerShdw>
                </a:effectLst>
                <a:latin typeface="Arial Unicode MS" pitchFamily="34" charset="-128"/>
                <a:ea typeface="Arial Unicode MS" pitchFamily="34" charset="-128"/>
                <a:cs typeface="Arial Unicode MS" pitchFamily="34" charset="-128"/>
              </a:rPr>
              <a:t>Versión 1º  Coro de opera</a:t>
            </a:r>
          </a:p>
          <a:p>
            <a:r>
              <a:rPr lang="es-ES" b="1" dirty="0" smtClean="0">
                <a:blipFill>
                  <a:blip r:embed="rId8"/>
                  <a:stretch>
                    <a:fillRect/>
                  </a:stretch>
                </a:blipFill>
                <a:effectLst>
                  <a:outerShdw blurRad="38100" dist="38100" dir="2700000" algn="tl">
                    <a:srgbClr val="000000">
                      <a:alpha val="43137"/>
                    </a:srgbClr>
                  </a:outerShdw>
                </a:effectLst>
                <a:latin typeface="Arial Unicode MS" pitchFamily="34" charset="-128"/>
                <a:ea typeface="Arial Unicode MS" pitchFamily="34" charset="-128"/>
                <a:cs typeface="Arial Unicode MS" pitchFamily="34" charset="-128"/>
              </a:rPr>
              <a:t>      ” Va </a:t>
            </a:r>
            <a:r>
              <a:rPr lang="es-ES" b="1" dirty="0" err="1" smtClean="0">
                <a:blipFill>
                  <a:blip r:embed="rId8"/>
                  <a:stretch>
                    <a:fillRect/>
                  </a:stretch>
                </a:blipFill>
                <a:effectLst>
                  <a:outerShdw blurRad="38100" dist="38100" dir="2700000" algn="tl">
                    <a:srgbClr val="000000">
                      <a:alpha val="43137"/>
                    </a:srgbClr>
                  </a:outerShdw>
                </a:effectLst>
                <a:latin typeface="Arial Unicode MS" pitchFamily="34" charset="-128"/>
                <a:ea typeface="Arial Unicode MS" pitchFamily="34" charset="-128"/>
                <a:cs typeface="Arial Unicode MS" pitchFamily="34" charset="-128"/>
              </a:rPr>
              <a:t>Pensiero</a:t>
            </a:r>
            <a:r>
              <a:rPr lang="es-ES" b="1" dirty="0" smtClean="0">
                <a:blipFill>
                  <a:blip r:embed="rId8"/>
                  <a:stretch>
                    <a:fillRect/>
                  </a:stretch>
                </a:blipFill>
                <a:effectLst>
                  <a:outerShdw blurRad="38100" dist="38100" dir="2700000" algn="tl">
                    <a:srgbClr val="000000">
                      <a:alpha val="43137"/>
                    </a:srgbClr>
                  </a:outerShdw>
                </a:effectLst>
                <a:latin typeface="Arial Unicode MS" pitchFamily="34" charset="-128"/>
                <a:ea typeface="Arial Unicode MS" pitchFamily="34" charset="-128"/>
                <a:cs typeface="Arial Unicode MS" pitchFamily="34" charset="-128"/>
              </a:rPr>
              <a:t> “</a:t>
            </a:r>
          </a:p>
        </p:txBody>
      </p:sp>
      <p:sp>
        <p:nvSpPr>
          <p:cNvPr id="12" name="11 CuadroTexto"/>
          <p:cNvSpPr txBox="1"/>
          <p:nvPr/>
        </p:nvSpPr>
        <p:spPr>
          <a:xfrm>
            <a:off x="5399064" y="6119336"/>
            <a:ext cx="3744936" cy="1477328"/>
          </a:xfrm>
          <a:prstGeom prst="rect">
            <a:avLst/>
          </a:prstGeom>
          <a:noFill/>
        </p:spPr>
        <p:txBody>
          <a:bodyPr wrap="none" rtlCol="0">
            <a:spAutoFit/>
          </a:bodyPr>
          <a:lstStyle/>
          <a:p>
            <a:r>
              <a:rPr lang="es-ES" b="1" dirty="0" smtClean="0">
                <a:blipFill>
                  <a:blip r:embed="rId9"/>
                  <a:stretch>
                    <a:fillRect/>
                  </a:stretch>
                </a:blipFill>
                <a:effectLst>
                  <a:outerShdw blurRad="38100" dist="38100" dir="2700000" algn="tl">
                    <a:srgbClr val="000000">
                      <a:alpha val="43137"/>
                    </a:srgbClr>
                  </a:outerShdw>
                </a:effectLst>
                <a:latin typeface="Arial Unicode MS" pitchFamily="34" charset="-128"/>
                <a:ea typeface="Arial Unicode MS" pitchFamily="34" charset="-128"/>
                <a:cs typeface="Arial Unicode MS" pitchFamily="34" charset="-128"/>
              </a:rPr>
              <a:t>Versión 2º Libertad ” Va </a:t>
            </a:r>
            <a:r>
              <a:rPr lang="es-ES" b="1" dirty="0" err="1" smtClean="0">
                <a:blipFill>
                  <a:blip r:embed="rId9"/>
                  <a:stretch>
                    <a:fillRect/>
                  </a:stretch>
                </a:blipFill>
                <a:effectLst>
                  <a:outerShdw blurRad="38100" dist="38100" dir="2700000" algn="tl">
                    <a:srgbClr val="000000">
                      <a:alpha val="43137"/>
                    </a:srgbClr>
                  </a:outerShdw>
                </a:effectLst>
                <a:latin typeface="Arial Unicode MS" pitchFamily="34" charset="-128"/>
                <a:ea typeface="Arial Unicode MS" pitchFamily="34" charset="-128"/>
                <a:cs typeface="Arial Unicode MS" pitchFamily="34" charset="-128"/>
              </a:rPr>
              <a:t>Pensiero</a:t>
            </a:r>
            <a:r>
              <a:rPr lang="es-ES" b="1" dirty="0" smtClean="0">
                <a:blipFill>
                  <a:blip r:embed="rId9"/>
                  <a:stretch>
                    <a:fillRect/>
                  </a:stretch>
                </a:blipFill>
                <a:effectLst>
                  <a:outerShdw blurRad="38100" dist="38100" dir="2700000" algn="tl">
                    <a:srgbClr val="000000">
                      <a:alpha val="43137"/>
                    </a:srgbClr>
                  </a:outerShdw>
                </a:effectLst>
                <a:latin typeface="Arial Unicode MS" pitchFamily="34" charset="-128"/>
                <a:ea typeface="Arial Unicode MS" pitchFamily="34" charset="-128"/>
                <a:cs typeface="Arial Unicode MS" pitchFamily="34" charset="-128"/>
              </a:rPr>
              <a:t> “</a:t>
            </a:r>
          </a:p>
          <a:p>
            <a:r>
              <a:rPr lang="es-ES" b="1" dirty="0" smtClean="0">
                <a:blipFill>
                  <a:blip r:embed="rId9"/>
                  <a:stretch>
                    <a:fillRect/>
                  </a:stretch>
                </a:blipFill>
                <a:effectLst>
                  <a:outerShdw blurRad="38100" dist="38100" dir="2700000" algn="tl">
                    <a:srgbClr val="000000">
                      <a:alpha val="43137"/>
                    </a:srgbClr>
                  </a:outerShdw>
                </a:effectLst>
                <a:latin typeface="Arial Unicode MS" pitchFamily="34" charset="-128"/>
                <a:ea typeface="Arial Unicode MS" pitchFamily="34" charset="-128"/>
                <a:cs typeface="Arial Unicode MS" pitchFamily="34" charset="-128"/>
              </a:rPr>
              <a:t>        Por Nana </a:t>
            </a:r>
            <a:r>
              <a:rPr lang="es-ES" b="1" dirty="0" err="1" smtClean="0">
                <a:blipFill>
                  <a:blip r:embed="rId9"/>
                  <a:stretch>
                    <a:fillRect/>
                  </a:stretch>
                </a:blipFill>
                <a:effectLst>
                  <a:outerShdw blurRad="38100" dist="38100" dir="2700000" algn="tl">
                    <a:srgbClr val="000000">
                      <a:alpha val="43137"/>
                    </a:srgbClr>
                  </a:outerShdw>
                </a:effectLst>
                <a:latin typeface="Arial Unicode MS" pitchFamily="34" charset="-128"/>
                <a:ea typeface="Arial Unicode MS" pitchFamily="34" charset="-128"/>
                <a:cs typeface="Arial Unicode MS" pitchFamily="34" charset="-128"/>
              </a:rPr>
              <a:t>Mouskuri</a:t>
            </a:r>
            <a:endParaRPr lang="es-ES" b="1" dirty="0" smtClean="0">
              <a:blipFill>
                <a:blip r:embed="rId9"/>
                <a:stretch>
                  <a:fillRect/>
                </a:stretch>
              </a:blipFill>
              <a:effectLst>
                <a:outerShdw blurRad="38100" dist="38100" dir="2700000" algn="tl">
                  <a:srgbClr val="000000">
                    <a:alpha val="43137"/>
                  </a:srgbClr>
                </a:outerShdw>
              </a:effectLst>
              <a:latin typeface="Arial Unicode MS" pitchFamily="34" charset="-128"/>
              <a:ea typeface="Arial Unicode MS" pitchFamily="34" charset="-128"/>
              <a:cs typeface="Arial Unicode MS" pitchFamily="34" charset="-128"/>
            </a:endParaRPr>
          </a:p>
          <a:p>
            <a:endParaRPr lang="es-ES" b="1" dirty="0" smtClean="0">
              <a:blipFill>
                <a:blip r:embed="rId9"/>
                <a:stretch>
                  <a:fillRect/>
                </a:stretch>
              </a:blipFill>
              <a:effectLst>
                <a:outerShdw blurRad="38100" dist="38100" dir="2700000" algn="tl">
                  <a:srgbClr val="000000">
                    <a:alpha val="43137"/>
                  </a:srgbClr>
                </a:outerShdw>
              </a:effectLst>
              <a:latin typeface="Arial Unicode MS" pitchFamily="34" charset="-128"/>
              <a:ea typeface="Arial Unicode MS" pitchFamily="34" charset="-128"/>
              <a:cs typeface="Arial Unicode MS" pitchFamily="34" charset="-128"/>
            </a:endParaRPr>
          </a:p>
          <a:p>
            <a:endParaRPr lang="es-ES" dirty="0" smtClean="0">
              <a:blipFill>
                <a:blip r:embed="rId9"/>
                <a:stretch>
                  <a:fillRect/>
                </a:stretch>
              </a:blipFill>
            </a:endParaRPr>
          </a:p>
          <a:p>
            <a:endParaRPr lang="es-ES" dirty="0">
              <a:blipFill>
                <a:blip r:embed="rId9"/>
                <a:stretch>
                  <a:fillRect/>
                </a:stretch>
              </a:blipFill>
            </a:endParaRPr>
          </a:p>
        </p:txBody>
      </p:sp>
      <p:pic>
        <p:nvPicPr>
          <p:cNvPr id="13" name="12 Imagen" descr="nabucco1.jpg"/>
          <p:cNvPicPr>
            <a:picLocks noChangeAspect="1"/>
          </p:cNvPicPr>
          <p:nvPr/>
        </p:nvPicPr>
        <p:blipFill>
          <a:blip r:embed="rId10">
            <a:lum contrast="30000"/>
          </a:blip>
          <a:srcRect t="12621"/>
          <a:stretch>
            <a:fillRect/>
          </a:stretch>
        </p:blipFill>
        <p:spPr>
          <a:xfrm>
            <a:off x="1714480" y="1214422"/>
            <a:ext cx="5500726" cy="4737079"/>
          </a:xfrm>
          <a:prstGeom prst="trapezoid">
            <a:avLst/>
          </a:prstGeom>
        </p:spPr>
      </p:pic>
      <p:pic>
        <p:nvPicPr>
          <p:cNvPr id="14" name="13 Imagen" descr="telon2.gif"/>
          <p:cNvPicPr>
            <a:picLocks noChangeAspect="1"/>
          </p:cNvPicPr>
          <p:nvPr/>
        </p:nvPicPr>
        <p:blipFill>
          <a:blip r:embed="rId11"/>
          <a:stretch>
            <a:fillRect/>
          </a:stretch>
        </p:blipFill>
        <p:spPr>
          <a:xfrm>
            <a:off x="1357290" y="1000108"/>
            <a:ext cx="6429420" cy="5357826"/>
          </a:xfrm>
          <a:prstGeom prst="trapezoid">
            <a:avLst/>
          </a:prstGeom>
        </p:spPr>
      </p:pic>
      <p:sp>
        <p:nvSpPr>
          <p:cNvPr id="15" name="14 CuadroTexto"/>
          <p:cNvSpPr txBox="1"/>
          <p:nvPr/>
        </p:nvSpPr>
        <p:spPr>
          <a:xfrm>
            <a:off x="2357422" y="0"/>
            <a:ext cx="4644220" cy="1323439"/>
          </a:xfrm>
          <a:prstGeom prst="rect">
            <a:avLst/>
          </a:prstGeom>
          <a:noFill/>
        </p:spPr>
        <p:txBody>
          <a:bodyPr wrap="none" rtlCol="0">
            <a:spAutoFit/>
            <a:scene3d>
              <a:camera prst="orthographicFront"/>
              <a:lightRig rig="threePt" dir="t"/>
            </a:scene3d>
            <a:sp3d extrusionH="57150">
              <a:bevelT w="57150" h="38100" prst="artDeco"/>
            </a:sp3d>
          </a:bodyPr>
          <a:lstStyle/>
          <a:p>
            <a:r>
              <a:rPr lang="es-ES" sz="8000" b="1" dirty="0" err="1" smtClean="0">
                <a:ln>
                  <a:solidFill>
                    <a:sysClr val="windowText" lastClr="000000"/>
                  </a:solidFill>
                </a:ln>
                <a:blipFill dpi="0" rotWithShape="1">
                  <a:blip r:embed="rId12"/>
                  <a:srcRect/>
                  <a:stretch>
                    <a:fillRect/>
                  </a:stretch>
                </a:blipFill>
                <a:effectLst>
                  <a:outerShdw blurRad="38100" dist="38100" dir="2700000" algn="tl">
                    <a:srgbClr val="000000">
                      <a:alpha val="43137"/>
                    </a:srgbClr>
                  </a:outerShdw>
                </a:effectLst>
                <a:latin typeface="Cooper Black" pitchFamily="18" charset="0"/>
              </a:rPr>
              <a:t>Nabucco</a:t>
            </a:r>
            <a:endParaRPr lang="es-ES" sz="8000" b="1" dirty="0">
              <a:ln>
                <a:solidFill>
                  <a:sysClr val="windowText" lastClr="000000"/>
                </a:solidFill>
              </a:ln>
              <a:blipFill dpi="0" rotWithShape="1">
                <a:blip r:embed="rId12"/>
                <a:srcRect/>
                <a:stretch>
                  <a:fillRect/>
                </a:stretch>
              </a:blipFill>
              <a:effectLst>
                <a:outerShdw blurRad="38100" dist="38100" dir="2700000" algn="tl">
                  <a:srgbClr val="000000">
                    <a:alpha val="43137"/>
                  </a:srgbClr>
                </a:outerShdw>
              </a:effectLst>
              <a:latin typeface="Cooper Black" pitchFamily="18" charset="0"/>
            </a:endParaRPr>
          </a:p>
        </p:txBody>
      </p:sp>
      <p:sp>
        <p:nvSpPr>
          <p:cNvPr id="16" name="15 CuadroTexto"/>
          <p:cNvSpPr txBox="1"/>
          <p:nvPr/>
        </p:nvSpPr>
        <p:spPr>
          <a:xfrm>
            <a:off x="2571736" y="1071546"/>
            <a:ext cx="3786214" cy="461665"/>
          </a:xfrm>
          <a:prstGeom prst="rect">
            <a:avLst/>
          </a:prstGeom>
          <a:noFill/>
        </p:spPr>
        <p:txBody>
          <a:bodyPr wrap="none" rtlCol="0">
            <a:prstTxWarp prst="textTriangleInverted">
              <a:avLst>
                <a:gd name="adj" fmla="val 55913"/>
              </a:avLst>
            </a:prstTxWarp>
            <a:spAutoFit/>
          </a:bodyPr>
          <a:lstStyle/>
          <a:p>
            <a:r>
              <a:rPr lang="es-ES" sz="2000" b="1" dirty="0" smtClean="0">
                <a:ln>
                  <a:solidFill>
                    <a:sysClr val="windowText" lastClr="000000"/>
                  </a:solidFill>
                </a:ln>
                <a:blipFill>
                  <a:blip r:embed="rId12"/>
                  <a:stretch>
                    <a:fillRect/>
                  </a:stretch>
                </a:blipFill>
                <a:effectLst>
                  <a:outerShdw blurRad="38100" dist="38100" dir="2700000" algn="tl">
                    <a:srgbClr val="000000">
                      <a:alpha val="43137"/>
                    </a:srgbClr>
                  </a:outerShdw>
                </a:effectLst>
                <a:latin typeface="Cooper Black" pitchFamily="18" charset="0"/>
              </a:rPr>
              <a:t>Opera de </a:t>
            </a:r>
            <a:r>
              <a:rPr lang="es-ES" sz="2000" b="1" dirty="0" err="1" smtClean="0">
                <a:ln>
                  <a:solidFill>
                    <a:sysClr val="windowText" lastClr="000000"/>
                  </a:solidFill>
                </a:ln>
                <a:blipFill>
                  <a:blip r:embed="rId12"/>
                  <a:stretch>
                    <a:fillRect/>
                  </a:stretch>
                </a:blipFill>
                <a:effectLst>
                  <a:outerShdw blurRad="38100" dist="38100" dir="2700000" algn="tl">
                    <a:srgbClr val="000000">
                      <a:alpha val="43137"/>
                    </a:srgbClr>
                  </a:outerShdw>
                </a:effectLst>
                <a:latin typeface="Cooper Black" pitchFamily="18" charset="0"/>
              </a:rPr>
              <a:t>Giussepe</a:t>
            </a:r>
            <a:r>
              <a:rPr lang="es-ES" sz="2000" b="1" dirty="0" smtClean="0">
                <a:ln>
                  <a:solidFill>
                    <a:sysClr val="windowText" lastClr="000000"/>
                  </a:solidFill>
                </a:ln>
                <a:blipFill>
                  <a:blip r:embed="rId12"/>
                  <a:stretch>
                    <a:fillRect/>
                  </a:stretch>
                </a:blipFill>
                <a:effectLst>
                  <a:outerShdw blurRad="38100" dist="38100" dir="2700000" algn="tl">
                    <a:srgbClr val="000000">
                      <a:alpha val="43137"/>
                    </a:srgbClr>
                  </a:outerShdw>
                </a:effectLst>
                <a:latin typeface="Cooper Black" pitchFamily="18" charset="0"/>
              </a:rPr>
              <a:t> Verdi</a:t>
            </a:r>
            <a:endParaRPr lang="es-ES" sz="2000" b="1" dirty="0">
              <a:ln>
                <a:solidFill>
                  <a:sysClr val="windowText" lastClr="000000"/>
                </a:solidFill>
              </a:ln>
              <a:blipFill>
                <a:blip r:embed="rId12"/>
                <a:stretch>
                  <a:fillRect/>
                </a:stretch>
              </a:blipFill>
              <a:effectLst>
                <a:outerShdw blurRad="38100" dist="38100" dir="2700000" algn="tl">
                  <a:srgbClr val="000000">
                    <a:alpha val="43137"/>
                  </a:srgbClr>
                </a:outerShdw>
              </a:effectLst>
              <a:latin typeface="Cooper Black" pitchFamily="18" charset="0"/>
            </a:endParaRPr>
          </a:p>
        </p:txBody>
      </p:sp>
    </p:spTree>
  </p:cSld>
  <p:clrMapOvr>
    <a:masterClrMapping/>
  </p:clrMapOvr>
  <p:transition advTm="16000">
    <p:sndAc>
      <p:stSnd>
        <p:snd r:embed="rId3" name="grandes coros de opera - nabucco verdi.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nodeType="withEffect">
                                  <p:stCondLst>
                                    <p:cond delay="0"/>
                                  </p:stCondLst>
                                  <p:childTnLst>
                                    <p:animEffect transition="out" filter="barn(outVertical)">
                                      <p:cBhvr>
                                        <p:cTn id="6" dur="5000"/>
                                        <p:tgtEl>
                                          <p:spTgt spid="14"/>
                                        </p:tgtEl>
                                      </p:cBhvr>
                                    </p:animEffect>
                                    <p:set>
                                      <p:cBhvr>
                                        <p:cTn id="7" dur="1" fill="hold">
                                          <p:stCondLst>
                                            <p:cond delay="4999"/>
                                          </p:stCondLst>
                                        </p:cTn>
                                        <p:tgtEl>
                                          <p:spTgt spid="14"/>
                                        </p:tgtEl>
                                        <p:attrNameLst>
                                          <p:attrName>style.visibility</p:attrName>
                                        </p:attrNameLst>
                                      </p:cBhvr>
                                      <p:to>
                                        <p:strVal val="hidden"/>
                                      </p:to>
                                    </p:set>
                                  </p:childTnLst>
                                </p:cTn>
                              </p:par>
                            </p:childTnLst>
                          </p:cTn>
                        </p:par>
                        <p:par>
                          <p:cTn id="8" fill="hold">
                            <p:stCondLst>
                              <p:cond delay="5000"/>
                            </p:stCondLst>
                            <p:childTnLst>
                              <p:par>
                                <p:cTn id="9" presetID="7" presetClass="entr" presetSubtype="1" fill="hold" grpId="0" nodeType="afterEffect">
                                  <p:stCondLst>
                                    <p:cond delay="0"/>
                                  </p:stCondLst>
                                  <p:childTnLst>
                                    <p:set>
                                      <p:cBhvr>
                                        <p:cTn id="10" dur="1" fill="hold">
                                          <p:stCondLst>
                                            <p:cond delay="0"/>
                                          </p:stCondLst>
                                        </p:cTn>
                                        <p:tgtEl>
                                          <p:spTgt spid="15"/>
                                        </p:tgtEl>
                                        <p:attrNameLst>
                                          <p:attrName>style.visibility</p:attrName>
                                        </p:attrNameLst>
                                      </p:cBhvr>
                                      <p:to>
                                        <p:strVal val="visible"/>
                                      </p:to>
                                    </p:set>
                                    <p:anim calcmode="lin" valueType="num">
                                      <p:cBhvr additive="base">
                                        <p:cTn id="11" dur="5000" fill="hold"/>
                                        <p:tgtEl>
                                          <p:spTgt spid="15"/>
                                        </p:tgtEl>
                                        <p:attrNameLst>
                                          <p:attrName>ppt_x</p:attrName>
                                        </p:attrNameLst>
                                      </p:cBhvr>
                                      <p:tavLst>
                                        <p:tav tm="0">
                                          <p:val>
                                            <p:strVal val="#ppt_x"/>
                                          </p:val>
                                        </p:tav>
                                        <p:tav tm="100000">
                                          <p:val>
                                            <p:strVal val="#ppt_x"/>
                                          </p:val>
                                        </p:tav>
                                      </p:tavLst>
                                    </p:anim>
                                    <p:anim calcmode="lin" valueType="num">
                                      <p:cBhvr additive="base">
                                        <p:cTn id="12" dur="5000" fill="hold"/>
                                        <p:tgtEl>
                                          <p:spTgt spid="15"/>
                                        </p:tgtEl>
                                        <p:attrNameLst>
                                          <p:attrName>ppt_y</p:attrName>
                                        </p:attrNameLst>
                                      </p:cBhvr>
                                      <p:tavLst>
                                        <p:tav tm="0">
                                          <p:val>
                                            <p:strVal val="0-#ppt_h/2"/>
                                          </p:val>
                                        </p:tav>
                                        <p:tav tm="100000">
                                          <p:val>
                                            <p:strVal val="#ppt_y"/>
                                          </p:val>
                                        </p:tav>
                                      </p:tavLst>
                                    </p:anim>
                                  </p:childTnLst>
                                </p:cTn>
                              </p:par>
                              <p:par>
                                <p:cTn id="13" presetID="10" presetClass="entr" presetSubtype="0" fill="hold" grpId="0" nodeType="withEffect">
                                  <p:stCondLst>
                                    <p:cond delay="0"/>
                                  </p:stCondLst>
                                  <p:childTnLst>
                                    <p:set>
                                      <p:cBhvr>
                                        <p:cTn id="14" dur="1" fill="hold">
                                          <p:stCondLst>
                                            <p:cond delay="0"/>
                                          </p:stCondLst>
                                        </p:cTn>
                                        <p:tgtEl>
                                          <p:spTgt spid="16"/>
                                        </p:tgtEl>
                                        <p:attrNameLst>
                                          <p:attrName>style.visibility</p:attrName>
                                        </p:attrNameLst>
                                      </p:cBhvr>
                                      <p:to>
                                        <p:strVal val="visible"/>
                                      </p:to>
                                    </p:set>
                                    <p:animEffect transition="in" filter="fade">
                                      <p:cBhvr>
                                        <p:cTn id="15" dur="5000"/>
                                        <p:tgtEl>
                                          <p:spTgt spid="16"/>
                                        </p:tgtEl>
                                      </p:cBhvr>
                                    </p:animEffect>
                                  </p:childTnLst>
                                </p:cTn>
                              </p:par>
                            </p:childTnLst>
                          </p:cTn>
                        </p:par>
                        <p:par>
                          <p:cTn id="16" fill="hold">
                            <p:stCondLst>
                              <p:cond delay="10000"/>
                            </p:stCondLst>
                            <p:childTnLst>
                              <p:par>
                                <p:cTn id="17" presetID="23" presetClass="entr" presetSubtype="272" fill="hold" grpId="1" nodeType="afterEffect">
                                  <p:stCondLst>
                                    <p:cond delay="0"/>
                                  </p:stCondLst>
                                  <p:childTnLst>
                                    <p:set>
                                      <p:cBhvr>
                                        <p:cTn id="18" dur="1" fill="hold">
                                          <p:stCondLst>
                                            <p:cond delay="0"/>
                                          </p:stCondLst>
                                        </p:cTn>
                                        <p:tgtEl>
                                          <p:spTgt spid="15"/>
                                        </p:tgtEl>
                                        <p:attrNameLst>
                                          <p:attrName>style.visibility</p:attrName>
                                        </p:attrNameLst>
                                      </p:cBhvr>
                                      <p:to>
                                        <p:strVal val="visible"/>
                                      </p:to>
                                    </p:set>
                                    <p:anim calcmode="lin" valueType="num">
                                      <p:cBhvr>
                                        <p:cTn id="19" dur="5000" fill="hold"/>
                                        <p:tgtEl>
                                          <p:spTgt spid="15"/>
                                        </p:tgtEl>
                                        <p:attrNameLst>
                                          <p:attrName>ppt_w</p:attrName>
                                        </p:attrNameLst>
                                      </p:cBhvr>
                                      <p:tavLst>
                                        <p:tav tm="0">
                                          <p:val>
                                            <p:strVal val="2/3*#ppt_w"/>
                                          </p:val>
                                        </p:tav>
                                        <p:tav tm="100000">
                                          <p:val>
                                            <p:strVal val="#ppt_w"/>
                                          </p:val>
                                        </p:tav>
                                      </p:tavLst>
                                    </p:anim>
                                    <p:anim calcmode="lin" valueType="num">
                                      <p:cBhvr>
                                        <p:cTn id="20" dur="5000" fill="hold"/>
                                        <p:tgtEl>
                                          <p:spTgt spid="15"/>
                                        </p:tgtEl>
                                        <p:attrNameLst>
                                          <p:attrName>ppt_h</p:attrName>
                                        </p:attrNameLst>
                                      </p:cBhvr>
                                      <p:tavLst>
                                        <p:tav tm="0">
                                          <p:val>
                                            <p:strVal val="2/3*#ppt_h"/>
                                          </p:val>
                                        </p:tav>
                                        <p:tav tm="100000">
                                          <p:val>
                                            <p:strVal val="#ppt_h"/>
                                          </p:val>
                                        </p:tav>
                                      </p:tavLst>
                                    </p:anim>
                                  </p:childTnLst>
                                </p:cTn>
                              </p:par>
                              <p:par>
                                <p:cTn id="21" presetID="23" presetClass="entr" presetSubtype="272" fill="hold" grpId="1" nodeType="withEffect">
                                  <p:stCondLst>
                                    <p:cond delay="0"/>
                                  </p:stCondLst>
                                  <p:childTnLst>
                                    <p:set>
                                      <p:cBhvr>
                                        <p:cTn id="22" dur="1" fill="hold">
                                          <p:stCondLst>
                                            <p:cond delay="0"/>
                                          </p:stCondLst>
                                        </p:cTn>
                                        <p:tgtEl>
                                          <p:spTgt spid="16"/>
                                        </p:tgtEl>
                                        <p:attrNameLst>
                                          <p:attrName>style.visibility</p:attrName>
                                        </p:attrNameLst>
                                      </p:cBhvr>
                                      <p:to>
                                        <p:strVal val="visible"/>
                                      </p:to>
                                    </p:set>
                                    <p:anim calcmode="lin" valueType="num">
                                      <p:cBhvr>
                                        <p:cTn id="23" dur="5000" fill="hold"/>
                                        <p:tgtEl>
                                          <p:spTgt spid="16"/>
                                        </p:tgtEl>
                                        <p:attrNameLst>
                                          <p:attrName>ppt_w</p:attrName>
                                        </p:attrNameLst>
                                      </p:cBhvr>
                                      <p:tavLst>
                                        <p:tav tm="0">
                                          <p:val>
                                            <p:strVal val="2/3*#ppt_w"/>
                                          </p:val>
                                        </p:tav>
                                        <p:tav tm="100000">
                                          <p:val>
                                            <p:strVal val="#ppt_w"/>
                                          </p:val>
                                        </p:tav>
                                      </p:tavLst>
                                    </p:anim>
                                    <p:anim calcmode="lin" valueType="num">
                                      <p:cBhvr>
                                        <p:cTn id="24" dur="5000" fill="hold"/>
                                        <p:tgtEl>
                                          <p:spTgt spid="16"/>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5" grpId="1"/>
      <p:bldP spid="16" grpId="0"/>
      <p:bldP spid="16" grpId="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chemeClr val="accent6">
              <a:lumMod val="50000"/>
            </a:schemeClr>
          </a:solidFill>
        </p:spPr>
        <p:txBody>
          <a:bodyPr/>
          <a:lstStyle/>
          <a:p>
            <a:endParaRPr lang="es-ES" dirty="0"/>
          </a:p>
        </p:txBody>
      </p:sp>
      <p:pic>
        <p:nvPicPr>
          <p:cNvPr id="5" name="4 Marcador de contenido" descr="2ith07n.jpg"/>
          <p:cNvPicPr>
            <a:picLocks noGrp="1" noChangeAspect="1"/>
          </p:cNvPicPr>
          <p:nvPr>
            <p:ph idx="1"/>
          </p:nvPr>
        </p:nvPicPr>
        <p:blipFill>
          <a:blip r:embed="rId2">
            <a:lum bright="-10000" contrast="30000"/>
          </a:blip>
          <a:srcRect l="3906" t="3125" r="3125" b="3125"/>
          <a:stretch>
            <a:fillRect/>
          </a:stretch>
        </p:blipFill>
        <p:spPr>
          <a:xfrm>
            <a:off x="-214346" y="214290"/>
            <a:ext cx="9358346" cy="6429420"/>
          </a:xfrm>
          <a:effectLst>
            <a:softEdge rad="635000"/>
          </a:effectLst>
        </p:spPr>
      </p:pic>
      <p:sp>
        <p:nvSpPr>
          <p:cNvPr id="4" name="3 CuadroTexto"/>
          <p:cNvSpPr txBox="1"/>
          <p:nvPr/>
        </p:nvSpPr>
        <p:spPr>
          <a:xfrm>
            <a:off x="1142976" y="928670"/>
            <a:ext cx="6500858" cy="5262979"/>
          </a:xfrm>
          <a:prstGeom prst="rect">
            <a:avLst/>
          </a:prstGeom>
          <a:noFill/>
        </p:spPr>
        <p:txBody>
          <a:bodyPr wrap="square" rtlCol="0">
            <a:spAutoFit/>
          </a:bodyPr>
          <a:lstStyle/>
          <a:p>
            <a:r>
              <a:rPr lang="es-ES" sz="2400" b="1" dirty="0" err="1" smtClean="0">
                <a:solidFill>
                  <a:srgbClr val="FFFF00"/>
                </a:solidFill>
                <a:effectLst>
                  <a:outerShdw blurRad="38100" dist="38100" dir="2700000" algn="tl">
                    <a:srgbClr val="000000">
                      <a:alpha val="43137"/>
                    </a:srgbClr>
                  </a:outerShdw>
                </a:effectLst>
                <a:latin typeface="Harrington" pitchFamily="82" charset="0"/>
              </a:rPr>
              <a:t>Nabucco</a:t>
            </a:r>
            <a:r>
              <a:rPr lang="es-ES" sz="2400" b="1" dirty="0" smtClean="0">
                <a:solidFill>
                  <a:srgbClr val="FFFF00"/>
                </a:solidFill>
                <a:effectLst>
                  <a:outerShdw blurRad="38100" dist="38100" dir="2700000" algn="tl">
                    <a:srgbClr val="000000">
                      <a:alpha val="43137"/>
                    </a:srgbClr>
                  </a:outerShdw>
                </a:effectLst>
                <a:latin typeface="Harrington" pitchFamily="82" charset="0"/>
              </a:rPr>
              <a:t>, ópera en cuatro actos, fue compuesta por Verdi (</a:t>
            </a:r>
            <a:r>
              <a:rPr lang="es-ES" sz="2400" b="1" dirty="0" err="1" smtClean="0">
                <a:solidFill>
                  <a:srgbClr val="FFFF00"/>
                </a:solidFill>
                <a:effectLst>
                  <a:outerShdw blurRad="38100" dist="38100" dir="2700000" algn="tl">
                    <a:srgbClr val="000000">
                      <a:alpha val="43137"/>
                    </a:srgbClr>
                  </a:outerShdw>
                </a:effectLst>
                <a:latin typeface="Harrington" pitchFamily="82" charset="0"/>
              </a:rPr>
              <a:t>Roncole</a:t>
            </a:r>
            <a:r>
              <a:rPr lang="es-ES" sz="2400" b="1" dirty="0" smtClean="0">
                <a:solidFill>
                  <a:srgbClr val="FFFF00"/>
                </a:solidFill>
                <a:effectLst>
                  <a:outerShdw blurRad="38100" dist="38100" dir="2700000" algn="tl">
                    <a:srgbClr val="000000">
                      <a:alpha val="43137"/>
                    </a:srgbClr>
                  </a:outerShdw>
                </a:effectLst>
                <a:latin typeface="Harrington" pitchFamily="82" charset="0"/>
              </a:rPr>
              <a:t> 1813 - Milán 1901) en una etapa tristísima de su vida: su esposa </a:t>
            </a:r>
            <a:r>
              <a:rPr lang="es-ES" sz="2400" b="1" dirty="0" err="1" smtClean="0">
                <a:solidFill>
                  <a:srgbClr val="FFFF00"/>
                </a:solidFill>
                <a:effectLst>
                  <a:outerShdw blurRad="38100" dist="38100" dir="2700000" algn="tl">
                    <a:srgbClr val="000000">
                      <a:alpha val="43137"/>
                    </a:srgbClr>
                  </a:outerShdw>
                </a:effectLst>
                <a:latin typeface="Harrington" pitchFamily="82" charset="0"/>
              </a:rPr>
              <a:t>Margherita</a:t>
            </a:r>
            <a:r>
              <a:rPr lang="es-ES" sz="2400" b="1" dirty="0" smtClean="0">
                <a:solidFill>
                  <a:srgbClr val="FFFF00"/>
                </a:solidFill>
                <a:effectLst>
                  <a:outerShdw blurRad="38100" dist="38100" dir="2700000" algn="tl">
                    <a:srgbClr val="000000">
                      <a:alpha val="43137"/>
                    </a:srgbClr>
                  </a:outerShdw>
                </a:effectLst>
                <a:latin typeface="Harrington" pitchFamily="82" charset="0"/>
              </a:rPr>
              <a:t> y dos hijos pequeños habían fallecido hacía poco. Y tras el rotundo fracaso de su segunda ópera "Un </a:t>
            </a:r>
            <a:r>
              <a:rPr lang="es-ES" sz="2400" b="1" dirty="0" err="1" smtClean="0">
                <a:solidFill>
                  <a:srgbClr val="FFFF00"/>
                </a:solidFill>
                <a:effectLst>
                  <a:outerShdw blurRad="38100" dist="38100" dir="2700000" algn="tl">
                    <a:srgbClr val="000000">
                      <a:alpha val="43137"/>
                    </a:srgbClr>
                  </a:outerShdw>
                </a:effectLst>
                <a:latin typeface="Harrington" pitchFamily="82" charset="0"/>
              </a:rPr>
              <a:t>Giorno</a:t>
            </a:r>
            <a:r>
              <a:rPr lang="es-ES" sz="2400" b="1" dirty="0" smtClean="0">
                <a:solidFill>
                  <a:srgbClr val="FFFF00"/>
                </a:solidFill>
                <a:effectLst>
                  <a:outerShdw blurRad="38100" dist="38100" dir="2700000" algn="tl">
                    <a:srgbClr val="000000">
                      <a:alpha val="43137"/>
                    </a:srgbClr>
                  </a:outerShdw>
                </a:effectLst>
                <a:latin typeface="Harrington" pitchFamily="82" charset="0"/>
              </a:rPr>
              <a:t> di </a:t>
            </a:r>
            <a:r>
              <a:rPr lang="es-ES" sz="2400" b="1" dirty="0" err="1" smtClean="0">
                <a:solidFill>
                  <a:srgbClr val="FFFF00"/>
                </a:solidFill>
                <a:effectLst>
                  <a:outerShdw blurRad="38100" dist="38100" dir="2700000" algn="tl">
                    <a:srgbClr val="000000">
                      <a:alpha val="43137"/>
                    </a:srgbClr>
                  </a:outerShdw>
                </a:effectLst>
                <a:latin typeface="Harrington" pitchFamily="82" charset="0"/>
              </a:rPr>
              <a:t>Regno</a:t>
            </a:r>
            <a:r>
              <a:rPr lang="es-ES" sz="2400" b="1" dirty="0" smtClean="0">
                <a:solidFill>
                  <a:srgbClr val="FFFF00"/>
                </a:solidFill>
                <a:effectLst>
                  <a:outerShdw blurRad="38100" dist="38100" dir="2700000" algn="tl">
                    <a:srgbClr val="000000">
                      <a:alpha val="43137"/>
                    </a:srgbClr>
                  </a:outerShdw>
                </a:effectLst>
                <a:latin typeface="Harrington" pitchFamily="82" charset="0"/>
              </a:rPr>
              <a:t>" (un día de reinado), Verdi había decidido no volver a componer. Fue </a:t>
            </a:r>
            <a:r>
              <a:rPr lang="es-ES" sz="2400" b="1" dirty="0" err="1" smtClean="0">
                <a:solidFill>
                  <a:srgbClr val="FFFF00"/>
                </a:solidFill>
                <a:effectLst>
                  <a:outerShdw blurRad="38100" dist="38100" dir="2700000" algn="tl">
                    <a:srgbClr val="000000">
                      <a:alpha val="43137"/>
                    </a:srgbClr>
                  </a:outerShdw>
                </a:effectLst>
                <a:latin typeface="Harrington" pitchFamily="82" charset="0"/>
              </a:rPr>
              <a:t>Bartolomeo</a:t>
            </a:r>
            <a:r>
              <a:rPr lang="es-ES" sz="2400" b="1" dirty="0" smtClean="0">
                <a:solidFill>
                  <a:srgbClr val="FFFF00"/>
                </a:solidFill>
                <a:effectLst>
                  <a:outerShdw blurRad="38100" dist="38100" dir="2700000" algn="tl">
                    <a:srgbClr val="000000">
                      <a:alpha val="43137"/>
                    </a:srgbClr>
                  </a:outerShdw>
                </a:effectLst>
                <a:latin typeface="Harrington" pitchFamily="82" charset="0"/>
              </a:rPr>
              <a:t> </a:t>
            </a:r>
            <a:r>
              <a:rPr lang="es-ES" sz="2400" b="1" dirty="0" err="1" smtClean="0">
                <a:solidFill>
                  <a:srgbClr val="FFFF00"/>
                </a:solidFill>
                <a:effectLst>
                  <a:outerShdw blurRad="38100" dist="38100" dir="2700000" algn="tl">
                    <a:srgbClr val="000000">
                      <a:alpha val="43137"/>
                    </a:srgbClr>
                  </a:outerShdw>
                </a:effectLst>
                <a:latin typeface="Harrington" pitchFamily="82" charset="0"/>
              </a:rPr>
              <a:t>Merelli</a:t>
            </a:r>
            <a:r>
              <a:rPr lang="es-ES" sz="2400" b="1" dirty="0" smtClean="0">
                <a:solidFill>
                  <a:srgbClr val="FFFF00"/>
                </a:solidFill>
                <a:effectLst>
                  <a:outerShdw blurRad="38100" dist="38100" dir="2700000" algn="tl">
                    <a:srgbClr val="000000">
                      <a:alpha val="43137"/>
                    </a:srgbClr>
                  </a:outerShdw>
                </a:effectLst>
                <a:latin typeface="Harrington" pitchFamily="82" charset="0"/>
              </a:rPr>
              <a:t>, el empresario del Teatro </a:t>
            </a:r>
            <a:r>
              <a:rPr lang="es-ES" sz="2400" b="1" dirty="0" err="1" smtClean="0">
                <a:solidFill>
                  <a:srgbClr val="FFFF00"/>
                </a:solidFill>
                <a:effectLst>
                  <a:outerShdw blurRad="38100" dist="38100" dir="2700000" algn="tl">
                    <a:srgbClr val="000000">
                      <a:alpha val="43137"/>
                    </a:srgbClr>
                  </a:outerShdw>
                </a:effectLst>
                <a:latin typeface="Harrington" pitchFamily="82" charset="0"/>
              </a:rPr>
              <a:t>alla</a:t>
            </a:r>
            <a:r>
              <a:rPr lang="es-ES" sz="2400" b="1" dirty="0" smtClean="0">
                <a:solidFill>
                  <a:srgbClr val="FFFF00"/>
                </a:solidFill>
                <a:effectLst>
                  <a:outerShdw blurRad="38100" dist="38100" dir="2700000" algn="tl">
                    <a:srgbClr val="000000">
                      <a:alpha val="43137"/>
                    </a:srgbClr>
                  </a:outerShdw>
                </a:effectLst>
                <a:latin typeface="Harrington" pitchFamily="82" charset="0"/>
              </a:rPr>
              <a:t> </a:t>
            </a:r>
            <a:r>
              <a:rPr lang="es-ES" sz="2400" b="1" dirty="0" err="1" smtClean="0">
                <a:solidFill>
                  <a:srgbClr val="FFFF00"/>
                </a:solidFill>
                <a:effectLst>
                  <a:outerShdw blurRad="38100" dist="38100" dir="2700000" algn="tl">
                    <a:srgbClr val="000000">
                      <a:alpha val="43137"/>
                    </a:srgbClr>
                  </a:outerShdw>
                </a:effectLst>
                <a:latin typeface="Harrington" pitchFamily="82" charset="0"/>
              </a:rPr>
              <a:t>Scala</a:t>
            </a:r>
            <a:r>
              <a:rPr lang="es-ES" sz="2400" b="1" dirty="0" smtClean="0">
                <a:solidFill>
                  <a:srgbClr val="FFFF00"/>
                </a:solidFill>
                <a:effectLst>
                  <a:outerShdw blurRad="38100" dist="38100" dir="2700000" algn="tl">
                    <a:srgbClr val="000000">
                      <a:alpha val="43137"/>
                    </a:srgbClr>
                  </a:outerShdw>
                </a:effectLst>
                <a:latin typeface="Harrington" pitchFamily="82" charset="0"/>
              </a:rPr>
              <a:t>, quien animó al maestro a seguir componiendo y le ofreció una nueva ópera de tema bíblico sobre un libreto que otro compositor (</a:t>
            </a:r>
            <a:r>
              <a:rPr lang="es-ES" sz="2400" b="1" dirty="0" err="1" smtClean="0">
                <a:solidFill>
                  <a:srgbClr val="FFFF00"/>
                </a:solidFill>
                <a:effectLst>
                  <a:outerShdw blurRad="38100" dist="38100" dir="2700000" algn="tl">
                    <a:srgbClr val="000000">
                      <a:alpha val="43137"/>
                    </a:srgbClr>
                  </a:outerShdw>
                </a:effectLst>
                <a:latin typeface="Harrington" pitchFamily="82" charset="0"/>
              </a:rPr>
              <a:t>Nicolai</a:t>
            </a:r>
            <a:r>
              <a:rPr lang="es-ES" sz="2400" b="1" dirty="0" smtClean="0">
                <a:solidFill>
                  <a:srgbClr val="FFFF00"/>
                </a:solidFill>
                <a:effectLst>
                  <a:outerShdw blurRad="38100" dist="38100" dir="2700000" algn="tl">
                    <a:srgbClr val="000000">
                      <a:alpha val="43137"/>
                    </a:srgbClr>
                  </a:outerShdw>
                </a:effectLst>
                <a:latin typeface="Harrington" pitchFamily="82" charset="0"/>
              </a:rPr>
              <a:t>) había rechazado. A Verdi le cautivó, pues gustaba de leer la Biblia. </a:t>
            </a:r>
            <a:endParaRPr lang="es-ES" sz="2400" b="1" dirty="0">
              <a:solidFill>
                <a:srgbClr val="FFFF00"/>
              </a:solidFill>
              <a:effectLst>
                <a:outerShdw blurRad="38100" dist="38100" dir="2700000" algn="tl">
                  <a:srgbClr val="000000">
                    <a:alpha val="43137"/>
                  </a:srgbClr>
                </a:outerShdw>
              </a:effectLst>
              <a:latin typeface="Harrington" pitchFamily="82" charset="0"/>
            </a:endParaRPr>
          </a:p>
        </p:txBody>
      </p:sp>
    </p:spTree>
  </p:cSld>
  <p:clrMapOvr>
    <a:masterClrMapping/>
  </p:clrMapOvr>
  <p:transition advTm="35000"/>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chemeClr val="accent6">
              <a:lumMod val="50000"/>
            </a:schemeClr>
          </a:solidFill>
        </p:spPr>
        <p:txBody>
          <a:bodyPr/>
          <a:lstStyle/>
          <a:p>
            <a:endParaRPr lang="es-ES" dirty="0"/>
          </a:p>
        </p:txBody>
      </p:sp>
      <p:pic>
        <p:nvPicPr>
          <p:cNvPr id="5" name="4 Marcador de contenido" descr="2ith07n.jpg"/>
          <p:cNvPicPr>
            <a:picLocks noGrp="1" noChangeAspect="1"/>
          </p:cNvPicPr>
          <p:nvPr>
            <p:ph idx="1"/>
          </p:nvPr>
        </p:nvPicPr>
        <p:blipFill>
          <a:blip r:embed="rId3">
            <a:lum bright="-10000" contrast="30000"/>
          </a:blip>
          <a:srcRect l="3906" t="3125" r="3125" b="3125"/>
          <a:stretch>
            <a:fillRect/>
          </a:stretch>
        </p:blipFill>
        <p:spPr>
          <a:xfrm>
            <a:off x="-214346" y="214290"/>
            <a:ext cx="9358346" cy="6429420"/>
          </a:xfrm>
          <a:effectLst>
            <a:softEdge rad="635000"/>
          </a:effectLst>
        </p:spPr>
      </p:pic>
      <p:sp>
        <p:nvSpPr>
          <p:cNvPr id="4" name="3 CuadroTexto"/>
          <p:cNvSpPr txBox="1"/>
          <p:nvPr/>
        </p:nvSpPr>
        <p:spPr>
          <a:xfrm>
            <a:off x="2571736" y="1643050"/>
            <a:ext cx="184731" cy="369332"/>
          </a:xfrm>
          <a:prstGeom prst="rect">
            <a:avLst/>
          </a:prstGeom>
          <a:noFill/>
        </p:spPr>
        <p:txBody>
          <a:bodyPr wrap="none" rtlCol="0">
            <a:spAutoFit/>
          </a:bodyPr>
          <a:lstStyle/>
          <a:p>
            <a:endParaRPr lang="es-ES" dirty="0"/>
          </a:p>
        </p:txBody>
      </p:sp>
      <p:sp>
        <p:nvSpPr>
          <p:cNvPr id="6" name="5 CuadroTexto"/>
          <p:cNvSpPr txBox="1"/>
          <p:nvPr/>
        </p:nvSpPr>
        <p:spPr>
          <a:xfrm>
            <a:off x="1214414" y="857232"/>
            <a:ext cx="6643734" cy="5262979"/>
          </a:xfrm>
          <a:prstGeom prst="rect">
            <a:avLst/>
          </a:prstGeom>
          <a:noFill/>
        </p:spPr>
        <p:txBody>
          <a:bodyPr wrap="square" rtlCol="0">
            <a:spAutoFit/>
          </a:bodyPr>
          <a:lstStyle/>
          <a:p>
            <a:pPr fontAlgn="base"/>
            <a:r>
              <a:rPr lang="es-ES" sz="2400" b="1" dirty="0" smtClean="0">
                <a:solidFill>
                  <a:srgbClr val="FFFF00"/>
                </a:solidFill>
                <a:effectLst>
                  <a:outerShdw blurRad="38100" dist="38100" dir="2700000" algn="tl">
                    <a:srgbClr val="000000">
                      <a:alpha val="43137"/>
                    </a:srgbClr>
                  </a:outerShdw>
                </a:effectLst>
                <a:latin typeface="Harrington" pitchFamily="82" charset="0"/>
              </a:rPr>
              <a:t>Sinopsis:</a:t>
            </a:r>
          </a:p>
          <a:p>
            <a:pPr fontAlgn="base"/>
            <a:r>
              <a:rPr lang="es-ES" sz="2400" b="1" dirty="0" smtClean="0">
                <a:solidFill>
                  <a:srgbClr val="FFFF00"/>
                </a:solidFill>
                <a:effectLst>
                  <a:outerShdw blurRad="38100" dist="38100" dir="2700000" algn="tl">
                    <a:srgbClr val="000000">
                      <a:alpha val="43137"/>
                    </a:srgbClr>
                  </a:outerShdw>
                </a:effectLst>
                <a:latin typeface="Harrington" pitchFamily="82" charset="0"/>
              </a:rPr>
              <a:t>Acto I </a:t>
            </a:r>
            <a:br>
              <a:rPr lang="es-ES" sz="2400" b="1" dirty="0" smtClean="0">
                <a:solidFill>
                  <a:srgbClr val="FFFF00"/>
                </a:solidFill>
                <a:effectLst>
                  <a:outerShdw blurRad="38100" dist="38100" dir="2700000" algn="tl">
                    <a:srgbClr val="000000">
                      <a:alpha val="43137"/>
                    </a:srgbClr>
                  </a:outerShdw>
                </a:effectLst>
                <a:latin typeface="Harrington" pitchFamily="82" charset="0"/>
              </a:rPr>
            </a:br>
            <a:r>
              <a:rPr lang="es-ES" sz="2400" b="1" dirty="0" smtClean="0">
                <a:solidFill>
                  <a:srgbClr val="FFFF00"/>
                </a:solidFill>
                <a:effectLst>
                  <a:outerShdw blurRad="38100" dist="38100" dir="2700000" algn="tl">
                    <a:srgbClr val="000000">
                      <a:alpha val="43137"/>
                    </a:srgbClr>
                  </a:outerShdw>
                </a:effectLst>
                <a:latin typeface="Harrington" pitchFamily="82" charset="0"/>
              </a:rPr>
              <a:t>Mientras los babilonios asedian Jerusalén, </a:t>
            </a:r>
            <a:r>
              <a:rPr lang="es-ES" sz="2400" b="1" dirty="0" err="1" smtClean="0">
                <a:solidFill>
                  <a:srgbClr val="FFFF00"/>
                </a:solidFill>
                <a:effectLst>
                  <a:outerShdw blurRad="38100" dist="38100" dir="2700000" algn="tl">
                    <a:srgbClr val="000000">
                      <a:alpha val="43137"/>
                    </a:srgbClr>
                  </a:outerShdw>
                </a:effectLst>
                <a:latin typeface="Harrington" pitchFamily="82" charset="0"/>
              </a:rPr>
              <a:t>Fenena</a:t>
            </a:r>
            <a:r>
              <a:rPr lang="es-ES" sz="2400" b="1" dirty="0" smtClean="0">
                <a:solidFill>
                  <a:srgbClr val="FFFF00"/>
                </a:solidFill>
                <a:effectLst>
                  <a:outerShdw blurRad="38100" dist="38100" dir="2700000" algn="tl">
                    <a:srgbClr val="000000">
                      <a:alpha val="43137"/>
                    </a:srgbClr>
                  </a:outerShdw>
                </a:effectLst>
                <a:latin typeface="Harrington" pitchFamily="82" charset="0"/>
              </a:rPr>
              <a:t> es tomada rehén por los hebreos; la hija del rey babilonio mantiene un romance con Ismael, sobrino del rey hebreo.</a:t>
            </a:r>
          </a:p>
          <a:p>
            <a:pPr fontAlgn="base"/>
            <a:r>
              <a:rPr lang="es-ES" sz="2400" b="1" dirty="0" smtClean="0">
                <a:solidFill>
                  <a:srgbClr val="FFFF00"/>
                </a:solidFill>
                <a:effectLst>
                  <a:outerShdw blurRad="38100" dist="38100" dir="2700000" algn="tl">
                    <a:srgbClr val="000000">
                      <a:alpha val="43137"/>
                    </a:srgbClr>
                  </a:outerShdw>
                </a:effectLst>
                <a:latin typeface="Harrington" pitchFamily="82" charset="0"/>
              </a:rPr>
              <a:t>Los babilonios consiguen infiltrarse en Jerusalén comandados por Abigaíl, supuesta hija de </a:t>
            </a:r>
            <a:r>
              <a:rPr lang="es-ES" sz="2400" b="1" dirty="0" err="1" smtClean="0">
                <a:solidFill>
                  <a:srgbClr val="FFFF00"/>
                </a:solidFill>
                <a:effectLst>
                  <a:outerShdw blurRad="38100" dist="38100" dir="2700000" algn="tl">
                    <a:srgbClr val="000000">
                      <a:alpha val="43137"/>
                    </a:srgbClr>
                  </a:outerShdw>
                </a:effectLst>
                <a:latin typeface="Harrington" pitchFamily="82" charset="0"/>
              </a:rPr>
              <a:t>Nabucco</a:t>
            </a:r>
            <a:r>
              <a:rPr lang="es-ES" sz="2400" b="1" dirty="0" smtClean="0">
                <a:solidFill>
                  <a:srgbClr val="FFFF00"/>
                </a:solidFill>
                <a:effectLst>
                  <a:outerShdw blurRad="38100" dist="38100" dir="2700000" algn="tl">
                    <a:srgbClr val="000000">
                      <a:alpha val="43137"/>
                    </a:srgbClr>
                  </a:outerShdw>
                </a:effectLst>
                <a:latin typeface="Harrington" pitchFamily="82" charset="0"/>
              </a:rPr>
              <a:t>, quien está enamorada de Ismael. A cambio de su amor, ella le promete salvar al pueblo hebreo. Finalmente, los hebreos son derrotados por los invasores, quienes saquean el templo.</a:t>
            </a:r>
          </a:p>
          <a:p>
            <a:endParaRPr lang="es-ES" sz="2400" b="1" dirty="0">
              <a:solidFill>
                <a:srgbClr val="FFFF00"/>
              </a:solidFill>
              <a:effectLst>
                <a:outerShdw blurRad="38100" dist="38100" dir="2700000" algn="tl">
                  <a:srgbClr val="000000">
                    <a:alpha val="43137"/>
                  </a:srgbClr>
                </a:outerShdw>
              </a:effectLst>
              <a:latin typeface="Harrington" pitchFamily="82" charset="0"/>
            </a:endParaRPr>
          </a:p>
        </p:txBody>
      </p:sp>
    </p:spTree>
  </p:cSld>
  <p:clrMapOvr>
    <a:masterClrMapping/>
  </p:clrMapOvr>
  <p:transition advTm="35000"/>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chemeClr val="accent6">
              <a:lumMod val="50000"/>
            </a:schemeClr>
          </a:solidFill>
        </p:spPr>
        <p:txBody>
          <a:bodyPr/>
          <a:lstStyle/>
          <a:p>
            <a:endParaRPr lang="es-ES" dirty="0"/>
          </a:p>
        </p:txBody>
      </p:sp>
      <p:pic>
        <p:nvPicPr>
          <p:cNvPr id="5" name="4 Marcador de contenido" descr="2ith07n.jpg"/>
          <p:cNvPicPr>
            <a:picLocks noGrp="1" noChangeAspect="1"/>
          </p:cNvPicPr>
          <p:nvPr>
            <p:ph idx="1"/>
          </p:nvPr>
        </p:nvPicPr>
        <p:blipFill>
          <a:blip r:embed="rId2">
            <a:lum bright="-10000" contrast="30000"/>
          </a:blip>
          <a:srcRect l="3906" t="3125" r="3125" b="3125"/>
          <a:stretch>
            <a:fillRect/>
          </a:stretch>
        </p:blipFill>
        <p:spPr>
          <a:xfrm>
            <a:off x="0" y="214290"/>
            <a:ext cx="9144000" cy="6429420"/>
          </a:xfrm>
          <a:effectLst>
            <a:softEdge rad="635000"/>
          </a:effectLst>
        </p:spPr>
      </p:pic>
      <p:sp>
        <p:nvSpPr>
          <p:cNvPr id="4" name="3 CuadroTexto"/>
          <p:cNvSpPr txBox="1"/>
          <p:nvPr/>
        </p:nvSpPr>
        <p:spPr>
          <a:xfrm>
            <a:off x="1428728" y="1500174"/>
            <a:ext cx="6357981" cy="4154984"/>
          </a:xfrm>
          <a:prstGeom prst="rect">
            <a:avLst/>
          </a:prstGeom>
          <a:noFill/>
        </p:spPr>
        <p:txBody>
          <a:bodyPr wrap="square" rtlCol="0">
            <a:spAutoFit/>
          </a:bodyPr>
          <a:lstStyle/>
          <a:p>
            <a:r>
              <a:rPr lang="es-ES" sz="2400" b="1" dirty="0" smtClean="0">
                <a:solidFill>
                  <a:srgbClr val="FFFF00"/>
                </a:solidFill>
                <a:effectLst>
                  <a:outerShdw blurRad="38100" dist="38100" dir="2700000" algn="tl">
                    <a:srgbClr val="000000">
                      <a:alpha val="43137"/>
                    </a:srgbClr>
                  </a:outerShdw>
                </a:effectLst>
                <a:latin typeface="Harrington" pitchFamily="82" charset="0"/>
              </a:rPr>
              <a:t>Acto II </a:t>
            </a:r>
            <a:br>
              <a:rPr lang="es-ES" sz="2400" b="1" dirty="0" smtClean="0">
                <a:solidFill>
                  <a:srgbClr val="FFFF00"/>
                </a:solidFill>
                <a:effectLst>
                  <a:outerShdw blurRad="38100" dist="38100" dir="2700000" algn="tl">
                    <a:srgbClr val="000000">
                      <a:alpha val="43137"/>
                    </a:srgbClr>
                  </a:outerShdw>
                </a:effectLst>
                <a:latin typeface="Harrington" pitchFamily="82" charset="0"/>
              </a:rPr>
            </a:br>
            <a:r>
              <a:rPr lang="es-ES" sz="2400" b="1" dirty="0" smtClean="0">
                <a:solidFill>
                  <a:srgbClr val="FFFF00"/>
                </a:solidFill>
                <a:effectLst>
                  <a:outerShdw blurRad="38100" dist="38100" dir="2700000" algn="tl">
                    <a:srgbClr val="000000">
                      <a:alpha val="43137"/>
                    </a:srgbClr>
                  </a:outerShdw>
                </a:effectLst>
                <a:latin typeface="Harrington" pitchFamily="82" charset="0"/>
              </a:rPr>
              <a:t>Ya en el palacio real de Babilonia, Abigaíl descubre que no es la hija del rey. No obstante, cultiva en secreto su ambición de gobernar. Se enfurece al saber que </a:t>
            </a:r>
            <a:r>
              <a:rPr lang="es-ES" sz="2400" b="1" dirty="0" err="1" smtClean="0">
                <a:solidFill>
                  <a:srgbClr val="FFFF00"/>
                </a:solidFill>
                <a:effectLst>
                  <a:outerShdw blurRad="38100" dist="38100" dir="2700000" algn="tl">
                    <a:srgbClr val="000000">
                      <a:alpha val="43137"/>
                    </a:srgbClr>
                  </a:outerShdw>
                </a:effectLst>
                <a:latin typeface="Harrington" pitchFamily="82" charset="0"/>
              </a:rPr>
              <a:t>Nabucco</a:t>
            </a:r>
            <a:r>
              <a:rPr lang="es-ES" sz="2400" b="1" dirty="0" smtClean="0">
                <a:solidFill>
                  <a:srgbClr val="FFFF00"/>
                </a:solidFill>
                <a:effectLst>
                  <a:outerShdw blurRad="38100" dist="38100" dir="2700000" algn="tl">
                    <a:srgbClr val="000000">
                      <a:alpha val="43137"/>
                    </a:srgbClr>
                  </a:outerShdw>
                </a:effectLst>
                <a:latin typeface="Harrington" pitchFamily="82" charset="0"/>
              </a:rPr>
              <a:t> ha nombrado regenta a </a:t>
            </a:r>
            <a:r>
              <a:rPr lang="es-ES" sz="2400" b="1" dirty="0" err="1" smtClean="0">
                <a:solidFill>
                  <a:srgbClr val="FFFF00"/>
                </a:solidFill>
                <a:effectLst>
                  <a:outerShdw blurRad="38100" dist="38100" dir="2700000" algn="tl">
                    <a:srgbClr val="000000">
                      <a:alpha val="43137"/>
                    </a:srgbClr>
                  </a:outerShdw>
                </a:effectLst>
                <a:latin typeface="Harrington" pitchFamily="82" charset="0"/>
              </a:rPr>
              <a:t>Fenena</a:t>
            </a:r>
            <a:r>
              <a:rPr lang="es-ES" sz="2400" b="1" dirty="0" smtClean="0">
                <a:solidFill>
                  <a:srgbClr val="FFFF00"/>
                </a:solidFill>
                <a:effectLst>
                  <a:outerShdw blurRad="38100" dist="38100" dir="2700000" algn="tl">
                    <a:srgbClr val="000000">
                      <a:alpha val="43137"/>
                    </a:srgbClr>
                  </a:outerShdw>
                </a:effectLst>
                <a:latin typeface="Harrington" pitchFamily="82" charset="0"/>
              </a:rPr>
              <a:t>, su rival por el amor de Ismael. El Gran Sacerdote anima a Abigaíl a destronar a </a:t>
            </a:r>
            <a:r>
              <a:rPr lang="es-ES" sz="2400" b="1" dirty="0" err="1" smtClean="0">
                <a:solidFill>
                  <a:srgbClr val="FFFF00"/>
                </a:solidFill>
                <a:effectLst>
                  <a:outerShdw blurRad="38100" dist="38100" dir="2700000" algn="tl">
                    <a:srgbClr val="000000">
                      <a:alpha val="43137"/>
                    </a:srgbClr>
                  </a:outerShdw>
                </a:effectLst>
                <a:latin typeface="Harrington" pitchFamily="82" charset="0"/>
              </a:rPr>
              <a:t>Nabucco</a:t>
            </a:r>
            <a:r>
              <a:rPr lang="es-ES" sz="2400" b="1" dirty="0" smtClean="0">
                <a:solidFill>
                  <a:srgbClr val="FFFF00"/>
                </a:solidFill>
                <a:effectLst>
                  <a:outerShdw blurRad="38100" dist="38100" dir="2700000" algn="tl">
                    <a:srgbClr val="000000">
                      <a:alpha val="43137"/>
                    </a:srgbClr>
                  </a:outerShdw>
                </a:effectLst>
                <a:latin typeface="Harrington" pitchFamily="82" charset="0"/>
              </a:rPr>
              <a:t>. Se suceden las intrigas palaciegas y religiosas, a las que </a:t>
            </a:r>
            <a:r>
              <a:rPr lang="es-ES" sz="2400" b="1" dirty="0" err="1" smtClean="0">
                <a:solidFill>
                  <a:srgbClr val="FFFF00"/>
                </a:solidFill>
                <a:effectLst>
                  <a:outerShdw blurRad="38100" dist="38100" dir="2700000" algn="tl">
                    <a:srgbClr val="000000">
                      <a:alpha val="43137"/>
                    </a:srgbClr>
                  </a:outerShdw>
                </a:effectLst>
                <a:latin typeface="Harrington" pitchFamily="82" charset="0"/>
              </a:rPr>
              <a:t>Nabucco</a:t>
            </a:r>
            <a:r>
              <a:rPr lang="es-ES" sz="2400" b="1" dirty="0" smtClean="0">
                <a:solidFill>
                  <a:srgbClr val="FFFF00"/>
                </a:solidFill>
                <a:effectLst>
                  <a:outerShdw blurRad="38100" dist="38100" dir="2700000" algn="tl">
                    <a:srgbClr val="000000">
                      <a:alpha val="43137"/>
                    </a:srgbClr>
                  </a:outerShdw>
                </a:effectLst>
                <a:latin typeface="Harrington" pitchFamily="82" charset="0"/>
              </a:rPr>
              <a:t> trata de poner fin, aunque su salud mental se debilita.</a:t>
            </a:r>
            <a:endParaRPr lang="es-ES" sz="2400" b="1" dirty="0">
              <a:solidFill>
                <a:srgbClr val="FFFF00"/>
              </a:solidFill>
              <a:effectLst>
                <a:outerShdw blurRad="38100" dist="38100" dir="2700000" algn="tl">
                  <a:srgbClr val="000000">
                    <a:alpha val="43137"/>
                  </a:srgbClr>
                </a:outerShdw>
              </a:effectLst>
              <a:latin typeface="Harrington" pitchFamily="82" charset="0"/>
            </a:endParaRPr>
          </a:p>
        </p:txBody>
      </p:sp>
    </p:spTree>
  </p:cSld>
  <p:clrMapOvr>
    <a:masterClrMapping/>
  </p:clrMapOvr>
  <p:transition advTm="35000"/>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chemeClr val="accent6">
              <a:lumMod val="50000"/>
            </a:schemeClr>
          </a:solidFill>
        </p:spPr>
        <p:txBody>
          <a:bodyPr/>
          <a:lstStyle/>
          <a:p>
            <a:endParaRPr lang="es-ES" dirty="0"/>
          </a:p>
        </p:txBody>
      </p:sp>
      <p:pic>
        <p:nvPicPr>
          <p:cNvPr id="5" name="4 Marcador de contenido" descr="2ith07n.jpg"/>
          <p:cNvPicPr>
            <a:picLocks noGrp="1" noChangeAspect="1"/>
          </p:cNvPicPr>
          <p:nvPr>
            <p:ph idx="1"/>
          </p:nvPr>
        </p:nvPicPr>
        <p:blipFill>
          <a:blip r:embed="rId2">
            <a:lum bright="-10000" contrast="30000"/>
          </a:blip>
          <a:srcRect l="3906" t="3125" r="3125" b="3125"/>
          <a:stretch>
            <a:fillRect/>
          </a:stretch>
        </p:blipFill>
        <p:spPr>
          <a:xfrm>
            <a:off x="0" y="0"/>
            <a:ext cx="9144000" cy="6858000"/>
          </a:xfrm>
          <a:effectLst>
            <a:softEdge rad="635000"/>
          </a:effectLst>
        </p:spPr>
      </p:pic>
      <p:sp>
        <p:nvSpPr>
          <p:cNvPr id="4" name="3 CuadroTexto"/>
          <p:cNvSpPr txBox="1"/>
          <p:nvPr/>
        </p:nvSpPr>
        <p:spPr>
          <a:xfrm>
            <a:off x="1142976" y="1928802"/>
            <a:ext cx="6786610" cy="2677656"/>
          </a:xfrm>
          <a:prstGeom prst="rect">
            <a:avLst/>
          </a:prstGeom>
          <a:noFill/>
        </p:spPr>
        <p:txBody>
          <a:bodyPr wrap="square" rtlCol="0">
            <a:spAutoFit/>
          </a:bodyPr>
          <a:lstStyle/>
          <a:p>
            <a:r>
              <a:rPr lang="es-ES" sz="2400" b="1" dirty="0" smtClean="0">
                <a:solidFill>
                  <a:srgbClr val="FFFF00"/>
                </a:solidFill>
                <a:effectLst>
                  <a:outerShdw blurRad="38100" dist="38100" dir="2700000" algn="tl">
                    <a:srgbClr val="000000">
                      <a:alpha val="43137"/>
                    </a:srgbClr>
                  </a:outerShdw>
                </a:effectLst>
                <a:latin typeface="Harrington" pitchFamily="82" charset="0"/>
              </a:rPr>
              <a:t>Acto III </a:t>
            </a:r>
            <a:br>
              <a:rPr lang="es-ES" sz="2400" b="1" dirty="0" smtClean="0">
                <a:solidFill>
                  <a:srgbClr val="FFFF00"/>
                </a:solidFill>
                <a:effectLst>
                  <a:outerShdw blurRad="38100" dist="38100" dir="2700000" algn="tl">
                    <a:srgbClr val="000000">
                      <a:alpha val="43137"/>
                    </a:srgbClr>
                  </a:outerShdw>
                </a:effectLst>
                <a:latin typeface="Harrington" pitchFamily="82" charset="0"/>
              </a:rPr>
            </a:br>
            <a:r>
              <a:rPr lang="es-ES" sz="2400" b="1" dirty="0" smtClean="0">
                <a:solidFill>
                  <a:srgbClr val="FFFF00"/>
                </a:solidFill>
                <a:effectLst>
                  <a:outerShdw blurRad="38100" dist="38100" dir="2700000" algn="tl">
                    <a:srgbClr val="000000">
                      <a:alpha val="43137"/>
                    </a:srgbClr>
                  </a:outerShdw>
                </a:effectLst>
                <a:latin typeface="Harrington" pitchFamily="82" charset="0"/>
              </a:rPr>
              <a:t>Abigaíl asume el poder y ordena la ejecución de </a:t>
            </a:r>
            <a:r>
              <a:rPr lang="es-ES" sz="2400" b="1" dirty="0" err="1" smtClean="0">
                <a:solidFill>
                  <a:srgbClr val="FFFF00"/>
                </a:solidFill>
                <a:effectLst>
                  <a:outerShdw blurRad="38100" dist="38100" dir="2700000" algn="tl">
                    <a:srgbClr val="000000">
                      <a:alpha val="43137"/>
                    </a:srgbClr>
                  </a:outerShdw>
                </a:effectLst>
                <a:latin typeface="Harrington" pitchFamily="82" charset="0"/>
              </a:rPr>
              <a:t>Fenena</a:t>
            </a:r>
            <a:r>
              <a:rPr lang="es-ES" sz="2400" b="1" dirty="0" smtClean="0">
                <a:solidFill>
                  <a:srgbClr val="FFFF00"/>
                </a:solidFill>
                <a:effectLst>
                  <a:outerShdw blurRad="38100" dist="38100" dir="2700000" algn="tl">
                    <a:srgbClr val="000000">
                      <a:alpha val="43137"/>
                    </a:srgbClr>
                  </a:outerShdw>
                </a:effectLst>
                <a:latin typeface="Harrington" pitchFamily="82" charset="0"/>
              </a:rPr>
              <a:t> y los hebreos, así como la encarcelación de </a:t>
            </a:r>
            <a:r>
              <a:rPr lang="es-ES" sz="2400" b="1" dirty="0" err="1" smtClean="0">
                <a:solidFill>
                  <a:srgbClr val="FFFF00"/>
                </a:solidFill>
                <a:effectLst>
                  <a:outerShdw blurRad="38100" dist="38100" dir="2700000" algn="tl">
                    <a:srgbClr val="000000">
                      <a:alpha val="43137"/>
                    </a:srgbClr>
                  </a:outerShdw>
                </a:effectLst>
                <a:latin typeface="Harrington" pitchFamily="82" charset="0"/>
              </a:rPr>
              <a:t>Nabucco</a:t>
            </a:r>
            <a:r>
              <a:rPr lang="es-ES" sz="2400" b="1" dirty="0" smtClean="0">
                <a:solidFill>
                  <a:srgbClr val="FFFF00"/>
                </a:solidFill>
                <a:effectLst>
                  <a:outerShdw blurRad="38100" dist="38100" dir="2700000" algn="tl">
                    <a:srgbClr val="000000">
                      <a:alpha val="43137"/>
                    </a:srgbClr>
                  </a:outerShdw>
                </a:effectLst>
                <a:latin typeface="Harrington" pitchFamily="82" charset="0"/>
              </a:rPr>
              <a:t>. Mientras los hebreos realizan trabajos forzados, piensan en su patria. Zacarías los anima con su profecía del fin de sus padecimientos y la destrucción de Babilonia.</a:t>
            </a:r>
            <a:endParaRPr lang="es-ES" sz="2400" b="1" dirty="0">
              <a:solidFill>
                <a:srgbClr val="FFFF00"/>
              </a:solidFill>
              <a:effectLst>
                <a:outerShdw blurRad="38100" dist="38100" dir="2700000" algn="tl">
                  <a:srgbClr val="000000">
                    <a:alpha val="43137"/>
                  </a:srgbClr>
                </a:outerShdw>
              </a:effectLst>
              <a:latin typeface="Harrington" pitchFamily="82" charset="0"/>
            </a:endParaRPr>
          </a:p>
        </p:txBody>
      </p:sp>
    </p:spTree>
  </p:cSld>
  <p:clrMapOvr>
    <a:masterClrMapping/>
  </p:clrMapOvr>
  <p:transition advTm="30000"/>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chemeClr val="accent6">
              <a:lumMod val="50000"/>
            </a:schemeClr>
          </a:solidFill>
        </p:spPr>
        <p:txBody>
          <a:bodyPr/>
          <a:lstStyle/>
          <a:p>
            <a:endParaRPr lang="es-ES" dirty="0"/>
          </a:p>
        </p:txBody>
      </p:sp>
      <p:pic>
        <p:nvPicPr>
          <p:cNvPr id="5" name="4 Marcador de contenido" descr="2ith07n.jpg"/>
          <p:cNvPicPr>
            <a:picLocks noGrp="1" noChangeAspect="1"/>
          </p:cNvPicPr>
          <p:nvPr>
            <p:ph idx="1"/>
          </p:nvPr>
        </p:nvPicPr>
        <p:blipFill>
          <a:blip r:embed="rId2">
            <a:lum bright="-10000" contrast="30000"/>
          </a:blip>
          <a:srcRect l="3906" t="3125" r="3125" b="3125"/>
          <a:stretch>
            <a:fillRect/>
          </a:stretch>
        </p:blipFill>
        <p:spPr>
          <a:xfrm>
            <a:off x="0" y="214290"/>
            <a:ext cx="9144000" cy="6429420"/>
          </a:xfrm>
          <a:effectLst>
            <a:softEdge rad="635000"/>
          </a:effectLst>
        </p:spPr>
      </p:pic>
      <p:sp>
        <p:nvSpPr>
          <p:cNvPr id="4" name="3 CuadroTexto"/>
          <p:cNvSpPr txBox="1"/>
          <p:nvPr/>
        </p:nvSpPr>
        <p:spPr>
          <a:xfrm>
            <a:off x="1357290" y="1785926"/>
            <a:ext cx="6286543" cy="3046988"/>
          </a:xfrm>
          <a:prstGeom prst="rect">
            <a:avLst/>
          </a:prstGeom>
          <a:noFill/>
        </p:spPr>
        <p:txBody>
          <a:bodyPr wrap="square" rtlCol="0">
            <a:spAutoFit/>
          </a:bodyPr>
          <a:lstStyle/>
          <a:p>
            <a:r>
              <a:rPr lang="es-ES" sz="2400" b="1" dirty="0" smtClean="0">
                <a:solidFill>
                  <a:srgbClr val="FFFF00"/>
                </a:solidFill>
                <a:effectLst>
                  <a:outerShdw blurRad="38100" dist="38100" dir="2700000" algn="tl">
                    <a:srgbClr val="000000">
                      <a:alpha val="43137"/>
                    </a:srgbClr>
                  </a:outerShdw>
                </a:effectLst>
                <a:latin typeface="Harrington" pitchFamily="82" charset="0"/>
              </a:rPr>
              <a:t>Acto IV </a:t>
            </a:r>
            <a:br>
              <a:rPr lang="es-ES" sz="2400" b="1" dirty="0" smtClean="0">
                <a:solidFill>
                  <a:srgbClr val="FFFF00"/>
                </a:solidFill>
                <a:effectLst>
                  <a:outerShdw blurRad="38100" dist="38100" dir="2700000" algn="tl">
                    <a:srgbClr val="000000">
                      <a:alpha val="43137"/>
                    </a:srgbClr>
                  </a:outerShdw>
                </a:effectLst>
                <a:latin typeface="Harrington" pitchFamily="82" charset="0"/>
              </a:rPr>
            </a:br>
            <a:r>
              <a:rPr lang="es-ES" sz="2400" b="1" dirty="0" smtClean="0">
                <a:solidFill>
                  <a:srgbClr val="FFFF00"/>
                </a:solidFill>
                <a:effectLst>
                  <a:outerShdw blurRad="38100" dist="38100" dir="2700000" algn="tl">
                    <a:srgbClr val="000000">
                      <a:alpha val="43137"/>
                    </a:srgbClr>
                  </a:outerShdw>
                </a:effectLst>
                <a:latin typeface="Harrington" pitchFamily="82" charset="0"/>
              </a:rPr>
              <a:t>Repuesto de su debilidad, </a:t>
            </a:r>
            <a:r>
              <a:rPr lang="es-ES" sz="2400" b="1" dirty="0" err="1" smtClean="0">
                <a:solidFill>
                  <a:srgbClr val="FFFF00"/>
                </a:solidFill>
                <a:effectLst>
                  <a:outerShdw blurRad="38100" dist="38100" dir="2700000" algn="tl">
                    <a:srgbClr val="000000">
                      <a:alpha val="43137"/>
                    </a:srgbClr>
                  </a:outerShdw>
                </a:effectLst>
                <a:latin typeface="Harrington" pitchFamily="82" charset="0"/>
              </a:rPr>
              <a:t>Nabucco</a:t>
            </a:r>
            <a:r>
              <a:rPr lang="es-ES" sz="2400" b="1" dirty="0" smtClean="0">
                <a:solidFill>
                  <a:srgbClr val="FFFF00"/>
                </a:solidFill>
                <a:effectLst>
                  <a:outerShdw blurRad="38100" dist="38100" dir="2700000" algn="tl">
                    <a:srgbClr val="000000">
                      <a:alpha val="43137"/>
                    </a:srgbClr>
                  </a:outerShdw>
                </a:effectLst>
                <a:latin typeface="Harrington" pitchFamily="82" charset="0"/>
              </a:rPr>
              <a:t> reúne soldados fieles para evitar la ejecución de </a:t>
            </a:r>
            <a:r>
              <a:rPr lang="es-ES" sz="2400" b="1" dirty="0" err="1" smtClean="0">
                <a:solidFill>
                  <a:srgbClr val="FFFF00"/>
                </a:solidFill>
                <a:effectLst>
                  <a:outerShdw blurRad="38100" dist="38100" dir="2700000" algn="tl">
                    <a:srgbClr val="000000">
                      <a:alpha val="43137"/>
                    </a:srgbClr>
                  </a:outerShdw>
                </a:effectLst>
                <a:latin typeface="Harrington" pitchFamily="82" charset="0"/>
              </a:rPr>
              <a:t>Fenena</a:t>
            </a:r>
            <a:r>
              <a:rPr lang="es-ES" sz="2400" b="1" dirty="0" smtClean="0">
                <a:solidFill>
                  <a:srgbClr val="FFFF00"/>
                </a:solidFill>
                <a:effectLst>
                  <a:outerShdw blurRad="38100" dist="38100" dir="2700000" algn="tl">
                    <a:srgbClr val="000000">
                      <a:alpha val="43137"/>
                    </a:srgbClr>
                  </a:outerShdw>
                </a:effectLst>
                <a:latin typeface="Harrington" pitchFamily="82" charset="0"/>
              </a:rPr>
              <a:t> y los hebreos, a quienes libera. A continuación, arremete contra los ídolos del dios pagano Belo. Abigaíl toma veneno y muere tras pedir perdón a todos e invocar al Dios de los hebreos.</a:t>
            </a:r>
            <a:endParaRPr lang="es-ES" sz="2400" b="1" dirty="0">
              <a:solidFill>
                <a:srgbClr val="FFFF00"/>
              </a:solidFill>
              <a:effectLst>
                <a:outerShdw blurRad="38100" dist="38100" dir="2700000" algn="tl">
                  <a:srgbClr val="000000">
                    <a:alpha val="43137"/>
                  </a:srgbClr>
                </a:outerShdw>
              </a:effectLst>
              <a:latin typeface="Harrington" pitchFamily="82" charset="0"/>
            </a:endParaRPr>
          </a:p>
        </p:txBody>
      </p:sp>
    </p:spTree>
  </p:cSld>
  <p:clrMapOvr>
    <a:masterClrMapping/>
  </p:clrMapOvr>
  <p:transition advTm="30000"/>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35Foto Nabucco door Pieter Troost (2).jpg"/>
          <p:cNvPicPr>
            <a:picLocks noChangeAspect="1"/>
          </p:cNvPicPr>
          <p:nvPr/>
        </p:nvPicPr>
        <p:blipFill>
          <a:blip r:embed="rId2"/>
          <a:stretch>
            <a:fillRect/>
          </a:stretch>
        </p:blipFill>
        <p:spPr>
          <a:xfrm>
            <a:off x="0" y="0"/>
            <a:ext cx="9144000" cy="6858000"/>
          </a:xfrm>
          <a:prstGeom prst="rect">
            <a:avLst/>
          </a:prstGeom>
        </p:spPr>
      </p:pic>
      <p:pic>
        <p:nvPicPr>
          <p:cNvPr id="5" name="4 Imagen" descr="telon2.gif"/>
          <p:cNvPicPr>
            <a:picLocks noChangeAspect="1"/>
          </p:cNvPicPr>
          <p:nvPr/>
        </p:nvPicPr>
        <p:blipFill>
          <a:blip r:embed="rId3"/>
          <a:srcRect b="4951"/>
          <a:stretch>
            <a:fillRect/>
          </a:stretch>
        </p:blipFill>
        <p:spPr>
          <a:xfrm>
            <a:off x="0" y="0"/>
            <a:ext cx="9144000" cy="6858000"/>
          </a:xfrm>
          <a:prstGeom prst="rect">
            <a:avLst/>
          </a:prstGeom>
          <a:scene3d>
            <a:camera prst="orthographicFront"/>
            <a:lightRig rig="threePt" dir="t"/>
          </a:scene3d>
          <a:sp3d>
            <a:bevelT w="152400" h="50800" prst="softRound"/>
          </a:sp3d>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nodeType="withEffect">
                                  <p:stCondLst>
                                    <p:cond delay="0"/>
                                  </p:stCondLst>
                                  <p:childTnLst>
                                    <p:animEffect transition="out" filter="barn(outVertic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06-nabucco_backup.jpg"/>
          <p:cNvPicPr>
            <a:picLocks noGrp="1" noChangeAspect="1"/>
          </p:cNvPicPr>
          <p:nvPr>
            <p:ph idx="1"/>
          </p:nvPr>
        </p:nvPicPr>
        <p:blipFill>
          <a:blip r:embed="rId2"/>
          <a:stretch>
            <a:fillRect/>
          </a:stretch>
        </p:blipFill>
        <p:spPr>
          <a:xfrm>
            <a:off x="0" y="0"/>
            <a:ext cx="9238020" cy="6858000"/>
          </a:xfrm>
          <a:scene3d>
            <a:camera prst="orthographicFront"/>
            <a:lightRig rig="threePt" dir="t"/>
          </a:scene3d>
          <a:sp3d>
            <a:bevelT w="152400" h="50800" prst="softRound"/>
          </a:sp3d>
        </p:spPr>
      </p:pic>
      <p:pic>
        <p:nvPicPr>
          <p:cNvPr id="6" name="5 Imagen" descr="telon2.gif"/>
          <p:cNvPicPr>
            <a:picLocks noChangeAspect="1"/>
          </p:cNvPicPr>
          <p:nvPr/>
        </p:nvPicPr>
        <p:blipFill>
          <a:blip r:embed="rId3"/>
          <a:srcRect b="4951"/>
          <a:stretch>
            <a:fillRect/>
          </a:stretch>
        </p:blipFill>
        <p:spPr>
          <a:xfrm>
            <a:off x="0" y="0"/>
            <a:ext cx="9358282" cy="6858000"/>
          </a:xfrm>
          <a:prstGeom prst="rect">
            <a:avLst/>
          </a:prstGeom>
          <a:scene3d>
            <a:camera prst="orthographicFront"/>
            <a:lightRig rig="threePt" dir="t"/>
          </a:scene3d>
          <a:sp3d>
            <a:bevelT w="152400" h="50800" prst="softRound"/>
          </a:sp3d>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nodeType="withEffect">
                                  <p:stCondLst>
                                    <p:cond delay="0"/>
                                  </p:stCondLst>
                                  <p:childTnLst>
                                    <p:animEffect transition="out" filter="barn(outVertical)">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G_9829.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w="152400" h="50800" prst="softRound"/>
          </a:sp3d>
        </p:spPr>
      </p:pic>
      <p:sp>
        <p:nvSpPr>
          <p:cNvPr id="5" name="4 CuadroTexto"/>
          <p:cNvSpPr txBox="1"/>
          <p:nvPr/>
        </p:nvSpPr>
        <p:spPr>
          <a:xfrm>
            <a:off x="-714412" y="428604"/>
            <a:ext cx="1107996" cy="1200329"/>
          </a:xfrm>
          <a:prstGeom prst="rect">
            <a:avLst/>
          </a:prstGeom>
          <a:noFill/>
        </p:spPr>
        <p:txBody>
          <a:bodyPr wrap="none" rtlCol="0">
            <a:spAutoFit/>
          </a:bodyPr>
          <a:lstStyle/>
          <a:p>
            <a:r>
              <a:rPr lang="es-ES" sz="7200" dirty="0" smtClean="0">
                <a:latin typeface="Old English Text MT" pitchFamily="66" charset="0"/>
              </a:rPr>
              <a:t>	</a:t>
            </a:r>
            <a:endParaRPr lang="es-ES" sz="7200" dirty="0">
              <a:effectLst>
                <a:outerShdw blurRad="38100" dist="38100" dir="2700000" algn="tl">
                  <a:srgbClr val="000000">
                    <a:alpha val="43137"/>
                  </a:srgbClr>
                </a:outerShdw>
              </a:effectLst>
              <a:latin typeface="Algerian" pitchFamily="82" charset="0"/>
            </a:endParaRPr>
          </a:p>
        </p:txBody>
      </p:sp>
      <p:pic>
        <p:nvPicPr>
          <p:cNvPr id="9" name="8 Imagen" descr="telon2.gif"/>
          <p:cNvPicPr>
            <a:picLocks noChangeAspect="1"/>
          </p:cNvPicPr>
          <p:nvPr/>
        </p:nvPicPr>
        <p:blipFill>
          <a:blip r:embed="rId3"/>
          <a:srcRect b="4951"/>
          <a:stretch>
            <a:fillRect/>
          </a:stretch>
        </p:blipFill>
        <p:spPr>
          <a:xfrm>
            <a:off x="0" y="0"/>
            <a:ext cx="9358282" cy="6858000"/>
          </a:xfrm>
          <a:prstGeom prst="rect">
            <a:avLst/>
          </a:prstGeom>
          <a:scene3d>
            <a:camera prst="orthographicFront"/>
            <a:lightRig rig="threePt" dir="t"/>
          </a:scene3d>
          <a:sp3d>
            <a:bevelT w="152400" h="50800" prst="softRound"/>
          </a:sp3d>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nodeType="withEffect">
                                  <p:stCondLst>
                                    <p:cond delay="0"/>
                                  </p:stCondLst>
                                  <p:childTnLst>
                                    <p:animEffect transition="out" filter="barn(outVertical)">
                                      <p:cBhvr>
                                        <p:cTn id="6" dur="5000"/>
                                        <p:tgtEl>
                                          <p:spTgt spid="9"/>
                                        </p:tgtEl>
                                      </p:cBhvr>
                                    </p:animEffect>
                                    <p:set>
                                      <p:cBhvr>
                                        <p:cTn id="7" dur="1" fill="hold">
                                          <p:stCondLst>
                                            <p:cond delay="49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2-nabucco_backup.jpg"/>
          <p:cNvPicPr>
            <a:picLocks noChangeAspect="1"/>
          </p:cNvPicPr>
          <p:nvPr/>
        </p:nvPicPr>
        <p:blipFill>
          <a:blip r:embed="rId2"/>
          <a:stretch>
            <a:fillRect/>
          </a:stretch>
        </p:blipFill>
        <p:spPr>
          <a:xfrm>
            <a:off x="-1" y="0"/>
            <a:ext cx="9157495" cy="6858000"/>
          </a:xfrm>
          <a:prstGeom prst="rect">
            <a:avLst/>
          </a:prstGeom>
        </p:spPr>
      </p:pic>
      <p:pic>
        <p:nvPicPr>
          <p:cNvPr id="5" name="4 Imagen" descr="telon2.gif"/>
          <p:cNvPicPr>
            <a:picLocks noChangeAspect="1"/>
          </p:cNvPicPr>
          <p:nvPr/>
        </p:nvPicPr>
        <p:blipFill>
          <a:blip r:embed="rId3"/>
          <a:srcRect b="4951"/>
          <a:stretch>
            <a:fillRect/>
          </a:stretch>
        </p:blipFill>
        <p:spPr>
          <a:xfrm>
            <a:off x="0" y="0"/>
            <a:ext cx="9144000" cy="6858000"/>
          </a:xfrm>
          <a:prstGeom prst="rect">
            <a:avLst/>
          </a:prstGeom>
          <a:scene3d>
            <a:camera prst="orthographicFront"/>
            <a:lightRig rig="threePt" dir="t"/>
          </a:scene3d>
          <a:sp3d>
            <a:bevelT w="152400" h="50800" prst="softRound"/>
          </a:sp3d>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nodeType="withEffect">
                                  <p:stCondLst>
                                    <p:cond delay="0"/>
                                  </p:stCondLst>
                                  <p:childTnLst>
                                    <p:animEffect transition="out" filter="barn(outVertic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A_Nabucco_2467.JPG"/>
          <p:cNvPicPr>
            <a:picLocks noChangeAspect="1"/>
          </p:cNvPicPr>
          <p:nvPr/>
        </p:nvPicPr>
        <p:blipFill>
          <a:blip r:embed="rId2"/>
          <a:srcRect r="3906"/>
          <a:stretch>
            <a:fillRect/>
          </a:stretch>
        </p:blipFill>
        <p:spPr>
          <a:xfrm>
            <a:off x="0" y="0"/>
            <a:ext cx="9144000" cy="6858000"/>
          </a:xfrm>
          <a:prstGeom prst="rect">
            <a:avLst/>
          </a:prstGeom>
        </p:spPr>
      </p:pic>
      <p:pic>
        <p:nvPicPr>
          <p:cNvPr id="5" name="4 Imagen" descr="telon2.gif"/>
          <p:cNvPicPr>
            <a:picLocks noChangeAspect="1"/>
          </p:cNvPicPr>
          <p:nvPr/>
        </p:nvPicPr>
        <p:blipFill>
          <a:blip r:embed="rId3"/>
          <a:srcRect b="4951"/>
          <a:stretch>
            <a:fillRect/>
          </a:stretch>
        </p:blipFill>
        <p:spPr>
          <a:xfrm>
            <a:off x="0" y="0"/>
            <a:ext cx="9144000" cy="6858000"/>
          </a:xfrm>
          <a:prstGeom prst="rect">
            <a:avLst/>
          </a:prstGeom>
          <a:scene3d>
            <a:camera prst="orthographicFront"/>
            <a:lightRig rig="threePt" dir="t"/>
          </a:scene3d>
          <a:sp3d>
            <a:bevelT w="152400" h="50800" prst="softRound"/>
          </a:sp3d>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nodeType="withEffect">
                                  <p:stCondLst>
                                    <p:cond delay="0"/>
                                  </p:stCondLst>
                                  <p:childTnLst>
                                    <p:animEffect transition="out" filter="barn(outVertic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elosselskiynabucco2.jpg"/>
          <p:cNvPicPr>
            <a:picLocks noChangeAspect="1"/>
          </p:cNvPicPr>
          <p:nvPr/>
        </p:nvPicPr>
        <p:blipFill>
          <a:blip r:embed="rId2"/>
          <a:stretch>
            <a:fillRect/>
          </a:stretch>
        </p:blipFill>
        <p:spPr>
          <a:xfrm>
            <a:off x="0" y="0"/>
            <a:ext cx="9144000" cy="6858000"/>
          </a:xfrm>
          <a:prstGeom prst="rect">
            <a:avLst/>
          </a:prstGeom>
        </p:spPr>
      </p:pic>
      <p:pic>
        <p:nvPicPr>
          <p:cNvPr id="5" name="4 Imagen" descr="telon2.gif"/>
          <p:cNvPicPr>
            <a:picLocks noChangeAspect="1"/>
          </p:cNvPicPr>
          <p:nvPr/>
        </p:nvPicPr>
        <p:blipFill>
          <a:blip r:embed="rId3"/>
          <a:srcRect b="4951"/>
          <a:stretch>
            <a:fillRect/>
          </a:stretch>
        </p:blipFill>
        <p:spPr>
          <a:xfrm>
            <a:off x="0" y="0"/>
            <a:ext cx="9144000" cy="6858000"/>
          </a:xfrm>
          <a:prstGeom prst="rect">
            <a:avLst/>
          </a:prstGeom>
          <a:scene3d>
            <a:camera prst="orthographicFront"/>
            <a:lightRig rig="threePt" dir="t"/>
          </a:scene3d>
          <a:sp3d>
            <a:bevelT w="152400" h="50800" prst="softRound"/>
          </a:sp3d>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nodeType="withEffect">
                                  <p:stCondLst>
                                    <p:cond delay="0"/>
                                  </p:stCondLst>
                                  <p:childTnLst>
                                    <p:animEffect transition="out" filter="barn(outVertic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er_Gefangenenchor.JPG"/>
          <p:cNvPicPr>
            <a:picLocks noChangeAspect="1"/>
          </p:cNvPicPr>
          <p:nvPr/>
        </p:nvPicPr>
        <p:blipFill>
          <a:blip r:embed="rId2"/>
          <a:stretch>
            <a:fillRect/>
          </a:stretch>
        </p:blipFill>
        <p:spPr>
          <a:xfrm>
            <a:off x="0" y="0"/>
            <a:ext cx="9144000" cy="6858000"/>
          </a:xfrm>
          <a:prstGeom prst="rect">
            <a:avLst/>
          </a:prstGeom>
        </p:spPr>
      </p:pic>
      <p:pic>
        <p:nvPicPr>
          <p:cNvPr id="5" name="4 Imagen" descr="telon2.gif"/>
          <p:cNvPicPr>
            <a:picLocks noChangeAspect="1"/>
          </p:cNvPicPr>
          <p:nvPr/>
        </p:nvPicPr>
        <p:blipFill>
          <a:blip r:embed="rId3"/>
          <a:srcRect b="4951"/>
          <a:stretch>
            <a:fillRect/>
          </a:stretch>
        </p:blipFill>
        <p:spPr>
          <a:xfrm>
            <a:off x="-428692" y="0"/>
            <a:ext cx="9572692" cy="6858000"/>
          </a:xfrm>
          <a:prstGeom prst="rect">
            <a:avLst/>
          </a:prstGeom>
          <a:scene3d>
            <a:camera prst="orthographicFront"/>
            <a:lightRig rig="threePt" dir="t"/>
          </a:scene3d>
          <a:sp3d>
            <a:bevelT w="152400" h="50800" prst="softRound"/>
          </a:sp3d>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nodeType="withEffect">
                                  <p:stCondLst>
                                    <p:cond delay="0"/>
                                  </p:stCondLst>
                                  <p:childTnLst>
                                    <p:animEffect transition="out" filter="barn(outVertic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SC_0091.JPG"/>
          <p:cNvPicPr>
            <a:picLocks noChangeAspect="1"/>
          </p:cNvPicPr>
          <p:nvPr/>
        </p:nvPicPr>
        <p:blipFill>
          <a:blip r:embed="rId2"/>
          <a:stretch>
            <a:fillRect/>
          </a:stretch>
        </p:blipFill>
        <p:spPr>
          <a:xfrm>
            <a:off x="0" y="0"/>
            <a:ext cx="9144000" cy="6858000"/>
          </a:xfrm>
          <a:prstGeom prst="rect">
            <a:avLst/>
          </a:prstGeom>
        </p:spPr>
      </p:pic>
      <p:pic>
        <p:nvPicPr>
          <p:cNvPr id="5" name="4 Imagen" descr="telon2.gif"/>
          <p:cNvPicPr>
            <a:picLocks noChangeAspect="1"/>
          </p:cNvPicPr>
          <p:nvPr/>
        </p:nvPicPr>
        <p:blipFill>
          <a:blip r:embed="rId3"/>
          <a:srcRect b="4951"/>
          <a:stretch>
            <a:fillRect/>
          </a:stretch>
        </p:blipFill>
        <p:spPr>
          <a:xfrm>
            <a:off x="0" y="0"/>
            <a:ext cx="9144000" cy="6858000"/>
          </a:xfrm>
          <a:prstGeom prst="rect">
            <a:avLst/>
          </a:prstGeom>
          <a:scene3d>
            <a:camera prst="orthographicFront"/>
            <a:lightRig rig="threePt" dir="t"/>
          </a:scene3d>
          <a:sp3d>
            <a:bevelT w="152400" h="50800" prst="softRound"/>
          </a:sp3d>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nodeType="withEffect">
                                  <p:stCondLst>
                                    <p:cond delay="0"/>
                                  </p:stCondLst>
                                  <p:childTnLst>
                                    <p:animEffect transition="out" filter="barn(outVertic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telón nuevo Teatro Colón.jpg"/>
          <p:cNvPicPr>
            <a:picLocks noChangeAspect="1"/>
          </p:cNvPicPr>
          <p:nvPr/>
        </p:nvPicPr>
        <p:blipFill>
          <a:blip r:embed="rId4">
            <a:lum bright="-10000" contrast="20000"/>
          </a:blip>
          <a:stretch>
            <a:fillRect/>
          </a:stretch>
        </p:blipFill>
        <p:spPr>
          <a:xfrm>
            <a:off x="0" y="0"/>
            <a:ext cx="9144000" cy="6858000"/>
          </a:xfrm>
          <a:prstGeom prst="rect">
            <a:avLst/>
          </a:prstGeom>
        </p:spPr>
      </p:pic>
      <p:pic>
        <p:nvPicPr>
          <p:cNvPr id="5" name="4 Imagen" descr="ebb1479b.jpg"/>
          <p:cNvPicPr>
            <a:picLocks noChangeAspect="1"/>
          </p:cNvPicPr>
          <p:nvPr/>
        </p:nvPicPr>
        <p:blipFill>
          <a:blip r:embed="rId5" cstate="print"/>
          <a:stretch>
            <a:fillRect/>
          </a:stretch>
        </p:blipFill>
        <p:spPr>
          <a:xfrm flipH="1" flipV="1">
            <a:off x="5357817" y="7403083"/>
            <a:ext cx="45719" cy="73378"/>
          </a:xfrm>
          <a:prstGeom prst="rect">
            <a:avLst/>
          </a:prstGeom>
          <a:effectLst>
            <a:softEdge rad="127000"/>
          </a:effectLst>
        </p:spPr>
      </p:pic>
      <p:sp>
        <p:nvSpPr>
          <p:cNvPr id="6" name="5 Recortar rectángulo de esquina del mismo lado"/>
          <p:cNvSpPr/>
          <p:nvPr/>
        </p:nvSpPr>
        <p:spPr>
          <a:xfrm>
            <a:off x="3143240" y="3571876"/>
            <a:ext cx="3000396" cy="2428892"/>
          </a:xfrm>
          <a:prstGeom prst="snip2Same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 name="6 Imagen" descr="telón nuevo Teatro Colón.jpg"/>
          <p:cNvPicPr>
            <a:picLocks noChangeAspect="1"/>
          </p:cNvPicPr>
          <p:nvPr/>
        </p:nvPicPr>
        <p:blipFill>
          <a:blip r:embed="rId4">
            <a:duotone>
              <a:prstClr val="black"/>
              <a:schemeClr val="accent6">
                <a:tint val="45000"/>
                <a:satMod val="400000"/>
              </a:schemeClr>
            </a:duotone>
            <a:lum contrast="20000"/>
          </a:blip>
          <a:srcRect l="33898" t="26316" r="20718" b="7546"/>
          <a:stretch>
            <a:fillRect/>
          </a:stretch>
        </p:blipFill>
        <p:spPr>
          <a:xfrm>
            <a:off x="1500166" y="1285860"/>
            <a:ext cx="6000792" cy="5000660"/>
          </a:xfrm>
          <a:prstGeom prst="trapezoid">
            <a:avLst/>
          </a:prstGeom>
          <a:effectLst/>
        </p:spPr>
      </p:pic>
      <p:pic>
        <p:nvPicPr>
          <p:cNvPr id="8" name="7 Imagen" descr="ebb1479b.jpg"/>
          <p:cNvPicPr>
            <a:picLocks noChangeAspect="1"/>
          </p:cNvPicPr>
          <p:nvPr/>
        </p:nvPicPr>
        <p:blipFill>
          <a:blip r:embed="rId6"/>
          <a:stretch>
            <a:fillRect/>
          </a:stretch>
        </p:blipFill>
        <p:spPr>
          <a:xfrm>
            <a:off x="3214678" y="2714620"/>
            <a:ext cx="2500329" cy="3551896"/>
          </a:xfrm>
          <a:prstGeom prst="rect">
            <a:avLst/>
          </a:prstGeom>
          <a:effectLst>
            <a:softEdge rad="317500"/>
          </a:effectLst>
        </p:spPr>
      </p:pic>
      <p:pic>
        <p:nvPicPr>
          <p:cNvPr id="9" name="8 Imagen" descr="telon2.gif"/>
          <p:cNvPicPr>
            <a:picLocks noChangeAspect="1"/>
          </p:cNvPicPr>
          <p:nvPr/>
        </p:nvPicPr>
        <p:blipFill>
          <a:blip r:embed="rId7"/>
          <a:stretch>
            <a:fillRect/>
          </a:stretch>
        </p:blipFill>
        <p:spPr>
          <a:xfrm>
            <a:off x="1214414" y="642918"/>
            <a:ext cx="6686544" cy="5929330"/>
          </a:xfrm>
          <a:prstGeom prst="trapezoid">
            <a:avLst/>
          </a:prstGeom>
        </p:spPr>
      </p:pic>
    </p:spTree>
  </p:cSld>
  <p:clrMapOvr>
    <a:masterClrMapping/>
  </p:clrMapOvr>
  <p:transition advTm="16000">
    <p:sndAc>
      <p:stSnd>
        <p:snd r:embed="rId3" name="nana mouskuri - opera - nabuco.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nodeType="withEffect">
                                  <p:stCondLst>
                                    <p:cond delay="0"/>
                                  </p:stCondLst>
                                  <p:childTnLst>
                                    <p:animEffect transition="out" filter="barn(outVertical)">
                                      <p:cBhvr>
                                        <p:cTn id="6" dur="5000"/>
                                        <p:tgtEl>
                                          <p:spTgt spid="9"/>
                                        </p:tgtEl>
                                      </p:cBhvr>
                                    </p:animEffect>
                                    <p:set>
                                      <p:cBhvr>
                                        <p:cTn id="7" dur="1" fill="hold">
                                          <p:stCondLst>
                                            <p:cond delay="4999"/>
                                          </p:stCondLst>
                                        </p:cTn>
                                        <p:tgtEl>
                                          <p:spTgt spid="9"/>
                                        </p:tgtEl>
                                        <p:attrNameLst>
                                          <p:attrName>style.visibility</p:attrName>
                                        </p:attrNameLst>
                                      </p:cBhvr>
                                      <p:to>
                                        <p:strVal val="hidden"/>
                                      </p:to>
                                    </p:set>
                                  </p:childTnLst>
                                </p:cTn>
                              </p:par>
                            </p:childTnLst>
                          </p:cTn>
                        </p:par>
                        <p:par>
                          <p:cTn id="8" fill="hold">
                            <p:stCondLst>
                              <p:cond delay="5000"/>
                            </p:stCondLst>
                            <p:childTnLst>
                              <p:par>
                                <p:cTn id="9" presetID="10" presetClass="entr" presetSubtype="0"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SC_0093.JPG"/>
          <p:cNvPicPr>
            <a:picLocks noChangeAspect="1"/>
          </p:cNvPicPr>
          <p:nvPr/>
        </p:nvPicPr>
        <p:blipFill>
          <a:blip r:embed="rId2"/>
          <a:stretch>
            <a:fillRect/>
          </a:stretch>
        </p:blipFill>
        <p:spPr>
          <a:xfrm>
            <a:off x="0" y="0"/>
            <a:ext cx="9144000" cy="6858000"/>
          </a:xfrm>
          <a:prstGeom prst="rect">
            <a:avLst/>
          </a:prstGeom>
        </p:spPr>
      </p:pic>
      <p:pic>
        <p:nvPicPr>
          <p:cNvPr id="5" name="4 Imagen" descr="telon2.gif"/>
          <p:cNvPicPr>
            <a:picLocks noChangeAspect="1"/>
          </p:cNvPicPr>
          <p:nvPr/>
        </p:nvPicPr>
        <p:blipFill>
          <a:blip r:embed="rId3"/>
          <a:srcRect b="4951"/>
          <a:stretch>
            <a:fillRect/>
          </a:stretch>
        </p:blipFill>
        <p:spPr>
          <a:xfrm>
            <a:off x="0" y="0"/>
            <a:ext cx="9144000" cy="6858000"/>
          </a:xfrm>
          <a:prstGeom prst="rect">
            <a:avLst/>
          </a:prstGeom>
          <a:scene3d>
            <a:camera prst="orthographicFront"/>
            <a:lightRig rig="threePt" dir="t"/>
          </a:scene3d>
          <a:sp3d>
            <a:bevelT w="152400" h="50800" prst="softRound"/>
          </a:sp3d>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nodeType="withEffect">
                                  <p:stCondLst>
                                    <p:cond delay="0"/>
                                  </p:stCondLst>
                                  <p:childTnLst>
                                    <p:animEffect transition="out" filter="barn(outVertic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abucco2.jpg"/>
          <p:cNvPicPr>
            <a:picLocks noChangeAspect="1"/>
          </p:cNvPicPr>
          <p:nvPr/>
        </p:nvPicPr>
        <p:blipFill>
          <a:blip r:embed="rId2"/>
          <a:stretch>
            <a:fillRect/>
          </a:stretch>
        </p:blipFill>
        <p:spPr>
          <a:xfrm>
            <a:off x="0" y="0"/>
            <a:ext cx="9144000" cy="6858000"/>
          </a:xfrm>
          <a:prstGeom prst="rect">
            <a:avLst/>
          </a:prstGeom>
        </p:spPr>
      </p:pic>
      <p:pic>
        <p:nvPicPr>
          <p:cNvPr id="5" name="4 Imagen" descr="telon2.gif"/>
          <p:cNvPicPr>
            <a:picLocks noChangeAspect="1"/>
          </p:cNvPicPr>
          <p:nvPr/>
        </p:nvPicPr>
        <p:blipFill>
          <a:blip r:embed="rId3"/>
          <a:srcRect b="4951"/>
          <a:stretch>
            <a:fillRect/>
          </a:stretch>
        </p:blipFill>
        <p:spPr>
          <a:xfrm>
            <a:off x="0" y="0"/>
            <a:ext cx="9144000" cy="6858000"/>
          </a:xfrm>
          <a:prstGeom prst="rect">
            <a:avLst/>
          </a:prstGeom>
          <a:scene3d>
            <a:camera prst="orthographicFront"/>
            <a:lightRig rig="threePt" dir="t"/>
          </a:scene3d>
          <a:sp3d>
            <a:bevelT w="152400" h="50800" prst="softRound"/>
          </a:sp3d>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nodeType="withEffect">
                                  <p:stCondLst>
                                    <p:cond delay="0"/>
                                  </p:stCondLst>
                                  <p:childTnLst>
                                    <p:animEffect transition="out" filter="barn(outVertic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abucco3.jpg"/>
          <p:cNvPicPr>
            <a:picLocks noChangeAspect="1"/>
          </p:cNvPicPr>
          <p:nvPr/>
        </p:nvPicPr>
        <p:blipFill>
          <a:blip r:embed="rId2"/>
          <a:stretch>
            <a:fillRect/>
          </a:stretch>
        </p:blipFill>
        <p:spPr>
          <a:xfrm>
            <a:off x="-1" y="0"/>
            <a:ext cx="9179885" cy="6858000"/>
          </a:xfrm>
          <a:prstGeom prst="rect">
            <a:avLst/>
          </a:prstGeom>
        </p:spPr>
      </p:pic>
      <p:pic>
        <p:nvPicPr>
          <p:cNvPr id="5" name="4 Imagen" descr="telon2.gif"/>
          <p:cNvPicPr>
            <a:picLocks noChangeAspect="1"/>
          </p:cNvPicPr>
          <p:nvPr/>
        </p:nvPicPr>
        <p:blipFill>
          <a:blip r:embed="rId3"/>
          <a:srcRect b="4951"/>
          <a:stretch>
            <a:fillRect/>
          </a:stretch>
        </p:blipFill>
        <p:spPr>
          <a:xfrm>
            <a:off x="-428692" y="0"/>
            <a:ext cx="9572692" cy="6858000"/>
          </a:xfrm>
          <a:prstGeom prst="rect">
            <a:avLst/>
          </a:prstGeom>
          <a:scene3d>
            <a:camera prst="orthographicFront"/>
            <a:lightRig rig="threePt" dir="t"/>
          </a:scene3d>
          <a:sp3d>
            <a:bevelT w="152400" h="50800" prst="softRound"/>
          </a:sp3d>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nodeType="withEffect">
                                  <p:stCondLst>
                                    <p:cond delay="0"/>
                                  </p:stCondLst>
                                  <p:childTnLst>
                                    <p:animEffect transition="out" filter="barn(outVertic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abuccoLP-1a.jpg"/>
          <p:cNvPicPr>
            <a:picLocks noChangeAspect="1"/>
          </p:cNvPicPr>
          <p:nvPr/>
        </p:nvPicPr>
        <p:blipFill>
          <a:blip r:embed="rId2"/>
          <a:srcRect r="4206"/>
          <a:stretch>
            <a:fillRect/>
          </a:stretch>
        </p:blipFill>
        <p:spPr>
          <a:xfrm>
            <a:off x="0" y="0"/>
            <a:ext cx="9144000" cy="6858000"/>
          </a:xfrm>
          <a:prstGeom prst="rect">
            <a:avLst/>
          </a:prstGeom>
        </p:spPr>
      </p:pic>
      <p:pic>
        <p:nvPicPr>
          <p:cNvPr id="5" name="4 Imagen" descr="telon2.gif"/>
          <p:cNvPicPr>
            <a:picLocks noChangeAspect="1"/>
          </p:cNvPicPr>
          <p:nvPr/>
        </p:nvPicPr>
        <p:blipFill>
          <a:blip r:embed="rId3"/>
          <a:srcRect b="4951"/>
          <a:stretch>
            <a:fillRect/>
          </a:stretch>
        </p:blipFill>
        <p:spPr>
          <a:xfrm>
            <a:off x="-428692" y="0"/>
            <a:ext cx="9572692" cy="6858000"/>
          </a:xfrm>
          <a:prstGeom prst="rect">
            <a:avLst/>
          </a:prstGeom>
          <a:scene3d>
            <a:camera prst="orthographicFront"/>
            <a:lightRig rig="threePt" dir="t"/>
          </a:scene3d>
          <a:sp3d>
            <a:bevelT w="152400" h="50800" prst="softRound"/>
          </a:sp3d>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nodeType="withEffect">
                                  <p:stCondLst>
                                    <p:cond delay="0"/>
                                  </p:stCondLst>
                                  <p:childTnLst>
                                    <p:animEffect transition="out" filter="barn(outVertic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abuccoLP-2.jpg"/>
          <p:cNvPicPr>
            <a:picLocks noChangeAspect="1"/>
          </p:cNvPicPr>
          <p:nvPr/>
        </p:nvPicPr>
        <p:blipFill>
          <a:blip r:embed="rId2"/>
          <a:srcRect r="4111"/>
          <a:stretch>
            <a:fillRect/>
          </a:stretch>
        </p:blipFill>
        <p:spPr>
          <a:xfrm>
            <a:off x="0" y="0"/>
            <a:ext cx="9144000" cy="6858000"/>
          </a:xfrm>
          <a:prstGeom prst="rect">
            <a:avLst/>
          </a:prstGeom>
        </p:spPr>
      </p:pic>
      <p:pic>
        <p:nvPicPr>
          <p:cNvPr id="5" name="4 Imagen" descr="telon2.gif"/>
          <p:cNvPicPr>
            <a:picLocks noChangeAspect="1"/>
          </p:cNvPicPr>
          <p:nvPr/>
        </p:nvPicPr>
        <p:blipFill>
          <a:blip r:embed="rId3"/>
          <a:srcRect b="4951"/>
          <a:stretch>
            <a:fillRect/>
          </a:stretch>
        </p:blipFill>
        <p:spPr>
          <a:xfrm>
            <a:off x="-643038" y="0"/>
            <a:ext cx="9787038" cy="7143776"/>
          </a:xfrm>
          <a:prstGeom prst="rect">
            <a:avLst/>
          </a:prstGeom>
          <a:scene3d>
            <a:camera prst="orthographicFront"/>
            <a:lightRig rig="threePt" dir="t"/>
          </a:scene3d>
          <a:sp3d>
            <a:bevelT w="152400" h="50800" prst="softRound"/>
          </a:sp3d>
        </p:spPr>
      </p:pic>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nodeType="withEffect">
                                  <p:stCondLst>
                                    <p:cond delay="0"/>
                                  </p:stCondLst>
                                  <p:childTnLst>
                                    <p:animEffect transition="out" filter="barn(outVertic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abuccoLP-3.jpg"/>
          <p:cNvPicPr>
            <a:picLocks noChangeAspect="1"/>
          </p:cNvPicPr>
          <p:nvPr/>
        </p:nvPicPr>
        <p:blipFill>
          <a:blip r:embed="rId2"/>
          <a:srcRect r="4203"/>
          <a:stretch>
            <a:fillRect/>
          </a:stretch>
        </p:blipFill>
        <p:spPr>
          <a:xfrm>
            <a:off x="500033" y="0"/>
            <a:ext cx="8643967" cy="6858000"/>
          </a:xfrm>
          <a:prstGeom prst="rect">
            <a:avLst/>
          </a:prstGeom>
        </p:spPr>
      </p:pic>
      <p:pic>
        <p:nvPicPr>
          <p:cNvPr id="5" name="4 Imagen" descr="telon2.gif"/>
          <p:cNvPicPr>
            <a:picLocks noChangeAspect="1"/>
          </p:cNvPicPr>
          <p:nvPr/>
        </p:nvPicPr>
        <p:blipFill>
          <a:blip r:embed="rId3"/>
          <a:srcRect b="4951"/>
          <a:stretch>
            <a:fillRect/>
          </a:stretch>
        </p:blipFill>
        <p:spPr>
          <a:xfrm>
            <a:off x="0" y="0"/>
            <a:ext cx="9572692" cy="6858000"/>
          </a:xfrm>
          <a:prstGeom prst="rect">
            <a:avLst/>
          </a:prstGeom>
          <a:scene3d>
            <a:camera prst="orthographicFront"/>
            <a:lightRig rig="threePt" dir="t"/>
          </a:scene3d>
          <a:sp3d>
            <a:bevelT w="152400" h="50800" prst="softRound"/>
          </a:sp3d>
        </p:spPr>
      </p:pic>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nodeType="withEffect">
                                  <p:stCondLst>
                                    <p:cond delay="0"/>
                                  </p:stCondLst>
                                  <p:childTnLst>
                                    <p:animEffect transition="out" filter="barn(outVertic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smaele_en_Nabucco_2001.jpg"/>
          <p:cNvPicPr>
            <a:picLocks noChangeAspect="1"/>
          </p:cNvPicPr>
          <p:nvPr/>
        </p:nvPicPr>
        <p:blipFill>
          <a:blip r:embed="rId2"/>
          <a:stretch>
            <a:fillRect/>
          </a:stretch>
        </p:blipFill>
        <p:spPr>
          <a:xfrm>
            <a:off x="1142976" y="0"/>
            <a:ext cx="6919232" cy="6858000"/>
          </a:xfrm>
          <a:prstGeom prst="rect">
            <a:avLst/>
          </a:prstGeom>
          <a:scene3d>
            <a:camera prst="orthographicFront"/>
            <a:lightRig rig="threePt" dir="t"/>
          </a:scene3d>
          <a:sp3d>
            <a:bevelT w="152400" h="50800" prst="softRound"/>
          </a:sp3d>
        </p:spPr>
      </p:pic>
      <p:pic>
        <p:nvPicPr>
          <p:cNvPr id="5" name="4 Imagen" descr="telon2.gif"/>
          <p:cNvPicPr>
            <a:picLocks noChangeAspect="1"/>
          </p:cNvPicPr>
          <p:nvPr/>
        </p:nvPicPr>
        <p:blipFill>
          <a:blip r:embed="rId3"/>
          <a:srcRect b="4951"/>
          <a:stretch>
            <a:fillRect/>
          </a:stretch>
        </p:blipFill>
        <p:spPr>
          <a:xfrm>
            <a:off x="-428692" y="0"/>
            <a:ext cx="9572692" cy="6858000"/>
          </a:xfrm>
          <a:prstGeom prst="rect">
            <a:avLst/>
          </a:prstGeom>
          <a:scene3d>
            <a:camera prst="orthographicFront"/>
            <a:lightRig rig="threePt" dir="t"/>
          </a:scene3d>
          <a:sp3d>
            <a:bevelT w="152400" h="50800" prst="softRound"/>
          </a:sp3d>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nodeType="withEffect">
                                  <p:stCondLst>
                                    <p:cond delay="0"/>
                                  </p:stCondLst>
                                  <p:childTnLst>
                                    <p:animEffect transition="out" filter="barn(outVertic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NAB-II.JPG"/>
          <p:cNvPicPr>
            <a:picLocks noChangeAspect="1"/>
          </p:cNvPicPr>
          <p:nvPr/>
        </p:nvPicPr>
        <p:blipFill>
          <a:blip r:embed="rId2"/>
          <a:stretch>
            <a:fillRect/>
          </a:stretch>
        </p:blipFill>
        <p:spPr>
          <a:xfrm>
            <a:off x="2086812" y="0"/>
            <a:ext cx="4970375" cy="6858000"/>
          </a:xfrm>
          <a:prstGeom prst="rect">
            <a:avLst/>
          </a:prstGeom>
          <a:scene3d>
            <a:camera prst="orthographicFront"/>
            <a:lightRig rig="threePt" dir="t"/>
          </a:scene3d>
          <a:sp3d>
            <a:bevelT w="152400" h="50800" prst="softRound"/>
          </a:sp3d>
        </p:spPr>
      </p:pic>
      <p:pic>
        <p:nvPicPr>
          <p:cNvPr id="5" name="4 Imagen" descr="telon2.gif"/>
          <p:cNvPicPr>
            <a:picLocks noChangeAspect="1"/>
          </p:cNvPicPr>
          <p:nvPr/>
        </p:nvPicPr>
        <p:blipFill>
          <a:blip r:embed="rId3"/>
          <a:srcRect b="4951"/>
          <a:stretch>
            <a:fillRect/>
          </a:stretch>
        </p:blipFill>
        <p:spPr>
          <a:xfrm>
            <a:off x="-428692" y="0"/>
            <a:ext cx="9572692" cy="6858000"/>
          </a:xfrm>
          <a:prstGeom prst="rect">
            <a:avLst/>
          </a:prstGeom>
          <a:scene3d>
            <a:camera prst="orthographicFront"/>
            <a:lightRig rig="threePt" dir="t"/>
          </a:scene3d>
          <a:sp3d>
            <a:bevelT w="152400" h="50800" prst="softRound"/>
          </a:sp3d>
        </p:spPr>
      </p:pic>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nodeType="withEffect">
                                  <p:stCondLst>
                                    <p:cond delay="0"/>
                                  </p:stCondLst>
                                  <p:childTnLst>
                                    <p:animEffect transition="out" filter="barn(outVertic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nabucco006.jpg"/>
          <p:cNvPicPr>
            <a:picLocks noChangeAspect="1"/>
          </p:cNvPicPr>
          <p:nvPr/>
        </p:nvPicPr>
        <p:blipFill>
          <a:blip r:embed="rId2"/>
          <a:stretch>
            <a:fillRect/>
          </a:stretch>
        </p:blipFill>
        <p:spPr>
          <a:xfrm>
            <a:off x="0" y="0"/>
            <a:ext cx="9144000" cy="6858000"/>
          </a:xfrm>
          <a:prstGeom prst="rect">
            <a:avLst/>
          </a:prstGeom>
        </p:spPr>
      </p:pic>
      <p:pic>
        <p:nvPicPr>
          <p:cNvPr id="5" name="4 Imagen" descr="telon2.gif"/>
          <p:cNvPicPr>
            <a:picLocks noChangeAspect="1"/>
          </p:cNvPicPr>
          <p:nvPr/>
        </p:nvPicPr>
        <p:blipFill>
          <a:blip r:embed="rId3"/>
          <a:srcRect b="4951"/>
          <a:stretch>
            <a:fillRect/>
          </a:stretch>
        </p:blipFill>
        <p:spPr>
          <a:xfrm>
            <a:off x="-428692" y="0"/>
            <a:ext cx="9572692" cy="6858000"/>
          </a:xfrm>
          <a:prstGeom prst="rect">
            <a:avLst/>
          </a:prstGeom>
          <a:scene3d>
            <a:camera prst="orthographicFront"/>
            <a:lightRig rig="threePt" dir="t"/>
          </a:scene3d>
          <a:sp3d>
            <a:bevelT w="152400" h="50800" prst="softRound"/>
          </a:sp3d>
        </p:spPr>
      </p:pic>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nodeType="withEffect">
                                  <p:stCondLst>
                                    <p:cond delay="0"/>
                                  </p:stCondLst>
                                  <p:childTnLst>
                                    <p:animEffect transition="out" filter="barn(outVertic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Nabucco0405.06.jpg"/>
          <p:cNvPicPr>
            <a:picLocks noChangeAspect="1"/>
          </p:cNvPicPr>
          <p:nvPr/>
        </p:nvPicPr>
        <p:blipFill>
          <a:blip r:embed="rId2"/>
          <a:srcRect l="4687" t="3923" r="2343" b="5835"/>
          <a:stretch>
            <a:fillRect/>
          </a:stretch>
        </p:blipFill>
        <p:spPr>
          <a:xfrm>
            <a:off x="0" y="0"/>
            <a:ext cx="9144000" cy="6858000"/>
          </a:xfrm>
          <a:prstGeom prst="rect">
            <a:avLst/>
          </a:prstGeom>
        </p:spPr>
      </p:pic>
      <p:pic>
        <p:nvPicPr>
          <p:cNvPr id="5" name="4 Imagen" descr="telon2.gif"/>
          <p:cNvPicPr>
            <a:picLocks noChangeAspect="1"/>
          </p:cNvPicPr>
          <p:nvPr/>
        </p:nvPicPr>
        <p:blipFill>
          <a:blip r:embed="rId3"/>
          <a:srcRect b="4951"/>
          <a:stretch>
            <a:fillRect/>
          </a:stretch>
        </p:blipFill>
        <p:spPr>
          <a:xfrm>
            <a:off x="0" y="0"/>
            <a:ext cx="9144000" cy="6858000"/>
          </a:xfrm>
          <a:prstGeom prst="rect">
            <a:avLst/>
          </a:prstGeom>
          <a:scene3d>
            <a:camera prst="orthographicFront"/>
            <a:lightRig rig="threePt" dir="t"/>
          </a:scene3d>
          <a:sp3d>
            <a:bevelT w="152400" h="50800" prst="softRound"/>
          </a:sp3d>
        </p:spPr>
      </p:pic>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nodeType="withEffect">
                                  <p:stCondLst>
                                    <p:cond delay="0"/>
                                  </p:stCondLst>
                                  <p:childTnLst>
                                    <p:animEffect transition="out" filter="barn(outVertic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Nabucco-.jpg"/>
          <p:cNvPicPr>
            <a:picLocks noChangeAspect="1"/>
          </p:cNvPicPr>
          <p:nvPr/>
        </p:nvPicPr>
        <p:blipFill>
          <a:blip r:embed="rId2"/>
          <a:stretch>
            <a:fillRect/>
          </a:stretch>
        </p:blipFill>
        <p:spPr>
          <a:xfrm>
            <a:off x="0" y="0"/>
            <a:ext cx="9144000" cy="6858000"/>
          </a:xfrm>
          <a:prstGeom prst="rect">
            <a:avLst/>
          </a:prstGeom>
        </p:spPr>
      </p:pic>
      <p:pic>
        <p:nvPicPr>
          <p:cNvPr id="5" name="4 Imagen" descr="telon2.gif"/>
          <p:cNvPicPr>
            <a:picLocks noChangeAspect="1"/>
          </p:cNvPicPr>
          <p:nvPr/>
        </p:nvPicPr>
        <p:blipFill>
          <a:blip r:embed="rId3"/>
          <a:srcRect b="4951"/>
          <a:stretch>
            <a:fillRect/>
          </a:stretch>
        </p:blipFill>
        <p:spPr>
          <a:xfrm>
            <a:off x="0" y="0"/>
            <a:ext cx="9572692" cy="6858000"/>
          </a:xfrm>
          <a:prstGeom prst="rect">
            <a:avLst/>
          </a:prstGeom>
          <a:scene3d>
            <a:camera prst="orthographicFront"/>
            <a:lightRig rig="threePt" dir="t"/>
          </a:scene3d>
          <a:sp3d>
            <a:bevelT w="152400" h="50800" prst="softRound"/>
          </a:sp3d>
        </p:spPr>
      </p:pic>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nodeType="withEffect">
                                  <p:stCondLst>
                                    <p:cond delay="0"/>
                                  </p:stCondLst>
                                  <p:childTnLst>
                                    <p:animEffect transition="out" filter="barn(outVertic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Nabucco-3.jpg"/>
          <p:cNvPicPr>
            <a:picLocks noChangeAspect="1"/>
          </p:cNvPicPr>
          <p:nvPr/>
        </p:nvPicPr>
        <p:blipFill>
          <a:blip r:embed="rId2"/>
          <a:srcRect r="3337"/>
          <a:stretch>
            <a:fillRect/>
          </a:stretch>
        </p:blipFill>
        <p:spPr>
          <a:xfrm>
            <a:off x="-1" y="0"/>
            <a:ext cx="9144001" cy="6858000"/>
          </a:xfrm>
          <a:prstGeom prst="rect">
            <a:avLst/>
          </a:prstGeom>
        </p:spPr>
      </p:pic>
      <p:pic>
        <p:nvPicPr>
          <p:cNvPr id="5" name="4 Imagen" descr="telon2.gif"/>
          <p:cNvPicPr>
            <a:picLocks noChangeAspect="1"/>
          </p:cNvPicPr>
          <p:nvPr/>
        </p:nvPicPr>
        <p:blipFill>
          <a:blip r:embed="rId3"/>
          <a:srcRect b="4951"/>
          <a:stretch>
            <a:fillRect/>
          </a:stretch>
        </p:blipFill>
        <p:spPr>
          <a:xfrm>
            <a:off x="-428692" y="0"/>
            <a:ext cx="9572692" cy="6858000"/>
          </a:xfrm>
          <a:prstGeom prst="rect">
            <a:avLst/>
          </a:prstGeom>
          <a:scene3d>
            <a:camera prst="orthographicFront"/>
            <a:lightRig rig="threePt" dir="t"/>
          </a:scene3d>
          <a:sp3d>
            <a:bevelT w="152400" h="50800" prst="softRound"/>
          </a:sp3d>
        </p:spPr>
      </p:pic>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nodeType="withEffect">
                                  <p:stCondLst>
                                    <p:cond delay="0"/>
                                  </p:stCondLst>
                                  <p:childTnLst>
                                    <p:animEffect transition="out" filter="barn(outVertic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NabuccoLP-dest.jpg"/>
          <p:cNvPicPr>
            <a:picLocks noChangeAspect="1"/>
          </p:cNvPicPr>
          <p:nvPr/>
        </p:nvPicPr>
        <p:blipFill>
          <a:blip r:embed="rId2"/>
          <a:srcRect r="4687"/>
          <a:stretch>
            <a:fillRect/>
          </a:stretch>
        </p:blipFill>
        <p:spPr>
          <a:xfrm>
            <a:off x="0" y="0"/>
            <a:ext cx="9144000" cy="6858000"/>
          </a:xfrm>
          <a:prstGeom prst="rect">
            <a:avLst/>
          </a:prstGeom>
        </p:spPr>
      </p:pic>
      <p:pic>
        <p:nvPicPr>
          <p:cNvPr id="6" name="5 Imagen" descr="telon2.gif"/>
          <p:cNvPicPr>
            <a:picLocks noChangeAspect="1"/>
          </p:cNvPicPr>
          <p:nvPr/>
        </p:nvPicPr>
        <p:blipFill>
          <a:blip r:embed="rId3"/>
          <a:srcRect b="4951"/>
          <a:stretch>
            <a:fillRect/>
          </a:stretch>
        </p:blipFill>
        <p:spPr>
          <a:xfrm>
            <a:off x="0" y="0"/>
            <a:ext cx="9572692" cy="6858000"/>
          </a:xfrm>
          <a:prstGeom prst="rect">
            <a:avLst/>
          </a:prstGeom>
          <a:scene3d>
            <a:camera prst="orthographicFront"/>
            <a:lightRig rig="threePt" dir="t"/>
          </a:scene3d>
          <a:sp3d>
            <a:bevelT w="152400" h="50800" prst="softRound"/>
          </a:sp3d>
        </p:spPr>
      </p:pic>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nodeType="withEffect">
                                  <p:stCondLst>
                                    <p:cond delay="0"/>
                                  </p:stCondLst>
                                  <p:childTnLst>
                                    <p:animEffect transition="out" filter="barn(outVertical)">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nabucco302246393.jpg"/>
          <p:cNvPicPr>
            <a:picLocks noChangeAspect="1"/>
          </p:cNvPicPr>
          <p:nvPr/>
        </p:nvPicPr>
        <p:blipFill>
          <a:blip r:embed="rId2"/>
          <a:stretch>
            <a:fillRect/>
          </a:stretch>
        </p:blipFill>
        <p:spPr>
          <a:xfrm>
            <a:off x="-1" y="0"/>
            <a:ext cx="9144001" cy="6858000"/>
          </a:xfrm>
          <a:prstGeom prst="rect">
            <a:avLst/>
          </a:prstGeom>
        </p:spPr>
      </p:pic>
      <p:pic>
        <p:nvPicPr>
          <p:cNvPr id="5" name="4 Imagen" descr="telon2.gif"/>
          <p:cNvPicPr>
            <a:picLocks noChangeAspect="1"/>
          </p:cNvPicPr>
          <p:nvPr/>
        </p:nvPicPr>
        <p:blipFill>
          <a:blip r:embed="rId3"/>
          <a:srcRect b="4951"/>
          <a:stretch>
            <a:fillRect/>
          </a:stretch>
        </p:blipFill>
        <p:spPr>
          <a:xfrm>
            <a:off x="0" y="0"/>
            <a:ext cx="9572692" cy="6858000"/>
          </a:xfrm>
          <a:prstGeom prst="rect">
            <a:avLst/>
          </a:prstGeom>
          <a:scene3d>
            <a:camera prst="orthographicFront"/>
            <a:lightRig rig="threePt" dir="t"/>
          </a:scene3d>
          <a:sp3d>
            <a:bevelT w="152400" h="50800" prst="softRound"/>
          </a:sp3d>
        </p:spPr>
      </p:pic>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nodeType="withEffect">
                                  <p:stCondLst>
                                    <p:cond delay="0"/>
                                  </p:stCondLst>
                                  <p:childTnLst>
                                    <p:animEffect transition="out" filter="barn(outVertic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coyote_papiro3.gif"/>
          <p:cNvPicPr>
            <a:picLocks noGrp="1" noChangeAspect="1"/>
          </p:cNvPicPr>
          <p:nvPr>
            <p:ph idx="1"/>
          </p:nvPr>
        </p:nvPicPr>
        <p:blipFill>
          <a:blip r:embed="rId3"/>
          <a:stretch>
            <a:fillRect/>
          </a:stretch>
        </p:blipFill>
        <p:spPr>
          <a:xfrm>
            <a:off x="-571536" y="-285776"/>
            <a:ext cx="10144196" cy="7572428"/>
          </a:xfrm>
        </p:spPr>
      </p:pic>
      <p:sp>
        <p:nvSpPr>
          <p:cNvPr id="5" name="4 CuadroTexto"/>
          <p:cNvSpPr txBox="1"/>
          <p:nvPr/>
        </p:nvSpPr>
        <p:spPr>
          <a:xfrm>
            <a:off x="928662" y="642918"/>
            <a:ext cx="7215238" cy="6370975"/>
          </a:xfrm>
          <a:prstGeom prst="rect">
            <a:avLst/>
          </a:prstGeom>
          <a:noFill/>
        </p:spPr>
        <p:txBody>
          <a:bodyPr wrap="square" rtlCol="0">
            <a:spAutoFit/>
          </a:bodyPr>
          <a:lstStyle/>
          <a:p>
            <a:r>
              <a:rPr lang="es-ES" sz="2400" b="1" dirty="0" smtClean="0">
                <a:solidFill>
                  <a:srgbClr val="FFFF00"/>
                </a:solidFill>
                <a:effectLst>
                  <a:outerShdw blurRad="38100" dist="38100" dir="2700000" algn="tl">
                    <a:srgbClr val="000000">
                      <a:alpha val="43137"/>
                    </a:srgbClr>
                  </a:outerShdw>
                </a:effectLst>
                <a:latin typeface="Harrington" pitchFamily="82" charset="0"/>
              </a:rPr>
              <a:t>Parte del éxito se debe a las cualidades musicales de la obra y parte a la asociación que hacía el público entre esta historia de padecimientos del pueblo hebreo y los deseos nacionalistas de los italianos. El famoso coro "Va, </a:t>
            </a:r>
            <a:r>
              <a:rPr lang="es-ES" sz="2400" b="1" dirty="0" err="1" smtClean="0">
                <a:solidFill>
                  <a:srgbClr val="FFFF00"/>
                </a:solidFill>
                <a:effectLst>
                  <a:outerShdw blurRad="38100" dist="38100" dir="2700000" algn="tl">
                    <a:srgbClr val="000000">
                      <a:alpha val="43137"/>
                    </a:srgbClr>
                  </a:outerShdw>
                </a:effectLst>
                <a:latin typeface="Harrington" pitchFamily="82" charset="0"/>
              </a:rPr>
              <a:t>pensiero</a:t>
            </a:r>
            <a:r>
              <a:rPr lang="es-ES" sz="2400" b="1" dirty="0" smtClean="0">
                <a:solidFill>
                  <a:srgbClr val="FFFF00"/>
                </a:solidFill>
                <a:effectLst>
                  <a:outerShdw blurRad="38100" dist="38100" dir="2700000" algn="tl">
                    <a:srgbClr val="000000">
                      <a:alpha val="43137"/>
                    </a:srgbClr>
                  </a:outerShdw>
                </a:effectLst>
                <a:latin typeface="Harrington" pitchFamily="82" charset="0"/>
              </a:rPr>
              <a:t>..." (vuela, mi pensamiento, sobre alas doradas) que cantan los esclavos hebreos entroncaba con los ideales del movimiento de independencia italiano '</a:t>
            </a:r>
            <a:r>
              <a:rPr lang="es-ES" sz="2400" b="1" dirty="0" err="1" smtClean="0">
                <a:solidFill>
                  <a:srgbClr val="FFFF00"/>
                </a:solidFill>
                <a:effectLst>
                  <a:outerShdw blurRad="38100" dist="38100" dir="2700000" algn="tl">
                    <a:srgbClr val="000000">
                      <a:alpha val="43137"/>
                    </a:srgbClr>
                  </a:outerShdw>
                </a:effectLst>
                <a:latin typeface="Harrington" pitchFamily="82" charset="0"/>
              </a:rPr>
              <a:t>Il</a:t>
            </a:r>
            <a:r>
              <a:rPr lang="es-ES" sz="2400" b="1" dirty="0" smtClean="0">
                <a:solidFill>
                  <a:srgbClr val="FFFF00"/>
                </a:solidFill>
                <a:effectLst>
                  <a:outerShdw blurRad="38100" dist="38100" dir="2700000" algn="tl">
                    <a:srgbClr val="000000">
                      <a:alpha val="43137"/>
                    </a:srgbClr>
                  </a:outerShdw>
                </a:effectLst>
                <a:latin typeface="Harrington" pitchFamily="82" charset="0"/>
              </a:rPr>
              <a:t> Sin pretenderlo Verdi, ambos se convirtieron en símbolos del movimiento en pro de la unidad de Italia. En muchos liceos, es costumbre repetir el coro 'Va </a:t>
            </a:r>
            <a:r>
              <a:rPr lang="es-ES" sz="2400" b="1" dirty="0" err="1" smtClean="0">
                <a:solidFill>
                  <a:srgbClr val="FFFF00"/>
                </a:solidFill>
                <a:effectLst>
                  <a:outerShdw blurRad="38100" dist="38100" dir="2700000" algn="tl">
                    <a:srgbClr val="000000">
                      <a:alpha val="43137"/>
                    </a:srgbClr>
                  </a:outerShdw>
                </a:effectLst>
                <a:latin typeface="Harrington" pitchFamily="82" charset="0"/>
              </a:rPr>
              <a:t>pensiero</a:t>
            </a:r>
            <a:r>
              <a:rPr lang="es-ES" sz="2400" b="1" dirty="0" smtClean="0">
                <a:solidFill>
                  <a:srgbClr val="FFFF00"/>
                </a:solidFill>
                <a:effectLst>
                  <a:outerShdw blurRad="38100" dist="38100" dir="2700000" algn="tl">
                    <a:srgbClr val="000000">
                      <a:alpha val="43137"/>
                    </a:srgbClr>
                  </a:outerShdw>
                </a:effectLst>
                <a:latin typeface="Harrington" pitchFamily="82" charset="0"/>
              </a:rPr>
              <a:t>'. En este sentido, cuenta la leyenda que es la única propina que jamás permitió James </a:t>
            </a:r>
            <a:r>
              <a:rPr lang="es-ES" sz="2400" b="1" dirty="0" err="1" smtClean="0">
                <a:solidFill>
                  <a:srgbClr val="FFFF00"/>
                </a:solidFill>
                <a:effectLst>
                  <a:outerShdw blurRad="38100" dist="38100" dir="2700000" algn="tl">
                    <a:srgbClr val="000000">
                      <a:alpha val="43137"/>
                    </a:srgbClr>
                  </a:outerShdw>
                </a:effectLst>
                <a:latin typeface="Harrington" pitchFamily="82" charset="0"/>
              </a:rPr>
              <a:t>Levine</a:t>
            </a:r>
            <a:r>
              <a:rPr lang="es-ES" sz="2400" b="1" dirty="0" smtClean="0">
                <a:solidFill>
                  <a:srgbClr val="FFFF00"/>
                </a:solidFill>
                <a:effectLst>
                  <a:outerShdw blurRad="38100" dist="38100" dir="2700000" algn="tl">
                    <a:srgbClr val="000000">
                      <a:alpha val="43137"/>
                    </a:srgbClr>
                  </a:outerShdw>
                </a:effectLst>
                <a:latin typeface="Harrington" pitchFamily="82" charset="0"/>
              </a:rPr>
              <a:t>, director titular de la Ópera del </a:t>
            </a:r>
            <a:r>
              <a:rPr lang="es-ES" sz="2400" b="1" dirty="0" err="1" smtClean="0">
                <a:solidFill>
                  <a:srgbClr val="FFFF00"/>
                </a:solidFill>
                <a:effectLst>
                  <a:outerShdw blurRad="38100" dist="38100" dir="2700000" algn="tl">
                    <a:srgbClr val="000000">
                      <a:alpha val="43137"/>
                    </a:srgbClr>
                  </a:outerShdw>
                </a:effectLst>
                <a:latin typeface="Harrington" pitchFamily="82" charset="0"/>
              </a:rPr>
              <a:t>Metropólitan</a:t>
            </a:r>
            <a:r>
              <a:rPr lang="es-ES" sz="2400" b="1" dirty="0" smtClean="0">
                <a:solidFill>
                  <a:srgbClr val="FFFF00"/>
                </a:solidFill>
                <a:effectLst>
                  <a:outerShdw blurRad="38100" dist="38100" dir="2700000" algn="tl">
                    <a:srgbClr val="000000">
                      <a:alpha val="43137"/>
                    </a:srgbClr>
                  </a:outerShdw>
                </a:effectLst>
                <a:latin typeface="Harrington" pitchFamily="82" charset="0"/>
              </a:rPr>
              <a:t> de Nueva York.</a:t>
            </a:r>
          </a:p>
          <a:p>
            <a:r>
              <a:rPr lang="es-ES" sz="2400" b="1" dirty="0" smtClean="0">
                <a:solidFill>
                  <a:srgbClr val="FFFF00"/>
                </a:solidFill>
                <a:effectLst>
                  <a:outerShdw blurRad="38100" dist="38100" dir="2700000" algn="tl">
                    <a:srgbClr val="000000">
                      <a:alpha val="43137"/>
                    </a:srgbClr>
                  </a:outerShdw>
                </a:effectLst>
                <a:latin typeface="Harrington" pitchFamily="82" charset="0"/>
              </a:rPr>
              <a:t/>
            </a:r>
            <a:br>
              <a:rPr lang="es-ES" sz="2400" b="1" dirty="0" smtClean="0">
                <a:solidFill>
                  <a:srgbClr val="FFFF00"/>
                </a:solidFill>
                <a:effectLst>
                  <a:outerShdw blurRad="38100" dist="38100" dir="2700000" algn="tl">
                    <a:srgbClr val="000000">
                      <a:alpha val="43137"/>
                    </a:srgbClr>
                  </a:outerShdw>
                </a:effectLst>
                <a:latin typeface="Harrington" pitchFamily="82" charset="0"/>
              </a:rPr>
            </a:br>
            <a:endParaRPr lang="es-ES" sz="2400" b="1" dirty="0">
              <a:solidFill>
                <a:srgbClr val="FFFF00"/>
              </a:solidFill>
              <a:effectLst>
                <a:outerShdw blurRad="38100" dist="38100" dir="2700000" algn="tl">
                  <a:srgbClr val="000000">
                    <a:alpha val="43137"/>
                  </a:srgbClr>
                </a:outerShdw>
              </a:effectLst>
              <a:latin typeface="Harrington" pitchFamily="82" charset="0"/>
            </a:endParaRPr>
          </a:p>
        </p:txBody>
      </p:sp>
    </p:spTree>
  </p:cSld>
  <p:clrMapOvr>
    <a:masterClrMapping/>
  </p:clrMapOvr>
  <p:transition advTm="35000">
    <p:sndAc>
      <p:stSnd>
        <p:snd r:embed="rId2" name="nana mouskuri - opera - nabuco.wav"/>
      </p:stSnd>
    </p:sndAc>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coyote_papiro3.gif"/>
          <p:cNvPicPr>
            <a:picLocks noGrp="1" noChangeAspect="1"/>
          </p:cNvPicPr>
          <p:nvPr>
            <p:ph idx="1"/>
          </p:nvPr>
        </p:nvPicPr>
        <p:blipFill>
          <a:blip r:embed="rId2"/>
          <a:stretch>
            <a:fillRect/>
          </a:stretch>
        </p:blipFill>
        <p:spPr>
          <a:xfrm>
            <a:off x="-571536" y="-285776"/>
            <a:ext cx="10144196" cy="7572428"/>
          </a:xfrm>
        </p:spPr>
      </p:pic>
      <p:sp>
        <p:nvSpPr>
          <p:cNvPr id="5" name="4 CuadroTexto"/>
          <p:cNvSpPr txBox="1"/>
          <p:nvPr/>
        </p:nvSpPr>
        <p:spPr>
          <a:xfrm>
            <a:off x="1071538" y="571480"/>
            <a:ext cx="7000924" cy="6001643"/>
          </a:xfrm>
          <a:prstGeom prst="rect">
            <a:avLst/>
          </a:prstGeom>
          <a:noFill/>
        </p:spPr>
        <p:txBody>
          <a:bodyPr wrap="square" rtlCol="0">
            <a:spAutoFit/>
          </a:bodyPr>
          <a:lstStyle/>
          <a:p>
            <a:r>
              <a:rPr lang="es-ES" sz="2400" b="1" dirty="0" smtClean="0">
                <a:solidFill>
                  <a:srgbClr val="FFFF00"/>
                </a:solidFill>
                <a:effectLst>
                  <a:outerShdw blurRad="38100" dist="38100" dir="2700000" algn="tl">
                    <a:srgbClr val="000000">
                      <a:alpha val="43137"/>
                    </a:srgbClr>
                  </a:outerShdw>
                </a:effectLst>
                <a:latin typeface="Harrington" pitchFamily="82" charset="0"/>
              </a:rPr>
              <a:t>El autor del libreto fue el poeta y novelista </a:t>
            </a:r>
            <a:r>
              <a:rPr lang="es-ES" sz="2400" b="1" dirty="0" err="1" smtClean="0">
                <a:solidFill>
                  <a:srgbClr val="FFFF00"/>
                </a:solidFill>
                <a:effectLst>
                  <a:outerShdw blurRad="38100" dist="38100" dir="2700000" algn="tl">
                    <a:srgbClr val="000000">
                      <a:alpha val="43137"/>
                    </a:srgbClr>
                  </a:outerShdw>
                </a:effectLst>
                <a:latin typeface="Harrington" pitchFamily="82" charset="0"/>
              </a:rPr>
              <a:t>Temístocle</a:t>
            </a:r>
            <a:r>
              <a:rPr lang="es-ES" sz="2400" b="1" dirty="0" smtClean="0">
                <a:solidFill>
                  <a:srgbClr val="FFFF00"/>
                </a:solidFill>
                <a:effectLst>
                  <a:outerShdw blurRad="38100" dist="38100" dir="2700000" algn="tl">
                    <a:srgbClr val="000000">
                      <a:alpha val="43137"/>
                    </a:srgbClr>
                  </a:outerShdw>
                </a:effectLst>
                <a:latin typeface="Harrington" pitchFamily="82" charset="0"/>
              </a:rPr>
              <a:t> Solera (1815 - 1878), quien adaptó a su gusto textos del Antiguo Testamento (Libro de Jeremías) y de la obra "</a:t>
            </a:r>
            <a:r>
              <a:rPr lang="es-ES" sz="2400" b="1" dirty="0" err="1" smtClean="0">
                <a:solidFill>
                  <a:srgbClr val="FFFF00"/>
                </a:solidFill>
                <a:effectLst>
                  <a:outerShdw blurRad="38100" dist="38100" dir="2700000" algn="tl">
                    <a:srgbClr val="000000">
                      <a:alpha val="43137"/>
                    </a:srgbClr>
                  </a:outerShdw>
                </a:effectLst>
                <a:latin typeface="Harrington" pitchFamily="82" charset="0"/>
              </a:rPr>
              <a:t>Nabuchodonosor</a:t>
            </a:r>
            <a:r>
              <a:rPr lang="es-ES" sz="2400" b="1" dirty="0" smtClean="0">
                <a:solidFill>
                  <a:srgbClr val="FFFF00"/>
                </a:solidFill>
                <a:effectLst>
                  <a:outerShdw blurRad="38100" dist="38100" dir="2700000" algn="tl">
                    <a:srgbClr val="000000">
                      <a:alpha val="43137"/>
                    </a:srgbClr>
                  </a:outerShdw>
                </a:effectLst>
                <a:latin typeface="Harrington" pitchFamily="82" charset="0"/>
              </a:rPr>
              <a:t>" de Francis </a:t>
            </a:r>
            <a:r>
              <a:rPr lang="es-ES" sz="2400" b="1" dirty="0" err="1" smtClean="0">
                <a:solidFill>
                  <a:srgbClr val="FFFF00"/>
                </a:solidFill>
                <a:effectLst>
                  <a:outerShdw blurRad="38100" dist="38100" dir="2700000" algn="tl">
                    <a:srgbClr val="000000">
                      <a:alpha val="43137"/>
                    </a:srgbClr>
                  </a:outerShdw>
                </a:effectLst>
                <a:latin typeface="Harrington" pitchFamily="82" charset="0"/>
              </a:rPr>
              <a:t>Cornue</a:t>
            </a:r>
            <a:r>
              <a:rPr lang="es-ES" sz="2400" b="1" dirty="0" smtClean="0">
                <a:solidFill>
                  <a:srgbClr val="FFFF00"/>
                </a:solidFill>
                <a:effectLst>
                  <a:outerShdw blurRad="38100" dist="38100" dir="2700000" algn="tl">
                    <a:srgbClr val="000000">
                      <a:alpha val="43137"/>
                    </a:srgbClr>
                  </a:outerShdw>
                </a:effectLst>
                <a:latin typeface="Harrington" pitchFamily="82" charset="0"/>
              </a:rPr>
              <a:t> y </a:t>
            </a:r>
            <a:r>
              <a:rPr lang="es-ES" sz="2400" b="1" dirty="0" err="1" smtClean="0">
                <a:solidFill>
                  <a:srgbClr val="FFFF00"/>
                </a:solidFill>
                <a:effectLst>
                  <a:outerShdw blurRad="38100" dist="38100" dir="2700000" algn="tl">
                    <a:srgbClr val="000000">
                      <a:alpha val="43137"/>
                    </a:srgbClr>
                  </a:outerShdw>
                </a:effectLst>
                <a:latin typeface="Harrington" pitchFamily="82" charset="0"/>
              </a:rPr>
              <a:t>Anicète</a:t>
            </a:r>
            <a:r>
              <a:rPr lang="es-ES" sz="2400" b="1" dirty="0" smtClean="0">
                <a:solidFill>
                  <a:srgbClr val="FFFF00"/>
                </a:solidFill>
                <a:effectLst>
                  <a:outerShdw blurRad="38100" dist="38100" dir="2700000" algn="tl">
                    <a:srgbClr val="000000">
                      <a:alpha val="43137"/>
                    </a:srgbClr>
                  </a:outerShdw>
                </a:effectLst>
                <a:latin typeface="Harrington" pitchFamily="82" charset="0"/>
              </a:rPr>
              <a:t> </a:t>
            </a:r>
            <a:r>
              <a:rPr lang="es-ES" sz="2400" b="1" dirty="0" err="1" smtClean="0">
                <a:solidFill>
                  <a:srgbClr val="FFFF00"/>
                </a:solidFill>
                <a:effectLst>
                  <a:outerShdw blurRad="38100" dist="38100" dir="2700000" algn="tl">
                    <a:srgbClr val="000000">
                      <a:alpha val="43137"/>
                    </a:srgbClr>
                  </a:outerShdw>
                </a:effectLst>
                <a:latin typeface="Harrington" pitchFamily="82" charset="0"/>
              </a:rPr>
              <a:t>Bourgeois</a:t>
            </a:r>
            <a:r>
              <a:rPr lang="es-ES" sz="2400" b="1" dirty="0" smtClean="0">
                <a:solidFill>
                  <a:srgbClr val="FFFF00"/>
                </a:solidFill>
                <a:effectLst>
                  <a:outerShdw blurRad="38100" dist="38100" dir="2700000" algn="tl">
                    <a:srgbClr val="000000">
                      <a:alpha val="43137"/>
                    </a:srgbClr>
                  </a:outerShdw>
                </a:effectLst>
                <a:latin typeface="Harrington" pitchFamily="82" charset="0"/>
              </a:rPr>
              <a:t>.) </a:t>
            </a:r>
            <a:br>
              <a:rPr lang="es-ES" sz="2400" b="1" dirty="0" smtClean="0">
                <a:solidFill>
                  <a:srgbClr val="FFFF00"/>
                </a:solidFill>
                <a:effectLst>
                  <a:outerShdw blurRad="38100" dist="38100" dir="2700000" algn="tl">
                    <a:srgbClr val="000000">
                      <a:alpha val="43137"/>
                    </a:srgbClr>
                  </a:outerShdw>
                </a:effectLst>
                <a:latin typeface="Harrington" pitchFamily="82" charset="0"/>
              </a:rPr>
            </a:br>
            <a:r>
              <a:rPr lang="es-ES" sz="2400" b="1" dirty="0" smtClean="0">
                <a:solidFill>
                  <a:srgbClr val="FFFF00"/>
                </a:solidFill>
                <a:effectLst>
                  <a:outerShdw blurRad="38100" dist="38100" dir="2700000" algn="tl">
                    <a:srgbClr val="000000">
                      <a:alpha val="43137"/>
                    </a:srgbClr>
                  </a:outerShdw>
                </a:effectLst>
                <a:latin typeface="Harrington" pitchFamily="82" charset="0"/>
              </a:rPr>
              <a:t>El argumento gira en torno a la derrota y posterior exilio de los hebreos de Jerusalén, a manos del rey babilonio Nabucodonosor, quien arrasó el Templo de Salomón. Tiene lugar entre Jerusalén y Babilonia en 586 antes de Cristo.</a:t>
            </a:r>
          </a:p>
          <a:p>
            <a:r>
              <a:rPr lang="es-ES" sz="2400" b="1" dirty="0" err="1" smtClean="0">
                <a:solidFill>
                  <a:srgbClr val="FFFF00"/>
                </a:solidFill>
                <a:effectLst>
                  <a:outerShdw blurRad="38100" dist="38100" dir="2700000" algn="tl">
                    <a:srgbClr val="000000">
                      <a:alpha val="43137"/>
                    </a:srgbClr>
                  </a:outerShdw>
                </a:effectLst>
                <a:latin typeface="Harrington" pitchFamily="82" charset="0"/>
              </a:rPr>
              <a:t>Fué</a:t>
            </a:r>
            <a:r>
              <a:rPr lang="es-ES" sz="2400" b="1" dirty="0" smtClean="0">
                <a:solidFill>
                  <a:srgbClr val="FFFF00"/>
                </a:solidFill>
                <a:effectLst>
                  <a:outerShdw blurRad="38100" dist="38100" dir="2700000" algn="tl">
                    <a:srgbClr val="000000">
                      <a:alpha val="43137"/>
                    </a:srgbClr>
                  </a:outerShdw>
                </a:effectLst>
                <a:latin typeface="Harrington" pitchFamily="82" charset="0"/>
              </a:rPr>
              <a:t> estrenada el 9 de marzo de 1842 en la </a:t>
            </a:r>
            <a:r>
              <a:rPr lang="es-ES" sz="2400" b="1" dirty="0" err="1" smtClean="0">
                <a:solidFill>
                  <a:srgbClr val="FFFF00"/>
                </a:solidFill>
                <a:effectLst>
                  <a:outerShdw blurRad="38100" dist="38100" dir="2700000" algn="tl">
                    <a:srgbClr val="000000">
                      <a:alpha val="43137"/>
                    </a:srgbClr>
                  </a:outerShdw>
                </a:effectLst>
                <a:latin typeface="Harrington" pitchFamily="82" charset="0"/>
              </a:rPr>
              <a:t>Scala</a:t>
            </a:r>
            <a:r>
              <a:rPr lang="es-ES" sz="2400" b="1" dirty="0" smtClean="0">
                <a:solidFill>
                  <a:srgbClr val="FFFF00"/>
                </a:solidFill>
                <a:effectLst>
                  <a:outerShdw blurRad="38100" dist="38100" dir="2700000" algn="tl">
                    <a:srgbClr val="000000">
                      <a:alpha val="43137"/>
                    </a:srgbClr>
                  </a:outerShdw>
                </a:effectLst>
                <a:latin typeface="Harrington" pitchFamily="82" charset="0"/>
              </a:rPr>
              <a:t> de Milán.</a:t>
            </a:r>
          </a:p>
          <a:p>
            <a:r>
              <a:rPr lang="es-ES" sz="2400" b="1" dirty="0" smtClean="0">
                <a:solidFill>
                  <a:srgbClr val="FFFF00"/>
                </a:solidFill>
                <a:effectLst>
                  <a:outerShdw blurRad="38100" dist="38100" dir="2700000" algn="tl">
                    <a:srgbClr val="000000">
                      <a:alpha val="43137"/>
                    </a:srgbClr>
                  </a:outerShdw>
                </a:effectLst>
                <a:latin typeface="Harrington" pitchFamily="82" charset="0"/>
              </a:rPr>
              <a:t>En España se estrenó en 1844 en el </a:t>
            </a:r>
            <a:r>
              <a:rPr lang="es-ES" sz="2400" b="1" dirty="0" err="1" smtClean="0">
                <a:solidFill>
                  <a:srgbClr val="FFFF00"/>
                </a:solidFill>
                <a:effectLst>
                  <a:outerShdw blurRad="38100" dist="38100" dir="2700000" algn="tl">
                    <a:srgbClr val="000000">
                      <a:alpha val="43137"/>
                    </a:srgbClr>
                  </a:outerShdw>
                </a:effectLst>
                <a:latin typeface="Harrington" pitchFamily="82" charset="0"/>
              </a:rPr>
              <a:t>tetro</a:t>
            </a:r>
            <a:r>
              <a:rPr lang="es-ES" sz="2400" b="1" dirty="0" smtClean="0">
                <a:solidFill>
                  <a:srgbClr val="FFFF00"/>
                </a:solidFill>
                <a:effectLst>
                  <a:outerShdw blurRad="38100" dist="38100" dir="2700000" algn="tl">
                    <a:srgbClr val="000000">
                      <a:alpha val="43137"/>
                    </a:srgbClr>
                  </a:outerShdw>
                </a:effectLst>
                <a:latin typeface="Harrington" pitchFamily="82" charset="0"/>
              </a:rPr>
              <a:t> De la Santa Cruz de Barcelona.</a:t>
            </a:r>
          </a:p>
          <a:p>
            <a:r>
              <a:rPr lang="es-ES" sz="2400" b="1" dirty="0" smtClean="0">
                <a:solidFill>
                  <a:srgbClr val="FFFF00"/>
                </a:solidFill>
                <a:effectLst>
                  <a:outerShdw blurRad="38100" dist="38100" dir="2700000" algn="tl">
                    <a:srgbClr val="000000">
                      <a:alpha val="43137"/>
                    </a:srgbClr>
                  </a:outerShdw>
                </a:effectLst>
                <a:latin typeface="Harrington" pitchFamily="82" charset="0"/>
              </a:rPr>
              <a:t>NABUCCO ES UN CANTO A LA LIBERTAD</a:t>
            </a:r>
          </a:p>
          <a:p>
            <a:endParaRPr lang="es-ES" sz="2400" b="1" dirty="0">
              <a:solidFill>
                <a:srgbClr val="FFFF00"/>
              </a:solidFill>
              <a:effectLst>
                <a:outerShdw blurRad="38100" dist="38100" dir="2700000" algn="tl">
                  <a:srgbClr val="000000">
                    <a:alpha val="43137"/>
                  </a:srgbClr>
                </a:outerShdw>
              </a:effectLst>
              <a:latin typeface="Harrington" pitchFamily="82" charset="0"/>
            </a:endParaRPr>
          </a:p>
        </p:txBody>
      </p:sp>
    </p:spTree>
  </p:cSld>
  <p:clrMapOvr>
    <a:masterClrMapping/>
  </p:clrMapOvr>
  <p:transition advTm="35000"/>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coyote_papiro3.gif"/>
          <p:cNvPicPr>
            <a:picLocks noGrp="1" noChangeAspect="1"/>
          </p:cNvPicPr>
          <p:nvPr>
            <p:ph idx="1"/>
          </p:nvPr>
        </p:nvPicPr>
        <p:blipFill>
          <a:blip r:embed="rId2"/>
          <a:stretch>
            <a:fillRect/>
          </a:stretch>
        </p:blipFill>
        <p:spPr>
          <a:xfrm>
            <a:off x="-571536" y="-285776"/>
            <a:ext cx="10144196" cy="7572428"/>
          </a:xfrm>
        </p:spPr>
      </p:pic>
      <p:sp>
        <p:nvSpPr>
          <p:cNvPr id="5" name="4 CuadroTexto"/>
          <p:cNvSpPr txBox="1"/>
          <p:nvPr/>
        </p:nvSpPr>
        <p:spPr>
          <a:xfrm>
            <a:off x="1214414" y="1428736"/>
            <a:ext cx="6357981" cy="4154984"/>
          </a:xfrm>
          <a:prstGeom prst="rect">
            <a:avLst/>
          </a:prstGeom>
          <a:noFill/>
        </p:spPr>
        <p:txBody>
          <a:bodyPr wrap="square" rtlCol="0">
            <a:spAutoFit/>
          </a:bodyPr>
          <a:lstStyle/>
          <a:p>
            <a:r>
              <a:rPr lang="es-ES" sz="2400" b="1" dirty="0" smtClean="0">
                <a:solidFill>
                  <a:srgbClr val="FFFF00"/>
                </a:solidFill>
                <a:effectLst>
                  <a:outerShdw blurRad="38100" dist="38100" dir="2700000" algn="tl">
                    <a:srgbClr val="000000">
                      <a:alpha val="43137"/>
                    </a:srgbClr>
                  </a:outerShdw>
                </a:effectLst>
                <a:latin typeface="Harrington" pitchFamily="82" charset="0"/>
              </a:rPr>
              <a:t>Lo interesante de esta obra, es la expresión musical que hay en ella, fue atrevida para su tiempo, con una obertura donde expresa todos los pasajes de la opera, la primera de este tipo, el tema de la libertad de pensamiento en su inigualable Va </a:t>
            </a:r>
            <a:r>
              <a:rPr lang="es-ES" sz="2400" b="1" dirty="0" err="1" smtClean="0">
                <a:solidFill>
                  <a:srgbClr val="FFFF00"/>
                </a:solidFill>
                <a:effectLst>
                  <a:outerShdw blurRad="38100" dist="38100" dir="2700000" algn="tl">
                    <a:srgbClr val="000000">
                      <a:alpha val="43137"/>
                    </a:srgbClr>
                  </a:outerShdw>
                </a:effectLst>
                <a:latin typeface="Harrington" pitchFamily="82" charset="0"/>
              </a:rPr>
              <a:t>Pensiero</a:t>
            </a:r>
            <a:r>
              <a:rPr lang="es-ES" sz="2400" b="1" dirty="0" smtClean="0">
                <a:solidFill>
                  <a:srgbClr val="FFFF00"/>
                </a:solidFill>
                <a:effectLst>
                  <a:outerShdw blurRad="38100" dist="38100" dir="2700000" algn="tl">
                    <a:srgbClr val="000000">
                      <a:alpha val="43137"/>
                    </a:srgbClr>
                  </a:outerShdw>
                </a:effectLst>
                <a:latin typeface="Harrington" pitchFamily="82" charset="0"/>
              </a:rPr>
              <a:t> es grandioso, y algo muy curioso, a pesar de ser una obra donde trata la opresión, tiene mucha viveza y muchos coros grandiosos, que resulta muy agradable de </a:t>
            </a:r>
            <a:r>
              <a:rPr lang="es-ES" sz="2400" b="1" dirty="0" err="1" smtClean="0">
                <a:solidFill>
                  <a:srgbClr val="FFFF00"/>
                </a:solidFill>
                <a:effectLst>
                  <a:outerShdw blurRad="38100" dist="38100" dir="2700000" algn="tl">
                    <a:srgbClr val="000000">
                      <a:alpha val="43137"/>
                    </a:srgbClr>
                  </a:outerShdw>
                </a:effectLst>
                <a:latin typeface="Harrington" pitchFamily="82" charset="0"/>
              </a:rPr>
              <a:t>oir.y</a:t>
            </a:r>
            <a:r>
              <a:rPr lang="es-ES" sz="2400" b="1" dirty="0" smtClean="0">
                <a:solidFill>
                  <a:srgbClr val="FFFF00"/>
                </a:solidFill>
                <a:effectLst>
                  <a:outerShdw blurRad="38100" dist="38100" dir="2700000" algn="tl">
                    <a:srgbClr val="000000">
                      <a:alpha val="43137"/>
                    </a:srgbClr>
                  </a:outerShdw>
                </a:effectLst>
                <a:latin typeface="Harrington" pitchFamily="82" charset="0"/>
              </a:rPr>
              <a:t> ver.</a:t>
            </a:r>
          </a:p>
          <a:p>
            <a:endParaRPr lang="es-ES" sz="2400" b="1" dirty="0">
              <a:solidFill>
                <a:srgbClr val="FFFF00"/>
              </a:solidFill>
              <a:effectLst>
                <a:outerShdw blurRad="38100" dist="38100" dir="2700000" algn="tl">
                  <a:srgbClr val="000000">
                    <a:alpha val="43137"/>
                  </a:srgbClr>
                </a:outerShdw>
              </a:effectLst>
              <a:latin typeface="Harrington" pitchFamily="82" charset="0"/>
            </a:endParaRPr>
          </a:p>
        </p:txBody>
      </p:sp>
    </p:spTree>
  </p:cSld>
  <p:clrMapOvr>
    <a:masterClrMapping/>
  </p:clrMapOvr>
  <p:transition advTm="35000"/>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coyote_papiro3.gif"/>
          <p:cNvPicPr>
            <a:picLocks noGrp="1" noChangeAspect="1"/>
          </p:cNvPicPr>
          <p:nvPr>
            <p:ph idx="1"/>
          </p:nvPr>
        </p:nvPicPr>
        <p:blipFill>
          <a:blip r:embed="rId2"/>
          <a:stretch>
            <a:fillRect/>
          </a:stretch>
        </p:blipFill>
        <p:spPr>
          <a:xfrm>
            <a:off x="-500098" y="-285776"/>
            <a:ext cx="10144196" cy="7572428"/>
          </a:xfrm>
        </p:spPr>
      </p:pic>
      <p:sp>
        <p:nvSpPr>
          <p:cNvPr id="5" name="4 CuadroTexto"/>
          <p:cNvSpPr txBox="1"/>
          <p:nvPr/>
        </p:nvSpPr>
        <p:spPr>
          <a:xfrm>
            <a:off x="1000100" y="1571612"/>
            <a:ext cx="3643337" cy="3139321"/>
          </a:xfrm>
          <a:prstGeom prst="rect">
            <a:avLst/>
          </a:prstGeom>
          <a:noFill/>
        </p:spPr>
        <p:txBody>
          <a:bodyPr wrap="square" rtlCol="0">
            <a:spAutoFit/>
          </a:bodyPr>
          <a:lstStyle/>
          <a:p>
            <a:r>
              <a:rPr lang="es-ES" dirty="0" smtClean="0">
                <a:solidFill>
                  <a:srgbClr val="FFFF00"/>
                </a:solidFill>
                <a:effectLst>
                  <a:outerShdw blurRad="38100" dist="38100" dir="2700000" algn="tl">
                    <a:srgbClr val="000000">
                      <a:alpha val="43137"/>
                    </a:srgbClr>
                  </a:outerShdw>
                </a:effectLst>
              </a:rPr>
              <a:t>Ve, pensamiento, en alas doradas.</a:t>
            </a:r>
            <a:br>
              <a:rPr lang="es-ES" dirty="0" smtClean="0">
                <a:solidFill>
                  <a:srgbClr val="FFFF00"/>
                </a:solidFill>
                <a:effectLst>
                  <a:outerShdw blurRad="38100" dist="38100" dir="2700000" algn="tl">
                    <a:srgbClr val="000000">
                      <a:alpha val="43137"/>
                    </a:srgbClr>
                  </a:outerShdw>
                </a:effectLst>
              </a:rPr>
            </a:br>
            <a:r>
              <a:rPr lang="es-ES" dirty="0" smtClean="0">
                <a:solidFill>
                  <a:srgbClr val="FFFF00"/>
                </a:solidFill>
                <a:effectLst>
                  <a:outerShdw blurRad="38100" dist="38100" dir="2700000" algn="tl">
                    <a:srgbClr val="000000">
                      <a:alpha val="43137"/>
                    </a:srgbClr>
                  </a:outerShdw>
                </a:effectLst>
              </a:rPr>
              <a:t>Ve, pósate en los montes, en las colinas donde se aspiran tibias emolientes las fragancias del suelo natal </a:t>
            </a:r>
            <a:br>
              <a:rPr lang="es-ES" dirty="0" smtClean="0">
                <a:solidFill>
                  <a:srgbClr val="FFFF00"/>
                </a:solidFill>
                <a:effectLst>
                  <a:outerShdw blurRad="38100" dist="38100" dir="2700000" algn="tl">
                    <a:srgbClr val="000000">
                      <a:alpha val="43137"/>
                    </a:srgbClr>
                  </a:outerShdw>
                </a:effectLst>
              </a:rPr>
            </a:br>
            <a:r>
              <a:rPr lang="es-ES" dirty="0" smtClean="0">
                <a:solidFill>
                  <a:srgbClr val="FFFF00"/>
                </a:solidFill>
                <a:effectLst>
                  <a:outerShdw blurRad="38100" dist="38100" dir="2700000" algn="tl">
                    <a:srgbClr val="000000">
                      <a:alpha val="43137"/>
                    </a:srgbClr>
                  </a:outerShdw>
                </a:effectLst>
              </a:rPr>
              <a:t/>
            </a:r>
            <a:br>
              <a:rPr lang="es-ES" dirty="0" smtClean="0">
                <a:solidFill>
                  <a:srgbClr val="FFFF00"/>
                </a:solidFill>
                <a:effectLst>
                  <a:outerShdw blurRad="38100" dist="38100" dir="2700000" algn="tl">
                    <a:srgbClr val="000000">
                      <a:alpha val="43137"/>
                    </a:srgbClr>
                  </a:outerShdw>
                </a:effectLst>
              </a:rPr>
            </a:br>
            <a:r>
              <a:rPr lang="es-ES" dirty="0" smtClean="0">
                <a:solidFill>
                  <a:srgbClr val="FFFF00"/>
                </a:solidFill>
                <a:effectLst>
                  <a:outerShdw blurRad="38100" dist="38100" dir="2700000" algn="tl">
                    <a:srgbClr val="000000">
                      <a:alpha val="43137"/>
                    </a:srgbClr>
                  </a:outerShdw>
                </a:effectLst>
              </a:rPr>
              <a:t>Del Jordán las orillas saluda.</a:t>
            </a:r>
            <a:br>
              <a:rPr lang="es-ES" dirty="0" smtClean="0">
                <a:solidFill>
                  <a:srgbClr val="FFFF00"/>
                </a:solidFill>
                <a:effectLst>
                  <a:outerShdw blurRad="38100" dist="38100" dir="2700000" algn="tl">
                    <a:srgbClr val="000000">
                      <a:alpha val="43137"/>
                    </a:srgbClr>
                  </a:outerShdw>
                </a:effectLst>
              </a:rPr>
            </a:br>
            <a:r>
              <a:rPr lang="es-ES" dirty="0" smtClean="0">
                <a:solidFill>
                  <a:srgbClr val="FFFF00"/>
                </a:solidFill>
                <a:effectLst>
                  <a:outerShdw blurRad="38100" dist="38100" dir="2700000" algn="tl">
                    <a:srgbClr val="000000">
                      <a:alpha val="43137"/>
                    </a:srgbClr>
                  </a:outerShdw>
                </a:effectLst>
              </a:rPr>
              <a:t>De Sión las torres derriba.</a:t>
            </a:r>
            <a:br>
              <a:rPr lang="es-ES" dirty="0" smtClean="0">
                <a:solidFill>
                  <a:srgbClr val="FFFF00"/>
                </a:solidFill>
                <a:effectLst>
                  <a:outerShdw blurRad="38100" dist="38100" dir="2700000" algn="tl">
                    <a:srgbClr val="000000">
                      <a:alpha val="43137"/>
                    </a:srgbClr>
                  </a:outerShdw>
                </a:effectLst>
              </a:rPr>
            </a:br>
            <a:r>
              <a:rPr lang="es-ES" dirty="0" smtClean="0">
                <a:solidFill>
                  <a:srgbClr val="FFFF00"/>
                </a:solidFill>
                <a:effectLst>
                  <a:outerShdw blurRad="38100" dist="38100" dir="2700000" algn="tl">
                    <a:srgbClr val="000000">
                      <a:alpha val="43137"/>
                    </a:srgbClr>
                  </a:outerShdw>
                </a:effectLst>
              </a:rPr>
              <a:t>¡Oh, mi patria tan bella y perdida!</a:t>
            </a:r>
            <a:br>
              <a:rPr lang="es-ES" dirty="0" smtClean="0">
                <a:solidFill>
                  <a:srgbClr val="FFFF00"/>
                </a:solidFill>
                <a:effectLst>
                  <a:outerShdw blurRad="38100" dist="38100" dir="2700000" algn="tl">
                    <a:srgbClr val="000000">
                      <a:alpha val="43137"/>
                    </a:srgbClr>
                  </a:outerShdw>
                </a:effectLst>
              </a:rPr>
            </a:br>
            <a:r>
              <a:rPr lang="es-ES" dirty="0" smtClean="0">
                <a:solidFill>
                  <a:srgbClr val="FFFF00"/>
                </a:solidFill>
                <a:effectLst>
                  <a:outerShdw blurRad="38100" dist="38100" dir="2700000" algn="tl">
                    <a:srgbClr val="000000">
                      <a:alpha val="43137"/>
                    </a:srgbClr>
                  </a:outerShdw>
                </a:effectLst>
              </a:rPr>
              <a:t>¡Oh, recuerdo tan querido y fatal!</a:t>
            </a:r>
            <a:br>
              <a:rPr lang="es-ES" dirty="0" smtClean="0">
                <a:solidFill>
                  <a:srgbClr val="FFFF00"/>
                </a:solidFill>
                <a:effectLst>
                  <a:outerShdw blurRad="38100" dist="38100" dir="2700000" algn="tl">
                    <a:srgbClr val="000000">
                      <a:alpha val="43137"/>
                    </a:srgbClr>
                  </a:outerShdw>
                </a:effectLst>
              </a:rPr>
            </a:br>
            <a:endParaRPr lang="es-ES" dirty="0">
              <a:solidFill>
                <a:srgbClr val="FFFF00"/>
              </a:solidFill>
              <a:effectLst>
                <a:outerShdw blurRad="38100" dist="38100" dir="2700000" algn="tl">
                  <a:srgbClr val="000000">
                    <a:alpha val="43137"/>
                  </a:srgbClr>
                </a:outerShdw>
              </a:effectLst>
            </a:endParaRPr>
          </a:p>
        </p:txBody>
      </p:sp>
      <p:sp>
        <p:nvSpPr>
          <p:cNvPr id="6" name="5 CuadroTexto"/>
          <p:cNvSpPr txBox="1"/>
          <p:nvPr/>
        </p:nvSpPr>
        <p:spPr>
          <a:xfrm>
            <a:off x="4714876" y="1571612"/>
            <a:ext cx="3357586" cy="3693319"/>
          </a:xfrm>
          <a:prstGeom prst="rect">
            <a:avLst/>
          </a:prstGeom>
          <a:noFill/>
        </p:spPr>
        <p:txBody>
          <a:bodyPr wrap="square" rtlCol="0">
            <a:spAutoFit/>
          </a:bodyPr>
          <a:lstStyle/>
          <a:p>
            <a:r>
              <a:rPr lang="es-ES" dirty="0" smtClean="0">
                <a:solidFill>
                  <a:srgbClr val="FFFF00"/>
                </a:solidFill>
                <a:effectLst>
                  <a:outerShdw blurRad="38100" dist="38100" dir="2700000" algn="tl">
                    <a:srgbClr val="000000">
                      <a:alpha val="43137"/>
                    </a:srgbClr>
                  </a:outerShdw>
                </a:effectLst>
                <a:latin typeface="+mj-lt"/>
              </a:rPr>
              <a:t>Arpa de oro de los proféticos </a:t>
            </a:r>
            <a:r>
              <a:rPr lang="es-ES" dirty="0" err="1" smtClean="0">
                <a:solidFill>
                  <a:srgbClr val="FFFF00"/>
                </a:solidFill>
                <a:effectLst>
                  <a:outerShdw blurRad="38100" dist="38100" dir="2700000" algn="tl">
                    <a:srgbClr val="000000">
                      <a:alpha val="43137"/>
                    </a:srgbClr>
                  </a:outerShdw>
                </a:effectLst>
                <a:latin typeface="+mj-lt"/>
              </a:rPr>
              <a:t>adivinos,¿Porqué</a:t>
            </a:r>
            <a:r>
              <a:rPr lang="es-ES" dirty="0" smtClean="0">
                <a:solidFill>
                  <a:srgbClr val="FFFF00"/>
                </a:solidFill>
                <a:effectLst>
                  <a:outerShdw blurRad="38100" dist="38100" dir="2700000" algn="tl">
                    <a:srgbClr val="000000">
                      <a:alpha val="43137"/>
                    </a:srgbClr>
                  </a:outerShdw>
                </a:effectLst>
                <a:latin typeface="+mj-lt"/>
              </a:rPr>
              <a:t> muda del sauce </a:t>
            </a:r>
            <a:r>
              <a:rPr lang="es-ES" dirty="0" err="1" smtClean="0">
                <a:solidFill>
                  <a:srgbClr val="FFFF00"/>
                </a:solidFill>
                <a:effectLst>
                  <a:outerShdw blurRad="38100" dist="38100" dir="2700000" algn="tl">
                    <a:srgbClr val="000000">
                      <a:alpha val="43137"/>
                    </a:srgbClr>
                  </a:outerShdw>
                </a:effectLst>
                <a:latin typeface="+mj-lt"/>
              </a:rPr>
              <a:t>pendes?Las</a:t>
            </a:r>
            <a:r>
              <a:rPr lang="es-ES" dirty="0" smtClean="0">
                <a:solidFill>
                  <a:srgbClr val="FFFF00"/>
                </a:solidFill>
                <a:effectLst>
                  <a:outerShdw blurRad="38100" dist="38100" dir="2700000" algn="tl">
                    <a:srgbClr val="000000">
                      <a:alpha val="43137"/>
                    </a:srgbClr>
                  </a:outerShdw>
                </a:effectLst>
                <a:latin typeface="+mj-lt"/>
              </a:rPr>
              <a:t> memorias en el pecho vuelves a encender; En ellas se habla del tiempo que fue.</a:t>
            </a:r>
            <a:br>
              <a:rPr lang="es-ES" dirty="0" smtClean="0">
                <a:solidFill>
                  <a:srgbClr val="FFFF00"/>
                </a:solidFill>
                <a:effectLst>
                  <a:outerShdw blurRad="38100" dist="38100" dir="2700000" algn="tl">
                    <a:srgbClr val="000000">
                      <a:alpha val="43137"/>
                    </a:srgbClr>
                  </a:outerShdw>
                </a:effectLst>
                <a:latin typeface="+mj-lt"/>
              </a:rPr>
            </a:br>
            <a:r>
              <a:rPr lang="es-ES" dirty="0" smtClean="0">
                <a:solidFill>
                  <a:srgbClr val="FFFF00"/>
                </a:solidFill>
                <a:effectLst>
                  <a:outerShdw blurRad="38100" dist="38100" dir="2700000" algn="tl">
                    <a:srgbClr val="000000">
                      <a:alpha val="43137"/>
                    </a:srgbClr>
                  </a:outerShdw>
                </a:effectLst>
                <a:latin typeface="+mj-lt"/>
              </a:rPr>
              <a:t/>
            </a:r>
            <a:br>
              <a:rPr lang="es-ES" dirty="0" smtClean="0">
                <a:solidFill>
                  <a:srgbClr val="FFFF00"/>
                </a:solidFill>
                <a:effectLst>
                  <a:outerShdw blurRad="38100" dist="38100" dir="2700000" algn="tl">
                    <a:srgbClr val="000000">
                      <a:alpha val="43137"/>
                    </a:srgbClr>
                  </a:outerShdw>
                </a:effectLst>
                <a:latin typeface="+mj-lt"/>
              </a:rPr>
            </a:br>
            <a:r>
              <a:rPr lang="es-ES" dirty="0" smtClean="0">
                <a:solidFill>
                  <a:srgbClr val="FFFF00"/>
                </a:solidFill>
                <a:effectLst>
                  <a:outerShdw blurRad="38100" dist="38100" dir="2700000" algn="tl">
                    <a:srgbClr val="000000">
                      <a:alpha val="43137"/>
                    </a:srgbClr>
                  </a:outerShdw>
                </a:effectLst>
                <a:latin typeface="+mj-lt"/>
              </a:rPr>
              <a:t>¡Oh!, semejante a </a:t>
            </a:r>
            <a:r>
              <a:rPr lang="es-ES" dirty="0" err="1" smtClean="0">
                <a:solidFill>
                  <a:srgbClr val="FFFF00"/>
                </a:solidFill>
                <a:effectLst>
                  <a:outerShdw blurRad="38100" dist="38100" dir="2700000" algn="tl">
                    <a:srgbClr val="000000">
                      <a:alpha val="43137"/>
                    </a:srgbClr>
                  </a:outerShdw>
                </a:effectLst>
                <a:latin typeface="+mj-lt"/>
              </a:rPr>
              <a:t>solima</a:t>
            </a:r>
            <a:r>
              <a:rPr lang="es-ES" dirty="0" smtClean="0">
                <a:solidFill>
                  <a:srgbClr val="FFFF00"/>
                </a:solidFill>
                <a:effectLst>
                  <a:outerShdw blurRad="38100" dist="38100" dir="2700000" algn="tl">
                    <a:srgbClr val="000000">
                      <a:alpha val="43137"/>
                    </a:srgbClr>
                  </a:outerShdw>
                </a:effectLst>
                <a:latin typeface="+mj-lt"/>
              </a:rPr>
              <a:t> en los </a:t>
            </a:r>
            <a:r>
              <a:rPr lang="es-ES" dirty="0" err="1" smtClean="0">
                <a:solidFill>
                  <a:srgbClr val="FFFF00"/>
                </a:solidFill>
                <a:effectLst>
                  <a:outerShdw blurRad="38100" dist="38100" dir="2700000" algn="tl">
                    <a:srgbClr val="000000">
                      <a:alpha val="43137"/>
                    </a:srgbClr>
                  </a:outerShdw>
                </a:effectLst>
                <a:latin typeface="+mj-lt"/>
              </a:rPr>
              <a:t>destinos,traes</a:t>
            </a:r>
            <a:r>
              <a:rPr lang="es-ES" dirty="0" smtClean="0">
                <a:solidFill>
                  <a:srgbClr val="FFFF00"/>
                </a:solidFill>
                <a:effectLst>
                  <a:outerShdw blurRad="38100" dist="38100" dir="2700000" algn="tl">
                    <a:srgbClr val="000000">
                      <a:alpha val="43137"/>
                    </a:srgbClr>
                  </a:outerShdw>
                </a:effectLst>
                <a:latin typeface="+mj-lt"/>
              </a:rPr>
              <a:t> un sonido de crudo lamento, O te inspira el Señor un canto que infunda en el sufrimiento virtud.</a:t>
            </a:r>
            <a:br>
              <a:rPr lang="es-ES" dirty="0" smtClean="0">
                <a:solidFill>
                  <a:srgbClr val="FFFF00"/>
                </a:solidFill>
                <a:effectLst>
                  <a:outerShdw blurRad="38100" dist="38100" dir="2700000" algn="tl">
                    <a:srgbClr val="000000">
                      <a:alpha val="43137"/>
                    </a:srgbClr>
                  </a:outerShdw>
                </a:effectLst>
                <a:latin typeface="+mj-lt"/>
              </a:rPr>
            </a:br>
            <a:r>
              <a:rPr lang="es-ES" dirty="0" smtClean="0">
                <a:solidFill>
                  <a:srgbClr val="FFFF00"/>
                </a:solidFill>
                <a:effectLst>
                  <a:outerShdw blurRad="38100" dist="38100" dir="2700000" algn="tl">
                    <a:srgbClr val="000000">
                      <a:alpha val="43137"/>
                    </a:srgbClr>
                  </a:outerShdw>
                </a:effectLst>
                <a:latin typeface="+mj-lt"/>
              </a:rPr>
              <a:t/>
            </a:r>
            <a:br>
              <a:rPr lang="es-ES" dirty="0" smtClean="0">
                <a:solidFill>
                  <a:srgbClr val="FFFF00"/>
                </a:solidFill>
                <a:effectLst>
                  <a:outerShdw blurRad="38100" dist="38100" dir="2700000" algn="tl">
                    <a:srgbClr val="000000">
                      <a:alpha val="43137"/>
                    </a:srgbClr>
                  </a:outerShdw>
                </a:effectLst>
                <a:latin typeface="+mj-lt"/>
              </a:rPr>
            </a:br>
            <a:endParaRPr lang="es-ES" dirty="0">
              <a:solidFill>
                <a:srgbClr val="FFFF00"/>
              </a:solidFill>
              <a:effectLst>
                <a:outerShdw blurRad="38100" dist="38100" dir="2700000" algn="tl">
                  <a:srgbClr val="000000">
                    <a:alpha val="43137"/>
                  </a:srgbClr>
                </a:outerShdw>
              </a:effectLst>
              <a:latin typeface="+mj-lt"/>
            </a:endParaRPr>
          </a:p>
        </p:txBody>
      </p:sp>
      <p:sp>
        <p:nvSpPr>
          <p:cNvPr id="7" name="6 CuadroTexto"/>
          <p:cNvSpPr txBox="1"/>
          <p:nvPr/>
        </p:nvSpPr>
        <p:spPr>
          <a:xfrm>
            <a:off x="2786050" y="5072074"/>
            <a:ext cx="3667094" cy="1200329"/>
          </a:xfrm>
          <a:prstGeom prst="rect">
            <a:avLst/>
          </a:prstGeom>
          <a:noFill/>
        </p:spPr>
        <p:txBody>
          <a:bodyPr wrap="none" rtlCol="0">
            <a:spAutoFit/>
          </a:bodyPr>
          <a:lstStyle/>
          <a:p>
            <a:r>
              <a:rPr lang="es-ES" dirty="0" smtClean="0">
                <a:solidFill>
                  <a:srgbClr val="FFFF00"/>
                </a:solidFill>
                <a:effectLst>
                  <a:outerShdw blurRad="38100" dist="38100" dir="2700000" algn="tl">
                    <a:srgbClr val="000000">
                      <a:alpha val="43137"/>
                    </a:srgbClr>
                  </a:outerShdw>
                </a:effectLst>
                <a:latin typeface="+mj-lt"/>
              </a:rPr>
              <a:t>Que infunda en el sufrimiento virtud.</a:t>
            </a:r>
            <a:br>
              <a:rPr lang="es-ES" dirty="0" smtClean="0">
                <a:solidFill>
                  <a:srgbClr val="FFFF00"/>
                </a:solidFill>
                <a:effectLst>
                  <a:outerShdw blurRad="38100" dist="38100" dir="2700000" algn="tl">
                    <a:srgbClr val="000000">
                      <a:alpha val="43137"/>
                    </a:srgbClr>
                  </a:outerShdw>
                </a:effectLst>
                <a:latin typeface="+mj-lt"/>
              </a:rPr>
            </a:br>
            <a:r>
              <a:rPr lang="es-ES" dirty="0" smtClean="0">
                <a:solidFill>
                  <a:srgbClr val="FFFF00"/>
                </a:solidFill>
                <a:effectLst>
                  <a:outerShdw blurRad="38100" dist="38100" dir="2700000" algn="tl">
                    <a:srgbClr val="000000">
                      <a:alpha val="43137"/>
                    </a:srgbClr>
                  </a:outerShdw>
                </a:effectLst>
                <a:latin typeface="+mj-lt"/>
              </a:rPr>
              <a:t>En el sufrimiento virtud.</a:t>
            </a:r>
          </a:p>
          <a:p>
            <a:endParaRPr lang="es-ES" dirty="0" smtClean="0">
              <a:solidFill>
                <a:srgbClr val="FFFF00"/>
              </a:solidFill>
              <a:effectLst>
                <a:outerShdw blurRad="38100" dist="38100" dir="2700000" algn="tl">
                  <a:srgbClr val="000000">
                    <a:alpha val="43137"/>
                  </a:srgbClr>
                </a:outerShdw>
              </a:effectLst>
              <a:latin typeface="+mj-lt"/>
            </a:endParaRPr>
          </a:p>
          <a:p>
            <a:endParaRPr lang="es-ES" dirty="0">
              <a:solidFill>
                <a:srgbClr val="FFFF00"/>
              </a:solidFill>
              <a:effectLst>
                <a:outerShdw blurRad="38100" dist="38100" dir="2700000" algn="tl">
                  <a:srgbClr val="000000">
                    <a:alpha val="43137"/>
                  </a:srgbClr>
                </a:outerShdw>
              </a:effectLst>
              <a:latin typeface="+mj-lt"/>
            </a:endParaRPr>
          </a:p>
        </p:txBody>
      </p:sp>
      <p:sp>
        <p:nvSpPr>
          <p:cNvPr id="8" name="7 CuadroTexto"/>
          <p:cNvSpPr txBox="1"/>
          <p:nvPr/>
        </p:nvSpPr>
        <p:spPr>
          <a:xfrm>
            <a:off x="2428860" y="571480"/>
            <a:ext cx="3950120" cy="1446550"/>
          </a:xfrm>
          <a:prstGeom prst="rect">
            <a:avLst/>
          </a:prstGeom>
          <a:noFill/>
        </p:spPr>
        <p:txBody>
          <a:bodyPr wrap="none" rtlCol="0">
            <a:spAutoFit/>
            <a:scene3d>
              <a:camera prst="orthographicFront"/>
              <a:lightRig rig="threePt" dir="t"/>
            </a:scene3d>
            <a:sp3d extrusionH="57150">
              <a:bevelT w="69850" h="38100" prst="cross"/>
            </a:sp3d>
          </a:bodyPr>
          <a:lstStyle/>
          <a:p>
            <a:r>
              <a:rPr lang="es-ES" sz="4400" b="1" dirty="0" smtClean="0">
                <a:blipFill>
                  <a:blip r:embed="rId3"/>
                  <a:stretch>
                    <a:fillRect/>
                  </a:stretch>
                </a:blipFill>
                <a:effectLst>
                  <a:outerShdw blurRad="38100" dist="38100" dir="2700000" algn="tl">
                    <a:srgbClr val="000000">
                      <a:alpha val="43137"/>
                    </a:srgbClr>
                  </a:outerShdw>
                </a:effectLst>
                <a:latin typeface="Arial Unicode MS" pitchFamily="34" charset="-128"/>
                <a:ea typeface="Arial Unicode MS" pitchFamily="34" charset="-128"/>
                <a:cs typeface="Arial Unicode MS" pitchFamily="34" charset="-128"/>
              </a:rPr>
              <a:t>” Va </a:t>
            </a:r>
            <a:r>
              <a:rPr lang="es-ES" sz="4400" b="1" dirty="0" err="1" smtClean="0">
                <a:blipFill>
                  <a:blip r:embed="rId3"/>
                  <a:stretch>
                    <a:fillRect/>
                  </a:stretch>
                </a:blipFill>
                <a:effectLst>
                  <a:outerShdw blurRad="38100" dist="38100" dir="2700000" algn="tl">
                    <a:srgbClr val="000000">
                      <a:alpha val="43137"/>
                    </a:srgbClr>
                  </a:outerShdw>
                </a:effectLst>
                <a:latin typeface="Arial Unicode MS" pitchFamily="34" charset="-128"/>
                <a:ea typeface="Arial Unicode MS" pitchFamily="34" charset="-128"/>
                <a:cs typeface="Arial Unicode MS" pitchFamily="34" charset="-128"/>
              </a:rPr>
              <a:t>Pensiero</a:t>
            </a:r>
            <a:r>
              <a:rPr lang="es-ES" sz="4400" b="1" dirty="0" smtClean="0">
                <a:blipFill>
                  <a:blip r:embed="rId3"/>
                  <a:stretch>
                    <a:fillRect/>
                  </a:stretch>
                </a:blipFill>
                <a:effectLst>
                  <a:outerShdw blurRad="38100" dist="38100" dir="2700000" algn="tl">
                    <a:srgbClr val="000000">
                      <a:alpha val="43137"/>
                    </a:srgbClr>
                  </a:outerShdw>
                </a:effectLst>
                <a:latin typeface="Arial Unicode MS" pitchFamily="34" charset="-128"/>
                <a:ea typeface="Arial Unicode MS" pitchFamily="34" charset="-128"/>
                <a:cs typeface="Arial Unicode MS" pitchFamily="34" charset="-128"/>
              </a:rPr>
              <a:t> “</a:t>
            </a:r>
          </a:p>
          <a:p>
            <a:endParaRPr lang="es-ES" sz="4400" dirty="0"/>
          </a:p>
        </p:txBody>
      </p:sp>
    </p:spTree>
  </p:cSld>
  <p:clrMapOvr>
    <a:masterClrMapping/>
  </p:clrMapOvr>
  <p:transition advTm="35000"/>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tx2">
              <a:lumMod val="75000"/>
            </a:schemeClr>
          </a:solidFill>
          <a:scene3d>
            <a:camera prst="orthographicFront"/>
            <a:lightRig rig="threePt" dir="t"/>
          </a:scene3d>
          <a:sp3d>
            <a:bevelT w="152400" h="50800" prst="softRound"/>
          </a:sp3d>
        </p:spPr>
        <p:txBody>
          <a:bodyPr/>
          <a:lstStyle/>
          <a:p>
            <a:endParaRPr lang="es-ES" dirty="0"/>
          </a:p>
        </p:txBody>
      </p:sp>
      <p:pic>
        <p:nvPicPr>
          <p:cNvPr id="4" name="3 Imagen" descr="Verdi.jpg"/>
          <p:cNvPicPr>
            <a:picLocks noChangeAspect="1"/>
          </p:cNvPicPr>
          <p:nvPr/>
        </p:nvPicPr>
        <p:blipFill>
          <a:blip r:embed="rId2"/>
          <a:srcRect l="2830"/>
          <a:stretch>
            <a:fillRect/>
          </a:stretch>
        </p:blipFill>
        <p:spPr>
          <a:xfrm>
            <a:off x="2500298" y="357166"/>
            <a:ext cx="4726085" cy="5572164"/>
          </a:xfrm>
          <a:prstGeom prst="rect">
            <a:avLst/>
          </a:prstGeom>
          <a:ln w="228600" cap="sq" cmpd="thickThin">
            <a:solidFill>
              <a:schemeClr val="tx2">
                <a:lumMod val="50000"/>
              </a:schemeClr>
            </a:solidFill>
            <a:prstDash val="solid"/>
            <a:miter lim="800000"/>
          </a:ln>
          <a:effectLst>
            <a:innerShdw blurRad="76200">
              <a:srgbClr val="000000"/>
            </a:innerShdw>
          </a:effectLst>
          <a:scene3d>
            <a:camera prst="orthographicFront"/>
            <a:lightRig rig="threePt" dir="t"/>
          </a:scene3d>
          <a:sp3d>
            <a:bevelT w="152400" h="50800" prst="softRound"/>
          </a:sp3d>
        </p:spPr>
      </p:pic>
      <p:sp>
        <p:nvSpPr>
          <p:cNvPr id="5" name="4 CuadroTexto"/>
          <p:cNvSpPr txBox="1"/>
          <p:nvPr/>
        </p:nvSpPr>
        <p:spPr>
          <a:xfrm>
            <a:off x="1000100" y="357166"/>
            <a:ext cx="540533" cy="6001643"/>
          </a:xfrm>
          <a:prstGeom prst="rect">
            <a:avLst/>
          </a:prstGeom>
          <a:noFill/>
        </p:spPr>
        <p:txBody>
          <a:bodyPr wrap="square" rtlCol="0">
            <a:spAutoFit/>
          </a:bodyPr>
          <a:lstStyle/>
          <a:p>
            <a:r>
              <a:rPr lang="es-ES" sz="4800" b="1" dirty="0" smtClean="0">
                <a:ln>
                  <a:solidFill>
                    <a:sysClr val="windowText" lastClr="000000"/>
                  </a:solidFill>
                </a:ln>
                <a:blipFill dpi="0" rotWithShape="1">
                  <a:blip r:embed="rId3"/>
                  <a:srcRect/>
                  <a:stretch>
                    <a:fillRect/>
                  </a:stretch>
                </a:blipFill>
                <a:effectLst>
                  <a:outerShdw blurRad="38100" dist="38100" dir="2700000" algn="tl">
                    <a:srgbClr val="000000">
                      <a:alpha val="43137"/>
                    </a:srgbClr>
                  </a:outerShdw>
                </a:effectLst>
                <a:latin typeface="Algerian" pitchFamily="82" charset="0"/>
              </a:rPr>
              <a:t>G</a:t>
            </a:r>
          </a:p>
          <a:p>
            <a:r>
              <a:rPr lang="es-ES" sz="4800" b="1" dirty="0" smtClean="0">
                <a:ln>
                  <a:solidFill>
                    <a:sysClr val="windowText" lastClr="000000"/>
                  </a:solidFill>
                </a:ln>
                <a:blipFill dpi="0" rotWithShape="1">
                  <a:blip r:embed="rId3"/>
                  <a:srcRect/>
                  <a:stretch>
                    <a:fillRect/>
                  </a:stretch>
                </a:blipFill>
                <a:effectLst>
                  <a:outerShdw blurRad="38100" dist="38100" dir="2700000" algn="tl">
                    <a:srgbClr val="000000">
                      <a:alpha val="43137"/>
                    </a:srgbClr>
                  </a:outerShdw>
                </a:effectLst>
                <a:latin typeface="Algerian" pitchFamily="82" charset="0"/>
              </a:rPr>
              <a:t> I</a:t>
            </a:r>
          </a:p>
          <a:p>
            <a:r>
              <a:rPr lang="es-ES" sz="4800" b="1" dirty="0" smtClean="0">
                <a:ln>
                  <a:solidFill>
                    <a:sysClr val="windowText" lastClr="000000"/>
                  </a:solidFill>
                </a:ln>
                <a:blipFill dpi="0" rotWithShape="1">
                  <a:blip r:embed="rId3"/>
                  <a:srcRect/>
                  <a:stretch>
                    <a:fillRect/>
                  </a:stretch>
                </a:blipFill>
                <a:effectLst>
                  <a:outerShdw blurRad="38100" dist="38100" dir="2700000" algn="tl">
                    <a:srgbClr val="000000">
                      <a:alpha val="43137"/>
                    </a:srgbClr>
                  </a:outerShdw>
                </a:effectLst>
                <a:latin typeface="Algerian" pitchFamily="82" charset="0"/>
              </a:rPr>
              <a:t>u</a:t>
            </a:r>
          </a:p>
          <a:p>
            <a:r>
              <a:rPr lang="es-ES" sz="4800" b="1" dirty="0" smtClean="0">
                <a:ln>
                  <a:solidFill>
                    <a:sysClr val="windowText" lastClr="000000"/>
                  </a:solidFill>
                </a:ln>
                <a:blipFill dpi="0" rotWithShape="1">
                  <a:blip r:embed="rId3"/>
                  <a:srcRect/>
                  <a:stretch>
                    <a:fillRect/>
                  </a:stretch>
                </a:blipFill>
                <a:effectLst>
                  <a:outerShdw blurRad="38100" dist="38100" dir="2700000" algn="tl">
                    <a:srgbClr val="000000">
                      <a:alpha val="43137"/>
                    </a:srgbClr>
                  </a:outerShdw>
                </a:effectLst>
                <a:latin typeface="Algerian" pitchFamily="82" charset="0"/>
              </a:rPr>
              <a:t>S</a:t>
            </a:r>
          </a:p>
          <a:p>
            <a:r>
              <a:rPr lang="es-ES" sz="4800" b="1" dirty="0" smtClean="0">
                <a:ln>
                  <a:solidFill>
                    <a:sysClr val="windowText" lastClr="000000"/>
                  </a:solidFill>
                </a:ln>
                <a:blipFill dpi="0" rotWithShape="1">
                  <a:blip r:embed="rId3"/>
                  <a:srcRect/>
                  <a:stretch>
                    <a:fillRect/>
                  </a:stretch>
                </a:blipFill>
                <a:effectLst>
                  <a:outerShdw blurRad="38100" dist="38100" dir="2700000" algn="tl">
                    <a:srgbClr val="000000">
                      <a:alpha val="43137"/>
                    </a:srgbClr>
                  </a:outerShdw>
                </a:effectLst>
                <a:latin typeface="Algerian" pitchFamily="82" charset="0"/>
              </a:rPr>
              <a:t>S</a:t>
            </a:r>
          </a:p>
          <a:p>
            <a:r>
              <a:rPr lang="es-ES" sz="4800" b="1" dirty="0" smtClean="0">
                <a:ln>
                  <a:solidFill>
                    <a:sysClr val="windowText" lastClr="000000"/>
                  </a:solidFill>
                </a:ln>
                <a:blipFill dpi="0" rotWithShape="1">
                  <a:blip r:embed="rId3"/>
                  <a:srcRect/>
                  <a:stretch>
                    <a:fillRect/>
                  </a:stretch>
                </a:blipFill>
                <a:effectLst>
                  <a:outerShdw blurRad="38100" dist="38100" dir="2700000" algn="tl">
                    <a:srgbClr val="000000">
                      <a:alpha val="43137"/>
                    </a:srgbClr>
                  </a:outerShdw>
                </a:effectLst>
                <a:latin typeface="Algerian" pitchFamily="82" charset="0"/>
              </a:rPr>
              <a:t>E</a:t>
            </a:r>
          </a:p>
          <a:p>
            <a:r>
              <a:rPr lang="es-ES" sz="4800" b="1" dirty="0" smtClean="0">
                <a:ln>
                  <a:solidFill>
                    <a:sysClr val="windowText" lastClr="000000"/>
                  </a:solidFill>
                </a:ln>
                <a:blipFill dpi="0" rotWithShape="1">
                  <a:blip r:embed="rId3"/>
                  <a:srcRect/>
                  <a:stretch>
                    <a:fillRect/>
                  </a:stretch>
                </a:blipFill>
                <a:effectLst>
                  <a:outerShdw blurRad="38100" dist="38100" dir="2700000" algn="tl">
                    <a:srgbClr val="000000">
                      <a:alpha val="43137"/>
                    </a:srgbClr>
                  </a:outerShdw>
                </a:effectLst>
                <a:latin typeface="Algerian" pitchFamily="82" charset="0"/>
              </a:rPr>
              <a:t>P</a:t>
            </a:r>
          </a:p>
          <a:p>
            <a:r>
              <a:rPr lang="es-ES" sz="4800" b="1" dirty="0" smtClean="0">
                <a:ln>
                  <a:solidFill>
                    <a:sysClr val="windowText" lastClr="000000"/>
                  </a:solidFill>
                </a:ln>
                <a:blipFill dpi="0" rotWithShape="1">
                  <a:blip r:embed="rId3"/>
                  <a:srcRect/>
                  <a:stretch>
                    <a:fillRect/>
                  </a:stretch>
                </a:blipFill>
                <a:effectLst>
                  <a:outerShdw blurRad="38100" dist="38100" dir="2700000" algn="tl">
                    <a:srgbClr val="000000">
                      <a:alpha val="43137"/>
                    </a:srgbClr>
                  </a:outerShdw>
                </a:effectLst>
                <a:latin typeface="Algerian" pitchFamily="82" charset="0"/>
              </a:rPr>
              <a:t>E</a:t>
            </a:r>
            <a:endParaRPr lang="es-ES" sz="4800" b="1" dirty="0">
              <a:ln>
                <a:solidFill>
                  <a:sysClr val="windowText" lastClr="000000"/>
                </a:solidFill>
              </a:ln>
              <a:blipFill dpi="0" rotWithShape="1">
                <a:blip r:embed="rId3"/>
                <a:srcRect/>
                <a:stretch>
                  <a:fillRect/>
                </a:stretch>
              </a:blipFill>
              <a:effectLst>
                <a:outerShdw blurRad="38100" dist="38100" dir="2700000" algn="tl">
                  <a:srgbClr val="000000">
                    <a:alpha val="43137"/>
                  </a:srgbClr>
                </a:outerShdw>
              </a:effectLst>
              <a:latin typeface="Algerian" pitchFamily="82" charset="0"/>
            </a:endParaRPr>
          </a:p>
        </p:txBody>
      </p:sp>
      <p:sp>
        <p:nvSpPr>
          <p:cNvPr id="6" name="5 CuadroTexto"/>
          <p:cNvSpPr txBox="1"/>
          <p:nvPr/>
        </p:nvSpPr>
        <p:spPr>
          <a:xfrm>
            <a:off x="7929586" y="1500174"/>
            <a:ext cx="575799" cy="3785652"/>
          </a:xfrm>
          <a:prstGeom prst="rect">
            <a:avLst/>
          </a:prstGeom>
          <a:noFill/>
        </p:spPr>
        <p:txBody>
          <a:bodyPr wrap="none" rtlCol="0">
            <a:spAutoFit/>
          </a:bodyPr>
          <a:lstStyle/>
          <a:p>
            <a:r>
              <a:rPr lang="es-ES" sz="4800" b="1" dirty="0" smtClean="0">
                <a:ln>
                  <a:solidFill>
                    <a:sysClr val="windowText" lastClr="000000"/>
                  </a:solidFill>
                </a:ln>
                <a:blipFill>
                  <a:blip r:embed="rId3"/>
                  <a:stretch>
                    <a:fillRect/>
                  </a:stretch>
                </a:blipFill>
                <a:effectLst>
                  <a:outerShdw blurRad="38100" dist="38100" dir="2700000" algn="tl">
                    <a:srgbClr val="000000">
                      <a:alpha val="43137"/>
                    </a:srgbClr>
                  </a:outerShdw>
                </a:effectLst>
                <a:latin typeface="Algerian" pitchFamily="82" charset="0"/>
              </a:rPr>
              <a:t>V</a:t>
            </a:r>
          </a:p>
          <a:p>
            <a:r>
              <a:rPr lang="es-ES" sz="4800" b="1" dirty="0" smtClean="0">
                <a:ln>
                  <a:solidFill>
                    <a:sysClr val="windowText" lastClr="000000"/>
                  </a:solidFill>
                </a:ln>
                <a:blipFill>
                  <a:blip r:embed="rId3"/>
                  <a:stretch>
                    <a:fillRect/>
                  </a:stretch>
                </a:blipFill>
                <a:effectLst>
                  <a:outerShdw blurRad="38100" dist="38100" dir="2700000" algn="tl">
                    <a:srgbClr val="000000">
                      <a:alpha val="43137"/>
                    </a:srgbClr>
                  </a:outerShdw>
                </a:effectLst>
                <a:latin typeface="Algerian" pitchFamily="82" charset="0"/>
              </a:rPr>
              <a:t>E</a:t>
            </a:r>
          </a:p>
          <a:p>
            <a:r>
              <a:rPr lang="es-ES" sz="4800" b="1" dirty="0" smtClean="0">
                <a:ln>
                  <a:solidFill>
                    <a:sysClr val="windowText" lastClr="000000"/>
                  </a:solidFill>
                </a:ln>
                <a:blipFill>
                  <a:blip r:embed="rId3"/>
                  <a:stretch>
                    <a:fillRect/>
                  </a:stretch>
                </a:blipFill>
                <a:effectLst>
                  <a:outerShdw blurRad="38100" dist="38100" dir="2700000" algn="tl">
                    <a:srgbClr val="000000">
                      <a:alpha val="43137"/>
                    </a:srgbClr>
                  </a:outerShdw>
                </a:effectLst>
                <a:latin typeface="Algerian" pitchFamily="82" charset="0"/>
              </a:rPr>
              <a:t>R</a:t>
            </a:r>
          </a:p>
          <a:p>
            <a:r>
              <a:rPr lang="es-ES" sz="4800" b="1" dirty="0" smtClean="0">
                <a:ln>
                  <a:solidFill>
                    <a:sysClr val="windowText" lastClr="000000"/>
                  </a:solidFill>
                </a:ln>
                <a:blipFill>
                  <a:blip r:embed="rId3"/>
                  <a:stretch>
                    <a:fillRect/>
                  </a:stretch>
                </a:blipFill>
                <a:effectLst>
                  <a:outerShdw blurRad="38100" dist="38100" dir="2700000" algn="tl">
                    <a:srgbClr val="000000">
                      <a:alpha val="43137"/>
                    </a:srgbClr>
                  </a:outerShdw>
                </a:effectLst>
                <a:latin typeface="Algerian" pitchFamily="82" charset="0"/>
              </a:rPr>
              <a:t>D</a:t>
            </a:r>
          </a:p>
          <a:p>
            <a:r>
              <a:rPr lang="es-ES" sz="4800" b="1" dirty="0" smtClean="0">
                <a:ln>
                  <a:solidFill>
                    <a:sysClr val="windowText" lastClr="000000"/>
                  </a:solidFill>
                </a:ln>
                <a:blipFill>
                  <a:blip r:embed="rId3"/>
                  <a:stretch>
                    <a:fillRect/>
                  </a:stretch>
                </a:blipFill>
                <a:effectLst>
                  <a:outerShdw blurRad="38100" dist="38100" dir="2700000" algn="tl">
                    <a:srgbClr val="000000">
                      <a:alpha val="43137"/>
                    </a:srgbClr>
                  </a:outerShdw>
                </a:effectLst>
                <a:latin typeface="Algerian" pitchFamily="82" charset="0"/>
              </a:rPr>
              <a:t> I</a:t>
            </a:r>
            <a:endParaRPr lang="es-ES" sz="4800" b="1" dirty="0">
              <a:ln>
                <a:solidFill>
                  <a:sysClr val="windowText" lastClr="000000"/>
                </a:solidFill>
              </a:ln>
              <a:blipFill>
                <a:blip r:embed="rId3"/>
                <a:stretch>
                  <a:fillRect/>
                </a:stretch>
              </a:blipFill>
              <a:effectLst>
                <a:outerShdw blurRad="38100" dist="38100" dir="2700000" algn="tl">
                  <a:srgbClr val="000000">
                    <a:alpha val="43137"/>
                  </a:srgbClr>
                </a:outerShdw>
              </a:effectLst>
              <a:latin typeface="Algerian" pitchFamily="82" charset="0"/>
            </a:endParaRPr>
          </a:p>
        </p:txBody>
      </p:sp>
      <p:sp>
        <p:nvSpPr>
          <p:cNvPr id="9" name="8 CuadroTexto"/>
          <p:cNvSpPr txBox="1"/>
          <p:nvPr/>
        </p:nvSpPr>
        <p:spPr>
          <a:xfrm>
            <a:off x="2928926" y="6143644"/>
            <a:ext cx="3861955" cy="461665"/>
          </a:xfrm>
          <a:prstGeom prst="rect">
            <a:avLst/>
          </a:prstGeom>
          <a:noFill/>
        </p:spPr>
        <p:txBody>
          <a:bodyPr wrap="none" rtlCol="0">
            <a:spAutoFit/>
          </a:bodyPr>
          <a:lstStyle/>
          <a:p>
            <a:r>
              <a:rPr lang="es-ES" sz="2400" b="1" dirty="0" smtClean="0">
                <a:blipFill>
                  <a:blip r:embed="rId4"/>
                  <a:stretch>
                    <a:fillRect/>
                  </a:stretch>
                </a:blipFill>
                <a:effectLst>
                  <a:outerShdw blurRad="38100" dist="38100" dir="2700000" algn="tl">
                    <a:srgbClr val="000000">
                      <a:alpha val="43137"/>
                    </a:srgbClr>
                  </a:outerShdw>
                </a:effectLst>
                <a:latin typeface="Harrington" pitchFamily="82" charset="0"/>
              </a:rPr>
              <a:t>Francisco del Olmo-Jazmín </a:t>
            </a:r>
            <a:endParaRPr lang="es-ES" sz="2400" b="1" dirty="0">
              <a:blipFill>
                <a:blip r:embed="rId4"/>
                <a:stretch>
                  <a:fillRect/>
                </a:stretch>
              </a:blipFill>
              <a:effectLst>
                <a:outerShdw blurRad="38100" dist="38100" dir="2700000" algn="tl">
                  <a:srgbClr val="000000">
                    <a:alpha val="43137"/>
                  </a:srgbClr>
                </a:outerShdw>
              </a:effectLst>
              <a:latin typeface="Harrington" pitchFamily="82" charset="0"/>
            </a:endParaRPr>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 calcmode="lin" valueType="num">
                                      <p:cBhvr>
                                        <p:cTn id="7" dur="2000" fill="hold"/>
                                        <p:tgtEl>
                                          <p:spTgt spid="9">
                                            <p:txEl>
                                              <p:pRg st="0" end="0"/>
                                            </p:txEl>
                                          </p:spTgt>
                                        </p:tgtEl>
                                        <p:attrNameLst>
                                          <p:attrName>ppt_w</p:attrName>
                                        </p:attrNameLst>
                                      </p:cBhvr>
                                      <p:tavLst>
                                        <p:tav tm="0">
                                          <p:val>
                                            <p:fltVal val="0"/>
                                          </p:val>
                                        </p:tav>
                                        <p:tav tm="100000">
                                          <p:val>
                                            <p:strVal val="#ppt_w"/>
                                          </p:val>
                                        </p:tav>
                                      </p:tavLst>
                                    </p:anim>
                                    <p:anim calcmode="lin" valueType="num">
                                      <p:cBhvr>
                                        <p:cTn id="8" dur="2000" fill="hold"/>
                                        <p:tgtEl>
                                          <p:spTgt spid="9">
                                            <p:txEl>
                                              <p:pRg st="0" end="0"/>
                                            </p:txEl>
                                          </p:spTgt>
                                        </p:tgtEl>
                                        <p:attrNameLst>
                                          <p:attrName>ppt_h</p:attrName>
                                        </p:attrNameLst>
                                      </p:cBhvr>
                                      <p:tavLst>
                                        <p:tav tm="0">
                                          <p:val>
                                            <p:strVal val="#ppt_h"/>
                                          </p:val>
                                        </p:tav>
                                        <p:tav tm="100000">
                                          <p:val>
                                            <p:strVal val="#ppt_h"/>
                                          </p:val>
                                        </p:tav>
                                      </p:tavLst>
                                    </p:anim>
                                  </p:childTnLst>
                                </p:cTn>
                              </p:par>
                            </p:childTnLst>
                          </p:cTn>
                        </p:par>
                        <p:par>
                          <p:cTn id="9" fill="hold">
                            <p:stCondLst>
                              <p:cond delay="2000"/>
                            </p:stCondLst>
                            <p:childTnLst>
                              <p:par>
                                <p:cTn id="10" presetID="17" presetClass="entr" presetSubtype="10" fill="hold" grpId="0" nodeType="after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2000" fill="hold"/>
                                        <p:tgtEl>
                                          <p:spTgt spid="5"/>
                                        </p:tgtEl>
                                        <p:attrNameLst>
                                          <p:attrName>ppt_w</p:attrName>
                                        </p:attrNameLst>
                                      </p:cBhvr>
                                      <p:tavLst>
                                        <p:tav tm="0">
                                          <p:val>
                                            <p:fltVal val="0"/>
                                          </p:val>
                                        </p:tav>
                                        <p:tav tm="100000">
                                          <p:val>
                                            <p:strVal val="#ppt_w"/>
                                          </p:val>
                                        </p:tav>
                                      </p:tavLst>
                                    </p:anim>
                                    <p:anim calcmode="lin" valueType="num">
                                      <p:cBhvr>
                                        <p:cTn id="13" dur="2000" fill="hold"/>
                                        <p:tgtEl>
                                          <p:spTgt spid="5"/>
                                        </p:tgtEl>
                                        <p:attrNameLst>
                                          <p:attrName>ppt_h</p:attrName>
                                        </p:attrNameLst>
                                      </p:cBhvr>
                                      <p:tavLst>
                                        <p:tav tm="0">
                                          <p:val>
                                            <p:strVal val="#ppt_h"/>
                                          </p:val>
                                        </p:tav>
                                        <p:tav tm="100000">
                                          <p:val>
                                            <p:strVal val="#ppt_h"/>
                                          </p:val>
                                        </p:tav>
                                      </p:tavLst>
                                    </p:anim>
                                  </p:childTnLst>
                                </p:cTn>
                              </p:par>
                              <p:par>
                                <p:cTn id="14" presetID="17" presetClass="entr" presetSubtype="10"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2000" fill="hold"/>
                                        <p:tgtEl>
                                          <p:spTgt spid="6"/>
                                        </p:tgtEl>
                                        <p:attrNameLst>
                                          <p:attrName>ppt_w</p:attrName>
                                        </p:attrNameLst>
                                      </p:cBhvr>
                                      <p:tavLst>
                                        <p:tav tm="0">
                                          <p:val>
                                            <p:fltVal val="0"/>
                                          </p:val>
                                        </p:tav>
                                        <p:tav tm="100000">
                                          <p:val>
                                            <p:strVal val="#ppt_w"/>
                                          </p:val>
                                        </p:tav>
                                      </p:tavLst>
                                    </p:anim>
                                    <p:anim calcmode="lin" valueType="num">
                                      <p:cBhvr>
                                        <p:cTn id="17" dur="2000" fill="hold"/>
                                        <p:tgtEl>
                                          <p:spTgt spid="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35.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2667000" y="5867400"/>
            <a:ext cx="3811588" cy="546100"/>
          </a:xfrm>
          <a:prstGeom prst="rect">
            <a:avLst/>
          </a:prstGeom>
          <a:noFill/>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11276" name="Rectangle 12"/>
          <p:cNvSpPr>
            <a:spLocks noChangeArrowheads="1"/>
          </p:cNvSpPr>
          <p:nvPr/>
        </p:nvSpPr>
        <p:spPr bwMode="auto">
          <a:xfrm>
            <a:off x="609600" y="685800"/>
            <a:ext cx="7924800" cy="1295400"/>
          </a:xfrm>
          <a:prstGeom prst="rect">
            <a:avLst/>
          </a:prstGeom>
          <a:noFill/>
          <a:ln w="57150">
            <a:solidFill>
              <a:schemeClr val="tx1"/>
            </a:solidFill>
            <a:miter lim="800000"/>
            <a:headEnd/>
            <a:tailEnd/>
          </a:ln>
          <a:effectLst/>
        </p:spPr>
        <p:txBody>
          <a:bodyPr wrap="none" anchor="ctr"/>
          <a:lstStyle/>
          <a:p>
            <a:pPr algn="ctr"/>
            <a:endParaRPr lang="es-ES"/>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691" name="Group 427"/>
          <p:cNvGraphicFramePr>
            <a:graphicFrameLocks noGrp="1"/>
          </p:cNvGraphicFramePr>
          <p:nvPr/>
        </p:nvGraphicFramePr>
        <p:xfrm>
          <a:off x="5029200" y="3352800"/>
          <a:ext cx="3200400" cy="1531112"/>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6"/>
                        </a:rPr>
                        <a:t>Dedicatorias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Eróticos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Graciosos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Historia y Arte</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Religiosos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84" name="Group 420"/>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Eróticos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Graciosos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Historia y Arte</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Religiosos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30"/>
          </p:cNvPr>
          <p:cNvPicPr>
            <a:picLocks noChangeAspect="1" noChangeArrowheads="1"/>
          </p:cNvPicPr>
          <p:nvPr/>
        </p:nvPicPr>
        <p:blipFill>
          <a:blip r:embed="rId31"/>
          <a:srcRect/>
          <a:stretch>
            <a:fillRect/>
          </a:stretch>
        </p:blipFill>
        <p:spPr bwMode="auto">
          <a:xfrm>
            <a:off x="609600" y="685800"/>
            <a:ext cx="7924800" cy="1295400"/>
          </a:xfrm>
          <a:prstGeom prst="rect">
            <a:avLst/>
          </a:prstGeom>
          <a:noFill/>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
        <p:nvSpPr>
          <p:cNvPr id="11694" name="Rectangle 430"/>
          <p:cNvSpPr>
            <a:spLocks noChangeArrowheads="1"/>
          </p:cNvSpPr>
          <p:nvPr/>
        </p:nvSpPr>
        <p:spPr bwMode="auto">
          <a:xfrm>
            <a:off x="2667000" y="5867400"/>
            <a:ext cx="3810000" cy="533400"/>
          </a:xfrm>
          <a:prstGeom prst="rect">
            <a:avLst/>
          </a:prstGeom>
          <a:noFill/>
          <a:ln w="25400">
            <a:solidFill>
              <a:schemeClr val="tx1"/>
            </a:solidFill>
            <a:miter lim="800000"/>
            <a:headEnd/>
            <a:tailEnd/>
          </a:ln>
          <a:effectLst/>
        </p:spPr>
        <p:txBody>
          <a:bodyPr wrap="none" anchor="ctr"/>
          <a:lstStyle/>
          <a:p>
            <a:pPr algn="ctr"/>
            <a:endParaRPr lang="es-ES"/>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nabucco-opera-de--giussepe-verdi-milespowerpoints.com">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nabucco-opera-de--giussepe-verdi-milespowerpoints.com</Template>
  <TotalTime>0</TotalTime>
  <Words>535</Words>
  <Application>Microsoft Office PowerPoint</Application>
  <PresentationFormat>Presentación en pantalla (4:3)</PresentationFormat>
  <Paragraphs>72</Paragraphs>
  <Slides>35</Slides>
  <Notes>3</Notes>
  <HiddenSlides>0</HiddenSlides>
  <MMClips>0</MMClips>
  <ScaleCrop>false</ScaleCrop>
  <HeadingPairs>
    <vt:vector size="4" baseType="variant">
      <vt:variant>
        <vt:lpstr>Tema</vt:lpstr>
      </vt:variant>
      <vt:variant>
        <vt:i4>2</vt:i4>
      </vt:variant>
      <vt:variant>
        <vt:lpstr>Títulos de diapositiva</vt:lpstr>
      </vt:variant>
      <vt:variant>
        <vt:i4>35</vt:i4>
      </vt:variant>
    </vt:vector>
  </HeadingPairs>
  <TitlesOfParts>
    <vt:vector size="37" baseType="lpstr">
      <vt:lpstr>nabucco-opera-de--giussepe-verdi-milespowerpoints.com</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2012-05-13T20:47:01Z</dcterms:created>
  <dcterms:modified xsi:type="dcterms:W3CDTF">2012-05-13T20:48:54Z</dcterms:modified>
</cp:coreProperties>
</file>