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74"/>
  </p:notesMasterIdLst>
  <p:sldIdLst>
    <p:sldId id="297" r:id="rId3"/>
    <p:sldId id="29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2" r:id="rId19"/>
    <p:sldId id="271" r:id="rId20"/>
    <p:sldId id="273" r:id="rId21"/>
    <p:sldId id="275" r:id="rId22"/>
    <p:sldId id="276" r:id="rId23"/>
    <p:sldId id="277" r:id="rId24"/>
    <p:sldId id="278" r:id="rId25"/>
    <p:sldId id="279" r:id="rId26"/>
    <p:sldId id="319" r:id="rId27"/>
    <p:sldId id="280" r:id="rId28"/>
    <p:sldId id="281" r:id="rId29"/>
    <p:sldId id="282" r:id="rId30"/>
    <p:sldId id="283" r:id="rId31"/>
    <p:sldId id="274" r:id="rId32"/>
    <p:sldId id="320" r:id="rId33"/>
    <p:sldId id="321" r:id="rId34"/>
    <p:sldId id="322" r:id="rId35"/>
    <p:sldId id="323" r:id="rId36"/>
    <p:sldId id="324" r:id="rId37"/>
    <p:sldId id="325" r:id="rId38"/>
    <p:sldId id="284" r:id="rId39"/>
    <p:sldId id="285" r:id="rId40"/>
    <p:sldId id="286" r:id="rId41"/>
    <p:sldId id="287" r:id="rId42"/>
    <p:sldId id="299" r:id="rId43"/>
    <p:sldId id="288" r:id="rId44"/>
    <p:sldId id="290" r:id="rId45"/>
    <p:sldId id="292" r:id="rId46"/>
    <p:sldId id="295" r:id="rId47"/>
    <p:sldId id="291" r:id="rId48"/>
    <p:sldId id="294" r:id="rId49"/>
    <p:sldId id="293" r:id="rId50"/>
    <p:sldId id="300"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8" r:id="rId66"/>
    <p:sldId id="317" r:id="rId67"/>
    <p:sldId id="326" r:id="rId68"/>
    <p:sldId id="327" r:id="rId69"/>
    <p:sldId id="301" r:id="rId70"/>
    <p:sldId id="302" r:id="rId71"/>
    <p:sldId id="298" r:id="rId72"/>
    <p:sldId id="328" r:id="rId7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DVKdZ8Dj+3ZVLM3qRFvawQ==" hashData="oEn0uuKFWP7pXCGWFlwrkQhgb9tl97umKZOG6kL644x2H3Nf75juEAeImZDLB0cgo0Z6QFaqbwI+7Ryq3+dIk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82" autoAdjust="0"/>
    <p:restoredTop sz="94660"/>
  </p:normalViewPr>
  <p:slideViewPr>
    <p:cSldViewPr>
      <p:cViewPr>
        <p:scale>
          <a:sx n="60" d="100"/>
          <a:sy n="60" d="100"/>
        </p:scale>
        <p:origin x="667" y="48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C78BAA3-07FB-493E-8BE1-FB0268DFEA2F}" type="datetimeFigureOut">
              <a:rPr lang="es-ES"/>
              <a:pPr>
                <a:defRPr/>
              </a:pPr>
              <a:t>20/06/2023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2F31E1F-F69C-427E-802E-D1F78FB1004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601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608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710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813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915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017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222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325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427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52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632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73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837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939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041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144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451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553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656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758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861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34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963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065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168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270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34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813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68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08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915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017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52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373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475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577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68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08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782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987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192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499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089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397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29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349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710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222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325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427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632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73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837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5939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144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451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963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553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270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168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0419"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656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3971"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2947"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7"/>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BD1FC25-E51D-44DF-944C-B33CD7FECC4D}" type="datetimeFigureOut">
              <a:rPr lang="es-ES"/>
              <a:pPr/>
              <a:t>20/06/2023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05E07A3-EE64-405A-AC0C-F92A4DF1AA27}" type="slidenum">
              <a:rPr lang="es-ES"/>
              <a:pPr/>
              <a:t>‹Nº›</a:t>
            </a:fld>
            <a:endParaRPr 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ADEC299-E022-4A62-9002-E7FE3959A2FF}" type="datetimeFigureOut">
              <a:rPr lang="es-ES"/>
              <a:pPr/>
              <a:t>20/06/2023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7BA0C90-35AB-4442-8BC7-48CD7F32672F}" type="slidenum">
              <a:rPr lang="es-ES"/>
              <a:pPr/>
              <a:t>‹Nº›</a:t>
            </a:fld>
            <a:endParaRPr 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BE58EEBB-7CC7-44C3-ACB4-67A2CB0337AE}" type="datetimeFigureOut">
              <a:rPr lang="es-ES"/>
              <a:pPr/>
              <a:t>20/06/2023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A825400-C29B-42F8-8E4E-5377D705F88D}" type="slidenum">
              <a:rPr lang="es-ES"/>
              <a:pPr/>
              <a:t>‹Nº›</a:t>
            </a:fld>
            <a:endParaRPr 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62B4BDB1-1D1E-401A-ACAA-A57D71AF961E}" type="datetimeFigureOut">
              <a:rPr lang="es-ES"/>
              <a:pPr/>
              <a:t>20/06/2023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1125B9C-0FBC-45CB-B872-AB88FCE0C9A3}" type="slidenum">
              <a:rPr lang="es-ES"/>
              <a:pPr/>
              <a:t>‹Nº›</a:t>
            </a:fld>
            <a:endParaRPr 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0" y="1279261"/>
            <a:ext cx="4041775" cy="533136"/>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0"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F520FD0D-ED26-45F0-BBF7-9E3F1BD67772}" type="datetimeFigureOut">
              <a:rPr lang="es-ES"/>
              <a:pPr/>
              <a:t>20/06/2023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406E5AF2-AAAA-46FE-B4A2-800E3DA81B40}" type="slidenum">
              <a:rPr lang="es-ES"/>
              <a:pPr/>
              <a:t>‹Nº›</a:t>
            </a:fld>
            <a:endParaRPr 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C6471A54-3546-40C7-A0CE-9A23338BFE08}" type="datetimeFigureOut">
              <a:rPr lang="es-ES"/>
              <a:pPr/>
              <a:t>20/06/2023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DEC1044A-F7A4-425E-9D9C-30C5359322EE}" type="slidenum">
              <a:rPr lang="es-ES"/>
              <a:pPr/>
              <a:t>‹Nº›</a:t>
            </a:fld>
            <a:endParaRPr 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8C6905C9-FBCC-4A87-B73D-BC27A225253D}" type="datetimeFigureOut">
              <a:rPr lang="es-ES"/>
              <a:pPr/>
              <a:t>20/06/2023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79C121E-52AC-4879-8CFB-F0FDA9F9D5D9}" type="slidenum">
              <a:rPr lang="es-ES"/>
              <a:pPr/>
              <a:t>‹Nº›</a:t>
            </a:fld>
            <a:endParaRPr 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5"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5" y="1195920"/>
            <a:ext cx="3008313" cy="3909219"/>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17AC160-D35C-425B-A146-F283F8AE175E}" type="datetimeFigureOut">
              <a:rPr lang="es-ES"/>
              <a:pPr/>
              <a:t>20/06/2023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D8EBBD8-B70F-4C80-89DE-CA46110134EA}" type="slidenum">
              <a:rPr lang="es-ES"/>
              <a:pPr/>
              <a:t>‹Nº›</a:t>
            </a:fld>
            <a:endParaRPr 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1"/>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4"/>
            <a:ext cx="5486400" cy="670719"/>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87F995F-12A2-4E34-9160-D3F63AD17AD6}" type="datetimeFigureOut">
              <a:rPr lang="es-ES"/>
              <a:pPr/>
              <a:t>20/06/2023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EF010BD-DCC8-404C-BFBA-E1B7D733B86F}" type="slidenum">
              <a:rPr lang="es-ES"/>
              <a:pPr/>
              <a:t>‹Nº›</a:t>
            </a:fld>
            <a:endParaRPr 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8014025-C3FF-45D2-A074-826BA6FB4665}" type="datetimeFigureOut">
              <a:rPr lang="es-ES"/>
              <a:pPr/>
              <a:t>20/06/2023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1C1DB03-F4C9-49D6-BF6F-DB4621FE1E16}" type="slidenum">
              <a:rPr lang="es-ES"/>
              <a:pPr/>
              <a:t>‹Nº›</a:t>
            </a:fld>
            <a:endParaRPr 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8"/>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8"/>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798E7AB-81BB-4EC5-883B-1B033908DB9C}" type="datetimeFigureOut">
              <a:rPr lang="es-ES"/>
              <a:pPr/>
              <a:t>20/06/2023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CAB3103-A1BA-4FBF-A1DE-B01E48E76ECE}" type="slidenum">
              <a:rPr lang="es-ES"/>
              <a:pPr/>
              <a:t>‹Nº›</a:t>
            </a:fld>
            <a:endParaRPr 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024876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lum/>
          </a:blip>
          <a:srcRect/>
          <a:stretch>
            <a:fillRect l="-10000" r="-10000"/>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38" tIns="45719" rIns="91438" bIns="45719"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38" tIns="45719" rIns="91438" bIns="45719"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38" tIns="45719" rIns="91438" bIns="45719" numCol="1" anchor="ctr" anchorCtr="0" compatLnSpc="1">
            <a:prstTxWarp prst="textNoShape">
              <a:avLst/>
            </a:prstTxWarp>
          </a:bodyPr>
          <a:lstStyle>
            <a:lvl1pPr>
              <a:defRPr sz="1200">
                <a:solidFill>
                  <a:srgbClr val="898989"/>
                </a:solidFill>
                <a:latin typeface="Calibri" pitchFamily="34" charset="0"/>
              </a:defRPr>
            </a:lvl1pPr>
          </a:lstStyle>
          <a:p>
            <a:fld id="{001955DB-D989-4804-8473-6FE81D944F7D}" type="datetimeFigureOut">
              <a:rPr lang="es-ES"/>
              <a:pPr/>
              <a:t>20/06/2023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38" tIns="45719" rIns="91438" bIns="45719"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38" tIns="45719" rIns="91438" bIns="45719" numCol="1" anchor="ctr" anchorCtr="0" compatLnSpc="1">
            <a:prstTxWarp prst="textNoShape">
              <a:avLst/>
            </a:prstTxWarp>
          </a:bodyPr>
          <a:lstStyle>
            <a:lvl1pPr algn="r">
              <a:defRPr sz="1200">
                <a:solidFill>
                  <a:srgbClr val="898989"/>
                </a:solidFill>
                <a:latin typeface="Calibri" pitchFamily="34" charset="0"/>
              </a:defRPr>
            </a:lvl1pPr>
          </a:lstStyle>
          <a:p>
            <a:fld id="{716CE76C-3482-4BDC-9CA3-0C5E0381D828}"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8000">
    <p:split orient="vert"/>
  </p:transition>
  <p:txStyles>
    <p:titleStyle>
      <a:lvl1pPr algn="ctr" defTabSz="912813" rtl="0" fontAlgn="base">
        <a:spcBef>
          <a:spcPct val="0"/>
        </a:spcBef>
        <a:spcAft>
          <a:spcPct val="0"/>
        </a:spcAft>
        <a:defRPr sz="4400" kern="1200">
          <a:solidFill>
            <a:schemeClr val="tx1"/>
          </a:solidFill>
          <a:latin typeface="+mj-lt"/>
          <a:ea typeface="+mj-ea"/>
          <a:cs typeface="+mj-cs"/>
        </a:defRPr>
      </a:lvl1pPr>
      <a:lvl2pPr algn="ctr" defTabSz="912813" rtl="0" fontAlgn="base">
        <a:spcBef>
          <a:spcPct val="0"/>
        </a:spcBef>
        <a:spcAft>
          <a:spcPct val="0"/>
        </a:spcAft>
        <a:defRPr sz="4400">
          <a:solidFill>
            <a:schemeClr val="tx1"/>
          </a:solidFill>
          <a:latin typeface="Calibri" pitchFamily="34" charset="0"/>
        </a:defRPr>
      </a:lvl2pPr>
      <a:lvl3pPr algn="ctr" defTabSz="912813" rtl="0" fontAlgn="base">
        <a:spcBef>
          <a:spcPct val="0"/>
        </a:spcBef>
        <a:spcAft>
          <a:spcPct val="0"/>
        </a:spcAft>
        <a:defRPr sz="4400">
          <a:solidFill>
            <a:schemeClr val="tx1"/>
          </a:solidFill>
          <a:latin typeface="Calibri" pitchFamily="34" charset="0"/>
        </a:defRPr>
      </a:lvl3pPr>
      <a:lvl4pPr algn="ctr" defTabSz="912813" rtl="0" fontAlgn="base">
        <a:spcBef>
          <a:spcPct val="0"/>
        </a:spcBef>
        <a:spcAft>
          <a:spcPct val="0"/>
        </a:spcAft>
        <a:defRPr sz="4400">
          <a:solidFill>
            <a:schemeClr val="tx1"/>
          </a:solidFill>
          <a:latin typeface="Calibri" pitchFamily="34" charset="0"/>
        </a:defRPr>
      </a:lvl4pPr>
      <a:lvl5pPr algn="ctr" defTabSz="912813" rtl="0" fontAlgn="base">
        <a:spcBef>
          <a:spcPct val="0"/>
        </a:spcBef>
        <a:spcAft>
          <a:spcPct val="0"/>
        </a:spcAft>
        <a:defRPr sz="4400">
          <a:solidFill>
            <a:schemeClr val="tx1"/>
          </a:solidFill>
          <a:latin typeface="Calibri" pitchFamily="34" charset="0"/>
        </a:defRPr>
      </a:lvl5pPr>
      <a:lvl6pPr marL="457200" algn="ctr" defTabSz="912813" rtl="0" eaLnBrk="1" fontAlgn="base" hangingPunct="1">
        <a:spcBef>
          <a:spcPct val="0"/>
        </a:spcBef>
        <a:spcAft>
          <a:spcPct val="0"/>
        </a:spcAft>
        <a:defRPr sz="4400">
          <a:solidFill>
            <a:schemeClr val="tx1"/>
          </a:solidFill>
          <a:latin typeface="Calibri" pitchFamily="34" charset="0"/>
        </a:defRPr>
      </a:lvl6pPr>
      <a:lvl7pPr marL="914400" algn="ctr" defTabSz="912813" rtl="0" eaLnBrk="1" fontAlgn="base" hangingPunct="1">
        <a:spcBef>
          <a:spcPct val="0"/>
        </a:spcBef>
        <a:spcAft>
          <a:spcPct val="0"/>
        </a:spcAft>
        <a:defRPr sz="4400">
          <a:solidFill>
            <a:schemeClr val="tx1"/>
          </a:solidFill>
          <a:latin typeface="Calibri" pitchFamily="34" charset="0"/>
        </a:defRPr>
      </a:lvl7pPr>
      <a:lvl8pPr marL="1371600" algn="ctr" defTabSz="912813" rtl="0" eaLnBrk="1" fontAlgn="base" hangingPunct="1">
        <a:spcBef>
          <a:spcPct val="0"/>
        </a:spcBef>
        <a:spcAft>
          <a:spcPct val="0"/>
        </a:spcAft>
        <a:defRPr sz="4400">
          <a:solidFill>
            <a:schemeClr val="tx1"/>
          </a:solidFill>
          <a:latin typeface="Calibri" pitchFamily="34" charset="0"/>
        </a:defRPr>
      </a:lvl8pPr>
      <a:lvl9pPr marL="1828800" algn="ctr" defTabSz="912813" rtl="0" eaLnBrk="1" fontAlgn="base" hangingPunct="1">
        <a:spcBef>
          <a:spcPct val="0"/>
        </a:spcBef>
        <a:spcAft>
          <a:spcPct val="0"/>
        </a:spcAft>
        <a:defRPr sz="4400">
          <a:solidFill>
            <a:schemeClr val="tx1"/>
          </a:solidFill>
          <a:latin typeface="Calibri" pitchFamily="34" charset="0"/>
        </a:defRPr>
      </a:lvl9pPr>
    </p:titleStyle>
    <p:bodyStyle>
      <a:lvl1pPr marL="341313" indent="-341313" algn="l" defTabSz="912813" rtl="0" fontAlgn="base">
        <a:spcBef>
          <a:spcPct val="20000"/>
        </a:spcBef>
        <a:spcAft>
          <a:spcPct val="0"/>
        </a:spcAft>
        <a:buFont typeface="Arial" charset="0"/>
        <a:buChar char="•"/>
        <a:defRPr sz="3200" kern="1200">
          <a:solidFill>
            <a:schemeClr val="tx1"/>
          </a:solidFill>
          <a:latin typeface="+mn-lt"/>
          <a:ea typeface="+mn-ea"/>
          <a:cs typeface="+mn-cs"/>
        </a:defRPr>
      </a:lvl1pPr>
      <a:lvl2pPr marL="741363" indent="-284163" algn="l" defTabSz="912813" rtl="0" fontAlgn="base">
        <a:spcBef>
          <a:spcPct val="20000"/>
        </a:spcBef>
        <a:spcAft>
          <a:spcPct val="0"/>
        </a:spcAft>
        <a:buFont typeface="Arial" charset="0"/>
        <a:buChar char="–"/>
        <a:defRPr sz="2800" kern="1200">
          <a:solidFill>
            <a:schemeClr val="tx1"/>
          </a:solidFill>
          <a:latin typeface="+mn-lt"/>
          <a:ea typeface="+mn-ea"/>
          <a:cs typeface="+mn-cs"/>
        </a:defRPr>
      </a:lvl2pPr>
      <a:lvl3pPr marL="1141413" indent="-227013" algn="l" defTabSz="912813" rtl="0" fontAlgn="base">
        <a:spcBef>
          <a:spcPct val="20000"/>
        </a:spcBef>
        <a:spcAft>
          <a:spcPct val="0"/>
        </a:spcAft>
        <a:buFont typeface="Arial" charset="0"/>
        <a:buChar char="•"/>
        <a:defRPr sz="2400" kern="1200">
          <a:solidFill>
            <a:schemeClr val="tx1"/>
          </a:solidFill>
          <a:latin typeface="+mn-lt"/>
          <a:ea typeface="+mn-ea"/>
          <a:cs typeface="+mn-cs"/>
        </a:defRPr>
      </a:lvl3pPr>
      <a:lvl4pPr marL="15986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4pPr>
      <a:lvl5pPr marL="2055813" indent="-227013" algn="l" defTabSz="912813" rtl="0" fontAlgn="base">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26"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15"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03" indent="-228594" algn="l" defTabSz="91437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754965366"/>
      </p:ext>
    </p:extLst>
  </p:cSld>
  <p:clrMap bg1="lt1" tx1="dk1" bg2="lt2" tx2="dk2" accent1="accent1" accent2="accent2" accent3="accent3" accent4="accent4" accent5="accent5" accent6="accent6" hlink="hlink" folHlink="folHlink"/>
  <p:sldLayoutIdLst>
    <p:sldLayoutId id="2147483685"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2" y="193675"/>
            <a:ext cx="7458101" cy="996938"/>
          </a:xfrm>
          <a:prstGeom prst="rect">
            <a:avLst/>
          </a:prstGeom>
        </p:spPr>
        <p:txBody>
          <a:bodyPr wrap="none" fromWordArt="1">
            <a:prstTxWarp prst="textTriangle">
              <a:avLst>
                <a:gd name="adj" fmla="val 3536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Museo Fallero de Valencia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16388" name="WordArt 4"/>
          <p:cNvSpPr>
            <a:spLocks noChangeArrowheads="1" noChangeShapeType="1" noTextEdit="1"/>
          </p:cNvSpPr>
          <p:nvPr/>
        </p:nvSpPr>
        <p:spPr bwMode="auto">
          <a:xfrm>
            <a:off x="971600" y="1417340"/>
            <a:ext cx="7345362" cy="93662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de mi 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16389" name="WordArt 5"/>
          <p:cNvSpPr>
            <a:spLocks noChangeArrowheads="1" noChangeShapeType="1" noTextEdit="1"/>
          </p:cNvSpPr>
          <p:nvPr/>
        </p:nvSpPr>
        <p:spPr bwMode="auto">
          <a:xfrm>
            <a:off x="684215" y="2713039"/>
            <a:ext cx="7704137" cy="71913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16390" name="WordArt 6"/>
          <p:cNvSpPr>
            <a:spLocks noChangeArrowheads="1" noChangeShapeType="1" noTextEdit="1"/>
          </p:cNvSpPr>
          <p:nvPr/>
        </p:nvSpPr>
        <p:spPr bwMode="auto">
          <a:xfrm>
            <a:off x="1258888" y="3794125"/>
            <a:ext cx="6049962" cy="72707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484440" y="4657726"/>
            <a:ext cx="3240087" cy="7429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mc:AlternateContent xmlns:mc="http://schemas.openxmlformats.org/markup-compatibility/2006">
    <mc:Choice xmlns:p14="http://schemas.microsoft.com/office/powerpoint/2010/main" Requires="p14">
      <p:transition spd="slow" p14:dur="15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additive="base">
                                        <p:cTn id="7" dur="2000" fill="hold"/>
                                        <p:tgtEl>
                                          <p:spTgt spid="16387"/>
                                        </p:tgtEl>
                                        <p:attrNameLst>
                                          <p:attrName>ppt_x</p:attrName>
                                        </p:attrNameLst>
                                      </p:cBhvr>
                                      <p:tavLst>
                                        <p:tav tm="0">
                                          <p:val>
                                            <p:strVal val="#ppt_x"/>
                                          </p:val>
                                        </p:tav>
                                        <p:tav tm="100000">
                                          <p:val>
                                            <p:strVal val="#ppt_x"/>
                                          </p:val>
                                        </p:tav>
                                      </p:tavLst>
                                    </p:anim>
                                    <p:anim calcmode="lin" valueType="num">
                                      <p:cBhvr additive="base">
                                        <p:cTn id="8" dur="2000" fill="hold"/>
                                        <p:tgtEl>
                                          <p:spTgt spid="16387"/>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additive="base">
                                        <p:cTn id="12" dur="2000" fill="hold"/>
                                        <p:tgtEl>
                                          <p:spTgt spid="16388"/>
                                        </p:tgtEl>
                                        <p:attrNameLst>
                                          <p:attrName>ppt_x</p:attrName>
                                        </p:attrNameLst>
                                      </p:cBhvr>
                                      <p:tavLst>
                                        <p:tav tm="0">
                                          <p:val>
                                            <p:strVal val="#ppt_x"/>
                                          </p:val>
                                        </p:tav>
                                        <p:tav tm="100000">
                                          <p:val>
                                            <p:strVal val="#ppt_x"/>
                                          </p:val>
                                        </p:tav>
                                      </p:tavLst>
                                    </p:anim>
                                    <p:anim calcmode="lin" valueType="num">
                                      <p:cBhvr additive="base">
                                        <p:cTn id="13" dur="2000" fill="hold"/>
                                        <p:tgtEl>
                                          <p:spTgt spid="16388"/>
                                        </p:tgtEl>
                                        <p:attrNameLst>
                                          <p:attrName>ppt_y</p:attrName>
                                        </p:attrNameLst>
                                      </p:cBhvr>
                                      <p:tavLst>
                                        <p:tav tm="0">
                                          <p:val>
                                            <p:strVal val="1+#ppt_h/2"/>
                                          </p:val>
                                        </p:tav>
                                        <p:tav tm="100000">
                                          <p:val>
                                            <p:strVal val="#ppt_y"/>
                                          </p:val>
                                        </p:tav>
                                      </p:tavLst>
                                    </p:anim>
                                  </p:childTnLst>
                                </p:cTn>
                              </p:par>
                            </p:childTnLst>
                          </p:cTn>
                        </p:par>
                        <p:par>
                          <p:cTn id="14" fill="hold">
                            <p:stCondLst>
                              <p:cond delay="4500"/>
                            </p:stCondLst>
                            <p:childTnLst>
                              <p:par>
                                <p:cTn id="15" presetID="2" presetClass="entr" presetSubtype="4" fill="hold" nodeType="afterEffect">
                                  <p:stCondLst>
                                    <p:cond delay="500"/>
                                  </p:stCondLst>
                                  <p:childTnLst>
                                    <p:set>
                                      <p:cBhvr>
                                        <p:cTn id="16" dur="1" fill="hold">
                                          <p:stCondLst>
                                            <p:cond delay="0"/>
                                          </p:stCondLst>
                                        </p:cTn>
                                        <p:tgtEl>
                                          <p:spTgt spid="16389"/>
                                        </p:tgtEl>
                                        <p:attrNameLst>
                                          <p:attrName>style.visibility</p:attrName>
                                        </p:attrNameLst>
                                      </p:cBhvr>
                                      <p:to>
                                        <p:strVal val="visible"/>
                                      </p:to>
                                    </p:set>
                                    <p:anim calcmode="lin" valueType="num">
                                      <p:cBhvr additive="base">
                                        <p:cTn id="17" dur="2000" fill="hold"/>
                                        <p:tgtEl>
                                          <p:spTgt spid="16389"/>
                                        </p:tgtEl>
                                        <p:attrNameLst>
                                          <p:attrName>ppt_x</p:attrName>
                                        </p:attrNameLst>
                                      </p:cBhvr>
                                      <p:tavLst>
                                        <p:tav tm="0">
                                          <p:val>
                                            <p:strVal val="#ppt_x"/>
                                          </p:val>
                                        </p:tav>
                                        <p:tav tm="100000">
                                          <p:val>
                                            <p:strVal val="#ppt_x"/>
                                          </p:val>
                                        </p:tav>
                                      </p:tavLst>
                                    </p:anim>
                                    <p:anim calcmode="lin" valueType="num">
                                      <p:cBhvr additive="base">
                                        <p:cTn id="18" dur="2000" fill="hold"/>
                                        <p:tgtEl>
                                          <p:spTgt spid="16389"/>
                                        </p:tgtEl>
                                        <p:attrNameLst>
                                          <p:attrName>ppt_y</p:attrName>
                                        </p:attrNameLst>
                                      </p:cBhvr>
                                      <p:tavLst>
                                        <p:tav tm="0">
                                          <p:val>
                                            <p:strVal val="1+#ppt_h/2"/>
                                          </p:val>
                                        </p:tav>
                                        <p:tav tm="100000">
                                          <p:val>
                                            <p:strVal val="#ppt_y"/>
                                          </p:val>
                                        </p:tav>
                                      </p:tavLst>
                                    </p:anim>
                                  </p:childTnLst>
                                </p:cTn>
                              </p:par>
                            </p:childTnLst>
                          </p:cTn>
                        </p:par>
                        <p:par>
                          <p:cTn id="19" fill="hold">
                            <p:stCondLst>
                              <p:cond delay="7000"/>
                            </p:stCondLst>
                            <p:childTnLst>
                              <p:par>
                                <p:cTn id="20" presetID="2" presetClass="entr" presetSubtype="4" fill="hold" nodeType="afterEffect">
                                  <p:stCondLst>
                                    <p:cond delay="500"/>
                                  </p:stCondLst>
                                  <p:childTnLst>
                                    <p:set>
                                      <p:cBhvr>
                                        <p:cTn id="21" dur="1" fill="hold">
                                          <p:stCondLst>
                                            <p:cond delay="0"/>
                                          </p:stCondLst>
                                        </p:cTn>
                                        <p:tgtEl>
                                          <p:spTgt spid="16390"/>
                                        </p:tgtEl>
                                        <p:attrNameLst>
                                          <p:attrName>style.visibility</p:attrName>
                                        </p:attrNameLst>
                                      </p:cBhvr>
                                      <p:to>
                                        <p:strVal val="visible"/>
                                      </p:to>
                                    </p:set>
                                    <p:anim calcmode="lin" valueType="num">
                                      <p:cBhvr additive="base">
                                        <p:cTn id="22" dur="2000" fill="hold"/>
                                        <p:tgtEl>
                                          <p:spTgt spid="16390"/>
                                        </p:tgtEl>
                                        <p:attrNameLst>
                                          <p:attrName>ppt_x</p:attrName>
                                        </p:attrNameLst>
                                      </p:cBhvr>
                                      <p:tavLst>
                                        <p:tav tm="0">
                                          <p:val>
                                            <p:strVal val="#ppt_x"/>
                                          </p:val>
                                        </p:tav>
                                        <p:tav tm="100000">
                                          <p:val>
                                            <p:strVal val="#ppt_x"/>
                                          </p:val>
                                        </p:tav>
                                      </p:tavLst>
                                    </p:anim>
                                    <p:anim calcmode="lin" valueType="num">
                                      <p:cBhvr additive="base">
                                        <p:cTn id="23" dur="2000" fill="hold"/>
                                        <p:tgtEl>
                                          <p:spTgt spid="16390"/>
                                        </p:tgtEl>
                                        <p:attrNameLst>
                                          <p:attrName>ppt_y</p:attrName>
                                        </p:attrNameLst>
                                      </p:cBhvr>
                                      <p:tavLst>
                                        <p:tav tm="0">
                                          <p:val>
                                            <p:strVal val="1+#ppt_h/2"/>
                                          </p:val>
                                        </p:tav>
                                        <p:tav tm="100000">
                                          <p:val>
                                            <p:strVal val="#ppt_y"/>
                                          </p:val>
                                        </p:tav>
                                      </p:tavLst>
                                    </p:anim>
                                  </p:childTnLst>
                                </p:cTn>
                              </p:par>
                            </p:childTnLst>
                          </p:cTn>
                        </p:par>
                        <p:par>
                          <p:cTn id="24" fill="hold">
                            <p:stCondLst>
                              <p:cond delay="9500"/>
                            </p:stCondLst>
                            <p:childTnLst>
                              <p:par>
                                <p:cTn id="25" presetID="2" presetClass="entr" presetSubtype="4" repeatCount="3000" fill="hold" nodeType="afterEffect">
                                  <p:stCondLst>
                                    <p:cond delay="500"/>
                                  </p:stCondLst>
                                  <p:childTnLst>
                                    <p:set>
                                      <p:cBhvr>
                                        <p:cTn id="26" dur="1" fill="hold">
                                          <p:stCondLst>
                                            <p:cond delay="0"/>
                                          </p:stCondLst>
                                        </p:cTn>
                                        <p:tgtEl>
                                          <p:spTgt spid="16391"/>
                                        </p:tgtEl>
                                        <p:attrNameLst>
                                          <p:attrName>style.visibility</p:attrName>
                                        </p:attrNameLst>
                                      </p:cBhvr>
                                      <p:to>
                                        <p:strVal val="visible"/>
                                      </p:to>
                                    </p:set>
                                    <p:anim calcmode="lin" valueType="num">
                                      <p:cBhvr additive="base">
                                        <p:cTn id="27" dur="1000" fill="hold"/>
                                        <p:tgtEl>
                                          <p:spTgt spid="16391"/>
                                        </p:tgtEl>
                                        <p:attrNameLst>
                                          <p:attrName>ppt_x</p:attrName>
                                        </p:attrNameLst>
                                      </p:cBhvr>
                                      <p:tavLst>
                                        <p:tav tm="0">
                                          <p:val>
                                            <p:strVal val="#ppt_x"/>
                                          </p:val>
                                        </p:tav>
                                        <p:tav tm="100000">
                                          <p:val>
                                            <p:strVal val="#ppt_x"/>
                                          </p:val>
                                        </p:tav>
                                      </p:tavLst>
                                    </p:anim>
                                    <p:anim calcmode="lin" valueType="num">
                                      <p:cBhvr additive="base">
                                        <p:cTn id="28" dur="1000" fill="hold"/>
                                        <p:tgtEl>
                                          <p:spTgt spid="163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251520" y="0"/>
            <a:ext cx="8640960" cy="841276"/>
          </a:xfrm>
          <a:prstGeom prst="rect">
            <a:avLst/>
          </a:prstGeom>
          <a:noFill/>
        </p:spPr>
        <p:txBody>
          <a:bodyPr wrap="none" lIns="91440" tIns="45720" rIns="91440" bIns="45720">
            <a:prstTxWarp prst="textTriangle">
              <a:avLst/>
            </a:prstTxWarp>
            <a:spAutoFit/>
            <a:scene3d>
              <a:camera prst="perspectiveAbove"/>
              <a:lightRig rig="threePt" dir="t"/>
            </a:scene3d>
            <a:sp3d extrusionH="57150">
              <a:bevelT w="38100" h="38100" prst="angle"/>
            </a:sp3d>
          </a:bodyPr>
          <a:lstStyle/>
          <a:p>
            <a:pPr algn="ct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  </a:t>
            </a: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25400" dist="127000" dir="2400000" algn="tl" rotWithShape="0">
                    <a:prstClr val="black">
                      <a:alpha val="40000"/>
                    </a:prstClr>
                  </a:outerShdw>
                </a:effectLst>
              </a:rPr>
              <a:t>Museo Fallero de Valencia (España)  </a:t>
            </a:r>
            <a:endParaRPr lang="es-ES" sz="36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25400" dist="127000" dir="2400000" algn="tl" rotWithShape="0">
                  <a:prstClr val="black">
                    <a:alpha val="40000"/>
                  </a:prstClr>
                </a:outerShdw>
              </a:effectLst>
            </a:endParaRPr>
          </a:p>
        </p:txBody>
      </p:sp>
      <p:sp>
        <p:nvSpPr>
          <p:cNvPr id="3" name="2 CuadroTexto"/>
          <p:cNvSpPr txBox="1"/>
          <p:nvPr/>
        </p:nvSpPr>
        <p:spPr>
          <a:xfrm>
            <a:off x="395536" y="1057300"/>
            <a:ext cx="8496944" cy="2123658"/>
          </a:xfrm>
          <a:prstGeom prst="rect">
            <a:avLst/>
          </a:prstGeom>
          <a:noFill/>
        </p:spPr>
        <p:txBody>
          <a:bodyPr wrap="square" rtlCol="0">
            <a:spAutoFit/>
          </a:bodyPr>
          <a:lstStyle/>
          <a:p>
            <a:r>
              <a:rPr lang="es-ES" sz="22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museo fallero está instalado desde 1971 en el antiguo Convento de la Casa Misión de San Vicente de Paúl que se construyó a principios del siglo XIX junto a la ermita de </a:t>
            </a:r>
            <a:r>
              <a:rPr lang="es-ES" sz="2200" i="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Monteolivete</a:t>
            </a:r>
            <a:r>
              <a:rPr lang="es-ES" sz="22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Este edificio quedó inacabado en 1831 aunque conserva parte de una estructura de corredores y antiguas celdas.</a:t>
            </a:r>
            <a:endParaRPr lang="es-ES" sz="22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95536" y="3361556"/>
            <a:ext cx="8352928" cy="2123658"/>
          </a:xfrm>
          <a:prstGeom prst="rect">
            <a:avLst/>
          </a:prstGeom>
          <a:noFill/>
        </p:spPr>
        <p:txBody>
          <a:bodyPr wrap="square" rtlCol="0">
            <a:spAutoFit/>
          </a:bodyPr>
          <a:lstStyle/>
          <a:p>
            <a:r>
              <a:rPr lang="es-ES" sz="22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Tras la desamortización de Mendizábal de 1835 el edificio pasaría a utilizarse como cuartel de Infantería. Hasta bien entrados los años sesenta fue prisión militar. El Ministerio del Ejército lo cedió luego a la ciudad, en tiempos del alcalde Miguel Ramón Izquierdo, que lo dedicó a Museo Fallero y sede de la Junta Central Fallera.</a:t>
            </a:r>
            <a:endParaRPr lang="es-ES" sz="22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60000">
        <p14:vortex dir="r"/>
      </p:transition>
    </mc:Choice>
    <mc:Fallback>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strVal val="4*#ppt_w"/>
                                          </p:val>
                                        </p:tav>
                                        <p:tav tm="100000">
                                          <p:val>
                                            <p:strVal val="#ppt_w"/>
                                          </p:val>
                                        </p:tav>
                                      </p:tavLst>
                                    </p:anim>
                                    <p:anim calcmode="lin" valueType="num">
                                      <p:cBhvr>
                                        <p:cTn id="8" dur="20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75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75 Imagen" descr="Diapositiva16"/>
          <p:cNvPicPr>
            <a:picLocks noGrp="1" noChangeAspect="1"/>
          </p:cNvPicPr>
          <p:nvPr isPhoto="1"/>
        </p:nvPicPr>
        <p:blipFill>
          <a:blip r:embed="rId4" cstate="print"/>
          <a:stretch>
            <a:fillRect/>
          </a:stretch>
        </p:blipFill>
        <p:spPr bwMode="auto">
          <a:xfrm>
            <a:off x="-17778" y="0"/>
            <a:ext cx="9161778" cy="5737222"/>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6" name="75 Imagen" descr="Diapositiva16"/>
          <p:cNvPicPr>
            <a:picLocks noGrp="1" noChangeAspect="1"/>
          </p:cNvPicPr>
          <p:nvPr isPhoto="1"/>
        </p:nvPicPr>
        <p:blipFill>
          <a:blip r:embed="rId4" cstate="print"/>
          <a:stretch>
            <a:fillRect/>
          </a:stretch>
        </p:blipFill>
        <p:spPr bwMode="auto">
          <a:xfrm>
            <a:off x="0" y="0"/>
            <a:ext cx="9126292"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514671"/>
            <a:ext cx="7416824" cy="1200329"/>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El museo fallero está situado en la Plaza </a:t>
            </a:r>
            <a:r>
              <a:rPr lang="es-ES" b="1" dirty="0" err="1" smtClean="0">
                <a:solidFill>
                  <a:schemeClr val="bg1"/>
                </a:solidFill>
                <a:effectLst>
                  <a:glow rad="101600">
                    <a:srgbClr val="C00000">
                      <a:alpha val="60000"/>
                    </a:srgbClr>
                  </a:glow>
                  <a:outerShdw blurRad="38100" dist="38100" dir="2700000" algn="tl">
                    <a:srgbClr val="000000">
                      <a:alpha val="43137"/>
                    </a:srgbClr>
                  </a:outerShdw>
                </a:effectLst>
              </a:rPr>
              <a:t>Monteolivete</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Nº 4 y está compuesto por la colección de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ninots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indultados (desde 1934) e infantiles (desde 1963), así como por los carteles anunciadores ganadores y finalistas de Fallas (desde 1929).</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9000">
        <p15:prstTrans prst="peelOff"/>
        <p:sndAc>
          <p:stSnd loop="1">
            <p:snd r:embed="rId3" name="Variadas.wav"/>
          </p:stSnd>
        </p:sndAc>
      </p:transition>
    </mc:Choice>
    <mc:Fallback>
      <p:transition spd="slow" advTm="29000">
        <p:fade/>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jpg"/>
          <p:cNvPicPr>
            <a:picLocks noGrp="1" noChangeAspect="1"/>
          </p:cNvPicPr>
          <p:nvPr isPhoto="1"/>
        </p:nvPicPr>
        <p:blipFill>
          <a:blip r:embed="rId3" cstate="print"/>
          <a:stretch>
            <a:fillRect/>
          </a:stretch>
        </p:blipFill>
        <p:spPr bwMode="auto">
          <a:xfrm>
            <a:off x="0" y="0"/>
            <a:ext cx="4860032"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3" name="2 Imagen" descr="1(7).jpg"/>
          <p:cNvPicPr>
            <a:picLocks noGrp="1" noChangeAspect="1"/>
          </p:cNvPicPr>
          <p:nvPr isPhoto="1"/>
        </p:nvPicPr>
        <p:blipFill>
          <a:blip r:embed="rId3" cstate="print"/>
          <a:stretch>
            <a:fillRect/>
          </a:stretch>
        </p:blipFill>
        <p:spPr bwMode="auto">
          <a:xfrm>
            <a:off x="0" y="0"/>
            <a:ext cx="4860032"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148064" y="1705372"/>
            <a:ext cx="3600400"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Junto a la puerta del museo encontramos el busto del artista fallero Regino Mas, creador de la Exposición del Ninot y del Museo Fallero.</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iterate type="lt">
                                    <p:tmPct val="0"/>
                                  </p:iterate>
                                  <p:childTnLst>
                                    <p:set>
                                      <p:cBhvr>
                                        <p:cTn id="10" dur="1" fill="hold">
                                          <p:stCondLst>
                                            <p:cond delay="0"/>
                                          </p:stCondLst>
                                        </p:cTn>
                                        <p:tgtEl>
                                          <p:spTgt spid="4"/>
                                        </p:tgtEl>
                                        <p:attrNameLst>
                                          <p:attrName>style.visibility</p:attrName>
                                        </p:attrNameLst>
                                      </p:cBhvr>
                                      <p:to>
                                        <p:strVal val="visible"/>
                                      </p:to>
                                    </p:set>
                                    <p:animEffect transition="in" filter="plus(out)">
                                      <p:cBhvr>
                                        <p:cTn id="11" dur="3000"/>
                                        <p:tgtEl>
                                          <p:spTgt spid="4"/>
                                        </p:tgtEl>
                                      </p:cBhvr>
                                    </p:animEffect>
                                  </p:childTnLst>
                                </p:cTn>
                              </p:par>
                              <p:par>
                                <p:cTn id="12" presetID="23" presetClass="entr" presetSubtype="288" fill="hold" nodeType="withEffect">
                                  <p:stCondLst>
                                    <p:cond delay="0"/>
                                  </p:stCondLst>
                                  <p:iterate type="lt">
                                    <p:tmPct val="0"/>
                                  </p:iterate>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iterate type="lt">
                                    <p:tmPct val="0"/>
                                  </p:iterate>
                                  <p:childTnLst>
                                    <p:set>
                                      <p:cBhvr>
                                        <p:cTn id="17" dur="1" fill="hold">
                                          <p:stCondLst>
                                            <p:cond delay="0"/>
                                          </p:stCondLst>
                                        </p:cTn>
                                        <p:tgtEl>
                                          <p:spTgt spid="3"/>
                                        </p:tgtEl>
                                        <p:attrNameLst>
                                          <p:attrName>style.visibility</p:attrName>
                                        </p:attrNameLst>
                                      </p:cBhvr>
                                      <p:to>
                                        <p:strVal val="visible"/>
                                      </p:to>
                                    </p:set>
                                    <p:animEffect transition="in" filter="plus(in)">
                                      <p:cBhvr>
                                        <p:cTn id="18" dur="3000"/>
                                        <p:tgtEl>
                                          <p:spTgt spid="3"/>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 Juan de Juanes - Catedral Valencia.jpg"/>
          <p:cNvPicPr>
            <a:picLocks noChangeAspect="1"/>
          </p:cNvPicPr>
          <p:nvPr/>
        </p:nvPicPr>
        <p:blipFill>
          <a:blip r:embed="rId3" cstate="print"/>
          <a:stretch>
            <a:fillRect/>
          </a:stretch>
        </p:blipFill>
        <p:spPr bwMode="auto">
          <a:xfrm>
            <a:off x="0" y="0"/>
            <a:ext cx="9144002" cy="5665065"/>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6" name="5 Imagen" descr="03 Juan de Juanes - Catedral Valencia.jpg"/>
          <p:cNvPicPr>
            <a:picLocks noChangeAspect="1"/>
          </p:cNvPicPr>
          <p:nvPr/>
        </p:nvPicPr>
        <p:blipFill>
          <a:blip r:embed="rId3" cstate="print"/>
          <a:stretch>
            <a:fillRect/>
          </a:stretch>
        </p:blipFill>
        <p:spPr bwMode="auto">
          <a:xfrm>
            <a:off x="0" y="1"/>
            <a:ext cx="9144000" cy="5714999"/>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657700"/>
            <a:ext cx="8712968"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Los que sí han vivido la increíble experiencia de las Fallas</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saben que cuando llega la noche del 19 de marzo todas las fallas arden en la tradicional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cremà</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dejándonos sus cenizas y un montón de emotivas vivencias. ¿Todas? No.</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2627784" y="913284"/>
            <a:ext cx="3384376"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Colección de carteles</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revea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Museo Prado - Colección Real no expuesta.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6" name="5 Imagen" descr="04 Museo Prado - Colección Real no expuesta.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657700"/>
            <a:ext cx="8136904"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Cada año burlan el fuego un par de privilegiados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ninots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(cada una de las figuras que forman un monumento fallero) y en el museo se pueden contemplar todos los que se han salvado de las llamas desde 1934.</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1547664" y="769268"/>
            <a:ext cx="4392488" cy="430887"/>
          </a:xfrm>
          <a:prstGeom prst="rect">
            <a:avLst/>
          </a:prstGeom>
          <a:noFill/>
        </p:spPr>
        <p:txBody>
          <a:bodyPr wrap="square" rtlCol="0">
            <a:spAutoFit/>
          </a:bodyPr>
          <a:lstStyle/>
          <a:p>
            <a:r>
              <a:rPr lang="es-ES" sz="22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Colección de Ninots Indultados</a:t>
            </a:r>
            <a:endParaRPr lang="es-ES" sz="22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cut thruBlk="1"/>
      </p:transition>
    </mc:Choice>
    <mc:Fallback>
      <p:transition spd="slow" advTm="28000">
        <p:cut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 by="(-#ppt_w*2)" calcmode="lin" valueType="num">
                                      <p:cBhvr rctx="PPT">
                                        <p:cTn id="22" dur="500" autoRev="1" fill="hold">
                                          <p:stCondLst>
                                            <p:cond delay="0"/>
                                          </p:stCondLst>
                                        </p:cTn>
                                        <p:tgtEl>
                                          <p:spTgt spid="7"/>
                                        </p:tgtEl>
                                        <p:attrNameLst>
                                          <p:attrName>ppt_w</p:attrName>
                                        </p:attrNameLst>
                                      </p:cBhvr>
                                    </p:anim>
                                    <p:anim by="(#ppt_w*0.50)" calcmode="lin" valueType="num">
                                      <p:cBhvr>
                                        <p:cTn id="23" dur="500" decel="50000" autoRev="1" fill="hold">
                                          <p:stCondLst>
                                            <p:cond delay="0"/>
                                          </p:stCondLst>
                                        </p:cTn>
                                        <p:tgtEl>
                                          <p:spTgt spid="7"/>
                                        </p:tgtEl>
                                        <p:attrNameLst>
                                          <p:attrName>ppt_x</p:attrName>
                                        </p:attrNameLst>
                                      </p:cBhvr>
                                    </p:anim>
                                    <p:anim from="(-#ppt_h/2)" to="(#ppt_y)" calcmode="lin" valueType="num">
                                      <p:cBhvr>
                                        <p:cTn id="24" dur="1000" fill="hold">
                                          <p:stCondLst>
                                            <p:cond delay="0"/>
                                          </p:stCondLst>
                                        </p:cTn>
                                        <p:tgtEl>
                                          <p:spTgt spid="7"/>
                                        </p:tgtEl>
                                        <p:attrNameLst>
                                          <p:attrName>ppt_y</p:attrName>
                                        </p:attrNameLst>
                                      </p:cBhvr>
                                    </p:anim>
                                    <p:animRot by="21600000">
                                      <p:cBhvr>
                                        <p:cTn id="25" dur="1000" fill="hold">
                                          <p:stCondLst>
                                            <p:cond delay="0"/>
                                          </p:stCondLst>
                                        </p:cTn>
                                        <p:tgtEl>
                                          <p:spTgt spid="7"/>
                                        </p:tgtEl>
                                        <p:attrNameLst>
                                          <p:attrName>r</p:attrName>
                                        </p:attrNameLst>
                                      </p:cBhvr>
                                    </p:animRot>
                                  </p:childTnLst>
                                </p:cTn>
                              </p:par>
                            </p:childTnLst>
                          </p:cTn>
                        </p:par>
                        <p:par>
                          <p:cTn id="26" fill="hold">
                            <p:stCondLst>
                              <p:cond delay="66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3" cstate="print"/>
          <a:stretch>
            <a:fillRect/>
          </a:stretch>
        </p:blipFill>
        <p:spPr bwMode="auto">
          <a:xfrm>
            <a:off x="0" y="1"/>
            <a:ext cx="9143998" cy="5730708"/>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6" name="5 Imagen" descr="396322-1024x768.jpg"/>
          <p:cNvPicPr>
            <a:picLocks noChangeAspect="1"/>
          </p:cNvPicPr>
          <p:nvPr/>
        </p:nvPicPr>
        <p:blipFill>
          <a:blip r:embed="rId3" cstate="print"/>
          <a:stretch>
            <a:fillRect/>
          </a:stretch>
        </p:blipFill>
        <p:spPr bwMode="auto">
          <a:xfrm>
            <a:off x="0" y="0"/>
            <a:ext cx="9143998" cy="5730708"/>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7" name="6 Imagen" descr="396322-1024x768.jpg"/>
          <p:cNvPicPr>
            <a:picLocks noChangeAspect="1"/>
          </p:cNvPicPr>
          <p:nvPr/>
        </p:nvPicPr>
        <p:blipFill>
          <a:blip r:embed="rId3" cstate="print"/>
          <a:stretch>
            <a:fillRect/>
          </a:stretch>
        </p:blipFill>
        <p:spPr bwMode="auto">
          <a:xfrm>
            <a:off x="0" y="0"/>
            <a:ext cx="9144000" cy="5730708"/>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657700"/>
            <a:ext cx="8208912"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Son los llamados </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ninots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indultats</a:t>
            </a:r>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 y hoy en día son elegidos por votación popular entre los escogidos por las falleras mayores de cada una de las 800 fallas que se plantan en Valencia.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circle/>
      </p:transition>
    </mc:Choice>
    <mc:Fallback>
      <p:transition spd="slow" advTm="23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3" cstate="print"/>
          <a:stretch>
            <a:fillRect/>
          </a:stretch>
        </p:blipFill>
        <p:spPr bwMode="auto">
          <a:xfrm>
            <a:off x="31" y="1"/>
            <a:ext cx="406794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26808.jpg"/>
          <p:cNvPicPr>
            <a:picLocks noChangeAspect="1"/>
          </p:cNvPicPr>
          <p:nvPr/>
        </p:nvPicPr>
        <p:blipFill>
          <a:blip r:embed="rId3" cstate="print"/>
          <a:stretch>
            <a:fillRect/>
          </a:stretch>
        </p:blipFill>
        <p:spPr bwMode="auto">
          <a:xfrm>
            <a:off x="31" y="-1"/>
            <a:ext cx="4067944" cy="571500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26808.jpg"/>
          <p:cNvPicPr>
            <a:picLocks noChangeAspect="1"/>
          </p:cNvPicPr>
          <p:nvPr/>
        </p:nvPicPr>
        <p:blipFill>
          <a:blip r:embed="rId3" cstate="print"/>
          <a:stretch>
            <a:fillRect/>
          </a:stretch>
        </p:blipFill>
        <p:spPr bwMode="auto">
          <a:xfrm>
            <a:off x="0" y="-1"/>
            <a:ext cx="4067944" cy="571500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572000" y="1417340"/>
            <a:ext cx="3888432" cy="523220"/>
          </a:xfrm>
          <a:prstGeom prst="rect">
            <a:avLst/>
          </a:prstGeom>
          <a:noFill/>
        </p:spPr>
        <p:txBody>
          <a:bodyPr wrap="square" rtlCol="0">
            <a:spAutoFit/>
          </a:bodyPr>
          <a:lstStyle/>
          <a:p>
            <a:r>
              <a:rPr lang="es-ES" sz="2800" b="1"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Yaya y nieta - 1934</a:t>
            </a:r>
            <a:endParaRPr lang="es-ES" sz="2800" b="1"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427984" y="2785492"/>
            <a:ext cx="4464496" cy="2462213"/>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El Museo Fallero de Valencia es la opción perfecta para conocer la fiesta de las Fallas en cualquier momento del año, sobre todo si no es posible visitar la ciudad durante esta festividad.</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pull/>
      </p:transition>
    </mc:Choice>
    <mc:Fallback>
      <p:transition spd="slow" advTm="2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par>
                          <p:cTn id="21" fill="hold">
                            <p:stCondLst>
                              <p:cond delay="54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3" cstate="print"/>
          <a:stretch>
            <a:fillRect/>
          </a:stretch>
        </p:blipFill>
        <p:spPr bwMode="auto">
          <a:xfrm>
            <a:off x="-2" y="19"/>
            <a:ext cx="4306409" cy="5911066"/>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26810.jpg"/>
          <p:cNvPicPr>
            <a:picLocks noChangeAspect="1"/>
          </p:cNvPicPr>
          <p:nvPr/>
        </p:nvPicPr>
        <p:blipFill>
          <a:blip r:embed="rId3" cstate="print"/>
          <a:stretch>
            <a:fillRect/>
          </a:stretch>
        </p:blipFill>
        <p:spPr bwMode="auto">
          <a:xfrm>
            <a:off x="5957" y="-1"/>
            <a:ext cx="4289374" cy="5887686"/>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26810.jpg"/>
          <p:cNvPicPr>
            <a:picLocks noChangeAspect="1"/>
          </p:cNvPicPr>
          <p:nvPr/>
        </p:nvPicPr>
        <p:blipFill>
          <a:blip r:embed="rId3" cstate="print"/>
          <a:stretch>
            <a:fillRect/>
          </a:stretch>
        </p:blipFill>
        <p:spPr bwMode="auto">
          <a:xfrm>
            <a:off x="10420" y="15874"/>
            <a:ext cx="4273548" cy="5865962"/>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788024" y="1273324"/>
            <a:ext cx="3943708" cy="461665"/>
          </a:xfrm>
          <a:prstGeom prst="rect">
            <a:avLst/>
          </a:prstGeom>
          <a:noFill/>
        </p:spPr>
        <p:txBody>
          <a:bodyPr wrap="non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Vendedora de ajos - 1940</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644008" y="1993404"/>
            <a:ext cx="4248472" cy="3139321"/>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Un museo que los reúne a todos es una oportunidad única de admirar con detenimiento todos los detalles de lo mejor que ha dado una fiesta declarada Patrimonio Inmaterial de la Humanidad por la UNESCO en 2016.</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3000"/>
                                        <p:tgtEl>
                                          <p:spTgt spid="7"/>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par>
                          <p:cTn id="21" fill="hold">
                            <p:stCondLst>
                              <p:cond delay="59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3" cstate="print"/>
          <a:stretch>
            <a:fillRect/>
          </a:stretch>
        </p:blipFill>
        <p:spPr bwMode="auto">
          <a:xfrm>
            <a:off x="4" y="18"/>
            <a:ext cx="4067923" cy="569866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38066_390308f5fac544a8f97ee9faf3a300b0_large.jpg"/>
          <p:cNvPicPr>
            <a:picLocks noChangeAspect="1"/>
          </p:cNvPicPr>
          <p:nvPr/>
        </p:nvPicPr>
        <p:blipFill>
          <a:blip r:embed="rId3" cstate="print"/>
          <a:stretch>
            <a:fillRect/>
          </a:stretch>
        </p:blipFill>
        <p:spPr bwMode="auto">
          <a:xfrm>
            <a:off x="0" y="0"/>
            <a:ext cx="4067944"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38066_390308f5fac544a8f97ee9faf3a300b0_large.jpg"/>
          <p:cNvPicPr>
            <a:picLocks noChangeAspect="1"/>
          </p:cNvPicPr>
          <p:nvPr/>
        </p:nvPicPr>
        <p:blipFill>
          <a:blip r:embed="rId3" cstate="print"/>
          <a:stretch>
            <a:fillRect/>
          </a:stretch>
        </p:blipFill>
        <p:spPr bwMode="auto">
          <a:xfrm>
            <a:off x="0" y="0"/>
            <a:ext cx="4067944"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572000" y="1417340"/>
            <a:ext cx="4176464" cy="523220"/>
          </a:xfrm>
          <a:prstGeom prst="rect">
            <a:avLst/>
          </a:prstGeom>
          <a:noFill/>
        </p:spPr>
        <p:txBody>
          <a:bodyPr wrap="square" rtlCol="0">
            <a:spAutoFit/>
          </a:bodyPr>
          <a:lstStyle/>
          <a:p>
            <a:r>
              <a:rPr lang="es-ES" sz="2800" i="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Trini</a:t>
            </a:r>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y Regalito - 1941</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427984" y="2353444"/>
            <a:ext cx="4464496"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El Museo Fallero es, además, una invitación a descubrir cómo se construye uno de estos ninots. Y a conocer cómo se han ido elaborando a lo largo del tiempo.</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pageCurlDoub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par>
                          <p:cTn id="21" fill="hold">
                            <p:stCondLst>
                              <p:cond delay="58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3" cstate="print"/>
          <a:stretch>
            <a:fillRect/>
          </a:stretch>
        </p:blipFill>
        <p:spPr bwMode="auto">
          <a:xfrm>
            <a:off x="5" y="0"/>
            <a:ext cx="3995916" cy="569867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CarasIonut1.jpg"/>
          <p:cNvPicPr>
            <a:picLocks noChangeAspect="1"/>
          </p:cNvPicPr>
          <p:nvPr/>
        </p:nvPicPr>
        <p:blipFill>
          <a:blip r:embed="rId3" cstate="print"/>
          <a:stretch>
            <a:fillRect/>
          </a:stretch>
        </p:blipFill>
        <p:spPr bwMode="auto">
          <a:xfrm>
            <a:off x="0" y="0"/>
            <a:ext cx="3995936"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CarasIonut1.jpg"/>
          <p:cNvPicPr>
            <a:picLocks noChangeAspect="1"/>
          </p:cNvPicPr>
          <p:nvPr/>
        </p:nvPicPr>
        <p:blipFill>
          <a:blip r:embed="rId3" cstate="print"/>
          <a:stretch>
            <a:fillRect/>
          </a:stretch>
        </p:blipFill>
        <p:spPr bwMode="auto">
          <a:xfrm>
            <a:off x="0" y="1"/>
            <a:ext cx="3995936"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427984" y="1561356"/>
            <a:ext cx="4392488"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viejo del violín - 1942</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355976" y="2497460"/>
            <a:ext cx="4392488" cy="1446550"/>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También es posible asistir a los sorprendentes cambios en las técnicas de montaje de las monumentales fallas.</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doors/>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3" cstate="print"/>
          <a:stretch>
            <a:fillRect/>
          </a:stretch>
        </p:blipFill>
        <p:spPr bwMode="auto">
          <a:xfrm>
            <a:off x="1" y="16116"/>
            <a:ext cx="9124196" cy="5698884"/>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book2013_00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971600" y="1705372"/>
            <a:ext cx="5280613" cy="461665"/>
          </a:xfrm>
          <a:prstGeom prst="rect">
            <a:avLst/>
          </a:prstGeom>
          <a:noFill/>
        </p:spPr>
        <p:txBody>
          <a:bodyPr wrap="none" rtlCol="0">
            <a:spAutoFit/>
          </a:bodyPr>
          <a:lstStyle/>
          <a:p>
            <a:r>
              <a:rPr lang="es-ES" sz="2400" b="1"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Cacahuetera estraperlista - 1943</a:t>
            </a:r>
            <a:endParaRPr lang="es-ES" sz="2400" b="1"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39552" y="4657700"/>
            <a:ext cx="7920880"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Comparar la evolución gráfica de los carteles que anuncian la fiesta y contemplar fotografías de fallas que han obtenido el primer premio de unas fiestas que son también un certamen.</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Horizont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par>
                          <p:cTn id="26" fill="hold">
                            <p:stCondLst>
                              <p:cond delay="6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3" cstate="print"/>
          <a:stretch>
            <a:fillRect/>
          </a:stretch>
        </p:blipFill>
        <p:spPr bwMode="auto">
          <a:xfrm>
            <a:off x="0" y="-1"/>
            <a:ext cx="3851920" cy="56986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curves-caras-ionut.jpg"/>
          <p:cNvPicPr>
            <a:picLocks noChangeAspect="1"/>
          </p:cNvPicPr>
          <p:nvPr/>
        </p:nvPicPr>
        <p:blipFill>
          <a:blip r:embed="rId3" cstate="print"/>
          <a:stretch>
            <a:fillRect/>
          </a:stretch>
        </p:blipFill>
        <p:spPr bwMode="auto">
          <a:xfrm>
            <a:off x="0" y="-1"/>
            <a:ext cx="3851920" cy="56986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427984" y="1417340"/>
            <a:ext cx="3929281" cy="830997"/>
          </a:xfrm>
          <a:prstGeom prst="rect">
            <a:avLst/>
          </a:prstGeom>
          <a:noFill/>
        </p:spPr>
        <p:txBody>
          <a:bodyPr wrap="none" rtlCol="0">
            <a:spAutoFit/>
          </a:bodyPr>
          <a:lstStyle/>
          <a:p>
            <a:r>
              <a:rPr lang="es-ES" sz="2400" b="1"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Dos de las “Hermanitas </a:t>
            </a:r>
          </a:p>
          <a:p>
            <a:r>
              <a:rPr lang="es-ES" sz="2400" b="1"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de los pobres” - 1944</a:t>
            </a:r>
            <a:endParaRPr lang="es-ES" sz="2400" b="1"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139952" y="2785492"/>
            <a:ext cx="4608512" cy="1785104"/>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Un recorrido que se completa con testimonios en vivo a través de audiovisuales que despiertan más si cabe el deseo de visitar Valencia en Fallas.</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split/>
      </p:transition>
    </mc:Choice>
    <mc:Fallback>
      <p:transition spd="slow" advTm="24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par>
                          <p:cTn id="18" fill="hold">
                            <p:stCondLst>
                              <p:cond delay="7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3" cstate="print"/>
          <a:stretch>
            <a:fillRect/>
          </a:stretch>
        </p:blipFill>
        <p:spPr bwMode="auto">
          <a:xfrm>
            <a:off x="0" y="0"/>
            <a:ext cx="3779912"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imágenes-montajes-y-fotomanipulaciones-digitales-de-Caras-Ionut-3.jpg"/>
          <p:cNvPicPr>
            <a:picLocks noChangeAspect="1"/>
          </p:cNvPicPr>
          <p:nvPr/>
        </p:nvPicPr>
        <p:blipFill>
          <a:blip r:embed="rId3" cstate="print"/>
          <a:stretch>
            <a:fillRect/>
          </a:stretch>
        </p:blipFill>
        <p:spPr bwMode="auto">
          <a:xfrm>
            <a:off x="0" y="0"/>
            <a:ext cx="3779912"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499992" y="1273324"/>
            <a:ext cx="3384376"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Cantinflas y Don </a:t>
            </a:r>
          </a:p>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Manolito - 1946</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355976" y="2281436"/>
            <a:ext cx="4464496" cy="3139321"/>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El Museo Fallero fue rehabilitado y reestructurado a principios de los años noventa del siglo XX, siendo reinaugurado en 1995. En 2016 el Museo Fallero fue homologado como Museo oficial de la Generalidad Valenciana.</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glitter dir="u"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par>
                          <p:cTn id="18" fill="hold">
                            <p:stCondLst>
                              <p:cond delay="66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3" cstate="print"/>
          <a:stretch>
            <a:fillRect/>
          </a:stretch>
        </p:blipFill>
        <p:spPr bwMode="auto">
          <a:xfrm>
            <a:off x="4" y="18"/>
            <a:ext cx="3995923" cy="571498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imágenes-montajes-y-fotomanipulaciones-digitales-de-Caras-Ionut-4.jpg"/>
          <p:cNvPicPr>
            <a:picLocks noChangeAspect="1"/>
          </p:cNvPicPr>
          <p:nvPr/>
        </p:nvPicPr>
        <p:blipFill>
          <a:blip r:embed="rId3" cstate="print"/>
          <a:stretch>
            <a:fillRect/>
          </a:stretch>
        </p:blipFill>
        <p:spPr bwMode="auto">
          <a:xfrm>
            <a:off x="0" y="0"/>
            <a:ext cx="399593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imágenes-montajes-y-fotomanipulaciones-digitales-de-Caras-Ionut-4.jpg"/>
          <p:cNvPicPr>
            <a:picLocks noChangeAspect="1"/>
          </p:cNvPicPr>
          <p:nvPr/>
        </p:nvPicPr>
        <p:blipFill>
          <a:blip r:embed="rId3" cstate="print"/>
          <a:stretch>
            <a:fillRect/>
          </a:stretch>
        </p:blipFill>
        <p:spPr bwMode="auto">
          <a:xfrm>
            <a:off x="0" y="0"/>
            <a:ext cx="399593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716016" y="1057300"/>
            <a:ext cx="2949846" cy="1200329"/>
          </a:xfrm>
          <a:prstGeom prst="rect">
            <a:avLst/>
          </a:prstGeom>
          <a:noFill/>
        </p:spPr>
        <p:txBody>
          <a:bodyPr wrap="non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Vieja estraperlista </a:t>
            </a:r>
          </a:p>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durmiendo </a:t>
            </a:r>
          </a:p>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al nieto - 1947</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355976" y="2713484"/>
            <a:ext cx="4464496" cy="2462213"/>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Una de las novedades de esta reestructuración fue la puesta en marcha de la sala de exposiciones temporales "Josep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Alarte</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dedicada a exposiciones antológicas de la obra de artistas falleros.</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fractur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par>
                          <p:cTn id="21" fill="hold">
                            <p:stCondLst>
                              <p:cond delay="78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onut Caras 1978 - Romanian professional photographer - Tutt'Art@ (58).jpg"/>
          <p:cNvPicPr>
            <a:picLocks noChangeAspect="1"/>
          </p:cNvPicPr>
          <p:nvPr/>
        </p:nvPicPr>
        <p:blipFill>
          <a:blip r:embed="rId3" cstate="print"/>
          <a:stretch>
            <a:fillRect/>
          </a:stretch>
        </p:blipFill>
        <p:spPr bwMode="auto">
          <a:xfrm>
            <a:off x="0" y="0"/>
            <a:ext cx="3851920"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Ionut Caras 1978 - Romanian professional photographer - Tutt'Art@ (58).jpg"/>
          <p:cNvPicPr>
            <a:picLocks noChangeAspect="1"/>
          </p:cNvPicPr>
          <p:nvPr/>
        </p:nvPicPr>
        <p:blipFill>
          <a:blip r:embed="rId3" cstate="print"/>
          <a:stretch>
            <a:fillRect/>
          </a:stretch>
        </p:blipFill>
        <p:spPr bwMode="auto">
          <a:xfrm>
            <a:off x="0" y="0"/>
            <a:ext cx="3851920"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788024" y="1273324"/>
            <a:ext cx="3110147" cy="830997"/>
          </a:xfrm>
          <a:prstGeom prst="rect">
            <a:avLst/>
          </a:prstGeom>
          <a:noFill/>
        </p:spPr>
        <p:txBody>
          <a:bodyPr wrap="non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dulzainero santo </a:t>
            </a:r>
          </a:p>
          <a:p>
            <a:r>
              <a:rPr lang="es-ES" sz="2400" i="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felivo</a:t>
            </a:r>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- 1949</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139952" y="2569468"/>
            <a:ext cx="4608512"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Está compuesto por la colección de ninots indultados (desde 1934) e infantiles (desde 1963), así como por los carteles anunciadores ganadores y finalistas de Fallas (desde 1929).</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par>
                          <p:cTn id="18" fill="hold">
                            <p:stCondLst>
                              <p:cond delay="6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54.jpg"/>
          <p:cNvPicPr>
            <a:picLocks noChangeAspect="1"/>
          </p:cNvPicPr>
          <p:nvPr/>
        </p:nvPicPr>
        <p:blipFill>
          <a:blip r:embed="rId3" cstate="print"/>
          <a:stretch>
            <a:fillRect/>
          </a:stretch>
        </p:blipFill>
        <p:spPr bwMode="auto">
          <a:xfrm>
            <a:off x="0" y="10"/>
            <a:ext cx="918401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4454.jpg"/>
          <p:cNvPicPr>
            <a:picLocks noChangeAspect="1"/>
          </p:cNvPicPr>
          <p:nvPr/>
        </p:nvPicPr>
        <p:blipFill>
          <a:blip r:embed="rId3" cstate="print"/>
          <a:stretch>
            <a:fillRect/>
          </a:stretch>
        </p:blipFill>
        <p:spPr bwMode="auto">
          <a:xfrm>
            <a:off x="0" y="0"/>
            <a:ext cx="918401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4454.jpg"/>
          <p:cNvPicPr>
            <a:picLocks noChangeAspect="1"/>
          </p:cNvPicPr>
          <p:nvPr/>
        </p:nvPicPr>
        <p:blipFill>
          <a:blip r:embed="rId3" cstate="print"/>
          <a:stretch>
            <a:fillRect/>
          </a:stretch>
        </p:blipFill>
        <p:spPr bwMode="auto">
          <a:xfrm>
            <a:off x="0" y="0"/>
            <a:ext cx="918401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323528" y="625252"/>
            <a:ext cx="3888432"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Vieja, niña y gato - 1952</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67544" y="4657700"/>
            <a:ext cx="7920880" cy="923330"/>
          </a:xfrm>
          <a:prstGeom prst="rect">
            <a:avLst/>
          </a:prstGeom>
          <a:noFill/>
        </p:spPr>
        <p:txBody>
          <a:bodyPr wrap="square" rtlCol="0">
            <a:spAutoFit/>
          </a:bodyPr>
          <a:lstStyle/>
          <a:p>
            <a:r>
              <a:rPr lang="es-ES" b="1" dirty="0" smtClean="0">
                <a:solidFill>
                  <a:schemeClr val="bg1"/>
                </a:solidFill>
                <a:effectLst>
                  <a:glow rad="101600">
                    <a:srgbClr val="C00000">
                      <a:alpha val="60000"/>
                    </a:srgbClr>
                  </a:glow>
                  <a:outerShdw blurRad="38100" dist="38100" dir="2700000" algn="tl">
                    <a:srgbClr val="000000">
                      <a:alpha val="43137"/>
                    </a:srgbClr>
                  </a:outerShdw>
                </a:effectLst>
              </a:rPr>
              <a:t>En los pasillos de la segunda planta se encuentran los cuadros que retratan a las Falleras Mayores de Valencia (desde 1995) y la colección de insignias históricas de las comisiones falleras de Valencia.</a:t>
            </a:r>
            <a:endParaRPr lang="es-ES" b="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wipe/>
      </p:transition>
    </mc:Choice>
    <mc:Fallback>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par>
                          <p:cTn id="33" fill="hold">
                            <p:stCondLst>
                              <p:cond delay="59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3" cstate="print"/>
          <a:stretch>
            <a:fillRect/>
          </a:stretch>
        </p:blipFill>
        <p:spPr bwMode="auto">
          <a:xfrm>
            <a:off x="4" y="20"/>
            <a:ext cx="4211939" cy="571497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24C724C07E0C367C957D1B6C4CB42F69E1B3C9B317158_900_900.JPEG"/>
          <p:cNvPicPr>
            <a:picLocks noChangeAspect="1"/>
          </p:cNvPicPr>
          <p:nvPr/>
        </p:nvPicPr>
        <p:blipFill>
          <a:blip r:embed="rId3" cstate="print"/>
          <a:stretch>
            <a:fillRect/>
          </a:stretch>
        </p:blipFill>
        <p:spPr bwMode="auto">
          <a:xfrm>
            <a:off x="0" y="0"/>
            <a:ext cx="4211960"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5076056" y="1345332"/>
            <a:ext cx="3096344"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Cohetero - 1953</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572000" y="2209428"/>
            <a:ext cx="4176464" cy="2462213"/>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El Museo Fallero de Valencia es la opción perfecta para conocer la fiesta de las Fallas en cualquier momento del año, sobre todo si no es posible visitar la ciudad durante esta festividad. </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childTnLst>
                          </p:cTn>
                        </p:par>
                        <p:par>
                          <p:cTn id="11" fill="hold">
                            <p:stCondLst>
                              <p:cond delay="3000"/>
                            </p:stCondLst>
                            <p:childTnLst>
                              <p:par>
                                <p:cTn id="12" presetID="2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childTnLst>
                          </p:cTn>
                        </p:par>
                        <p:par>
                          <p:cTn id="16" fill="hold">
                            <p:stCondLst>
                              <p:cond delay="5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4" y="16"/>
            <a:ext cx="4067925" cy="569867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jpg"/>
          <p:cNvPicPr>
            <a:picLocks noChangeAspect="1"/>
          </p:cNvPicPr>
          <p:nvPr/>
        </p:nvPicPr>
        <p:blipFill>
          <a:blip r:embed="rId3" cstate="print"/>
          <a:stretch>
            <a:fillRect/>
          </a:stretch>
        </p:blipFill>
        <p:spPr bwMode="auto">
          <a:xfrm>
            <a:off x="0" y="0"/>
            <a:ext cx="4067944"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788024" y="1345332"/>
            <a:ext cx="3816424"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Limpiabotas, el niño - 1955</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44008" y="2425452"/>
            <a:ext cx="4320480" cy="2862322"/>
          </a:xfrm>
          <a:prstGeom prst="rect">
            <a:avLst/>
          </a:prstGeom>
          <a:noFill/>
        </p:spPr>
        <p:txBody>
          <a:bodyPr wrap="square" rtlCol="0">
            <a:spAutoFit/>
          </a:bodyPr>
          <a:lstStyle/>
          <a:p>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Cuando en 1934 el Ayuntamiento de Valencia organizó un concurso de ideas para el programa de festejos de las Fallas, el artista Regino Mas propuso que se llevara el mejor ninot de cada falla a la Lonja, donde se expondrían y se elegiría uno (el ninot </a:t>
            </a:r>
            <a:r>
              <a:rPr lang="es-ES" sz="2000" b="1" i="1" dirty="0" err="1" smtClean="0">
                <a:solidFill>
                  <a:schemeClr val="bg1"/>
                </a:solidFill>
                <a:effectLst>
                  <a:glow rad="101600">
                    <a:srgbClr val="C00000">
                      <a:alpha val="60000"/>
                    </a:srgbClr>
                  </a:glow>
                  <a:outerShdw blurRad="38100" dist="38100" dir="2700000" algn="tl">
                    <a:srgbClr val="000000">
                      <a:alpha val="43137"/>
                    </a:srgbClr>
                  </a:outerShdw>
                </a:effectLst>
              </a:rPr>
              <a:t>indultat</a:t>
            </a:r>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 que no se quemaría.</a:t>
            </a:r>
            <a:endParaRPr lang="es-ES" sz="20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5000">
        <p15:prstTrans prst="prestig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par>
                          <p:cTn id="18" fill="hold">
                            <p:stCondLst>
                              <p:cond delay="62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3" cstate="print"/>
          <a:stretch>
            <a:fillRect/>
          </a:stretch>
        </p:blipFill>
        <p:spPr bwMode="auto">
          <a:xfrm>
            <a:off x="0" y="-15932"/>
            <a:ext cx="4082830" cy="5742183"/>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389788_492887494104904_554425886_n.jpg"/>
          <p:cNvPicPr>
            <a:picLocks noChangeAspect="1"/>
          </p:cNvPicPr>
          <p:nvPr/>
        </p:nvPicPr>
        <p:blipFill>
          <a:blip r:embed="rId3" cstate="print"/>
          <a:stretch>
            <a:fillRect/>
          </a:stretch>
        </p:blipFill>
        <p:spPr bwMode="auto">
          <a:xfrm>
            <a:off x="4440" y="2"/>
            <a:ext cx="4063501" cy="57149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389788_492887494104904_554425886_n.jpg"/>
          <p:cNvPicPr>
            <a:picLocks noChangeAspect="1"/>
          </p:cNvPicPr>
          <p:nvPr/>
        </p:nvPicPr>
        <p:blipFill>
          <a:blip r:embed="rId3" cstate="print"/>
          <a:stretch>
            <a:fillRect/>
          </a:stretch>
        </p:blipFill>
        <p:spPr bwMode="auto">
          <a:xfrm>
            <a:off x="4440" y="1"/>
            <a:ext cx="406350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5076056" y="1345332"/>
            <a:ext cx="3528392"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Barrendero - 1956</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788024" y="1993404"/>
            <a:ext cx="4104456" cy="3139321"/>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El cual pasaría a formar parte de un Museo del Folklore que crearía el consistorio. La idea se llevó a cabo ese mismo año, por lo que en 1934 fue la primera Exposición del Ninot, y dicho museo es ahora el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Museu</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Faller</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de Valencia.</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window/>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3000"/>
                                        <p:tgtEl>
                                          <p:spTgt spid="7"/>
                                        </p:tgtEl>
                                      </p:cBhvr>
                                    </p:animEffec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childTnLst>
                          </p:cTn>
                        </p:par>
                        <p:par>
                          <p:cTn id="14" fill="hold">
                            <p:stCondLst>
                              <p:cond delay="3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3" cstate="print"/>
          <a:stretch>
            <a:fillRect/>
          </a:stretch>
        </p:blipFill>
        <p:spPr bwMode="auto">
          <a:xfrm>
            <a:off x="0" y="1"/>
            <a:ext cx="3923928"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26808.jpg"/>
          <p:cNvPicPr>
            <a:picLocks noChangeAspect="1"/>
          </p:cNvPicPr>
          <p:nvPr/>
        </p:nvPicPr>
        <p:blipFill>
          <a:blip r:embed="rId3" cstate="print"/>
          <a:stretch>
            <a:fillRect/>
          </a:stretch>
        </p:blipFill>
        <p:spPr bwMode="auto">
          <a:xfrm>
            <a:off x="0" y="0"/>
            <a:ext cx="3923928"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283968" y="2137420"/>
            <a:ext cx="4392488"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Matrimonio prehistórico - 1957</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0000">
        <p14:ripple dir="ru"/>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3000"/>
                                        <p:tgtEl>
                                          <p:spTgt spid="6"/>
                                        </p:tgtEl>
                                      </p:cBhvr>
                                    </p:animEffect>
                                  </p:childTnLst>
                                </p:cTn>
                              </p:par>
                              <p:par>
                                <p:cTn id="8" presetID="18"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3000"/>
                                        <p:tgtEl>
                                          <p:spTgt spid="4"/>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3" cstate="print"/>
          <a:stretch>
            <a:fillRect/>
          </a:stretch>
        </p:blipFill>
        <p:spPr bwMode="auto">
          <a:xfrm>
            <a:off x="-396552" y="10"/>
            <a:ext cx="9580568"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26810.jpg"/>
          <p:cNvPicPr>
            <a:picLocks noChangeAspect="1"/>
          </p:cNvPicPr>
          <p:nvPr/>
        </p:nvPicPr>
        <p:blipFill>
          <a:blip r:embed="rId3" cstate="print"/>
          <a:stretch>
            <a:fillRect/>
          </a:stretch>
        </p:blipFill>
        <p:spPr bwMode="auto">
          <a:xfrm>
            <a:off x="-396552" y="0"/>
            <a:ext cx="9580568"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26810.jpg"/>
          <p:cNvPicPr>
            <a:picLocks noChangeAspect="1"/>
          </p:cNvPicPr>
          <p:nvPr/>
        </p:nvPicPr>
        <p:blipFill>
          <a:blip r:embed="rId3" cstate="print"/>
          <a:stretch>
            <a:fillRect/>
          </a:stretch>
        </p:blipFill>
        <p:spPr bwMode="auto">
          <a:xfrm>
            <a:off x="-396552" y="0"/>
            <a:ext cx="9580568"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0" y="1201316"/>
            <a:ext cx="4427984" cy="830997"/>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Avispa tipo salchichón a llevar abuelas a misa - 1958</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0" y="4657700"/>
            <a:ext cx="8712968" cy="923330"/>
          </a:xfrm>
          <a:prstGeom prst="rect">
            <a:avLst/>
          </a:prstGeom>
          <a:noFill/>
        </p:spPr>
        <p:txBody>
          <a:bodyPr wrap="square" rtlCol="0">
            <a:spAutoFit/>
          </a:bodyPr>
          <a:lstStyle/>
          <a:p>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Con formación en la Escuela de Artes y Oficios de Valencia, en 1918 planta su primera falla, la situada en la plaza del Maestro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Ripoll</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No obstante, la primera que firmó fue la plantada en la plaza del Doctor Collado de 1921.</a:t>
            </a:r>
            <a:endParaRPr lang="es-ES"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across)">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par>
                          <p:cTn id="33" fill="hold">
                            <p:stCondLst>
                              <p:cond delay="83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3" cstate="print"/>
          <a:stretch>
            <a:fillRect/>
          </a:stretch>
        </p:blipFill>
        <p:spPr bwMode="auto">
          <a:xfrm>
            <a:off x="-468559" y="9"/>
            <a:ext cx="965257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993820130401170805975620.jpg"/>
          <p:cNvPicPr>
            <a:picLocks noChangeAspect="1"/>
          </p:cNvPicPr>
          <p:nvPr/>
        </p:nvPicPr>
        <p:blipFill>
          <a:blip r:embed="rId3" cstate="print"/>
          <a:stretch>
            <a:fillRect/>
          </a:stretch>
        </p:blipFill>
        <p:spPr bwMode="auto">
          <a:xfrm>
            <a:off x="-468559" y="9"/>
            <a:ext cx="965257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993820130401170805975620.jpg"/>
          <p:cNvPicPr>
            <a:picLocks noChangeAspect="1"/>
          </p:cNvPicPr>
          <p:nvPr/>
        </p:nvPicPr>
        <p:blipFill>
          <a:blip r:embed="rId3" cstate="print"/>
          <a:stretch>
            <a:fillRect/>
          </a:stretch>
        </p:blipFill>
        <p:spPr bwMode="auto">
          <a:xfrm>
            <a:off x="-468559" y="0"/>
            <a:ext cx="965257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1259632" y="4081636"/>
            <a:ext cx="4464496"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Tertulia de viejos - 1960</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14:prism/>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3" cstate="print"/>
          <a:stretch>
            <a:fillRect/>
          </a:stretch>
        </p:blipFill>
        <p:spPr bwMode="auto">
          <a:xfrm>
            <a:off x="0" y="10"/>
            <a:ext cx="918401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4704062201112231728282850417805527_010.jpg"/>
          <p:cNvPicPr>
            <a:picLocks noChangeAspect="1"/>
          </p:cNvPicPr>
          <p:nvPr/>
        </p:nvPicPr>
        <p:blipFill>
          <a:blip r:embed="rId3" cstate="print"/>
          <a:stretch>
            <a:fillRect/>
          </a:stretch>
        </p:blipFill>
        <p:spPr bwMode="auto">
          <a:xfrm>
            <a:off x="0" y="0"/>
            <a:ext cx="918401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4704062201112231728282850417805527_010.jpg"/>
          <p:cNvPicPr>
            <a:picLocks noChangeAspect="1"/>
          </p:cNvPicPr>
          <p:nvPr/>
        </p:nvPicPr>
        <p:blipFill>
          <a:blip r:embed="rId3" cstate="print"/>
          <a:stretch>
            <a:fillRect/>
          </a:stretch>
        </p:blipFill>
        <p:spPr bwMode="auto">
          <a:xfrm>
            <a:off x="0" y="0"/>
            <a:ext cx="918401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251520" y="841276"/>
            <a:ext cx="2880320" cy="830997"/>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castigo de ser demasiado - 1961</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83568" y="4657700"/>
            <a:ext cx="8208912" cy="646331"/>
          </a:xfrm>
          <a:prstGeom prst="rect">
            <a:avLst/>
          </a:prstGeom>
          <a:noFill/>
        </p:spPr>
        <p:txBody>
          <a:bodyPr wrap="square" rtlCol="0">
            <a:spAutoFit/>
          </a:bodyPr>
          <a:lstStyle/>
          <a:p>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Su trabajo fue muy abundante (más de 70 fallas), y sobre todo de calidad, como demuestra su interminable lista de premios. </a:t>
            </a:r>
            <a:endParaRPr lang="es-ES"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prism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ox(out)">
                                      <p:cBhvr>
                                        <p:cTn id="25" dur="3000"/>
                                        <p:tgtEl>
                                          <p:spTgt spid="7"/>
                                        </p:tgtEl>
                                      </p:cBhvr>
                                    </p:animEffect>
                                  </p:childTnLst>
                                </p:cTn>
                              </p:par>
                              <p:par>
                                <p:cTn id="26" presetID="23" presetClass="entr" presetSubtype="28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strVal val="4/3*#ppt_w"/>
                                          </p:val>
                                        </p:tav>
                                        <p:tav tm="100000">
                                          <p:val>
                                            <p:strVal val="#ppt_w"/>
                                          </p:val>
                                        </p:tav>
                                      </p:tavLst>
                                    </p:anim>
                                    <p:anim calcmode="lin" valueType="num">
                                      <p:cBhvr>
                                        <p:cTn id="29" dur="3000" fill="hold"/>
                                        <p:tgtEl>
                                          <p:spTgt spid="7"/>
                                        </p:tgtEl>
                                        <p:attrNameLst>
                                          <p:attrName>ppt_h</p:attrName>
                                        </p:attrNameLst>
                                      </p:cBhvr>
                                      <p:tavLst>
                                        <p:tav tm="0">
                                          <p:val>
                                            <p:strVal val="4/3*#ppt_h"/>
                                          </p:val>
                                        </p:tav>
                                        <p:tav tm="100000">
                                          <p:val>
                                            <p:strVal val="#ppt_h"/>
                                          </p:val>
                                        </p:tav>
                                      </p:tavLst>
                                    </p:anim>
                                  </p:childTnLst>
                                </p:cTn>
                              </p:par>
                            </p:childTnLst>
                          </p:cTn>
                        </p:par>
                        <p:par>
                          <p:cTn id="30" fill="hold">
                            <p:stCondLst>
                              <p:cond delay="3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 by="(-#ppt_w*2)" calcmode="lin" valueType="num">
                                      <p:cBhvr rctx="PPT">
                                        <p:cTn id="33" dur="500" autoRev="1" fill="hold">
                                          <p:stCondLst>
                                            <p:cond delay="0"/>
                                          </p:stCondLst>
                                        </p:cTn>
                                        <p:tgtEl>
                                          <p:spTgt spid="5"/>
                                        </p:tgtEl>
                                        <p:attrNameLst>
                                          <p:attrName>ppt_w</p:attrName>
                                        </p:attrNameLst>
                                      </p:cBhvr>
                                    </p:anim>
                                    <p:anim by="(#ppt_w*0.50)" calcmode="lin" valueType="num">
                                      <p:cBhvr>
                                        <p:cTn id="34" dur="500" decel="50000" autoRev="1" fill="hold">
                                          <p:stCondLst>
                                            <p:cond delay="0"/>
                                          </p:stCondLst>
                                        </p:cTn>
                                        <p:tgtEl>
                                          <p:spTgt spid="5"/>
                                        </p:tgtEl>
                                        <p:attrNameLst>
                                          <p:attrName>ppt_x</p:attrName>
                                        </p:attrNameLst>
                                      </p:cBhvr>
                                    </p:anim>
                                    <p:anim from="(-#ppt_h/2)" to="(#ppt_y)" calcmode="lin" valueType="num">
                                      <p:cBhvr>
                                        <p:cTn id="35" dur="1000" fill="hold">
                                          <p:stCondLst>
                                            <p:cond delay="0"/>
                                          </p:stCondLst>
                                        </p:cTn>
                                        <p:tgtEl>
                                          <p:spTgt spid="5"/>
                                        </p:tgtEl>
                                        <p:attrNameLst>
                                          <p:attrName>ppt_y</p:attrName>
                                        </p:attrNameLst>
                                      </p:cBhvr>
                                    </p:anim>
                                    <p:animRot by="21600000">
                                      <p:cBhvr>
                                        <p:cTn id="36" dur="1000" fill="hold">
                                          <p:stCondLst>
                                            <p:cond delay="0"/>
                                          </p:stCondLst>
                                        </p:cTn>
                                        <p:tgtEl>
                                          <p:spTgt spid="5"/>
                                        </p:tgtEl>
                                        <p:attrNameLst>
                                          <p:attrName>r</p:attrName>
                                        </p:attrNameLst>
                                      </p:cBhvr>
                                    </p:animRot>
                                  </p:childTnLst>
                                </p:cTn>
                              </p:par>
                            </p:childTnLst>
                          </p:cTn>
                        </p:par>
                        <p:par>
                          <p:cTn id="37" fill="hold">
                            <p:stCondLst>
                              <p:cond delay="6700"/>
                            </p:stCondLst>
                            <p:childTnLst>
                              <p:par>
                                <p:cTn id="38" presetID="40" presetClass="entr" presetSubtype="0" fill="hold" grpId="0" nodeType="afterEffect">
                                  <p:stCondLst>
                                    <p:cond delay="100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3" cstate="print"/>
          <a:stretch>
            <a:fillRect/>
          </a:stretch>
        </p:blipFill>
        <p:spPr bwMode="auto">
          <a:xfrm>
            <a:off x="5" y="19"/>
            <a:ext cx="3995917" cy="569867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27.jpg"/>
          <p:cNvPicPr>
            <a:picLocks noChangeAspect="1"/>
          </p:cNvPicPr>
          <p:nvPr/>
        </p:nvPicPr>
        <p:blipFill>
          <a:blip r:embed="rId3" cstate="print"/>
          <a:stretch>
            <a:fillRect/>
          </a:stretch>
        </p:blipFill>
        <p:spPr bwMode="auto">
          <a:xfrm>
            <a:off x="0" y="0"/>
            <a:ext cx="3995936"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27.jpg"/>
          <p:cNvPicPr>
            <a:picLocks noChangeAspect="1"/>
          </p:cNvPicPr>
          <p:nvPr/>
        </p:nvPicPr>
        <p:blipFill>
          <a:blip r:embed="rId3" cstate="print"/>
          <a:stretch>
            <a:fillRect/>
          </a:stretch>
        </p:blipFill>
        <p:spPr bwMode="auto">
          <a:xfrm>
            <a:off x="0" y="0"/>
            <a:ext cx="3995936"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355976" y="2569468"/>
            <a:ext cx="3744416"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Hermanos de leche - 1962</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dow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50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3" cstate="print"/>
          <a:stretch>
            <a:fillRect/>
          </a:stretch>
        </p:blipFill>
        <p:spPr bwMode="auto">
          <a:xfrm>
            <a:off x="0" y="0"/>
            <a:ext cx="4211960"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355976" y="1489348"/>
            <a:ext cx="4608512"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Pastor con borreguitos - 1963</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716016" y="2209428"/>
            <a:ext cx="4139952" cy="2800767"/>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Hay cinco ninots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indultats</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suyos en el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Museu</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Faller</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de Valencia (pertenecientes a los años 1941, 1942, 1944, 1947 y 1958), y muchas de sus fallas son recordadas hoy en día como obras maestras.</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by="(-#ppt_w*2)" calcmode="lin" valueType="num">
                                      <p:cBhvr rctx="PPT">
                                        <p:cTn id="18" dur="500" autoRev="1" fill="hold">
                                          <p:stCondLst>
                                            <p:cond delay="0"/>
                                          </p:stCondLst>
                                        </p:cTn>
                                        <p:tgtEl>
                                          <p:spTgt spid="5"/>
                                        </p:tgtEl>
                                        <p:attrNameLst>
                                          <p:attrName>ppt_w</p:attrName>
                                        </p:attrNameLst>
                                      </p:cBhvr>
                                    </p:anim>
                                    <p:anim by="(#ppt_w*0.50)" calcmode="lin" valueType="num">
                                      <p:cBhvr>
                                        <p:cTn id="19" dur="500" decel="50000" autoRev="1" fill="hold">
                                          <p:stCondLst>
                                            <p:cond delay="0"/>
                                          </p:stCondLst>
                                        </p:cTn>
                                        <p:tgtEl>
                                          <p:spTgt spid="5"/>
                                        </p:tgtEl>
                                        <p:attrNameLst>
                                          <p:attrName>ppt_x</p:attrName>
                                        </p:attrNameLst>
                                      </p:cBhvr>
                                    </p:anim>
                                    <p:anim from="(-#ppt_h/2)" to="(#ppt_y)" calcmode="lin" valueType="num">
                                      <p:cBhvr>
                                        <p:cTn id="20" dur="1000" fill="hold">
                                          <p:stCondLst>
                                            <p:cond delay="0"/>
                                          </p:stCondLst>
                                        </p:cTn>
                                        <p:tgtEl>
                                          <p:spTgt spid="5"/>
                                        </p:tgtEl>
                                        <p:attrNameLst>
                                          <p:attrName>ppt_y</p:attrName>
                                        </p:attrNameLst>
                                      </p:cBhvr>
                                    </p:anim>
                                    <p:animRot by="21600000">
                                      <p:cBhvr>
                                        <p:cTn id="21" dur="1000" fill="hold">
                                          <p:stCondLst>
                                            <p:cond delay="0"/>
                                          </p:stCondLst>
                                        </p:cTn>
                                        <p:tgtEl>
                                          <p:spTgt spid="5"/>
                                        </p:tgtEl>
                                        <p:attrNameLst>
                                          <p:attrName>r</p:attrName>
                                        </p:attrNameLst>
                                      </p:cBhvr>
                                    </p:animRot>
                                  </p:childTnLst>
                                </p:cTn>
                              </p:par>
                            </p:childTnLst>
                          </p:cTn>
                        </p:par>
                        <p:par>
                          <p:cTn id="22" fill="hold">
                            <p:stCondLst>
                              <p:cond delay="64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33692056_67ebee1810_o.jpg"/>
          <p:cNvPicPr>
            <a:picLocks noChangeAspect="1"/>
          </p:cNvPicPr>
          <p:nvPr/>
        </p:nvPicPr>
        <p:blipFill>
          <a:blip r:embed="rId3" cstate="print"/>
          <a:stretch>
            <a:fillRect/>
          </a:stretch>
        </p:blipFill>
        <p:spPr bwMode="auto">
          <a:xfrm>
            <a:off x="0" y="0"/>
            <a:ext cx="918401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2 CuadroTexto"/>
          <p:cNvSpPr txBox="1"/>
          <p:nvPr/>
        </p:nvSpPr>
        <p:spPr>
          <a:xfrm>
            <a:off x="2699792" y="4153644"/>
            <a:ext cx="4608512"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Con mala fortuna - 1965</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14:gallery dir="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p:stCondLst>
                              <p:cond delay="3000"/>
                            </p:stCondLst>
                            <p:childTnLst>
                              <p:par>
                                <p:cTn id="13" presetID="56" presetClass="entr" presetSubtype="0" fill="hold" grpId="0" nodeType="afterEffect">
                                  <p:stCondLst>
                                    <p:cond delay="500"/>
                                  </p:stCondLst>
                                  <p:iterate type="lt">
                                    <p:tmPct val="10000"/>
                                  </p:iterate>
                                  <p:childTnLst>
                                    <p:set>
                                      <p:cBhvr>
                                        <p:cTn id="14" dur="1" fill="hold">
                                          <p:stCondLst>
                                            <p:cond delay="0"/>
                                          </p:stCondLst>
                                        </p:cTn>
                                        <p:tgtEl>
                                          <p:spTgt spid="3"/>
                                        </p:tgtEl>
                                        <p:attrNameLst>
                                          <p:attrName>style.visibility</p:attrName>
                                        </p:attrNameLst>
                                      </p:cBhvr>
                                      <p:to>
                                        <p:strVal val="visible"/>
                                      </p:to>
                                    </p:set>
                                    <p:anim by="(-#ppt_w*2)" calcmode="lin" valueType="num">
                                      <p:cBhvr rctx="PPT">
                                        <p:cTn id="15" dur="500" autoRev="1" fill="hold">
                                          <p:stCondLst>
                                            <p:cond delay="0"/>
                                          </p:stCondLst>
                                        </p:cTn>
                                        <p:tgtEl>
                                          <p:spTgt spid="3"/>
                                        </p:tgtEl>
                                        <p:attrNameLst>
                                          <p:attrName>ppt_w</p:attrName>
                                        </p:attrNameLst>
                                      </p:cBhvr>
                                    </p:anim>
                                    <p:anim by="(#ppt_w*0.50)" calcmode="lin" valueType="num">
                                      <p:cBhvr>
                                        <p:cTn id="16" dur="500" decel="50000" autoRev="1" fill="hold">
                                          <p:stCondLst>
                                            <p:cond delay="0"/>
                                          </p:stCondLst>
                                        </p:cTn>
                                        <p:tgtEl>
                                          <p:spTgt spid="3"/>
                                        </p:tgtEl>
                                        <p:attrNameLst>
                                          <p:attrName>ppt_x</p:attrName>
                                        </p:attrNameLst>
                                      </p:cBhvr>
                                    </p:anim>
                                    <p:anim from="(-#ppt_h/2)" to="(#ppt_y)" calcmode="lin" valueType="num">
                                      <p:cBhvr>
                                        <p:cTn id="17" dur="1000" fill="hold">
                                          <p:stCondLst>
                                            <p:cond delay="0"/>
                                          </p:stCondLst>
                                        </p:cTn>
                                        <p:tgtEl>
                                          <p:spTgt spid="3"/>
                                        </p:tgtEl>
                                        <p:attrNameLst>
                                          <p:attrName>ppt_y</p:attrName>
                                        </p:attrNameLst>
                                      </p:cBhvr>
                                    </p:anim>
                                    <p:animRot by="21600000">
                                      <p:cBhvr>
                                        <p:cTn id="18"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 perro enorme - efecto optico 2.jpg"/>
          <p:cNvPicPr>
            <a:picLocks noChangeAspect="1"/>
          </p:cNvPicPr>
          <p:nvPr/>
        </p:nvPicPr>
        <p:blipFill>
          <a:blip r:embed="rId3" cstate="print"/>
          <a:stretch>
            <a:fillRect/>
          </a:stretch>
        </p:blipFill>
        <p:spPr bwMode="auto">
          <a:xfrm>
            <a:off x="0" y="0"/>
            <a:ext cx="435597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2 CuadroTexto"/>
          <p:cNvSpPr txBox="1"/>
          <p:nvPr/>
        </p:nvSpPr>
        <p:spPr>
          <a:xfrm>
            <a:off x="4788024" y="1345332"/>
            <a:ext cx="3744416"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Niña con cerdito - 1966</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716016" y="2353444"/>
            <a:ext cx="4176464" cy="2800767"/>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Creó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Acció</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d’Art</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un grupo de artistas falleros que formaban parte del Círculo de Bellas Artes. Posteriormente, en 1932, surgiría la Asociación de Artistas Falleros de la cual fue presidente a partir de 1935.</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14:glitter dir="u" pattern="hexago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56" presetClass="entr" presetSubtype="0" fill="hold" grpId="0" nodeType="afterEffect">
                                  <p:stCondLst>
                                    <p:cond delay="500"/>
                                  </p:stCondLst>
                                  <p:iterate type="lt">
                                    <p:tmPct val="10000"/>
                                  </p:iterate>
                                  <p:childTnLst>
                                    <p:set>
                                      <p:cBhvr>
                                        <p:cTn id="14" dur="1" fill="hold">
                                          <p:stCondLst>
                                            <p:cond delay="0"/>
                                          </p:stCondLst>
                                        </p:cTn>
                                        <p:tgtEl>
                                          <p:spTgt spid="3"/>
                                        </p:tgtEl>
                                        <p:attrNameLst>
                                          <p:attrName>style.visibility</p:attrName>
                                        </p:attrNameLst>
                                      </p:cBhvr>
                                      <p:to>
                                        <p:strVal val="visible"/>
                                      </p:to>
                                    </p:set>
                                    <p:anim by="(-#ppt_w*2)" calcmode="lin" valueType="num">
                                      <p:cBhvr rctx="PPT">
                                        <p:cTn id="15" dur="500" autoRev="1" fill="hold">
                                          <p:stCondLst>
                                            <p:cond delay="0"/>
                                          </p:stCondLst>
                                        </p:cTn>
                                        <p:tgtEl>
                                          <p:spTgt spid="3"/>
                                        </p:tgtEl>
                                        <p:attrNameLst>
                                          <p:attrName>ppt_w</p:attrName>
                                        </p:attrNameLst>
                                      </p:cBhvr>
                                    </p:anim>
                                    <p:anim by="(#ppt_w*0.50)" calcmode="lin" valueType="num">
                                      <p:cBhvr>
                                        <p:cTn id="16" dur="500" decel="50000" autoRev="1" fill="hold">
                                          <p:stCondLst>
                                            <p:cond delay="0"/>
                                          </p:stCondLst>
                                        </p:cTn>
                                        <p:tgtEl>
                                          <p:spTgt spid="3"/>
                                        </p:tgtEl>
                                        <p:attrNameLst>
                                          <p:attrName>ppt_x</p:attrName>
                                        </p:attrNameLst>
                                      </p:cBhvr>
                                    </p:anim>
                                    <p:anim from="(-#ppt_h/2)" to="(#ppt_y)" calcmode="lin" valueType="num">
                                      <p:cBhvr>
                                        <p:cTn id="17" dur="1000" fill="hold">
                                          <p:stCondLst>
                                            <p:cond delay="0"/>
                                          </p:stCondLst>
                                        </p:cTn>
                                        <p:tgtEl>
                                          <p:spTgt spid="3"/>
                                        </p:tgtEl>
                                        <p:attrNameLst>
                                          <p:attrName>ppt_y</p:attrName>
                                        </p:attrNameLst>
                                      </p:cBhvr>
                                    </p:anim>
                                    <p:animRot by="21600000">
                                      <p:cBhvr>
                                        <p:cTn id="18" dur="1000" fill="hold">
                                          <p:stCondLst>
                                            <p:cond delay="0"/>
                                          </p:stCondLst>
                                        </p:cTn>
                                        <p:tgtEl>
                                          <p:spTgt spid="3"/>
                                        </p:tgtEl>
                                        <p:attrNameLst>
                                          <p:attrName>r</p:attrName>
                                        </p:attrNameLst>
                                      </p:cBhvr>
                                    </p:animRot>
                                  </p:childTnLst>
                                </p:cTn>
                              </p:par>
                            </p:childTnLst>
                          </p:cTn>
                        </p:par>
                        <p:par>
                          <p:cTn id="19" fill="hold">
                            <p:stCondLst>
                              <p:cond delay="63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3" cstate="print"/>
          <a:stretch>
            <a:fillRect/>
          </a:stretch>
        </p:blipFill>
        <p:spPr bwMode="auto">
          <a:xfrm>
            <a:off x="6" y="19"/>
            <a:ext cx="4211945" cy="571498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CarasIonut1.jpg"/>
          <p:cNvPicPr>
            <a:picLocks noChangeAspect="1"/>
          </p:cNvPicPr>
          <p:nvPr/>
        </p:nvPicPr>
        <p:blipFill>
          <a:blip r:embed="rId3" cstate="print"/>
          <a:stretch>
            <a:fillRect/>
          </a:stretch>
        </p:blipFill>
        <p:spPr bwMode="auto">
          <a:xfrm>
            <a:off x="1" y="-1"/>
            <a:ext cx="4211959" cy="57149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CarasIonut1.jpg"/>
          <p:cNvPicPr>
            <a:picLocks noChangeAspect="1"/>
          </p:cNvPicPr>
          <p:nvPr/>
        </p:nvPicPr>
        <p:blipFill>
          <a:blip r:embed="rId3" cstate="print"/>
          <a:stretch>
            <a:fillRect/>
          </a:stretch>
        </p:blipFill>
        <p:spPr bwMode="auto">
          <a:xfrm>
            <a:off x="0" y="0"/>
            <a:ext cx="4211960"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5076056" y="2209428"/>
            <a:ext cx="3240360"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Con el tiempo y una caña - 1967</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14:switch dir="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3" cstate="print"/>
          <a:stretch>
            <a:fillRect/>
          </a:stretch>
        </p:blipFill>
        <p:spPr bwMode="auto">
          <a:xfrm>
            <a:off x="5" y="19"/>
            <a:ext cx="4499971" cy="569867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27.jpg"/>
          <p:cNvPicPr>
            <a:picLocks noChangeAspect="1"/>
          </p:cNvPicPr>
          <p:nvPr/>
        </p:nvPicPr>
        <p:blipFill>
          <a:blip r:embed="rId3" cstate="print"/>
          <a:stretch>
            <a:fillRect/>
          </a:stretch>
        </p:blipFill>
        <p:spPr bwMode="auto">
          <a:xfrm>
            <a:off x="0" y="0"/>
            <a:ext cx="4499992"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27.jpg"/>
          <p:cNvPicPr>
            <a:picLocks noChangeAspect="1"/>
          </p:cNvPicPr>
          <p:nvPr/>
        </p:nvPicPr>
        <p:blipFill>
          <a:blip r:embed="rId3" cstate="print"/>
          <a:stretch>
            <a:fillRect/>
          </a:stretch>
        </p:blipFill>
        <p:spPr bwMode="auto">
          <a:xfrm>
            <a:off x="0" y="0"/>
            <a:ext cx="4499992"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5436096" y="1273324"/>
            <a:ext cx="2880320" cy="954107"/>
          </a:xfrm>
          <a:prstGeom prst="rect">
            <a:avLst/>
          </a:prstGeom>
          <a:noFill/>
        </p:spPr>
        <p:txBody>
          <a:bodyPr wrap="square" rtlCol="0">
            <a:spAutoFit/>
          </a:bodyPr>
          <a:lstStyle/>
          <a:p>
            <a:r>
              <a:rPr lang="es-ES" sz="2800" i="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Transeuntes</a:t>
            </a:r>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de pueblo - 1974</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5292080" y="2569468"/>
            <a:ext cx="3600400"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Tras la Guerra Civil Española fundó el Gremio Artesano de Artistas Falleros en 1943, del cual fue maestro mayor durante 22 años.</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switch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dow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par>
                          <p:cTn id="33" fill="hold">
                            <p:stCondLst>
                              <p:cond delay="63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 Juan de Juanes - Catedral Valencia.jpg"/>
          <p:cNvPicPr>
            <a:picLocks noChangeAspect="1"/>
          </p:cNvPicPr>
          <p:nvPr/>
        </p:nvPicPr>
        <p:blipFill>
          <a:blip r:embed="rId3" cstate="print"/>
          <a:stretch>
            <a:fillRect/>
          </a:stretch>
        </p:blipFill>
        <p:spPr bwMode="auto">
          <a:xfrm>
            <a:off x="0" y="-24968"/>
            <a:ext cx="9144002" cy="5715001"/>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6" name="5 Imagen" descr="03 Juan de Juanes - Catedral Valencia.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339752" y="5017740"/>
            <a:ext cx="5400600"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Añoranzas del pasado - 1975</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1000">
        <p15:prstTrans prst="origami"/>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61559729_ff630b6818_o.jpg"/>
          <p:cNvPicPr>
            <a:picLocks noChangeAspect="1"/>
          </p:cNvPicPr>
          <p:nvPr/>
        </p:nvPicPr>
        <p:blipFill>
          <a:blip r:embed="rId3" cstate="print"/>
          <a:stretch>
            <a:fillRect/>
          </a:stretch>
        </p:blipFill>
        <p:spPr bwMode="auto">
          <a:xfrm>
            <a:off x="0" y="0"/>
            <a:ext cx="3959933" cy="56987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2 CuadroTexto"/>
          <p:cNvSpPr txBox="1"/>
          <p:nvPr/>
        </p:nvSpPr>
        <p:spPr>
          <a:xfrm>
            <a:off x="4355976" y="1201316"/>
            <a:ext cx="4320480"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Dulzainero y </a:t>
            </a:r>
            <a:r>
              <a:rPr lang="es-ES" sz="2800" i="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tabaletero</a:t>
            </a:r>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- 1977</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355976" y="2209428"/>
            <a:ext cx="4320480" cy="2800767"/>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También promovió la construcción de la Ciudad del Artista Fallero en el barrio valenciano de </a:t>
            </a:r>
            <a:r>
              <a:rPr lang="es-ES" sz="2200" b="1" i="1" dirty="0" err="1" smtClean="0">
                <a:solidFill>
                  <a:schemeClr val="bg1"/>
                </a:solidFill>
                <a:effectLst>
                  <a:glow rad="101600">
                    <a:srgbClr val="C00000">
                      <a:alpha val="60000"/>
                    </a:srgbClr>
                  </a:glow>
                  <a:outerShdw blurRad="38100" dist="38100" dir="2700000" algn="tl">
                    <a:srgbClr val="000000">
                      <a:alpha val="43137"/>
                    </a:srgbClr>
                  </a:outerShdw>
                </a:effectLst>
              </a:rPr>
              <a:t>Benicalap</a:t>
            </a:r>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 con el fin de mejorar las condiciones de trabajo de los artistas que construyen las fallas.</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shred pattern="rectang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 by="(-#ppt_w*2)" calcmode="lin" valueType="num">
                                      <p:cBhvr rctx="PPT">
                                        <p:cTn id="17" dur="500" autoRev="1" fill="hold">
                                          <p:stCondLst>
                                            <p:cond delay="0"/>
                                          </p:stCondLst>
                                        </p:cTn>
                                        <p:tgtEl>
                                          <p:spTgt spid="3"/>
                                        </p:tgtEl>
                                        <p:attrNameLst>
                                          <p:attrName>ppt_w</p:attrName>
                                        </p:attrNameLst>
                                      </p:cBhvr>
                                    </p:anim>
                                    <p:anim by="(#ppt_w*0.50)" calcmode="lin" valueType="num">
                                      <p:cBhvr>
                                        <p:cTn id="18" dur="500" decel="50000" autoRev="1" fill="hold">
                                          <p:stCondLst>
                                            <p:cond delay="0"/>
                                          </p:stCondLst>
                                        </p:cTn>
                                        <p:tgtEl>
                                          <p:spTgt spid="3"/>
                                        </p:tgtEl>
                                        <p:attrNameLst>
                                          <p:attrName>ppt_x</p:attrName>
                                        </p:attrNameLst>
                                      </p:cBhvr>
                                    </p:anim>
                                    <p:anim from="(-#ppt_h/2)" to="(#ppt_y)" calcmode="lin" valueType="num">
                                      <p:cBhvr>
                                        <p:cTn id="19" dur="1000" fill="hold">
                                          <p:stCondLst>
                                            <p:cond delay="0"/>
                                          </p:stCondLst>
                                        </p:cTn>
                                        <p:tgtEl>
                                          <p:spTgt spid="3"/>
                                        </p:tgtEl>
                                        <p:attrNameLst>
                                          <p:attrName>ppt_y</p:attrName>
                                        </p:attrNameLst>
                                      </p:cBhvr>
                                    </p:anim>
                                    <p:animRot by="21600000">
                                      <p:cBhvr>
                                        <p:cTn id="20" dur="1000" fill="hold">
                                          <p:stCondLst>
                                            <p:cond delay="0"/>
                                          </p:stCondLst>
                                        </p:cTn>
                                        <p:tgtEl>
                                          <p:spTgt spid="3"/>
                                        </p:tgtEl>
                                        <p:attrNameLst>
                                          <p:attrName>r</p:attrName>
                                        </p:attrNameLst>
                                      </p:cBhvr>
                                    </p:animRot>
                                  </p:childTnLst>
                                </p:cTn>
                              </p:par>
                            </p:childTnLst>
                          </p:cTn>
                        </p:par>
                        <p:par>
                          <p:cTn id="21" fill="hold">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190326734_a4828fb3db_b.jpg"/>
          <p:cNvPicPr>
            <a:picLocks noChangeAspect="1"/>
          </p:cNvPicPr>
          <p:nvPr/>
        </p:nvPicPr>
        <p:blipFill>
          <a:blip r:embed="rId3" cstate="print"/>
          <a:stretch>
            <a:fillRect/>
          </a:stretch>
        </p:blipFill>
        <p:spPr bwMode="auto">
          <a:xfrm>
            <a:off x="0" y="0"/>
            <a:ext cx="3743908"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6190326734_a4828fb3db_b.jpg"/>
          <p:cNvPicPr>
            <a:picLocks noChangeAspect="1"/>
          </p:cNvPicPr>
          <p:nvPr/>
        </p:nvPicPr>
        <p:blipFill>
          <a:blip r:embed="rId3" cstate="print"/>
          <a:stretch>
            <a:fillRect/>
          </a:stretch>
        </p:blipFill>
        <p:spPr bwMode="auto">
          <a:xfrm>
            <a:off x="0" y="0"/>
            <a:ext cx="3743908"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3995936" y="2281436"/>
            <a:ext cx="4968552"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Vieja soguera y niño - 1978</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0000">
        <p14:prism dir="u" isContent="1"/>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out)">
                                      <p:cBhvr>
                                        <p:cTn id="10" dur="3000"/>
                                        <p:tgtEl>
                                          <p:spTgt spid="7"/>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Museo Prado - Colección Real no expuesta.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6" name="5 Imagen" descr="04 Museo Prado - Colección Real no expuesta.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985292"/>
            <a:ext cx="3600400"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cuerda floja - 1980</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83568" y="4657700"/>
            <a:ext cx="7776864" cy="923330"/>
          </a:xfrm>
          <a:prstGeom prst="rect">
            <a:avLst/>
          </a:prstGeom>
          <a:noFill/>
        </p:spPr>
        <p:txBody>
          <a:bodyPr wrap="square" rtlCol="0">
            <a:spAutoFit/>
          </a:bodyPr>
          <a:lstStyle/>
          <a:p>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El 17 de marzo de 1965 se colocó la primera piedra de este proyecto, que de ser modesto pasó a tener 1.103 viviendas, más de 40 naves industriales, museo, escuela profesional e iglesia.</a:t>
            </a:r>
            <a:endParaRPr lang="es-ES"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par>
                          <p:cTn id="26" fill="hold">
                            <p:stCondLst>
                              <p:cond delay="57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3" cstate="print"/>
          <a:stretch>
            <a:fillRect/>
          </a:stretch>
        </p:blipFill>
        <p:spPr bwMode="auto">
          <a:xfrm>
            <a:off x="0" y="1"/>
            <a:ext cx="4067943"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6" name="5 Imagen" descr="396322-1024x768.jpg"/>
          <p:cNvPicPr>
            <a:picLocks noChangeAspect="1"/>
          </p:cNvPicPr>
          <p:nvPr/>
        </p:nvPicPr>
        <p:blipFill>
          <a:blip r:embed="rId3" cstate="print"/>
          <a:stretch>
            <a:fillRect/>
          </a:stretch>
        </p:blipFill>
        <p:spPr bwMode="auto">
          <a:xfrm>
            <a:off x="0" y="0"/>
            <a:ext cx="4067943"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7" name="6 Imagen" descr="396322-1024x768.jpg"/>
          <p:cNvPicPr>
            <a:picLocks noChangeAspect="1"/>
          </p:cNvPicPr>
          <p:nvPr/>
        </p:nvPicPr>
        <p:blipFill>
          <a:blip r:embed="rId3" cstate="print"/>
          <a:stretch>
            <a:fillRect/>
          </a:stretch>
        </p:blipFill>
        <p:spPr bwMode="auto">
          <a:xfrm>
            <a:off x="0" y="0"/>
            <a:ext cx="4067943"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716016" y="2713484"/>
            <a:ext cx="3312368"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dama de la columpia - 1982</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14:doors/>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3" cstate="print"/>
          <a:stretch>
            <a:fillRect/>
          </a:stretch>
        </p:blipFill>
        <p:spPr bwMode="auto">
          <a:xfrm>
            <a:off x="1" y="14246"/>
            <a:ext cx="9124196" cy="5702624"/>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book2013_00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1115616" y="1273324"/>
            <a:ext cx="4608512"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Trovador y colombina - 1983</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7544" y="4657700"/>
            <a:ext cx="8424936" cy="923330"/>
          </a:xfrm>
          <a:prstGeom prst="rect">
            <a:avLst/>
          </a:prstGeom>
          <a:noFill/>
        </p:spPr>
        <p:txBody>
          <a:bodyPr wrap="square" rtlCol="0">
            <a:spAutoFit/>
          </a:bodyPr>
          <a:lstStyle/>
          <a:p>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Es, sin duda, una muestra en la que se puede contemplar la historia de la fiesta fallera de una manera tangible y a través de sus protagonistas, los ninots más destacables de cada año, </a:t>
            </a:r>
            <a:endParaRPr lang="es-ES"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Horizont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50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par>
                          <p:cTn id="26" fill="hold">
                            <p:stCondLst>
                              <p:cond delay="67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3" cstate="print"/>
          <a:stretch>
            <a:fillRect/>
          </a:stretch>
        </p:blipFill>
        <p:spPr bwMode="auto">
          <a:xfrm>
            <a:off x="0" y="11204"/>
            <a:ext cx="9184017"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curves-caras-ionut.jpg"/>
          <p:cNvPicPr>
            <a:picLocks noChangeAspect="1"/>
          </p:cNvPicPr>
          <p:nvPr/>
        </p:nvPicPr>
        <p:blipFill>
          <a:blip r:embed="rId3" cstate="print"/>
          <a:stretch>
            <a:fillRect/>
          </a:stretch>
        </p:blipFill>
        <p:spPr bwMode="auto">
          <a:xfrm>
            <a:off x="0" y="0"/>
            <a:ext cx="9184017"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1763688" y="4513684"/>
            <a:ext cx="4896544"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Alfarero y aprendiz - 1984</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10000">
        <p15:prstTrans prst="curtains"/>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3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3" cstate="print"/>
          <a:stretch>
            <a:fillRect/>
          </a:stretch>
        </p:blipFill>
        <p:spPr bwMode="auto">
          <a:xfrm>
            <a:off x="-1" y="9"/>
            <a:ext cx="9184015"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Caras_Ionut_11_thumb.jpg"/>
          <p:cNvPicPr>
            <a:picLocks noChangeAspect="1"/>
          </p:cNvPicPr>
          <p:nvPr/>
        </p:nvPicPr>
        <p:blipFill>
          <a:blip r:embed="rId3" cstate="print"/>
          <a:stretch>
            <a:fillRect/>
          </a:stretch>
        </p:blipFill>
        <p:spPr bwMode="auto">
          <a:xfrm>
            <a:off x="-1" y="0"/>
            <a:ext cx="9184015"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Caras_Ionut_11_thumb.jpg"/>
          <p:cNvPicPr>
            <a:picLocks noChangeAspect="1"/>
          </p:cNvPicPr>
          <p:nvPr/>
        </p:nvPicPr>
        <p:blipFill>
          <a:blip r:embed="rId3" cstate="print"/>
          <a:stretch>
            <a:fillRect/>
          </a:stretch>
        </p:blipFill>
        <p:spPr bwMode="auto">
          <a:xfrm>
            <a:off x="-1" y="0"/>
            <a:ext cx="9184015"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67544" y="481236"/>
            <a:ext cx="4680520"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En el taller del herrero - 1985</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467544" y="4585692"/>
            <a:ext cx="8352928" cy="923330"/>
          </a:xfrm>
          <a:prstGeom prst="rect">
            <a:avLst/>
          </a:prstGeom>
          <a:noFill/>
        </p:spPr>
        <p:txBody>
          <a:bodyPr wrap="square" rtlCol="0">
            <a:spAutoFit/>
          </a:bodyPr>
          <a:lstStyle/>
          <a:p>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La tradición del ninot </a:t>
            </a:r>
            <a:r>
              <a:rPr lang="es-ES" b="1" i="1" dirty="0" err="1" smtClean="0">
                <a:solidFill>
                  <a:schemeClr val="bg1"/>
                </a:solidFill>
                <a:effectLst>
                  <a:glow rad="101600">
                    <a:srgbClr val="C00000">
                      <a:alpha val="60000"/>
                    </a:srgbClr>
                  </a:glow>
                  <a:outerShdw blurRad="38100" dist="38100" dir="2700000" algn="tl">
                    <a:srgbClr val="000000">
                      <a:alpha val="43137"/>
                    </a:srgbClr>
                  </a:outerShdw>
                </a:effectLst>
              </a:rPr>
              <a:t>indultat</a:t>
            </a:r>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 se remonta oficialmente al año 1934, aunque desde principios de siglo algunas comisiones ya habían decidido por su cuenta salvar a alguno de sus ninots.</a:t>
            </a:r>
            <a:endParaRPr lang="es-ES"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erris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par>
                          <p:cTn id="33" fill="hold">
                            <p:stCondLst>
                              <p:cond delay="64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89815077_76d02014c1_b.jpg"/>
          <p:cNvPicPr>
            <a:picLocks noChangeAspect="1"/>
          </p:cNvPicPr>
          <p:nvPr/>
        </p:nvPicPr>
        <p:blipFill>
          <a:blip r:embed="rId3" cstate="print"/>
          <a:stretch>
            <a:fillRect/>
          </a:stretch>
        </p:blipFill>
        <p:spPr bwMode="auto">
          <a:xfrm>
            <a:off x="-1" y="0"/>
            <a:ext cx="9184017"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3" name="2 Imagen" descr="4389815077_76d02014c1_b.jpg"/>
          <p:cNvPicPr>
            <a:picLocks noChangeAspect="1"/>
          </p:cNvPicPr>
          <p:nvPr/>
        </p:nvPicPr>
        <p:blipFill>
          <a:blip r:embed="rId3" cstate="print"/>
          <a:stretch>
            <a:fillRect/>
          </a:stretch>
        </p:blipFill>
        <p:spPr bwMode="auto">
          <a:xfrm>
            <a:off x="0" y="0"/>
            <a:ext cx="9184017"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755576" y="4513684"/>
            <a:ext cx="6048672"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Indiana Jones en busca del barrio perdido - 1986</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2000">
        <p14:ferris dir="r"/>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linds(horizontal)">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61559729_ff630b6818_o.jpg"/>
          <p:cNvPicPr>
            <a:picLocks noChangeAspect="1"/>
          </p:cNvPicPr>
          <p:nvPr/>
        </p:nvPicPr>
        <p:blipFill>
          <a:blip r:embed="rId3" cstate="print"/>
          <a:stretch>
            <a:fillRect/>
          </a:stretch>
        </p:blipFill>
        <p:spPr bwMode="auto">
          <a:xfrm>
            <a:off x="0" y="0"/>
            <a:ext cx="4427984" cy="56987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2 CuadroTexto"/>
          <p:cNvSpPr txBox="1"/>
          <p:nvPr/>
        </p:nvSpPr>
        <p:spPr>
          <a:xfrm>
            <a:off x="5292080" y="1345332"/>
            <a:ext cx="2664296" cy="830997"/>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Valencia mora y cristiana - 1987</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76056" y="2353444"/>
            <a:ext cx="3816424" cy="2462213"/>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El artista fallero Regino Mas propuso la idea, y durante los días 13, 14 y 15 de marzo el sótano del Mercado Central albergó la primera Exposición del Ninot. </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conveyor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 by="(-#ppt_w*2)" calcmode="lin" valueType="num">
                                      <p:cBhvr rctx="PPT">
                                        <p:cTn id="17" dur="500" autoRev="1" fill="hold">
                                          <p:stCondLst>
                                            <p:cond delay="0"/>
                                          </p:stCondLst>
                                        </p:cTn>
                                        <p:tgtEl>
                                          <p:spTgt spid="3"/>
                                        </p:tgtEl>
                                        <p:attrNameLst>
                                          <p:attrName>ppt_w</p:attrName>
                                        </p:attrNameLst>
                                      </p:cBhvr>
                                    </p:anim>
                                    <p:anim by="(#ppt_w*0.50)" calcmode="lin" valueType="num">
                                      <p:cBhvr>
                                        <p:cTn id="18" dur="500" decel="50000" autoRev="1" fill="hold">
                                          <p:stCondLst>
                                            <p:cond delay="0"/>
                                          </p:stCondLst>
                                        </p:cTn>
                                        <p:tgtEl>
                                          <p:spTgt spid="3"/>
                                        </p:tgtEl>
                                        <p:attrNameLst>
                                          <p:attrName>ppt_x</p:attrName>
                                        </p:attrNameLst>
                                      </p:cBhvr>
                                    </p:anim>
                                    <p:anim from="(-#ppt_h/2)" to="(#ppt_y)" calcmode="lin" valueType="num">
                                      <p:cBhvr>
                                        <p:cTn id="19" dur="1000" fill="hold">
                                          <p:stCondLst>
                                            <p:cond delay="0"/>
                                          </p:stCondLst>
                                        </p:cTn>
                                        <p:tgtEl>
                                          <p:spTgt spid="3"/>
                                        </p:tgtEl>
                                        <p:attrNameLst>
                                          <p:attrName>ppt_y</p:attrName>
                                        </p:attrNameLst>
                                      </p:cBhvr>
                                    </p:anim>
                                    <p:animRot by="21600000">
                                      <p:cBhvr>
                                        <p:cTn id="20" dur="1000" fill="hold">
                                          <p:stCondLst>
                                            <p:cond delay="0"/>
                                          </p:stCondLst>
                                        </p:cTn>
                                        <p:tgtEl>
                                          <p:spTgt spid="3"/>
                                        </p:tgtEl>
                                        <p:attrNameLst>
                                          <p:attrName>r</p:attrName>
                                        </p:attrNameLst>
                                      </p:cBhvr>
                                    </p:animRot>
                                  </p:childTnLst>
                                </p:cTn>
                              </p:par>
                            </p:childTnLst>
                          </p:cTn>
                        </p:par>
                        <p:par>
                          <p:cTn id="21" fill="hold">
                            <p:stCondLst>
                              <p:cond delay="66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190326734_a4828fb3db_b.jpg"/>
          <p:cNvPicPr>
            <a:picLocks noChangeAspect="1"/>
          </p:cNvPicPr>
          <p:nvPr/>
        </p:nvPicPr>
        <p:blipFill>
          <a:blip r:embed="rId3" cstate="print"/>
          <a:stretch>
            <a:fillRect/>
          </a:stretch>
        </p:blipFill>
        <p:spPr bwMode="auto">
          <a:xfrm>
            <a:off x="0" y="0"/>
            <a:ext cx="4283968"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6190326734_a4828fb3db_b.jpg"/>
          <p:cNvPicPr>
            <a:picLocks noChangeAspect="1"/>
          </p:cNvPicPr>
          <p:nvPr/>
        </p:nvPicPr>
        <p:blipFill>
          <a:blip r:embed="rId3" cstate="print"/>
          <a:stretch>
            <a:fillRect/>
          </a:stretch>
        </p:blipFill>
        <p:spPr bwMode="auto">
          <a:xfrm>
            <a:off x="0" y="0"/>
            <a:ext cx="4283968"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5076056" y="2929508"/>
            <a:ext cx="3024336"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Country - 1988</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14:conveyor dir="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out)">
                                      <p:cBhvr>
                                        <p:cTn id="10" dur="3000"/>
                                        <p:tgtEl>
                                          <p:spTgt spid="7"/>
                                        </p:tgtEl>
                                      </p:cBhvr>
                                    </p:animEffect>
                                  </p:childTnLst>
                                </p:cTn>
                              </p:par>
                            </p:childTnLst>
                          </p:cTn>
                        </p:par>
                        <p:par>
                          <p:cTn id="11" fill="hold">
                            <p:stCondLst>
                              <p:cond delay="3000"/>
                            </p:stCondLst>
                            <p:childTnLst>
                              <p:par>
                                <p:cTn id="12" presetID="23" presetClass="entr" presetSubtype="16" fill="hold" grpId="0" nodeType="afterEffect">
                                  <p:stCondLst>
                                    <p:cond delay="100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3" cstate="print"/>
          <a:stretch>
            <a:fillRect/>
          </a:stretch>
        </p:blipFill>
        <p:spPr bwMode="auto">
          <a:xfrm>
            <a:off x="-468560" y="0"/>
            <a:ext cx="965257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imágenes-montajes-y-fotomanipulaciones-digitales-de-Caras-Ionut-3.jpg"/>
          <p:cNvPicPr>
            <a:picLocks noChangeAspect="1"/>
          </p:cNvPicPr>
          <p:nvPr/>
        </p:nvPicPr>
        <p:blipFill>
          <a:blip r:embed="rId3" cstate="print"/>
          <a:stretch>
            <a:fillRect/>
          </a:stretch>
        </p:blipFill>
        <p:spPr bwMode="auto">
          <a:xfrm>
            <a:off x="-468560" y="0"/>
            <a:ext cx="965257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0" y="337220"/>
            <a:ext cx="3563888" cy="830997"/>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Quien es zapatero que haga zapatos - 1989</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95536" y="4657700"/>
            <a:ext cx="8136904" cy="923330"/>
          </a:xfrm>
          <a:prstGeom prst="rect">
            <a:avLst/>
          </a:prstGeom>
          <a:noFill/>
        </p:spPr>
        <p:txBody>
          <a:bodyPr wrap="square" rtlCol="0">
            <a:spAutoFit/>
          </a:bodyPr>
          <a:lstStyle/>
          <a:p>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Se dice que casi 30.000 personas visitaron la exposición, y 23.000 votos fueron para el ninot presentado por la Falla Plaza del Mercado Central, titulado ‘Abuela y nieto’. </a:t>
            </a:r>
            <a:endParaRPr lang="es-ES"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Content="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par>
                          <p:cTn id="26" fill="hold">
                            <p:stCondLst>
                              <p:cond delay="73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16684274_091678963a_b.jpg"/>
          <p:cNvPicPr>
            <a:picLocks noChangeAspect="1"/>
          </p:cNvPicPr>
          <p:nvPr/>
        </p:nvPicPr>
        <p:blipFill>
          <a:blip r:embed="rId3" cstate="print"/>
          <a:stretch>
            <a:fillRect/>
          </a:stretch>
        </p:blipFill>
        <p:spPr bwMode="auto">
          <a:xfrm>
            <a:off x="0" y="-1"/>
            <a:ext cx="3995936"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2 CuadroTexto"/>
          <p:cNvSpPr txBox="1"/>
          <p:nvPr/>
        </p:nvSpPr>
        <p:spPr>
          <a:xfrm>
            <a:off x="4644008" y="2785492"/>
            <a:ext cx="4104456"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Con gusanos de seda - 1990</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0000">
        <p14:prism dir="u" isContent="1"/>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Horizontal)">
                                      <p:cBhvr>
                                        <p:cTn id="11" dur="3000"/>
                                        <p:tgtEl>
                                          <p:spTgt spid="4"/>
                                        </p:tgtEl>
                                      </p:cBhvr>
                                    </p:animEffect>
                                  </p:childTnLst>
                                </p:cTn>
                              </p:par>
                            </p:childTnLst>
                          </p:cTn>
                        </p:par>
                        <p:par>
                          <p:cTn id="12" fill="hold">
                            <p:stCondLst>
                              <p:cond delay="3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by="(-#ppt_w*2)" calcmode="lin" valueType="num">
                                      <p:cBhvr rctx="PPT">
                                        <p:cTn id="15" dur="500" autoRev="1" fill="hold">
                                          <p:stCondLst>
                                            <p:cond delay="0"/>
                                          </p:stCondLst>
                                        </p:cTn>
                                        <p:tgtEl>
                                          <p:spTgt spid="3"/>
                                        </p:tgtEl>
                                        <p:attrNameLst>
                                          <p:attrName>ppt_w</p:attrName>
                                        </p:attrNameLst>
                                      </p:cBhvr>
                                    </p:anim>
                                    <p:anim by="(#ppt_w*0.50)" calcmode="lin" valueType="num">
                                      <p:cBhvr>
                                        <p:cTn id="16" dur="500" decel="50000" autoRev="1" fill="hold">
                                          <p:stCondLst>
                                            <p:cond delay="0"/>
                                          </p:stCondLst>
                                        </p:cTn>
                                        <p:tgtEl>
                                          <p:spTgt spid="3"/>
                                        </p:tgtEl>
                                        <p:attrNameLst>
                                          <p:attrName>ppt_x</p:attrName>
                                        </p:attrNameLst>
                                      </p:cBhvr>
                                    </p:anim>
                                    <p:anim from="(-#ppt_h/2)" to="(#ppt_y)" calcmode="lin" valueType="num">
                                      <p:cBhvr>
                                        <p:cTn id="17" dur="1000" fill="hold">
                                          <p:stCondLst>
                                            <p:cond delay="0"/>
                                          </p:stCondLst>
                                        </p:cTn>
                                        <p:tgtEl>
                                          <p:spTgt spid="3"/>
                                        </p:tgtEl>
                                        <p:attrNameLst>
                                          <p:attrName>ppt_y</p:attrName>
                                        </p:attrNameLst>
                                      </p:cBhvr>
                                    </p:anim>
                                    <p:animRot by="21600000">
                                      <p:cBhvr>
                                        <p:cTn id="18"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190371312_bcc453b8d7_b.jpg"/>
          <p:cNvPicPr>
            <a:picLocks noChangeAspect="1"/>
          </p:cNvPicPr>
          <p:nvPr/>
        </p:nvPicPr>
        <p:blipFill>
          <a:blip r:embed="rId3" cstate="print"/>
          <a:stretch>
            <a:fillRect/>
          </a:stretch>
        </p:blipFill>
        <p:spPr bwMode="auto">
          <a:xfrm>
            <a:off x="0" y="-1"/>
            <a:ext cx="4427984" cy="571500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2 CuadroTexto"/>
          <p:cNvSpPr txBox="1"/>
          <p:nvPr/>
        </p:nvSpPr>
        <p:spPr>
          <a:xfrm>
            <a:off x="4860032" y="1273324"/>
            <a:ext cx="4032448" cy="830997"/>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Familia japonesa, Oriente y Occidente - 1991</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76056" y="2569468"/>
            <a:ext cx="3384376" cy="1785104"/>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No fue hasta casi 30 años más tarde cuando se incluyó la categoría de ninot infantil en la votación. </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1000">
        <p15:prstTrans prst="wind"/>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by="(-#ppt_w*2)" calcmode="lin" valueType="num">
                                      <p:cBhvr rctx="PPT">
                                        <p:cTn id="15" dur="500" autoRev="1" fill="hold">
                                          <p:stCondLst>
                                            <p:cond delay="0"/>
                                          </p:stCondLst>
                                        </p:cTn>
                                        <p:tgtEl>
                                          <p:spTgt spid="3"/>
                                        </p:tgtEl>
                                        <p:attrNameLst>
                                          <p:attrName>ppt_w</p:attrName>
                                        </p:attrNameLst>
                                      </p:cBhvr>
                                    </p:anim>
                                    <p:anim by="(#ppt_w*0.50)" calcmode="lin" valueType="num">
                                      <p:cBhvr>
                                        <p:cTn id="16" dur="500" decel="50000" autoRev="1" fill="hold">
                                          <p:stCondLst>
                                            <p:cond delay="0"/>
                                          </p:stCondLst>
                                        </p:cTn>
                                        <p:tgtEl>
                                          <p:spTgt spid="3"/>
                                        </p:tgtEl>
                                        <p:attrNameLst>
                                          <p:attrName>ppt_x</p:attrName>
                                        </p:attrNameLst>
                                      </p:cBhvr>
                                    </p:anim>
                                    <p:anim from="(-#ppt_h/2)" to="(#ppt_y)" calcmode="lin" valueType="num">
                                      <p:cBhvr>
                                        <p:cTn id="17" dur="1000" fill="hold">
                                          <p:stCondLst>
                                            <p:cond delay="0"/>
                                          </p:stCondLst>
                                        </p:cTn>
                                        <p:tgtEl>
                                          <p:spTgt spid="3"/>
                                        </p:tgtEl>
                                        <p:attrNameLst>
                                          <p:attrName>ppt_y</p:attrName>
                                        </p:attrNameLst>
                                      </p:cBhvr>
                                    </p:anim>
                                    <p:animRot by="21600000">
                                      <p:cBhvr>
                                        <p:cTn id="18" dur="1000" fill="hold">
                                          <p:stCondLst>
                                            <p:cond delay="0"/>
                                          </p:stCondLst>
                                        </p:cTn>
                                        <p:tgtEl>
                                          <p:spTgt spid="3"/>
                                        </p:tgtEl>
                                        <p:attrNameLst>
                                          <p:attrName>r</p:attrName>
                                        </p:attrNameLst>
                                      </p:cBhvr>
                                    </p:animRot>
                                  </p:childTnLst>
                                </p:cTn>
                              </p:par>
                            </p:childTnLst>
                          </p:cTn>
                        </p:par>
                        <p:par>
                          <p:cTn id="19" fill="hold">
                            <p:stCondLst>
                              <p:cond delay="77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 ermita san pantaleon de losa.jpg"/>
          <p:cNvPicPr>
            <a:picLocks noChangeAspect="1"/>
          </p:cNvPicPr>
          <p:nvPr/>
        </p:nvPicPr>
        <p:blipFill>
          <a:blip r:embed="rId3" cstate="print"/>
          <a:stretch>
            <a:fillRect/>
          </a:stretch>
        </p:blipFill>
        <p:spPr>
          <a:xfrm>
            <a:off x="0" y="0"/>
            <a:ext cx="9184016" cy="571500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35 ermita san pantaleon de losa.jpg"/>
          <p:cNvPicPr>
            <a:picLocks noChangeAspect="1"/>
          </p:cNvPicPr>
          <p:nvPr/>
        </p:nvPicPr>
        <p:blipFill>
          <a:blip r:embed="rId3" cstate="print"/>
          <a:stretch>
            <a:fillRect/>
          </a:stretch>
        </p:blipFill>
        <p:spPr>
          <a:xfrm>
            <a:off x="0" y="0"/>
            <a:ext cx="9184016" cy="571500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2411760" y="4585692"/>
            <a:ext cx="3960440"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Templo hindú - 1992</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0000">
        <p14:vortex dir="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Horizont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190326734_a4828fb3db_b.jpg"/>
          <p:cNvPicPr>
            <a:picLocks noChangeAspect="1"/>
          </p:cNvPicPr>
          <p:nvPr/>
        </p:nvPicPr>
        <p:blipFill>
          <a:blip r:embed="rId3" cstate="print"/>
          <a:stretch>
            <a:fillRect/>
          </a:stretch>
        </p:blipFill>
        <p:spPr bwMode="auto">
          <a:xfrm>
            <a:off x="0" y="0"/>
            <a:ext cx="9184017"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179512" y="841276"/>
            <a:ext cx="4536504"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Merienda en el campo - 1993</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11560" y="4657700"/>
            <a:ext cx="7992888" cy="923330"/>
          </a:xfrm>
          <a:prstGeom prst="rect">
            <a:avLst/>
          </a:prstGeom>
          <a:noFill/>
        </p:spPr>
        <p:txBody>
          <a:bodyPr wrap="square" rtlCol="0">
            <a:spAutoFit/>
          </a:bodyPr>
          <a:lstStyle/>
          <a:p>
            <a:r>
              <a:rPr lang="es-ES" b="1" i="1" dirty="0" smtClean="0">
                <a:solidFill>
                  <a:schemeClr val="bg1"/>
                </a:solidFill>
                <a:effectLst>
                  <a:glow rad="101600">
                    <a:srgbClr val="C00000">
                      <a:alpha val="60000"/>
                    </a:srgbClr>
                  </a:glow>
                  <a:outerShdw blurRad="38100" dist="38100" dir="2700000" algn="tl">
                    <a:srgbClr val="000000">
                      <a:alpha val="43137"/>
                    </a:srgbClr>
                  </a:outerShdw>
                </a:effectLst>
              </a:rPr>
              <a:t>Actualmente, son casi 800 las comisiones que presentan su ninot en la Exposición, la de este año abierta hasta el 15 de marzo y situada en la Ciudad de las Artes y las Ciencias.</a:t>
            </a:r>
            <a:endParaRPr lang="es-ES"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75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56"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 by="(-#ppt_w*2)" calcmode="lin" valueType="num">
                                      <p:cBhvr rctx="PPT">
                                        <p:cTn id="18" dur="500" autoRev="1" fill="hold">
                                          <p:stCondLst>
                                            <p:cond delay="0"/>
                                          </p:stCondLst>
                                        </p:cTn>
                                        <p:tgtEl>
                                          <p:spTgt spid="5"/>
                                        </p:tgtEl>
                                        <p:attrNameLst>
                                          <p:attrName>ppt_w</p:attrName>
                                        </p:attrNameLst>
                                      </p:cBhvr>
                                    </p:anim>
                                    <p:anim by="(#ppt_w*0.50)" calcmode="lin" valueType="num">
                                      <p:cBhvr>
                                        <p:cTn id="19" dur="500" decel="50000" autoRev="1" fill="hold">
                                          <p:stCondLst>
                                            <p:cond delay="0"/>
                                          </p:stCondLst>
                                        </p:cTn>
                                        <p:tgtEl>
                                          <p:spTgt spid="5"/>
                                        </p:tgtEl>
                                        <p:attrNameLst>
                                          <p:attrName>ppt_x</p:attrName>
                                        </p:attrNameLst>
                                      </p:cBhvr>
                                    </p:anim>
                                    <p:anim from="(-#ppt_h/2)" to="(#ppt_y)" calcmode="lin" valueType="num">
                                      <p:cBhvr>
                                        <p:cTn id="20" dur="1000" fill="hold">
                                          <p:stCondLst>
                                            <p:cond delay="0"/>
                                          </p:stCondLst>
                                        </p:cTn>
                                        <p:tgtEl>
                                          <p:spTgt spid="5"/>
                                        </p:tgtEl>
                                        <p:attrNameLst>
                                          <p:attrName>ppt_y</p:attrName>
                                        </p:attrNameLst>
                                      </p:cBhvr>
                                    </p:anim>
                                    <p:animRot by="21600000">
                                      <p:cBhvr>
                                        <p:cTn id="21" dur="1000" fill="hold">
                                          <p:stCondLst>
                                            <p:cond delay="0"/>
                                          </p:stCondLst>
                                        </p:cTn>
                                        <p:tgtEl>
                                          <p:spTgt spid="5"/>
                                        </p:tgtEl>
                                        <p:attrNameLst>
                                          <p:attrName>r</p:attrName>
                                        </p:attrNameLst>
                                      </p:cBhvr>
                                    </p:animRot>
                                  </p:childTnLst>
                                </p:cTn>
                              </p:par>
                            </p:childTnLst>
                          </p:cTn>
                        </p:par>
                        <p:par>
                          <p:cTn id="22" fill="hold">
                            <p:stCondLst>
                              <p:cond delay="66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9 Catedral de Valencia3.jpg"/>
          <p:cNvPicPr>
            <a:picLocks noChangeAspect="1"/>
          </p:cNvPicPr>
          <p:nvPr/>
        </p:nvPicPr>
        <p:blipFill>
          <a:blip r:embed="rId3" cstate="print"/>
          <a:stretch>
            <a:fillRect/>
          </a:stretch>
        </p:blipFill>
        <p:spPr bwMode="auto">
          <a:xfrm>
            <a:off x="0" y="0"/>
            <a:ext cx="4139952"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4" name="3 Imagen" descr="39 Catedral de Valencia3.jpg"/>
          <p:cNvPicPr>
            <a:picLocks noChangeAspect="1"/>
          </p:cNvPicPr>
          <p:nvPr/>
        </p:nvPicPr>
        <p:blipFill>
          <a:blip r:embed="rId3" cstate="print"/>
          <a:stretch>
            <a:fillRect/>
          </a:stretch>
        </p:blipFill>
        <p:spPr bwMode="auto">
          <a:xfrm>
            <a:off x="0" y="0"/>
            <a:ext cx="4139952"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122" name="AutoShape 2" descr="C:\Album\Santo Grial (Informacion)\La b%C3%BAsqueda del Santo Grial_files\grial2.jpg"/>
          <p:cNvSpPr>
            <a:spLocks noChangeAspect="1" noChangeArrowheads="1"/>
          </p:cNvSpPr>
          <p:nvPr/>
        </p:nvSpPr>
        <p:spPr bwMode="auto">
          <a:xfrm>
            <a:off x="-2501908" y="-319245"/>
            <a:ext cx="304800" cy="338668"/>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 name="4 CuadroTexto"/>
          <p:cNvSpPr txBox="1"/>
          <p:nvPr/>
        </p:nvSpPr>
        <p:spPr>
          <a:xfrm>
            <a:off x="4355976" y="2353444"/>
            <a:ext cx="4536504"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Falleros del futuro - 1994</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wipe dir="d"/>
      </p:transition>
    </mc:Choice>
    <mc:Fallback>
      <p:transition spd="slow" advTm="10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 el perro burbuja.jpg"/>
          <p:cNvPicPr>
            <a:picLocks noChangeAspect="1"/>
          </p:cNvPicPr>
          <p:nvPr/>
        </p:nvPicPr>
        <p:blipFill>
          <a:blip r:embed="rId3" cstate="print"/>
          <a:stretch>
            <a:fillRect/>
          </a:stretch>
        </p:blipFill>
        <p:spPr bwMode="auto">
          <a:xfrm>
            <a:off x="0" y="1"/>
            <a:ext cx="4211960" cy="57149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14" name="13 Imagen" descr="12 el perro burbuja.jpg"/>
          <p:cNvPicPr>
            <a:picLocks noChangeAspect="1"/>
          </p:cNvPicPr>
          <p:nvPr/>
        </p:nvPicPr>
        <p:blipFill>
          <a:blip r:embed="rId3" cstate="print"/>
          <a:stretch>
            <a:fillRect/>
          </a:stretch>
        </p:blipFill>
        <p:spPr bwMode="auto">
          <a:xfrm>
            <a:off x="0" y="0"/>
            <a:ext cx="4211960" cy="57149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788024" y="1273324"/>
            <a:ext cx="4032448"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Jacques </a:t>
            </a:r>
            <a:r>
              <a:rPr lang="es-ES" sz="2400" i="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Cousteau</a:t>
            </a:r>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- 1998</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44008" y="2209428"/>
            <a:ext cx="4139952" cy="2800767"/>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Separados por solo 600 metros, no hay mejor plan pre-fallas que visitar los ninots más actuales para luego retroceder en la historia y descubrir sus orígenes en el Museo Fallero. </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switch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4"/>
                                        </p:tgtEl>
                                        <p:attrNameLst>
                                          <p:attrName>style.visibility</p:attrName>
                                        </p:attrNameLst>
                                      </p:cBhvr>
                                      <p:to>
                                        <p:strVal val="visible"/>
                                      </p:to>
                                    </p:set>
                                    <p:animEffect transition="in" filter="diamond(out)">
                                      <p:cBhvr>
                                        <p:cTn id="10" dur="3000"/>
                                        <p:tgtEl>
                                          <p:spTgt spid="14"/>
                                        </p:tgtEl>
                                      </p:cBhvr>
                                    </p:animEffect>
                                  </p:childTnLst>
                                </p:cTn>
                              </p:par>
                            </p:childTnLst>
                          </p:cTn>
                        </p:par>
                        <p:par>
                          <p:cTn id="11" fill="hold">
                            <p:stCondLst>
                              <p:cond delay="3500"/>
                            </p:stCondLst>
                            <p:childTnLst>
                              <p:par>
                                <p:cTn id="12" presetID="56" presetClass="entr" presetSubtype="0" fill="hold" grpId="0" nodeType="afterEffect">
                                  <p:stCondLst>
                                    <p:cond delay="50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par>
                          <p:cTn id="18" fill="hold">
                            <p:stCondLst>
                              <p:cond delay="69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3" cstate="print"/>
          <a:stretch>
            <a:fillRect/>
          </a:stretch>
        </p:blipFill>
        <p:spPr bwMode="auto">
          <a:xfrm>
            <a:off x="5" y="17"/>
            <a:ext cx="4283946" cy="5714972"/>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27.jpg"/>
          <p:cNvPicPr>
            <a:picLocks noChangeAspect="1"/>
          </p:cNvPicPr>
          <p:nvPr/>
        </p:nvPicPr>
        <p:blipFill>
          <a:blip r:embed="rId3" cstate="print"/>
          <a:stretch>
            <a:fillRect/>
          </a:stretch>
        </p:blipFill>
        <p:spPr bwMode="auto">
          <a:xfrm>
            <a:off x="0" y="0"/>
            <a:ext cx="4283968"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27.jpg"/>
          <p:cNvPicPr>
            <a:picLocks noChangeAspect="1"/>
          </p:cNvPicPr>
          <p:nvPr/>
        </p:nvPicPr>
        <p:blipFill>
          <a:blip r:embed="rId3" cstate="print"/>
          <a:stretch>
            <a:fillRect/>
          </a:stretch>
        </p:blipFill>
        <p:spPr bwMode="auto">
          <a:xfrm>
            <a:off x="0" y="0"/>
            <a:ext cx="4283968"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5004048" y="2281436"/>
            <a:ext cx="3888432"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a:t>
            </a:r>
            <a:r>
              <a:rPr lang="es-ES" sz="2800" i="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embogador</a:t>
            </a:r>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- 2000</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pull/>
      </p:transition>
    </mc:Choice>
    <mc:Fallback>
      <p:transition spd="slow" advTm="1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vertic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jpg"/>
          <p:cNvPicPr>
            <a:picLocks noGrp="1" noChangeAspect="1"/>
          </p:cNvPicPr>
          <p:nvPr isPhoto="1"/>
        </p:nvPicPr>
        <p:blipFill>
          <a:blip r:embed="rId3" cstate="print"/>
          <a:stretch>
            <a:fillRect/>
          </a:stretch>
        </p:blipFill>
        <p:spPr bwMode="auto">
          <a:xfrm>
            <a:off x="1" y="0"/>
            <a:ext cx="3779912"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pic>
        <p:nvPicPr>
          <p:cNvPr id="3" name="2 Imagen" descr="1(7).jpg"/>
          <p:cNvPicPr>
            <a:picLocks noGrp="1" noChangeAspect="1"/>
          </p:cNvPicPr>
          <p:nvPr isPhoto="1"/>
        </p:nvPicPr>
        <p:blipFill>
          <a:blip r:embed="rId3" cstate="print"/>
          <a:stretch>
            <a:fillRect/>
          </a:stretch>
        </p:blipFill>
        <p:spPr bwMode="auto">
          <a:xfrm>
            <a:off x="1" y="0"/>
            <a:ext cx="3779912" cy="5715000"/>
          </a:xfrm>
          <a:prstGeom prst="rect">
            <a:avLst/>
          </a:prstGeom>
          <a:noFill/>
          <a:ln w="9525">
            <a:noFill/>
            <a:miter lim="800000"/>
            <a:headEnd/>
            <a:tailEnd/>
          </a:ln>
          <a:effectLst>
            <a:outerShdw blurRad="50800" dist="190500" dir="2700000" algn="tl" rotWithShape="0">
              <a:prstClr val="black">
                <a:alpha val="50000"/>
              </a:prst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572000" y="1273324"/>
            <a:ext cx="4104456"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Blanco y Negro - 2002</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211960" y="1921396"/>
            <a:ext cx="4176464" cy="2800767"/>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Las Fallas siempre nos han parecido una fiesta especial que no todo el mundo comprende. Es una pena, así lo vemos los de fuera muchas veces, crear algo con mucho trabajo para quemarlo en un rato.</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fallOve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iterate type="lt">
                                    <p:tmPct val="0"/>
                                  </p:iterate>
                                  <p:childTnLst>
                                    <p:set>
                                      <p:cBhvr>
                                        <p:cTn id="10" dur="1" fill="hold">
                                          <p:stCondLst>
                                            <p:cond delay="0"/>
                                          </p:stCondLst>
                                        </p:cTn>
                                        <p:tgtEl>
                                          <p:spTgt spid="4"/>
                                        </p:tgtEl>
                                        <p:attrNameLst>
                                          <p:attrName>style.visibility</p:attrName>
                                        </p:attrNameLst>
                                      </p:cBhvr>
                                      <p:to>
                                        <p:strVal val="visible"/>
                                      </p:to>
                                    </p:set>
                                    <p:animEffect transition="in" filter="plus(out)">
                                      <p:cBhvr>
                                        <p:cTn id="11" dur="3000"/>
                                        <p:tgtEl>
                                          <p:spTgt spid="4"/>
                                        </p:tgtEl>
                                      </p:cBhvr>
                                    </p:animEffect>
                                  </p:childTnLst>
                                </p:cTn>
                              </p:par>
                              <p:par>
                                <p:cTn id="12" presetID="23" presetClass="entr" presetSubtype="288" fill="hold" nodeType="withEffect">
                                  <p:stCondLst>
                                    <p:cond delay="0"/>
                                  </p:stCondLst>
                                  <p:iterate type="lt">
                                    <p:tmPct val="0"/>
                                  </p:iterate>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iterate type="lt">
                                    <p:tmPct val="0"/>
                                  </p:iterate>
                                  <p:childTnLst>
                                    <p:set>
                                      <p:cBhvr>
                                        <p:cTn id="17" dur="1" fill="hold">
                                          <p:stCondLst>
                                            <p:cond delay="0"/>
                                          </p:stCondLst>
                                        </p:cTn>
                                        <p:tgtEl>
                                          <p:spTgt spid="3"/>
                                        </p:tgtEl>
                                        <p:attrNameLst>
                                          <p:attrName>style.visibility</p:attrName>
                                        </p:attrNameLst>
                                      </p:cBhvr>
                                      <p:to>
                                        <p:strVal val="visible"/>
                                      </p:to>
                                    </p:set>
                                    <p:animEffect transition="in" filter="plus(in)">
                                      <p:cBhvr>
                                        <p:cTn id="18" dur="3000"/>
                                        <p:tgtEl>
                                          <p:spTgt spid="3"/>
                                        </p:tgtEl>
                                      </p:cBhvr>
                                    </p:animEffect>
                                  </p:childTnLst>
                                </p:cTn>
                              </p:par>
                            </p:childTnLst>
                          </p:cTn>
                        </p:par>
                        <p:par>
                          <p:cTn id="19" fill="hold">
                            <p:stCondLst>
                              <p:cond delay="3000"/>
                            </p:stCondLst>
                            <p:childTnLst>
                              <p:par>
                                <p:cTn id="20" presetID="56" presetClass="entr" presetSubtype="0" fill="hold" grpId="0" nodeType="afterEffect">
                                  <p:stCondLst>
                                    <p:cond delay="50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par>
                          <p:cTn id="26" fill="hold">
                            <p:stCondLst>
                              <p:cond delay="61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3" cstate="print"/>
          <a:stretch>
            <a:fillRect/>
          </a:stretch>
        </p:blipFill>
        <p:spPr bwMode="auto">
          <a:xfrm>
            <a:off x="32" y="1"/>
            <a:ext cx="3419872"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26808.jpg"/>
          <p:cNvPicPr>
            <a:picLocks noChangeAspect="1"/>
          </p:cNvPicPr>
          <p:nvPr/>
        </p:nvPicPr>
        <p:blipFill>
          <a:blip r:embed="rId3" cstate="print"/>
          <a:stretch>
            <a:fillRect/>
          </a:stretch>
        </p:blipFill>
        <p:spPr bwMode="auto">
          <a:xfrm>
            <a:off x="32" y="-1"/>
            <a:ext cx="3419872" cy="571500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26808.jpg"/>
          <p:cNvPicPr>
            <a:picLocks noChangeAspect="1"/>
          </p:cNvPicPr>
          <p:nvPr/>
        </p:nvPicPr>
        <p:blipFill>
          <a:blip r:embed="rId3" cstate="print"/>
          <a:stretch>
            <a:fillRect/>
          </a:stretch>
        </p:blipFill>
        <p:spPr bwMode="auto">
          <a:xfrm>
            <a:off x="1" y="-1"/>
            <a:ext cx="3419872" cy="571500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283968" y="2497460"/>
            <a:ext cx="3744416"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Por la huerta - 2003</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750" advTm="10000">
        <p14:vortex dir="u"/>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3" cstate="print"/>
          <a:stretch>
            <a:fillRect/>
          </a:stretch>
        </p:blipFill>
        <p:spPr bwMode="auto">
          <a:xfrm>
            <a:off x="-10501" y="19"/>
            <a:ext cx="3825325" cy="574294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26810.jpg"/>
          <p:cNvPicPr>
            <a:picLocks noChangeAspect="1"/>
          </p:cNvPicPr>
          <p:nvPr/>
        </p:nvPicPr>
        <p:blipFill>
          <a:blip r:embed="rId3" cstate="print"/>
          <a:stretch>
            <a:fillRect/>
          </a:stretch>
        </p:blipFill>
        <p:spPr bwMode="auto">
          <a:xfrm>
            <a:off x="-4502" y="-1"/>
            <a:ext cx="3810195" cy="5720232"/>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26810.jpg"/>
          <p:cNvPicPr>
            <a:picLocks noChangeAspect="1"/>
          </p:cNvPicPr>
          <p:nvPr/>
        </p:nvPicPr>
        <p:blipFill>
          <a:blip r:embed="rId3" cstate="print"/>
          <a:stretch>
            <a:fillRect/>
          </a:stretch>
        </p:blipFill>
        <p:spPr bwMode="auto">
          <a:xfrm>
            <a:off x="1" y="15874"/>
            <a:ext cx="3796136" cy="5699126"/>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572000" y="1273324"/>
            <a:ext cx="4032448"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Artes de pesca - 2004</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355976" y="2137420"/>
            <a:ext cx="3960440" cy="3139321"/>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La fiesta de las Fallas, en su formato actual, tiene su origen en el gremio de los carpinteros, que el día de San José, su patrón, aprovechaban para limpiar de trastos sus talleres y sacarlos a la calle para luego prenderles fuego.</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shred pattern="rectangle" dir="ou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3000"/>
                                        <p:tgtEl>
                                          <p:spTgt spid="7"/>
                                        </p:tgtEl>
                                      </p:cBhvr>
                                    </p:animEffect>
                                  </p:childTnLst>
                                </p:cTn>
                              </p:par>
                            </p:childTnLst>
                          </p:cTn>
                        </p:par>
                        <p:par>
                          <p:cTn id="14" fill="hold">
                            <p:stCondLst>
                              <p:cond delay="3000"/>
                            </p:stCondLst>
                            <p:childTnLst>
                              <p:par>
                                <p:cTn id="15" presetID="56" presetClass="entr" presetSubtype="0" fill="hold" grpId="0" nodeType="afterEffect">
                                  <p:stCondLst>
                                    <p:cond delay="50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par>
                          <p:cTn id="21" fill="hold">
                            <p:stCondLst>
                              <p:cond delay="61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3" cstate="print"/>
          <a:stretch>
            <a:fillRect/>
          </a:stretch>
        </p:blipFill>
        <p:spPr bwMode="auto">
          <a:xfrm>
            <a:off x="3" y="18"/>
            <a:ext cx="3635878" cy="569866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38066_390308f5fac544a8f97ee9faf3a300b0_large.jpg"/>
          <p:cNvPicPr>
            <a:picLocks noChangeAspect="1"/>
          </p:cNvPicPr>
          <p:nvPr/>
        </p:nvPicPr>
        <p:blipFill>
          <a:blip r:embed="rId3" cstate="print"/>
          <a:stretch>
            <a:fillRect/>
          </a:stretch>
        </p:blipFill>
        <p:spPr bwMode="auto">
          <a:xfrm>
            <a:off x="0" y="0"/>
            <a:ext cx="3635896"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38066_390308f5fac544a8f97ee9faf3a300b0_large.jpg"/>
          <p:cNvPicPr>
            <a:picLocks noChangeAspect="1"/>
          </p:cNvPicPr>
          <p:nvPr/>
        </p:nvPicPr>
        <p:blipFill>
          <a:blip r:embed="rId3" cstate="print"/>
          <a:stretch>
            <a:fillRect/>
          </a:stretch>
        </p:blipFill>
        <p:spPr bwMode="auto">
          <a:xfrm>
            <a:off x="0" y="0"/>
            <a:ext cx="3635896"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3851920" y="2281436"/>
            <a:ext cx="4896544"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Amor incondicional - 2005</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0000">
        <p14:vortex dir="d"/>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3" cstate="print"/>
          <a:stretch>
            <a:fillRect/>
          </a:stretch>
        </p:blipFill>
        <p:spPr bwMode="auto">
          <a:xfrm>
            <a:off x="4" y="0"/>
            <a:ext cx="3599875" cy="569867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CarasIonut1.jpg"/>
          <p:cNvPicPr>
            <a:picLocks noChangeAspect="1"/>
          </p:cNvPicPr>
          <p:nvPr/>
        </p:nvPicPr>
        <p:blipFill>
          <a:blip r:embed="rId3" cstate="print"/>
          <a:stretch>
            <a:fillRect/>
          </a:stretch>
        </p:blipFill>
        <p:spPr bwMode="auto">
          <a:xfrm>
            <a:off x="0" y="0"/>
            <a:ext cx="3599892"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CarasIonut1.jpg"/>
          <p:cNvPicPr>
            <a:picLocks noChangeAspect="1"/>
          </p:cNvPicPr>
          <p:nvPr/>
        </p:nvPicPr>
        <p:blipFill>
          <a:blip r:embed="rId3" cstate="print"/>
          <a:stretch>
            <a:fillRect/>
          </a:stretch>
        </p:blipFill>
        <p:spPr bwMode="auto">
          <a:xfrm>
            <a:off x="0" y="1"/>
            <a:ext cx="3599892"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355976" y="1273324"/>
            <a:ext cx="3384376" cy="830997"/>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Homenaje a Vicente Blasco Ibáñez - 2006</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139952" y="2569468"/>
            <a:ext cx="4752528" cy="2246769"/>
          </a:xfrm>
          <a:prstGeom prst="rect">
            <a:avLst/>
          </a:prstGeom>
          <a:noFill/>
        </p:spPr>
        <p:txBody>
          <a:bodyPr wrap="square" rtlCol="0">
            <a:spAutoFit/>
          </a:bodyPr>
          <a:lstStyle/>
          <a:p>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Pero no todo desaparece: cada año, uno de los personajes de las Fallas, un ninot, es salvado del fuego. Y todos los ninots indultados van a parar al Museo Fallero de Valencia, que para eso existe y por eso fue creado.</a:t>
            </a:r>
            <a:endParaRPr lang="es-ES" sz="20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pull dir="d"/>
      </p:transition>
    </mc:Choice>
    <mc:Fallback>
      <p:transition spd="slow" advTm="32000">
        <p:pull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childTnLst>
                          </p:cTn>
                        </p:par>
                        <p:par>
                          <p:cTn id="14" fill="hold">
                            <p:stCondLst>
                              <p:cond delay="3000"/>
                            </p:stCondLst>
                            <p:childTnLst>
                              <p:par>
                                <p:cTn id="15" presetID="56" presetClass="entr" presetSubtype="0" fill="hold" grpId="0" nodeType="afterEffect">
                                  <p:stCondLst>
                                    <p:cond delay="50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par>
                          <p:cTn id="21" fill="hold">
                            <p:stCondLst>
                              <p:cond delay="77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3" cstate="print"/>
          <a:stretch>
            <a:fillRect/>
          </a:stretch>
        </p:blipFill>
        <p:spPr bwMode="auto">
          <a:xfrm>
            <a:off x="0" y="-1"/>
            <a:ext cx="3779911" cy="56986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curves-caras-ionut.jpg"/>
          <p:cNvPicPr>
            <a:picLocks noChangeAspect="1"/>
          </p:cNvPicPr>
          <p:nvPr/>
        </p:nvPicPr>
        <p:blipFill>
          <a:blip r:embed="rId3" cstate="print"/>
          <a:stretch>
            <a:fillRect/>
          </a:stretch>
        </p:blipFill>
        <p:spPr bwMode="auto">
          <a:xfrm>
            <a:off x="0" y="-1"/>
            <a:ext cx="3779911" cy="56986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067944" y="2641476"/>
            <a:ext cx="4824536"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Homenaje a Sorolla - 2007</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pull dir="u"/>
      </p:transition>
    </mc:Choice>
    <mc:Fallback>
      <p:transition spd="slow" advTm="10000">
        <p:pull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3" cstate="print"/>
          <a:stretch>
            <a:fillRect/>
          </a:stretch>
        </p:blipFill>
        <p:spPr bwMode="auto">
          <a:xfrm>
            <a:off x="0" y="0"/>
            <a:ext cx="3779912"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imágenes-montajes-y-fotomanipulaciones-digitales-de-Caras-Ionut-3.jpg"/>
          <p:cNvPicPr>
            <a:picLocks noChangeAspect="1"/>
          </p:cNvPicPr>
          <p:nvPr/>
        </p:nvPicPr>
        <p:blipFill>
          <a:blip r:embed="rId3" cstate="print"/>
          <a:stretch>
            <a:fillRect/>
          </a:stretch>
        </p:blipFill>
        <p:spPr bwMode="auto">
          <a:xfrm>
            <a:off x="0" y="0"/>
            <a:ext cx="3779912"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139952" y="1273324"/>
            <a:ext cx="3888432"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Homenaje a Concha Piquer - 2008</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067944" y="2497460"/>
            <a:ext cx="4536504"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Es un museo que se ve rápido y que a los niños les resulta muy curioso, así que merece la pena. Una visita en familia seguro que es un buen plan si vas a viajar a Valencia con tus hijos.</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flythrough/>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childTnLst>
                          </p:cTn>
                        </p:par>
                        <p:par>
                          <p:cTn id="11" fill="hold">
                            <p:stCondLst>
                              <p:cond delay="3000"/>
                            </p:stCondLst>
                            <p:childTnLst>
                              <p:par>
                                <p:cTn id="12" presetID="56" presetClass="entr" presetSubtype="0" fill="hold" grpId="0" nodeType="afterEffect">
                                  <p:stCondLst>
                                    <p:cond delay="50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par>
                          <p:cTn id="18" fill="hold">
                            <p:stCondLst>
                              <p:cond delay="70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3" cstate="print"/>
          <a:stretch>
            <a:fillRect/>
          </a:stretch>
        </p:blipFill>
        <p:spPr bwMode="auto">
          <a:xfrm>
            <a:off x="4" y="18"/>
            <a:ext cx="4139938" cy="571498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imágenes-montajes-y-fotomanipulaciones-digitales-de-Caras-Ionut-4.jpg"/>
          <p:cNvPicPr>
            <a:picLocks noChangeAspect="1"/>
          </p:cNvPicPr>
          <p:nvPr/>
        </p:nvPicPr>
        <p:blipFill>
          <a:blip r:embed="rId3" cstate="print"/>
          <a:stretch>
            <a:fillRect/>
          </a:stretch>
        </p:blipFill>
        <p:spPr bwMode="auto">
          <a:xfrm>
            <a:off x="0" y="0"/>
            <a:ext cx="4139952"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imágenes-montajes-y-fotomanipulaciones-digitales-de-Caras-Ionut-4.jpg"/>
          <p:cNvPicPr>
            <a:picLocks noChangeAspect="1"/>
          </p:cNvPicPr>
          <p:nvPr/>
        </p:nvPicPr>
        <p:blipFill>
          <a:blip r:embed="rId3" cstate="print"/>
          <a:stretch>
            <a:fillRect/>
          </a:stretch>
        </p:blipFill>
        <p:spPr bwMode="auto">
          <a:xfrm>
            <a:off x="0" y="0"/>
            <a:ext cx="4139952"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211960" y="2425452"/>
            <a:ext cx="4752528"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Queridas mascotas - 2009</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0000">
        <p15:prstTrans prst="airplane" invX="1"/>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onut Caras 1978 - Romanian professional photographer - Tutt'Art@ (58).jpg"/>
          <p:cNvPicPr>
            <a:picLocks noChangeAspect="1"/>
          </p:cNvPicPr>
          <p:nvPr/>
        </p:nvPicPr>
        <p:blipFill>
          <a:blip r:embed="rId3" cstate="print"/>
          <a:stretch>
            <a:fillRect/>
          </a:stretch>
        </p:blipFill>
        <p:spPr bwMode="auto">
          <a:xfrm>
            <a:off x="-180528" y="0"/>
            <a:ext cx="3960440"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Ionut Caras 1978 - Romanian professional photographer - Tutt'Art@ (58).jpg"/>
          <p:cNvPicPr>
            <a:picLocks noChangeAspect="1"/>
          </p:cNvPicPr>
          <p:nvPr/>
        </p:nvPicPr>
        <p:blipFill>
          <a:blip r:embed="rId3" cstate="print"/>
          <a:stretch>
            <a:fillRect/>
          </a:stretch>
        </p:blipFill>
        <p:spPr bwMode="auto">
          <a:xfrm>
            <a:off x="-180528" y="0"/>
            <a:ext cx="3960440"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139952" y="2137420"/>
            <a:ext cx="4464496" cy="1200329"/>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¡Ya está bien de sacapuntas! Que llegamos tarde a la jorobada - 2010</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4000">
        <p14:glitter pattern="hexagon"/>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childTnLst>
                          </p:cTn>
                        </p:par>
                        <p:par>
                          <p:cTn id="11" fill="hold">
                            <p:stCondLst>
                              <p:cond delay="3000"/>
                            </p:stCondLst>
                            <p:childTnLst>
                              <p:par>
                                <p:cTn id="12" presetID="56" presetClass="entr" presetSubtype="0" fill="hold" grpId="0" nodeType="afterEffect">
                                  <p:stCondLst>
                                    <p:cond delay="50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3" cstate="print"/>
          <a:stretch>
            <a:fillRect/>
          </a:stretch>
        </p:blipFill>
        <p:spPr bwMode="auto">
          <a:xfrm>
            <a:off x="5" y="21"/>
            <a:ext cx="3712468" cy="571497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24C724C07E0C367C957D1B6C4CB42F69E1B3C9B317158_900_900.JPEG"/>
          <p:cNvPicPr>
            <a:picLocks noChangeAspect="1"/>
          </p:cNvPicPr>
          <p:nvPr/>
        </p:nvPicPr>
        <p:blipFill>
          <a:blip r:embed="rId3" cstate="print"/>
          <a:stretch>
            <a:fillRect/>
          </a:stretch>
        </p:blipFill>
        <p:spPr bwMode="auto">
          <a:xfrm>
            <a:off x="1" y="1"/>
            <a:ext cx="3712486" cy="57149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067944" y="2641476"/>
            <a:ext cx="4536504"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Abuelo Valentín - 2011</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10000">
        <p14:glitter dir="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5" y="16"/>
            <a:ext cx="3743890" cy="569867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jpg"/>
          <p:cNvPicPr>
            <a:picLocks noChangeAspect="1"/>
          </p:cNvPicPr>
          <p:nvPr/>
        </p:nvPicPr>
        <p:blipFill>
          <a:blip r:embed="rId3" cstate="print"/>
          <a:stretch>
            <a:fillRect/>
          </a:stretch>
        </p:blipFill>
        <p:spPr bwMode="auto">
          <a:xfrm>
            <a:off x="0" y="0"/>
            <a:ext cx="3743908" cy="5698697"/>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355976" y="1273324"/>
            <a:ext cx="3960440"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Qué monada - 2012</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211960" y="2065412"/>
            <a:ext cx="4248472" cy="3170099"/>
          </a:xfrm>
          <a:prstGeom prst="rect">
            <a:avLst/>
          </a:prstGeom>
          <a:noFill/>
        </p:spPr>
        <p:txBody>
          <a:bodyPr wrap="square" rtlCol="0">
            <a:spAutoFit/>
          </a:bodyPr>
          <a:lstStyle/>
          <a:p>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Algo parecido a las actuales Fallas ya se celebraba popularmente a mediados del siglo XVIII, pero era algo informal, organizado por los vecinos que, en cada barrio, ponían estrados, como pequeños escenarios, y allí representaban escenas satíricas criticando a los personajes locales.</a:t>
            </a:r>
            <a:endParaRPr lang="es-ES" sz="20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6000">
        <p15:prstTrans prst="wind" invX="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par>
                          <p:cTn id="11" fill="hold">
                            <p:stCondLst>
                              <p:cond delay="3000"/>
                            </p:stCondLst>
                            <p:childTnLst>
                              <p:par>
                                <p:cTn id="12" presetID="56" presetClass="entr" presetSubtype="0" fill="hold" grpId="0" nodeType="afterEffect">
                                  <p:stCondLst>
                                    <p:cond delay="50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par>
                          <p:cTn id="18" fill="hold">
                            <p:stCondLst>
                              <p:cond delay="58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3" cstate="print"/>
          <a:stretch>
            <a:fillRect/>
          </a:stretch>
        </p:blipFill>
        <p:spPr bwMode="auto">
          <a:xfrm>
            <a:off x="-4462" y="-15932"/>
            <a:ext cx="3877076" cy="5742183"/>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389788_492887494104904_554425886_n.jpg"/>
          <p:cNvPicPr>
            <a:picLocks noChangeAspect="1"/>
          </p:cNvPicPr>
          <p:nvPr/>
        </p:nvPicPr>
        <p:blipFill>
          <a:blip r:embed="rId3" cstate="print"/>
          <a:stretch>
            <a:fillRect/>
          </a:stretch>
        </p:blipFill>
        <p:spPr bwMode="auto">
          <a:xfrm>
            <a:off x="0" y="0"/>
            <a:ext cx="3858722" cy="57149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389788_492887494104904_554425886_n.jpg"/>
          <p:cNvPicPr>
            <a:picLocks noChangeAspect="1"/>
          </p:cNvPicPr>
          <p:nvPr/>
        </p:nvPicPr>
        <p:blipFill>
          <a:blip r:embed="rId3" cstate="print"/>
          <a:stretch>
            <a:fillRect/>
          </a:stretch>
        </p:blipFill>
        <p:spPr bwMode="auto">
          <a:xfrm>
            <a:off x="0" y="-1"/>
            <a:ext cx="3858723" cy="5715001"/>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427984" y="2209428"/>
            <a:ext cx="3960440"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Homenaje a Miguel de Cervantes - 2014</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1000">
        <p14:ripple dir="lu"/>
      </p:transition>
    </mc:Choice>
    <mc:Fallback>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8)">
                                      <p:cBhvr>
                                        <p:cTn id="7" dur="3000"/>
                                        <p:tgtEl>
                                          <p:spTgt spid="7"/>
                                        </p:tgtEl>
                                      </p:cBhvr>
                                    </p:animEffec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3000"/>
                                        <p:tgtEl>
                                          <p:spTgt spid="4"/>
                                        </p:tgtEl>
                                      </p:cBhvr>
                                    </p:animEffec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3" cstate="print"/>
          <a:stretch>
            <a:fillRect/>
          </a:stretch>
        </p:blipFill>
        <p:spPr bwMode="auto">
          <a:xfrm>
            <a:off x="0" y="0"/>
            <a:ext cx="3784495"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2 CuadroTexto"/>
          <p:cNvSpPr txBox="1"/>
          <p:nvPr/>
        </p:nvSpPr>
        <p:spPr>
          <a:xfrm>
            <a:off x="4211960" y="1273324"/>
            <a:ext cx="4608512" cy="461665"/>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cocina de la abuela - 2015</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283968" y="2281436"/>
            <a:ext cx="4320480"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Sin embargo, el hecho de quemar trastos viejos tiene un origen pagano, en el que se celebraba el equinoccio de primavera, alrededor del 20 de marzo.</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reveal thruBlk="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3"/>
                                        </p:tgtEl>
                                        <p:attrNameLst>
                                          <p:attrName>style.visibility</p:attrName>
                                        </p:attrNameLst>
                                      </p:cBhvr>
                                      <p:to>
                                        <p:strVal val="visible"/>
                                      </p:to>
                                    </p:set>
                                    <p:anim by="(-#ppt_w*2)" calcmode="lin" valueType="num">
                                      <p:cBhvr rctx="PPT">
                                        <p:cTn id="18" dur="500" autoRev="1" fill="hold">
                                          <p:stCondLst>
                                            <p:cond delay="0"/>
                                          </p:stCondLst>
                                        </p:cTn>
                                        <p:tgtEl>
                                          <p:spTgt spid="3"/>
                                        </p:tgtEl>
                                        <p:attrNameLst>
                                          <p:attrName>ppt_w</p:attrName>
                                        </p:attrNameLst>
                                      </p:cBhvr>
                                    </p:anim>
                                    <p:anim by="(#ppt_w*0.50)" calcmode="lin" valueType="num">
                                      <p:cBhvr>
                                        <p:cTn id="19" dur="500" decel="50000" autoRev="1" fill="hold">
                                          <p:stCondLst>
                                            <p:cond delay="0"/>
                                          </p:stCondLst>
                                        </p:cTn>
                                        <p:tgtEl>
                                          <p:spTgt spid="3"/>
                                        </p:tgtEl>
                                        <p:attrNameLst>
                                          <p:attrName>ppt_x</p:attrName>
                                        </p:attrNameLst>
                                      </p:cBhvr>
                                    </p:anim>
                                    <p:anim from="(-#ppt_h/2)" to="(#ppt_y)" calcmode="lin" valueType="num">
                                      <p:cBhvr>
                                        <p:cTn id="20" dur="1000" fill="hold">
                                          <p:stCondLst>
                                            <p:cond delay="0"/>
                                          </p:stCondLst>
                                        </p:cTn>
                                        <p:tgtEl>
                                          <p:spTgt spid="3"/>
                                        </p:tgtEl>
                                        <p:attrNameLst>
                                          <p:attrName>ppt_y</p:attrName>
                                        </p:attrNameLst>
                                      </p:cBhvr>
                                    </p:anim>
                                    <p:animRot by="21600000">
                                      <p:cBhvr>
                                        <p:cTn id="21" dur="1000" fill="hold">
                                          <p:stCondLst>
                                            <p:cond delay="0"/>
                                          </p:stCondLst>
                                        </p:cTn>
                                        <p:tgtEl>
                                          <p:spTgt spid="3"/>
                                        </p:tgtEl>
                                        <p:attrNameLst>
                                          <p:attrName>r</p:attrName>
                                        </p:attrNameLst>
                                      </p:cBhvr>
                                    </p:animRot>
                                  </p:childTnLst>
                                </p:cTn>
                              </p:par>
                            </p:childTnLst>
                          </p:cTn>
                        </p:par>
                        <p:par>
                          <p:cTn id="22" fill="hold">
                            <p:stCondLst>
                              <p:cond delay="6200"/>
                            </p:stCondLst>
                            <p:childTnLst>
                              <p:par>
                                <p:cTn id="23" presetID="40" presetClass="entr" presetSubtype="0" fill="hold" nodeType="afterEffect">
                                  <p:stCondLst>
                                    <p:cond delay="50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Effect transition="in" filter="fade">
                                      <p:cBhvr>
                                        <p:cTn id="25" dur="1000"/>
                                        <p:tgtEl>
                                          <p:spTgt spid="5">
                                            <p:txEl>
                                              <p:pRg st="0" end="0"/>
                                            </p:txEl>
                                          </p:spTgt>
                                        </p:tgtEl>
                                      </p:cBhvr>
                                    </p:animEffect>
                                    <p:anim calcmode="lin" valueType="num">
                                      <p:cBhvr>
                                        <p:cTn id="26" dur="1000" fill="hold"/>
                                        <p:tgtEl>
                                          <p:spTgt spid="5">
                                            <p:txEl>
                                              <p:pRg st="0" end="0"/>
                                            </p:txEl>
                                          </p:spTgt>
                                        </p:tgtEl>
                                        <p:attrNameLst>
                                          <p:attrName>ppt_x</p:attrName>
                                        </p:attrNameLst>
                                      </p:cBhvr>
                                      <p:tavLst>
                                        <p:tav tm="0">
                                          <p:val>
                                            <p:strVal val="#ppt_x-.1"/>
                                          </p:val>
                                        </p:tav>
                                        <p:tav tm="100000">
                                          <p:val>
                                            <p:strVal val="#ppt_x"/>
                                          </p:val>
                                        </p:tav>
                                      </p:tavLst>
                                    </p:anim>
                                    <p:anim calcmode="lin" valueType="num">
                                      <p:cBhvr>
                                        <p:cTn id="27" dur="10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3" cstate="print"/>
          <a:stretch>
            <a:fillRect/>
          </a:stretch>
        </p:blipFill>
        <p:spPr bwMode="auto">
          <a:xfrm>
            <a:off x="0" y="1"/>
            <a:ext cx="3743908"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26808.jpg"/>
          <p:cNvPicPr>
            <a:picLocks noChangeAspect="1"/>
          </p:cNvPicPr>
          <p:nvPr/>
        </p:nvPicPr>
        <p:blipFill>
          <a:blip r:embed="rId3" cstate="print"/>
          <a:stretch>
            <a:fillRect/>
          </a:stretch>
        </p:blipFill>
        <p:spPr bwMode="auto">
          <a:xfrm>
            <a:off x="0" y="0"/>
            <a:ext cx="3743908" cy="569869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139952" y="2857500"/>
            <a:ext cx="4464496"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fiesta de Baco - 2016</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0000">
        <p:split/>
      </p:transition>
    </mc:Choice>
    <mc:Fallback>
      <p:transition spd="slow" advTm="10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3000"/>
                                        <p:tgtEl>
                                          <p:spTgt spid="6"/>
                                        </p:tgtEl>
                                      </p:cBhvr>
                                    </p:animEffect>
                                  </p:childTnLst>
                                </p:cTn>
                              </p:par>
                              <p:par>
                                <p:cTn id="8" presetID="18" presetClass="entr" presetSubtype="9"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3000"/>
                                        <p:tgtEl>
                                          <p:spTgt spid="4"/>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3" cstate="print"/>
          <a:stretch>
            <a:fillRect/>
          </a:stretch>
        </p:blipFill>
        <p:spPr bwMode="auto">
          <a:xfrm>
            <a:off x="6" y="19"/>
            <a:ext cx="4067929" cy="571498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CarasIonut1.jpg"/>
          <p:cNvPicPr>
            <a:picLocks noChangeAspect="1"/>
          </p:cNvPicPr>
          <p:nvPr/>
        </p:nvPicPr>
        <p:blipFill>
          <a:blip r:embed="rId3" cstate="print"/>
          <a:stretch>
            <a:fillRect/>
          </a:stretch>
        </p:blipFill>
        <p:spPr bwMode="auto">
          <a:xfrm>
            <a:off x="1" y="-1"/>
            <a:ext cx="4067943" cy="5714999"/>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CarasIonut1.jpg"/>
          <p:cNvPicPr>
            <a:picLocks noChangeAspect="1"/>
          </p:cNvPicPr>
          <p:nvPr/>
        </p:nvPicPr>
        <p:blipFill>
          <a:blip r:embed="rId3" cstate="print"/>
          <a:stretch>
            <a:fillRect/>
          </a:stretch>
        </p:blipFill>
        <p:spPr bwMode="auto">
          <a:xfrm>
            <a:off x="0" y="0"/>
            <a:ext cx="406794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355976" y="1201316"/>
            <a:ext cx="4608512"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Pescados </a:t>
            </a:r>
            <a:r>
              <a:rPr lang="es-ES" sz="2800" i="1" dirty="0" err="1"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Amparín</a:t>
            </a:r>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 - 2017</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572000" y="2209428"/>
            <a:ext cx="3816424"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El solsticio de verano también se celebraba con hogueras, como las que se instalan hoy en día en Alicante y en otros puntos de España por San Juan.</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flip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par>
                          <p:cTn id="14" fill="hold">
                            <p:stCondLst>
                              <p:cond delay="3000"/>
                            </p:stCondLst>
                            <p:childTnLst>
                              <p:par>
                                <p:cTn id="15" presetID="56" presetClass="entr" presetSubtype="0" fill="hold" grpId="0" nodeType="afterEffect">
                                  <p:stCondLst>
                                    <p:cond delay="50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childTnLst>
                          </p:cTn>
                        </p:par>
                        <p:par>
                          <p:cTn id="21" fill="hold">
                            <p:stCondLst>
                              <p:cond delay="64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 perro enorme - efecto optico 2.jpg"/>
          <p:cNvPicPr>
            <a:picLocks noChangeAspect="1"/>
          </p:cNvPicPr>
          <p:nvPr/>
        </p:nvPicPr>
        <p:blipFill>
          <a:blip r:embed="rId3" cstate="print"/>
          <a:stretch>
            <a:fillRect/>
          </a:stretch>
        </p:blipFill>
        <p:spPr bwMode="auto">
          <a:xfrm>
            <a:off x="1" y="0"/>
            <a:ext cx="385163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3" name="2 CuadroTexto"/>
          <p:cNvSpPr txBox="1"/>
          <p:nvPr/>
        </p:nvSpPr>
        <p:spPr>
          <a:xfrm>
            <a:off x="4572000" y="2425452"/>
            <a:ext cx="3456384"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La librería - 2018</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10000">
        <p14:gallery dir="l"/>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23" presetClass="entr" presetSubtype="16" fill="hold" grpId="0" nodeType="afterEffect">
                                  <p:stCondLst>
                                    <p:cond delay="100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54.jpg"/>
          <p:cNvPicPr>
            <a:picLocks noChangeAspect="1"/>
          </p:cNvPicPr>
          <p:nvPr/>
        </p:nvPicPr>
        <p:blipFill>
          <a:blip r:embed="rId3" cstate="print"/>
          <a:stretch>
            <a:fillRect/>
          </a:stretch>
        </p:blipFill>
        <p:spPr bwMode="auto">
          <a:xfrm>
            <a:off x="0" y="10"/>
            <a:ext cx="399593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4454.jpg"/>
          <p:cNvPicPr>
            <a:picLocks noChangeAspect="1"/>
          </p:cNvPicPr>
          <p:nvPr/>
        </p:nvPicPr>
        <p:blipFill>
          <a:blip r:embed="rId3" cstate="print"/>
          <a:stretch>
            <a:fillRect/>
          </a:stretch>
        </p:blipFill>
        <p:spPr bwMode="auto">
          <a:xfrm>
            <a:off x="0" y="0"/>
            <a:ext cx="399593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4454.jpg"/>
          <p:cNvPicPr>
            <a:picLocks noChangeAspect="1"/>
          </p:cNvPicPr>
          <p:nvPr/>
        </p:nvPicPr>
        <p:blipFill>
          <a:blip r:embed="rId3" cstate="print"/>
          <a:stretch>
            <a:fillRect/>
          </a:stretch>
        </p:blipFill>
        <p:spPr bwMode="auto">
          <a:xfrm>
            <a:off x="0" y="0"/>
            <a:ext cx="399593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427984" y="1273324"/>
            <a:ext cx="4320480"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Ángeles con mascarilla - 2020</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427984" y="2641476"/>
            <a:ext cx="4176464"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El conjunto está formado por una carroza de cerámica, y en su interior una serie de personajes vestidos con </a:t>
            </a:r>
          </a:p>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indumentaria tradicional valenciana.</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flip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50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par>
                          <p:cTn id="33" fill="hold">
                            <p:stCondLst>
                              <p:cond delay="69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3" cstate="print"/>
          <a:stretch>
            <a:fillRect/>
          </a:stretch>
        </p:blipFill>
        <p:spPr bwMode="auto">
          <a:xfrm>
            <a:off x="0" y="10"/>
            <a:ext cx="442798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6" name="5 Imagen" descr="526810.jpg"/>
          <p:cNvPicPr>
            <a:picLocks noChangeAspect="1"/>
          </p:cNvPicPr>
          <p:nvPr/>
        </p:nvPicPr>
        <p:blipFill>
          <a:blip r:embed="rId3" cstate="print"/>
          <a:stretch>
            <a:fillRect/>
          </a:stretch>
        </p:blipFill>
        <p:spPr bwMode="auto">
          <a:xfrm>
            <a:off x="0" y="0"/>
            <a:ext cx="442798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7" name="6 Imagen" descr="526810.jpg"/>
          <p:cNvPicPr>
            <a:picLocks noChangeAspect="1"/>
          </p:cNvPicPr>
          <p:nvPr/>
        </p:nvPicPr>
        <p:blipFill>
          <a:blip r:embed="rId3" cstate="print"/>
          <a:stretch>
            <a:fillRect/>
          </a:stretch>
        </p:blipFill>
        <p:spPr bwMode="auto">
          <a:xfrm>
            <a:off x="0" y="0"/>
            <a:ext cx="4427984"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860032" y="1273324"/>
            <a:ext cx="3816424" cy="1200329"/>
          </a:xfrm>
          <a:prstGeom prst="rect">
            <a:avLst/>
          </a:prstGeom>
          <a:noFill/>
        </p:spPr>
        <p:txBody>
          <a:bodyPr wrap="square" rtlCol="0">
            <a:spAutoFit/>
          </a:bodyPr>
          <a:lstStyle/>
          <a:p>
            <a:r>
              <a:rPr lang="es-ES" sz="24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El yayo y la yaya entretienen a sus nietos - 2022</a:t>
            </a:r>
            <a:endParaRPr lang="es-ES" sz="24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788024" y="2785492"/>
            <a:ext cx="4104456" cy="2123658"/>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El grupo indultado recrea un </a:t>
            </a:r>
          </a:p>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taller de indumentaria valenciana en el que un yayo y una yaya entretienen a sus nietos jugando con telas, hilos y botones.</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prism/>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heckerboard(across)">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by="(-#ppt_w*2)" calcmode="lin" valueType="num">
                                      <p:cBhvr rctx="PPT">
                                        <p:cTn id="29" dur="500" autoRev="1" fill="hold">
                                          <p:stCondLst>
                                            <p:cond delay="0"/>
                                          </p:stCondLst>
                                        </p:cTn>
                                        <p:tgtEl>
                                          <p:spTgt spid="5"/>
                                        </p:tgtEl>
                                        <p:attrNameLst>
                                          <p:attrName>ppt_w</p:attrName>
                                        </p:attrNameLst>
                                      </p:cBhvr>
                                    </p:anim>
                                    <p:anim by="(#ppt_w*0.50)" calcmode="lin" valueType="num">
                                      <p:cBhvr>
                                        <p:cTn id="30" dur="500" decel="50000" autoRev="1" fill="hold">
                                          <p:stCondLst>
                                            <p:cond delay="0"/>
                                          </p:stCondLst>
                                        </p:cTn>
                                        <p:tgtEl>
                                          <p:spTgt spid="5"/>
                                        </p:tgtEl>
                                        <p:attrNameLst>
                                          <p:attrName>ppt_x</p:attrName>
                                        </p:attrNameLst>
                                      </p:cBhvr>
                                    </p:anim>
                                    <p:anim from="(-#ppt_h/2)" to="(#ppt_y)" calcmode="lin" valueType="num">
                                      <p:cBhvr>
                                        <p:cTn id="31" dur="1000" fill="hold">
                                          <p:stCondLst>
                                            <p:cond delay="0"/>
                                          </p:stCondLst>
                                        </p:cTn>
                                        <p:tgtEl>
                                          <p:spTgt spid="5"/>
                                        </p:tgtEl>
                                        <p:attrNameLst>
                                          <p:attrName>ppt_y</p:attrName>
                                        </p:attrNameLst>
                                      </p:cBhvr>
                                    </p:anim>
                                    <p:animRot by="21600000">
                                      <p:cBhvr>
                                        <p:cTn id="32" dur="1000" fill="hold">
                                          <p:stCondLst>
                                            <p:cond delay="0"/>
                                          </p:stCondLst>
                                        </p:cTn>
                                        <p:tgtEl>
                                          <p:spTgt spid="5"/>
                                        </p:tgtEl>
                                        <p:attrNameLst>
                                          <p:attrName>r</p:attrName>
                                        </p:attrNameLst>
                                      </p:cBhvr>
                                    </p:animRot>
                                  </p:childTnLst>
                                </p:cTn>
                              </p:par>
                            </p:childTnLst>
                          </p:cTn>
                        </p:par>
                        <p:par>
                          <p:cTn id="33" fill="hold">
                            <p:stCondLst>
                              <p:cond delay="78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9 Catedral de Valencia3.jpg"/>
          <p:cNvPicPr>
            <a:picLocks noChangeAspect="1"/>
          </p:cNvPicPr>
          <p:nvPr/>
        </p:nvPicPr>
        <p:blipFill>
          <a:blip r:embed="rId3" cstate="print"/>
          <a:stretch>
            <a:fillRect/>
          </a:stretch>
        </p:blipFill>
        <p:spPr bwMode="auto">
          <a:xfrm>
            <a:off x="0" y="0"/>
            <a:ext cx="435597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4" name="3 Imagen" descr="39 Catedral de Valencia3.jpg"/>
          <p:cNvPicPr>
            <a:picLocks noChangeAspect="1"/>
          </p:cNvPicPr>
          <p:nvPr/>
        </p:nvPicPr>
        <p:blipFill>
          <a:blip r:embed="rId3" cstate="print"/>
          <a:stretch>
            <a:fillRect/>
          </a:stretch>
        </p:blipFill>
        <p:spPr bwMode="auto">
          <a:xfrm>
            <a:off x="0" y="0"/>
            <a:ext cx="4355976" cy="5715000"/>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122" name="AutoShape 2" descr="C:\Album\Santo Grial (Informacion)\La b%C3%BAsqueda del Santo Grial_files\grial2.jpg"/>
          <p:cNvSpPr>
            <a:spLocks noChangeAspect="1" noChangeArrowheads="1"/>
          </p:cNvSpPr>
          <p:nvPr/>
        </p:nvSpPr>
        <p:spPr bwMode="auto">
          <a:xfrm>
            <a:off x="-2501908" y="-319245"/>
            <a:ext cx="304800" cy="338668"/>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5" name="4 CuadroTexto"/>
          <p:cNvSpPr txBox="1"/>
          <p:nvPr/>
        </p:nvSpPr>
        <p:spPr>
          <a:xfrm>
            <a:off x="5436096" y="1273324"/>
            <a:ext cx="2376264" cy="523220"/>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Regino Mas</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44008" y="2209428"/>
            <a:ext cx="4248472" cy="2462213"/>
          </a:xfrm>
          <a:prstGeom prst="rect">
            <a:avLst/>
          </a:prstGeom>
          <a:noFill/>
        </p:spPr>
        <p:txBody>
          <a:bodyPr wrap="square" rtlCol="0">
            <a:spAutoFit/>
          </a:bodyPr>
          <a:lstStyle/>
          <a:p>
            <a:r>
              <a:rPr lang="es-ES" sz="2200" b="1" i="1" dirty="0" smtClean="0">
                <a:solidFill>
                  <a:schemeClr val="bg1"/>
                </a:solidFill>
                <a:effectLst>
                  <a:glow rad="101600">
                    <a:srgbClr val="C00000">
                      <a:alpha val="60000"/>
                    </a:srgbClr>
                  </a:glow>
                  <a:outerShdw blurRad="38100" dist="38100" dir="2700000" algn="tl">
                    <a:srgbClr val="000000">
                      <a:alpha val="43137"/>
                    </a:srgbClr>
                  </a:outerShdw>
                </a:effectLst>
              </a:rPr>
              <a:t>Regino Mas trabajó hasta su muerte, ya que falleció al caer de un andamio de su taller en 1968, precisamente situado en un lugar que impulsó él: la mencionada Ciudad del Artista Fallero.</a:t>
            </a:r>
            <a:endParaRPr lang="es-ES" sz="22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2/3*#ppt_w"/>
                                          </p:val>
                                        </p:tav>
                                        <p:tav tm="100000">
                                          <p:val>
                                            <p:strVal val="#ppt_w"/>
                                          </p:val>
                                        </p:tav>
                                      </p:tavLst>
                                    </p:anim>
                                    <p:anim calcmode="lin" valueType="num">
                                      <p:cBhvr>
                                        <p:cTn id="18" dur="3000" fill="hold"/>
                                        <p:tgtEl>
                                          <p:spTgt spid="6"/>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23" presetClass="entr" presetSubtype="16" fill="hold" grpId="0" nodeType="afterEffect">
                                  <p:stCondLst>
                                    <p:cond delay="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 el perro burbuja.jpg"/>
          <p:cNvPicPr>
            <a:picLocks noChangeAspect="1"/>
          </p:cNvPicPr>
          <p:nvPr/>
        </p:nvPicPr>
        <p:blipFill>
          <a:blip r:embed="rId3" cstate="print"/>
          <a:stretch>
            <a:fillRect/>
          </a:stretch>
        </p:blipFill>
        <p:spPr bwMode="auto">
          <a:xfrm>
            <a:off x="0" y="1"/>
            <a:ext cx="4211960" cy="5604246"/>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14" name="13 Imagen" descr="12 el perro burbuja.jpg"/>
          <p:cNvPicPr>
            <a:picLocks noChangeAspect="1"/>
          </p:cNvPicPr>
          <p:nvPr/>
        </p:nvPicPr>
        <p:blipFill>
          <a:blip r:embed="rId3" cstate="print"/>
          <a:stretch>
            <a:fillRect/>
          </a:stretch>
        </p:blipFill>
        <p:spPr bwMode="auto">
          <a:xfrm>
            <a:off x="0" y="0"/>
            <a:ext cx="4211960" cy="5604246"/>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5" name="4 CuadroTexto"/>
          <p:cNvSpPr txBox="1"/>
          <p:nvPr/>
        </p:nvSpPr>
        <p:spPr>
          <a:xfrm>
            <a:off x="4644008" y="697260"/>
            <a:ext cx="2736304" cy="954107"/>
          </a:xfrm>
          <a:prstGeom prst="rect">
            <a:avLst/>
          </a:prstGeom>
          <a:noFill/>
        </p:spPr>
        <p:txBody>
          <a:bodyPr wrap="square" rtlCol="0">
            <a:spAutoFit/>
          </a:bodyPr>
          <a:lstStyle/>
          <a:p>
            <a:r>
              <a:rPr lang="es-ES" sz="2800" i="1" dirty="0" smtClean="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rPr>
              <a:t>Monumento a los falleros</a:t>
            </a:r>
            <a:endParaRPr lang="es-ES" sz="2800" i="1" dirty="0">
              <a:solidFill>
                <a:schemeClr val="bg1"/>
              </a:solidFill>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499992" y="1705372"/>
            <a:ext cx="4464496" cy="3785652"/>
          </a:xfrm>
          <a:prstGeom prst="rect">
            <a:avLst/>
          </a:prstGeom>
          <a:noFill/>
        </p:spPr>
        <p:txBody>
          <a:bodyPr wrap="square" rtlCol="0">
            <a:spAutoFit/>
          </a:bodyPr>
          <a:lstStyle/>
          <a:p>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Frente a la puerta de entrada, de la plaza </a:t>
            </a:r>
            <a:r>
              <a:rPr lang="es-ES" sz="2000" b="1" i="1" dirty="0" err="1" smtClean="0">
                <a:solidFill>
                  <a:schemeClr val="bg1"/>
                </a:solidFill>
                <a:effectLst>
                  <a:glow rad="101600">
                    <a:srgbClr val="C00000">
                      <a:alpha val="60000"/>
                    </a:srgbClr>
                  </a:glow>
                  <a:outerShdw blurRad="38100" dist="38100" dir="2700000" algn="tl">
                    <a:srgbClr val="000000">
                      <a:alpha val="43137"/>
                    </a:srgbClr>
                  </a:outerShdw>
                </a:effectLst>
              </a:rPr>
              <a:t>Monteolivete</a:t>
            </a:r>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 se encuentra el Monumento a los falleros. Inaugurado en febrero de 2002, es obra de José Puche Hernández. Realizado en acero corten de color rojizo, tiene una altura de 11 metros y pesa 10 toneladas. Se asemeja al fuego de una falla y lleva una inscripción que dice: "Valencia </a:t>
            </a:r>
            <a:r>
              <a:rPr lang="es-ES" sz="2000" b="1" i="1" dirty="0" err="1" smtClean="0">
                <a:solidFill>
                  <a:schemeClr val="bg1"/>
                </a:solidFill>
                <a:effectLst>
                  <a:glow rad="101600">
                    <a:srgbClr val="C00000">
                      <a:alpha val="60000"/>
                    </a:srgbClr>
                  </a:glow>
                  <a:outerShdw blurRad="38100" dist="38100" dir="2700000" algn="tl">
                    <a:srgbClr val="000000">
                      <a:alpha val="43137"/>
                    </a:srgbClr>
                  </a:outerShdw>
                </a:effectLst>
              </a:rPr>
              <a:t>als</a:t>
            </a:r>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sz="2000" b="1" i="1" dirty="0" err="1" smtClean="0">
                <a:solidFill>
                  <a:schemeClr val="bg1"/>
                </a:solidFill>
                <a:effectLst>
                  <a:glow rad="101600">
                    <a:srgbClr val="C00000">
                      <a:alpha val="60000"/>
                    </a:srgbClr>
                  </a:glow>
                  <a:outerShdw blurRad="38100" dist="38100" dir="2700000" algn="tl">
                    <a:srgbClr val="000000">
                      <a:alpha val="43137"/>
                    </a:srgbClr>
                  </a:outerShdw>
                </a:effectLst>
              </a:rPr>
              <a:t>fallers</a:t>
            </a:r>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 </a:t>
            </a:r>
            <a:r>
              <a:rPr lang="es-ES" sz="2000" b="1" i="1" dirty="0" err="1" smtClean="0">
                <a:solidFill>
                  <a:schemeClr val="bg1"/>
                </a:solidFill>
                <a:effectLst>
                  <a:glow rad="101600">
                    <a:srgbClr val="C00000">
                      <a:alpha val="60000"/>
                    </a:srgbClr>
                  </a:glow>
                  <a:outerShdw blurRad="38100" dist="38100" dir="2700000" algn="tl">
                    <a:srgbClr val="000000">
                      <a:alpha val="43137"/>
                    </a:srgbClr>
                  </a:outerShdw>
                </a:effectLst>
              </a:rPr>
              <a:t>Any</a:t>
            </a:r>
            <a:r>
              <a:rPr lang="es-ES" sz="2000" b="1" i="1" dirty="0" smtClean="0">
                <a:solidFill>
                  <a:schemeClr val="bg1"/>
                </a:solidFill>
                <a:effectLst>
                  <a:glow rad="101600">
                    <a:srgbClr val="C00000">
                      <a:alpha val="60000"/>
                    </a:srgbClr>
                  </a:glow>
                  <a:outerShdw blurRad="38100" dist="38100" dir="2700000" algn="tl">
                    <a:srgbClr val="000000">
                      <a:alpha val="43137"/>
                    </a:srgbClr>
                  </a:outerShdw>
                </a:effectLst>
              </a:rPr>
              <a:t> 2002" y el escudo de la ciudad.</a:t>
            </a:r>
            <a:endParaRPr lang="es-ES" sz="2000" b="1" i="1" dirty="0">
              <a:solidFill>
                <a:schemeClr val="bg1"/>
              </a:solidFill>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6000">
        <p15:prstTrans prst="pageCurlSingle"/>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par>
                                <p:cTn id="8" presetID="50" presetClass="entr" presetSubtype="0" decel="100000"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8" presetClass="entr" presetSubtype="32" fill="hold" nodeType="withEffect">
                                  <p:stCondLst>
                                    <p:cond delay="500"/>
                                  </p:stCondLst>
                                  <p:childTnLst>
                                    <p:set>
                                      <p:cBhvr>
                                        <p:cTn id="14" dur="1" fill="hold">
                                          <p:stCondLst>
                                            <p:cond delay="0"/>
                                          </p:stCondLst>
                                        </p:cTn>
                                        <p:tgtEl>
                                          <p:spTgt spid="14"/>
                                        </p:tgtEl>
                                        <p:attrNameLst>
                                          <p:attrName>style.visibility</p:attrName>
                                        </p:attrNameLst>
                                      </p:cBhvr>
                                      <p:to>
                                        <p:strVal val="visible"/>
                                      </p:to>
                                    </p:set>
                                    <p:animEffect transition="in" filter="diamond(out)">
                                      <p:cBhvr>
                                        <p:cTn id="15" dur="3000"/>
                                        <p:tgtEl>
                                          <p:spTgt spid="14"/>
                                        </p:tgtEl>
                                      </p:cBhvr>
                                    </p:animEffect>
                                  </p:childTnLst>
                                </p:cTn>
                              </p:par>
                              <p:par>
                                <p:cTn id="16" presetID="50" presetClass="entr" presetSubtype="0" decel="100000" fill="hold" nodeType="withEffect">
                                  <p:stCondLst>
                                    <p:cond delay="500"/>
                                  </p:stCondLst>
                                  <p:childTnLst>
                                    <p:set>
                                      <p:cBhvr>
                                        <p:cTn id="17" dur="1" fill="hold">
                                          <p:stCondLst>
                                            <p:cond delay="0"/>
                                          </p:stCondLst>
                                        </p:cTn>
                                        <p:tgtEl>
                                          <p:spTgt spid="14"/>
                                        </p:tgtEl>
                                        <p:attrNameLst>
                                          <p:attrName>style.visibility</p:attrName>
                                        </p:attrNameLst>
                                      </p:cBhvr>
                                      <p:to>
                                        <p:strVal val="visible"/>
                                      </p:to>
                                    </p:set>
                                    <p:anim calcmode="lin" valueType="num">
                                      <p:cBhvr>
                                        <p:cTn id="18" dur="3000" fill="hold"/>
                                        <p:tgtEl>
                                          <p:spTgt spid="14"/>
                                        </p:tgtEl>
                                        <p:attrNameLst>
                                          <p:attrName>ppt_w</p:attrName>
                                        </p:attrNameLst>
                                      </p:cBhvr>
                                      <p:tavLst>
                                        <p:tav tm="0">
                                          <p:val>
                                            <p:strVal val="#ppt_w+.3"/>
                                          </p:val>
                                        </p:tav>
                                        <p:tav tm="100000">
                                          <p:val>
                                            <p:strVal val="#ppt_w"/>
                                          </p:val>
                                        </p:tav>
                                      </p:tavLst>
                                    </p:anim>
                                    <p:anim calcmode="lin" valueType="num">
                                      <p:cBhvr>
                                        <p:cTn id="19" dur="3000" fill="hold"/>
                                        <p:tgtEl>
                                          <p:spTgt spid="14"/>
                                        </p:tgtEl>
                                        <p:attrNameLst>
                                          <p:attrName>ppt_h</p:attrName>
                                        </p:attrNameLst>
                                      </p:cBhvr>
                                      <p:tavLst>
                                        <p:tav tm="0">
                                          <p:val>
                                            <p:strVal val="#ppt_h"/>
                                          </p:val>
                                        </p:tav>
                                        <p:tav tm="100000">
                                          <p:val>
                                            <p:strVal val="#ppt_h"/>
                                          </p:val>
                                        </p:tav>
                                      </p:tavLst>
                                    </p:anim>
                                    <p:animEffect transition="in" filter="fade">
                                      <p:cBhvr>
                                        <p:cTn id="20" dur="3000"/>
                                        <p:tgtEl>
                                          <p:spTgt spid="14"/>
                                        </p:tgtEl>
                                      </p:cBhvr>
                                    </p:animEffect>
                                  </p:childTnLst>
                                </p:cTn>
                              </p:par>
                            </p:childTnLst>
                          </p:cTn>
                        </p:par>
                        <p:par>
                          <p:cTn id="21" fill="hold">
                            <p:stCondLst>
                              <p:cond delay="3500"/>
                            </p:stCondLst>
                            <p:childTnLst>
                              <p:par>
                                <p:cTn id="22" presetID="56" presetClass="entr" presetSubtype="0" fill="hold" grpId="0" nodeType="afterEffect">
                                  <p:stCondLst>
                                    <p:cond delay="500"/>
                                  </p:stCondLst>
                                  <p:iterate type="lt">
                                    <p:tmPct val="10000"/>
                                  </p:iterate>
                                  <p:childTnLst>
                                    <p:set>
                                      <p:cBhvr>
                                        <p:cTn id="23" dur="1" fill="hold">
                                          <p:stCondLst>
                                            <p:cond delay="0"/>
                                          </p:stCondLst>
                                        </p:cTn>
                                        <p:tgtEl>
                                          <p:spTgt spid="5"/>
                                        </p:tgtEl>
                                        <p:attrNameLst>
                                          <p:attrName>style.visibility</p:attrName>
                                        </p:attrNameLst>
                                      </p:cBhvr>
                                      <p:to>
                                        <p:strVal val="visible"/>
                                      </p:to>
                                    </p:set>
                                    <p:anim by="(-#ppt_w*2)" calcmode="lin" valueType="num">
                                      <p:cBhvr rctx="PPT">
                                        <p:cTn id="24" dur="500" autoRev="1" fill="hold">
                                          <p:stCondLst>
                                            <p:cond delay="0"/>
                                          </p:stCondLst>
                                        </p:cTn>
                                        <p:tgtEl>
                                          <p:spTgt spid="5"/>
                                        </p:tgtEl>
                                        <p:attrNameLst>
                                          <p:attrName>ppt_w</p:attrName>
                                        </p:attrNameLst>
                                      </p:cBhvr>
                                    </p:anim>
                                    <p:anim by="(#ppt_w*0.50)" calcmode="lin" valueType="num">
                                      <p:cBhvr>
                                        <p:cTn id="25" dur="500" decel="50000" autoRev="1" fill="hold">
                                          <p:stCondLst>
                                            <p:cond delay="0"/>
                                          </p:stCondLst>
                                        </p:cTn>
                                        <p:tgtEl>
                                          <p:spTgt spid="5"/>
                                        </p:tgtEl>
                                        <p:attrNameLst>
                                          <p:attrName>ppt_x</p:attrName>
                                        </p:attrNameLst>
                                      </p:cBhvr>
                                    </p:anim>
                                    <p:anim from="(-#ppt_h/2)" to="(#ppt_y)" calcmode="lin" valueType="num">
                                      <p:cBhvr>
                                        <p:cTn id="26" dur="1000" fill="hold">
                                          <p:stCondLst>
                                            <p:cond delay="0"/>
                                          </p:stCondLst>
                                        </p:cTn>
                                        <p:tgtEl>
                                          <p:spTgt spid="5"/>
                                        </p:tgtEl>
                                        <p:attrNameLst>
                                          <p:attrName>ppt_y</p:attrName>
                                        </p:attrNameLst>
                                      </p:cBhvr>
                                    </p:anim>
                                    <p:animRot by="21600000">
                                      <p:cBhvr>
                                        <p:cTn id="27" dur="1000" fill="hold">
                                          <p:stCondLst>
                                            <p:cond delay="0"/>
                                          </p:stCondLst>
                                        </p:cTn>
                                        <p:tgtEl>
                                          <p:spTgt spid="5"/>
                                        </p:tgtEl>
                                        <p:attrNameLst>
                                          <p:attrName>r</p:attrName>
                                        </p:attrNameLst>
                                      </p:cBhvr>
                                    </p:animRot>
                                  </p:childTnLst>
                                </p:cTn>
                              </p:par>
                            </p:childTnLst>
                          </p:cTn>
                        </p:par>
                        <p:par>
                          <p:cTn id="28" fill="hold">
                            <p:stCondLst>
                              <p:cond delay="7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8850" name="WordArt 2"/>
          <p:cNvSpPr>
            <a:spLocks noChangeArrowheads="1" noChangeShapeType="1" noTextEdit="1"/>
          </p:cNvSpPr>
          <p:nvPr/>
        </p:nvSpPr>
        <p:spPr bwMode="auto">
          <a:xfrm>
            <a:off x="1476377" y="193676"/>
            <a:ext cx="6119813" cy="768350"/>
          </a:xfrm>
          <a:prstGeom prst="rect">
            <a:avLst/>
          </a:prstGeom>
        </p:spPr>
        <p:txBody>
          <a:bodyPr wrap="none" fromWordArt="1">
            <a:prstTxWarp prst="textDeflate">
              <a:avLst>
                <a:gd name="adj" fmla="val 21889"/>
              </a:avLst>
            </a:prstTxWarp>
            <a:scene3d>
              <a:camera prst="legacyPerspectiveBottom"/>
              <a:lightRig rig="legacyHarsh3" dir="t"/>
            </a:scene3d>
            <a:sp3d extrusionH="430200" prstMaterial="legacyMatt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err="1" smtClean="0">
                <a:ln w="9525">
                  <a:round/>
                  <a:headEnd/>
                  <a:tailEnd/>
                </a:ln>
                <a:gradFill rotWithShape="1">
                  <a:gsLst>
                    <a:gs pos="0">
                      <a:srgbClr val="FFE701"/>
                    </a:gs>
                    <a:gs pos="100000">
                      <a:srgbClr val="FE3E02"/>
                    </a:gs>
                  </a:gsLst>
                  <a:lin ang="5400000" scaled="1"/>
                </a:gradFill>
                <a:latin typeface="High Tower Text"/>
              </a:rPr>
              <a:t>MúsicaEnlazada</a:t>
            </a:r>
            <a:r>
              <a:rPr lang="es-ES" sz="3600" kern="10" dirty="0" smtClean="0">
                <a:ln w="9525">
                  <a:round/>
                  <a:headEnd/>
                  <a:tailEnd/>
                </a:ln>
                <a:gradFill rotWithShape="1">
                  <a:gsLst>
                    <a:gs pos="0">
                      <a:srgbClr val="FFE701"/>
                    </a:gs>
                    <a:gs pos="100000">
                      <a:srgbClr val="FE3E02"/>
                    </a:gs>
                  </a:gsLst>
                  <a:lin ang="5400000" scaled="1"/>
                </a:gradFill>
                <a:latin typeface="High Tower Text"/>
              </a:rPr>
              <a:t> </a:t>
            </a:r>
            <a:endParaRPr lang="es-ES" sz="3600" kern="10" dirty="0">
              <a:ln w="9525">
                <a:round/>
                <a:headEnd/>
                <a:tailEnd/>
              </a:ln>
              <a:gradFill rotWithShape="1">
                <a:gsLst>
                  <a:gs pos="0">
                    <a:srgbClr val="FFE701"/>
                  </a:gs>
                  <a:gs pos="100000">
                    <a:srgbClr val="FE3E02"/>
                  </a:gs>
                </a:gsLst>
                <a:lin ang="5400000" scaled="1"/>
              </a:gradFill>
              <a:latin typeface="High Tower Text"/>
            </a:endParaRPr>
          </a:p>
        </p:txBody>
      </p:sp>
      <p:sp>
        <p:nvSpPr>
          <p:cNvPr id="78851" name="WordArt 3"/>
          <p:cNvSpPr>
            <a:spLocks noChangeArrowheads="1" noChangeShapeType="1" noTextEdit="1"/>
          </p:cNvSpPr>
          <p:nvPr/>
        </p:nvSpPr>
        <p:spPr bwMode="auto">
          <a:xfrm>
            <a:off x="2195513" y="1128714"/>
            <a:ext cx="4464050" cy="720726"/>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extrusionClr>
                <a:srgbClr val="939676"/>
              </a:extrusionClr>
            </a:sp3d>
          </a:bodyPr>
          <a:lstStyle/>
          <a:p>
            <a:pPr algn="ctr"/>
            <a:r>
              <a:rPr lang="es-ES" sz="3600" kern="1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8852" name="WordArt 4"/>
          <p:cNvSpPr>
            <a:spLocks noChangeArrowheads="1" noChangeShapeType="1" noTextEdit="1"/>
          </p:cNvSpPr>
          <p:nvPr/>
        </p:nvSpPr>
        <p:spPr bwMode="auto">
          <a:xfrm>
            <a:off x="1071539" y="2143120"/>
            <a:ext cx="6408737" cy="792162"/>
          </a:xfrm>
          <a:prstGeom prst="rect">
            <a:avLst/>
          </a:prstGeom>
        </p:spPr>
        <p:txBody>
          <a:bodyPr wrap="none" fromWordArt="1">
            <a:prstTxWarp prst="textCanUp">
              <a:avLst>
                <a:gd name="adj" fmla="val 72727"/>
              </a:avLst>
            </a:prstTxWarp>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Stan</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Laurel (El Gordo y el Flaco)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82954" name="WordArt 10"/>
          <p:cNvSpPr>
            <a:spLocks noChangeArrowheads="1" noChangeShapeType="1" noTextEdit="1"/>
          </p:cNvSpPr>
          <p:nvPr/>
        </p:nvSpPr>
        <p:spPr bwMode="auto">
          <a:xfrm>
            <a:off x="1285853" y="2936876"/>
            <a:ext cx="6480175" cy="757237"/>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Qué será, será (Doris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Day</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73737" name="WordArt 9"/>
          <p:cNvSpPr>
            <a:spLocks noChangeArrowheads="1" noChangeShapeType="1" noTextEdit="1"/>
          </p:cNvSpPr>
          <p:nvPr/>
        </p:nvSpPr>
        <p:spPr bwMode="auto">
          <a:xfrm>
            <a:off x="785786" y="3889383"/>
            <a:ext cx="6768752" cy="720726"/>
          </a:xfrm>
          <a:prstGeom prst="rect">
            <a:avLst/>
          </a:prstGeom>
        </p:spPr>
        <p:txBody>
          <a:bodyPr wrap="none" fromWordArt="1">
            <a:prstTxWarp prst="textDeflate">
              <a:avLst>
                <a:gd name="adj" fmla="val 18750"/>
              </a:avLst>
            </a:prstTxWarp>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Alelujah</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Il</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rPr>
              <a:t> Divo)  </a:t>
            </a:r>
            <a:endPar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Lucida Bright"/>
            </a:endParaRPr>
          </a:p>
        </p:txBody>
      </p:sp>
      <p:sp>
        <p:nvSpPr>
          <p:cNvPr id="8" name="WordArt 10"/>
          <p:cNvSpPr>
            <a:spLocks noChangeArrowheads="1" noChangeShapeType="1" noTextEdit="1"/>
          </p:cNvSpPr>
          <p:nvPr/>
        </p:nvSpPr>
        <p:spPr bwMode="auto">
          <a:xfrm>
            <a:off x="1214415" y="4683138"/>
            <a:ext cx="6480175" cy="757237"/>
          </a:xfrm>
          <a:prstGeom prst="rect">
            <a:avLst/>
          </a:prstGeom>
        </p:spPr>
        <p:txBody>
          <a:bodyPr wrap="none" fromWordArt="1">
            <a:prstTxWarp prst="textPlain">
              <a:avLst>
                <a:gd name="adj" fmla="val 50000"/>
              </a:avLst>
            </a:prstTxWarp>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Que tiempo tan feliz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Giguiola</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Cinquetti</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75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grpId="0"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grpId="0"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p:cTn id="32" dur="2000" fill="hold"/>
                                        <p:tgtEl>
                                          <p:spTgt spid="73737"/>
                                        </p:tgtEl>
                                        <p:attrNameLst>
                                          <p:attrName>ppt_w</p:attrName>
                                        </p:attrNameLst>
                                      </p:cBhvr>
                                      <p:tavLst>
                                        <p:tav tm="0">
                                          <p:val>
                                            <p:fltVal val="0"/>
                                          </p:val>
                                        </p:tav>
                                        <p:tav tm="100000">
                                          <p:val>
                                            <p:strVal val="#ppt_w"/>
                                          </p:val>
                                        </p:tav>
                                      </p:tavLst>
                                    </p:anim>
                                    <p:anim calcmode="lin" valueType="num">
                                      <p:cBhvr>
                                        <p:cTn id="33" dur="2000" fill="hold"/>
                                        <p:tgtEl>
                                          <p:spTgt spid="7373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23" presetClass="entr" presetSubtype="16" fill="hold" grpId="0" nodeType="after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p:val>
                                            <p:fltVal val="0"/>
                                          </p:val>
                                        </p:tav>
                                        <p:tav tm="100000">
                                          <p:val>
                                            <p:strVal val="#ppt_w"/>
                                          </p:val>
                                        </p:tav>
                                      </p:tavLst>
                                    </p:anim>
                                    <p:anim calcmode="lin" valueType="num">
                                      <p:cBhvr>
                                        <p:cTn id="38"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82954" grpId="0" animBg="1"/>
      <p:bldP spid="8"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02210162"/>
      </p:ext>
    </p:extLst>
  </p:cSld>
  <p:clrMapOvr>
    <a:masterClrMapping/>
  </p:clrMapOvr>
  <mc:AlternateContent xmlns:mc="http://schemas.openxmlformats.org/markup-compatibility/2006">
    <mc:Choice xmlns:p14="http://schemas.microsoft.com/office/powerpoint/2010/main" Requires="p14">
      <p:transition spd="slow" p14:dur="2500">
        <p14:vortex/>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Rojo Gamuz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4435</TotalTime>
  <Words>2194</Words>
  <Application>Microsoft Office PowerPoint</Application>
  <PresentationFormat>Presentación en pantalla (16:10)</PresentationFormat>
  <Paragraphs>130</Paragraphs>
  <Slides>71</Slides>
  <Notes>68</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71</vt:i4>
      </vt:variant>
    </vt:vector>
  </HeadingPairs>
  <TitlesOfParts>
    <vt:vector size="81" baseType="lpstr">
      <vt:lpstr>Arial</vt:lpstr>
      <vt:lpstr>Arial Black</vt:lpstr>
      <vt:lpstr>Calibri</vt:lpstr>
      <vt:lpstr>High Tower Text</vt:lpstr>
      <vt:lpstr>Highlight LET</vt:lpstr>
      <vt:lpstr>Kristen ITC</vt:lpstr>
      <vt:lpstr>Lucida Bright</vt:lpstr>
      <vt:lpstr>Times New Roman</vt:lpstr>
      <vt:lpstr>Rojo Gamuza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ABUELO</dc:creator>
  <cp:lastModifiedBy>Vicente Garcia</cp:lastModifiedBy>
  <cp:revision>361</cp:revision>
  <dcterms:created xsi:type="dcterms:W3CDTF">2022-11-01T11:32:42Z</dcterms:created>
  <dcterms:modified xsi:type="dcterms:W3CDTF">2023-06-20T18:36:23Z</dcterms:modified>
</cp:coreProperties>
</file>