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1" r:id="rId1"/>
    <p:sldMasterId id="2147484093" r:id="rId2"/>
    <p:sldMasterId id="2147484105" r:id="rId3"/>
  </p:sldMasterIdLst>
  <p:notesMasterIdLst>
    <p:notesMasterId r:id="rId28"/>
  </p:notesMasterIdLst>
  <p:sldIdLst>
    <p:sldId id="359" r:id="rId4"/>
    <p:sldId id="354" r:id="rId5"/>
    <p:sldId id="429" r:id="rId6"/>
    <p:sldId id="360" r:id="rId7"/>
    <p:sldId id="383" r:id="rId8"/>
    <p:sldId id="361" r:id="rId9"/>
    <p:sldId id="384" r:id="rId10"/>
    <p:sldId id="385" r:id="rId11"/>
    <p:sldId id="386" r:id="rId12"/>
    <p:sldId id="387" r:id="rId13"/>
    <p:sldId id="388" r:id="rId14"/>
    <p:sldId id="389" r:id="rId15"/>
    <p:sldId id="390" r:id="rId16"/>
    <p:sldId id="391" r:id="rId17"/>
    <p:sldId id="392" r:id="rId18"/>
    <p:sldId id="393" r:id="rId19"/>
    <p:sldId id="394" r:id="rId20"/>
    <p:sldId id="395" r:id="rId21"/>
    <p:sldId id="396" r:id="rId22"/>
    <p:sldId id="397" r:id="rId23"/>
    <p:sldId id="403" r:id="rId24"/>
    <p:sldId id="413" r:id="rId25"/>
    <p:sldId id="299" r:id="rId26"/>
    <p:sldId id="300" r:id="rId2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a3sqDsVMe/dmcmd4Vxw1A==" hashData="IK4z1HeF6yE45E8WUySMtwGU4z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7538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5349" autoAdjust="0"/>
  </p:normalViewPr>
  <p:slideViewPr>
    <p:cSldViewPr showGuides="1">
      <p:cViewPr varScale="1">
        <p:scale>
          <a:sx n="71" d="100"/>
          <a:sy n="71" d="100"/>
        </p:scale>
        <p:origin x="-109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F2012E16-2BC1-4C62-9D70-0C000D027DD2}" type="datetimeFigureOut">
              <a:rPr lang="es-MX"/>
              <a:pPr>
                <a:defRPr/>
              </a:pPr>
              <a:t>03/05/2015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E90513A4-A5FA-4C34-9026-EC9225EC199C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194172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EBCEC2-1C9B-4E93-96CF-8ABFB7A19329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891759562"/>
      </p:ext>
    </p:extLst>
  </p:cSld>
  <p:clrMapOvr>
    <a:masterClrMapping/>
  </p:clrMapOvr>
  <p:transition spd="slow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6DC5A5-4929-4EEF-A111-B7C2523A5EC9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734794307"/>
      </p:ext>
    </p:extLst>
  </p:cSld>
  <p:clrMapOvr>
    <a:masterClrMapping/>
  </p:clrMapOvr>
  <p:transition spd="slow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280E6C-5B8A-4B1D-879B-33DCA4D959AA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4038165228"/>
      </p:ext>
    </p:extLst>
  </p:cSld>
  <p:clrMapOvr>
    <a:masterClrMapping/>
  </p:clrMapOvr>
  <p:transition spd="slow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B12E2A-B792-4B72-A6FF-D5158F7EC5CF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80933064"/>
      </p:ext>
    </p:extLst>
  </p:cSld>
  <p:clrMapOvr>
    <a:masterClrMapping/>
  </p:clrMapOvr>
  <p:transition spd="slow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6D615C-6440-4E97-A2D5-4978F0424D45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4009259119"/>
      </p:ext>
    </p:extLst>
  </p:cSld>
  <p:clrMapOvr>
    <a:masterClrMapping/>
  </p:clrMapOvr>
  <p:transition spd="slow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32772B-2386-4822-8CF8-43771E3A7F2D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10740415"/>
      </p:ext>
    </p:extLst>
  </p:cSld>
  <p:clrMapOvr>
    <a:masterClrMapping/>
  </p:clrMapOvr>
  <p:transition spd="slow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ADEC02-E2C5-4422-8369-CE5A37576477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658977083"/>
      </p:ext>
    </p:extLst>
  </p:cSld>
  <p:clrMapOvr>
    <a:masterClrMapping/>
  </p:clrMapOvr>
  <p:transition spd="slow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DC807B-5983-4499-AB2E-E0A900D8D957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92565027"/>
      </p:ext>
    </p:extLst>
  </p:cSld>
  <p:clrMapOvr>
    <a:masterClrMapping/>
  </p:clrMapOvr>
  <p:transition spd="slow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C5CDF-F80C-4F30-AC10-FC814596E977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045241343"/>
      </p:ext>
    </p:extLst>
  </p:cSld>
  <p:clrMapOvr>
    <a:masterClrMapping/>
  </p:clrMapOvr>
  <p:transition spd="slow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0CA6D7-4405-408A-9652-B2BB2DDEF9C8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338113150"/>
      </p:ext>
    </p:extLst>
  </p:cSld>
  <p:clrMapOvr>
    <a:masterClrMapping/>
  </p:clrMapOvr>
  <p:transition spd="slow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D43B6A-80C9-4169-87E3-6408586B3689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799664326"/>
      </p:ext>
    </p:extLst>
  </p:cSld>
  <p:clrMapOvr>
    <a:masterClrMapping/>
  </p:clrMapOvr>
  <p:transition spd="slow"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5B317-6749-44A7-9AB2-5326CAC7372E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B68E8-CC37-4374-8918-E10D1E83BD4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47589789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AC251-F44F-4DD4-B5C1-2ED559C4CEB7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0E1CB-EAFB-4FCC-A47C-2F3A23EB49A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91701042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01596-6EAF-4389-AB42-4621BCB157B4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094F9-36F9-46B8-AA08-8E4C105479E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63186152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BBC68-1E8D-4DDD-9901-E92D0BE4C6C4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765F3-8C59-48C9-BE5F-7571B5B8478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69728154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6DEED-C57C-486C-9D53-03A51E2115D0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C20BD-D9B1-47E4-B315-77E872CC80A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60767378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0664B-69CC-45CE-AE9B-A00FDE542D72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C0B99-C6F6-420A-8140-CFA3E2B9670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11605886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B4F18-A888-4B6A-864E-A14CB32B10A2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B538C-0800-4E1F-AFBA-DF2EA5FA63C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97144341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66B8A-CDE4-462B-BEC4-86A2EA561667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A39BB-2CDD-4F75-95B4-7F28390D19A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84889184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CB261-4E64-4E3C-B0E9-9639ECFDA3A5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61084-0FC3-41AE-B263-6775966C965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66844745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DBAD8-AC58-4B59-97C2-8CE093F2222A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76DD3-0766-49BB-AC5B-67B3FA7B8BA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26221015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509CB-1433-4743-9683-204422454085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8AFD80-7D7B-444E-81C1-FCF129C9675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5848349"/>
      </p:ext>
    </p:extLst>
  </p:cSld>
  <p:clrMapOvr>
    <a:masterClrMapping/>
  </p:clrMapOvr>
  <p:transition spd="med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896813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242702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1715185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944399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9673448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9011505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4989841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637549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250049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87545145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3575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2196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F9F36803-EF35-41E8-BC23-E66A511342B0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8" r:id="rId1"/>
    <p:sldLayoutId id="2147484549" r:id="rId2"/>
    <p:sldLayoutId id="2147484550" r:id="rId3"/>
    <p:sldLayoutId id="2147484551" r:id="rId4"/>
    <p:sldLayoutId id="2147484552" r:id="rId5"/>
    <p:sldLayoutId id="2147484553" r:id="rId6"/>
    <p:sldLayoutId id="2147484554" r:id="rId7"/>
    <p:sldLayoutId id="2147484555" r:id="rId8"/>
    <p:sldLayoutId id="2147484556" r:id="rId9"/>
    <p:sldLayoutId id="2147484557" r:id="rId10"/>
    <p:sldLayoutId id="2147484558" r:id="rId11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2196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68BC9B-1DA4-4DE5-8891-2DC616F1A844}" type="datetimeFigureOut">
              <a:rPr lang="es-ES"/>
              <a:pPr>
                <a:defRPr/>
              </a:pPr>
              <a:t>03/05/2015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FBE84A1-7F94-414F-A8B0-5DFE04967C1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59" r:id="rId1"/>
    <p:sldLayoutId id="2147484560" r:id="rId2"/>
    <p:sldLayoutId id="2147484561" r:id="rId3"/>
    <p:sldLayoutId id="2147484562" r:id="rId4"/>
    <p:sldLayoutId id="2147484563" r:id="rId5"/>
    <p:sldLayoutId id="2147484564" r:id="rId6"/>
    <p:sldLayoutId id="2147484565" r:id="rId7"/>
    <p:sldLayoutId id="2147484566" r:id="rId8"/>
    <p:sldLayoutId id="2147484567" r:id="rId9"/>
    <p:sldLayoutId id="2147484568" r:id="rId10"/>
    <p:sldLayoutId id="2147484569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2196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1" r:id="rId1"/>
    <p:sldLayoutId id="2147484582" r:id="rId2"/>
    <p:sldLayoutId id="2147484583" r:id="rId3"/>
    <p:sldLayoutId id="2147484584" r:id="rId4"/>
    <p:sldLayoutId id="2147484585" r:id="rId5"/>
    <p:sldLayoutId id="2147484586" r:id="rId6"/>
    <p:sldLayoutId id="2147484587" r:id="rId7"/>
    <p:sldLayoutId id="2147484588" r:id="rId8"/>
    <p:sldLayoutId id="2147484589" r:id="rId9"/>
    <p:sldLayoutId id="2147484590" r:id="rId10"/>
    <p:sldLayoutId id="214748459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4.jpeg"/><Relationship Id="rId7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hyperlink" Target="http://www.abc.es/tecnologia/redes/20141112/abci-muros-verguenza-berlin-chipre-eslovaquia-china-muralla-valla-ceuta-melilla-favelas-padua-frontera-mexico-eeuu-201411120933.html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4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4.jpeg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7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9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2.wav"/><Relationship Id="rId1" Type="http://schemas.openxmlformats.org/officeDocument/2006/relationships/slideLayout" Target="../slideLayouts/slideLayout1.xml"/><Relationship Id="rId5" Type="http://schemas.microsoft.com/office/2007/relationships/hdphoto" Target="../media/hdphoto4.wdp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3.wav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5.png"/><Relationship Id="rId4" Type="http://schemas.openxmlformats.org/officeDocument/2006/relationships/image" Target="../media/image34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76064"/>
            <a:ext cx="7644341" cy="5733256"/>
          </a:xfrm>
          <a:prstGeom prst="rect">
            <a:avLst/>
          </a:prstGeom>
          <a:noFill/>
          <a:ln w="254000" cap="rnd">
            <a:solidFill>
              <a:srgbClr val="FFFF00"/>
            </a:solidFill>
            <a:bevel/>
            <a:headEnd/>
            <a:tailEnd/>
          </a:ln>
          <a:effectLst/>
          <a:scene3d>
            <a:camera prst="orthographicFront"/>
            <a:lightRig rig="threePt" dir="t"/>
          </a:scene3d>
          <a:sp3d extrusionH="76200" contourW="12700" prstMaterial="softEdge">
            <a:bevelT w="196850" h="190500" prst="artDeco"/>
            <a:extrusionClr>
              <a:schemeClr val="bg1">
                <a:lumMod val="85000"/>
              </a:schemeClr>
            </a:extrusionClr>
            <a:contourClr>
              <a:schemeClr val="tx1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971600" y="2021939"/>
            <a:ext cx="7200800" cy="83099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es-MX" sz="4800" b="1" dirty="0">
                <a:ln w="50800"/>
                <a:solidFill>
                  <a:schemeClr val="bg1">
                    <a:shade val="50000"/>
                  </a:schemeClr>
                </a:solidFill>
                <a:latin typeface="Arial" pitchFamily="34" charset="0"/>
              </a:rPr>
              <a:t>Muros de la vergüenza</a:t>
            </a:r>
          </a:p>
        </p:txBody>
      </p:sp>
      <p:sp>
        <p:nvSpPr>
          <p:cNvPr id="4" name="3 Rectángulo"/>
          <p:cNvSpPr/>
          <p:nvPr/>
        </p:nvSpPr>
        <p:spPr>
          <a:xfrm>
            <a:off x="971600" y="4067722"/>
            <a:ext cx="7200800" cy="107003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es-MX" sz="2400" b="1" dirty="0">
                <a:ln w="50800"/>
                <a:solidFill>
                  <a:schemeClr val="bg1">
                    <a:shade val="50000"/>
                  </a:schemeClr>
                </a:solidFill>
                <a:latin typeface="Times New Roman"/>
                <a:ea typeface="Times New Roman"/>
                <a:cs typeface="Times New Roman"/>
              </a:rPr>
              <a:t>La mayoría, por desgracia,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  <a:defRPr/>
            </a:pPr>
            <a:r>
              <a:rPr lang="es-MX" sz="2400" b="1" dirty="0">
                <a:ln w="50800"/>
                <a:solidFill>
                  <a:schemeClr val="bg1">
                    <a:shade val="50000"/>
                  </a:schemeClr>
                </a:solidFill>
                <a:latin typeface="Times New Roman"/>
                <a:ea typeface="Times New Roman"/>
                <a:cs typeface="Times New Roman"/>
              </a:rPr>
              <a:t>todavía siguen en pie. </a:t>
            </a:r>
            <a:endParaRPr lang="es-MX" sz="2400" b="1" dirty="0">
              <a:ln w="50800"/>
              <a:solidFill>
                <a:schemeClr val="bg1">
                  <a:shade val="50000"/>
                </a:schemeClr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52400" y="15240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  <p:sp>
        <p:nvSpPr>
          <p:cNvPr id="7" name="6 CuadroTexto"/>
          <p:cNvSpPr txBox="1"/>
          <p:nvPr/>
        </p:nvSpPr>
        <p:spPr>
          <a:xfrm>
            <a:off x="6429615" y="5589240"/>
            <a:ext cx="17427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3ª Parte de 3</a:t>
            </a:r>
            <a:endParaRPr lang="es-MX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window dir="vert"/>
        <p:sndAc>
          <p:stSnd>
            <p:snd r:embed="rId2" name="Percusión.wav"/>
          </p:stSnd>
        </p:sndAc>
      </p:transition>
    </mc:Choice>
    <mc:Fallback xmlns="">
      <p:transition spd="slow" advTm="0">
        <p:fade/>
        <p:sndAc>
          <p:stSnd>
            <p:snd r:embed="rId4" name="Percusió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35" presetClass="emph" presetSubtype="0" repeatCount="indefinite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 uiExpand="1" build="p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394" name="1 Rectángulo"/>
          <p:cNvSpPr>
            <a:spLocks noChangeArrowheads="1"/>
          </p:cNvSpPr>
          <p:nvPr/>
        </p:nvSpPr>
        <p:spPr bwMode="auto">
          <a:xfrm>
            <a:off x="1173195" y="620688"/>
            <a:ext cx="6822958" cy="1013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>
              <a:lnSpc>
                <a:spcPts val="3500"/>
              </a:lnSpc>
            </a:pPr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Muro en la frontera </a:t>
            </a:r>
            <a:endParaRPr lang="es-MX" altLang="es-MX" sz="4000" b="1" dirty="0" smtClean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  <a:p>
            <a:pPr algn="ctr" eaLnBrk="0" hangingPunct="0">
              <a:lnSpc>
                <a:spcPts val="3500"/>
              </a:lnSpc>
            </a:pPr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entre </a:t>
            </a:r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México y Estados Unidos </a:t>
            </a:r>
          </a:p>
        </p:txBody>
      </p:sp>
      <p:sp>
        <p:nvSpPr>
          <p:cNvPr id="59395" name="1 Rectángulo"/>
          <p:cNvSpPr>
            <a:spLocks noChangeArrowheads="1"/>
          </p:cNvSpPr>
          <p:nvPr/>
        </p:nvSpPr>
        <p:spPr bwMode="auto">
          <a:xfrm>
            <a:off x="467544" y="1844824"/>
            <a:ext cx="8208912" cy="454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Esta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valla que comenzó a construirse en 1994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está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también rodeada de polémica.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lnSpc>
                <a:spcPts val="1500"/>
              </a:lnSpc>
              <a:spcAft>
                <a:spcPts val="0"/>
              </a:spcAft>
            </a:pPr>
            <a:endParaRPr lang="es-MX" alt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Su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objetivo era acabar con la emigración ilegal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entraba en Estados Unidos a través de México.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lnSpc>
                <a:spcPts val="1500"/>
              </a:lnSpc>
              <a:spcAft>
                <a:spcPts val="0"/>
              </a:spcAft>
            </a:pPr>
            <a:endParaRPr lang="es-MX" alt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Lejos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solucionar el problema, los tramos que cierran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frontera entre </a:t>
            </a:r>
            <a:r>
              <a:rPr lang="es-MX" altLang="es-MX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San Diego </a:t>
            </a:r>
            <a:r>
              <a:rPr lang="es-MX" altLang="es-MX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con </a:t>
            </a:r>
            <a:r>
              <a:rPr lang="es-MX" altLang="es-MX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Tijuana</a:t>
            </a: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los estados de </a:t>
            </a:r>
            <a:r>
              <a:rPr lang="es-MX" altLang="es-MX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Arizona </a:t>
            </a:r>
            <a:r>
              <a:rPr lang="es-MX" altLang="es-MX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con </a:t>
            </a:r>
            <a:r>
              <a:rPr lang="es-MX" altLang="es-MX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Sonora</a:t>
            </a: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</a:t>
            </a: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altLang="es-MX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Nuevo </a:t>
            </a:r>
            <a:r>
              <a:rPr lang="es-MX" altLang="es-MX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México y Texas con Chihuahua </a:t>
            </a: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ha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obligado a los inmigrantes a intentar acceder a EE.UU.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zonas más peligrosas, como el desierto de Arizona.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lnSpc>
                <a:spcPts val="1500"/>
              </a:lnSpc>
              <a:spcAft>
                <a:spcPts val="0"/>
              </a:spcAft>
            </a:pPr>
            <a:endParaRPr lang="es-MX" alt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Esta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circunstancia ha provocado más de 10.000 muertes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desde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comenzó la construcción del muro que,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cuando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esté concluido, alcanzará los 600 kilómetros de largo</a:t>
            </a: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</a:t>
            </a: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más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otros 800 de barreras de menor envergadura.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0">
        <p14:doors dir="vert"/>
        <p:sndAc>
          <p:stSnd>
            <p:snd r:embed="rId2" name="CANCIONMIXTECA-1 Eaglenest.wav"/>
          </p:stSnd>
        </p:sndAc>
      </p:transition>
    </mc:Choice>
    <mc:Fallback>
      <p:transition spd="slow" advTm="0">
        <p:fade/>
        <p:sndAc>
          <p:stSnd>
            <p:snd r:embed="rId2" name="CANCIONMIXTEC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6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1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45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15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593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593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593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85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5939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5939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5939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30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5939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5939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5939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65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5939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5939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5939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500"/>
                                        <p:tgtEl>
                                          <p:spTgt spid="5939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500" fill="hold"/>
                                        <p:tgtEl>
                                          <p:spTgt spid="5939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500" fill="hold"/>
                                        <p:tgtEl>
                                          <p:spTgt spid="5939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3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  <p:bldP spid="59394" grpId="1"/>
      <p:bldP spid="59395" grpId="0" build="p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E:\En turno\Comprimidas\1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66" y="-30832"/>
            <a:ext cx="9145666" cy="6888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2" name="Picture 6" descr="C:\Users\capiA\Desktop\Muros\4778062w-640x640x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0832"/>
            <a:ext cx="9144001" cy="6888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19" name="Picture 3" descr="E:\En turno\Comprimidas\EEUU-Méxic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09" y="0"/>
            <a:ext cx="915880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1" name="Picture 5" descr="C:\Users\capiA\Desktop\Muros\wall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contras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6479505" cy="4869159"/>
          </a:xfrm>
          <a:prstGeom prst="rect">
            <a:avLst/>
          </a:prstGeom>
          <a:solidFill>
            <a:srgbClr val="FFFFFF">
              <a:shade val="85000"/>
            </a:srgbClr>
          </a:solidFill>
          <a:ln w="95250">
            <a:gradFill flip="none" rotWithShape="1">
              <a:gsLst>
                <a:gs pos="25000">
                  <a:srgbClr val="009900"/>
                </a:gs>
                <a:gs pos="60000">
                  <a:schemeClr val="bg1"/>
                </a:gs>
                <a:gs pos="40000">
                  <a:schemeClr val="bg1"/>
                </a:gs>
                <a:gs pos="75000">
                  <a:srgbClr val="FF0000"/>
                </a:gs>
              </a:gsLst>
              <a:path path="circle">
                <a:fillToRect r="100000" b="100000"/>
              </a:path>
              <a:tileRect l="-100000" t="-100000"/>
            </a:gra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60420" name="Picture 4" descr="E:\En turno\Comprimidas\muro-reforma-migratori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931" y="-30156"/>
            <a:ext cx="9192495" cy="6899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3" name="Picture 7" descr="C:\Users\capiA\Desktop\Muros\wall-mexico-usa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930" y="-30832"/>
            <a:ext cx="9192495" cy="6916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2915485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0">
        <p14:shred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8" presetClass="exit" presetSubtype="1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30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8" presetClass="entr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30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8" presetClass="exit" presetSubtype="3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6" dur="30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000"/>
                            </p:stCondLst>
                            <p:childTnLst>
                              <p:par>
                                <p:cTn id="35" presetID="18" presetClass="exit" presetSubtype="9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6" dur="30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30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000"/>
                            </p:stCondLst>
                            <p:childTnLst>
                              <p:par>
                                <p:cTn id="42" presetID="21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3" dur="30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60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0658" name="2 Rectángulo"/>
          <p:cNvSpPr>
            <a:spLocks noChangeArrowheads="1"/>
          </p:cNvSpPr>
          <p:nvPr/>
        </p:nvSpPr>
        <p:spPr bwMode="auto">
          <a:xfrm>
            <a:off x="683568" y="1411029"/>
            <a:ext cx="7776864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territorio israelí está prácticamente rodeado de vallas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marcan su separación de los de sus vecinos.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todas estas construcciones la más tristemente famosa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muro que se levanta en Cisjordania.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Las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obras comenzaron en 2002 y cuando se concluya medirá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721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kilómetros.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Formado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vallas y alambradas en un 90% de su trazado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altos muros prefabricados en el 10% restante, su construcción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ha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sido ampliamente denunciada por organismos internacionales</a:t>
            </a: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Sin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embargo, Israel parece decidida a culminar la construcción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este nuevo muro de la vergüenza que ha destruido las tierras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modo de vida de miles de palestinos.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1141894" y="476672"/>
            <a:ext cx="686021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La barrera israelí de Cisjordania</a:t>
            </a:r>
            <a:endParaRPr 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14:switch dir="r"/>
        <p:sndAc>
          <p:stSnd>
            <p:snd r:embed="rId2" name="Born Free-1 Eaglenest.wav"/>
          </p:stSnd>
        </p:sndAc>
      </p:transition>
    </mc:Choice>
    <mc:Fallback>
      <p:transition spd="slow" advTm="0">
        <p:fade/>
        <p:sndAc>
          <p:stSnd>
            <p:snd r:embed="rId2" name="Born Free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6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6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1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706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706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706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6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706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706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706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1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706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706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706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6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706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706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706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1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706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706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706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6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7065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7065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7065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11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7065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7065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7065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46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7065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7065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7065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91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7065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7065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7065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26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7065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7065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7065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61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 build="p"/>
      <p:bldP spid="2" grpId="0"/>
      <p:bldP spid="2" grpId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3" name="Picture 2" descr="E:\En turno\Comprimidas\cisjordania--647x2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6993"/>
            <a:ext cx="9144000" cy="3501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4" name="Picture 3" descr="E:\En turno\Comprimidas\muro-de-cisjordania_263688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" y="-27384"/>
            <a:ext cx="4571546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2" name="1 Imagen" descr="Diez muros de la vergüenza que aún siguen en pie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27384"/>
            <a:ext cx="4572000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14:reveal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30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8" dur="3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" dur="3000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17" presetClass="exit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3" dur="3000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1" presetClass="exit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42" dur="30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1" presetClass="exit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51" dur="3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706" name="1 Rectángulo"/>
          <p:cNvSpPr>
            <a:spLocks noChangeArrowheads="1"/>
          </p:cNvSpPr>
          <p:nvPr/>
        </p:nvSpPr>
        <p:spPr bwMode="auto">
          <a:xfrm>
            <a:off x="623020" y="1340768"/>
            <a:ext cx="7909420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medida que iba invadiendo los países del este de Europa,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régimen nazi confinaba a la población judía en guetos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donde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poder tenerla controlada.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Dos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los más famosos son los de las ciudades polacas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Cracovia y Varsovia, donde se hacinaron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miles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ciudadanos rodeados de una alta muralla.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Aunque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esta construcción ha desaparecido en su práctica totalidad</a:t>
            </a: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</a:t>
            </a: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Cracovia aun se conservan varios tramos del muro.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ellos puede observarse que fueron construidos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con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forma habitual de las lápidas de las tumbas judías.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Una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sádica forma de anticipar el destino de la mayoría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los habitantes del gueto.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759418" y="476672"/>
            <a:ext cx="762516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Los muros de los guetos de Polonia</a:t>
            </a:r>
            <a:endParaRPr 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randomBar dir="vert"/>
        <p:sndAc>
          <p:stSnd>
            <p:snd r:embed="rId2" name="Concerto de Varsóvia-1 Eaglenest.wav"/>
          </p:stSnd>
        </p:sndAc>
      </p:transition>
    </mc:Choice>
    <mc:Fallback xmlns="">
      <p:transition spd="slow" advTm="0">
        <p:randomBar dir="vert"/>
        <p:sndAc>
          <p:stSnd>
            <p:snd r:embed="rId4" name="Concerto de Varsóvi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4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72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72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72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4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727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727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727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9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727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727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727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4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727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727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727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9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727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727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727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4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727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727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727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9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727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727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7270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4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727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727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727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99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7270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7270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7270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44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7270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7270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7270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79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7270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7270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7270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24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7270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7270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7270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59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 build="p"/>
      <p:bldP spid="2" grpId="0"/>
      <p:bldP spid="2" grpId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1" name="Picture 3" descr="E:\En turno\Comprimidas\gheto de polon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91" y="0"/>
            <a:ext cx="4306508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0" name="Picture 2" descr="E:\En turno\Comprimidas\Ghetto_wall_Walicow_11_Warsaw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"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916" y="-1"/>
            <a:ext cx="4869084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2" name="Picture 4" descr="E:\En turno\Comprimidas\varsovia polonia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" contras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92" y="3429000"/>
            <a:ext cx="431556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0">
        <p14:flythrough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4754" name="1 Rectángulo"/>
          <p:cNvSpPr>
            <a:spLocks noChangeArrowheads="1"/>
          </p:cNvSpPr>
          <p:nvPr/>
        </p:nvSpPr>
        <p:spPr bwMode="auto">
          <a:xfrm>
            <a:off x="683568" y="1908115"/>
            <a:ext cx="7776864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Las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autoridades eslovacas están construyendo muros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varias localidades con el objetivo de separar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comunidad romaní del resto de la sociedad.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Algunas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las ciudades en las que se levantan estas paredes </a:t>
            </a: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son:</a:t>
            </a: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alt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Velka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Ida, </a:t>
            </a:r>
            <a:r>
              <a:rPr lang="es-MX" alt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Kosice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 que fue Capital Cultural Europea en 2013,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alt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Ostrovany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esta última localidad el alcalde asegura que el objetivo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construcción es evitar un «infierno diario»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las personas que viven cerca de los barrios gitanos.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total, en Eslovaquia existen unos trece muros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con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propósito de aislar a la comunidad romaní.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1712082" y="377369"/>
            <a:ext cx="5719836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El muro de la segregación </a:t>
            </a:r>
            <a:endParaRPr lang="es-MX" altLang="es-MX" sz="4000" b="1" dirty="0" smtClean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es-MX" altLang="es-MX" sz="4000" b="1" dirty="0" smtClean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en </a:t>
            </a:r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Eslovaquia</a:t>
            </a:r>
            <a:endParaRPr 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0">
        <p14:prism isContent="1" isInverted="1"/>
        <p:sndAc>
          <p:stSnd>
            <p:snd r:embed="rId2" name="Menuet BWV Anh - BACH-1 Eaglenest.wav"/>
          </p:stSnd>
        </p:sndAc>
      </p:transition>
    </mc:Choice>
    <mc:Fallback>
      <p:transition spd="slow" advTm="0">
        <p:fade/>
        <p:sndAc>
          <p:stSnd>
            <p:snd r:embed="rId2" name="Menuet BWV Anh - BACH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4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747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747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747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4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747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747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747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9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747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747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747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4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747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747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747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9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747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747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747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4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747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747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747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9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747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747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747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4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747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747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747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9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747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747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747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44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7475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7475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7475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89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7475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7475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7475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24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4" grpId="0" build="p"/>
      <p:bldP spid="2" grpId="0"/>
      <p:bldP spid="2" grpId="1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E:\En turno\Comprimidas\eslovaqu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3" y="-27384"/>
            <a:ext cx="7454603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79" name="Picture 3" descr="E:\En turno\Comprimidas\muros_verguenza_eslovaquia_velka_ida_bostok_photo_romanies_gitan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429000"/>
            <a:ext cx="7488832" cy="3437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52400" y="15240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0">
        <p:pull/>
      </p:transition>
    </mc:Choice>
    <mc:Fallback>
      <p:transition spd="slow" advTm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6802" name="1 Rectángulo"/>
          <p:cNvSpPr>
            <a:spLocks noChangeArrowheads="1"/>
          </p:cNvSpPr>
          <p:nvPr/>
        </p:nvSpPr>
        <p:spPr bwMode="auto">
          <a:xfrm>
            <a:off x="683568" y="1207780"/>
            <a:ext cx="7776864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Tras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guerra turco-chipriota de 1974,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isla de Chipre quedó dividida en dos.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parte septentrional corresponde a la República Turca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del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Norte de Chipre, mientras que la meridional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encuentra bajo control de la República de Chipre.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Entre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ambas partes se encuentra una zona desmilitarizada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conocida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popularmente como la Línea Verde.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Esta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franja, que es patrullada por las Naciones Unidas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no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solo divide la isla en dos, sino que partió por la mitad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multitud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pueblos y ciudades, entre ellos su capital.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origen del muro se remonta a 1964, cuando Nicosia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fue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escenario de violentos enfrentamientos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entre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las comunidades turca y griega.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altLang="es-MX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muro divide la isla a lo largo de unos 180 kilómetros, </a:t>
            </a:r>
            <a:endParaRPr lang="es-MX" altLang="es-MX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creando auténticos pueblos fantasmas dentro de la ciudad.</a:t>
            </a:r>
            <a:endParaRPr lang="es-MX" altLang="es-MX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1932078" y="467380"/>
            <a:ext cx="527984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La línea verde de Chipre</a:t>
            </a:r>
            <a:endParaRPr 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cover/>
        <p:sndAc>
          <p:stSnd>
            <p:snd r:embed="rId2" name="Serenata-1 Eaglenest.wav"/>
          </p:stSnd>
        </p:sndAc>
      </p:transition>
    </mc:Choice>
    <mc:Fallback>
      <p:transition spd="slow" advTm="0">
        <p:cover/>
        <p:sndAc>
          <p:stSnd>
            <p:snd r:embed="rId2" name="Serenata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8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76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76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76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8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76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76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76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3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768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768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768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8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768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768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768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3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768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768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768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8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768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768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768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3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768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768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768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38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7680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7680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7680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83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7680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7680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7680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18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7680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7680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7680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3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7680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7680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7680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98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7680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7680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7680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33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7680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7680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7680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68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500"/>
                                        <p:tgtEl>
                                          <p:spTgt spid="7680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500" fill="hold"/>
                                        <p:tgtEl>
                                          <p:spTgt spid="7680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500" fill="hold"/>
                                        <p:tgtEl>
                                          <p:spTgt spid="7680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1300"/>
                            </p:stCondLst>
                            <p:childTnLst>
                              <p:par>
                                <p:cTn id="9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500"/>
                                        <p:tgtEl>
                                          <p:spTgt spid="7680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500" fill="hold"/>
                                        <p:tgtEl>
                                          <p:spTgt spid="7680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500" fill="hold"/>
                                        <p:tgtEl>
                                          <p:spTgt spid="7680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4800"/>
                            </p:stCondLst>
                            <p:childTnLst>
                              <p:par>
                                <p:cTn id="10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 build="p"/>
      <p:bldP spid="2" grpId="0"/>
      <p:bldP spid="2" grpId="1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7" name="Picture 3" descr="E:\En turno\Comprimidas\Chipre 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58885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8" name="Picture 4" descr="E:\En turno\Comprimidas\Chip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0808"/>
            <a:ext cx="9156653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6" name="Picture 2" descr="E:\En turno\Comprimidas\Chipre 0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27" y="-1"/>
            <a:ext cx="9161879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 dir="vert"/>
      </p:transition>
    </mc:Choice>
    <mc:Fallback xmlns="">
      <p:transition spd="slow" advTm="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8850" name="1 Rectángulo"/>
          <p:cNvSpPr>
            <a:spLocks noChangeArrowheads="1"/>
          </p:cNvSpPr>
          <p:nvPr/>
        </p:nvSpPr>
        <p:spPr bwMode="auto">
          <a:xfrm>
            <a:off x="683568" y="1128801"/>
            <a:ext cx="7776864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trata de un conjunto de ocho muros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más de 2.700 kilómetros </a:t>
            </a: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longitud delimitados con arena</a:t>
            </a: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</a:t>
            </a: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piedras, zanjas, alambradas </a:t>
            </a: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campos minados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recorre el Sáhara Occidental.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Su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construcción,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ordenada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las autoridades de Marruecos </a:t>
            </a: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comenzó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1980.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Desde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entonces, se ha ido ampliando en varias fases,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cada una de las cuales el ejército marroquí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ha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ocupado una nueva porción del Sáhara.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Vigilado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unos 100.000 soldados, el objetivo de la pared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impedir a los saharauis el acceso a las zonas más ricas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del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Sáhara Occidental, incluidas las minas de </a:t>
            </a:r>
            <a:r>
              <a:rPr lang="es-MX" alt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Bucraa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zona pesquera de la costa,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ocupadas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por Marruecos tras la retirada española.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403682" y="404664"/>
            <a:ext cx="433663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La Pared del Sáhara</a:t>
            </a:r>
            <a:endParaRPr 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wedge/>
        <p:sndAc>
          <p:stSnd>
            <p:snd r:embed="rId2" name="Mario Kirlis-1 Eaglenest.wav"/>
          </p:stSnd>
        </p:sndAc>
      </p:transition>
    </mc:Choice>
    <mc:Fallback xmlns="">
      <p:transition spd="slow" advTm="0">
        <p:wedge/>
        <p:sndAc>
          <p:stSnd>
            <p:snd r:embed="rId4" name="Mario Kirlis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78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78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78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78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78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78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78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78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78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78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78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78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788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788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788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788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788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788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5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788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788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788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3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7885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7885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7885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65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7885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7885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7885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7885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7885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7885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5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7885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7885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7885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80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7885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7885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7885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15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7885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7885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7885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0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500"/>
                                        <p:tgtEl>
                                          <p:spTgt spid="7885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500" fill="hold"/>
                                        <p:tgtEl>
                                          <p:spTgt spid="7885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500" fill="hold"/>
                                        <p:tgtEl>
                                          <p:spTgt spid="7885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8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0" grpId="0" build="p"/>
      <p:bldP spid="2" grpId="0"/>
      <p:bldP spid="2" grpId="1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5" name="Picture 3" descr="E:\En turno\Comprimidas\sahara marroqu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74" name="Picture 2" descr="E:\En turno\Comprimidas\cadena-al-muro-Saha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50" y="-34316"/>
            <a:ext cx="9175250" cy="3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76" name="Picture 4" descr="E:\En turno\Comprimidas\Sahar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50" y="3429000"/>
            <a:ext cx="917525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vortex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2946" name="1 Rectángulo"/>
          <p:cNvSpPr>
            <a:spLocks noChangeArrowheads="1"/>
          </p:cNvSpPr>
          <p:nvPr/>
        </p:nvSpPr>
        <p:spPr bwMode="auto">
          <a:xfrm>
            <a:off x="683568" y="2962687"/>
            <a:ext cx="7776864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frontera entre Corea del Norte y Corea del Sur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fue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establecida en 1953, siguiendo el curso del paralelo 38.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Posee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238 kilómetros de largo y una anchura de unos cuatro</a:t>
            </a: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Escenario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continuas escaramuzas y foco de tensión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entre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ambos países, esta zona desmilitarizada constituye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una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las fronteras más vigiladas e inexpugnables del mundo.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3045813" y="1331159"/>
            <a:ext cx="305237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El paralelo 38</a:t>
            </a:r>
            <a:endParaRPr 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0">
        <p14:honeycomb/>
        <p:sndAc>
          <p:stSnd>
            <p:snd r:embed="rId2" name="M.A.S.H.-1 Eaglenest.wav"/>
          </p:stSnd>
        </p:sndAc>
      </p:transition>
    </mc:Choice>
    <mc:Fallback>
      <p:transition spd="slow" advTm="0">
        <p:fade/>
        <p:sndAc>
          <p:stSnd>
            <p:snd r:embed="rId2" name="M.A.S.H.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2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829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829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829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2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829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829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829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7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829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829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829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2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829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829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829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7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829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829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829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2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829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829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829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7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6" grpId="0" build="p"/>
      <p:bldP spid="2" grpId="0"/>
      <p:bldP spid="2" grpId="1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E:\En turno\Comprimidas\paralelo 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1" name="Picture 3" descr="E:\En turno\Comprimidas\par 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3000"/>
                                        <p:tgtEl>
                                          <p:spTgt spid="839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4994" name="1 Rectángulo"/>
          <p:cNvSpPr>
            <a:spLocks noChangeArrowheads="1"/>
          </p:cNvSpPr>
          <p:nvPr/>
        </p:nvSpPr>
        <p:spPr bwMode="auto">
          <a:xfrm>
            <a:off x="683568" y="1528331"/>
            <a:ext cx="7776864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Con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excusa de </a:t>
            </a:r>
            <a:r>
              <a:rPr lang="es-MX" alt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proteger la fauna y la flora de las colinas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rodean Río de Janeiro, en 2009, el Gobierno brasileño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prefectura de la capital comenzaron a construir muros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cemento alrededor de las favelas del barrio de Santa Marta</a:t>
            </a: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Posteriormente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 levantaron en </a:t>
            </a:r>
            <a:r>
              <a:rPr lang="es-MX" altLang="es-MX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Rocinha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plan contempla llevarlos a varias favelas más.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Asociaciones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críticas con la construcción aseguran que el </a:t>
            </a: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muro</a:t>
            </a: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pretende aislar los barrios más empobrecidos y separarlos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las zonas más ricas de la ciudad, mientras que el alcalde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lo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vincula a la lucha contra el narcotráfico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Gobierno habla de la protección medioambiental.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proyecto aún no está concluido.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1095760" y="476672"/>
            <a:ext cx="695248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Muros para contener las favelas</a:t>
            </a:r>
            <a:endParaRPr 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gallery dir="l"/>
        <p:sndAc>
          <p:stSnd>
            <p:snd r:embed="rId2" name="LapromesadelpescadorSergioMendes&amp;Brasil66--1 Eaglenest.wav"/>
          </p:stSnd>
        </p:sndAc>
      </p:transition>
    </mc:Choice>
    <mc:Fallback xmlns="">
      <p:transition spd="slow" advTm="0">
        <p:fade/>
        <p:sndAc>
          <p:stSnd>
            <p:snd r:embed="rId4" name="LapromesadelpescadorSergioMendes&amp;Brasil66-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2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849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849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849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2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849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849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849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7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849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849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849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2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849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849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849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7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849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849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849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2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849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849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849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7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849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849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849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2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849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849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849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97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849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849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849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32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8499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8499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8499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67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8499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8499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8499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2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8499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8499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8499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47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 build="p"/>
      <p:bldP spid="2" grpId="0"/>
      <p:bldP spid="2" grpId="1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9" name="Picture 3" descr="E:\En turno\Comprimidas\favel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8176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018" name="Picture 2" descr="E:\En turno\Comprimidas\142480742406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69" y="0"/>
            <a:ext cx="920521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Content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860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7042" name="1 Rectángulo"/>
          <p:cNvSpPr>
            <a:spLocks noChangeArrowheads="1"/>
          </p:cNvSpPr>
          <p:nvPr/>
        </p:nvSpPr>
        <p:spPr bwMode="auto">
          <a:xfrm>
            <a:off x="683568" y="1303015"/>
            <a:ext cx="7776864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2006, el ayuntamiento de Padua inició la construcción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una tapia de tres metros de altura y 84 de largo que pretendía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aislar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una zona habitada principalmente por personas extranjeras</a:t>
            </a: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barrera, que fue </a:t>
            </a: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derribada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 año más tarde, </a:t>
            </a: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rodeaba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un conjunto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edificios conocidos como La </a:t>
            </a:r>
            <a:r>
              <a:rPr lang="es-MX" altLang="es-MX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Serenissima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, en </a:t>
            </a: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que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mayor parte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sus vecinos eran africanos </a:t>
            </a: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y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donde se habían producido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enfrentamientos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entre bandas rivales en los meses </a:t>
            </a: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anteriores.</a:t>
            </a:r>
          </a:p>
          <a:p>
            <a:pPr algn="ctr">
              <a:spcAft>
                <a:spcPts val="0"/>
              </a:spcAft>
            </a:pPr>
            <a:endParaRPr lang="es-MX" alt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Las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autoridades argumentaron que se trataba de una acción </a:t>
            </a: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temporal</a:t>
            </a: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para luchar contra el narcotráfico y acabar con el gueto existente,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mientras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se </a:t>
            </a:r>
            <a:r>
              <a:rPr lang="es-MX" altLang="es-MX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reurbanizaba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 la zona.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endParaRPr lang="es-MX" alt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Durante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el año en que se mantuvo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pie hubo protestas tanto en contra como a favor de la construcción</a:t>
            </a: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.</a:t>
            </a:r>
          </a:p>
          <a:p>
            <a:pPr algn="ctr">
              <a:spcAft>
                <a:spcPts val="0"/>
              </a:spcAft>
            </a:pP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la actualidad, la zona se ha recuperado urbanísticamente, </a:t>
            </a:r>
            <a:endParaRPr lang="es-MX" altLang="es-MX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aunque </a:t>
            </a:r>
            <a:r>
              <a:rPr lang="es-MX" altLang="es-MX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todavía quedan restos de aquel muro.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848739" y="476672"/>
            <a:ext cx="344652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Muro de Padua</a:t>
            </a:r>
            <a:endParaRPr 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14:flythrough/>
        <p:sndAc>
          <p:stSnd loop="1">
            <p:snd r:embed="rId2" name="RossiniIlTurcoInItalia-Act1BellaItaliaAlfinTiMiro-1 Eaglenest.wav"/>
          </p:stSnd>
        </p:sndAc>
      </p:transition>
    </mc:Choice>
    <mc:Fallback>
      <p:transition spd="slow" advTm="0">
        <p:fade/>
        <p:sndAc>
          <p:stSnd loop="1">
            <p:snd r:embed="rId2" name="RossiniIlTurcoInItalia-Act1BellaItaliaAlfinTiMiro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870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870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870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870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870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870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870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870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870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870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870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870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500"/>
                                        <p:tgtEl>
                                          <p:spTgt spid="870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500" fill="hold"/>
                                        <p:tgtEl>
                                          <p:spTgt spid="870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0" fill="hold"/>
                                        <p:tgtEl>
                                          <p:spTgt spid="870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870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500" fill="hold"/>
                                        <p:tgtEl>
                                          <p:spTgt spid="870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500" fill="hold"/>
                                        <p:tgtEl>
                                          <p:spTgt spid="870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5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500"/>
                                        <p:tgtEl>
                                          <p:spTgt spid="870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500" fill="hold"/>
                                        <p:tgtEl>
                                          <p:spTgt spid="870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500" fill="hold"/>
                                        <p:tgtEl>
                                          <p:spTgt spid="870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1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0"/>
                                        <p:tgtEl>
                                          <p:spTgt spid="870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870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870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500"/>
                                        <p:tgtEl>
                                          <p:spTgt spid="870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870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870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90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0"/>
                                        <p:tgtEl>
                                          <p:spTgt spid="870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500" fill="hold"/>
                                        <p:tgtEl>
                                          <p:spTgt spid="870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8704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25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500"/>
                                        <p:tgtEl>
                                          <p:spTgt spid="8704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500" fill="hold"/>
                                        <p:tgtEl>
                                          <p:spTgt spid="8704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0" fill="hold"/>
                                        <p:tgtEl>
                                          <p:spTgt spid="8704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60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0"/>
                                        <p:tgtEl>
                                          <p:spTgt spid="8704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500" fill="hold"/>
                                        <p:tgtEl>
                                          <p:spTgt spid="8704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500" fill="hold"/>
                                        <p:tgtEl>
                                          <p:spTgt spid="8704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95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8704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500" fill="hold"/>
                                        <p:tgtEl>
                                          <p:spTgt spid="8704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500" fill="hold"/>
                                        <p:tgtEl>
                                          <p:spTgt spid="8704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40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500"/>
                                        <p:tgtEl>
                                          <p:spTgt spid="8704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500" fill="hold"/>
                                        <p:tgtEl>
                                          <p:spTgt spid="8704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500" fill="hold"/>
                                        <p:tgtEl>
                                          <p:spTgt spid="8704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2" grpId="0" build="p"/>
      <p:bldP spid="2" grpId="0"/>
      <p:bldP spid="2" grpId="1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E:\En turno\Comprimidas\muros_verguenza_mundo_italia_padua_padova_wall_via_anelli_ital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67" name="Picture 3" descr="E:\En turno\Comprimidas\muros_verguenza_mundo_italia_padua_padova_wall_via_anell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880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9090" name="1 Rectángulo"/>
          <p:cNvSpPr>
            <a:spLocks noChangeArrowheads="1"/>
          </p:cNvSpPr>
          <p:nvPr/>
        </p:nvSpPr>
        <p:spPr bwMode="auto">
          <a:xfrm>
            <a:off x="683568" y="3408918"/>
            <a:ext cx="777686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Son las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concertinas que impiden el paso de los elefantes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entre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Mozambique y Sudáfrica o la zona especial fronteriza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entre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China y Hong Kong forman también parte de la veintena </a:t>
            </a:r>
            <a:endParaRPr lang="es-MX" altLang="es-MX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de </a:t>
            </a:r>
            <a:r>
              <a:rPr lang="es-MX" alt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vergonzosas murallas levantadas por el </a:t>
            </a:r>
            <a:r>
              <a:rPr lang="es-MX" alt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Times New Roman" pitchFamily="18" charset="0"/>
              </a:rPr>
              <a:t>hombre.</a:t>
            </a:r>
            <a:endParaRPr lang="es-MX" alt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531025" y="2348880"/>
            <a:ext cx="408195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/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muro de </a:t>
            </a:r>
            <a:r>
              <a:rPr lang="es-MX" altLang="es-MX" sz="4000" b="1" dirty="0" err="1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Adamiya</a:t>
            </a:r>
            <a:r>
              <a:rPr lang="es-MX" altLang="es-MX" sz="4000" b="1" dirty="0">
                <a:ln w="11430"/>
                <a:gradFill>
                  <a:gsLst>
                    <a:gs pos="0">
                      <a:srgbClr val="333399">
                        <a:tint val="70000"/>
                        <a:satMod val="245000"/>
                      </a:srgbClr>
                    </a:gs>
                    <a:gs pos="75000">
                      <a:srgbClr val="33339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9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 </a:t>
            </a:r>
            <a:endParaRPr lang="es-MX" sz="4000" b="1" dirty="0">
              <a:ln w="11430"/>
              <a:gradFill>
                <a:gsLst>
                  <a:gs pos="0">
                    <a:srgbClr val="333399">
                      <a:tint val="70000"/>
                      <a:satMod val="245000"/>
                    </a:srgbClr>
                  </a:gs>
                  <a:gs pos="75000">
                    <a:srgbClr val="333399">
                      <a:tint val="90000"/>
                      <a:shade val="60000"/>
                      <a:satMod val="240000"/>
                    </a:srgbClr>
                  </a:gs>
                  <a:gs pos="100000">
                    <a:srgbClr val="333399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14:ferris dir="l"/>
        <p:sndAc>
          <p:stSnd>
            <p:snd r:embed="rId2" name="Jungle Drums-1 Eaglenest.wav"/>
          </p:stSnd>
        </p:sndAc>
      </p:transition>
    </mc:Choice>
    <mc:Fallback>
      <p:transition spd="slow" advTm="0">
        <p:fade/>
        <p:sndAc>
          <p:stSnd>
            <p:snd r:embed="rId2" name="Jungle Drums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4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89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89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89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4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890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890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890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9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890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890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890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4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890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890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890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9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build="p"/>
      <p:bldP spid="2" grpId="0"/>
      <p:bldP spid="2" grpId="1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E:\En turno\Comprimidas\muros_verguenza_irak_bagdad_hormigon_ocupacion Adamiy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16" name="Picture 4" descr="E:\En turno\Comprimidas\Foto_1mur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95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15" name="Picture 3" descr="E:\En turno\Comprimidas\Muro_4 adamiy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" y="1"/>
            <a:ext cx="9191197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17" name="Picture 5" descr="E:\En turno\Comprimidas\4-de-enero-de-2013-protestas-en-el-barrio-de-adamiya-bagdad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Content="1"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30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3000"/>
                                        <p:tgtEl>
                                          <p:spTgt spid="90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6" presetClass="exit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3000"/>
                                        <p:tgtEl>
                                          <p:spTgt spid="90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1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30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3000"/>
                                        <p:tgtEl>
                                          <p:spTgt spid="90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2" y="404664"/>
            <a:ext cx="8045151" cy="6033863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  <p:pic>
        <p:nvPicPr>
          <p:cNvPr id="1026" name="Picture 2" descr="C:\Users\capiA\Desktop\10615957_10152266583581006_8851594856720176094_n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5000" contras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217698"/>
            <a:ext cx="5879402" cy="437154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52400" y="152400"/>
            <a:ext cx="249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/>
              <a:t> </a:t>
            </a:r>
            <a:endParaRPr lang="es-MX" altLang="es-MX"/>
          </a:p>
        </p:txBody>
      </p:sp>
    </p:spTree>
    <p:extLst>
      <p:ext uri="{BB962C8B-B14F-4D97-AF65-F5344CB8AC3E}">
        <p14:creationId xmlns:p14="http://schemas.microsoft.com/office/powerpoint/2010/main" val="2969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14:vortex dir="r"/>
        <p:sndAc>
          <p:stSnd>
            <p:snd r:embed="rId2" name="Gabriels Oboe-1 Eaglenest.wav"/>
          </p:stSnd>
        </p:sndAc>
      </p:transition>
    </mc:Choice>
    <mc:Fallback>
      <p:transition spd="slow" advTm="0">
        <p:fade/>
        <p:sndAc>
          <p:stSnd>
            <p:snd r:embed="rId2" name="Gabriels Oboe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" presetClass="exit" presetSubtype="2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xit" presetSubtype="3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243408"/>
            <a:ext cx="9649071" cy="7272808"/>
          </a:xfrm>
          <a:prstGeom prst="rect">
            <a:avLst/>
          </a:prstGeom>
          <a:noFill/>
          <a:ln w="190500" cap="rnd" cmpd="tri">
            <a:solidFill>
              <a:schemeClr val="accent6">
                <a:lumMod val="60000"/>
                <a:lumOff val="40000"/>
              </a:schemeClr>
            </a:solidFill>
            <a:prstDash val="lgDashDotDot"/>
            <a:bevel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412875"/>
            <a:ext cx="2484438" cy="21097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98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07:00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03 de mayo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51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115616" y="116632"/>
            <a:ext cx="3744416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variada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Diversos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14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</a:t>
            </a: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088" y="3500438"/>
            <a:ext cx="1592262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0">
        <p14:warp dir="in"/>
        <p:sndAc>
          <p:stSnd>
            <p:snd r:embed="rId2" name="Ema -  1 Rapsodia En Azul (Final).wav"/>
          </p:stSnd>
        </p:sndAc>
      </p:transition>
    </mc:Choice>
    <mc:Fallback>
      <p:transition spd="slow" advClick="0" advTm="0">
        <p:fade/>
        <p:sndAc>
          <p:stSnd>
            <p:snd r:embed="rId2" name="Ema -  1 Rapsodia En Azul (Fin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4691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4692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4693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4694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4695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6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7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8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9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700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4701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5595</TotalTime>
  <Words>1217</Words>
  <Application>Microsoft Office PowerPoint</Application>
  <PresentationFormat>Presentación en pantalla (4:3)</PresentationFormat>
  <Paragraphs>210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24</vt:i4>
      </vt:variant>
    </vt:vector>
  </HeadingPairs>
  <TitlesOfParts>
    <vt:vector size="27" baseType="lpstr">
      <vt:lpstr>2_Diseño predeterminado</vt:lpstr>
      <vt:lpstr>2_Tema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Muros famosos en el mundo 3ª parte de 3</dc:title>
  <dc:creator>Eaglenest</dc:creator>
  <cp:lastModifiedBy>Eaglenest</cp:lastModifiedBy>
  <cp:revision>295</cp:revision>
  <dcterms:created xsi:type="dcterms:W3CDTF">2015-03-21T13:32:37Z</dcterms:created>
  <dcterms:modified xsi:type="dcterms:W3CDTF">2015-05-03T16:03:01Z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