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</p:sldMasterIdLst>
  <p:notesMasterIdLst>
    <p:notesMasterId r:id="rId32"/>
  </p:notesMasterIdLst>
  <p:sldIdLst>
    <p:sldId id="423" r:id="rId5"/>
    <p:sldId id="349" r:id="rId6"/>
    <p:sldId id="372" r:id="rId7"/>
    <p:sldId id="350" r:id="rId8"/>
    <p:sldId id="411" r:id="rId9"/>
    <p:sldId id="412" r:id="rId10"/>
    <p:sldId id="379" r:id="rId11"/>
    <p:sldId id="357" r:id="rId12"/>
    <p:sldId id="380" r:id="rId13"/>
    <p:sldId id="352" r:id="rId14"/>
    <p:sldId id="375" r:id="rId15"/>
    <p:sldId id="421" r:id="rId16"/>
    <p:sldId id="422" r:id="rId17"/>
    <p:sldId id="355" r:id="rId18"/>
    <p:sldId id="428" r:id="rId19"/>
    <p:sldId id="424" r:id="rId20"/>
    <p:sldId id="426" r:id="rId21"/>
    <p:sldId id="425" r:id="rId22"/>
    <p:sldId id="427" r:id="rId23"/>
    <p:sldId id="358" r:id="rId24"/>
    <p:sldId id="381" r:id="rId25"/>
    <p:sldId id="347" r:id="rId26"/>
    <p:sldId id="370" r:id="rId27"/>
    <p:sldId id="353" r:id="rId28"/>
    <p:sldId id="415" r:id="rId29"/>
    <p:sldId id="416" r:id="rId30"/>
    <p:sldId id="417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a3sqDsVMe/dmcmd4Vxw1A==" hashData="IK4z1HeF6yE45E8WUySMtwGU4z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38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5349" autoAdjust="0"/>
  </p:normalViewPr>
  <p:slideViewPr>
    <p:cSldViewPr showGuides="1">
      <p:cViewPr varScale="1">
        <p:scale>
          <a:sx n="71" d="100"/>
          <a:sy n="71" d="100"/>
        </p:scale>
        <p:origin x="-10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2012E16-2BC1-4C62-9D70-0C000D027DD2}" type="datetimeFigureOut">
              <a:rPr lang="es-MX"/>
              <a:pPr>
                <a:defRPr/>
              </a:pPr>
              <a:t>02/05/2015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90513A4-A5FA-4C34-9026-EC9225EC199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194172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9F63C2E-FAF0-43FE-8E93-00830AF50E76}" type="datetimeFigureOut">
              <a:rPr lang="en-US"/>
              <a:pPr>
                <a:defRPr/>
              </a:pPr>
              <a:t>5/2/2015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D231F09-BCAE-41DD-AD25-C06535EAC08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9822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0185F89-956C-4B70-9BE8-931DE91C2CD6}" type="datetimeFigureOut">
              <a:rPr lang="en-US"/>
              <a:pPr>
                <a:defRPr/>
              </a:pPr>
              <a:t>5/2/2015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559A23D-61C0-47ED-983D-D16CD1D0E34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2400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CF92F25-C7CB-4A95-B641-2F0BB4354C0A}" type="datetimeFigureOut">
              <a:rPr lang="en-US"/>
              <a:pPr>
                <a:defRPr/>
              </a:pPr>
              <a:t>5/2/2015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5CA1056-74D0-47FF-91E3-6112F2A5ED7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57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9D6A54B-506E-4E26-AE1C-5B5B182119E4}" type="datetimeFigureOut">
              <a:rPr lang="en-US"/>
              <a:pPr>
                <a:defRPr/>
              </a:pPr>
              <a:t>5/2/2015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B221828-1B62-4468-A80D-E8B24467196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381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E0FC1BC-75B8-42CC-A743-1D897EEBA1F6}" type="datetimeFigureOut">
              <a:rPr lang="en-US"/>
              <a:pPr>
                <a:defRPr/>
              </a:pPr>
              <a:t>5/2/2015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E0F75AC-3F46-439A-9A7A-08231E42343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424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749D688-517A-4F17-A853-AEAFC465FC57}" type="datetimeFigureOut">
              <a:rPr lang="en-US"/>
              <a:pPr>
                <a:defRPr/>
              </a:pPr>
              <a:t>5/2/2015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448C2F8-CD4C-4242-8C77-CC00759EA8F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860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6586F7F-E96C-400A-A54E-6A9F0B4C5DF1}" type="datetimeFigureOut">
              <a:rPr lang="en-US"/>
              <a:pPr>
                <a:defRPr/>
              </a:pPr>
              <a:t>5/2/2015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E732CD6-E6C1-4970-8C34-24E592F82CC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412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7EB4191-7480-44BE-9A11-0214F3B5A5E2}" type="datetimeFigureOut">
              <a:rPr lang="en-US"/>
              <a:pPr>
                <a:defRPr/>
              </a:pPr>
              <a:t>5/2/2015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921729A-CA1E-4543-AD1E-8D87CF3B928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570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FE64A9F-80DF-4951-A4B2-3B506E3FB4C6}" type="datetimeFigureOut">
              <a:rPr lang="en-US"/>
              <a:pPr>
                <a:defRPr/>
              </a:pPr>
              <a:t>5/2/2015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5F1DC23-E19F-4E3A-A637-B300A0A44CE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762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72BCFD5-74EA-441A-BA08-036A9BA552CE}" type="datetimeFigureOut">
              <a:rPr lang="en-US"/>
              <a:pPr>
                <a:defRPr/>
              </a:pPr>
              <a:t>5/2/2015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2B4E287-063E-4DB7-83C4-77031F88BFB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834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99804B5-4DE9-430F-A203-A7B7010769C0}" type="datetimeFigureOut">
              <a:rPr lang="en-US"/>
              <a:pPr>
                <a:defRPr/>
              </a:pPr>
              <a:t>5/2/2015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6A1C2EA-4503-481E-967F-2D7ED6ECFCF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3444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BCEC2-1C9B-4E93-96CF-8ABFB7A1932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891759562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DC5A5-4929-4EEF-A111-B7C2523A5EC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734794307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80E6C-5B8A-4B1D-879B-33DCA4D959A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38165228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B12E2A-B792-4B72-A6FF-D5158F7EC5C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80933064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D615C-6440-4E97-A2D5-4978F0424D4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09259119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2772B-2386-4822-8CF8-43771E3A7F2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10740415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ADEC02-E2C5-4422-8369-CE5A3757647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658977083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C807B-5983-4499-AB2E-E0A900D8D95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92565027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C5CDF-F80C-4F30-AC10-FC814596E97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045241343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0CA6D7-4405-408A-9652-B2BB2DDEF9C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338113150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43B6A-80C9-4169-87E3-6408586B368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799664326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5B317-6749-44A7-9AB2-5326CAC7372E}" type="datetimeFigureOut">
              <a:rPr lang="es-ES"/>
              <a:pPr>
                <a:defRPr/>
              </a:pPr>
              <a:t>02/05/2015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B68E8-CC37-4374-8918-E10D1E83BD4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47589789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AC251-F44F-4DD4-B5C1-2ED559C4CEB7}" type="datetimeFigureOut">
              <a:rPr lang="es-ES"/>
              <a:pPr>
                <a:defRPr/>
              </a:pPr>
              <a:t>02/05/2015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0E1CB-EAFB-4FCC-A47C-2F3A23EB49A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91701042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01596-6EAF-4389-AB42-4621BCB157B4}" type="datetimeFigureOut">
              <a:rPr lang="es-ES"/>
              <a:pPr>
                <a:defRPr/>
              </a:pPr>
              <a:t>02/05/2015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094F9-36F9-46B8-AA08-8E4C105479E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63186152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BBC68-1E8D-4DDD-9901-E92D0BE4C6C4}" type="datetimeFigureOut">
              <a:rPr lang="es-ES"/>
              <a:pPr>
                <a:defRPr/>
              </a:pPr>
              <a:t>02/05/2015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765F3-8C59-48C9-BE5F-7571B5B8478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69728154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6DEED-C57C-486C-9D53-03A51E2115D0}" type="datetimeFigureOut">
              <a:rPr lang="es-ES"/>
              <a:pPr>
                <a:defRPr/>
              </a:pPr>
              <a:t>02/05/2015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C20BD-D9B1-47E4-B315-77E872CC80A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60767378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0664B-69CC-45CE-AE9B-A00FDE542D72}" type="datetimeFigureOut">
              <a:rPr lang="es-ES"/>
              <a:pPr>
                <a:defRPr/>
              </a:pPr>
              <a:t>02/05/2015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C0B99-C6F6-420A-8140-CFA3E2B9670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11605886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B4F18-A888-4B6A-864E-A14CB32B10A2}" type="datetimeFigureOut">
              <a:rPr lang="es-ES"/>
              <a:pPr>
                <a:defRPr/>
              </a:pPr>
              <a:t>02/05/2015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B538C-0800-4E1F-AFBA-DF2EA5FA63C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97144341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66B8A-CDE4-462B-BEC4-86A2EA561667}" type="datetimeFigureOut">
              <a:rPr lang="es-ES"/>
              <a:pPr>
                <a:defRPr/>
              </a:pPr>
              <a:t>02/05/2015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A39BB-2CDD-4F75-95B4-7F28390D19A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84889184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CB261-4E64-4E3C-B0E9-9639ECFDA3A5}" type="datetimeFigureOut">
              <a:rPr lang="es-ES"/>
              <a:pPr>
                <a:defRPr/>
              </a:pPr>
              <a:t>02/05/2015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61084-0FC3-41AE-B263-6775966C96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66844745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DBAD8-AC58-4B59-97C2-8CE093F2222A}" type="datetimeFigureOut">
              <a:rPr lang="es-ES"/>
              <a:pPr>
                <a:defRPr/>
              </a:pPr>
              <a:t>02/05/2015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76DD3-0766-49BB-AC5B-67B3FA7B8BA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6221015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509CB-1433-4743-9683-204422454085}" type="datetimeFigureOut">
              <a:rPr lang="es-ES"/>
              <a:pPr>
                <a:defRPr/>
              </a:pPr>
              <a:t>02/05/2015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AFD80-7D7B-444E-81C1-FCF129C967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5848349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896813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242702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171518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944399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9673448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9011505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498984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637549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250049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7545145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3575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8CC2C6F-3C89-4552-A14D-3377DB12F5C1}" type="datetimeFigureOut">
              <a:rPr lang="en-US"/>
              <a:pPr>
                <a:defRPr/>
              </a:pPr>
              <a:t>5/2/2015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5AC1AD3B-5BF1-4594-8872-121D96A82C2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70" r:id="rId1"/>
    <p:sldLayoutId id="2147484571" r:id="rId2"/>
    <p:sldLayoutId id="2147484572" r:id="rId3"/>
    <p:sldLayoutId id="2147484573" r:id="rId4"/>
    <p:sldLayoutId id="2147484574" r:id="rId5"/>
    <p:sldLayoutId id="2147484575" r:id="rId6"/>
    <p:sldLayoutId id="2147484576" r:id="rId7"/>
    <p:sldLayoutId id="2147484577" r:id="rId8"/>
    <p:sldLayoutId id="2147484578" r:id="rId9"/>
    <p:sldLayoutId id="2147484579" r:id="rId10"/>
    <p:sldLayoutId id="214748458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F9F36803-EF35-41E8-BC23-E66A511342B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8" r:id="rId1"/>
    <p:sldLayoutId id="2147484549" r:id="rId2"/>
    <p:sldLayoutId id="2147484550" r:id="rId3"/>
    <p:sldLayoutId id="2147484551" r:id="rId4"/>
    <p:sldLayoutId id="2147484552" r:id="rId5"/>
    <p:sldLayoutId id="2147484553" r:id="rId6"/>
    <p:sldLayoutId id="2147484554" r:id="rId7"/>
    <p:sldLayoutId id="2147484555" r:id="rId8"/>
    <p:sldLayoutId id="2147484556" r:id="rId9"/>
    <p:sldLayoutId id="2147484557" r:id="rId10"/>
    <p:sldLayoutId id="2147484558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68BC9B-1DA4-4DE5-8891-2DC616F1A844}" type="datetimeFigureOut">
              <a:rPr lang="es-ES"/>
              <a:pPr>
                <a:defRPr/>
              </a:pPr>
              <a:t>02/05/2015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BE84A1-7F94-414F-A8B0-5DFE04967C1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59" r:id="rId1"/>
    <p:sldLayoutId id="2147484560" r:id="rId2"/>
    <p:sldLayoutId id="2147484561" r:id="rId3"/>
    <p:sldLayoutId id="2147484562" r:id="rId4"/>
    <p:sldLayoutId id="2147484563" r:id="rId5"/>
    <p:sldLayoutId id="2147484564" r:id="rId6"/>
    <p:sldLayoutId id="2147484565" r:id="rId7"/>
    <p:sldLayoutId id="2147484566" r:id="rId8"/>
    <p:sldLayoutId id="2147484567" r:id="rId9"/>
    <p:sldLayoutId id="2147484568" r:id="rId10"/>
    <p:sldLayoutId id="2147484569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1" r:id="rId1"/>
    <p:sldLayoutId id="2147484582" r:id="rId2"/>
    <p:sldLayoutId id="2147484583" r:id="rId3"/>
    <p:sldLayoutId id="2147484584" r:id="rId4"/>
    <p:sldLayoutId id="2147484585" r:id="rId5"/>
    <p:sldLayoutId id="2147484586" r:id="rId6"/>
    <p:sldLayoutId id="2147484587" r:id="rId7"/>
    <p:sldLayoutId id="2147484588" r:id="rId8"/>
    <p:sldLayoutId id="2147484589" r:id="rId9"/>
    <p:sldLayoutId id="2147484590" r:id="rId10"/>
    <p:sldLayoutId id="21474845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4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5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Relationship Id="rId14" Type="http://schemas.openxmlformats.org/officeDocument/2006/relationships/image" Target="../media/image4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6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microsoft.com/office/2007/relationships/hdphoto" Target="../media/hdphoto1.wdp"/><Relationship Id="rId7" Type="http://schemas.openxmlformats.org/officeDocument/2006/relationships/image" Target="../media/image51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microsoft.com/office/2007/relationships/hdphoto" Target="../media/hdphoto2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9.wav"/><Relationship Id="rId4" Type="http://schemas.openxmlformats.org/officeDocument/2006/relationships/image" Target="../media/image6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2.png"/><Relationship Id="rId10" Type="http://schemas.openxmlformats.org/officeDocument/2006/relationships/image" Target="../media/image7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62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E:\En turno\Comprimidas\moscow_sep_2008_-_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294002"/>
            <a:ext cx="5297367" cy="4223230"/>
          </a:xfrm>
          <a:prstGeom prst="rect">
            <a:avLst/>
          </a:prstGeom>
          <a:noFill/>
          <a:ln w="254000" cap="rnd" cmpd="tri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  <a:bevel/>
          </a:ln>
          <a:scene3d>
            <a:camera prst="orthographicFront"/>
            <a:lightRig rig="threePt" dir="t"/>
          </a:scene3d>
          <a:sp3d extrusionH="317500">
            <a:bevelT w="190500" h="190500" prst="riblet"/>
            <a:bevelB w="190500" h="190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971600" y="620688"/>
            <a:ext cx="7200800" cy="541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0" fontAlgn="auto" latinLnBrk="0" hangingPunct="0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MX" sz="40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 pitchFamily="34" charset="0"/>
                <a:cs typeface="Times New Roman" pitchFamily="18" charset="0"/>
              </a:rPr>
              <a:t>Muros famosos en el mundo</a:t>
            </a:r>
            <a:endParaRPr kumimoji="0" lang="es-MX" altLang="es-MX" sz="4000" b="1" i="0" u="none" strike="noStrike" kern="0" cap="none" spc="0" normalizeH="0" baseline="0" noProof="0" dirty="0" smtClean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itchFamily="34" charset="0"/>
            </a:endParaRPr>
          </a:p>
        </p:txBody>
      </p:sp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707904" y="5795972"/>
            <a:ext cx="174278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2ª Parte de 3</a:t>
            </a:r>
            <a:endParaRPr lang="es-MX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152400" y="1524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  <p:extLst>
      <p:ext uri="{BB962C8B-B14F-4D97-AF65-F5344CB8AC3E}">
        <p14:creationId xmlns:p14="http://schemas.microsoft.com/office/powerpoint/2010/main" val="318593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  <p:sndAc>
          <p:stSnd loop="1">
            <p:snd r:embed="rId2" name="Gabriels Oboe-1 Eaglenest.wav"/>
          </p:stSnd>
        </p:sndAc>
      </p:transition>
    </mc:Choice>
    <mc:Fallback xmlns="">
      <p:transition spd="slow" advTm="0">
        <p:circle/>
        <p:sndAc>
          <p:stSnd loop="1">
            <p:snd r:embed="rId5" name="Gabriels Obo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2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9" grpId="0"/>
      <p:bldP spid="11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2" name="1 Rectángulo"/>
          <p:cNvSpPr>
            <a:spLocks noChangeArrowheads="1"/>
          </p:cNvSpPr>
          <p:nvPr/>
        </p:nvSpPr>
        <p:spPr bwMode="auto">
          <a:xfrm>
            <a:off x="2348411" y="692696"/>
            <a:ext cx="444717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Muros de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Babilonia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2388" y="1692091"/>
            <a:ext cx="7792872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Probablemente la parte más conocida de las murallas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Babilonia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 la Puerta de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Ishtar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construida en el 580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a.C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sin duda la más bella de las puertas de la ciudad.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Dicha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puerta abría paso a las procesiones religiosas que se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dirigían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 templo de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Marduk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(Dios Sumerio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) y a la Torre de Babel.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 parte,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Ishtar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diosa del amor y de la guerra,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dio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nombre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famosa puerta que comprendía dos gruesos cuerpos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altura diferente con dos torres cada una.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Revestida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su superficie con ladrillos esmaltados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tonos azules y verdes, su decoración estaba compuesta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575 figuras de dragones, toros y grifos. 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p:transition spd="slow" advTm="0">
    <p:wheel spokes="2"/>
    <p:sndAc>
      <p:stSnd>
        <p:snd r:embed="rId2" name="RiosdeBabilonia-1 Eaglen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9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3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  <p:bldP spid="51202" grpId="1"/>
      <p:bldP spid="2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En turno\Comprimidas\babilon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E:\En turno\Comprimidas\G27_22-imagen-0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2880" y="619125"/>
            <a:ext cx="30861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E:\En turno\Comprimidas\babylon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14" y="0"/>
            <a:ext cx="92155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8" name="Picture 4" descr="E:\En turno\Comprimidas\las-puertas-de-babiloni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15" y="-15697"/>
            <a:ext cx="4643511" cy="6873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 descr="E:\En turno\Comprimidas\240px-Pergamonmuseum_Babylon_Ischtar-To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744" y="-15697"/>
            <a:ext cx="4590256" cy="687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E:\En turno\Comprimidas\Avenida-procesional-Babiloni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16" y="-15697"/>
            <a:ext cx="9215516" cy="687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6" name="Picture 2" descr="E:\En turno\Comprimidas\1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16" y="-15697"/>
            <a:ext cx="9246043" cy="6873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Picture 3" descr="E:\En turno\Comprimidas\MURS DE BABILONIA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17" y="0"/>
            <a:ext cx="924604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E:\En turno\Comprimidas\babilonia-rix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357" y="-15698"/>
            <a:ext cx="9263883" cy="344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E:\En turno\Comprimidas\leon-esmaltado-babilonia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942" y="3421151"/>
            <a:ext cx="9241468" cy="3464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8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3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0"/>
                            </p:stCondLst>
                            <p:childTnLst>
                              <p:par>
                                <p:cTn id="48" presetID="6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3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3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0"/>
                            </p:stCondLst>
                            <p:childTnLst>
                              <p:par>
                                <p:cTn id="55" presetID="16" presetClass="exit" presetSubtype="4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6" dur="3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250" name="1 Rectángulo"/>
          <p:cNvSpPr>
            <a:spLocks noChangeArrowheads="1"/>
          </p:cNvSpPr>
          <p:nvPr/>
        </p:nvSpPr>
        <p:spPr bwMode="auto">
          <a:xfrm>
            <a:off x="1733401" y="476672"/>
            <a:ext cx="567719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Muros de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Constantinopla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3568" y="1175841"/>
            <a:ext cx="7776864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Tanto por mar como por tierra Constantinopla estaba bien cercada,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 muro simple por el lado del mar, y doble por el de tierra.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lado de tierra había un foso de 18 metros,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rodeaba un camino exterior de 14 metros de anchura.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Tras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él se elevaba un muro de 9 metros de alto,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parapeto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del muro interior (de 11 metros de altura y 5 de grosor)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levantaba tras dejar un camino interior de 20 metros.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muro interior se elevaban grandes torres cuadradas,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flanqueadas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torres circulares.</a:t>
            </a:r>
            <a:b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</a:b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majestuosidad del conjunto culminaba con la Puerta de Oro,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entrada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monumental con grandes pilastras de mármol,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enormes estatuas de elefantes, constaba de tres puertas, fabricadas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hierro e insertadas en planchas de oro, de las cuales la central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era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más grande y solo se abría para permitir el paso del emperador.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glitter pattern="hexagon"/>
        <p:sndAc>
          <p:stSnd>
            <p:snd r:embed="rId2" name="Turquia-1 Eaglenest.wav"/>
          </p:stSnd>
        </p:sndAc>
      </p:transition>
    </mc:Choice>
    <mc:Fallback xmlns="">
      <p:transition spd="slow" advTm="0">
        <p:fade/>
        <p:sndAc>
          <p:stSnd>
            <p:snd r:embed="rId4" name="Turqui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2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7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0" grpId="1"/>
      <p:bldP spid="2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E:\En turno\Comprimidas\Byzantine-Theodosian land wal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7136" y="1358900"/>
            <a:ext cx="7366000" cy="414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:\En turno\Comprimidas\Constantinopl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0" cy="6871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E:\En turno\Comprimidas\sur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En turno\Comprimidas\p-aure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80512" cy="685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En turno\Comprimidas\wall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68" y="-27384"/>
            <a:ext cx="4590256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En turno\Comprimidas\200px-Car_bed_luk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488" y="-27385"/>
            <a:ext cx="4584778" cy="688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 turno\Comprimidas\image00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68" y="-40409"/>
            <a:ext cx="9195756" cy="689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En turno\Comprimidas\Os-muros-de-constantinopla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69" y="-40410"/>
            <a:ext cx="9160769" cy="689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En turno\Comprimidas\Muros-da-Cidade-de-Constantinopla-Istambul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6"/>
            <a:ext cx="9173852" cy="688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81934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3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8" dur="3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1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8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000"/>
                            </p:stCondLst>
                            <p:childTnLst>
                              <p:par>
                                <p:cTn id="50" presetID="2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4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2000"/>
                            </p:stCondLst>
                            <p:childTnLst>
                              <p:par>
                                <p:cTn id="60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1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0"/>
                            </p:stCondLst>
                            <p:childTnLst>
                              <p:par>
                                <p:cTn id="72" presetID="13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3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3490" name="1 Rectángulo"/>
          <p:cNvSpPr>
            <a:spLocks noChangeArrowheads="1"/>
          </p:cNvSpPr>
          <p:nvPr/>
        </p:nvSpPr>
        <p:spPr bwMode="auto">
          <a:xfrm>
            <a:off x="2360204" y="776898"/>
            <a:ext cx="442358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Murallas </a:t>
            </a:r>
            <a:r>
              <a:rPr lang="es-MX" altLang="es-MX" sz="4000" b="1" dirty="0" err="1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Aurelianas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23020" y="1700808"/>
            <a:ext cx="7909420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Son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construcción militar de carácter defensivo construida en la ciudad de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Roma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el emperador Aureliano. Su longitud original fue de 19 </a:t>
            </a:r>
            <a:r>
              <a:rPr lang="es-MX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kilometros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pero en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actualidad sólo se conservan 12,5 kilómetros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 El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propósito de su construcción fue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defender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Roma de las invasiones bárbaras,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comenzaron a partir del año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271.</a:t>
            </a: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círculo completo rodeaba una superficie de 13,7 km². </a:t>
            </a: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paredes cuentan con 3,5 m de grosor y 8 m de altura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torre cuadrangular cada 100 pies romanos (29,6 m). </a:t>
            </a: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Fueron remodeladas en el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siglo V,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doblando la altura (llegando hasta 16 m),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orden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del general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Flavo </a:t>
            </a:r>
            <a:r>
              <a:rPr lang="es-MX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Estilicón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hombre fuerte del Imperio en época de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Honorio. </a:t>
            </a: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Tenían forma de </a:t>
            </a:r>
            <a:r>
              <a:rPr lang="es-MX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hexagono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en ellas se emplazaban 382 torres, 7.020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almenas, 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18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puertas principales, 5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poternas,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116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letrinas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2.066 ventanas exteriores.</a:t>
            </a: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Constituyen un ejemplo de obra urbanística y desarrollo de la época, y en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cierta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medida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adelantaron a la amenazada existencia de las ciudades en la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Edad Media.</a:t>
            </a: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el año 2001, 400 metros de las murallas fueron destruidos por una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violenta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tormenta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pero se restauraron y reinauguraron en el año 2006.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  <p:extLst>
      <p:ext uri="{BB962C8B-B14F-4D97-AF65-F5344CB8AC3E}">
        <p14:creationId xmlns:p14="http://schemas.microsoft.com/office/powerpoint/2010/main" val="120827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arp dir="in"/>
        <p:sndAc>
          <p:stSnd>
            <p:snd r:embed="rId2" name="Ave Caesar-1 Eaglenest.wav"/>
          </p:stSnd>
        </p:sndAc>
      </p:transition>
    </mc:Choice>
    <mc:Fallback xmlns="">
      <p:transition spd="slow" advTm="0">
        <p:fade/>
        <p:sndAc>
          <p:stSnd>
            <p:snd r:embed="rId4" name="Ave Caesar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9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4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9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9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4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29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4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99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34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79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24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0" grpId="1"/>
      <p:bldP spid="2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E:\En turno\Comprimidas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970"/>
            <a:ext cx="4572845" cy="3432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5" name="Picture 3" descr="E:\En turno\Comprimidas\938556263-murallas-aurelianas-roma-antigua-roma-ciudad-motocicle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27384"/>
            <a:ext cx="4585446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:\En turno\Comprimidas\Museo-de-las-Murallas-Aurelianas-en-Rom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3429000"/>
            <a:ext cx="458544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En turno\Comprimidas\540260458-via-veneto-murallas-aurelianas-roma-antigua-cruce-circulacio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:\En turno\Comprimidas\Muralla aurelian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750" y="-27385"/>
            <a:ext cx="4650792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En turno\Comprimidas\museo-delle-mura-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4" y="3429000"/>
            <a:ext cx="4608514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16" name="Picture 4" descr="E:\En turno\Comprimidas\382715683-murallas-aurelianas-roma-antigua-roma-ciudad-patrimonio-cultural-de-la-humanidad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750" y="3428999"/>
            <a:ext cx="4619696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 descr="C:\Users\capiA\Desktop\Imagen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5" y="-27385"/>
            <a:ext cx="4574265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En turno\Comprimidas\puertasansebastia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520" y="-27385"/>
            <a:ext cx="9231062" cy="7028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 turno\Comprimidas\12_big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18395" y="-27385"/>
            <a:ext cx="24598907" cy="702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En turno\Comprimidas\RTEmagicC_palatino_circomassimo_08.jpg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6" y="-33136"/>
            <a:ext cx="16870187" cy="703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E:\En turno\Comprimidas\4130022562_451136324f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7384"/>
            <a:ext cx="9225055" cy="702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3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0" dur="3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9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9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0"/>
                            </p:stCondLst>
                            <p:childTnLst>
                              <p:par>
                                <p:cTn id="55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7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7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6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8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8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750"/>
                            </p:stCondLst>
                            <p:childTnLst>
                              <p:par>
                                <p:cTn id="64" presetID="2" presetClass="exit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625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625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10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538" name="1 Rectángulo"/>
          <p:cNvSpPr>
            <a:spLocks noChangeArrowheads="1"/>
          </p:cNvSpPr>
          <p:nvPr/>
        </p:nvSpPr>
        <p:spPr bwMode="auto">
          <a:xfrm>
            <a:off x="2585594" y="735082"/>
            <a:ext cx="397281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Murallas de Ávila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3568" y="1599178"/>
            <a:ext cx="7776864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la actualidad, el casco antiguo,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muralla y las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iglesias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situadas extramuros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han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sido declaradas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Patrimonio de la Humanidad. </a:t>
            </a: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murallas son el símbolo universal y monumento más destacado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acoge la ciudad de Ávila.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importancia se deriva por ser el recinto amurallado medieval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mejor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conservado de España y probablemente de toda Europa.</a:t>
            </a:r>
          </a:p>
          <a:p>
            <a:pPr algn="ctr">
              <a:spcAft>
                <a:spcPts val="0"/>
              </a:spcAft>
            </a:pPr>
            <a:endParaRPr lang="es-ES_tradnl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carácter militar de la muralla es eminentemente defensivo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mantuvo aún con las reformas realizadas en el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siglo XIV que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reforzaron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 propiedad del Estado español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está gestionada por el ayuntamiento de Ávila.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Algunos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tramos, los que coinciden con algunos edificios como palacios e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iglesias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(entre ellas la catedral) son privados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/>
        <p:sndAc>
          <p:stSnd>
            <p:snd r:embed="rId2" name="Malagueña-1 Eaglenest.wav"/>
          </p:stSnd>
        </p:sndAc>
      </p:transition>
    </mc:Choice>
    <mc:Fallback xmlns="">
      <p:transition spd="slow" advTm="0">
        <p:fade/>
        <p:sndAc>
          <p:stSnd>
            <p:snd r:embed="rId4" name="Malagueñ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8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8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3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8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3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8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93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8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3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8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3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98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3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8" grpId="1"/>
      <p:bldP spid="2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En turno\Comprimidas\murallas_avila_t0500016.jpg_13069730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06" y="-27384"/>
            <a:ext cx="9170106" cy="689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3" name="Picture 3" descr="E:\En turno\Comprimidas\avil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06" y="-33131"/>
            <a:ext cx="9170106" cy="6891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E:\En turno\Comprimidas\Ávila_24-8-20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7" y="-27384"/>
            <a:ext cx="9187827" cy="691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5" name="Picture 5" descr="E:\En turno\Comprimidas\Avila-Castile-Spai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8" y="-27385"/>
            <a:ext cx="9187828" cy="691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E:\En turno\Comprimidas\Walls_of_Ávila,_law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06" y="-27385"/>
            <a:ext cx="9206618" cy="691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En turno\Comprimidas\avila-murall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06" y="-44283"/>
            <a:ext cx="9206618" cy="690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:\En turno\Comprimidas\puerta_san_vicente_avila_t0500575.jpg_130697309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8" y="-27384"/>
            <a:ext cx="9224340" cy="695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E:\En turno\Comprimidas\cyl_avila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06" y="3429000"/>
            <a:ext cx="9206618" cy="3501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E:\En turno\Comprimidas\750px-Murallas_de_Avila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8" y="-83461"/>
            <a:ext cx="9224340" cy="351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E:\En turno\Comprimidas\Panoramica_nocturna_de_la_Ciudad_de_Ávila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8" y="-88010"/>
            <a:ext cx="9255048" cy="3497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E:\En turno\Comprimidas\muralla_avila_2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8" y="3409730"/>
            <a:ext cx="9226960" cy="352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E:\En turno\Comprimidas\video-mapping-muralla 00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9" y="-83462"/>
            <a:ext cx="9255049" cy="351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E:\En turno\Comprimidas\xtrac3b1as-video-mapping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62" y="3408535"/>
            <a:ext cx="9228294" cy="3522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-36512" y="-99392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8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1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0"/>
                            </p:stCondLst>
                            <p:childTnLst>
                              <p:par>
                                <p:cTn id="45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9000"/>
                            </p:stCondLst>
                            <p:childTnLst>
                              <p:par>
                                <p:cTn id="58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9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7000"/>
                            </p:stCondLst>
                            <p:childTnLst>
                              <p:par>
                                <p:cTn id="65" presetID="16" presetClass="exit" presetSubtype="2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6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0"/>
                            </p:stCondLst>
                            <p:childTnLst>
                              <p:par>
                                <p:cTn id="81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3000"/>
                            </p:stCondLst>
                            <p:childTnLst>
                              <p:par>
                                <p:cTn id="94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1000"/>
                            </p:stCondLst>
                            <p:childTnLst>
                              <p:par>
                                <p:cTn id="107" presetID="17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9000"/>
                            </p:stCondLst>
                            <p:childTnLst>
                              <p:par>
                                <p:cTn id="120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700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0898" name="1 Rectángulo"/>
          <p:cNvSpPr>
            <a:spLocks noChangeArrowheads="1"/>
          </p:cNvSpPr>
          <p:nvPr/>
        </p:nvSpPr>
        <p:spPr bwMode="auto">
          <a:xfrm>
            <a:off x="2592364" y="476672"/>
            <a:ext cx="391382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Muralla de </a:t>
            </a:r>
            <a:r>
              <a:rPr lang="es-MX" altLang="es-MX" sz="4000" b="1" dirty="0" err="1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Derry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2" name="1 Rectángulo"/>
          <p:cNvSpPr/>
          <p:nvPr/>
        </p:nvSpPr>
        <p:spPr>
          <a:xfrm>
            <a:off x="683568" y="1340768"/>
            <a:ext cx="777686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/>
              <a:t>La única </a:t>
            </a:r>
            <a:r>
              <a:rPr lang="es-MX" sz="2000" b="1" dirty="0"/>
              <a:t>ciudad amurallada</a:t>
            </a:r>
            <a:r>
              <a:rPr lang="es-MX" sz="2000" dirty="0"/>
              <a:t> que queda en Irlanda es</a:t>
            </a:r>
            <a:r>
              <a:rPr lang="es-MX" sz="2000" b="1" dirty="0"/>
              <a:t> </a:t>
            </a:r>
            <a:r>
              <a:rPr lang="es-MX" sz="2000" b="1" dirty="0" err="1"/>
              <a:t>Derry</a:t>
            </a:r>
            <a:r>
              <a:rPr lang="es-MX" sz="2000" b="1" dirty="0"/>
              <a:t> </a:t>
            </a:r>
            <a:endParaRPr lang="es-MX" sz="2000" b="1" dirty="0" smtClean="0"/>
          </a:p>
          <a:p>
            <a:pPr algn="ctr"/>
            <a:r>
              <a:rPr lang="es-MX" sz="2000" b="1" dirty="0" smtClean="0"/>
              <a:t>o </a:t>
            </a:r>
            <a:r>
              <a:rPr lang="es-MX" sz="2000" b="1" dirty="0" err="1"/>
              <a:t>Londonderry</a:t>
            </a:r>
            <a:r>
              <a:rPr lang="es-MX" sz="2000" b="1" dirty="0"/>
              <a:t> </a:t>
            </a:r>
            <a:r>
              <a:rPr lang="es-MX" sz="2000" dirty="0"/>
              <a:t>como también la llaman. </a:t>
            </a:r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r>
              <a:rPr lang="es-MX" sz="2000" dirty="0" smtClean="0"/>
              <a:t>Es</a:t>
            </a:r>
            <a:r>
              <a:rPr lang="es-MX" sz="2000" dirty="0"/>
              <a:t>, al mismo tiempo, uno de los más bellos ejemplos </a:t>
            </a:r>
            <a:endParaRPr lang="es-MX" sz="2000" dirty="0" smtClean="0"/>
          </a:p>
          <a:p>
            <a:pPr algn="ctr"/>
            <a:r>
              <a:rPr lang="es-MX" sz="2000" dirty="0" smtClean="0"/>
              <a:t>de </a:t>
            </a:r>
            <a:r>
              <a:rPr lang="es-MX" sz="2000" dirty="0"/>
              <a:t>ciudadelas en toda Europa.  </a:t>
            </a:r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r>
              <a:rPr lang="es-MX" sz="2000" dirty="0" smtClean="0"/>
              <a:t>Estas </a:t>
            </a:r>
            <a:r>
              <a:rPr lang="es-MX" sz="2000" dirty="0"/>
              <a:t>murallas fueron construidas entre 1613 y 1618 </a:t>
            </a:r>
            <a:endParaRPr lang="es-MX" sz="2000" dirty="0" smtClean="0"/>
          </a:p>
          <a:p>
            <a:pPr algn="ctr"/>
            <a:r>
              <a:rPr lang="es-MX" sz="2000" dirty="0" smtClean="0"/>
              <a:t>como </a:t>
            </a:r>
            <a:r>
              <a:rPr lang="es-MX" sz="2000" dirty="0"/>
              <a:t>defensa de los irlandeses de los primeros colonos ingleses </a:t>
            </a:r>
            <a:endParaRPr lang="es-MX" sz="2000" dirty="0" smtClean="0"/>
          </a:p>
          <a:p>
            <a:pPr algn="ctr"/>
            <a:r>
              <a:rPr lang="es-MX" sz="2000" dirty="0" smtClean="0"/>
              <a:t>y </a:t>
            </a:r>
            <a:r>
              <a:rPr lang="es-MX" sz="2000" dirty="0"/>
              <a:t>escoceses en la zona. </a:t>
            </a:r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r>
              <a:rPr lang="es-MX" sz="2000" dirty="0" smtClean="0"/>
              <a:t>Son </a:t>
            </a:r>
            <a:r>
              <a:rPr lang="es-MX" sz="2000" dirty="0"/>
              <a:t>estas murallas las que hacen a </a:t>
            </a:r>
            <a:r>
              <a:rPr lang="es-MX" sz="2000" dirty="0" err="1"/>
              <a:t>Derry</a:t>
            </a:r>
            <a:r>
              <a:rPr lang="es-MX" sz="2000" dirty="0"/>
              <a:t> </a:t>
            </a:r>
            <a:endParaRPr lang="es-MX" sz="2000" dirty="0" smtClean="0"/>
          </a:p>
          <a:p>
            <a:pPr algn="ctr"/>
            <a:r>
              <a:rPr lang="es-MX" sz="2000" dirty="0" smtClean="0"/>
              <a:t>un </a:t>
            </a:r>
            <a:r>
              <a:rPr lang="es-MX" sz="2000" dirty="0"/>
              <a:t>destino único de turismo. </a:t>
            </a:r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r>
              <a:rPr lang="es-MX" sz="2000" dirty="0" smtClean="0"/>
              <a:t>Puedes </a:t>
            </a:r>
            <a:r>
              <a:rPr lang="es-MX" sz="2000" dirty="0"/>
              <a:t>caminar por ellas y contemplar la ciudad </a:t>
            </a:r>
            <a:endParaRPr lang="es-MX" sz="2000" dirty="0" smtClean="0"/>
          </a:p>
          <a:p>
            <a:pPr algn="ctr"/>
            <a:r>
              <a:rPr lang="es-MX" sz="2000" dirty="0" smtClean="0"/>
              <a:t>y </a:t>
            </a:r>
            <a:r>
              <a:rPr lang="es-MX" sz="2000" dirty="0"/>
              <a:t>en esa caminata descubrir trazos de la historia, </a:t>
            </a:r>
            <a:endParaRPr lang="es-MX" sz="2000" dirty="0" smtClean="0"/>
          </a:p>
          <a:p>
            <a:pPr algn="ctr"/>
            <a:r>
              <a:rPr lang="es-MX" sz="2000" dirty="0" smtClean="0"/>
              <a:t>la </a:t>
            </a:r>
            <a:r>
              <a:rPr lang="es-MX" sz="2000" dirty="0"/>
              <a:t>cultura y la herencia de un pueblo.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glitter pattern="hexagon"/>
        <p:sndAc>
          <p:stSnd>
            <p:snd r:embed="rId2" name="musica irlandesa-1 Eaglenest.wav"/>
          </p:stSnd>
        </p:sndAc>
      </p:transition>
    </mc:Choice>
    <mc:Fallback xmlns="">
      <p:transition spd="slow" advTm="0">
        <p:fade/>
        <p:sndAc>
          <p:stSnd>
            <p:snd r:embed="rId4" name="musica irlandes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6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6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6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6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6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6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6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96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4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96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6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96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46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  <p:bldP spid="80898" grpId="1"/>
      <p:bldP spid="5" grpId="0"/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En turno\Comprimidas\P1040760 [1600x1200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916"/>
            <a:ext cx="9144001" cy="687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En turno\Comprimidas\derry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20" y="-19916"/>
            <a:ext cx="9163620" cy="687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En turno\Comprimidas\Muralla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2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 turno\Comprimidas\derry-cannon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62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E:\En turno\Comprimidas\derry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0"/>
            <a:ext cx="5194548" cy="692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23" name="Picture 3" descr="E:\En turno\Comprimidas\Londonderry ciudad amurallada disfrutandoelmundo.com 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20" y="-19916"/>
            <a:ext cx="9190330" cy="687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-36512" y="-99392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decel="100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8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0"/>
                            </p:stCondLst>
                            <p:childTnLst>
                              <p:par>
                                <p:cTn id="47" presetID="8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3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000"/>
                            </p:stCondLst>
                            <p:childTnLst>
                              <p:par>
                                <p:cTn id="54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0898" name="1 Rectángulo"/>
          <p:cNvSpPr>
            <a:spLocks noChangeArrowheads="1"/>
          </p:cNvSpPr>
          <p:nvPr/>
        </p:nvSpPr>
        <p:spPr bwMode="auto">
          <a:xfrm>
            <a:off x="2329115" y="416858"/>
            <a:ext cx="444031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Esquina </a:t>
            </a:r>
            <a:r>
              <a:rPr lang="es-MX" altLang="es-MX" sz="4000" b="1" dirty="0" err="1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Derry</a:t>
            </a: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Libre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80899" name="1 Rectángulo"/>
          <p:cNvSpPr>
            <a:spLocks noChangeArrowheads="1"/>
          </p:cNvSpPr>
          <p:nvPr/>
        </p:nvSpPr>
        <p:spPr bwMode="auto">
          <a:xfrm>
            <a:off x="683567" y="1124744"/>
            <a:ext cx="7776865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comunidades divididas en Irlanda del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Norte</a:t>
            </a: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Durante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años, las calles de muchas ciudades de Irlanda del Norte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sido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escenario</a:t>
            </a: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enfrentamientos violentos entre grupos armados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comunidades católica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protestante.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Para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tratar de evitar los conflictos, en 1969 se levantó una barrera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Belfast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separaba los barrios en los que vivían ambos grupos.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Desde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entonces, las distintas barreras han llegado a alcanzar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los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seis metros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altura y su longitud en diferentes puntos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desde varios cientos de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metros</a:t>
            </a: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hasta los cinco kilómetros.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total, se calcula que en todo el territorio hay un centenar de muros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suman unos 20 kilómetros.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Aunque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desde la firma de los Acuerdos del Viernes Santo de 1998,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los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enfrentamientos prácticamente han desaparecido,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los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muros continúan en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pie 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las puertas de metal que separan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este unionista del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mayoritariamente 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independista oeste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siguen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cerrándose cada noche,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especie de toque de queda tácito.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231596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2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7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2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7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2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7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2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808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808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808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7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808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808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808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22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808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808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808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808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808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808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2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8089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8089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8089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47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8089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8089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8089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82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8089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8089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8089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17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500"/>
                                        <p:tgtEl>
                                          <p:spTgt spid="8089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8089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500" fill="hold"/>
                                        <p:tgtEl>
                                          <p:spTgt spid="8089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52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500"/>
                                        <p:tgtEl>
                                          <p:spTgt spid="8089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8089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8089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87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  <p:bldP spid="80898" grpId="1"/>
      <p:bldP spid="80899" grpId="0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E:\En turno\Comprimidas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82" y="0"/>
            <a:ext cx="917438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E:\En turno\Comprimidas\derry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82" y="0"/>
            <a:ext cx="91743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En turno\Comprimidas\3538107_ori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82" y="0"/>
            <a:ext cx="91743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-36512" y="-99392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  <p:extLst>
      <p:ext uri="{BB962C8B-B14F-4D97-AF65-F5344CB8AC3E}">
        <p14:creationId xmlns:p14="http://schemas.microsoft.com/office/powerpoint/2010/main" val="127949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split orient="vert"/>
      </p:transition>
    </mc:Choice>
    <mc:Fallback xmlns=""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decel="100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42" name="1 Rectángulo"/>
          <p:cNvSpPr>
            <a:spLocks noChangeArrowheads="1"/>
          </p:cNvSpPr>
          <p:nvPr/>
        </p:nvSpPr>
        <p:spPr bwMode="auto">
          <a:xfrm>
            <a:off x="1470382" y="764704"/>
            <a:ext cx="62032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El Muro de Lennon en Praga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83568" y="1773971"/>
            <a:ext cx="7776864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una pared, que en su día fue una más de las que se podían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encontrar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en cualquiera de los edificios del barrio de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Malá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Strana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en la capital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República Checa: Praga,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pero que desde principio de los años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80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recibe este nombre al ser continuamente decorada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nuevos </a:t>
            </a:r>
            <a:r>
              <a:rPr lang="es-MX" dirty="0" err="1">
                <a:latin typeface="Trebuchet MS" pitchFamily="34" charset="0"/>
                <a:cs typeface="Times New Roman" pitchFamily="18" charset="0"/>
              </a:rPr>
              <a:t>graffities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 inspirados en la figura de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John Lennon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con pedazos de canciones de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Los Beatles.</a:t>
            </a: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>
                <a:latin typeface="Trebuchet MS" pitchFamily="34" charset="0"/>
                <a:cs typeface="Times New Roman" pitchFamily="18" charset="0"/>
              </a:rPr>
              <a:t>El muro se encuentra situado en la plaza </a:t>
            </a:r>
            <a:r>
              <a:rPr lang="es-MX" dirty="0" err="1">
                <a:latin typeface="Trebuchet MS" pitchFamily="34" charset="0"/>
                <a:cs typeface="Times New Roman" pitchFamily="18" charset="0"/>
              </a:rPr>
              <a:t>Velkopřevorské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 err="1">
                <a:latin typeface="Trebuchet MS" pitchFamily="34" charset="0"/>
                <a:cs typeface="Times New Roman" pitchFamily="18" charset="0"/>
              </a:rPr>
              <a:t>náměstí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,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frente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al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Palacio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Buquoy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,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que alberga la embajada francesa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es propiedad de los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Caballeros de  la Orden de la Cruz de Malta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que permiten que se sigan pintando ininterrumpidamente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nuevos </a:t>
            </a:r>
            <a:r>
              <a:rPr lang="es-MX" dirty="0" err="1">
                <a:latin typeface="Trebuchet MS" pitchFamily="34" charset="0"/>
                <a:cs typeface="Times New Roman" pitchFamily="18" charset="0"/>
              </a:rPr>
              <a:t>graffities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 en el mismo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>
                <a:latin typeface="Trebuchet MS" pitchFamily="34" charset="0"/>
                <a:cs typeface="Times New Roman" pitchFamily="18" charset="0"/>
              </a:rPr>
              <a:t>El origen del muro tal y como se le conoce hoy se remonta a la fecha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 que John Lennon es asesinado en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1980.</a:t>
            </a:r>
            <a:endParaRPr lang="es-MX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vortex dir="r"/>
        <p:sndAc>
          <p:stSnd>
            <p:snd r:embed="rId2" name="Imagine-1 Eaglenest.wav"/>
          </p:stSnd>
        </p:sndAc>
      </p:transition>
    </mc:Choice>
    <mc:Fallback>
      <p:transition spd="slow" advTm="0">
        <p:fade/>
        <p:sndAc>
          <p:stSnd>
            <p:snd r:embed="rId2" name="Imagin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5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0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5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5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65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  <p:bldP spid="61442" grpId="1"/>
      <p:bldP spid="2" grpId="0" build="p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E:\En turno\Comprimidas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52" y="0"/>
            <a:ext cx="91562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7" name="Picture 3" descr="E:\En turno\Comprimidas\dotjj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36" y="0"/>
            <a:ext cx="91697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8" name="Picture 4" descr="E:\En turno\Comprimidas\muro-di-lennon-a-praga_75888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37" y="0"/>
            <a:ext cx="91697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379576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ripple dir="rd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6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3568" y="870967"/>
            <a:ext cx="7776864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líder de los Beatles era venerado como un héroe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los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pacifistas de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centro y este de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Europa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en una época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el que las autoridades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comunistas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de estos países prohibían incluso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reproducción de las canciones del mismo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su mensaje considerado como subversivo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>
                <a:latin typeface="Trebuchet MS" pitchFamily="34" charset="0"/>
                <a:cs typeface="Times New Roman" pitchFamily="18" charset="0"/>
              </a:rPr>
              <a:t>Tras la muerte de Lennon, en el muro apareció un retrato del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artista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junto a pintadas con frases desafiantes hacia las autoridades.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policía comunista procedió al borrado de las mismas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pero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cada vez que lo intentaban, las pintadas volvían a repetirse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apareciendo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además pedazos de canciones de los Beatles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así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como dibujos de flores, mensajes pacifistas y otras expresiones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 juventud de la época.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Ni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tan siquiera la instalación de cámaras de vigilancia nocturna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pudo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evitar que las pintadas se repitieran cada vez que eran "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limpiadas“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por las autoridades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</a:t>
            </a:r>
            <a:endParaRPr lang="es-MX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349556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window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1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1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8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5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En turno\Comprimidas\225px-JohnLennonPra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04" y="0"/>
            <a:ext cx="91757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En turno\Comprimidas\6126710214_0b1e3372c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04" y="-10832"/>
            <a:ext cx="9167510" cy="686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231368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Bar dir="vert"/>
      </p:transition>
    </mc:Choice>
    <mc:Fallback xmlns="">
      <p:transition spd="slow" advClick="0" advTm="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3568" y="548680"/>
            <a:ext cx="7776864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Hoy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el muro se entiende no sólo como un memorial a la figura de Lennon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sino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también como un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monumento a la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libertad de expresión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a la rebelión no violenta que la juventud checa interpuso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ante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un régimen autoritario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ES_tradn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/>
            <a:r>
              <a:rPr lang="es-MX" dirty="0">
                <a:latin typeface="Trebuchet MS" panose="020B0603020202020204" pitchFamily="34" charset="0"/>
              </a:rPr>
              <a:t>Un grupo de desconocidos destrozó el turístico Muro de John Lennon </a:t>
            </a:r>
            <a:endParaRPr lang="es-MX" dirty="0" smtClean="0">
              <a:latin typeface="Trebuchet MS" panose="020B0603020202020204" pitchFamily="34" charset="0"/>
            </a:endParaRPr>
          </a:p>
          <a:p>
            <a:pPr algn="ctr"/>
            <a:r>
              <a:rPr lang="es-MX" dirty="0" smtClean="0">
                <a:latin typeface="Trebuchet MS" panose="020B0603020202020204" pitchFamily="34" charset="0"/>
              </a:rPr>
              <a:t>cubriendo </a:t>
            </a:r>
            <a:r>
              <a:rPr lang="es-MX" dirty="0">
                <a:latin typeface="Trebuchet MS" panose="020B0603020202020204" pitchFamily="34" charset="0"/>
              </a:rPr>
              <a:t>por completo sus coloridos </a:t>
            </a:r>
            <a:r>
              <a:rPr lang="es-MX" dirty="0" err="1">
                <a:latin typeface="Trebuchet MS" panose="020B0603020202020204" pitchFamily="34" charset="0"/>
              </a:rPr>
              <a:t>graffiti</a:t>
            </a:r>
            <a:r>
              <a:rPr lang="es-MX" dirty="0">
                <a:latin typeface="Trebuchet MS" panose="020B0603020202020204" pitchFamily="34" charset="0"/>
              </a:rPr>
              <a:t> </a:t>
            </a:r>
            <a:r>
              <a:rPr lang="es-MX" dirty="0" smtClean="0">
                <a:latin typeface="Trebuchet MS" panose="020B0603020202020204" pitchFamily="34" charset="0"/>
              </a:rPr>
              <a:t>con </a:t>
            </a:r>
            <a:r>
              <a:rPr lang="es-MX" dirty="0">
                <a:latin typeface="Trebuchet MS" panose="020B0603020202020204" pitchFamily="34" charset="0"/>
              </a:rPr>
              <a:t>pintura blanca</a:t>
            </a:r>
            <a:r>
              <a:rPr lang="es-MX" dirty="0" smtClean="0">
                <a:latin typeface="Trebuchet MS" panose="020B0603020202020204" pitchFamily="34" charset="0"/>
              </a:rPr>
              <a:t>.</a:t>
            </a:r>
          </a:p>
          <a:p>
            <a:pPr algn="ctr"/>
            <a:endParaRPr lang="es-MX" dirty="0">
              <a:latin typeface="Trebuchet MS" panose="020B0603020202020204" pitchFamily="34" charset="0"/>
            </a:endParaRPr>
          </a:p>
          <a:p>
            <a:pPr algn="ctr"/>
            <a:r>
              <a:rPr lang="es-MX" dirty="0">
                <a:latin typeface="Trebuchet MS" panose="020B0603020202020204" pitchFamily="34" charset="0"/>
              </a:rPr>
              <a:t>En lugar de los lemas y símbolos de paz que recuerdan </a:t>
            </a:r>
            <a:endParaRPr lang="es-MX" dirty="0" smtClean="0">
              <a:latin typeface="Trebuchet MS" panose="020B0603020202020204" pitchFamily="34" charset="0"/>
            </a:endParaRPr>
          </a:p>
          <a:p>
            <a:pPr algn="ctr"/>
            <a:r>
              <a:rPr lang="es-MX" dirty="0" smtClean="0">
                <a:latin typeface="Trebuchet MS" panose="020B0603020202020204" pitchFamily="34" charset="0"/>
              </a:rPr>
              <a:t>al </a:t>
            </a:r>
            <a:r>
              <a:rPr lang="es-MX" dirty="0">
                <a:latin typeface="Trebuchet MS" panose="020B0603020202020204" pitchFamily="34" charset="0"/>
              </a:rPr>
              <a:t>cantante </a:t>
            </a:r>
            <a:r>
              <a:rPr lang="es-MX" dirty="0" smtClean="0">
                <a:latin typeface="Trebuchet MS" panose="020B0603020202020204" pitchFamily="34" charset="0"/>
              </a:rPr>
              <a:t>de </a:t>
            </a:r>
            <a:r>
              <a:rPr lang="es-MX" dirty="0">
                <a:latin typeface="Trebuchet MS" panose="020B0603020202020204" pitchFamily="34" charset="0"/>
              </a:rPr>
              <a:t>los Beatles, </a:t>
            </a:r>
            <a:r>
              <a:rPr lang="es-MX" dirty="0" smtClean="0">
                <a:latin typeface="Trebuchet MS" panose="020B0603020202020204" pitchFamily="34" charset="0"/>
              </a:rPr>
              <a:t>sólo </a:t>
            </a:r>
            <a:r>
              <a:rPr lang="es-MX" dirty="0">
                <a:latin typeface="Trebuchet MS" panose="020B0603020202020204" pitchFamily="34" charset="0"/>
              </a:rPr>
              <a:t>se leía en letras grandes </a:t>
            </a:r>
            <a:endParaRPr lang="es-MX" dirty="0" smtClean="0">
              <a:latin typeface="Trebuchet MS" panose="020B0603020202020204" pitchFamily="34" charset="0"/>
            </a:endParaRPr>
          </a:p>
          <a:p>
            <a:pPr algn="ctr"/>
            <a:r>
              <a:rPr lang="es-MX" dirty="0" smtClean="0">
                <a:latin typeface="Trebuchet MS" panose="020B0603020202020204" pitchFamily="34" charset="0"/>
              </a:rPr>
              <a:t>"</a:t>
            </a:r>
            <a:r>
              <a:rPr lang="es-MX" dirty="0">
                <a:latin typeface="Trebuchet MS" panose="020B0603020202020204" pitchFamily="34" charset="0"/>
              </a:rPr>
              <a:t>Wall </a:t>
            </a:r>
            <a:r>
              <a:rPr lang="es-MX" dirty="0" err="1">
                <a:latin typeface="Trebuchet MS" panose="020B0603020202020204" pitchFamily="34" charset="0"/>
              </a:rPr>
              <a:t>is</a:t>
            </a:r>
            <a:r>
              <a:rPr lang="es-MX" dirty="0">
                <a:latin typeface="Trebuchet MS" panose="020B0603020202020204" pitchFamily="34" charset="0"/>
              </a:rPr>
              <a:t> </a:t>
            </a:r>
            <a:r>
              <a:rPr lang="es-MX" dirty="0" err="1">
                <a:latin typeface="Trebuchet MS" panose="020B0603020202020204" pitchFamily="34" charset="0"/>
              </a:rPr>
              <a:t>over</a:t>
            </a:r>
            <a:r>
              <a:rPr lang="es-MX" dirty="0">
                <a:latin typeface="Trebuchet MS" panose="020B0603020202020204" pitchFamily="34" charset="0"/>
              </a:rPr>
              <a:t>" </a:t>
            </a:r>
            <a:r>
              <a:rPr lang="es-MX" dirty="0" smtClean="0">
                <a:latin typeface="Trebuchet MS" panose="020B0603020202020204" pitchFamily="34" charset="0"/>
              </a:rPr>
              <a:t>(</a:t>
            </a:r>
            <a:r>
              <a:rPr lang="es-MX" dirty="0">
                <a:latin typeface="Trebuchet MS" panose="020B0603020202020204" pitchFamily="34" charset="0"/>
              </a:rPr>
              <a:t>se acabó el muro).</a:t>
            </a:r>
          </a:p>
          <a:p>
            <a:pPr algn="ctr">
              <a:spcAft>
                <a:spcPts val="0"/>
              </a:spcAft>
            </a:pPr>
            <a:endParaRPr lang="es-ES_tradn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anose="020B0603020202020204" pitchFamily="34" charset="0"/>
              </a:rPr>
              <a:t>Esa </a:t>
            </a:r>
            <a:r>
              <a:rPr lang="es-MX" dirty="0">
                <a:latin typeface="Trebuchet MS" panose="020B0603020202020204" pitchFamily="34" charset="0"/>
              </a:rPr>
              <a:t>iniciativa provocó enfrentamientos con las fuerzas de seguridad </a:t>
            </a:r>
            <a:endParaRPr lang="es-MX" dirty="0" smtClean="0">
              <a:latin typeface="Trebuchet MS" panose="020B0603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anose="020B0603020202020204" pitchFamily="34" charset="0"/>
              </a:rPr>
              <a:t>comunistas</a:t>
            </a:r>
            <a:r>
              <a:rPr lang="es-MX" dirty="0">
                <a:latin typeface="Trebuchet MS" panose="020B0603020202020204" pitchFamily="34" charset="0"/>
              </a:rPr>
              <a:t>. </a:t>
            </a:r>
            <a:endParaRPr lang="es-MX" dirty="0" smtClean="0">
              <a:latin typeface="Trebuchet MS" panose="020B0603020202020204" pitchFamily="34" charset="0"/>
            </a:endParaRPr>
          </a:p>
          <a:p>
            <a:pPr algn="ctr">
              <a:spcAft>
                <a:spcPts val="0"/>
              </a:spcAft>
            </a:pPr>
            <a:endParaRPr lang="es-ES_tradn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En 1998 el mal estado de la pared original </a:t>
            </a: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hizo que tuviera que ser rehabilitada, pero tras dicha rehabilitación </a:t>
            </a: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las pintadas volvieron a aparecer inmediatamente</a:t>
            </a:r>
            <a:r>
              <a:rPr lang="es-MX" dirty="0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lvl="0" algn="ctr">
              <a:spcAft>
                <a:spcPts val="0"/>
              </a:spcAft>
            </a:pPr>
            <a:endParaRPr lang="es-MX" dirty="0">
              <a:solidFill>
                <a:srgbClr val="000000"/>
              </a:solidFill>
              <a:latin typeface="Trebuchet MS" pitchFamily="34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anose="020B0603020202020204" pitchFamily="34" charset="0"/>
              </a:rPr>
              <a:t>Y el muro se convirtió en un símbolo del fin del comunismo </a:t>
            </a: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anose="020B0603020202020204" pitchFamily="34" charset="0"/>
              </a:rPr>
              <a:t>y un lugar de culto para fans de los Beatles de todo el mundo</a:t>
            </a:r>
            <a:r>
              <a:rPr lang="es-MX" dirty="0" smtClean="0">
                <a:solidFill>
                  <a:srgbClr val="000000"/>
                </a:solidFill>
                <a:latin typeface="Trebuchet MS" panose="020B0603020202020204" pitchFamily="34" charset="0"/>
              </a:rPr>
              <a:t>.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485607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diamond/>
      </p:transition>
    </mc:Choice>
    <mc:Fallback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1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5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35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5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50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En turno\Comprimidas\praga-muro-jonh-lennon-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0"/>
            <a:ext cx="9144000" cy="686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En turno\Comprimidas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0"/>
            <a:ext cx="9172101" cy="686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158460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586" name="1 Rectángulo"/>
          <p:cNvSpPr>
            <a:spLocks noChangeArrowheads="1"/>
          </p:cNvSpPr>
          <p:nvPr/>
        </p:nvSpPr>
        <p:spPr bwMode="auto">
          <a:xfrm>
            <a:off x="683569" y="2113112"/>
            <a:ext cx="7848872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de ladrillo </a:t>
            </a:r>
            <a:endParaRPr lang="es-MX" altLang="es-MX" sz="4000" b="1" dirty="0" smtClean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con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inscripciones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nombres </a:t>
            </a:r>
            <a:endParaRPr lang="es-MX" altLang="es-MX" sz="4000" b="1" dirty="0" smtClean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grupos musicales famosos </a:t>
            </a:r>
            <a:endParaRPr lang="es-MX" altLang="es-MX" sz="4000" b="1" dirty="0" smtClean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en </a:t>
            </a:r>
            <a:r>
              <a:rPr lang="es-MX" altLang="es-MX" sz="4000" b="1" dirty="0" err="1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liverpool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6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67586" grpId="1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piA\Desktop\Imagen10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97" y="0"/>
            <a:ext cx="91553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06" name="1 Rectángulo"/>
          <p:cNvSpPr>
            <a:spLocks noChangeArrowheads="1"/>
          </p:cNvSpPr>
          <p:nvPr/>
        </p:nvSpPr>
        <p:spPr bwMode="auto">
          <a:xfrm>
            <a:off x="2818026" y="632882"/>
            <a:ext cx="350794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Pared de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chicle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3568" y="1628800"/>
            <a:ext cx="7776864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la tierra donde “todo es posible”,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algo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tan simple como el hábito de pegar el chicle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masticado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debajo del pupitre escolar o en el asiento del colectivo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puede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volverse una tendencia callejera.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 lo grande.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Tres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ciudades estadounidenses tienen paredes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callejones enteros decorados con chicles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todos los colores y formas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:</a:t>
            </a:r>
          </a:p>
          <a:p>
            <a:pPr algn="ctr">
              <a:spcAft>
                <a:spcPts val="0"/>
              </a:spcAft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Seattle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(Washington),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San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Luis Obispo (California)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Greenville (Ohio).</a:t>
            </a:r>
            <a:b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</a:b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pull/>
        <p:sndAc>
          <p:stSnd>
            <p:snd r:embed="rId2" name="WeirdAlYankovich-1 Eaglenest.wav"/>
          </p:stSnd>
        </p:sndAc>
      </p:transition>
    </mc:Choice>
    <mc:Fallback>
      <p:transition spd="slow" advTm="0">
        <p:pull/>
        <p:sndAc>
          <p:stSnd>
            <p:snd r:embed="rId2" name="WeirdAlYankovich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9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4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9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9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4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9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94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  <p:bldP spid="47106" grpId="1"/>
      <p:bldP spid="2" grpId="0" build="p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E:\En turno\Comprimidas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330"/>
            <a:ext cx="9150863" cy="688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3" descr="E:\En turno\Comprimidas\bubblegumalley-gselect-gessato-gblog-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055" y="0"/>
            <a:ext cx="920791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2" name="Picture 4" descr="E:\En turno\Comprimidas\chi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05" y="-6097"/>
            <a:ext cx="9246781" cy="6864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8" presetClass="exit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3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46" name="1 Rectángulo"/>
          <p:cNvSpPr>
            <a:spLocks noChangeArrowheads="1"/>
          </p:cNvSpPr>
          <p:nvPr/>
        </p:nvSpPr>
        <p:spPr bwMode="auto">
          <a:xfrm>
            <a:off x="2155253" y="476672"/>
            <a:ext cx="483350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Originalidad del muro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2" descr="E:\En turno\Comprimidas\15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15000" contras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7488832" cy="4936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circle/>
      </p:transition>
    </mc:Choice>
    <mc:Fallback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6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6" grpId="1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20688"/>
            <a:ext cx="5680347" cy="56886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pic>
        <p:nvPicPr>
          <p:cNvPr id="3076" name="Picture 4" descr="E:\MAILS\Frases Facebook\1150865_644403478917779_672338739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908720"/>
            <a:ext cx="4968552" cy="5094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9423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honeycomb/>
        <p:sndAc>
          <p:stSnd>
            <p:snd r:embed="rId2" name="Phantom Of The Opera 046(Recortado)-1 Eaglenest.wav"/>
          </p:stSnd>
        </p:sndAc>
      </p:transition>
    </mc:Choice>
    <mc:Fallback xmlns="">
      <p:transition spd="slow" advTm="0">
        <p:fade/>
        <p:sndAc>
          <p:stSnd>
            <p:snd r:embed="rId5" name="Phantom Of The Opera 046(Recortado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243408"/>
            <a:ext cx="9649071" cy="7272808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04:33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02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971600" y="116632"/>
            <a:ext cx="4032448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varia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Diversos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19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54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  <p:extLst>
      <p:ext uri="{BB962C8B-B14F-4D97-AF65-F5344CB8AC3E}">
        <p14:creationId xmlns:p14="http://schemas.microsoft.com/office/powerpoint/2010/main" val="3476518201"/>
      </p:ext>
    </p:extLst>
  </p:cSld>
  <p:clrMapOvr>
    <a:masterClrMapping/>
  </p:clrMapOvr>
  <p:transition spd="slow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4691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4692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4695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6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7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8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9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0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701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41113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5064</TotalTime>
  <Words>1425</Words>
  <Application>Microsoft Office PowerPoint</Application>
  <PresentationFormat>Presentación en pantalla (4:3)</PresentationFormat>
  <Paragraphs>236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1_(SUb170)  Recopilaciones Facebook Vol 1   902</vt:lpstr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Muros famosos en el mundo 2ª parte de 3</dc:title>
  <dc:creator>Eaglenest</dc:creator>
  <cp:lastModifiedBy>Eaglenest</cp:lastModifiedBy>
  <cp:revision>250</cp:revision>
  <dcterms:created xsi:type="dcterms:W3CDTF">2015-03-21T13:32:37Z</dcterms:created>
  <dcterms:modified xsi:type="dcterms:W3CDTF">2015-05-02T12:10:31Z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