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81" r:id="rId2"/>
    <p:sldMasterId id="2147484093" r:id="rId3"/>
    <p:sldMasterId id="2147484105" r:id="rId4"/>
  </p:sldMasterIdLst>
  <p:notesMasterIdLst>
    <p:notesMasterId r:id="rId30"/>
  </p:notesMasterIdLst>
  <p:sldIdLst>
    <p:sldId id="276" r:id="rId5"/>
    <p:sldId id="327" r:id="rId6"/>
    <p:sldId id="339" r:id="rId7"/>
    <p:sldId id="405" r:id="rId8"/>
    <p:sldId id="407" r:id="rId9"/>
    <p:sldId id="409" r:id="rId10"/>
    <p:sldId id="341" r:id="rId11"/>
    <p:sldId id="364" r:id="rId12"/>
    <p:sldId id="340" r:id="rId13"/>
    <p:sldId id="408" r:id="rId14"/>
    <p:sldId id="342" r:id="rId15"/>
    <p:sldId id="365" r:id="rId16"/>
    <p:sldId id="343" r:id="rId17"/>
    <p:sldId id="366" r:id="rId18"/>
    <p:sldId id="344" r:id="rId19"/>
    <p:sldId id="367" r:id="rId20"/>
    <p:sldId id="345" r:id="rId21"/>
    <p:sldId id="368" r:id="rId22"/>
    <p:sldId id="346" r:id="rId23"/>
    <p:sldId id="369" r:id="rId24"/>
    <p:sldId id="348" r:id="rId25"/>
    <p:sldId id="371" r:id="rId26"/>
    <p:sldId id="414" r:id="rId27"/>
    <p:sldId id="418" r:id="rId28"/>
    <p:sldId id="419" r:id="rId2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a3sqDsVMe/dmcmd4Vxw1A==" hashData="IK4z1HeF6yE45E8WUySMtwGU4z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538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3471" autoAdjust="0"/>
    <p:restoredTop sz="95349" autoAdjust="0"/>
  </p:normalViewPr>
  <p:slideViewPr>
    <p:cSldViewPr showGuides="1">
      <p:cViewPr varScale="1">
        <p:scale>
          <a:sx n="71" d="100"/>
          <a:sy n="71" d="100"/>
        </p:scale>
        <p:origin x="-104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F2012E16-2BC1-4C62-9D70-0C000D027DD2}" type="datetimeFigureOut">
              <a:rPr lang="es-MX"/>
              <a:pPr>
                <a:defRPr/>
              </a:pPr>
              <a:t>01/05/2015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E90513A4-A5FA-4C34-9026-EC9225EC199C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194172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0513A4-A5FA-4C34-9026-EC9225EC199C}" type="slidenum">
              <a:rPr lang="es-MX" smtClean="0"/>
              <a:pPr>
                <a:defRPr/>
              </a:pPr>
              <a:t>22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615652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9F63C2E-FAF0-43FE-8E93-00830AF50E76}" type="datetimeFigureOut">
              <a:rPr lang="en-US"/>
              <a:pPr>
                <a:defRPr/>
              </a:pPr>
              <a:t>5/1/2015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D231F09-BCAE-41DD-AD25-C06535EAC08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9822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0185F89-956C-4B70-9BE8-931DE91C2CD6}" type="datetimeFigureOut">
              <a:rPr lang="en-US"/>
              <a:pPr>
                <a:defRPr/>
              </a:pPr>
              <a:t>5/1/2015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559A23D-61C0-47ED-983D-D16CD1D0E34D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2400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CF92F25-C7CB-4A95-B641-2F0BB4354C0A}" type="datetimeFigureOut">
              <a:rPr lang="en-US"/>
              <a:pPr>
                <a:defRPr/>
              </a:pPr>
              <a:t>5/1/2015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5CA1056-74D0-47FF-91E3-6112F2A5ED7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957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9D6A54B-506E-4E26-AE1C-5B5B182119E4}" type="datetimeFigureOut">
              <a:rPr lang="en-US"/>
              <a:pPr>
                <a:defRPr/>
              </a:pPr>
              <a:t>5/1/2015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B221828-1B62-4468-A80D-E8B24467196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3381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E0FC1BC-75B8-42CC-A743-1D897EEBA1F6}" type="datetimeFigureOut">
              <a:rPr lang="en-US"/>
              <a:pPr>
                <a:defRPr/>
              </a:pPr>
              <a:t>5/1/2015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E0F75AC-3F46-439A-9A7A-08231E42343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1424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749D688-517A-4F17-A853-AEAFC465FC57}" type="datetimeFigureOut">
              <a:rPr lang="en-US"/>
              <a:pPr>
                <a:defRPr/>
              </a:pPr>
              <a:t>5/1/2015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448C2F8-CD4C-4242-8C77-CC00759EA8F8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2860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6586F7F-E96C-400A-A54E-6A9F0B4C5DF1}" type="datetimeFigureOut">
              <a:rPr lang="en-US"/>
              <a:pPr>
                <a:defRPr/>
              </a:pPr>
              <a:t>5/1/2015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E732CD6-E6C1-4970-8C34-24E592F82CC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5412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7EB4191-7480-44BE-9A11-0214F3B5A5E2}" type="datetimeFigureOut">
              <a:rPr lang="en-US"/>
              <a:pPr>
                <a:defRPr/>
              </a:pPr>
              <a:t>5/1/2015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921729A-CA1E-4543-AD1E-8D87CF3B928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55700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FE64A9F-80DF-4951-A4B2-3B506E3FB4C6}" type="datetimeFigureOut">
              <a:rPr lang="en-US"/>
              <a:pPr>
                <a:defRPr/>
              </a:pPr>
              <a:t>5/1/2015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5F1DC23-E19F-4E3A-A637-B300A0A44CE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3762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72BCFD5-74EA-441A-BA08-036A9BA552CE}" type="datetimeFigureOut">
              <a:rPr lang="en-US"/>
              <a:pPr>
                <a:defRPr/>
              </a:pPr>
              <a:t>5/1/2015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2B4E287-063E-4DB7-83C4-77031F88BFB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6834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99804B5-4DE9-430F-A203-A7B7010769C0}" type="datetimeFigureOut">
              <a:rPr lang="en-US"/>
              <a:pPr>
                <a:defRPr/>
              </a:pPr>
              <a:t>5/1/2015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6A1C2EA-4503-481E-967F-2D7ED6ECFCF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73444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EBCEC2-1C9B-4E93-96CF-8ABFB7A19329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891759562"/>
      </p:ext>
    </p:extLst>
  </p:cSld>
  <p:clrMapOvr>
    <a:masterClrMapping/>
  </p:clrMapOvr>
  <p:transition spd="slow" advTm="5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6DC5A5-4929-4EEF-A111-B7C2523A5EC9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734794307"/>
      </p:ext>
    </p:extLst>
  </p:cSld>
  <p:clrMapOvr>
    <a:masterClrMapping/>
  </p:clrMapOvr>
  <p:transition spd="slow" advTm="5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280E6C-5B8A-4B1D-879B-33DCA4D959AA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4038165228"/>
      </p:ext>
    </p:extLst>
  </p:cSld>
  <p:clrMapOvr>
    <a:masterClrMapping/>
  </p:clrMapOvr>
  <p:transition spd="slow" advTm="5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B12E2A-B792-4B72-A6FF-D5158F7EC5CF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80933064"/>
      </p:ext>
    </p:extLst>
  </p:cSld>
  <p:clrMapOvr>
    <a:masterClrMapping/>
  </p:clrMapOvr>
  <p:transition spd="slow" advTm="5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6D615C-6440-4E97-A2D5-4978F0424D45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4009259119"/>
      </p:ext>
    </p:extLst>
  </p:cSld>
  <p:clrMapOvr>
    <a:masterClrMapping/>
  </p:clrMapOvr>
  <p:transition spd="slow" advTm="5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32772B-2386-4822-8CF8-43771E3A7F2D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10740415"/>
      </p:ext>
    </p:extLst>
  </p:cSld>
  <p:clrMapOvr>
    <a:masterClrMapping/>
  </p:clrMapOvr>
  <p:transition spd="slow" advTm="5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ADEC02-E2C5-4422-8369-CE5A37576477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658977083"/>
      </p:ext>
    </p:extLst>
  </p:cSld>
  <p:clrMapOvr>
    <a:masterClrMapping/>
  </p:clrMapOvr>
  <p:transition spd="slow" advTm="5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DC807B-5983-4499-AB2E-E0A900D8D957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92565027"/>
      </p:ext>
    </p:extLst>
  </p:cSld>
  <p:clrMapOvr>
    <a:masterClrMapping/>
  </p:clrMapOvr>
  <p:transition spd="slow" advTm="5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EC5CDF-F80C-4F30-AC10-FC814596E977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045241343"/>
      </p:ext>
    </p:extLst>
  </p:cSld>
  <p:clrMapOvr>
    <a:masterClrMapping/>
  </p:clrMapOvr>
  <p:transition spd="slow" advTm="5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0CA6D7-4405-408A-9652-B2BB2DDEF9C8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338113150"/>
      </p:ext>
    </p:extLst>
  </p:cSld>
  <p:clrMapOvr>
    <a:masterClrMapping/>
  </p:clrMapOvr>
  <p:transition spd="slow" advTm="5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D43B6A-80C9-4169-87E3-6408586B3689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799664326"/>
      </p:ext>
    </p:extLst>
  </p:cSld>
  <p:clrMapOvr>
    <a:masterClrMapping/>
  </p:clrMapOvr>
  <p:transition spd="slow" advTm="5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5B317-6749-44A7-9AB2-5326CAC7372E}" type="datetimeFigureOut">
              <a:rPr lang="es-ES"/>
              <a:pPr>
                <a:defRPr/>
              </a:pPr>
              <a:t>01/05/2015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B68E8-CC37-4374-8918-E10D1E83BD4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47589789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9AC251-F44F-4DD4-B5C1-2ED559C4CEB7}" type="datetimeFigureOut">
              <a:rPr lang="es-ES"/>
              <a:pPr>
                <a:defRPr/>
              </a:pPr>
              <a:t>01/05/2015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0E1CB-EAFB-4FCC-A47C-2F3A23EB49A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91701042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01596-6EAF-4389-AB42-4621BCB157B4}" type="datetimeFigureOut">
              <a:rPr lang="es-ES"/>
              <a:pPr>
                <a:defRPr/>
              </a:pPr>
              <a:t>01/05/2015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D094F9-36F9-46B8-AA08-8E4C105479E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63186152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BBC68-1E8D-4DDD-9901-E92D0BE4C6C4}" type="datetimeFigureOut">
              <a:rPr lang="es-ES"/>
              <a:pPr>
                <a:defRPr/>
              </a:pPr>
              <a:t>01/05/2015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765F3-8C59-48C9-BE5F-7571B5B8478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69728154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96DEED-C57C-486C-9D53-03A51E2115D0}" type="datetimeFigureOut">
              <a:rPr lang="es-ES"/>
              <a:pPr>
                <a:defRPr/>
              </a:pPr>
              <a:t>01/05/2015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C20BD-D9B1-47E4-B315-77E872CC80A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60767378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0664B-69CC-45CE-AE9B-A00FDE542D72}" type="datetimeFigureOut">
              <a:rPr lang="es-ES"/>
              <a:pPr>
                <a:defRPr/>
              </a:pPr>
              <a:t>01/05/2015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8C0B99-C6F6-420A-8140-CFA3E2B9670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11605886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FB4F18-A888-4B6A-864E-A14CB32B10A2}" type="datetimeFigureOut">
              <a:rPr lang="es-ES"/>
              <a:pPr>
                <a:defRPr/>
              </a:pPr>
              <a:t>01/05/2015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0B538C-0800-4E1F-AFBA-DF2EA5FA63C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97144341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166B8A-CDE4-462B-BEC4-86A2EA561667}" type="datetimeFigureOut">
              <a:rPr lang="es-ES"/>
              <a:pPr>
                <a:defRPr/>
              </a:pPr>
              <a:t>01/05/2015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A39BB-2CDD-4F75-95B4-7F28390D19A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84889184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8CB261-4E64-4E3C-B0E9-9639ECFDA3A5}" type="datetimeFigureOut">
              <a:rPr lang="es-ES"/>
              <a:pPr>
                <a:defRPr/>
              </a:pPr>
              <a:t>01/05/2015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61084-0FC3-41AE-B263-6775966C965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66844745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DBAD8-AC58-4B59-97C2-8CE093F2222A}" type="datetimeFigureOut">
              <a:rPr lang="es-ES"/>
              <a:pPr>
                <a:defRPr/>
              </a:pPr>
              <a:t>01/05/2015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76DD3-0766-49BB-AC5B-67B3FA7B8BA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26221015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9509CB-1433-4743-9683-204422454085}" type="datetimeFigureOut">
              <a:rPr lang="es-ES"/>
              <a:pPr>
                <a:defRPr/>
              </a:pPr>
              <a:t>01/05/2015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8AFD80-7D7B-444E-81C1-FCF129C9675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5848349"/>
      </p:ext>
    </p:extLst>
  </p:cSld>
  <p:clrMapOvr>
    <a:masterClrMapping/>
  </p:clrMapOvr>
  <p:transition spd="med" advTm="5000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8968135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2427025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11715185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9443991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59673448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9011505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4989841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637549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2500497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87545145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3575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2196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  <a:endParaRPr lang="en-US" altLang="es-MX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  <a:endParaRPr lang="en-US" altLang="es-MX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E8CC2C6F-3C89-4552-A14D-3377DB12F5C1}" type="datetimeFigureOut">
              <a:rPr lang="en-US"/>
              <a:pPr>
                <a:defRPr/>
              </a:pPr>
              <a:t>5/1/2015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5AC1AD3B-5BF1-4594-8872-121D96A82C2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70" r:id="rId1"/>
    <p:sldLayoutId id="2147484571" r:id="rId2"/>
    <p:sldLayoutId id="2147484572" r:id="rId3"/>
    <p:sldLayoutId id="2147484573" r:id="rId4"/>
    <p:sldLayoutId id="2147484574" r:id="rId5"/>
    <p:sldLayoutId id="2147484575" r:id="rId6"/>
    <p:sldLayoutId id="2147484576" r:id="rId7"/>
    <p:sldLayoutId id="2147484577" r:id="rId8"/>
    <p:sldLayoutId id="2147484578" r:id="rId9"/>
    <p:sldLayoutId id="2147484579" r:id="rId10"/>
    <p:sldLayoutId id="2147484580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2196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modificar el estilo de texto del patrón</a:t>
            </a:r>
          </a:p>
          <a:p>
            <a:pPr lvl="1"/>
            <a:r>
              <a:rPr lang="en-US" altLang="es-MX" smtClean="0"/>
              <a:t>Segundo nivel</a:t>
            </a:r>
          </a:p>
          <a:p>
            <a:pPr lvl="2"/>
            <a:r>
              <a:rPr lang="en-US" altLang="es-MX" smtClean="0"/>
              <a:t>Tercer nivel</a:t>
            </a:r>
          </a:p>
          <a:p>
            <a:pPr lvl="3"/>
            <a:r>
              <a:rPr lang="en-US" altLang="es-MX" smtClean="0"/>
              <a:t>Cuarto nivel</a:t>
            </a:r>
          </a:p>
          <a:p>
            <a:pPr lvl="4"/>
            <a:r>
              <a:rPr lang="en-US" altLang="es-MX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F9F36803-EF35-41E8-BC23-E66A511342B0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48" r:id="rId1"/>
    <p:sldLayoutId id="2147484549" r:id="rId2"/>
    <p:sldLayoutId id="2147484550" r:id="rId3"/>
    <p:sldLayoutId id="2147484551" r:id="rId4"/>
    <p:sldLayoutId id="2147484552" r:id="rId5"/>
    <p:sldLayoutId id="2147484553" r:id="rId6"/>
    <p:sldLayoutId id="2147484554" r:id="rId7"/>
    <p:sldLayoutId id="2147484555" r:id="rId8"/>
    <p:sldLayoutId id="2147484556" r:id="rId9"/>
    <p:sldLayoutId id="2147484557" r:id="rId10"/>
    <p:sldLayoutId id="2147484558" r:id="rId11"/>
  </p:sldLayoutIdLst>
  <p:transition spd="slow" advTm="5000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2196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68BC9B-1DA4-4DE5-8891-2DC616F1A844}" type="datetimeFigureOut">
              <a:rPr lang="es-ES"/>
              <a:pPr>
                <a:defRPr/>
              </a:pPr>
              <a:t>01/05/2015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FBE84A1-7F94-414F-A8B0-5DFE04967C1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59" r:id="rId1"/>
    <p:sldLayoutId id="2147484560" r:id="rId2"/>
    <p:sldLayoutId id="2147484561" r:id="rId3"/>
    <p:sldLayoutId id="2147484562" r:id="rId4"/>
    <p:sldLayoutId id="2147484563" r:id="rId5"/>
    <p:sldLayoutId id="2147484564" r:id="rId6"/>
    <p:sldLayoutId id="2147484565" r:id="rId7"/>
    <p:sldLayoutId id="2147484566" r:id="rId8"/>
    <p:sldLayoutId id="2147484567" r:id="rId9"/>
    <p:sldLayoutId id="2147484568" r:id="rId10"/>
    <p:sldLayoutId id="2147484569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2196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81" r:id="rId1"/>
    <p:sldLayoutId id="2147484582" r:id="rId2"/>
    <p:sldLayoutId id="2147484583" r:id="rId3"/>
    <p:sldLayoutId id="2147484584" r:id="rId4"/>
    <p:sldLayoutId id="2147484585" r:id="rId5"/>
    <p:sldLayoutId id="2147484586" r:id="rId6"/>
    <p:sldLayoutId id="2147484587" r:id="rId7"/>
    <p:sldLayoutId id="2147484588" r:id="rId8"/>
    <p:sldLayoutId id="2147484589" r:id="rId9"/>
    <p:sldLayoutId id="2147484590" r:id="rId10"/>
    <p:sldLayoutId id="214748459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5.jpeg"/><Relationship Id="rId5" Type="http://schemas.openxmlformats.org/officeDocument/2006/relationships/hyperlink" Target="http://2.bp.blogspot.com/_THfwXbWGlGY/TSI9T7CEAUI/AAAAAAAAACE/BvX2HKmjNBQ/s1600/adriano.jpg" TargetMode="Externa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39.jpeg"/><Relationship Id="rId7" Type="http://schemas.openxmlformats.org/officeDocument/2006/relationships/hyperlink" Target="http://4.bp.blogspot.com/_THfwXbWGlGY/TSI92UxbttI/AAAAAAAAACI/dTSYKfxhiHU/s1600/lamentos.jpg" TargetMode="Externa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0.wav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50.jpeg"/><Relationship Id="rId3" Type="http://schemas.openxmlformats.org/officeDocument/2006/relationships/image" Target="../media/image44.jpeg"/><Relationship Id="rId7" Type="http://schemas.openxmlformats.org/officeDocument/2006/relationships/image" Target="../media/image47.jpeg"/><Relationship Id="rId12" Type="http://schemas.microsoft.com/office/2007/relationships/hdphoto" Target="../media/hdphoto5.wdp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Relationship Id="rId6" Type="http://schemas.microsoft.com/office/2007/relationships/hdphoto" Target="../media/hdphoto2.wdp"/><Relationship Id="rId11" Type="http://schemas.openxmlformats.org/officeDocument/2006/relationships/image" Target="../media/image49.jpeg"/><Relationship Id="rId5" Type="http://schemas.openxmlformats.org/officeDocument/2006/relationships/image" Target="../media/image46.jpeg"/><Relationship Id="rId10" Type="http://schemas.microsoft.com/office/2007/relationships/hdphoto" Target="../media/hdphoto4.wdp"/><Relationship Id="rId4" Type="http://schemas.openxmlformats.org/officeDocument/2006/relationships/image" Target="../media/image45.png"/><Relationship Id="rId9" Type="http://schemas.openxmlformats.org/officeDocument/2006/relationships/image" Target="../media/image4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1.wav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51.jpeg"/><Relationship Id="rId7" Type="http://schemas.openxmlformats.org/officeDocument/2006/relationships/image" Target="../media/image5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3.jpeg"/><Relationship Id="rId5" Type="http://schemas.microsoft.com/office/2007/relationships/hdphoto" Target="../media/hdphoto6.wdp"/><Relationship Id="rId4" Type="http://schemas.openxmlformats.org/officeDocument/2006/relationships/image" Target="../media/image5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2.wav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58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62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2843808" y="2780928"/>
            <a:ext cx="3510136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altLang="es-MX" sz="4000" b="1" i="0" u="none" strike="noStrike" kern="0" cap="none" spc="0" normalizeH="0" baseline="0" noProof="0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alibri" pitchFamily="34" charset="0"/>
                <a:cs typeface="Times New Roman" pitchFamily="18" charset="0"/>
              </a:rPr>
              <a:t>Muros famosos </a:t>
            </a:r>
          </a:p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altLang="es-MX" sz="4000" b="1" i="0" u="none" strike="noStrike" kern="0" cap="none" spc="0" normalizeH="0" baseline="0" noProof="0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alibri" pitchFamily="34" charset="0"/>
                <a:cs typeface="Times New Roman" pitchFamily="18" charset="0"/>
              </a:rPr>
              <a:t>en el mundo</a:t>
            </a:r>
            <a:endParaRPr kumimoji="0" lang="es-MX" altLang="es-MX" sz="4000" b="1" i="0" u="none" strike="noStrike" kern="0" cap="none" spc="0" normalizeH="0" baseline="0" noProof="0" dirty="0" smtClean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pitchFamily="34" charset="0"/>
            </a:endParaRPr>
          </a:p>
        </p:txBody>
      </p:sp>
      <p:pic>
        <p:nvPicPr>
          <p:cNvPr id="2051" name="Picture 3" descr="E:\En turno\Comprimidas\micklegate-ba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51" y="508319"/>
            <a:ext cx="2184957" cy="291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E:\En turno\Comprimidas\P101278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473" y="508319"/>
            <a:ext cx="2231968" cy="291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E:\En turno\Comprimidas\2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023" y="3421594"/>
            <a:ext cx="2187785" cy="2917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E:\En turno\Comprimidas\bruselas4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473" y="3423540"/>
            <a:ext cx="2231967" cy="2941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E:\En turno\Comprimidas\Muro+Berlin+East+Side+Gallery+9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082827"/>
            <a:ext cx="3456665" cy="2255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E:\En turno\Comprimidas\Suiza6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508319"/>
            <a:ext cx="3456665" cy="2294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18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  <p:sp>
        <p:nvSpPr>
          <p:cNvPr id="2" name="1 CuadroTexto"/>
          <p:cNvSpPr txBox="1"/>
          <p:nvPr/>
        </p:nvSpPr>
        <p:spPr>
          <a:xfrm>
            <a:off x="3943888" y="3284984"/>
            <a:ext cx="120417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_tradnl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1ª Parte</a:t>
            </a:r>
            <a:endParaRPr lang="es-MX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0">
        <p:circle/>
        <p:sndAc>
          <p:stSnd loop="1">
            <p:snd r:embed="rId2" name="Gabriels Oboe-1 Eaglenest.wav"/>
          </p:stSnd>
        </p:sndAc>
      </p:transition>
    </mc:Choice>
    <mc:Fallback>
      <p:transition spd="slow" advTm="0">
        <p:circle/>
        <p:sndAc>
          <p:stSnd loop="1">
            <p:snd r:embed="rId2" name="Gabriels Oboe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750"/>
                            </p:stCondLst>
                            <p:childTnLst>
                              <p:par>
                                <p:cTn id="11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3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75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975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9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19473"/>
            <a:ext cx="8045151" cy="6033863"/>
          </a:xfrm>
          <a:prstGeom prst="rect">
            <a:avLst/>
          </a:prstGeom>
          <a:noFill/>
          <a:ln w="190500" cap="rnd" cmpd="tri">
            <a:solidFill>
              <a:srgbClr val="F79646">
                <a:lumMod val="60000"/>
                <a:lumOff val="40000"/>
              </a:srgb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676" name="AutoShape 1" descr="19 muros famosos en el mundo"/>
          <p:cNvSpPr>
            <a:spLocks noChangeAspect="1" noChangeArrowheads="1"/>
          </p:cNvSpPr>
          <p:nvPr/>
        </p:nvSpPr>
        <p:spPr bwMode="auto">
          <a:xfrm>
            <a:off x="0" y="0"/>
            <a:ext cx="303213" cy="303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MX" altLang="es-MX" sz="1800"/>
          </a:p>
        </p:txBody>
      </p:sp>
      <p:sp>
        <p:nvSpPr>
          <p:cNvPr id="32772" name="Rectangle 3"/>
          <p:cNvSpPr>
            <a:spLocks noChangeArrowheads="1"/>
          </p:cNvSpPr>
          <p:nvPr/>
        </p:nvSpPr>
        <p:spPr bwMode="auto">
          <a:xfrm>
            <a:off x="971550" y="1052736"/>
            <a:ext cx="7200900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spcAft>
                <a:spcPts val="0"/>
              </a:spcAft>
              <a:defRPr/>
            </a:pPr>
            <a:r>
              <a:rPr lang="es-MX" altLang="es-MX" sz="2000" b="1" dirty="0" smtClean="0">
                <a:latin typeface="Trebuchet MS" pitchFamily="34" charset="0"/>
                <a:cs typeface="Times New Roman" pitchFamily="18" charset="0"/>
              </a:rPr>
              <a:t>Los muros se han construido desde los tiempos antiguos,</a:t>
            </a:r>
          </a:p>
          <a:p>
            <a:pPr algn="ctr">
              <a:spcAft>
                <a:spcPts val="0"/>
              </a:spcAft>
              <a:defRPr/>
            </a:pPr>
            <a:r>
              <a:rPr lang="es-MX" altLang="es-MX" sz="2000" b="1" dirty="0" smtClean="0">
                <a:latin typeface="Trebuchet MS" pitchFamily="34" charset="0"/>
                <a:cs typeface="Times New Roman" pitchFamily="18" charset="0"/>
              </a:rPr>
              <a:t> para marcar las fronteras, proteger a los reinos </a:t>
            </a:r>
          </a:p>
          <a:p>
            <a:pPr algn="ctr">
              <a:spcAft>
                <a:spcPts val="0"/>
              </a:spcAft>
              <a:defRPr/>
            </a:pPr>
            <a:r>
              <a:rPr lang="es-MX" altLang="es-MX" sz="2000" b="1" dirty="0" smtClean="0">
                <a:latin typeface="Trebuchet MS" pitchFamily="34" charset="0"/>
                <a:cs typeface="Times New Roman" pitchFamily="18" charset="0"/>
              </a:rPr>
              <a:t>y los asentamientos, o mantener fuera </a:t>
            </a:r>
          </a:p>
          <a:p>
            <a:pPr algn="ctr">
              <a:spcAft>
                <a:spcPts val="0"/>
              </a:spcAft>
              <a:defRPr/>
            </a:pPr>
            <a:r>
              <a:rPr lang="es-MX" altLang="es-MX" sz="2000" b="1" dirty="0" smtClean="0">
                <a:latin typeface="Trebuchet MS" pitchFamily="34" charset="0"/>
                <a:cs typeface="Times New Roman" pitchFamily="18" charset="0"/>
              </a:rPr>
              <a:t>a las personas no deseadas. </a:t>
            </a:r>
          </a:p>
          <a:p>
            <a:pPr algn="ctr">
              <a:spcAft>
                <a:spcPts val="0"/>
              </a:spcAft>
              <a:defRPr/>
            </a:pPr>
            <a:endParaRPr lang="es-MX" altLang="es-MX" sz="2000" b="1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  <a:defRPr/>
            </a:pPr>
            <a:r>
              <a:rPr lang="es-MX" altLang="es-MX" sz="2000" b="1" dirty="0" smtClean="0">
                <a:latin typeface="Trebuchet MS" pitchFamily="34" charset="0"/>
                <a:cs typeface="Times New Roman" pitchFamily="18" charset="0"/>
              </a:rPr>
              <a:t>En tiempos m</a:t>
            </a:r>
            <a:r>
              <a:rPr lang="es-MX" altLang="es-MX" sz="2000" b="1" dirty="0" smtClean="0">
                <a:cs typeface="Times New Roman" pitchFamily="18" charset="0"/>
              </a:rPr>
              <a:t>á</a:t>
            </a:r>
            <a:r>
              <a:rPr lang="es-MX" altLang="es-MX" sz="2000" b="1" dirty="0" smtClean="0">
                <a:latin typeface="Trebuchet MS" pitchFamily="34" charset="0"/>
                <a:cs typeface="Times New Roman" pitchFamily="18" charset="0"/>
              </a:rPr>
              <a:t>s recientes, los muros han sido construidos</a:t>
            </a:r>
          </a:p>
          <a:p>
            <a:pPr algn="ctr">
              <a:spcAft>
                <a:spcPts val="0"/>
              </a:spcAft>
              <a:defRPr/>
            </a:pPr>
            <a:r>
              <a:rPr lang="es-MX" altLang="es-MX" sz="2000" b="1" dirty="0" smtClean="0">
                <a:latin typeface="Trebuchet MS" pitchFamily="34" charset="0"/>
                <a:cs typeface="Times New Roman" pitchFamily="18" charset="0"/>
              </a:rPr>
              <a:t> para servir como monumentos y estructuras de arte. </a:t>
            </a:r>
            <a:br>
              <a:rPr lang="es-MX" altLang="es-MX" sz="2000" b="1" dirty="0" smtClean="0">
                <a:latin typeface="Trebuchet MS" pitchFamily="34" charset="0"/>
                <a:cs typeface="Times New Roman" pitchFamily="18" charset="0"/>
              </a:rPr>
            </a:br>
            <a:endParaRPr lang="es-MX" altLang="es-MX" sz="2000" b="1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  <a:defRPr/>
            </a:pPr>
            <a:r>
              <a:rPr lang="es-MX" altLang="es-MX" sz="2000" b="1" dirty="0" smtClean="0">
                <a:latin typeface="Trebuchet MS" pitchFamily="34" charset="0"/>
                <a:cs typeface="Times New Roman" pitchFamily="18" charset="0"/>
              </a:rPr>
              <a:t>Muros en todo el mundo, antiguos y modernos, </a:t>
            </a:r>
          </a:p>
          <a:p>
            <a:pPr algn="ctr">
              <a:spcAft>
                <a:spcPts val="0"/>
              </a:spcAft>
              <a:defRPr/>
            </a:pPr>
            <a:r>
              <a:rPr lang="es-MX" altLang="es-MX" sz="2000" b="1" dirty="0" smtClean="0">
                <a:latin typeface="Trebuchet MS" pitchFamily="34" charset="0"/>
                <a:cs typeface="Times New Roman" pitchFamily="18" charset="0"/>
              </a:rPr>
              <a:t>famosos por su historia, cultura o significaci</a:t>
            </a:r>
            <a:r>
              <a:rPr lang="es-MX" altLang="es-MX" sz="2000" b="1" dirty="0" smtClean="0">
                <a:cs typeface="Times New Roman" pitchFamily="18" charset="0"/>
              </a:rPr>
              <a:t>ó</a:t>
            </a:r>
            <a:r>
              <a:rPr lang="es-MX" altLang="es-MX" sz="2000" b="1" dirty="0" smtClean="0">
                <a:latin typeface="Trebuchet MS" pitchFamily="34" charset="0"/>
                <a:cs typeface="Times New Roman" pitchFamily="18" charset="0"/>
              </a:rPr>
              <a:t>n pol</a:t>
            </a:r>
            <a:r>
              <a:rPr lang="es-MX" altLang="es-MX" sz="2000" b="1" dirty="0" smtClean="0">
                <a:cs typeface="Times New Roman" pitchFamily="18" charset="0"/>
              </a:rPr>
              <a:t>í</a:t>
            </a:r>
            <a:r>
              <a:rPr lang="es-MX" altLang="es-MX" sz="2000" b="1" dirty="0" smtClean="0">
                <a:latin typeface="Trebuchet MS" pitchFamily="34" charset="0"/>
                <a:cs typeface="Times New Roman" pitchFamily="18" charset="0"/>
              </a:rPr>
              <a:t>tica.</a:t>
            </a:r>
          </a:p>
          <a:p>
            <a:pPr algn="ctr">
              <a:spcAft>
                <a:spcPts val="0"/>
              </a:spcAft>
              <a:defRPr/>
            </a:pPr>
            <a:endParaRPr lang="es-MX" altLang="es-MX" sz="2000" b="1" dirty="0" smtClean="0"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ea typeface="Times New Roman"/>
                <a:cs typeface="Times New Roman"/>
              </a:rPr>
              <a:t>Por desgracia, desde la construcción de </a:t>
            </a:r>
            <a:r>
              <a:rPr lang="es-MX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la </a:t>
            </a:r>
            <a:r>
              <a:rPr lang="es-MX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Gran Muralla </a:t>
            </a: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China</a:t>
            </a:r>
            <a:r>
              <a:rPr lang="es-MX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o el Muro de Adriano</a:t>
            </a:r>
            <a:r>
              <a:rPr lang="es-MX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lang="es-MX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ea typeface="Times New Roman"/>
                <a:cs typeface="Times New Roman"/>
              </a:rPr>
              <a:t>existen cientos de ejemplos </a:t>
            </a: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ea typeface="Times New Roman"/>
                <a:cs typeface="Times New Roman"/>
              </a:rPr>
              <a:t>de vallas, tapias y toda clase de construcciones erigidas </a:t>
            </a: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ea typeface="Times New Roman"/>
                <a:cs typeface="Times New Roman"/>
              </a:rPr>
              <a:t>para separar países, o simplemente, seres humanos.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</a:endParaRP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0">
        <p14:ripple/>
        <p:sndAc>
          <p:stSnd>
            <p:snd r:embed="rId2" name="indiana jones theme-1 Eaglenest.wav"/>
          </p:stSnd>
        </p:sndAc>
      </p:transition>
    </mc:Choice>
    <mc:Fallback>
      <p:transition spd="slow" advTm="0">
        <p:fade/>
        <p:sndAc>
          <p:stSnd>
            <p:snd r:embed="rId2" name="indiana jones theme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500"/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0" fill="hold"/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500"/>
                                        <p:tgtEl>
                                          <p:spTgt spid="32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32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500" fill="hold"/>
                                        <p:tgtEl>
                                          <p:spTgt spid="32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500"/>
                                        <p:tgtEl>
                                          <p:spTgt spid="32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500" fill="hold"/>
                                        <p:tgtEl>
                                          <p:spTgt spid="32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500" fill="hold"/>
                                        <p:tgtEl>
                                          <p:spTgt spid="32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500"/>
                                        <p:tgtEl>
                                          <p:spTgt spid="327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327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500" fill="hold"/>
                                        <p:tgtEl>
                                          <p:spTgt spid="327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500"/>
                                        <p:tgtEl>
                                          <p:spTgt spid="327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500" fill="hold"/>
                                        <p:tgtEl>
                                          <p:spTgt spid="327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500" fill="hold"/>
                                        <p:tgtEl>
                                          <p:spTgt spid="327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500"/>
                                        <p:tgtEl>
                                          <p:spTgt spid="327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327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500" fill="hold"/>
                                        <p:tgtEl>
                                          <p:spTgt spid="327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275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500"/>
                                        <p:tgtEl>
                                          <p:spTgt spid="3277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3277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500" fill="hold"/>
                                        <p:tgtEl>
                                          <p:spTgt spid="3277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500"/>
                                        <p:tgtEl>
                                          <p:spTgt spid="3277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3500" fill="hold"/>
                                        <p:tgtEl>
                                          <p:spTgt spid="3277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500" fill="hold"/>
                                        <p:tgtEl>
                                          <p:spTgt spid="3277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355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500"/>
                                        <p:tgtEl>
                                          <p:spTgt spid="3277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3500" fill="hold"/>
                                        <p:tgtEl>
                                          <p:spTgt spid="3277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500" fill="hold"/>
                                        <p:tgtEl>
                                          <p:spTgt spid="3277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3500"/>
                                        <p:tgtEl>
                                          <p:spTgt spid="3277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3500" fill="hold"/>
                                        <p:tgtEl>
                                          <p:spTgt spid="3277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500" fill="hold"/>
                                        <p:tgtEl>
                                          <p:spTgt spid="3277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44500"/>
                            </p:stCondLst>
                            <p:childTnLst>
                              <p:par>
                                <p:cTn id="7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500"/>
                                        <p:tgtEl>
                                          <p:spTgt spid="3277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3500" fill="hold"/>
                                        <p:tgtEl>
                                          <p:spTgt spid="3277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500" fill="hold"/>
                                        <p:tgtEl>
                                          <p:spTgt spid="3277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7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500"/>
                                        <p:tgtEl>
                                          <p:spTgt spid="3277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3500" fill="hold"/>
                                        <p:tgtEl>
                                          <p:spTgt spid="3277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500" fill="hold"/>
                                        <p:tgtEl>
                                          <p:spTgt spid="3277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1500"/>
                            </p:stCondLst>
                            <p:childTnLst>
                              <p:par>
                                <p:cTn id="84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 build="p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rgbClr val="F79646">
                <a:lumMod val="60000"/>
                <a:lumOff val="40000"/>
              </a:srgb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699" name="3 Rectángulo"/>
          <p:cNvSpPr>
            <a:spLocks noChangeArrowheads="1"/>
          </p:cNvSpPr>
          <p:nvPr/>
        </p:nvSpPr>
        <p:spPr bwMode="auto">
          <a:xfrm>
            <a:off x="684213" y="1773971"/>
            <a:ext cx="7775575" cy="424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Es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una</a:t>
            </a: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 antigua fortificación china construida y reconstruida </a:t>
            </a: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entre el siglo V </a:t>
            </a:r>
            <a:r>
              <a:rPr lang="es-MX" altLang="es-MX" dirty="0" err="1" smtClean="0">
                <a:latin typeface="Trebuchet MS" pitchFamily="34" charset="0"/>
                <a:cs typeface="Times New Roman" pitchFamily="18" charset="0"/>
              </a:rPr>
              <a:t>aC</a:t>
            </a: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. y el siglo XVI para proteger la frontera norte</a:t>
            </a: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 del imperio Chino durante las sucesivas dinastías imperiales </a:t>
            </a: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de los ataques de los nómadas </a:t>
            </a:r>
            <a:r>
              <a:rPr lang="es-MX" altLang="es-MX" dirty="0" err="1" smtClean="0">
                <a:latin typeface="Trebuchet MS" pitchFamily="34" charset="0"/>
                <a:cs typeface="Times New Roman" pitchFamily="18" charset="0"/>
              </a:rPr>
              <a:t>xiongnu</a:t>
            </a: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 de Mongolia y Manchuria.</a:t>
            </a:r>
          </a:p>
          <a:p>
            <a:pPr algn="ctr" eaLnBrk="1" hangingPunct="1">
              <a:spcAft>
                <a:spcPts val="0"/>
              </a:spcAft>
              <a:defRPr/>
            </a:pPr>
            <a:endParaRPr lang="es-MX" altLang="es-MX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Contando sus ramificaciones y construcciones secundarias, </a:t>
            </a: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se calcula que tiene 8.851,8 kilómetros de largo, </a:t>
            </a: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desde la frontera con Corea al borde del río </a:t>
            </a:r>
            <a:r>
              <a:rPr lang="es-MX" altLang="es-MX" dirty="0" err="1" smtClean="0">
                <a:latin typeface="Trebuchet MS" pitchFamily="34" charset="0"/>
                <a:cs typeface="Times New Roman" pitchFamily="18" charset="0"/>
              </a:rPr>
              <a:t>Yalu</a:t>
            </a: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 </a:t>
            </a: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hasta el desierto de Gobi a lo largo de un arco que delinea</a:t>
            </a: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 aproximadamente el borde sur de Mongolia Interior, </a:t>
            </a: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aunque al día de hoy sólo se conserva un 30% de ella. </a:t>
            </a:r>
          </a:p>
          <a:p>
            <a:pPr algn="ctr" eaLnBrk="1" hangingPunct="1">
              <a:spcAft>
                <a:spcPts val="0"/>
              </a:spcAft>
              <a:defRPr/>
            </a:pP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En promedio, mide de 6 a 7 metros de alto y de 4 a 5 metros de ancho. </a:t>
            </a:r>
          </a:p>
          <a:p>
            <a:pPr algn="ctr" eaLnBrk="1" hangingPunct="1">
              <a:spcAft>
                <a:spcPts val="0"/>
              </a:spcAft>
              <a:defRPr/>
            </a:pP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En su apogeo Ming, fue custodiada por más de un millón de guerreros.</a:t>
            </a:r>
            <a:endParaRPr lang="es-MX" altLang="es-MX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  <p:sp>
        <p:nvSpPr>
          <p:cNvPr id="2" name="1 Rectángulo"/>
          <p:cNvSpPr/>
          <p:nvPr/>
        </p:nvSpPr>
        <p:spPr>
          <a:xfrm>
            <a:off x="684213" y="848906"/>
            <a:ext cx="7775575" cy="70788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>
              <a:spcAft>
                <a:spcPts val="0"/>
              </a:spcAft>
              <a:defRPr/>
            </a:pPr>
            <a:r>
              <a:rPr lang="es-MX" altLang="es-MX" sz="40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uneiforme" panose="02020603050405060404" pitchFamily="18" charset="0"/>
                <a:cs typeface="Cuneiforme" panose="02020603050405060404" pitchFamily="18" charset="0"/>
              </a:rPr>
              <a:t>LA GRAN MURALLA CHINA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  <p:sndAc>
          <p:stSnd>
            <p:snd r:embed="rId2" name="arpa china-enya-1 Eaglenest.wav"/>
          </p:stSnd>
        </p:sndAc>
      </p:transition>
    </mc:Choice>
    <mc:Fallback>
      <p:transition spd="slow" advTm="0">
        <p:fade/>
        <p:sndAc>
          <p:stSnd>
            <p:snd r:embed="rId2" name="arpa china-enya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4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4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39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74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09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54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89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324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296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296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296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359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296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296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296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394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296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296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296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429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2969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2969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2969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474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2969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2969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2969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19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uiExpand="1" build="p"/>
      <p:bldP spid="5" grpId="0"/>
      <p:bldP spid="2" grpId="0"/>
      <p:bldP spid="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19473"/>
            <a:ext cx="8045151" cy="6033863"/>
          </a:xfrm>
          <a:prstGeom prst="rect">
            <a:avLst/>
          </a:prstGeom>
          <a:noFill/>
          <a:ln w="190500" cap="rnd" cmpd="tri">
            <a:solidFill>
              <a:srgbClr val="F79646">
                <a:lumMod val="60000"/>
                <a:lumOff val="40000"/>
              </a:srgb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 extrusionH="63500"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25" name="4 Rectángulo"/>
          <p:cNvSpPr>
            <a:spLocks noChangeArrowheads="1"/>
          </p:cNvSpPr>
          <p:nvPr/>
        </p:nvSpPr>
        <p:spPr bwMode="auto">
          <a:xfrm>
            <a:off x="684213" y="1196975"/>
            <a:ext cx="7775575" cy="486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sz="2000" dirty="0" smtClean="0">
                <a:latin typeface="Trebuchet MS" panose="020B0603020202020204" pitchFamily="34" charset="0"/>
                <a:cs typeface="Times New Roman" pitchFamily="18" charset="0"/>
              </a:rPr>
              <a:t>La muralla fue nombrada Patrimonio de la Humanidad </a:t>
            </a: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sz="2000" dirty="0" smtClean="0">
                <a:latin typeface="Trebuchet MS" panose="020B0603020202020204" pitchFamily="34" charset="0"/>
                <a:cs typeface="Times New Roman" pitchFamily="18" charset="0"/>
              </a:rPr>
              <a:t>por la Unesco en el año 1987. </a:t>
            </a:r>
          </a:p>
          <a:p>
            <a:pPr algn="ctr" eaLnBrk="1" hangingPunct="1">
              <a:spcAft>
                <a:spcPts val="0"/>
              </a:spcAft>
              <a:defRPr/>
            </a:pPr>
            <a:endParaRPr lang="es-MX" altLang="es-MX" sz="2000" dirty="0" smtClean="0">
              <a:latin typeface="Trebuchet MS" panose="020B0603020202020204" pitchFamily="34" charset="0"/>
              <a:cs typeface="Times New Roman" pitchFamily="18" charset="0"/>
            </a:endParaRP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sz="2000" dirty="0" smtClean="0">
                <a:latin typeface="Trebuchet MS" panose="020B0603020202020204" pitchFamily="34" charset="0"/>
                <a:cs typeface="Times New Roman" pitchFamily="18" charset="0"/>
              </a:rPr>
              <a:t>Gran parte de la Gran Muralla tiene fama de ser </a:t>
            </a: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sz="2000" dirty="0" smtClean="0">
                <a:latin typeface="Trebuchet MS" panose="020B0603020202020204" pitchFamily="34" charset="0"/>
                <a:cs typeface="Times New Roman" pitchFamily="18" charset="0"/>
              </a:rPr>
              <a:t>el mayor cementerio del mundo.</a:t>
            </a:r>
          </a:p>
          <a:p>
            <a:pPr algn="ctr" eaLnBrk="1" hangingPunct="1">
              <a:spcAft>
                <a:spcPts val="0"/>
              </a:spcAft>
              <a:defRPr/>
            </a:pPr>
            <a:endParaRPr lang="es-MX" altLang="es-MX" sz="2000" dirty="0" smtClean="0">
              <a:latin typeface="Trebuchet MS" panose="020B0603020202020204" pitchFamily="34" charset="0"/>
              <a:cs typeface="Times New Roman" pitchFamily="18" charset="0"/>
            </a:endParaRP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sz="2000" dirty="0" smtClean="0">
                <a:latin typeface="Trebuchet MS" panose="020B0603020202020204" pitchFamily="34" charset="0"/>
                <a:cs typeface="Times New Roman" pitchFamily="18" charset="0"/>
              </a:rPr>
              <a:t>Aproximadamente 10 millones de trabajadores </a:t>
            </a: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sz="2000" dirty="0" smtClean="0">
                <a:latin typeface="Trebuchet MS" panose="020B0603020202020204" pitchFamily="34" charset="0"/>
                <a:cs typeface="Times New Roman" pitchFamily="18" charset="0"/>
              </a:rPr>
              <a:t>murieron durante la construcción.</a:t>
            </a:r>
          </a:p>
          <a:p>
            <a:pPr algn="ctr" eaLnBrk="1" hangingPunct="1">
              <a:spcAft>
                <a:spcPts val="0"/>
              </a:spcAft>
              <a:defRPr/>
            </a:pPr>
            <a:endParaRPr lang="es-MX" altLang="es-MX" sz="2000" dirty="0" smtClean="0">
              <a:latin typeface="Trebuchet MS" panose="020B0603020202020204" pitchFamily="34" charset="0"/>
              <a:cs typeface="Times New Roman" pitchFamily="18" charset="0"/>
            </a:endParaRP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sz="2000" dirty="0" smtClean="0">
                <a:latin typeface="Trebuchet MS" panose="020B0603020202020204" pitchFamily="34" charset="0"/>
                <a:cs typeface="Times New Roman" pitchFamily="18" charset="0"/>
              </a:rPr>
              <a:t>No se les enterró en el muro en sí, sino en sus inmediaciones.</a:t>
            </a:r>
          </a:p>
          <a:p>
            <a:pPr algn="ctr" eaLnBrk="1" hangingPunct="1">
              <a:spcAft>
                <a:spcPts val="0"/>
              </a:spcAft>
              <a:defRPr/>
            </a:pPr>
            <a:endParaRPr lang="es-MX" altLang="es-MX" sz="2000" dirty="0" smtClean="0">
              <a:latin typeface="Trebuchet MS" panose="020B0603020202020204" pitchFamily="34" charset="0"/>
              <a:ea typeface="Calibri" pitchFamily="34" charset="0"/>
              <a:cs typeface="Times New Roman" pitchFamily="18" charset="0"/>
            </a:endParaRP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sz="2000" dirty="0" smtClean="0">
                <a:latin typeface="Trebuchet MS" pitchFamily="34" charset="0"/>
                <a:cs typeface="Times New Roman" pitchFamily="18" charset="0"/>
              </a:rPr>
              <a:t>El día 7 de julio de 2007 se dio a conocer que la muralla china </a:t>
            </a: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sz="2000" dirty="0" smtClean="0">
                <a:latin typeface="Trebuchet MS" pitchFamily="34" charset="0"/>
                <a:cs typeface="Times New Roman" pitchFamily="18" charset="0"/>
              </a:rPr>
              <a:t>fue elegida como una de las ganadoras en la lista de…</a:t>
            </a:r>
          </a:p>
          <a:p>
            <a:pPr algn="ctr" eaLnBrk="1" hangingPunct="1">
              <a:spcAft>
                <a:spcPts val="0"/>
              </a:spcAft>
              <a:defRPr/>
            </a:pP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Cuneiforme" panose="02020603050405060404" pitchFamily="18" charset="0"/>
              </a:rPr>
              <a:t> las Siete Maravillas del Mundo Moderno.</a:t>
            </a:r>
            <a:endParaRPr lang="es-MX" altLang="es-MX" sz="3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Calibri" pitchFamily="34" charset="0"/>
              <a:cs typeface="Cuneiforme" panose="02020603050405060404" pitchFamily="18" charset="0"/>
            </a:endParaRPr>
          </a:p>
        </p:txBody>
      </p:sp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500"/>
                                        <p:tgtEl>
                                          <p:spTgt spid="307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307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307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500"/>
                                        <p:tgtEl>
                                          <p:spTgt spid="307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307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307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500"/>
                                        <p:tgtEl>
                                          <p:spTgt spid="307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307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0" fill="hold"/>
                                        <p:tgtEl>
                                          <p:spTgt spid="307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500"/>
                                        <p:tgtEl>
                                          <p:spTgt spid="307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307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307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9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500"/>
                                        <p:tgtEl>
                                          <p:spTgt spid="307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307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500" fill="hold"/>
                                        <p:tgtEl>
                                          <p:spTgt spid="307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500"/>
                                        <p:tgtEl>
                                          <p:spTgt spid="3072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500" fill="hold"/>
                                        <p:tgtEl>
                                          <p:spTgt spid="3072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3072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7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500"/>
                                        <p:tgtEl>
                                          <p:spTgt spid="3072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500" fill="hold"/>
                                        <p:tgtEl>
                                          <p:spTgt spid="3072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3072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500"/>
                                        <p:tgtEl>
                                          <p:spTgt spid="3072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500" fill="hold"/>
                                        <p:tgtEl>
                                          <p:spTgt spid="3072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500" fill="hold"/>
                                        <p:tgtEl>
                                          <p:spTgt spid="3072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35500"/>
                            </p:stCondLst>
                            <p:childTnLst>
                              <p:par>
                                <p:cTn id="59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1" dur="2000"/>
                                        <p:tgtEl>
                                          <p:spTgt spid="3072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44100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 uiExpand="1" build="p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6" descr="C:\Users\capiA\Desktop\Muros\murallachi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49" y="-27384"/>
            <a:ext cx="9241458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6" name="Picture 3" descr="E:\En turno\Comprimidas\gran-muralla-chin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413" y="-27384"/>
            <a:ext cx="9217323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Picture 5" descr="C:\Users\capiA\Desktop\Muros\paredes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" y="-27384"/>
            <a:ext cx="9169449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4" descr="E:\En turno\Comprimidas\los_miradores_mas_espectaculares_del_planeta_988289165_650x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49" y="-27385"/>
            <a:ext cx="9241459" cy="6919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  <p:extLst>
      <p:ext uri="{BB962C8B-B14F-4D97-AF65-F5344CB8AC3E}">
        <p14:creationId xmlns:p14="http://schemas.microsoft.com/office/powerpoint/2010/main" val="2097958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8" presetID="17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31" presetID="17" presetClass="exit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rgbClr val="F79646">
                <a:lumMod val="60000"/>
                <a:lumOff val="40000"/>
              </a:srgb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819" name="1 Rectángulo"/>
          <p:cNvSpPr>
            <a:spLocks noChangeArrowheads="1"/>
          </p:cNvSpPr>
          <p:nvPr/>
        </p:nvSpPr>
        <p:spPr bwMode="auto">
          <a:xfrm>
            <a:off x="683567" y="1916832"/>
            <a:ext cx="7776865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El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 Muro o Muralla de Adriano es una antigua construcción defensiva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la isla de </a:t>
            </a: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Gran Bretaña,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levantada entre los años </a:t>
            </a: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122-132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 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por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orden del emperador romano </a:t>
            </a: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Adriano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 para defender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el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territorio britano sometido, al sur de la muralla,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las belicosas tribus de </a:t>
            </a: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los </a:t>
            </a:r>
            <a:r>
              <a:rPr lang="es-MX" altLang="es-MX" dirty="0" err="1" smtClean="0">
                <a:latin typeface="Trebuchet MS" pitchFamily="34" charset="0"/>
                <a:cs typeface="Times New Roman" pitchFamily="18" charset="0"/>
              </a:rPr>
              <a:t>pictos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 que se extendían al norte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la misma, en lo que llegaría a ser Escocia tras la invasión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los escotos provenientes de Irlanda.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La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muralla tenía como función también mantener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la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estabilidad económica y crear condiciones de paz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la provincia romana de Britania </a:t>
            </a: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del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sur,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así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como marcar físicamente la frontera del Imperio</a:t>
            </a: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altLang="es-MX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Hoy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día aún subsisten importantes tramos de la muralla</a:t>
            </a: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.</a:t>
            </a:r>
            <a:endParaRPr lang="es-MX" altLang="es-MX" dirty="0"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052015" y="836712"/>
            <a:ext cx="503997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EL MURO DE ADRIANO</a:t>
            </a:r>
            <a:endParaRPr lang="es-MX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  <p:extLst>
      <p:ext uri="{BB962C8B-B14F-4D97-AF65-F5344CB8AC3E}">
        <p14:creationId xmlns:p14="http://schemas.microsoft.com/office/powerpoint/2010/main" val="1525836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wheel spokes="2"/>
        <p:sndAc>
          <p:stSnd>
            <p:snd r:embed="rId2" name="PompayCircunstancia-1 Eaglenest.wav"/>
          </p:stSnd>
        </p:sndAc>
      </p:transition>
    </mc:Choice>
    <mc:Fallback>
      <p:transition spd="slow" advTm="0">
        <p:wheel spokes="2"/>
        <p:sndAc>
          <p:stSnd>
            <p:snd r:embed="rId2" name="PompayCircunstancia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6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6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6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6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36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86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36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86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36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348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348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348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86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348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348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348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36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348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348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348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86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348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348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348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36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uiExpand="1" build="p"/>
      <p:bldP spid="2" grpId="0"/>
      <p:bldP spid="2" grpId="1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rgbClr val="F79646">
                <a:lumMod val="60000"/>
                <a:lumOff val="40000"/>
              </a:srgb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819" name="1 Rectángulo"/>
          <p:cNvSpPr>
            <a:spLocks noChangeArrowheads="1"/>
          </p:cNvSpPr>
          <p:nvPr/>
        </p:nvSpPr>
        <p:spPr bwMode="auto">
          <a:xfrm>
            <a:off x="683567" y="737984"/>
            <a:ext cx="7776865" cy="535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Este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 </a:t>
            </a: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muro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 fortificado se extendía durante 117 km desde el golfo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dirty="0" err="1">
                <a:latin typeface="Trebuchet MS" pitchFamily="34" charset="0"/>
                <a:cs typeface="Times New Roman" pitchFamily="18" charset="0"/>
              </a:rPr>
              <a:t>Solway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, en el oeste, hasta el estuario del </a:t>
            </a:r>
            <a:r>
              <a:rPr lang="es-MX" altLang="es-MX" dirty="0" err="1">
                <a:latin typeface="Trebuchet MS" pitchFamily="34" charset="0"/>
                <a:cs typeface="Times New Roman" pitchFamily="18" charset="0"/>
              </a:rPr>
              <a:t>Tyne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 en el este,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estaba flanqueado por las poblaciones de Pons </a:t>
            </a:r>
            <a:r>
              <a:rPr lang="es-MX" altLang="es-MX" dirty="0" err="1" smtClean="0">
                <a:latin typeface="Trebuchet MS" pitchFamily="34" charset="0"/>
                <a:cs typeface="Times New Roman" pitchFamily="18" charset="0"/>
              </a:rPr>
              <a:t>Aelius</a:t>
            </a: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 </a:t>
            </a: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(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actual Newcastle) y </a:t>
            </a:r>
            <a:r>
              <a:rPr lang="es-MX" altLang="es-MX" dirty="0" err="1">
                <a:latin typeface="Trebuchet MS" pitchFamily="34" charset="0"/>
                <a:cs typeface="Times New Roman" pitchFamily="18" charset="0"/>
              </a:rPr>
              <a:t>Maglona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 (Carlisle).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La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muralla en sí estaba construida en su totalidad con sillares de piedra</a:t>
            </a: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,</a:t>
            </a: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tenía un grosor de 2,4 a 3 m y una altura de entre 3,6 y 4,8 m.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Contaba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con 14 fuertes principales y 80 fortines que </a:t>
            </a: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albergaban</a:t>
            </a: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guarniciones en puntos claves de vigilancia, así como un foso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su parte septentrional de 10 m y un camino militar que la recorría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por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su lado meridional.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Más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al sur del camino militar construyeron otro foso con dos </a:t>
            </a: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terraplenes</a:t>
            </a: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de tierra para proteger la muralla de ataques desde el sur.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Su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nombre se usa en ocasiones como sinónimo de la frontera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entre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 Escocia e Inglaterra, aunque en la mayoría de su longitud,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el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muro sigue una línea más al sur que la frontera moderna.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500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500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500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500" fill="hold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500"/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500" fill="hold"/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500"/>
                                        <p:tgtEl>
                                          <p:spTgt spid="348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500" fill="hold"/>
                                        <p:tgtEl>
                                          <p:spTgt spid="348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348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500"/>
                                        <p:tgtEl>
                                          <p:spTgt spid="348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500" fill="hold"/>
                                        <p:tgtEl>
                                          <p:spTgt spid="348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500" fill="hold"/>
                                        <p:tgtEl>
                                          <p:spTgt spid="348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500"/>
                                        <p:tgtEl>
                                          <p:spTgt spid="348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500" fill="hold"/>
                                        <p:tgtEl>
                                          <p:spTgt spid="348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500" fill="hold"/>
                                        <p:tgtEl>
                                          <p:spTgt spid="348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500"/>
                                        <p:tgtEl>
                                          <p:spTgt spid="348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500" fill="hold"/>
                                        <p:tgtEl>
                                          <p:spTgt spid="348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500" fill="hold"/>
                                        <p:tgtEl>
                                          <p:spTgt spid="348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500"/>
                                        <p:tgtEl>
                                          <p:spTgt spid="3481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 fill="hold"/>
                                        <p:tgtEl>
                                          <p:spTgt spid="3481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 fill="hold"/>
                                        <p:tgtEl>
                                          <p:spTgt spid="3481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500"/>
                                        <p:tgtEl>
                                          <p:spTgt spid="3481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500" fill="hold"/>
                                        <p:tgtEl>
                                          <p:spTgt spid="3481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500" fill="hold"/>
                                        <p:tgtEl>
                                          <p:spTgt spid="3481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500"/>
                                        <p:tgtEl>
                                          <p:spTgt spid="3481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500" fill="hold"/>
                                        <p:tgtEl>
                                          <p:spTgt spid="3481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500" fill="hold"/>
                                        <p:tgtEl>
                                          <p:spTgt spid="3481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500"/>
                                        <p:tgtEl>
                                          <p:spTgt spid="3481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3500" fill="hold"/>
                                        <p:tgtEl>
                                          <p:spTgt spid="3481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500" fill="hold"/>
                                        <p:tgtEl>
                                          <p:spTgt spid="3481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 descr="E:\En turno\Comprimidas\Muro de adrian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" y="0"/>
            <a:ext cx="9142090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2" name="Picture 2" descr="E:\En turno\Comprimidas\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" y="8388"/>
            <a:ext cx="9162514" cy="684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4" name="Picture 4" descr="E:\En turno\Comprimidas\muro-adrian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42" y="-27384"/>
            <a:ext cx="9150242" cy="6912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4 Imagen" descr="http://2.bp.blogspot.com/_THfwXbWGlGY/TSI9T7CEAUI/AAAAAAAAACE/BvX2HKmjNBQ/s320/adriano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81" y="-27384"/>
            <a:ext cx="4586522" cy="6912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E:\En turno\Comprimidas\muro de adriano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167" y="-27384"/>
            <a:ext cx="4608514" cy="691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split orient="vert"/>
      </p:transition>
    </mc:Choice>
    <mc:Fallback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after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600"/>
                            </p:stCondLst>
                            <p:childTnLst>
                              <p:par>
                                <p:cTn id="12" presetID="21" presetClass="exit" presetSubtype="3" fill="hold" nodeType="after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3" dur="3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1" presetClass="entr" presetSubtype="3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7" dur="3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200"/>
                            </p:stCondLst>
                            <p:childTnLst>
                              <p:par>
                                <p:cTn id="19" presetID="16" presetClass="exit" presetSubtype="37" fill="hold" nodeType="after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0" dur="3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3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8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rgbClr val="F79646">
                <a:lumMod val="60000"/>
                <a:lumOff val="40000"/>
              </a:srgb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770" name="1 Rectángulo"/>
          <p:cNvSpPr>
            <a:spLocks noChangeArrowheads="1"/>
          </p:cNvSpPr>
          <p:nvPr/>
        </p:nvSpPr>
        <p:spPr bwMode="auto">
          <a:xfrm>
            <a:off x="1423610" y="776898"/>
            <a:ext cx="629678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La Muralla </a:t>
            </a:r>
            <a:r>
              <a:rPr lang="es-MX" altLang="es-MX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de </a:t>
            </a:r>
            <a:r>
              <a:rPr lang="es-MX" altLang="es-MX" sz="4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Ston</a:t>
            </a:r>
            <a:r>
              <a:rPr lang="es-MX" altLang="es-MX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, Croacia </a:t>
            </a:r>
          </a:p>
        </p:txBody>
      </p:sp>
      <p:sp>
        <p:nvSpPr>
          <p:cNvPr id="2" name="1 Rectángulo"/>
          <p:cNvSpPr/>
          <p:nvPr/>
        </p:nvSpPr>
        <p:spPr>
          <a:xfrm>
            <a:off x="683568" y="1700808"/>
            <a:ext cx="7848872" cy="424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dirty="0">
                <a:latin typeface="Trebuchet MS" pitchFamily="34" charset="0"/>
                <a:cs typeface="Times New Roman" pitchFamily="18" charset="0"/>
              </a:rPr>
              <a:t>Se dice que La Muralla de </a:t>
            </a:r>
            <a:r>
              <a:rPr lang="es-MX" dirty="0" err="1">
                <a:latin typeface="Trebuchet MS" pitchFamily="34" charset="0"/>
                <a:cs typeface="Times New Roman" pitchFamily="18" charset="0"/>
              </a:rPr>
              <a:t>Ston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 es el segundo sistema defensivo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más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grande del mundo, después de la Muralla China,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por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eso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se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la conoce con el sobrenombre de “la muralla china europea”. 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Tiene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forma de pentágono y se terminó en el siglo XV,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junto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con sus cuarenta torres y cinco fortalezas. 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Es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la segunda muralla más larga de Europa,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sólo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superada por el Muro de Adriano, entre Escocia e Inglaterra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ES_tradnl" dirty="0">
              <a:latin typeface="Trebuchet MS" pitchFamily="34" charset="0"/>
              <a:cs typeface="Times New Roman" pitchFamily="18" charset="0"/>
            </a:endParaRPr>
          </a:p>
          <a:p>
            <a:pPr lvl="0" algn="ctr">
              <a:spcAft>
                <a:spcPts val="0"/>
              </a:spcAft>
            </a:pPr>
            <a:r>
              <a:rPr lang="es-MX" dirty="0">
                <a:solidFill>
                  <a:srgbClr val="000000"/>
                </a:solidFill>
                <a:latin typeface="Trebuchet MS" pitchFamily="34" charset="0"/>
                <a:cs typeface="Times New Roman" pitchFamily="18" charset="0"/>
              </a:rPr>
              <a:t>Su longitud total es de 7 km, </a:t>
            </a:r>
            <a:endParaRPr lang="es-MX" dirty="0" smtClean="0">
              <a:solidFill>
                <a:srgbClr val="000000"/>
              </a:solidFill>
              <a:latin typeface="Trebuchet MS" pitchFamily="34" charset="0"/>
              <a:cs typeface="Times New Roman" pitchFamily="18" charset="0"/>
            </a:endParaRPr>
          </a:p>
          <a:p>
            <a:pPr lvl="0" algn="ctr">
              <a:spcAft>
                <a:spcPts val="0"/>
              </a:spcAft>
            </a:pPr>
            <a:r>
              <a:rPr lang="es-MX" dirty="0" smtClean="0">
                <a:solidFill>
                  <a:srgbClr val="000000"/>
                </a:solidFill>
                <a:latin typeface="Trebuchet MS" pitchFamily="34" charset="0"/>
                <a:cs typeface="Times New Roman" pitchFamily="18" charset="0"/>
              </a:rPr>
              <a:t>aunque </a:t>
            </a:r>
            <a:r>
              <a:rPr lang="es-MX" dirty="0">
                <a:solidFill>
                  <a:srgbClr val="000000"/>
                </a:solidFill>
                <a:latin typeface="Trebuchet MS" pitchFamily="34" charset="0"/>
                <a:cs typeface="Times New Roman" pitchFamily="18" charset="0"/>
              </a:rPr>
              <a:t>fuera de la ciudad tiene una circunferencia de 5 </a:t>
            </a:r>
            <a:r>
              <a:rPr lang="es-MX" dirty="0" smtClean="0">
                <a:solidFill>
                  <a:srgbClr val="000000"/>
                </a:solidFill>
                <a:latin typeface="Trebuchet MS" pitchFamily="34" charset="0"/>
                <a:cs typeface="Times New Roman" pitchFamily="18" charset="0"/>
              </a:rPr>
              <a:t>km.</a:t>
            </a:r>
          </a:p>
          <a:p>
            <a:pPr lvl="0" algn="ctr">
              <a:spcAft>
                <a:spcPts val="0"/>
              </a:spcAft>
            </a:pPr>
            <a:endParaRPr lang="es-ES_tradnl" dirty="0">
              <a:solidFill>
                <a:srgbClr val="000000"/>
              </a:solidFill>
              <a:latin typeface="Trebuchet MS" pitchFamily="34" charset="0"/>
              <a:cs typeface="Times New Roman" pitchFamily="18" charset="0"/>
            </a:endParaRPr>
          </a:p>
          <a:p>
            <a:pPr lvl="0" algn="ctr">
              <a:spcAft>
                <a:spcPts val="0"/>
              </a:spcAft>
            </a:pPr>
            <a:r>
              <a:rPr lang="es-MX" dirty="0">
                <a:solidFill>
                  <a:srgbClr val="000000"/>
                </a:solidFill>
                <a:latin typeface="Trebuchet MS" pitchFamily="34" charset="0"/>
                <a:cs typeface="Times New Roman" pitchFamily="18" charset="0"/>
              </a:rPr>
              <a:t>Se inició su construcción en 1333 con el objeto de proteger </a:t>
            </a:r>
            <a:endParaRPr lang="es-MX" dirty="0" smtClean="0">
              <a:solidFill>
                <a:srgbClr val="000000"/>
              </a:solidFill>
              <a:latin typeface="Trebuchet MS" pitchFamily="34" charset="0"/>
              <a:cs typeface="Times New Roman" pitchFamily="18" charset="0"/>
            </a:endParaRPr>
          </a:p>
          <a:p>
            <a:pPr lvl="0" algn="ctr">
              <a:spcAft>
                <a:spcPts val="0"/>
              </a:spcAft>
            </a:pPr>
            <a:r>
              <a:rPr lang="es-MX" dirty="0" smtClean="0">
                <a:solidFill>
                  <a:srgbClr val="000000"/>
                </a:solidFill>
                <a:latin typeface="Trebuchet MS" pitchFamily="34" charset="0"/>
                <a:cs typeface="Times New Roman" pitchFamily="18" charset="0"/>
              </a:rPr>
              <a:t>las </a:t>
            </a:r>
            <a:r>
              <a:rPr lang="es-MX" dirty="0">
                <a:solidFill>
                  <a:srgbClr val="000000"/>
                </a:solidFill>
                <a:latin typeface="Trebuchet MS" pitchFamily="34" charset="0"/>
                <a:cs typeface="Times New Roman" pitchFamily="18" charset="0"/>
              </a:rPr>
              <a:t>salinas de </a:t>
            </a:r>
            <a:r>
              <a:rPr lang="es-MX" dirty="0" err="1" smtClean="0">
                <a:solidFill>
                  <a:srgbClr val="000000"/>
                </a:solidFill>
                <a:latin typeface="Trebuchet MS" pitchFamily="34" charset="0"/>
                <a:cs typeface="Times New Roman" pitchFamily="18" charset="0"/>
              </a:rPr>
              <a:t>Ston</a:t>
            </a:r>
            <a:r>
              <a:rPr lang="es-MX" dirty="0" smtClean="0">
                <a:solidFill>
                  <a:srgbClr val="000000"/>
                </a:solidFill>
                <a:latin typeface="Trebuchet MS" pitchFamily="34" charset="0"/>
                <a:cs typeface="Times New Roman" pitchFamily="18" charset="0"/>
              </a:rPr>
              <a:t>, </a:t>
            </a:r>
            <a:r>
              <a:rPr lang="es-MX" dirty="0">
                <a:solidFill>
                  <a:srgbClr val="000000"/>
                </a:solidFill>
                <a:latin typeface="Trebuchet MS" pitchFamily="34" charset="0"/>
                <a:cs typeface="Times New Roman" pitchFamily="18" charset="0"/>
              </a:rPr>
              <a:t>de gran importancia en la época</a:t>
            </a:r>
            <a:r>
              <a:rPr lang="es-MX" dirty="0" smtClean="0">
                <a:solidFill>
                  <a:srgbClr val="000000"/>
                </a:solidFill>
                <a:latin typeface="Trebuchet MS" pitchFamily="34" charset="0"/>
                <a:cs typeface="Times New Roman" pitchFamily="18" charset="0"/>
              </a:rPr>
              <a:t>.</a:t>
            </a:r>
            <a:endParaRPr lang="es-MX" dirty="0"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wheel spokes="2"/>
        <p:sndAc>
          <p:stSnd>
            <p:snd r:embed="rId2" name="Violines Y Arpa   -1 Eaglenest.wav"/>
          </p:stSnd>
        </p:sndAc>
      </p:transition>
    </mc:Choice>
    <mc:Fallback>
      <p:transition spd="slow" advTm="0">
        <p:wheel spokes="2"/>
        <p:sndAc>
          <p:stSnd>
            <p:snd r:embed="rId2" name="Violines Y Arpa   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4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4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9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4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9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4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9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44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89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24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69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4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0" grpId="1"/>
      <p:bldP spid="2" grpId="0" build="p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E:\En turno\Comprimidas\ston-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77" y="-27384"/>
            <a:ext cx="4572000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0" name="Picture 8" descr="E:\En turno\Comprimidas\ston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-27384"/>
            <a:ext cx="4587077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7" name="Picture 5" descr="E:\En turno\Comprimidas\Ston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6984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801" name="Picture 9" descr="E:\En turno\Comprimidas\ston0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77" y="-27384"/>
            <a:ext cx="9159077" cy="6984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802" name="Picture 10" descr="E:\En turno\Comprimidas\ston0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77" y="-31394"/>
            <a:ext cx="4587078" cy="6988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803" name="Picture 11" descr="E:\En turno\Comprimidas\ston0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1" y="-27384"/>
            <a:ext cx="4572000" cy="6984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804" name="Picture 12" descr="E:\En turno\Comprimidas\32fe3f59c9b747a7ef3aa31fb427b207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78" y="6500"/>
            <a:ext cx="9159078" cy="6950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5" name="Picture 3" descr="E:\En turno\Comprimidas\Muralla de ston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79" y="0"/>
            <a:ext cx="9159079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  <p:extLst>
      <p:ext uri="{BB962C8B-B14F-4D97-AF65-F5344CB8AC3E}">
        <p14:creationId xmlns:p14="http://schemas.microsoft.com/office/powerpoint/2010/main" val="1674692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diamond/>
      </p:transition>
    </mc:Choice>
    <mc:Fallback>
      <p:transition spd="slow" advTm="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17" presetClass="exit" presetSubtype="8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9000"/>
                            </p:stCondLst>
                            <p:childTnLst>
                              <p:par>
                                <p:cTn id="39" presetID="17" presetClass="exit" presetSubtype="1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7000"/>
                            </p:stCondLst>
                            <p:childTnLst>
                              <p:par>
                                <p:cTn id="56" presetID="17" presetClass="exit" presetSubtype="8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8000"/>
                            </p:stCondLst>
                            <p:childTnLst>
                              <p:par>
                                <p:cTn id="73" presetID="17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6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rgbClr val="F79646">
                <a:lumMod val="60000"/>
                <a:lumOff val="40000"/>
              </a:srgb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866" name="1 Rectángulo"/>
          <p:cNvSpPr>
            <a:spLocks noChangeArrowheads="1"/>
          </p:cNvSpPr>
          <p:nvPr/>
        </p:nvSpPr>
        <p:spPr bwMode="auto">
          <a:xfrm>
            <a:off x="922700" y="704890"/>
            <a:ext cx="729860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Muro </a:t>
            </a:r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del </a:t>
            </a:r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Memorial </a:t>
            </a:r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de </a:t>
            </a:r>
            <a:r>
              <a:rPr lang="es-MX" altLang="es-MX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Vietnam,</a:t>
            </a:r>
            <a:endParaRPr lang="es-MX" altLang="es-MX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83568" y="1557947"/>
            <a:ext cx="77768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/>
              <a:t>El </a:t>
            </a:r>
            <a:r>
              <a:rPr lang="es-MX" b="1" dirty="0"/>
              <a:t>Monumento a los Veteranos del Vietnam</a:t>
            </a:r>
            <a:r>
              <a:rPr lang="es-MX" dirty="0"/>
              <a:t> </a:t>
            </a:r>
            <a:r>
              <a:rPr lang="es-MX" dirty="0" smtClean="0"/>
              <a:t> </a:t>
            </a:r>
            <a:r>
              <a:rPr lang="es-MX" dirty="0"/>
              <a:t>es un </a:t>
            </a:r>
            <a:r>
              <a:rPr lang="es-MX" dirty="0" smtClean="0"/>
              <a:t>Monumento Nacional</a:t>
            </a:r>
          </a:p>
          <a:p>
            <a:pPr algn="ctr"/>
            <a:r>
              <a:rPr lang="es-MX" dirty="0" smtClean="0"/>
              <a:t> de los Estados Unidos </a:t>
            </a:r>
            <a:r>
              <a:rPr lang="es-MX" dirty="0"/>
              <a:t>que se encuentra en </a:t>
            </a:r>
            <a:r>
              <a:rPr lang="es-MX" dirty="0" smtClean="0"/>
              <a:t>Washington D.C, </a:t>
            </a:r>
          </a:p>
          <a:p>
            <a:pPr algn="ctr"/>
            <a:r>
              <a:rPr lang="es-MX" dirty="0" smtClean="0"/>
              <a:t>y </a:t>
            </a:r>
            <a:r>
              <a:rPr lang="es-MX" dirty="0"/>
              <a:t>honra a los miembros de las </a:t>
            </a:r>
            <a:r>
              <a:rPr lang="es-MX" dirty="0" smtClean="0"/>
              <a:t>Fuerzas Armadas de los EE. UU.</a:t>
            </a:r>
          </a:p>
          <a:p>
            <a:pPr algn="ctr"/>
            <a:r>
              <a:rPr lang="es-MX" dirty="0" smtClean="0"/>
              <a:t>que </a:t>
            </a:r>
            <a:r>
              <a:rPr lang="es-MX" dirty="0"/>
              <a:t>sirvieron en la </a:t>
            </a:r>
            <a:r>
              <a:rPr lang="es-MX" dirty="0" smtClean="0"/>
              <a:t>Guerra de Vietnam.</a:t>
            </a:r>
          </a:p>
          <a:p>
            <a:pPr algn="ctr"/>
            <a:endParaRPr lang="es-MX" dirty="0"/>
          </a:p>
          <a:p>
            <a:pPr algn="ctr"/>
            <a:r>
              <a:rPr lang="es-MX" dirty="0" smtClean="0"/>
              <a:t>Se </a:t>
            </a:r>
            <a:r>
              <a:rPr lang="es-MX" dirty="0"/>
              <a:t>compone de 3 partes separadas: </a:t>
            </a:r>
            <a:endParaRPr lang="es-MX" dirty="0" smtClean="0"/>
          </a:p>
          <a:p>
            <a:pPr algn="ctr"/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Estatua de los tres soldados, </a:t>
            </a:r>
          </a:p>
          <a:p>
            <a:pPr algn="ctr"/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Monumento a las Mujeres de Vietnam </a:t>
            </a:r>
            <a:endParaRPr lang="es-MX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Pared Conmemorativa a los Veteranos de Vietnam</a:t>
            </a:r>
            <a:r>
              <a:rPr lang="es-MX" dirty="0"/>
              <a:t>, </a:t>
            </a:r>
            <a:endParaRPr lang="es-MX" dirty="0" smtClean="0"/>
          </a:p>
          <a:p>
            <a:pPr algn="ctr"/>
            <a:r>
              <a:rPr lang="es-MX" dirty="0" smtClean="0"/>
              <a:t>que </a:t>
            </a:r>
            <a:r>
              <a:rPr lang="es-MX" dirty="0"/>
              <a:t>es la parte más conocida de este </a:t>
            </a:r>
            <a:r>
              <a:rPr lang="es-MX" dirty="0" smtClean="0"/>
              <a:t>monumento.</a:t>
            </a:r>
          </a:p>
          <a:p>
            <a:pPr algn="ctr"/>
            <a:endParaRPr lang="es-MX" dirty="0"/>
          </a:p>
          <a:p>
            <a:pPr algn="ctr"/>
            <a:r>
              <a:rPr lang="es-MX" dirty="0" smtClean="0"/>
              <a:t>Se </a:t>
            </a:r>
            <a:r>
              <a:rPr lang="es-MX" dirty="0"/>
              <a:t>llama popularmente </a:t>
            </a:r>
            <a:endParaRPr lang="es-MX" dirty="0" smtClean="0"/>
          </a:p>
          <a:p>
            <a:pPr algn="ctr"/>
            <a:r>
              <a:rPr lang="es-MX" b="1" i="1" dirty="0" smtClean="0"/>
              <a:t>Vietnam </a:t>
            </a:r>
            <a:r>
              <a:rPr lang="es-MX" b="1" i="1" dirty="0"/>
              <a:t>Memorial</a:t>
            </a:r>
            <a:r>
              <a:rPr lang="es-MX" dirty="0"/>
              <a:t>, </a:t>
            </a:r>
            <a:r>
              <a:rPr lang="es-MX" b="1" dirty="0"/>
              <a:t>la Pared del Vietnam</a:t>
            </a:r>
            <a:r>
              <a:rPr lang="es-MX" dirty="0"/>
              <a:t> o </a:t>
            </a:r>
            <a:r>
              <a:rPr lang="es-MX" b="1" dirty="0"/>
              <a:t>la Pared</a:t>
            </a:r>
            <a:r>
              <a:rPr lang="es-MX" dirty="0" smtClean="0"/>
              <a:t>.</a:t>
            </a:r>
          </a:p>
          <a:p>
            <a:pPr algn="ctr"/>
            <a:endParaRPr lang="es-MX" dirty="0"/>
          </a:p>
          <a:p>
            <a:pPr algn="ctr"/>
            <a:r>
              <a:rPr lang="es-MX" dirty="0"/>
              <a:t>La parte principal se completó en </a:t>
            </a:r>
            <a:r>
              <a:rPr lang="es-MX" dirty="0" smtClean="0"/>
              <a:t>1982, La </a:t>
            </a:r>
            <a:r>
              <a:rPr lang="es-MX" dirty="0"/>
              <a:t>Pared Conmemorativa </a:t>
            </a:r>
            <a:endParaRPr lang="es-MX" dirty="0" smtClean="0"/>
          </a:p>
          <a:p>
            <a:pPr algn="ctr"/>
            <a:r>
              <a:rPr lang="es-MX" dirty="0" smtClean="0"/>
              <a:t>fue </a:t>
            </a:r>
            <a:r>
              <a:rPr lang="es-MX" dirty="0"/>
              <a:t>diseñada por la arquitecta estadounidense </a:t>
            </a:r>
            <a:r>
              <a:rPr lang="es-MX" dirty="0" smtClean="0"/>
              <a:t>Maya </a:t>
            </a:r>
            <a:r>
              <a:rPr lang="es-MX" dirty="0" err="1" smtClean="0"/>
              <a:t>Lin</a:t>
            </a:r>
            <a:r>
              <a:rPr lang="es-MX" dirty="0" smtClean="0"/>
              <a:t>.</a:t>
            </a:r>
            <a:endParaRPr lang="es-MX" dirty="0"/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wheel spokes="2"/>
        <p:sndAc>
          <p:stSnd loop="1">
            <p:snd r:embed="rId2" name="Apocalipsis Now-1 Eaglenest.wav"/>
          </p:stSnd>
        </p:sndAc>
      </p:transition>
    </mc:Choice>
    <mc:Fallback>
      <p:transition spd="slow" advTm="0">
        <p:wheel spokes="2"/>
        <p:sndAc>
          <p:stSnd loop="1">
            <p:snd r:embed="rId2" name="Apocalipsis Now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8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8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3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8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3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8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3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38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73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8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3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88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33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68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  <p:bldP spid="36866" grpId="1"/>
      <p:bldP spid="4" grpId="0" uiExpand="1" build="p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En turno\Comprimidas\01280_00000162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84" y="0"/>
            <a:ext cx="912801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E:\En turno\Comprimidas\VietnamMemorial-Troop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2" name="Picture 4" descr="E:\En turno\Comprimidas\stock-footage-washington-dc-circa-the-vietnam-veteran-s-memorial-circa-in-washington-d-c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8778"/>
            <a:ext cx="9145641" cy="6886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14:window dir="ver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17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0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rgbClr val="F79646">
                <a:lumMod val="60000"/>
                <a:lumOff val="40000"/>
              </a:srgb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914" name="1 Rectángulo"/>
          <p:cNvSpPr>
            <a:spLocks noChangeArrowheads="1"/>
          </p:cNvSpPr>
          <p:nvPr/>
        </p:nvSpPr>
        <p:spPr bwMode="auto">
          <a:xfrm>
            <a:off x="1727674" y="1700808"/>
            <a:ext cx="565263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Muro de Berlín, Alemania</a:t>
            </a:r>
          </a:p>
        </p:txBody>
      </p:sp>
      <p:sp>
        <p:nvSpPr>
          <p:cNvPr id="38915" name="1 Rectángulo"/>
          <p:cNvSpPr>
            <a:spLocks noChangeArrowheads="1"/>
          </p:cNvSpPr>
          <p:nvPr/>
        </p:nvSpPr>
        <p:spPr bwMode="auto">
          <a:xfrm>
            <a:off x="683567" y="2854508"/>
            <a:ext cx="7776865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Posiblemente, el Muro de Berlín es el ejemplo más conocido </a:t>
            </a:r>
          </a:p>
          <a:p>
            <a:pPr algn="ctr">
              <a:spcAft>
                <a:spcPts val="0"/>
              </a:spcAft>
            </a:pP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los intentos del hombre de marcar y dividir territorios.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Sin embargo, no es el único ejemplo de barrera construida </a:t>
            </a:r>
          </a:p>
          <a:p>
            <a:pPr algn="ctr">
              <a:spcAft>
                <a:spcPts val="0"/>
              </a:spcAft>
            </a:pP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para evitar la entrada del enemigo o impedir la huida del propio pueblo.</a:t>
            </a:r>
          </a:p>
          <a:p>
            <a:pPr algn="ctr">
              <a:spcAft>
                <a:spcPts val="0"/>
              </a:spcAft>
            </a:pPr>
            <a:endParaRPr lang="es-ES_tradnl" alt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Entre 1961 y 1988, más de 100.000 ciudadanos de la RDA </a:t>
            </a:r>
          </a:p>
          <a:p>
            <a:pPr algn="ctr">
              <a:spcAft>
                <a:spcPts val="0"/>
              </a:spcAft>
            </a:pP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intentaron huir a través de la frontera </a:t>
            </a:r>
            <a:r>
              <a:rPr lang="es-MX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interalemana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o el Muro de Berlín.</a:t>
            </a:r>
            <a:endParaRPr lang="es-MX" alt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wheel spokes="2"/>
        <p:sndAc>
          <p:stSnd>
            <p:snd r:embed="rId2" name="Oktoberfest-1 Eaglenest.wav"/>
          </p:stSnd>
        </p:sndAc>
      </p:transition>
    </mc:Choice>
    <mc:Fallback>
      <p:transition spd="slow" advTm="0">
        <p:wheel spokes="2"/>
        <p:sndAc>
          <p:stSnd>
            <p:snd r:embed="rId2" name="Oktoberfest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389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389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389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5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  <p:bldP spid="38914" grpId="1"/>
      <p:bldP spid="38915" grpId="0" build="p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E:\En turno\Comprimidas\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152400"/>
            <a:ext cx="9159650" cy="7109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1" name="Picture 5" descr="E:\En turno\Comprimidas\puertamuroberlin-1024x67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68" y="-152400"/>
            <a:ext cx="9161756" cy="7109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9" name="Picture 3" descr="E:\En turno\Comprimidas\berlin 198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61756" cy="7109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2" name="Picture 6" descr="C:\Users\capiA\Desktop\Muros\wall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54888" cy="7128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0" name="Picture 4" descr="E:\En turno\Comprimidas\Berli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69" y="-171400"/>
            <a:ext cx="9168625" cy="7128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14:rippl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3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3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8" presetClass="exit" presetSubtype="9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3" dur="3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8" presetClass="entr" presetSubtype="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30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0"/>
                            </p:stCondLst>
                            <p:childTnLst>
                              <p:par>
                                <p:cTn id="19" presetID="18" presetClass="exit" presetSubtype="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0" dur="30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9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4" dur="30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0"/>
                            </p:stCondLst>
                            <p:childTnLst>
                              <p:par>
                                <p:cTn id="26" presetID="18" presetClass="exit" presetSubtype="3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7" dur="30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3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0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rgbClr val="F79646">
                <a:lumMod val="60000"/>
                <a:lumOff val="40000"/>
              </a:srgb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962" name="1 Rectángulo"/>
          <p:cNvSpPr>
            <a:spLocks noChangeArrowheads="1"/>
          </p:cNvSpPr>
          <p:nvPr/>
        </p:nvSpPr>
        <p:spPr bwMode="auto">
          <a:xfrm>
            <a:off x="2107640" y="476672"/>
            <a:ext cx="468275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 err="1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Sacsayhuamán</a:t>
            </a:r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, Perú </a:t>
            </a:r>
          </a:p>
        </p:txBody>
      </p:sp>
      <p:sp>
        <p:nvSpPr>
          <p:cNvPr id="2" name="1 Rectángulo"/>
          <p:cNvSpPr/>
          <p:nvPr/>
        </p:nvSpPr>
        <p:spPr>
          <a:xfrm>
            <a:off x="683568" y="1412776"/>
            <a:ext cx="7776864" cy="4801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Times New Roman" pitchFamily="18" charset="0"/>
              </a:rPr>
              <a:t>El muro principal está formado por piedras que llegan a medir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Times New Roman" pitchFamily="18" charset="0"/>
              </a:rPr>
              <a:t>hasta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Times New Roman" pitchFamily="18" charset="0"/>
              </a:rPr>
              <a:t>5 metros de alto y 2.5 metros de ancho, y que pueden pesar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Times New Roman" pitchFamily="18" charset="0"/>
              </a:rPr>
              <a:t>entre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Times New Roman" pitchFamily="18" charset="0"/>
              </a:rPr>
              <a:t>90 y 125 toneladas métricas.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Times New Roman" pitchFamily="18" charset="0"/>
              </a:rPr>
              <a:t>Mover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Times New Roman" pitchFamily="18" charset="0"/>
              </a:rPr>
              <a:t>estas piedras fue una verdadera proeza, pero también lo fue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Times New Roman" pitchFamily="18" charset="0"/>
              </a:rPr>
              <a:t>el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Times New Roman" pitchFamily="18" charset="0"/>
              </a:rPr>
              <a:t>perfecto encaje entre ellas, así como el cuidado puesto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Times New Roman" pitchFamily="18" charset="0"/>
              </a:rPr>
              <a:t>en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Times New Roman" pitchFamily="18" charset="0"/>
              </a:rPr>
              <a:t>la curvatura de los almohadillados.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Times New Roman" pitchFamily="18" charset="0"/>
              </a:rPr>
              <a:t>Desde </a:t>
            </a:r>
            <a:r>
              <a:rPr lang="es-MX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Sacsayhuamán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se obtiene una espectacular vista de la Ciudad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del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Cusco y su entorno.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Además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, se pueden divisar cumbres como las del </a:t>
            </a:r>
            <a:r>
              <a:rPr lang="es-MX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Ausangate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,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</a:t>
            </a:r>
            <a:r>
              <a:rPr lang="es-MX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Pachatusán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y el Cinca, lugares que se cree son habitados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por </a:t>
            </a:r>
            <a:r>
              <a:rPr lang="es-MX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apus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o poderosos espíritus que gobiernan las montañas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Su forma y ubicación habría obedecido más bien a otros principios,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como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el de la armonía entre la arquitectura y el paisaje. </a:t>
            </a:r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p:transition spd="slow" advTm="0">
    <p:wheel spokes="2"/>
    <p:sndAc>
      <p:stSnd>
        <p:snd r:embed="rId2" name="El Condor Pasa-1 Eaglenes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2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2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7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2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7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2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87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32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67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2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37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72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17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62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  <p:bldP spid="40962" grpId="1"/>
      <p:bldP spid="2" grpId="0" uiExpand="1" build="p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E:\En turno\Comprimidas\Inca_walls_at_Sacsayhuaman_near_Cuzco_Andes_Mts_Peru_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270" y="-9748"/>
            <a:ext cx="9256542" cy="427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E:\En turno\Comprimidas\cusco-land-of-inca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270" y="4265414"/>
            <a:ext cx="9256542" cy="2619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E:\En turno\Comprimidas\SacsayhuamanRuins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270" y="-19966"/>
            <a:ext cx="9256542" cy="6877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En turno\Comprimidas\sacsayhuama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270" y="-9748"/>
            <a:ext cx="9256542" cy="6867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:\En turno\Comprimidas\sacsayhuaman-1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271" y="-19966"/>
            <a:ext cx="9256543" cy="690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diamond/>
      </p:transition>
    </mc:Choice>
    <mc:Fallback>
      <p:transition spd="slow" advTm="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21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8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16" presetClass="exit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5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rgbClr val="F79646">
                <a:lumMod val="60000"/>
                <a:lumOff val="40000"/>
              </a:srgb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010" name="1 Rectángulo"/>
          <p:cNvSpPr>
            <a:spLocks noChangeArrowheads="1"/>
          </p:cNvSpPr>
          <p:nvPr/>
        </p:nvSpPr>
        <p:spPr bwMode="auto">
          <a:xfrm>
            <a:off x="2051720" y="643916"/>
            <a:ext cx="501130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Muro de las </a:t>
            </a:r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Lamentos</a:t>
            </a:r>
            <a:endParaRPr lang="es-MX" alt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43011" name="1 Rectángulo"/>
          <p:cNvSpPr>
            <a:spLocks noChangeArrowheads="1"/>
          </p:cNvSpPr>
          <p:nvPr/>
        </p:nvSpPr>
        <p:spPr bwMode="auto">
          <a:xfrm>
            <a:off x="683567" y="1568981"/>
            <a:ext cx="7776865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El</a:t>
            </a:r>
            <a:r>
              <a:rPr lang="es-MX" altLang="es-MX" sz="1800" dirty="0">
                <a:latin typeface="Trebuchet MS" pitchFamily="34" charset="0"/>
                <a:cs typeface="Times New Roman" pitchFamily="18" charset="0"/>
              </a:rPr>
              <a:t> Muro de las Lamentaciones o Muro de los Lamentos </a:t>
            </a:r>
            <a:endParaRPr lang="es-MX" altLang="es-MX" sz="1800" dirty="0" smtClean="0"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es </a:t>
            </a:r>
            <a:r>
              <a:rPr lang="es-MX" altLang="es-MX" sz="1800" dirty="0">
                <a:latin typeface="Trebuchet MS" pitchFamily="34" charset="0"/>
                <a:cs typeface="Times New Roman" pitchFamily="18" charset="0"/>
              </a:rPr>
              <a:t>el sitio más sagrado del </a:t>
            </a: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judaísmo.</a:t>
            </a:r>
          </a:p>
          <a:p>
            <a:pPr algn="ctr" eaLnBrk="1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endParaRPr lang="es-MX" altLang="es-MX" sz="1800" dirty="0"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Su </a:t>
            </a:r>
            <a:r>
              <a:rPr lang="es-MX" altLang="es-MX" sz="1800" dirty="0">
                <a:latin typeface="Trebuchet MS" pitchFamily="34" charset="0"/>
                <a:cs typeface="Times New Roman" pitchFamily="18" charset="0"/>
              </a:rPr>
              <a:t>nombre en hebreo significa simplemente "muro occidental". </a:t>
            </a:r>
            <a:endParaRPr lang="es-MX" altLang="es-MX" sz="1800" dirty="0" smtClean="0"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endParaRPr lang="es-MX" altLang="es-MX" sz="1800" dirty="0"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Es </a:t>
            </a:r>
            <a:r>
              <a:rPr lang="es-MX" altLang="es-MX" sz="1800" dirty="0">
                <a:latin typeface="Trebuchet MS" pitchFamily="34" charset="0"/>
                <a:cs typeface="Times New Roman" pitchFamily="18" charset="0"/>
              </a:rPr>
              <a:t>el último vestigio del Templo de Jerusalén, </a:t>
            </a:r>
            <a:endParaRPr lang="es-MX" altLang="es-MX" sz="1800" dirty="0" smtClean="0"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el </a:t>
            </a:r>
            <a:r>
              <a:rPr lang="es-MX" altLang="es-MX" sz="1800" dirty="0">
                <a:latin typeface="Trebuchet MS" pitchFamily="34" charset="0"/>
                <a:cs typeface="Times New Roman" pitchFamily="18" charset="0"/>
              </a:rPr>
              <a:t>edificio más sagrado del </a:t>
            </a: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judaísmo.</a:t>
            </a:r>
          </a:p>
          <a:p>
            <a:pPr algn="ctr" eaLnBrk="1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endParaRPr lang="es-MX" altLang="es-MX" sz="1800" dirty="0"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Los </a:t>
            </a:r>
            <a:r>
              <a:rPr lang="es-MX" altLang="es-MX" sz="1800" dirty="0">
                <a:latin typeface="Trebuchet MS" pitchFamily="34" charset="0"/>
                <a:cs typeface="Times New Roman" pitchFamily="18" charset="0"/>
              </a:rPr>
              <a:t>restos que aún quedan datan de la época de Herodes el Grande, </a:t>
            </a:r>
            <a:endParaRPr lang="es-MX" altLang="es-MX" sz="1800" dirty="0" smtClean="0"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quien </a:t>
            </a:r>
            <a:r>
              <a:rPr lang="es-MX" altLang="es-MX" sz="1800" dirty="0">
                <a:latin typeface="Trebuchet MS" pitchFamily="34" charset="0"/>
                <a:cs typeface="Times New Roman" pitchFamily="18" charset="0"/>
              </a:rPr>
              <a:t>mandó construir grandes muros de contención </a:t>
            </a:r>
            <a:endParaRPr lang="es-MX" altLang="es-MX" sz="1800" dirty="0" smtClean="0"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alrededor </a:t>
            </a:r>
            <a:r>
              <a:rPr lang="es-MX" altLang="es-MX" sz="1800" dirty="0">
                <a:latin typeface="Trebuchet MS" pitchFamily="34" charset="0"/>
                <a:cs typeface="Times New Roman" pitchFamily="18" charset="0"/>
              </a:rPr>
              <a:t>del </a:t>
            </a: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Monte </a:t>
            </a:r>
            <a:r>
              <a:rPr lang="es-MX" altLang="es-MX" sz="1800" dirty="0" err="1" smtClean="0">
                <a:latin typeface="Trebuchet MS" pitchFamily="34" charset="0"/>
                <a:cs typeface="Times New Roman" pitchFamily="18" charset="0"/>
              </a:rPr>
              <a:t>Moriá</a:t>
            </a: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, </a:t>
            </a:r>
            <a:r>
              <a:rPr lang="es-MX" altLang="es-MX" sz="1800" dirty="0">
                <a:latin typeface="Trebuchet MS" pitchFamily="34" charset="0"/>
                <a:cs typeface="Times New Roman" pitchFamily="18" charset="0"/>
              </a:rPr>
              <a:t>en el año 37 a.C. </a:t>
            </a:r>
            <a:endParaRPr lang="es-MX" altLang="es-MX" sz="1800" dirty="0" smtClean="0"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ampliando </a:t>
            </a:r>
            <a:r>
              <a:rPr lang="es-MX" altLang="es-MX" sz="1800" dirty="0">
                <a:latin typeface="Trebuchet MS" pitchFamily="34" charset="0"/>
                <a:cs typeface="Times New Roman" pitchFamily="18" charset="0"/>
              </a:rPr>
              <a:t>la pequeña explanada sobre la cual fueron edificados </a:t>
            </a:r>
            <a:endParaRPr lang="es-MX" altLang="es-MX" sz="1800" dirty="0" smtClean="0"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el </a:t>
            </a:r>
            <a:r>
              <a:rPr lang="es-MX" altLang="es-MX" sz="1800" dirty="0">
                <a:latin typeface="Trebuchet MS" pitchFamily="34" charset="0"/>
                <a:cs typeface="Times New Roman" pitchFamily="18" charset="0"/>
              </a:rPr>
              <a:t>Primer y el Segundo Templo de Jerusalén, </a:t>
            </a:r>
            <a:endParaRPr lang="es-MX" altLang="es-MX" sz="1800" dirty="0" smtClean="0"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formando </a:t>
            </a:r>
            <a:r>
              <a:rPr lang="es-MX" altLang="es-MX" sz="1800" dirty="0">
                <a:latin typeface="Trebuchet MS" pitchFamily="34" charset="0"/>
                <a:cs typeface="Times New Roman" pitchFamily="18" charset="0"/>
              </a:rPr>
              <a:t>lo que hoy se conoce </a:t>
            </a: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como </a:t>
            </a:r>
          </a:p>
          <a:p>
            <a:pPr algn="ctr" eaLnBrk="1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s-MX" altLang="es-MX" sz="1800" b="1" dirty="0" smtClean="0">
                <a:latin typeface="Trebuchet MS" pitchFamily="34" charset="0"/>
                <a:cs typeface="Times New Roman" pitchFamily="18" charset="0"/>
              </a:rPr>
              <a:t>la</a:t>
            </a:r>
            <a:r>
              <a:rPr lang="es-MX" altLang="es-MX" sz="1800" b="1" dirty="0">
                <a:latin typeface="Trebuchet MS" pitchFamily="34" charset="0"/>
                <a:cs typeface="Times New Roman" pitchFamily="18" charset="0"/>
              </a:rPr>
              <a:t> Explanada de las Mezquitas</a:t>
            </a:r>
            <a:r>
              <a:rPr lang="es-MX" altLang="es-MX" sz="1800" dirty="0">
                <a:latin typeface="Trebuchet MS" pitchFamily="34" charset="0"/>
                <a:cs typeface="Times New Roman" pitchFamily="18" charset="0"/>
              </a:rPr>
              <a:t> (por la tradición musulmana) </a:t>
            </a:r>
            <a:endParaRPr lang="es-MX" altLang="es-MX" sz="1800" dirty="0" smtClean="0"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o</a:t>
            </a:r>
            <a:r>
              <a:rPr lang="es-MX" altLang="es-MX" sz="1800" dirty="0">
                <a:latin typeface="Trebuchet MS" pitchFamily="34" charset="0"/>
                <a:cs typeface="Times New Roman" pitchFamily="18" charset="0"/>
              </a:rPr>
              <a:t> </a:t>
            </a:r>
            <a:r>
              <a:rPr lang="es-MX" altLang="es-MX" sz="1800" b="1" dirty="0">
                <a:latin typeface="Trebuchet MS" pitchFamily="34" charset="0"/>
                <a:cs typeface="Times New Roman" pitchFamily="18" charset="0"/>
              </a:rPr>
              <a:t>Explanada del Templo</a:t>
            </a:r>
            <a:r>
              <a:rPr lang="es-MX" altLang="es-MX" sz="1800" dirty="0">
                <a:latin typeface="Trebuchet MS" pitchFamily="34" charset="0"/>
                <a:cs typeface="Times New Roman" pitchFamily="18" charset="0"/>
              </a:rPr>
              <a:t> (por la tradición judeocristiana).</a:t>
            </a:r>
            <a:endParaRPr lang="es-MX" altLang="es-MX" sz="24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wheel spokes="2"/>
        <p:sndAc>
          <p:stSnd>
            <p:snd r:embed="rId2" name="Hava Nagila-1 Eaglenest.wav"/>
          </p:stSnd>
        </p:sndAc>
      </p:transition>
    </mc:Choice>
    <mc:Fallback>
      <p:transition spd="slow" advTm="0">
        <p:wheel spokes="2"/>
        <p:sndAc>
          <p:stSnd>
            <p:snd r:embed="rId2" name="Hava Nagila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2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2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7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2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7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2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430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430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430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7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430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430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430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42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430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430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430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77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430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430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430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12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430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430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430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47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430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430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430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82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430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430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430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17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430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500" fill="hold"/>
                                        <p:tgtEl>
                                          <p:spTgt spid="430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430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52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/>
      <p:bldP spid="43010" grpId="1"/>
      <p:bldP spid="43011" grpId="0" build="p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E:\En turno\Comprimidas\muro-de-los-lamentos-web-660x330-620x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671" y="1196752"/>
            <a:ext cx="9226625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4" name="Picture 2" descr="E:\En turno\Comprimidas\7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5000"/>
                    </a14:imgEffect>
                    <a14:imgEffect>
                      <a14:brightnessContrast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22" y="494"/>
            <a:ext cx="9178176" cy="6884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5" name="Picture 3" descr="E:\En turno\Comprimidas\lamento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6748"/>
            <a:ext cx="9166955" cy="6878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7" name="Picture 5" descr="C:\Users\capiA\Desktop\Muros\MURO DE LAS LAMENTACIONES EN JERUSALE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671" y="6748"/>
            <a:ext cx="9226625" cy="6878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8" name="5 Imagen" descr="http://4.bp.blogspot.com/_THfwXbWGlGY/TSI92UxbttI/AAAAAAAAACI/dTSYKfxhiHU/s320/lamentos.jpg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-99392"/>
            <a:ext cx="5157184" cy="69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split orient="vert"/>
      </p:transition>
    </mc:Choice>
    <mc:Fallback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7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17" presetClass="exit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3000"/>
                            </p:stCondLst>
                            <p:childTnLst>
                              <p:par>
                                <p:cTn id="38" presetID="17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100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rgbClr val="F79646">
                <a:lumMod val="60000"/>
                <a:lumOff val="40000"/>
              </a:srgb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058" name="1 Rectángulo"/>
          <p:cNvSpPr>
            <a:spLocks noChangeArrowheads="1"/>
          </p:cNvSpPr>
          <p:nvPr/>
        </p:nvSpPr>
        <p:spPr bwMode="auto">
          <a:xfrm>
            <a:off x="1836540" y="344850"/>
            <a:ext cx="547092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Muros de Troya, Turquía </a:t>
            </a:r>
          </a:p>
        </p:txBody>
      </p:sp>
      <p:sp>
        <p:nvSpPr>
          <p:cNvPr id="2" name="1 Rectángulo"/>
          <p:cNvSpPr/>
          <p:nvPr/>
        </p:nvSpPr>
        <p:spPr>
          <a:xfrm>
            <a:off x="683568" y="1052736"/>
            <a:ext cx="7776864" cy="535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dirty="0">
                <a:latin typeface="Trebuchet MS" pitchFamily="34" charset="0"/>
                <a:cs typeface="Times New Roman" pitchFamily="18" charset="0"/>
              </a:rPr>
              <a:t>La Troya histórica estuvo habitada desde principios del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III milenio </a:t>
            </a:r>
            <a:r>
              <a:rPr lang="es-MX" dirty="0" err="1" smtClean="0">
                <a:latin typeface="Trebuchet MS" pitchFamily="34" charset="0"/>
                <a:cs typeface="Times New Roman" pitchFamily="18" charset="0"/>
              </a:rPr>
              <a:t>aC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Está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situada en la actual provincia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turca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dirty="0" err="1" smtClean="0">
                <a:latin typeface="Trebuchet MS" pitchFamily="34" charset="0"/>
                <a:cs typeface="Times New Roman" pitchFamily="18" charset="0"/>
              </a:rPr>
              <a:t>Canakkale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,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junto al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estrecho</a:t>
            </a: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de los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Dardanelos,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entre los ríos </a:t>
            </a:r>
            <a:r>
              <a:rPr lang="es-MX" dirty="0" err="1" smtClean="0">
                <a:latin typeface="Trebuchet MS" pitchFamily="34" charset="0"/>
                <a:cs typeface="Times New Roman" pitchFamily="18" charset="0"/>
              </a:rPr>
              <a:t>Escamandro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(o </a:t>
            </a:r>
            <a:r>
              <a:rPr lang="es-MX" dirty="0" err="1" smtClean="0">
                <a:latin typeface="Trebuchet MS" pitchFamily="34" charset="0"/>
                <a:cs typeface="Times New Roman" pitchFamily="18" charset="0"/>
              </a:rPr>
              <a:t>Janto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) y </a:t>
            </a:r>
            <a:r>
              <a:rPr lang="es-MX" dirty="0" err="1" smtClean="0">
                <a:latin typeface="Trebuchet MS" pitchFamily="34" charset="0"/>
                <a:cs typeface="Times New Roman" pitchFamily="18" charset="0"/>
              </a:rPr>
              <a:t>Simosis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 </a:t>
            </a: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ocupa una posición estratégica en el acceso al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mar negro.</a:t>
            </a:r>
          </a:p>
          <a:p>
            <a:pPr algn="ctr">
              <a:spcAft>
                <a:spcPts val="0"/>
              </a:spcAft>
            </a:pPr>
            <a:endParaRPr lang="es-MX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su entorno se encuentra la cordillera del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Ida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y frente a sus costas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se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divisa la cercana isla de </a:t>
            </a:r>
            <a:r>
              <a:rPr lang="es-MX" dirty="0" err="1" smtClean="0">
                <a:latin typeface="Trebuchet MS" pitchFamily="34" charset="0"/>
                <a:cs typeface="Times New Roman" pitchFamily="18" charset="0"/>
              </a:rPr>
              <a:t>Ténedos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. </a:t>
            </a:r>
          </a:p>
          <a:p>
            <a:pPr algn="ctr">
              <a:spcAft>
                <a:spcPts val="0"/>
              </a:spcAft>
            </a:pPr>
            <a:endParaRPr lang="es-MX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Las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especiales condiciones del estrecho de los Dardanelos,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el que hay una corriente constante desde el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Mar de </a:t>
            </a:r>
            <a:r>
              <a:rPr lang="es-MX" dirty="0" err="1" smtClean="0">
                <a:latin typeface="Trebuchet MS" pitchFamily="34" charset="0"/>
                <a:cs typeface="Times New Roman" pitchFamily="18" charset="0"/>
              </a:rPr>
              <a:t>Mármara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 </a:t>
            </a: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hacia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el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mar Egeo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y donde suele soplar un viento del nordeste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durante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la estación de mayo a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octubre.</a:t>
            </a:r>
          </a:p>
          <a:p>
            <a:pPr algn="ctr">
              <a:spcAft>
                <a:spcPts val="0"/>
              </a:spcAft>
            </a:pPr>
            <a:endParaRPr lang="es-MX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>
                <a:latin typeface="Trebuchet MS" pitchFamily="34" charset="0"/>
                <a:cs typeface="Times New Roman" pitchFamily="18" charset="0"/>
              </a:rPr>
              <a:t>Tras siglos de olvido, las ruinas de Troya fueron descubiertas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las excavaciones realizadas en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1871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por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Heinrich </a:t>
            </a:r>
            <a:r>
              <a:rPr lang="es-MX" dirty="0" err="1" smtClean="0">
                <a:latin typeface="Trebuchet MS" pitchFamily="34" charset="0"/>
                <a:cs typeface="Times New Roman" pitchFamily="18" charset="0"/>
              </a:rPr>
              <a:t>Schliemann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, </a:t>
            </a: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tras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unas prospecciones iniciales realizadas a partir de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1863 </a:t>
            </a: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por Frank Calvert.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En 1998, el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sitio </a:t>
            </a:r>
            <a:r>
              <a:rPr lang="es-MX" dirty="0" err="1" smtClean="0">
                <a:latin typeface="Trebuchet MS" pitchFamily="34" charset="0"/>
                <a:cs typeface="Times New Roman" pitchFamily="18" charset="0"/>
              </a:rPr>
              <a:t>arqueologico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de Troya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fue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declarado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Patrimonio de la Humanidad por la Unesco.</a:t>
            </a:r>
            <a:endParaRPr lang="es-MX" dirty="0"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wheel spokes="2"/>
        <p:sndAc>
          <p:stSnd>
            <p:snd r:embed="rId2" name="Troya-1 Eaglenest.wav"/>
          </p:stSnd>
        </p:sndAc>
      </p:transition>
    </mc:Choice>
    <mc:Fallback>
      <p:transition spd="slow" advTm="0">
        <p:wheel spokes="2"/>
        <p:sndAc>
          <p:stSnd>
            <p:snd r:embed="rId2" name="Troya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8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8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3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8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3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8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3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48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83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18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3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98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33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6800"/>
                            </p:stCondLst>
                            <p:childTnLst>
                              <p:par>
                                <p:cTn id="9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5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5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5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0300"/>
                            </p:stCondLst>
                            <p:childTnLst>
                              <p:par>
                                <p:cTn id="9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500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5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5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3800"/>
                            </p:stCondLst>
                            <p:childTnLst>
                              <p:par>
                                <p:cTn id="10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/>
      <p:bldP spid="45058" grpId="1"/>
      <p:bldP spid="2" grpId="0" build="p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E:\En turno\Comprimidas\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2278"/>
            <a:ext cx="4320480" cy="3244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3" name="Picture 3" descr="E:\En turno\Comprimidas\reconstruccion troy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7097" y="112278"/>
            <a:ext cx="4359399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4" name="Picture 4" descr="E:\En turno\Comprimidas\Peplum. La Ira de Aquiles (4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517" y="3510840"/>
            <a:ext cx="7537899" cy="3230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E:\En turno\Comprimidas\Walls_of_Troy_(2)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bright="-10000"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239658"/>
            <a:ext cx="5832785" cy="4355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E:\En turno\Comprimidas\Walls_of_Troy_(1).jpg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  <a14:imgEffect>
                      <a14:brightnessContrast bright="1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234410"/>
            <a:ext cx="5832648" cy="4354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E:\En turno\Comprimidas\Troy_(Ilion),_Turkey_(7446619288).jpg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  <a14:imgEffect>
                      <a14:brightnessContrast bright="1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1" y="1239658"/>
            <a:ext cx="5832785" cy="4349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E:\En turno\Comprimidas\Troja-Blick-Schliemanngraben.jpg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50000"/>
                    </a14:imgEffect>
                    <a14:imgEffect>
                      <a14:brightnessContrast bright="1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006" y="1239658"/>
            <a:ext cx="5824451" cy="4349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E:\En turno\Comprimidas\Hadrianic_Odeon_in_Troy_IX_(Ilion),_Turkey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239658"/>
            <a:ext cx="5832785" cy="4349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dirty="0"/>
              <a:t> </a:t>
            </a:r>
            <a:endParaRPr lang="es-MX" alt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dissolve/>
      </p:transition>
    </mc:Choice>
    <mc:Fallback>
      <p:transition spd="slow" advTm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3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30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2" dur="3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1" presetClass="exit" presetSubtype="3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9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21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000"/>
                            </p:stCondLst>
                            <p:childTnLst>
                              <p:par>
                                <p:cTn id="32" presetID="5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2000"/>
                            </p:stCondLst>
                            <p:childTnLst>
                              <p:par>
                                <p:cTn id="43" presetID="3" presetClass="exit" presetSubtype="5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9154" name="1 Rectángulo"/>
          <p:cNvSpPr>
            <a:spLocks noChangeArrowheads="1"/>
          </p:cNvSpPr>
          <p:nvPr/>
        </p:nvSpPr>
        <p:spPr bwMode="auto">
          <a:xfrm>
            <a:off x="1506464" y="404664"/>
            <a:ext cx="608987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Gran Muralla de </a:t>
            </a:r>
            <a:r>
              <a:rPr lang="es-MX" altLang="es-MX" sz="4000" b="1" dirty="0" err="1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Zimbabwe</a:t>
            </a:r>
            <a:endParaRPr lang="es-MX" alt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683568" y="1292562"/>
            <a:ext cx="7776864" cy="5016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Fue descubierta por casualidad en el año 1868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por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un cazador llamado Adams </a:t>
            </a:r>
            <a:r>
              <a:rPr lang="es-MX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Renders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.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Muchos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comerciantes anteriores hacían referencia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una ciudad conocida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como “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grandes casas de piedra”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leyenda dice que se trataría de la antigua ciudad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reina de </a:t>
            </a:r>
            <a:r>
              <a:rPr lang="es-MX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Saba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Las ruinas de lo que es hoy el Gran </a:t>
            </a:r>
            <a:r>
              <a:rPr lang="es-MX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Zimbabwe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están entre las más antiguas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mayor estructura localizadas en el África Subsahariana.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su apogeo,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se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cree que el Gran </a:t>
            </a:r>
            <a:r>
              <a:rPr lang="es-MX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Zimbabwe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albergaba a unos 18.000 habitantes.  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ciudad en ruinas consta de tres partes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:</a:t>
            </a: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llamada </a:t>
            </a:r>
            <a:r>
              <a:rPr lang="es-MX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Acrópolis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, que se alza sobre una colina en medio de curiosas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formaciones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rocosas,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</a:t>
            </a:r>
            <a:r>
              <a:rPr lang="es-MX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valle de las Ruinas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el </a:t>
            </a:r>
            <a:r>
              <a:rPr lang="es-MX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recinto Elíptico o Gran Plaza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.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Más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300 estructuras se han localizado hasta el momento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aunque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se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especula que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hay muchas más por un área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que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ocupa más de 100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kilómetros 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diámetro.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152400" y="15240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p:transition spd="slow" advTm="0">
    <p:wheel spokes="2"/>
    <p:sndAc>
      <p:stSnd>
        <p:snd r:embed="rId2" name="Zambezi-1 Eaglenes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1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35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7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5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40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75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5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10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45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5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35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5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80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3500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35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5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1500"/>
                            </p:stCondLst>
                            <p:childTnLst>
                              <p:par>
                                <p:cTn id="10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500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35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5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5000"/>
                            </p:stCondLst>
                            <p:childTnLst>
                              <p:par>
                                <p:cTn id="10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/>
      <p:bldP spid="49154" grpId="1"/>
      <p:bldP spid="2" grpId="0" build="p"/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En turno\Comprimidas\vista-de-la-planicie-que-rodea-la-muralla-de-gran-zimbabwe_galeria_principal_size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-27384"/>
            <a:ext cx="4680520" cy="3479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180" name="Picture 4" descr="E:\En turno\Comprimidas\zimbabwe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5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69" y="-27384"/>
            <a:ext cx="4603169" cy="3479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78" name="Picture 2" descr="E:\En turno\Comprimidas\1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69" y="-27384"/>
            <a:ext cx="4603169" cy="3485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79" name="Picture 3" descr="E:\En turno\Comprimidas\Gran-Zimbabw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-27385"/>
            <a:ext cx="4680520" cy="3479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E:\En turno\Comprimidas\great_zimbabwe_ruins15467272174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69" y="3452096"/>
            <a:ext cx="9283689" cy="3457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diamond/>
      </p:transition>
    </mc:Choice>
    <mc:Fallback>
      <p:transition spd="slow" advTm="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000"/>
                            </p:stCondLst>
                            <p:childTnLst>
                              <p:par>
                                <p:cTn id="29" presetID="17" presetClass="exit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4" dur="35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30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000"/>
                            </p:stCondLst>
                            <p:childTnLst>
                              <p:par>
                                <p:cTn id="40" presetID="17" presetClass="exit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5" dur="3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30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100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  <p:pic>
        <p:nvPicPr>
          <p:cNvPr id="2050" name="Picture 2" descr="E:\Multimedia\Imagenes\Joe photo\33de5d429f050fc912cd3ab732439aa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710" y="554146"/>
            <a:ext cx="7860580" cy="5881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4932040" y="3140968"/>
            <a:ext cx="3456384" cy="1440160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_tradnl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doni MT Black" panose="02070A03080606020203" pitchFamily="18" charset="0"/>
              </a:rPr>
              <a:t>Para tocar el cielo</a:t>
            </a:r>
          </a:p>
          <a:p>
            <a:pPr algn="ctr"/>
            <a:r>
              <a:rPr lang="es-ES_tradnl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doni MT Black" panose="02070A03080606020203" pitchFamily="18" charset="0"/>
              </a:rPr>
              <a:t>Debe crecerse</a:t>
            </a:r>
          </a:p>
          <a:p>
            <a:pPr algn="ctr"/>
            <a:r>
              <a:rPr lang="es-ES_tradnl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doni MT Black" panose="02070A03080606020203" pitchFamily="18" charset="0"/>
              </a:rPr>
              <a:t>ante la adversidad</a:t>
            </a:r>
            <a:endParaRPr lang="es-MX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odoni MT Black" panose="02070A0308060602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165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14:doors dir="vert"/>
        <p:sndAc>
          <p:stSnd>
            <p:snd r:embed="rId2" name="Phantom Of The Opera 046(Recortado)-1 Eaglenest.wav"/>
          </p:stSnd>
        </p:sndAc>
      </p:transition>
    </mc:Choice>
    <mc:Fallback>
      <p:transition spd="slow" advTm="0">
        <p:fade/>
        <p:sndAc>
          <p:stSnd>
            <p:snd r:embed="rId2" name="Phantom Of The Opera 046(Recortado)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3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243408"/>
            <a:ext cx="9649071" cy="7272808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412875"/>
            <a:ext cx="2484438" cy="210978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98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06:12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01 de mayo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51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899592" y="116632"/>
            <a:ext cx="4032448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variada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diversos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18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26</a:t>
            </a: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088" y="3500438"/>
            <a:ext cx="1592262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0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sp>
        <p:nvSpPr>
          <p:cNvPr id="12" name="11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  <p:extLst>
      <p:ext uri="{BB962C8B-B14F-4D97-AF65-F5344CB8AC3E}">
        <p14:creationId xmlns:p14="http://schemas.microsoft.com/office/powerpoint/2010/main" val="3476518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>
        <p14:vortex dir="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4691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4692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4693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4694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4695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6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7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8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9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700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4701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 dirty="0">
                <a:solidFill>
                  <a:srgbClr val="000000"/>
                </a:solidFill>
              </a:rPr>
              <a:t>12:00</a:t>
            </a:r>
            <a:endParaRPr lang="es-MX" altLang="es-MX" sz="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411132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4113</TotalTime>
  <Words>817</Words>
  <Application>Microsoft Office PowerPoint</Application>
  <PresentationFormat>Presentación en pantalla (4:3)</PresentationFormat>
  <Paragraphs>254</Paragraphs>
  <Slides>25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25</vt:i4>
      </vt:variant>
    </vt:vector>
  </HeadingPairs>
  <TitlesOfParts>
    <vt:vector size="29" baseType="lpstr">
      <vt:lpstr>1_(SUb170)  Recopilaciones Facebook Vol 1   902</vt:lpstr>
      <vt:lpstr>2_Diseño predeterminado</vt:lpstr>
      <vt:lpstr>2_Tema de Office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Muros famosos en el mundo - 1ª parte de 3</dc:title>
  <dc:creator>Eaglenest</dc:creator>
  <cp:lastModifiedBy>Eaglenest</cp:lastModifiedBy>
  <cp:revision>219</cp:revision>
  <dcterms:created xsi:type="dcterms:W3CDTF">2015-03-21T13:32:37Z</dcterms:created>
  <dcterms:modified xsi:type="dcterms:W3CDTF">2015-05-01T13:40:55Z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