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notesMasterIdLst>
    <p:notesMasterId r:id="rId49"/>
  </p:notesMasterIdLst>
  <p:sldIdLst>
    <p:sldId id="310" r:id="rId3"/>
    <p:sldId id="279" r:id="rId4"/>
    <p:sldId id="297" r:id="rId5"/>
    <p:sldId id="280" r:id="rId6"/>
    <p:sldId id="281" r:id="rId7"/>
    <p:sldId id="284" r:id="rId8"/>
    <p:sldId id="282" r:id="rId9"/>
    <p:sldId id="285" r:id="rId10"/>
    <p:sldId id="286" r:id="rId11"/>
    <p:sldId id="287" r:id="rId12"/>
    <p:sldId id="288" r:id="rId13"/>
    <p:sldId id="290" r:id="rId14"/>
    <p:sldId id="291" r:id="rId15"/>
    <p:sldId id="293" r:id="rId16"/>
    <p:sldId id="307" r:id="rId17"/>
    <p:sldId id="294" r:id="rId18"/>
    <p:sldId id="295" r:id="rId19"/>
    <p:sldId id="296" r:id="rId20"/>
    <p:sldId id="305" r:id="rId21"/>
    <p:sldId id="298" r:id="rId22"/>
    <p:sldId id="299" r:id="rId23"/>
    <p:sldId id="300" r:id="rId24"/>
    <p:sldId id="301" r:id="rId25"/>
    <p:sldId id="257" r:id="rId26"/>
    <p:sldId id="302" r:id="rId27"/>
    <p:sldId id="303" r:id="rId28"/>
    <p:sldId id="259" r:id="rId29"/>
    <p:sldId id="258" r:id="rId30"/>
    <p:sldId id="267" r:id="rId31"/>
    <p:sldId id="262" r:id="rId32"/>
    <p:sldId id="269" r:id="rId33"/>
    <p:sldId id="266" r:id="rId34"/>
    <p:sldId id="306" r:id="rId35"/>
    <p:sldId id="308" r:id="rId36"/>
    <p:sldId id="309" r:id="rId37"/>
    <p:sldId id="275" r:id="rId38"/>
    <p:sldId id="268" r:id="rId39"/>
    <p:sldId id="271" r:id="rId40"/>
    <p:sldId id="274" r:id="rId41"/>
    <p:sldId id="273" r:id="rId42"/>
    <p:sldId id="272" r:id="rId43"/>
    <p:sldId id="276" r:id="rId44"/>
    <p:sldId id="304" r:id="rId45"/>
    <p:sldId id="261" r:id="rId46"/>
    <p:sldId id="256" r:id="rId47"/>
    <p:sldId id="311" r:id="rId48"/>
  </p:sldIdLst>
  <p:sldSz cx="12192000" cy="6858000"/>
  <p:notesSz cx="6858000" cy="9144000"/>
  <p:embeddedFontLst>
    <p:embeddedFont>
      <p:font typeface="Adobe Devanagari" panose="02040503050201020203" pitchFamily="18" charset="0"/>
      <p:regular r:id="rId50"/>
      <p:bold r:id="rId51"/>
      <p:italic r:id="rId52"/>
      <p:boldItalic r:id="rId53"/>
    </p:embeddedFont>
    <p:embeddedFont>
      <p:font typeface="Aharoni" panose="02010803020104030203" pitchFamily="2" charset="-79"/>
      <p:bold r:id="rId54"/>
    </p:embeddedFont>
    <p:embeddedFont>
      <p:font typeface="Arabia CE" pitchFamily="2" charset="0"/>
      <p:regular r:id="rId55"/>
    </p:embeddedFont>
    <p:embeddedFont>
      <p:font typeface="Arial Black" panose="020B0A04020102020204" pitchFamily="34" charset="0"/>
      <p:bold r:id="rId56"/>
    </p:embeddedFont>
    <p:embeddedFont>
      <p:font typeface="Calibri" panose="020F0502020204030204" pitchFamily="34" charset="0"/>
      <p:regular r:id="rId57"/>
      <p:bold r:id="rId58"/>
      <p:italic r:id="rId59"/>
      <p:boldItalic r:id="rId60"/>
    </p:embeddedFont>
    <p:embeddedFont>
      <p:font typeface="Calibri Light" panose="020F0302020204030204" pitchFamily="34" charset="0"/>
      <p:regular r:id="rId61"/>
      <p:italic r:id="rId62"/>
    </p:embeddedFont>
    <p:embeddedFont>
      <p:font typeface="Kristen ITC" panose="03050502040202030202" pitchFamily="66" charset="0"/>
      <p:regular r:id="rId63"/>
    </p:embeddedFont>
    <p:embeddedFont>
      <p:font typeface="Matura MT Script Capitals" panose="03020802060602070202" pitchFamily="66" charset="0"/>
      <p:regular r:id="rId64"/>
    </p:embeddedFont>
    <p:embeddedFont>
      <p:font typeface="Monotype Corsiva" panose="03010101010201010101" pitchFamily="66" charset="0"/>
      <p:italic r:id="rId65"/>
    </p:embeddedFont>
  </p:embeddedFontLst>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modifyVerifier cryptProviderType="rsaAES" cryptAlgorithmClass="hash" cryptAlgorithmType="typeAny" cryptAlgorithmSid="14" spinCount="100000" saltData="6h6zSfStgnmgyqN4C1j/jg==" hashData="bF1UBwsLl0klYIyGRZkHTGWnTXO+Qj+HH6kAV0iq1L64cDRjAP92T+0p6L8FVgdLAIQV7TlNcOKWCe3nTJorXw=="/>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7B64"/>
    <a:srgbClr val="978C78"/>
    <a:srgbClr val="AE7138"/>
    <a:srgbClr val="AF7138"/>
    <a:srgbClr val="C08949"/>
    <a:srgbClr val="A85F2C"/>
    <a:srgbClr val="7D7670"/>
    <a:srgbClr val="A7602C"/>
    <a:srgbClr val="66FF66"/>
    <a:srgbClr val="F1DA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49" autoAdjust="0"/>
    <p:restoredTop sz="94660"/>
  </p:normalViewPr>
  <p:slideViewPr>
    <p:cSldViewPr showGuides="1">
      <p:cViewPr varScale="1">
        <p:scale>
          <a:sx n="99" d="100"/>
          <a:sy n="99" d="100"/>
        </p:scale>
        <p:origin x="84" y="240"/>
      </p:cViewPr>
      <p:guideLst>
        <p:guide orient="horz" pos="2160"/>
        <p:guide pos="3840"/>
      </p:guideLst>
    </p:cSldViewPr>
  </p:slideViewPr>
  <p:notesTextViewPr>
    <p:cViewPr>
      <p:scale>
        <a:sx n="100" d="100"/>
        <a:sy n="100" d="100"/>
      </p:scale>
      <p:origin x="0" y="0"/>
    </p:cViewPr>
  </p:notesTextViewPr>
  <p:sorterViewPr>
    <p:cViewPr varScale="1">
      <p:scale>
        <a:sx n="100" d="100"/>
        <a:sy n="100" d="100"/>
      </p:scale>
      <p:origin x="0" y="-419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2.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0.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DED4E8-2DE8-4EEC-81AA-2EBC73EDA698}" type="datetimeFigureOut">
              <a:rPr lang="es-MX" smtClean="0"/>
              <a:t>13/10/2020</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BE916E-32BC-4965-83DF-3558512E1879}" type="slidenum">
              <a:rPr lang="es-MX" smtClean="0"/>
              <a:t>‹#›</a:t>
            </a:fld>
            <a:endParaRPr lang="es-MX"/>
          </a:p>
        </p:txBody>
      </p:sp>
    </p:spTree>
    <p:extLst>
      <p:ext uri="{BB962C8B-B14F-4D97-AF65-F5344CB8AC3E}">
        <p14:creationId xmlns:p14="http://schemas.microsoft.com/office/powerpoint/2010/main" val="2362513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1EBE916E-32BC-4965-83DF-3558512E1879}" type="slidenum">
              <a:rPr lang="es-MX" smtClean="0"/>
              <a:t>30</a:t>
            </a:fld>
            <a:endParaRPr lang="es-MX"/>
          </a:p>
        </p:txBody>
      </p:sp>
    </p:spTree>
    <p:extLst>
      <p:ext uri="{BB962C8B-B14F-4D97-AF65-F5344CB8AC3E}">
        <p14:creationId xmlns:p14="http://schemas.microsoft.com/office/powerpoint/2010/main" val="1791508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D32ED6FB-60E6-41A1-8A7F-1F7CD5541B11}" type="slidenum">
              <a:rPr lang="es-ES" altLang="es-MX"/>
              <a:pPr>
                <a:defRPr/>
              </a:pPr>
              <a:t>‹#›</a:t>
            </a:fld>
            <a:endParaRPr lang="es-ES" altLang="es-MX"/>
          </a:p>
        </p:txBody>
      </p:sp>
    </p:spTree>
    <p:extLst>
      <p:ext uri="{BB962C8B-B14F-4D97-AF65-F5344CB8AC3E}">
        <p14:creationId xmlns:p14="http://schemas.microsoft.com/office/powerpoint/2010/main" val="16675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2F5B4D51-DBF4-4635-8DC6-2C90387A171C}" type="slidenum">
              <a:rPr lang="es-ES" altLang="es-MX"/>
              <a:pPr>
                <a:defRPr/>
              </a:pPr>
              <a:t>‹#›</a:t>
            </a:fld>
            <a:endParaRPr lang="es-ES" altLang="es-MX"/>
          </a:p>
        </p:txBody>
      </p:sp>
    </p:spTree>
    <p:extLst>
      <p:ext uri="{BB962C8B-B14F-4D97-AF65-F5344CB8AC3E}">
        <p14:creationId xmlns:p14="http://schemas.microsoft.com/office/powerpoint/2010/main" val="1066865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636CFD27-6D6F-4676-AB15-E16F0C4C5C21}" type="slidenum">
              <a:rPr lang="es-ES" altLang="es-MX"/>
              <a:pPr>
                <a:defRPr/>
              </a:pPr>
              <a:t>‹#›</a:t>
            </a:fld>
            <a:endParaRPr lang="es-ES" altLang="es-MX"/>
          </a:p>
        </p:txBody>
      </p:sp>
    </p:spTree>
    <p:extLst>
      <p:ext uri="{BB962C8B-B14F-4D97-AF65-F5344CB8AC3E}">
        <p14:creationId xmlns:p14="http://schemas.microsoft.com/office/powerpoint/2010/main" val="2107603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ltLang="es-MX"/>
          </a:p>
        </p:txBody>
      </p:sp>
      <p:sp>
        <p:nvSpPr>
          <p:cNvPr id="6" name="Footer Placeholder 4"/>
          <p:cNvSpPr>
            <a:spLocks noGrp="1"/>
          </p:cNvSpPr>
          <p:nvPr>
            <p:ph type="ftr" sz="quarter" idx="11"/>
          </p:nvPr>
        </p:nvSpPr>
        <p:spPr/>
        <p:txBody>
          <a:bodyPr/>
          <a:lstStyle>
            <a:lvl1pPr>
              <a:defRPr/>
            </a:lvl1pPr>
          </a:lstStyle>
          <a:p>
            <a:pPr>
              <a:defRPr/>
            </a:pPr>
            <a:endParaRPr lang="es-ES" altLang="es-MX"/>
          </a:p>
        </p:txBody>
      </p:sp>
      <p:sp>
        <p:nvSpPr>
          <p:cNvPr id="7" name="Slide Number Placeholder 5"/>
          <p:cNvSpPr>
            <a:spLocks noGrp="1"/>
          </p:cNvSpPr>
          <p:nvPr>
            <p:ph type="sldNum" sz="quarter" idx="12"/>
          </p:nvPr>
        </p:nvSpPr>
        <p:spPr/>
        <p:txBody>
          <a:bodyPr/>
          <a:lstStyle>
            <a:lvl1pPr>
              <a:defRPr/>
            </a:lvl1pPr>
          </a:lstStyle>
          <a:p>
            <a:pPr>
              <a:defRPr/>
            </a:pPr>
            <a:fld id="{3C201576-3E3D-4254-B994-386AC459BA53}" type="slidenum">
              <a:rPr lang="es-ES" altLang="es-MX"/>
              <a:pPr>
                <a:defRPr/>
              </a:pPr>
              <a:t>‹#›</a:t>
            </a:fld>
            <a:endParaRPr lang="es-ES" altLang="es-MX"/>
          </a:p>
        </p:txBody>
      </p:sp>
    </p:spTree>
    <p:extLst>
      <p:ext uri="{BB962C8B-B14F-4D97-AF65-F5344CB8AC3E}">
        <p14:creationId xmlns:p14="http://schemas.microsoft.com/office/powerpoint/2010/main" val="381586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ltLang="es-MX"/>
          </a:p>
        </p:txBody>
      </p:sp>
      <p:sp>
        <p:nvSpPr>
          <p:cNvPr id="8" name="Footer Placeholder 4"/>
          <p:cNvSpPr>
            <a:spLocks noGrp="1"/>
          </p:cNvSpPr>
          <p:nvPr>
            <p:ph type="ftr" sz="quarter" idx="11"/>
          </p:nvPr>
        </p:nvSpPr>
        <p:spPr/>
        <p:txBody>
          <a:bodyPr/>
          <a:lstStyle>
            <a:lvl1pPr>
              <a:defRPr/>
            </a:lvl1pPr>
          </a:lstStyle>
          <a:p>
            <a:pPr>
              <a:defRPr/>
            </a:pPr>
            <a:endParaRPr lang="es-ES" altLang="es-MX"/>
          </a:p>
        </p:txBody>
      </p:sp>
      <p:sp>
        <p:nvSpPr>
          <p:cNvPr id="9" name="Slide Number Placeholder 5"/>
          <p:cNvSpPr>
            <a:spLocks noGrp="1"/>
          </p:cNvSpPr>
          <p:nvPr>
            <p:ph type="sldNum" sz="quarter" idx="12"/>
          </p:nvPr>
        </p:nvSpPr>
        <p:spPr/>
        <p:txBody>
          <a:bodyPr/>
          <a:lstStyle>
            <a:lvl1pPr>
              <a:defRPr/>
            </a:lvl1pPr>
          </a:lstStyle>
          <a:p>
            <a:pPr>
              <a:defRPr/>
            </a:pPr>
            <a:fld id="{76AE7EA6-08BB-47F7-8451-74C503C4E43A}" type="slidenum">
              <a:rPr lang="es-ES" altLang="es-MX"/>
              <a:pPr>
                <a:defRPr/>
              </a:pPr>
              <a:t>‹#›</a:t>
            </a:fld>
            <a:endParaRPr lang="es-ES" altLang="es-MX"/>
          </a:p>
        </p:txBody>
      </p:sp>
    </p:spTree>
    <p:extLst>
      <p:ext uri="{BB962C8B-B14F-4D97-AF65-F5344CB8AC3E}">
        <p14:creationId xmlns:p14="http://schemas.microsoft.com/office/powerpoint/2010/main" val="2124205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ltLang="es-MX"/>
          </a:p>
        </p:txBody>
      </p:sp>
      <p:sp>
        <p:nvSpPr>
          <p:cNvPr id="4" name="Footer Placeholder 4"/>
          <p:cNvSpPr>
            <a:spLocks noGrp="1"/>
          </p:cNvSpPr>
          <p:nvPr>
            <p:ph type="ftr" sz="quarter" idx="11"/>
          </p:nvPr>
        </p:nvSpPr>
        <p:spPr/>
        <p:txBody>
          <a:bodyPr/>
          <a:lstStyle>
            <a:lvl1pPr>
              <a:defRPr/>
            </a:lvl1pPr>
          </a:lstStyle>
          <a:p>
            <a:pPr>
              <a:defRPr/>
            </a:pPr>
            <a:endParaRPr lang="es-ES" altLang="es-MX"/>
          </a:p>
        </p:txBody>
      </p:sp>
      <p:sp>
        <p:nvSpPr>
          <p:cNvPr id="5" name="Slide Number Placeholder 5"/>
          <p:cNvSpPr>
            <a:spLocks noGrp="1"/>
          </p:cNvSpPr>
          <p:nvPr>
            <p:ph type="sldNum" sz="quarter" idx="12"/>
          </p:nvPr>
        </p:nvSpPr>
        <p:spPr/>
        <p:txBody>
          <a:bodyPr/>
          <a:lstStyle>
            <a:lvl1pPr>
              <a:defRPr/>
            </a:lvl1pPr>
          </a:lstStyle>
          <a:p>
            <a:pPr>
              <a:defRPr/>
            </a:pPr>
            <a:fld id="{51CFCEAB-0F8E-4965-80CD-FB081EF1104C}" type="slidenum">
              <a:rPr lang="es-ES" altLang="es-MX"/>
              <a:pPr>
                <a:defRPr/>
              </a:pPr>
              <a:t>‹#›</a:t>
            </a:fld>
            <a:endParaRPr lang="es-ES" altLang="es-MX"/>
          </a:p>
        </p:txBody>
      </p:sp>
    </p:spTree>
    <p:extLst>
      <p:ext uri="{BB962C8B-B14F-4D97-AF65-F5344CB8AC3E}">
        <p14:creationId xmlns:p14="http://schemas.microsoft.com/office/powerpoint/2010/main" val="1749003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ltLang="es-MX"/>
          </a:p>
        </p:txBody>
      </p:sp>
      <p:sp>
        <p:nvSpPr>
          <p:cNvPr id="3" name="Footer Placeholder 4"/>
          <p:cNvSpPr>
            <a:spLocks noGrp="1"/>
          </p:cNvSpPr>
          <p:nvPr>
            <p:ph type="ftr" sz="quarter" idx="11"/>
          </p:nvPr>
        </p:nvSpPr>
        <p:spPr/>
        <p:txBody>
          <a:bodyPr/>
          <a:lstStyle>
            <a:lvl1pPr>
              <a:defRPr/>
            </a:lvl1pPr>
          </a:lstStyle>
          <a:p>
            <a:pPr>
              <a:defRPr/>
            </a:pPr>
            <a:endParaRPr lang="es-ES" altLang="es-MX"/>
          </a:p>
        </p:txBody>
      </p:sp>
      <p:sp>
        <p:nvSpPr>
          <p:cNvPr id="4" name="Slide Number Placeholder 5"/>
          <p:cNvSpPr>
            <a:spLocks noGrp="1"/>
          </p:cNvSpPr>
          <p:nvPr>
            <p:ph type="sldNum" sz="quarter" idx="12"/>
          </p:nvPr>
        </p:nvSpPr>
        <p:spPr/>
        <p:txBody>
          <a:bodyPr/>
          <a:lstStyle>
            <a:lvl1pPr>
              <a:defRPr/>
            </a:lvl1pPr>
          </a:lstStyle>
          <a:p>
            <a:pPr>
              <a:defRPr/>
            </a:pPr>
            <a:fld id="{64B5FAD7-DA55-414A-802D-75A38A6F1A04}" type="slidenum">
              <a:rPr lang="es-ES" altLang="es-MX"/>
              <a:pPr>
                <a:defRPr/>
              </a:pPr>
              <a:t>‹#›</a:t>
            </a:fld>
            <a:endParaRPr lang="es-ES" altLang="es-MX"/>
          </a:p>
        </p:txBody>
      </p:sp>
      <p:pic>
        <p:nvPicPr>
          <p:cNvPr id="5" name="Imagen 4"/>
          <p:cNvPicPr>
            <a:picLocks noChangeAspect="1"/>
          </p:cNvPicPr>
          <p:nvPr userDrawn="1"/>
        </p:nvPicPr>
        <p:blipFill>
          <a:blip r:embed="rId2"/>
          <a:stretch>
            <a:fillRect/>
          </a:stretch>
        </p:blipFill>
        <p:spPr>
          <a:xfrm>
            <a:off x="1271464" y="5013176"/>
            <a:ext cx="1030313" cy="463336"/>
          </a:xfrm>
          <a:prstGeom prst="rect">
            <a:avLst/>
          </a:prstGeom>
        </p:spPr>
      </p:pic>
    </p:spTree>
    <p:extLst>
      <p:ext uri="{BB962C8B-B14F-4D97-AF65-F5344CB8AC3E}">
        <p14:creationId xmlns:p14="http://schemas.microsoft.com/office/powerpoint/2010/main" val="225861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ltLang="es-MX"/>
          </a:p>
        </p:txBody>
      </p:sp>
      <p:sp>
        <p:nvSpPr>
          <p:cNvPr id="6" name="Footer Placeholder 4"/>
          <p:cNvSpPr>
            <a:spLocks noGrp="1"/>
          </p:cNvSpPr>
          <p:nvPr>
            <p:ph type="ftr" sz="quarter" idx="11"/>
          </p:nvPr>
        </p:nvSpPr>
        <p:spPr/>
        <p:txBody>
          <a:bodyPr/>
          <a:lstStyle>
            <a:lvl1pPr>
              <a:defRPr/>
            </a:lvl1pPr>
          </a:lstStyle>
          <a:p>
            <a:pPr>
              <a:defRPr/>
            </a:pPr>
            <a:endParaRPr lang="es-ES" altLang="es-MX"/>
          </a:p>
        </p:txBody>
      </p:sp>
      <p:sp>
        <p:nvSpPr>
          <p:cNvPr id="7" name="Slide Number Placeholder 5"/>
          <p:cNvSpPr>
            <a:spLocks noGrp="1"/>
          </p:cNvSpPr>
          <p:nvPr>
            <p:ph type="sldNum" sz="quarter" idx="12"/>
          </p:nvPr>
        </p:nvSpPr>
        <p:spPr/>
        <p:txBody>
          <a:bodyPr/>
          <a:lstStyle>
            <a:lvl1pPr>
              <a:defRPr/>
            </a:lvl1pPr>
          </a:lstStyle>
          <a:p>
            <a:pPr>
              <a:defRPr/>
            </a:pPr>
            <a:fld id="{83DFD527-3B2A-42D7-9383-5710216E4D91}" type="slidenum">
              <a:rPr lang="es-ES" altLang="es-MX"/>
              <a:pPr>
                <a:defRPr/>
              </a:pPr>
              <a:t>‹#›</a:t>
            </a:fld>
            <a:endParaRPr lang="es-ES" altLang="es-MX"/>
          </a:p>
        </p:txBody>
      </p:sp>
    </p:spTree>
    <p:extLst>
      <p:ext uri="{BB962C8B-B14F-4D97-AF65-F5344CB8AC3E}">
        <p14:creationId xmlns:p14="http://schemas.microsoft.com/office/powerpoint/2010/main" val="1065121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ltLang="es-MX"/>
          </a:p>
        </p:txBody>
      </p:sp>
      <p:sp>
        <p:nvSpPr>
          <p:cNvPr id="6" name="Footer Placeholder 4"/>
          <p:cNvSpPr>
            <a:spLocks noGrp="1"/>
          </p:cNvSpPr>
          <p:nvPr>
            <p:ph type="ftr" sz="quarter" idx="11"/>
          </p:nvPr>
        </p:nvSpPr>
        <p:spPr/>
        <p:txBody>
          <a:bodyPr/>
          <a:lstStyle>
            <a:lvl1pPr>
              <a:defRPr/>
            </a:lvl1pPr>
          </a:lstStyle>
          <a:p>
            <a:pPr>
              <a:defRPr/>
            </a:pPr>
            <a:endParaRPr lang="es-ES" altLang="es-MX"/>
          </a:p>
        </p:txBody>
      </p:sp>
      <p:sp>
        <p:nvSpPr>
          <p:cNvPr id="7" name="Slide Number Placeholder 5"/>
          <p:cNvSpPr>
            <a:spLocks noGrp="1"/>
          </p:cNvSpPr>
          <p:nvPr>
            <p:ph type="sldNum" sz="quarter" idx="12"/>
          </p:nvPr>
        </p:nvSpPr>
        <p:spPr/>
        <p:txBody>
          <a:bodyPr/>
          <a:lstStyle>
            <a:lvl1pPr>
              <a:defRPr/>
            </a:lvl1pPr>
          </a:lstStyle>
          <a:p>
            <a:pPr>
              <a:defRPr/>
            </a:pPr>
            <a:fld id="{C5BC0911-238A-439A-8E02-35950586C9FC}" type="slidenum">
              <a:rPr lang="es-ES" altLang="es-MX"/>
              <a:pPr>
                <a:defRPr/>
              </a:pPr>
              <a:t>‹#›</a:t>
            </a:fld>
            <a:endParaRPr lang="es-ES" altLang="es-MX"/>
          </a:p>
        </p:txBody>
      </p:sp>
    </p:spTree>
    <p:extLst>
      <p:ext uri="{BB962C8B-B14F-4D97-AF65-F5344CB8AC3E}">
        <p14:creationId xmlns:p14="http://schemas.microsoft.com/office/powerpoint/2010/main" val="189917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DF0B9D98-070B-4AB0-A500-04482E644F82}" type="slidenum">
              <a:rPr lang="es-ES" altLang="es-MX"/>
              <a:pPr>
                <a:defRPr/>
              </a:pPr>
              <a:t>‹#›</a:t>
            </a:fld>
            <a:endParaRPr lang="es-ES" altLang="es-MX"/>
          </a:p>
        </p:txBody>
      </p:sp>
    </p:spTree>
    <p:extLst>
      <p:ext uri="{BB962C8B-B14F-4D97-AF65-F5344CB8AC3E}">
        <p14:creationId xmlns:p14="http://schemas.microsoft.com/office/powerpoint/2010/main" val="4108828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28A54A1A-FCB5-4D3D-9CF6-F4D8B8DD9340}" type="slidenum">
              <a:rPr lang="es-ES" altLang="es-MX"/>
              <a:pPr>
                <a:defRPr/>
              </a:pPr>
              <a:t>‹#›</a:t>
            </a:fld>
            <a:endParaRPr lang="es-ES" altLang="es-MX"/>
          </a:p>
        </p:txBody>
      </p:sp>
    </p:spTree>
    <p:extLst>
      <p:ext uri="{BB962C8B-B14F-4D97-AF65-F5344CB8AC3E}">
        <p14:creationId xmlns:p14="http://schemas.microsoft.com/office/powerpoint/2010/main" val="3495903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3413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322926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4133222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34460944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20929410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19972347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40441602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39765186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4852040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13150857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3429383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a:t>Haga clic para modificar el estilo de título del patrón</a:t>
            </a:r>
            <a:endParaRPr lang="en-US" altLang="es-MX"/>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a:t>Haga clic para modificar el estilo de texto del patrón</a:t>
            </a:r>
          </a:p>
          <a:p>
            <a:pPr lvl="1"/>
            <a:r>
              <a:rPr lang="es-ES" altLang="es-MX"/>
              <a:t>Segundo nivel</a:t>
            </a:r>
          </a:p>
          <a:p>
            <a:pPr lvl="2"/>
            <a:r>
              <a:rPr lang="es-ES" altLang="es-MX"/>
              <a:t>Tercer nivel</a:t>
            </a:r>
          </a:p>
          <a:p>
            <a:pPr lvl="3"/>
            <a:r>
              <a:rPr lang="es-ES" altLang="es-MX"/>
              <a:t>Cuarto nivel</a:t>
            </a:r>
          </a:p>
          <a:p>
            <a:pPr lvl="4"/>
            <a:r>
              <a:rPr lang="es-ES" altLang="es-MX"/>
              <a:t>Quinto nivel</a:t>
            </a:r>
            <a:endParaRPr lang="en-US" altLang="es-MX"/>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s-ES" alt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ltLang="es-MX"/>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C14C8D88-71A3-44DB-BCD7-94D983EAFD9E}" type="slidenum">
              <a:rPr lang="es-ES" altLang="es-MX"/>
              <a:pPr>
                <a:defRPr/>
              </a:pPr>
              <a:t>‹#›</a:t>
            </a:fld>
            <a:endParaRPr lang="es-ES" altLang="es-MX"/>
          </a:p>
        </p:txBody>
      </p:sp>
      <p:pic>
        <p:nvPicPr>
          <p:cNvPr id="2" name="Imagen 1"/>
          <p:cNvPicPr>
            <a:picLocks noChangeAspect="1"/>
          </p:cNvPicPr>
          <p:nvPr userDrawn="1"/>
        </p:nvPicPr>
        <p:blipFill>
          <a:blip r:embed="rId14"/>
          <a:stretch>
            <a:fillRect/>
          </a:stretch>
        </p:blipFill>
        <p:spPr>
          <a:xfrm>
            <a:off x="1169874" y="5085184"/>
            <a:ext cx="1036410" cy="463336"/>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7082334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g"/><Relationship Id="rId7" Type="http://schemas.openxmlformats.org/officeDocument/2006/relationships/image" Target="../media/image31.jp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29.jpg"/><Relationship Id="rId10" Type="http://schemas.openxmlformats.org/officeDocument/2006/relationships/image" Target="../media/image34.jpg"/><Relationship Id="rId4" Type="http://schemas.openxmlformats.org/officeDocument/2006/relationships/image" Target="../media/image28.jpg"/><Relationship Id="rId9" Type="http://schemas.openxmlformats.org/officeDocument/2006/relationships/image" Target="../media/image33.jpg"/></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4.xml.rels><?xml version="1.0" encoding="UTF-8" standalone="yes"?>
<Relationships xmlns="http://schemas.openxmlformats.org/package/2006/relationships"><Relationship Id="rId3" Type="http://schemas.openxmlformats.org/officeDocument/2006/relationships/image" Target="../media/image53.gif"/><Relationship Id="rId7" Type="http://schemas.openxmlformats.org/officeDocument/2006/relationships/image" Target="../media/image57.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8.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gif"/><Relationship Id="rId7"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53.gif"/><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png"/><Relationship Id="rId4" Type="http://schemas.openxmlformats.org/officeDocument/2006/relationships/image" Target="../media/image61.gif"/></Relationships>
</file>

<file path=ppt/slides/_rels/slide31.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1.jpeg"/><Relationship Id="rId4" Type="http://schemas.openxmlformats.org/officeDocument/2006/relationships/image" Target="../media/image70.gif"/></Relationships>
</file>

<file path=ppt/slides/_rels/slide3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3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0.jpeg"/><Relationship Id="rId5" Type="http://schemas.openxmlformats.org/officeDocument/2006/relationships/image" Target="../media/image79.gif"/><Relationship Id="rId4" Type="http://schemas.openxmlformats.org/officeDocument/2006/relationships/image" Target="../media/image53.gif"/></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83.jpg"/><Relationship Id="rId5" Type="http://schemas.openxmlformats.org/officeDocument/2006/relationships/image" Target="../media/image82.png"/><Relationship Id="rId4" Type="http://schemas.openxmlformats.org/officeDocument/2006/relationships/image" Target="../media/image53.gif"/></Relationships>
</file>

<file path=ppt/slides/_rels/slide39.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jpeg"/><Relationship Id="rId4" Type="http://schemas.openxmlformats.org/officeDocument/2006/relationships/image" Target="../media/image84.png"/></Relationships>
</file>

<file path=ppt/slides/_rels/slide40.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87.jpeg"/><Relationship Id="rId7" Type="http://schemas.openxmlformats.org/officeDocument/2006/relationships/image" Target="../media/image91.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4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42.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99.jpeg"/></Relationships>
</file>

<file path=ppt/slides/_rels/slide4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70.gif"/><Relationship Id="rId5" Type="http://schemas.openxmlformats.org/officeDocument/2006/relationships/image" Target="../media/image101.gif"/><Relationship Id="rId4" Type="http://schemas.openxmlformats.org/officeDocument/2006/relationships/image" Target="../media/image79.gif"/></Relationships>
</file>

<file path=ppt/slides/_rels/slide45.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02.jpg"/><Relationship Id="rId7" Type="http://schemas.openxmlformats.org/officeDocument/2006/relationships/image" Target="../media/image106.png"/><Relationship Id="rId12" Type="http://schemas.openxmlformats.org/officeDocument/2006/relationships/image" Target="../media/image111.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5.jpg"/><Relationship Id="rId11" Type="http://schemas.openxmlformats.org/officeDocument/2006/relationships/image" Target="../media/image110.jpeg"/><Relationship Id="rId5" Type="http://schemas.openxmlformats.org/officeDocument/2006/relationships/image" Target="../media/image104.png"/><Relationship Id="rId10" Type="http://schemas.openxmlformats.org/officeDocument/2006/relationships/image" Target="../media/image109.png"/><Relationship Id="rId4" Type="http://schemas.openxmlformats.org/officeDocument/2006/relationships/image" Target="../media/image103.gif"/><Relationship Id="rId9" Type="http://schemas.openxmlformats.org/officeDocument/2006/relationships/image" Target="../media/image108.png"/></Relationships>
</file>

<file path=ppt/slides/_rels/slide46.xml.rels><?xml version="1.0" encoding="UTF-8" standalone="yes"?>
<Relationships xmlns="http://schemas.openxmlformats.org/package/2006/relationships"><Relationship Id="rId8" Type="http://schemas.openxmlformats.org/officeDocument/2006/relationships/image" Target="../media/image115.png"/><Relationship Id="rId13" Type="http://schemas.openxmlformats.org/officeDocument/2006/relationships/hyperlink" Target="https://vk.com/mispps" TargetMode="External"/><Relationship Id="rId3" Type="http://schemas.openxmlformats.org/officeDocument/2006/relationships/image" Target="../media/image112.png"/><Relationship Id="rId7" Type="http://schemas.openxmlformats.org/officeDocument/2006/relationships/hyperlink" Target="https://www.facebook.com/mispps" TargetMode="External"/><Relationship Id="rId12" Type="http://schemas.openxmlformats.org/officeDocument/2006/relationships/image" Target="../media/image1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14.png"/><Relationship Id="rId11" Type="http://schemas.openxmlformats.org/officeDocument/2006/relationships/hyperlink" Target="https://plus.google.com/+Mispps/" TargetMode="External"/><Relationship Id="rId5" Type="http://schemas.openxmlformats.org/officeDocument/2006/relationships/image" Target="../media/image113.png"/><Relationship Id="rId10" Type="http://schemas.openxmlformats.org/officeDocument/2006/relationships/image" Target="../media/image1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09B644F3-81FD-4B61-B621-890E30E856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Doplnok" descr="Resultado de imagen para la venus de tamtoc">
            <a:extLst>
              <a:ext uri="{FF2B5EF4-FFF2-40B4-BE49-F238E27FC236}">
                <a16:creationId xmlns:a16="http://schemas.microsoft.com/office/drawing/2014/main" id="{E482A6C6-3A3B-455F-A544-DD7B9BAFAC1B}"/>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343472" y="3140968"/>
            <a:ext cx="2443163" cy="299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Foto">
            <a:extLst>
              <a:ext uri="{FF2B5EF4-FFF2-40B4-BE49-F238E27FC236}">
                <a16:creationId xmlns:a16="http://schemas.microsoft.com/office/drawing/2014/main" id="{C3843435-C139-494A-93AD-3F9D4D90246D}"/>
              </a:ext>
            </a:extLst>
          </p:cNvPr>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5729125" y="2111862"/>
            <a:ext cx="4202832" cy="4202832"/>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7" name="Nadpis">
            <a:extLst>
              <a:ext uri="{FF2B5EF4-FFF2-40B4-BE49-F238E27FC236}">
                <a16:creationId xmlns:a16="http://schemas.microsoft.com/office/drawing/2014/main" id="{65159E05-0B93-4D5A-8ED5-F00468F72010}"/>
              </a:ext>
            </a:extLst>
          </p:cNvPr>
          <p:cNvSpPr/>
          <p:nvPr/>
        </p:nvSpPr>
        <p:spPr>
          <a:xfrm>
            <a:off x="2102759" y="332656"/>
            <a:ext cx="7986482" cy="1446550"/>
          </a:xfrm>
          <a:prstGeom prst="rect">
            <a:avLst/>
          </a:prstGeom>
          <a:noFill/>
        </p:spPr>
        <p:txBody>
          <a:bodyPr wrap="none">
            <a:spAutoFit/>
          </a:bodyPr>
          <a:lstStyle/>
          <a:p>
            <a:pPr algn="ctr">
              <a:defRPr/>
            </a:pPr>
            <a:r>
              <a:rPr lang="es-ES" sz="8800" b="1" spc="50" dirty="0">
                <a:ln w="44450" cmpd="dbl">
                  <a:solidFill>
                    <a:schemeClr val="accent2">
                      <a:lumMod val="50000"/>
                    </a:schemeClr>
                  </a:solidFill>
                  <a:prstDash val="solid"/>
                </a:ln>
                <a:solidFill>
                  <a:schemeClr val="bg1"/>
                </a:solidFill>
                <a:effectLst/>
                <a:latin typeface="Arabia CE" pitchFamily="2" charset="0"/>
              </a:rPr>
              <a:t>Los Huastecos</a:t>
            </a:r>
          </a:p>
        </p:txBody>
      </p:sp>
      <p:pic>
        <p:nvPicPr>
          <p:cNvPr id="3" name="Myš">
            <a:extLst>
              <a:ext uri="{FF2B5EF4-FFF2-40B4-BE49-F238E27FC236}">
                <a16:creationId xmlns:a16="http://schemas.microsoft.com/office/drawing/2014/main" id="{12075AD1-34C4-4F4A-B7AF-04AA4A788D7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02159" y="6139754"/>
            <a:ext cx="519302" cy="371501"/>
          </a:xfrm>
          <a:prstGeom prst="rect">
            <a:avLst/>
          </a:prstGeom>
        </p:spPr>
      </p:pic>
    </p:spTree>
    <p:extLst>
      <p:ext uri="{BB962C8B-B14F-4D97-AF65-F5344CB8AC3E}">
        <p14:creationId xmlns:p14="http://schemas.microsoft.com/office/powerpoint/2010/main" val="1436313819"/>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08-El Viaje del Shaman.wav"/>
          </p:stSnd>
        </p:sndAc>
      </p:transition>
    </mc:Choice>
    <mc:Fallback xmlns="">
      <p:transition spd="slow">
        <p:fade/>
        <p:sndAc>
          <p:stSnd loop="1">
            <p:snd r:embed="rId8" name="08-El Viaje del Sham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2000"/>
                                        <p:tgtEl>
                                          <p:spTgt spid="10"/>
                                        </p:tgtEl>
                                      </p:cBhvr>
                                    </p:animEffect>
                                  </p:childTnLst>
                                </p:cTn>
                              </p:par>
                              <p:par>
                                <p:cTn id="8" presetID="47"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childTnLst>
                          </p:cTn>
                        </p:par>
                        <p:par>
                          <p:cTn id="13" fill="hold">
                            <p:stCondLst>
                              <p:cond delay="2500"/>
                            </p:stCondLst>
                            <p:childTnLst>
                              <p:par>
                                <p:cTn id="14" presetID="53" presetClass="entr" presetSubtype="16" fill="hold" nodeType="after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fltVal val="0"/>
                                          </p:val>
                                        </p:tav>
                                        <p:tav tm="100000">
                                          <p:val>
                                            <p:strVal val="#ppt_h"/>
                                          </p:val>
                                        </p:tav>
                                      </p:tavLst>
                                    </p:anim>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13428D12-69E6-4C36-88F1-FF82C3D4B4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098" name="Doplnok"/>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940438" y="2271712"/>
            <a:ext cx="628650" cy="2314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Text"/>
          <p:cNvSpPr/>
          <p:nvPr/>
        </p:nvSpPr>
        <p:spPr>
          <a:xfrm>
            <a:off x="483313" y="1818076"/>
            <a:ext cx="6096000" cy="4445796"/>
          </a:xfrm>
          <a:prstGeom prst="rect">
            <a:avLst/>
          </a:prstGeom>
          <a:solidFill>
            <a:srgbClr val="A7602C"/>
          </a:solidFill>
          <a:effectLst>
            <a:softEdge rad="63500"/>
          </a:effectLst>
        </p:spPr>
        <p:txBody>
          <a:bodyPr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El pueblo huasteco es uno de los más desconocidos de toda Mesoamérica; llegó a territorio mexicano alrededor del año 2.000 a. de C., concretamente a una región que hoy en día es </a:t>
            </a:r>
            <a:r>
              <a:rPr lang="es-MX" i="1">
                <a:solidFill>
                  <a:schemeClr val="bg1"/>
                </a:solidFill>
                <a:latin typeface="Adobe Devanagari" panose="02040503050201020203" pitchFamily="18" charset="0"/>
                <a:cs typeface="Adobe Devanagari" panose="02040503050201020203" pitchFamily="18" charset="0"/>
              </a:rPr>
              <a:t>denominada “</a:t>
            </a:r>
            <a:r>
              <a:rPr lang="sk-SK" i="1">
                <a:solidFill>
                  <a:schemeClr val="bg1"/>
                </a:solidFill>
                <a:latin typeface="Adobe Devanagari" panose="02040503050201020203" pitchFamily="18" charset="0"/>
                <a:cs typeface="Adobe Devanagari" panose="02040503050201020203" pitchFamily="18" charset="0"/>
              </a:rPr>
              <a:t>L</a:t>
            </a:r>
            <a:r>
              <a:rPr lang="es-MX" i="1">
                <a:solidFill>
                  <a:schemeClr val="bg1"/>
                </a:solidFill>
                <a:latin typeface="Adobe Devanagari" panose="02040503050201020203" pitchFamily="18" charset="0"/>
                <a:cs typeface="Adobe Devanagari" panose="02040503050201020203" pitchFamily="18" charset="0"/>
              </a:rPr>
              <a:t>a Huasteca”</a:t>
            </a:r>
            <a:r>
              <a:rPr lang="sk-SK" i="1">
                <a:solidFill>
                  <a:schemeClr val="bg1"/>
                </a:solidFill>
                <a:latin typeface="Adobe Devanagari" panose="02040503050201020203" pitchFamily="18" charset="0"/>
                <a:cs typeface="Adobe Devanagari" panose="02040503050201020203" pitchFamily="18" charset="0"/>
              </a:rPr>
              <a:t> </a:t>
            </a:r>
            <a:r>
              <a:rPr lang="es-MX" i="1">
                <a:solidFill>
                  <a:schemeClr val="bg1"/>
                </a:solidFill>
                <a:latin typeface="Adobe Devanagari" panose="02040503050201020203" pitchFamily="18" charset="0"/>
                <a:cs typeface="Adobe Devanagari" panose="02040503050201020203" pitchFamily="18" charset="0"/>
              </a:rPr>
              <a:t>y </a:t>
            </a:r>
            <a:r>
              <a:rPr lang="es-MX" i="1" dirty="0">
                <a:solidFill>
                  <a:schemeClr val="bg1"/>
                </a:solidFill>
                <a:latin typeface="Adobe Devanagari" panose="02040503050201020203" pitchFamily="18" charset="0"/>
                <a:cs typeface="Adobe Devanagari" panose="02040503050201020203" pitchFamily="18" charset="0"/>
              </a:rPr>
              <a:t>que se extiende por los estados de Veracruz, San Luis Potosí, Hidalgo, Tamaulipas</a:t>
            </a:r>
            <a:r>
              <a:rPr lang="es-MX" i="1">
                <a:solidFill>
                  <a:schemeClr val="bg1"/>
                </a:solidFill>
                <a:latin typeface="Adobe Devanagari" panose="02040503050201020203" pitchFamily="18" charset="0"/>
                <a:cs typeface="Adobe Devanagari" panose="02040503050201020203" pitchFamily="18" charset="0"/>
              </a:rPr>
              <a:t>, Guanajuato</a:t>
            </a:r>
            <a:r>
              <a:rPr lang="es-MX" i="1" dirty="0">
                <a:solidFill>
                  <a:schemeClr val="bg1"/>
                </a:solidFill>
                <a:latin typeface="Adobe Devanagari" panose="02040503050201020203" pitchFamily="18" charset="0"/>
                <a:cs typeface="Adobe Devanagari" panose="02040503050201020203" pitchFamily="18" charset="0"/>
              </a:rPr>
              <a:t>, Querétaro y Puebla. </a:t>
            </a:r>
          </a:p>
          <a:p>
            <a:pPr algn="just"/>
            <a:r>
              <a:rPr lang="es-MX" i="1">
                <a:solidFill>
                  <a:schemeClr val="bg1"/>
                </a:solidFill>
                <a:latin typeface="Adobe Devanagari" panose="02040503050201020203" pitchFamily="18" charset="0"/>
                <a:cs typeface="Adobe Devanagari" panose="02040503050201020203" pitchFamily="18" charset="0"/>
              </a:rPr>
              <a:t>Esta </a:t>
            </a:r>
            <a:r>
              <a:rPr lang="es-MX" i="1" dirty="0">
                <a:solidFill>
                  <a:schemeClr val="bg1"/>
                </a:solidFill>
                <a:latin typeface="Adobe Devanagari" panose="02040503050201020203" pitchFamily="18" charset="0"/>
                <a:cs typeface="Adobe Devanagari" panose="02040503050201020203" pitchFamily="18" charset="0"/>
              </a:rPr>
              <a:t>etnia desciende de los mayas y se conocen a sí mismos como </a:t>
            </a:r>
            <a:r>
              <a:rPr lang="es-MX" b="1" i="1" dirty="0" err="1">
                <a:solidFill>
                  <a:srgbClr val="FFFF00"/>
                </a:solidFill>
                <a:latin typeface="Adobe Devanagari" panose="02040503050201020203" pitchFamily="18" charset="0"/>
                <a:cs typeface="Adobe Devanagari" panose="02040503050201020203" pitchFamily="18" charset="0"/>
              </a:rPr>
              <a:t>Teenek</a:t>
            </a:r>
            <a:r>
              <a:rPr lang="es-MX" i="1" dirty="0">
                <a:solidFill>
                  <a:schemeClr val="bg1"/>
                </a:solidFill>
                <a:latin typeface="Adobe Devanagari" panose="02040503050201020203" pitchFamily="18" charset="0"/>
                <a:cs typeface="Adobe Devanagari" panose="02040503050201020203" pitchFamily="18" charset="0"/>
              </a:rPr>
              <a:t> que guarda el significado de “los que viven en el campo con su idioma, sangre y comparten la idea". También son conocidos como </a:t>
            </a:r>
            <a:r>
              <a:rPr lang="es-MX" i="1" dirty="0" err="1">
                <a:solidFill>
                  <a:schemeClr val="bg1"/>
                </a:solidFill>
                <a:latin typeface="Adobe Devanagari" panose="02040503050201020203" pitchFamily="18" charset="0"/>
                <a:cs typeface="Adobe Devanagari" panose="02040503050201020203" pitchFamily="18" charset="0"/>
              </a:rPr>
              <a:t>Cuaxteca</a:t>
            </a:r>
            <a:r>
              <a:rPr lang="es-MX" i="1" dirty="0">
                <a:solidFill>
                  <a:schemeClr val="bg1"/>
                </a:solidFill>
                <a:latin typeface="Adobe Devanagari" panose="02040503050201020203" pitchFamily="18" charset="0"/>
                <a:cs typeface="Adobe Devanagari" panose="02040503050201020203" pitchFamily="18" charset="0"/>
              </a:rPr>
              <a:t> y muchos historiadores afirman que proviene de un vocablo que se relaciona con dos voces de la misma lengua: </a:t>
            </a:r>
            <a:r>
              <a:rPr lang="es-MX" i="1" dirty="0" err="1">
                <a:solidFill>
                  <a:srgbClr val="FFFF00"/>
                </a:solidFill>
                <a:latin typeface="Adobe Devanagari" panose="02040503050201020203" pitchFamily="18" charset="0"/>
                <a:cs typeface="Adobe Devanagari" panose="02040503050201020203" pitchFamily="18" charset="0"/>
              </a:rPr>
              <a:t>cuechtic</a:t>
            </a:r>
            <a:r>
              <a:rPr lang="es-MX" i="1" dirty="0">
                <a:solidFill>
                  <a:schemeClr val="bg1"/>
                </a:solidFill>
                <a:latin typeface="Adobe Devanagari" panose="02040503050201020203" pitchFamily="18" charset="0"/>
                <a:cs typeface="Adobe Devanagari" panose="02040503050201020203" pitchFamily="18" charset="0"/>
              </a:rPr>
              <a:t>, que significa caracolillo o caracol menudo, y </a:t>
            </a:r>
            <a:r>
              <a:rPr lang="es-MX" i="1" dirty="0" err="1">
                <a:solidFill>
                  <a:srgbClr val="FFFF00"/>
                </a:solidFill>
                <a:latin typeface="Adobe Devanagari" panose="02040503050201020203" pitchFamily="18" charset="0"/>
                <a:cs typeface="Adobe Devanagari" panose="02040503050201020203" pitchFamily="18" charset="0"/>
              </a:rPr>
              <a:t>cuexteca</a:t>
            </a:r>
            <a:r>
              <a:rPr lang="es-MX" i="1" dirty="0">
                <a:solidFill>
                  <a:schemeClr val="bg1"/>
                </a:solidFill>
                <a:latin typeface="Adobe Devanagari" panose="02040503050201020203" pitchFamily="18" charset="0"/>
                <a:cs typeface="Adobe Devanagari" panose="02040503050201020203" pitchFamily="18" charset="0"/>
              </a:rPr>
              <a:t> que era el nombre del líder que los llevó hacia el oriente y que encuentra relacionado con </a:t>
            </a:r>
            <a:r>
              <a:rPr lang="es-MX" i="1" dirty="0" err="1">
                <a:solidFill>
                  <a:schemeClr val="bg1"/>
                </a:solidFill>
                <a:latin typeface="Adobe Devanagari" panose="02040503050201020203" pitchFamily="18" charset="0"/>
                <a:cs typeface="Adobe Devanagari" panose="02040503050201020203" pitchFamily="18" charset="0"/>
              </a:rPr>
              <a:t>Quetzacóatl</a:t>
            </a:r>
            <a:r>
              <a:rPr lang="es-MX" i="1" dirty="0">
                <a:solidFill>
                  <a:schemeClr val="bg1"/>
                </a:solidFill>
                <a:latin typeface="Adobe Devanagari" panose="02040503050201020203" pitchFamily="18" charset="0"/>
                <a:cs typeface="Adobe Devanagari" panose="02040503050201020203" pitchFamily="18" charset="0"/>
              </a:rPr>
              <a:t> cuando Tula cayó. </a:t>
            </a:r>
          </a:p>
          <a:p>
            <a:pPr algn="just"/>
            <a:r>
              <a:rPr lang="es-MX" i="1">
                <a:solidFill>
                  <a:schemeClr val="bg1"/>
                </a:solidFill>
                <a:latin typeface="Adobe Devanagari" panose="02040503050201020203" pitchFamily="18" charset="0"/>
                <a:cs typeface="Adobe Devanagari" panose="02040503050201020203" pitchFamily="18" charset="0"/>
              </a:rPr>
              <a:t>El </a:t>
            </a:r>
            <a:r>
              <a:rPr lang="es-MX" i="1" dirty="0">
                <a:solidFill>
                  <a:schemeClr val="bg1"/>
                </a:solidFill>
                <a:latin typeface="Adobe Devanagari" panose="02040503050201020203" pitchFamily="18" charset="0"/>
                <a:cs typeface="Adobe Devanagari" panose="02040503050201020203" pitchFamily="18" charset="0"/>
              </a:rPr>
              <a:t>término </a:t>
            </a:r>
            <a:r>
              <a:rPr lang="es-MX" i="1" dirty="0" err="1">
                <a:solidFill>
                  <a:schemeClr val="bg1"/>
                </a:solidFill>
                <a:latin typeface="Adobe Devanagari" panose="02040503050201020203" pitchFamily="18" charset="0"/>
                <a:cs typeface="Adobe Devanagari" panose="02040503050201020203" pitchFamily="18" charset="0"/>
              </a:rPr>
              <a:t>huaxtecos</a:t>
            </a:r>
            <a:r>
              <a:rPr lang="es-MX" i="1" dirty="0">
                <a:solidFill>
                  <a:schemeClr val="bg1"/>
                </a:solidFill>
                <a:latin typeface="Adobe Devanagari" panose="02040503050201020203" pitchFamily="18" charset="0"/>
                <a:cs typeface="Adobe Devanagari" panose="02040503050201020203" pitchFamily="18" charset="0"/>
              </a:rPr>
              <a:t> o </a:t>
            </a:r>
            <a:r>
              <a:rPr lang="es-MX" i="1" dirty="0" err="1">
                <a:solidFill>
                  <a:schemeClr val="bg1"/>
                </a:solidFill>
                <a:latin typeface="Adobe Devanagari" panose="02040503050201020203" pitchFamily="18" charset="0"/>
                <a:cs typeface="Adobe Devanagari" panose="02040503050201020203" pitchFamily="18" charset="0"/>
              </a:rPr>
              <a:t>guaxtecos</a:t>
            </a:r>
            <a:r>
              <a:rPr lang="es-MX" i="1" dirty="0">
                <a:solidFill>
                  <a:schemeClr val="bg1"/>
                </a:solidFill>
                <a:latin typeface="Adobe Devanagari" panose="02040503050201020203" pitchFamily="18" charset="0"/>
                <a:cs typeface="Adobe Devanagari" panose="02040503050201020203" pitchFamily="18" charset="0"/>
              </a:rPr>
              <a:t> proviene del </a:t>
            </a:r>
            <a:r>
              <a:rPr lang="es-MX" i="1" dirty="0" err="1">
                <a:solidFill>
                  <a:schemeClr val="bg1"/>
                </a:solidFill>
                <a:latin typeface="Adobe Devanagari" panose="02040503050201020203" pitchFamily="18" charset="0"/>
                <a:cs typeface="Adobe Devanagari" panose="02040503050201020203" pitchFamily="18" charset="0"/>
              </a:rPr>
              <a:t>guaxin</a:t>
            </a:r>
            <a:r>
              <a:rPr lang="es-MX" i="1" dirty="0">
                <a:solidFill>
                  <a:schemeClr val="bg1"/>
                </a:solidFill>
                <a:latin typeface="Adobe Devanagari" panose="02040503050201020203" pitchFamily="18" charset="0"/>
                <a:cs typeface="Adobe Devanagari" panose="02040503050201020203" pitchFamily="18" charset="0"/>
              </a:rPr>
              <a:t> “guaje” que es una planta leguminosa </a:t>
            </a:r>
            <a:r>
              <a:rPr lang="es-MX" i="1">
                <a:solidFill>
                  <a:schemeClr val="bg1"/>
                </a:solidFill>
                <a:latin typeface="Adobe Devanagari" panose="02040503050201020203" pitchFamily="18" charset="0"/>
                <a:cs typeface="Adobe Devanagari" panose="02040503050201020203" pitchFamily="18" charset="0"/>
              </a:rPr>
              <a:t>comestible.</a:t>
            </a:r>
            <a:endParaRPr lang="es-MX" i="1" dirty="0">
              <a:solidFill>
                <a:schemeClr val="bg1"/>
              </a:solidFill>
              <a:latin typeface="Adobe Devanagari" panose="02040503050201020203" pitchFamily="18" charset="0"/>
              <a:cs typeface="Adobe Devanagari" panose="02040503050201020203" pitchFamily="18" charset="0"/>
            </a:endParaRPr>
          </a:p>
        </p:txBody>
      </p:sp>
      <p:pic>
        <p:nvPicPr>
          <p:cNvPr id="4099" name="Foto 2"/>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7829750" y="3593440"/>
            <a:ext cx="3972793" cy="2926331"/>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4" name="Foto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29750" y="354911"/>
            <a:ext cx="3965990" cy="2926331"/>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13019FB8-8982-4C61-9337-69506901474C}"/>
              </a:ext>
            </a:extLst>
          </p:cNvPr>
          <p:cNvSpPr/>
          <p:nvPr/>
        </p:nvSpPr>
        <p:spPr>
          <a:xfrm>
            <a:off x="900000" y="5220000"/>
            <a:ext cx="4998484" cy="923330"/>
          </a:xfrm>
          <a:prstGeom prst="rect">
            <a:avLst/>
          </a:prstGeom>
          <a:noFill/>
        </p:spPr>
        <p:txBody>
          <a:bodyPr wrap="none">
            <a:spAutoFit/>
          </a:bodyPr>
          <a:lstStyle/>
          <a:p>
            <a:pPr algn="ctr">
              <a:defRPr/>
            </a:pPr>
            <a:r>
              <a:rPr lang="es-ES" sz="5400" b="1" spc="50" dirty="0">
                <a:ln w="19050" cmpd="dbl">
                  <a:solidFill>
                    <a:schemeClr val="accent2">
                      <a:lumMod val="50000"/>
                    </a:schemeClr>
                  </a:solidFill>
                  <a:prstDash val="solid"/>
                </a:ln>
                <a:solidFill>
                  <a:schemeClr val="bg1"/>
                </a:solidFill>
                <a:latin typeface="Arabia CE" pitchFamily="2" charset="0"/>
              </a:rPr>
              <a:t>Los Huastecos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3.95833E-6 -2.22222E-6 L 0.00859 -0.675 " pathEditMode="relative" rAng="0" ptsTypes="AA">
                                      <p:cBhvr>
                                        <p:cTn id="6" dur="2000" fill="hold"/>
                                        <p:tgtEl>
                                          <p:spTgt spid="8"/>
                                        </p:tgtEl>
                                        <p:attrNameLst>
                                          <p:attrName>ppt_x</p:attrName>
                                          <p:attrName>ppt_y</p:attrName>
                                        </p:attrNameLst>
                                      </p:cBhvr>
                                      <p:rCtr x="430" y="-33750"/>
                                    </p:animMotion>
                                  </p:childTnLst>
                                </p:cTn>
                              </p:par>
                            </p:childTnLst>
                          </p:cTn>
                        </p:par>
                        <p:par>
                          <p:cTn id="7" fill="hold">
                            <p:stCondLst>
                              <p:cond delay="2500"/>
                            </p:stCondLst>
                            <p:childTnLst>
                              <p:par>
                                <p:cTn id="8" presetID="53" presetClass="entr" presetSubtype="16"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500" fill="hold"/>
                                        <p:tgtEl>
                                          <p:spTgt spid="4"/>
                                        </p:tgtEl>
                                        <p:attrNameLst>
                                          <p:attrName>ppt_w</p:attrName>
                                        </p:attrNameLst>
                                      </p:cBhvr>
                                      <p:tavLst>
                                        <p:tav tm="0">
                                          <p:val>
                                            <p:fltVal val="0"/>
                                          </p:val>
                                        </p:tav>
                                        <p:tav tm="100000">
                                          <p:val>
                                            <p:strVal val="#ppt_w"/>
                                          </p:val>
                                        </p:tav>
                                      </p:tavLst>
                                    </p:anim>
                                    <p:anim calcmode="lin" valueType="num">
                                      <p:cBhvr>
                                        <p:cTn id="11" dur="1500" fill="hold"/>
                                        <p:tgtEl>
                                          <p:spTgt spid="4"/>
                                        </p:tgtEl>
                                        <p:attrNameLst>
                                          <p:attrName>ppt_h</p:attrName>
                                        </p:attrNameLst>
                                      </p:cBhvr>
                                      <p:tavLst>
                                        <p:tav tm="0">
                                          <p:val>
                                            <p:fltVal val="0"/>
                                          </p:val>
                                        </p:tav>
                                        <p:tav tm="100000">
                                          <p:val>
                                            <p:strVal val="#ppt_h"/>
                                          </p:val>
                                        </p:tav>
                                      </p:tavLst>
                                    </p:anim>
                                    <p:animEffect transition="in" filter="fade">
                                      <p:cBhvr>
                                        <p:cTn id="12" dur="1500"/>
                                        <p:tgtEl>
                                          <p:spTgt spid="4"/>
                                        </p:tgtEl>
                                      </p:cBhvr>
                                    </p:animEffect>
                                  </p:childTnLst>
                                </p:cTn>
                              </p:par>
                              <p:par>
                                <p:cTn id="13" presetID="53" presetClass="entr" presetSubtype="16" fill="hold" nodeType="withEffect">
                                  <p:stCondLst>
                                    <p:cond delay="0"/>
                                  </p:stCondLst>
                                  <p:childTnLst>
                                    <p:set>
                                      <p:cBhvr>
                                        <p:cTn id="14" dur="1" fill="hold">
                                          <p:stCondLst>
                                            <p:cond delay="0"/>
                                          </p:stCondLst>
                                        </p:cTn>
                                        <p:tgtEl>
                                          <p:spTgt spid="4099"/>
                                        </p:tgtEl>
                                        <p:attrNameLst>
                                          <p:attrName>style.visibility</p:attrName>
                                        </p:attrNameLst>
                                      </p:cBhvr>
                                      <p:to>
                                        <p:strVal val="visible"/>
                                      </p:to>
                                    </p:set>
                                    <p:anim calcmode="lin" valueType="num">
                                      <p:cBhvr>
                                        <p:cTn id="15" dur="1500" fill="hold"/>
                                        <p:tgtEl>
                                          <p:spTgt spid="4099"/>
                                        </p:tgtEl>
                                        <p:attrNameLst>
                                          <p:attrName>ppt_w</p:attrName>
                                        </p:attrNameLst>
                                      </p:cBhvr>
                                      <p:tavLst>
                                        <p:tav tm="0">
                                          <p:val>
                                            <p:fltVal val="0"/>
                                          </p:val>
                                        </p:tav>
                                        <p:tav tm="100000">
                                          <p:val>
                                            <p:strVal val="#ppt_w"/>
                                          </p:val>
                                        </p:tav>
                                      </p:tavLst>
                                    </p:anim>
                                    <p:anim calcmode="lin" valueType="num">
                                      <p:cBhvr>
                                        <p:cTn id="16" dur="1500" fill="hold"/>
                                        <p:tgtEl>
                                          <p:spTgt spid="4099"/>
                                        </p:tgtEl>
                                        <p:attrNameLst>
                                          <p:attrName>ppt_h</p:attrName>
                                        </p:attrNameLst>
                                      </p:cBhvr>
                                      <p:tavLst>
                                        <p:tav tm="0">
                                          <p:val>
                                            <p:fltVal val="0"/>
                                          </p:val>
                                        </p:tav>
                                        <p:tav tm="100000">
                                          <p:val>
                                            <p:strVal val="#ppt_h"/>
                                          </p:val>
                                        </p:tav>
                                      </p:tavLst>
                                    </p:anim>
                                    <p:animEffect transition="in" filter="fade">
                                      <p:cBhvr>
                                        <p:cTn id="17" dur="1500"/>
                                        <p:tgtEl>
                                          <p:spTgt spid="4099"/>
                                        </p:tgtEl>
                                      </p:cBhvr>
                                    </p:animEffect>
                                  </p:childTnLst>
                                </p:cTn>
                              </p:par>
                            </p:childTnLst>
                          </p:cTn>
                        </p:par>
                        <p:par>
                          <p:cTn id="18" fill="hold">
                            <p:stCondLst>
                              <p:cond delay="4000"/>
                            </p:stCondLst>
                            <p:childTnLst>
                              <p:par>
                                <p:cTn id="19" presetID="42" presetClass="entr" presetSubtype="0" fill="hold" grpId="0" nodeType="afterEffect">
                                  <p:stCondLst>
                                    <p:cond delay="5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500"/>
                                        <p:tgtEl>
                                          <p:spTgt spid="3"/>
                                        </p:tgtEl>
                                      </p:cBhvr>
                                    </p:animEffect>
                                    <p:anim calcmode="lin" valueType="num">
                                      <p:cBhvr>
                                        <p:cTn id="22" dur="1500" fill="hold"/>
                                        <p:tgtEl>
                                          <p:spTgt spid="3"/>
                                        </p:tgtEl>
                                        <p:attrNameLst>
                                          <p:attrName>ppt_x</p:attrName>
                                        </p:attrNameLst>
                                      </p:cBhvr>
                                      <p:tavLst>
                                        <p:tav tm="0">
                                          <p:val>
                                            <p:strVal val="#ppt_x"/>
                                          </p:val>
                                        </p:tav>
                                        <p:tav tm="100000">
                                          <p:val>
                                            <p:strVal val="#ppt_x"/>
                                          </p:val>
                                        </p:tav>
                                      </p:tavLst>
                                    </p:anim>
                                    <p:anim calcmode="lin" valueType="num">
                                      <p:cBhvr>
                                        <p:cTn id="23" dur="1500" fill="hold"/>
                                        <p:tgtEl>
                                          <p:spTgt spid="3"/>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0"/>
                                  </p:stCondLst>
                                  <p:childTnLst>
                                    <p:set>
                                      <p:cBhvr>
                                        <p:cTn id="25" dur="1" fill="hold">
                                          <p:stCondLst>
                                            <p:cond delay="0"/>
                                          </p:stCondLst>
                                        </p:cTn>
                                        <p:tgtEl>
                                          <p:spTgt spid="4098"/>
                                        </p:tgtEl>
                                        <p:attrNameLst>
                                          <p:attrName>style.visibility</p:attrName>
                                        </p:attrNameLst>
                                      </p:cBhvr>
                                      <p:to>
                                        <p:strVal val="visible"/>
                                      </p:to>
                                    </p:set>
                                    <p:animEffect transition="in" filter="wipe(left)">
                                      <p:cBhvr>
                                        <p:cTn id="26"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AD8820D1-8AF8-471C-A9D3-256BC11BBF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530" name="Text"/>
          <p:cNvSpPr txBox="1">
            <a:spLocks noChangeArrowheads="1"/>
          </p:cNvSpPr>
          <p:nvPr/>
        </p:nvSpPr>
        <p:spPr bwMode="auto">
          <a:xfrm>
            <a:off x="5338958" y="929103"/>
            <a:ext cx="6003279" cy="499979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defPPr>
              <a:defRPr lang="es-ES"/>
            </a:defPPr>
            <a:lvl1pPr algn="just">
              <a:defRPr i="1">
                <a:solidFill>
                  <a:schemeClr val="bg1"/>
                </a:solidFill>
                <a:latin typeface="Adobe Devanagari" panose="02040503050201020203" pitchFamily="18" charset="0"/>
                <a:cs typeface="Adobe Devanagari" panose="02040503050201020203" pitchFamily="18"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dirty="0"/>
              <a:t>La civilización huasteca nace cuando grupos de mayas emigran hacia la región de </a:t>
            </a:r>
            <a:r>
              <a:rPr lang="es-MX"/>
              <a:t>Pánuco </a:t>
            </a:r>
            <a:r>
              <a:rPr lang="es-ES" dirty="0"/>
              <a:t>y se establecen en el norte de la Costa del </a:t>
            </a:r>
            <a:r>
              <a:rPr lang="es-ES"/>
              <a:t>Golfo.</a:t>
            </a:r>
            <a:endParaRPr lang="es-MX" altLang="es-MX" dirty="0"/>
          </a:p>
          <a:p>
            <a:endParaRPr lang="es-MX" dirty="0"/>
          </a:p>
          <a:p>
            <a:r>
              <a:rPr lang="es-MX" dirty="0"/>
              <a:t>La lengua huasteca</a:t>
            </a:r>
            <a:r>
              <a:rPr lang="es-MX"/>
              <a:t>, teenek cauintalab</a:t>
            </a:r>
            <a:r>
              <a:rPr lang="es-MX" dirty="0"/>
              <a:t> “lengua huasteca”, se encuentra dentro del grupo maya totonaco y tiene la característica que es la única que se encuentra distanciada geográficamente del resto de lenguas de este conjunto. A diferencia de otras, no posee diferentes dialectos.</a:t>
            </a:r>
          </a:p>
          <a:p>
            <a:endParaRPr lang="es-MX" altLang="es-MX" dirty="0"/>
          </a:p>
          <a:p>
            <a:r>
              <a:rPr lang="es-MX" dirty="0"/>
              <a:t>El pueblo huasteco no desapareció con la Conquista española; sus descendientes continúan viviendo en la región que históricamente habitaron sus </a:t>
            </a:r>
            <a:r>
              <a:rPr lang="es-MX"/>
              <a:t>antepasados.</a:t>
            </a:r>
            <a:endParaRPr lang="es-MX" dirty="0"/>
          </a:p>
          <a:p>
            <a:endParaRPr lang="es-MX" altLang="es-MX" dirty="0"/>
          </a:p>
          <a:p>
            <a:r>
              <a:rPr lang="es-MX" altLang="es-MX" dirty="0"/>
              <a:t>Los huastecos nos han heredado bellísimas obras de arte en las que aparece de manera reiterativa la Serpiente Emplumada y el caracol, que es el símbolo del Espíritu y de Quetzalcóatl.</a:t>
            </a:r>
          </a:p>
        </p:txBody>
      </p:sp>
      <p:sp>
        <p:nvSpPr>
          <p:cNvPr id="22532" name="Popis"/>
          <p:cNvSpPr>
            <a:spLocks noChangeArrowheads="1"/>
          </p:cNvSpPr>
          <p:nvPr/>
        </p:nvSpPr>
        <p:spPr bwMode="auto">
          <a:xfrm>
            <a:off x="3215680" y="6315932"/>
            <a:ext cx="20730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altLang="es-MX" i="1">
                <a:solidFill>
                  <a:schemeClr val="bg1"/>
                </a:solidFill>
                <a:latin typeface="Adobe Devanagari" panose="02040503050201020203" pitchFamily="18" charset="0"/>
                <a:cs typeface="Adobe Devanagari" panose="02040503050201020203" pitchFamily="18" charset="0"/>
              </a:rPr>
              <a:t>Lápida</a:t>
            </a:r>
            <a:r>
              <a:rPr lang="es-MX" altLang="es-MX">
                <a:solidFill>
                  <a:schemeClr val="bg1"/>
                </a:solidFill>
              </a:rPr>
              <a:t> </a:t>
            </a:r>
            <a:r>
              <a:rPr lang="es-MX" altLang="es-MX" i="1">
                <a:solidFill>
                  <a:schemeClr val="bg1"/>
                </a:solidFill>
                <a:latin typeface="Adobe Devanagari" panose="02040503050201020203" pitchFamily="18" charset="0"/>
                <a:cs typeface="Adobe Devanagari" panose="02040503050201020203" pitchFamily="18" charset="0"/>
              </a:rPr>
              <a:t>de</a:t>
            </a:r>
            <a:r>
              <a:rPr lang="es-MX" altLang="es-MX">
                <a:solidFill>
                  <a:schemeClr val="bg1"/>
                </a:solidFill>
              </a:rPr>
              <a:t> </a:t>
            </a:r>
            <a:r>
              <a:rPr lang="es-MX" altLang="es-MX" i="1">
                <a:solidFill>
                  <a:schemeClr val="bg1"/>
                </a:solidFill>
                <a:latin typeface="Adobe Devanagari" panose="02040503050201020203" pitchFamily="18" charset="0"/>
                <a:cs typeface="Adobe Devanagari" panose="02040503050201020203" pitchFamily="18" charset="0"/>
              </a:rPr>
              <a:t>Tepetzintla</a:t>
            </a:r>
            <a:endParaRPr lang="es-MX" altLang="es-MX" i="1" dirty="0">
              <a:solidFill>
                <a:schemeClr val="bg1"/>
              </a:solidFill>
              <a:latin typeface="Adobe Devanagari" panose="02040503050201020203" pitchFamily="18" charset="0"/>
              <a:cs typeface="Adobe Devanagari" panose="02040503050201020203" pitchFamily="18" charset="0"/>
            </a:endParaRPr>
          </a:p>
        </p:txBody>
      </p:sp>
      <p:pic>
        <p:nvPicPr>
          <p:cNvPr id="22531"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36397" y="345472"/>
            <a:ext cx="4075927" cy="6167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wipe(left)">
                                      <p:cBhvr>
                                        <p:cTn id="7" dur="1500"/>
                                        <p:tgtEl>
                                          <p:spTgt spid="22531"/>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22532"/>
                                        </p:tgtEl>
                                        <p:attrNameLst>
                                          <p:attrName>style.visibility</p:attrName>
                                        </p:attrNameLst>
                                      </p:cBhvr>
                                      <p:to>
                                        <p:strVal val="visible"/>
                                      </p:to>
                                    </p:set>
                                    <p:animEffect transition="in" filter="fade">
                                      <p:cBhvr>
                                        <p:cTn id="10" dur="1000"/>
                                        <p:tgtEl>
                                          <p:spTgt spid="22532"/>
                                        </p:tgtEl>
                                      </p:cBhvr>
                                    </p:animEffect>
                                    <p:anim calcmode="lin" valueType="num">
                                      <p:cBhvr>
                                        <p:cTn id="11" dur="1000" fill="hold"/>
                                        <p:tgtEl>
                                          <p:spTgt spid="22532"/>
                                        </p:tgtEl>
                                        <p:attrNameLst>
                                          <p:attrName>ppt_x</p:attrName>
                                        </p:attrNameLst>
                                      </p:cBhvr>
                                      <p:tavLst>
                                        <p:tav tm="0">
                                          <p:val>
                                            <p:strVal val="#ppt_x"/>
                                          </p:val>
                                        </p:tav>
                                        <p:tav tm="100000">
                                          <p:val>
                                            <p:strVal val="#ppt_x"/>
                                          </p:val>
                                        </p:tav>
                                      </p:tavLst>
                                    </p:anim>
                                    <p:anim calcmode="lin" valueType="num">
                                      <p:cBhvr>
                                        <p:cTn id="12" dur="1000" fill="hold"/>
                                        <p:tgtEl>
                                          <p:spTgt spid="2253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42" presetClass="entr" presetSubtype="0" fill="hold" grpId="0" nodeType="afterEffect">
                                  <p:stCondLst>
                                    <p:cond delay="500"/>
                                  </p:stCondLst>
                                  <p:childTnLst>
                                    <p:set>
                                      <p:cBhvr>
                                        <p:cTn id="15" dur="1" fill="hold">
                                          <p:stCondLst>
                                            <p:cond delay="0"/>
                                          </p:stCondLst>
                                        </p:cTn>
                                        <p:tgtEl>
                                          <p:spTgt spid="22530"/>
                                        </p:tgtEl>
                                        <p:attrNameLst>
                                          <p:attrName>style.visibility</p:attrName>
                                        </p:attrNameLst>
                                      </p:cBhvr>
                                      <p:to>
                                        <p:strVal val="visible"/>
                                      </p:to>
                                    </p:set>
                                    <p:animEffect transition="in" filter="fade">
                                      <p:cBhvr>
                                        <p:cTn id="16" dur="1500"/>
                                        <p:tgtEl>
                                          <p:spTgt spid="22530"/>
                                        </p:tgtEl>
                                      </p:cBhvr>
                                    </p:animEffect>
                                    <p:anim calcmode="lin" valueType="num">
                                      <p:cBhvr>
                                        <p:cTn id="17" dur="1500" fill="hold"/>
                                        <p:tgtEl>
                                          <p:spTgt spid="22530"/>
                                        </p:tgtEl>
                                        <p:attrNameLst>
                                          <p:attrName>ppt_x</p:attrName>
                                        </p:attrNameLst>
                                      </p:cBhvr>
                                      <p:tavLst>
                                        <p:tav tm="0">
                                          <p:val>
                                            <p:strVal val="#ppt_x"/>
                                          </p:val>
                                        </p:tav>
                                        <p:tav tm="100000">
                                          <p:val>
                                            <p:strVal val="#ppt_x"/>
                                          </p:val>
                                        </p:tav>
                                      </p:tavLst>
                                    </p:anim>
                                    <p:anim calcmode="lin" valueType="num">
                                      <p:cBhvr>
                                        <p:cTn id="18" dur="1500" fill="hold"/>
                                        <p:tgtEl>
                                          <p:spTgt spid="225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3CF90B7E-A9F8-4022-BA12-9C4FF1B48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123" name="Autor"/>
          <p:cNvSpPr>
            <a:spLocks noChangeArrowheads="1"/>
          </p:cNvSpPr>
          <p:nvPr/>
        </p:nvSpPr>
        <p:spPr bwMode="auto">
          <a:xfrm>
            <a:off x="473050" y="6314168"/>
            <a:ext cx="3102670" cy="276999"/>
          </a:xfrm>
          <a:prstGeom prst="rect">
            <a:avLst/>
          </a:prstGeom>
          <a:solidFill>
            <a:srgbClr val="A85F2C"/>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dirty="0">
                <a:solidFill>
                  <a:schemeClr val="bg1"/>
                </a:solidFill>
                <a:cs typeface="Arial" panose="020B0604020202020204" pitchFamily="34" charset="0"/>
              </a:rPr>
              <a:t>2016 por Rafael Saldaña</a:t>
            </a:r>
          </a:p>
        </p:txBody>
      </p:sp>
      <p:pic>
        <p:nvPicPr>
          <p:cNvPr id="5122" name="Foto"/>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3050" y="1373754"/>
            <a:ext cx="11245899" cy="4830226"/>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5" name="Popis"/>
          <p:cNvSpPr/>
          <p:nvPr/>
        </p:nvSpPr>
        <p:spPr>
          <a:xfrm>
            <a:off x="8859952" y="5834648"/>
            <a:ext cx="2747074" cy="369332"/>
          </a:xfrm>
          <a:prstGeom prst="rect">
            <a:avLst/>
          </a:prstGeom>
        </p:spPr>
        <p:txBody>
          <a:bodyPr wrap="square">
            <a:spAutoFit/>
          </a:bodyPr>
          <a:lstStyle/>
          <a:p>
            <a:pPr algn="ctr">
              <a:defRPr/>
            </a:pPr>
            <a:r>
              <a:rPr lang="es-ES" i="1">
                <a:solidFill>
                  <a:schemeClr val="bg1"/>
                </a:solidFill>
                <a:latin typeface="Adobe Devanagari" panose="02040503050201020203" pitchFamily="18" charset="0"/>
                <a:cs typeface="Adobe Devanagari" panose="02040503050201020203" pitchFamily="18" charset="0"/>
              </a:rPr>
              <a:t>Sitio</a:t>
            </a:r>
            <a:r>
              <a:rPr lang="es-ES" b="1">
                <a:solidFill>
                  <a:srgbClr val="FFFF99"/>
                </a:solidFill>
              </a:rPr>
              <a:t> </a:t>
            </a:r>
            <a:r>
              <a:rPr lang="es-ES" i="1">
                <a:solidFill>
                  <a:schemeClr val="bg1"/>
                </a:solidFill>
                <a:latin typeface="Adobe Devanagari" panose="02040503050201020203" pitchFamily="18" charset="0"/>
                <a:cs typeface="Adobe Devanagari" panose="02040503050201020203" pitchFamily="18" charset="0"/>
              </a:rPr>
              <a:t>arqueológico</a:t>
            </a:r>
            <a:r>
              <a:rPr lang="es-ES" b="1">
                <a:solidFill>
                  <a:srgbClr val="FFFF99"/>
                </a:solidFill>
              </a:rPr>
              <a:t> </a:t>
            </a:r>
            <a:r>
              <a:rPr lang="es-ES" i="1">
                <a:solidFill>
                  <a:schemeClr val="bg1"/>
                </a:solidFill>
                <a:latin typeface="Adobe Devanagari" panose="02040503050201020203" pitchFamily="18" charset="0"/>
                <a:cs typeface="Adobe Devanagari" panose="02040503050201020203" pitchFamily="18" charset="0"/>
              </a:rPr>
              <a:t>de</a:t>
            </a:r>
            <a:r>
              <a:rPr lang="es-ES" b="1">
                <a:solidFill>
                  <a:srgbClr val="FFFF99"/>
                </a:solidFill>
              </a:rPr>
              <a:t> </a:t>
            </a:r>
            <a:r>
              <a:rPr lang="es-ES" i="1">
                <a:solidFill>
                  <a:schemeClr val="bg1"/>
                </a:solidFill>
                <a:latin typeface="Adobe Devanagari" panose="02040503050201020203" pitchFamily="18" charset="0"/>
                <a:cs typeface="Adobe Devanagari" panose="02040503050201020203" pitchFamily="18" charset="0"/>
              </a:rPr>
              <a:t>Tamtoc</a:t>
            </a:r>
            <a:endParaRPr lang="es-ES" i="1" dirty="0">
              <a:solidFill>
                <a:schemeClr val="bg1"/>
              </a:solidFill>
              <a:latin typeface="Adobe Devanagari" panose="02040503050201020203" pitchFamily="18" charset="0"/>
              <a:cs typeface="Adobe Devanagari" panose="02040503050201020203" pitchFamily="18" charset="0"/>
            </a:endParaRPr>
          </a:p>
        </p:txBody>
      </p:sp>
      <p:sp>
        <p:nvSpPr>
          <p:cNvPr id="7" name="Názov">
            <a:extLst>
              <a:ext uri="{FF2B5EF4-FFF2-40B4-BE49-F238E27FC236}">
                <a16:creationId xmlns:a16="http://schemas.microsoft.com/office/drawing/2014/main" id="{64292896-C7BD-4796-9D7E-47A5B14F0918}"/>
              </a:ext>
            </a:extLst>
          </p:cNvPr>
          <p:cNvSpPr/>
          <p:nvPr/>
        </p:nvSpPr>
        <p:spPr>
          <a:xfrm>
            <a:off x="900000" y="5220000"/>
            <a:ext cx="8246168"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Las</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ciudades</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Huastecas</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8.33333E-7 -2.22222E-6 L 0.08802 -0.70648 " pathEditMode="relative" rAng="0" ptsTypes="AA">
                                      <p:cBhvr>
                                        <p:cTn id="6" dur="2000" fill="hold"/>
                                        <p:tgtEl>
                                          <p:spTgt spid="7"/>
                                        </p:tgtEl>
                                        <p:attrNameLst>
                                          <p:attrName>ppt_x</p:attrName>
                                          <p:attrName>ppt_y</p:attrName>
                                        </p:attrNameLst>
                                      </p:cBhvr>
                                      <p:rCtr x="4401" y="-35324"/>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wipe(up)">
                                      <p:cBhvr>
                                        <p:cTn id="10" dur="1500"/>
                                        <p:tgtEl>
                                          <p:spTgt spid="5122"/>
                                        </p:tgtEl>
                                      </p:cBhvr>
                                    </p:animEffect>
                                  </p:childTnLst>
                                </p:cTn>
                              </p:par>
                              <p:par>
                                <p:cTn id="11" presetID="42" presetClass="entr" presetSubtype="0" fill="hold" grpId="0" nodeType="withEffect">
                                  <p:stCondLst>
                                    <p:cond delay="1000"/>
                                  </p:stCondLst>
                                  <p:childTnLst>
                                    <p:set>
                                      <p:cBhvr>
                                        <p:cTn id="12" dur="1" fill="hold">
                                          <p:stCondLst>
                                            <p:cond delay="0"/>
                                          </p:stCondLst>
                                        </p:cTn>
                                        <p:tgtEl>
                                          <p:spTgt spid="5123"/>
                                        </p:tgtEl>
                                        <p:attrNameLst>
                                          <p:attrName>style.visibility</p:attrName>
                                        </p:attrNameLst>
                                      </p:cBhvr>
                                      <p:to>
                                        <p:strVal val="visible"/>
                                      </p:to>
                                    </p:set>
                                    <p:animEffect transition="in" filter="fade">
                                      <p:cBhvr>
                                        <p:cTn id="13" dur="1000"/>
                                        <p:tgtEl>
                                          <p:spTgt spid="5123"/>
                                        </p:tgtEl>
                                      </p:cBhvr>
                                    </p:animEffect>
                                    <p:anim calcmode="lin" valueType="num">
                                      <p:cBhvr>
                                        <p:cTn id="14" dur="1000" fill="hold"/>
                                        <p:tgtEl>
                                          <p:spTgt spid="5123"/>
                                        </p:tgtEl>
                                        <p:attrNameLst>
                                          <p:attrName>ppt_x</p:attrName>
                                        </p:attrNameLst>
                                      </p:cBhvr>
                                      <p:tavLst>
                                        <p:tav tm="0">
                                          <p:val>
                                            <p:strVal val="#ppt_x"/>
                                          </p:val>
                                        </p:tav>
                                        <p:tav tm="100000">
                                          <p:val>
                                            <p:strVal val="#ppt_x"/>
                                          </p:val>
                                        </p:tav>
                                      </p:tavLst>
                                    </p:anim>
                                    <p:anim calcmode="lin" valueType="num">
                                      <p:cBhvr>
                                        <p:cTn id="15" dur="1000" fill="hold"/>
                                        <p:tgtEl>
                                          <p:spTgt spid="5123"/>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Effect transition="in" filter="fade">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P spid="5" grpId="0"/>
      <p:bldP spid="7" grpId="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14D61533-1F8C-4456-AF9C-D5AC746216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146" name="Text"/>
          <p:cNvSpPr>
            <a:spLocks noChangeArrowheads="1"/>
          </p:cNvSpPr>
          <p:nvPr/>
        </p:nvSpPr>
        <p:spPr bwMode="auto">
          <a:xfrm>
            <a:off x="730461" y="4633803"/>
            <a:ext cx="6437683" cy="1952806"/>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ES" altLang="es-MX" i="1" dirty="0">
                <a:solidFill>
                  <a:schemeClr val="bg1"/>
                </a:solidFill>
                <a:latin typeface="Adobe Devanagari" panose="02040503050201020203" pitchFamily="18" charset="0"/>
                <a:cs typeface="Adobe Devanagari" panose="02040503050201020203" pitchFamily="18" charset="0"/>
              </a:rPr>
              <a:t>En</a:t>
            </a:r>
            <a:r>
              <a:rPr lang="es-ES" altLang="es-MX" i="1">
                <a:solidFill>
                  <a:schemeClr val="bg1"/>
                </a:solidFill>
                <a:latin typeface="Adobe Devanagari" panose="02040503050201020203" pitchFamily="18" charset="0"/>
                <a:cs typeface="Adobe Devanagari" panose="02040503050201020203" pitchFamily="18" charset="0"/>
              </a:rPr>
              <a:t> </a:t>
            </a:r>
            <a:r>
              <a:rPr lang="es-ES" altLang="es-MX" i="1" dirty="0">
                <a:solidFill>
                  <a:schemeClr val="bg1"/>
                </a:solidFill>
                <a:latin typeface="Adobe Devanagari" panose="02040503050201020203" pitchFamily="18" charset="0"/>
                <a:cs typeface="Adobe Devanagari" panose="02040503050201020203" pitchFamily="18" charset="0"/>
              </a:rPr>
              <a:t>San Luis </a:t>
            </a:r>
            <a:r>
              <a:rPr lang="es-ES" altLang="es-MX" i="1">
                <a:solidFill>
                  <a:schemeClr val="bg1"/>
                </a:solidFill>
                <a:latin typeface="Adobe Devanagari" panose="02040503050201020203" pitchFamily="18" charset="0"/>
                <a:cs typeface="Adobe Devanagari" panose="02040503050201020203" pitchFamily="18" charset="0"/>
              </a:rPr>
              <a:t>de Potosí</a:t>
            </a:r>
            <a:r>
              <a:rPr lang="es-ES" altLang="es-MX" i="1" dirty="0">
                <a:solidFill>
                  <a:schemeClr val="bg1"/>
                </a:solidFill>
                <a:latin typeface="Adobe Devanagari" panose="02040503050201020203" pitchFamily="18" charset="0"/>
                <a:cs typeface="Adobe Devanagari" panose="02040503050201020203" pitchFamily="18" charset="0"/>
              </a:rPr>
              <a:t> se encuentra</a:t>
            </a:r>
            <a:r>
              <a:rPr lang="es-ES" altLang="es-MX" i="1">
                <a:solidFill>
                  <a:schemeClr val="bg1"/>
                </a:solidFill>
                <a:latin typeface="Adobe Devanagari" panose="02040503050201020203" pitchFamily="18" charset="0"/>
                <a:cs typeface="Adobe Devanagari" panose="02040503050201020203" pitchFamily="18" charset="0"/>
              </a:rPr>
              <a:t> Tamtoc</a:t>
            </a:r>
            <a:r>
              <a:rPr lang="es-ES" altLang="es-MX" i="1" dirty="0">
                <a:solidFill>
                  <a:schemeClr val="bg1"/>
                </a:solidFill>
                <a:latin typeface="Adobe Devanagari" panose="02040503050201020203" pitchFamily="18" charset="0"/>
                <a:cs typeface="Adobe Devanagari" panose="02040503050201020203" pitchFamily="18" charset="0"/>
              </a:rPr>
              <a:t>, un impresionante sitio arqueológico, que</a:t>
            </a:r>
            <a:r>
              <a:rPr lang="es-ES" altLang="es-MX" i="1">
                <a:solidFill>
                  <a:schemeClr val="bg1"/>
                </a:solidFill>
                <a:latin typeface="Adobe Devanagari" panose="02040503050201020203" pitchFamily="18" charset="0"/>
                <a:cs typeface="Adobe Devanagari" panose="02040503050201020203" pitchFamily="18" charset="0"/>
              </a:rPr>
              <a:t> se </a:t>
            </a:r>
            <a:r>
              <a:rPr lang="es-ES" altLang="es-MX" i="1" dirty="0">
                <a:solidFill>
                  <a:schemeClr val="bg1"/>
                </a:solidFill>
                <a:latin typeface="Adobe Devanagari" panose="02040503050201020203" pitchFamily="18" charset="0"/>
                <a:cs typeface="Adobe Devanagari" panose="02040503050201020203" pitchFamily="18" charset="0"/>
              </a:rPr>
              <a:t>extiende por una superficie de 133 hectáreas y donde pueden apreciarse más de</a:t>
            </a:r>
            <a:r>
              <a:rPr lang="es-ES" altLang="es-MX" i="1">
                <a:solidFill>
                  <a:schemeClr val="bg1"/>
                </a:solidFill>
                <a:latin typeface="Adobe Devanagari" panose="02040503050201020203" pitchFamily="18" charset="0"/>
                <a:cs typeface="Adobe Devanagari" panose="02040503050201020203" pitchFamily="18" charset="0"/>
              </a:rPr>
              <a:t> 70 estructuras</a:t>
            </a:r>
            <a:r>
              <a:rPr lang="es-ES" altLang="es-MX" i="1" dirty="0">
                <a:solidFill>
                  <a:schemeClr val="bg1"/>
                </a:solidFill>
                <a:latin typeface="Adobe Devanagari" panose="02040503050201020203" pitchFamily="18" charset="0"/>
                <a:cs typeface="Adobe Devanagari" panose="02040503050201020203" pitchFamily="18" charset="0"/>
              </a:rPr>
              <a:t> agrupadas en tres conjuntos dispersos dentro de un complejo urbanístico bien organizado y muy adelantado para su </a:t>
            </a:r>
            <a:r>
              <a:rPr lang="es-ES" altLang="es-MX" i="1">
                <a:solidFill>
                  <a:schemeClr val="bg1"/>
                </a:solidFill>
                <a:latin typeface="Adobe Devanagari" panose="02040503050201020203" pitchFamily="18" charset="0"/>
                <a:cs typeface="Adobe Devanagari" panose="02040503050201020203" pitchFamily="18" charset="0"/>
              </a:rPr>
              <a:t>época y </a:t>
            </a:r>
            <a:r>
              <a:rPr lang="es-ES" altLang="es-MX" i="1" dirty="0">
                <a:solidFill>
                  <a:schemeClr val="bg1"/>
                </a:solidFill>
                <a:latin typeface="Adobe Devanagari" panose="02040503050201020203" pitchFamily="18" charset="0"/>
                <a:cs typeface="Adobe Devanagari" panose="02040503050201020203" pitchFamily="18" charset="0"/>
              </a:rPr>
              <a:t>varias esculturas, entre ellas una que representa al gobernante </a:t>
            </a:r>
            <a:r>
              <a:rPr lang="es-ES" altLang="es-MX" i="1">
                <a:solidFill>
                  <a:schemeClr val="bg1"/>
                </a:solidFill>
                <a:latin typeface="Adobe Devanagari" panose="02040503050201020203" pitchFamily="18" charset="0"/>
                <a:cs typeface="Adobe Devanagari" panose="02040503050201020203" pitchFamily="18" charset="0"/>
              </a:rPr>
              <a:t>de Tamtoc</a:t>
            </a:r>
            <a:r>
              <a:rPr lang="es-ES" altLang="es-MX" i="1" dirty="0">
                <a:solidFill>
                  <a:schemeClr val="bg1"/>
                </a:solidFill>
                <a:latin typeface="Adobe Devanagari" panose="02040503050201020203" pitchFamily="18" charset="0"/>
                <a:cs typeface="Adobe Devanagari" panose="02040503050201020203" pitchFamily="18" charset="0"/>
              </a:rPr>
              <a:t> y otra al calendario lunar.</a:t>
            </a:r>
          </a:p>
        </p:txBody>
      </p:sp>
      <p:sp>
        <p:nvSpPr>
          <p:cNvPr id="6147" name="Autor"/>
          <p:cNvSpPr>
            <a:spLocks noChangeArrowheads="1"/>
          </p:cNvSpPr>
          <p:nvPr/>
        </p:nvSpPr>
        <p:spPr bwMode="auto">
          <a:xfrm>
            <a:off x="8104236" y="6309610"/>
            <a:ext cx="3384376" cy="276999"/>
          </a:xfrm>
          <a:prstGeom prst="rect">
            <a:avLst/>
          </a:prstGeom>
          <a:solidFill>
            <a:srgbClr val="AE7138"/>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por </a:t>
            </a:r>
            <a:r>
              <a:rPr lang="pt-BR" altLang="es-MX" sz="1200" b="1">
                <a:solidFill>
                  <a:schemeClr val="bg1"/>
                </a:solidFill>
                <a:cs typeface="Arial" panose="020B0604020202020204" pitchFamily="34" charset="0"/>
              </a:rPr>
              <a:t>2005 por </a:t>
            </a:r>
            <a:r>
              <a:rPr lang="sk-SK" altLang="es-MX" sz="1200" b="1">
                <a:solidFill>
                  <a:schemeClr val="bg1"/>
                </a:solidFill>
                <a:cs typeface="Arial" panose="020B0604020202020204" pitchFamily="34" charset="0"/>
              </a:rPr>
              <a:t>L</a:t>
            </a:r>
            <a:r>
              <a:rPr lang="pt-BR" altLang="es-MX" sz="1200" b="1">
                <a:solidFill>
                  <a:schemeClr val="bg1"/>
                </a:solidFill>
                <a:cs typeface="Arial" panose="020B0604020202020204" pitchFamily="34" charset="0"/>
              </a:rPr>
              <a:t>eonardo </a:t>
            </a:r>
            <a:r>
              <a:rPr lang="sk-SK" altLang="es-MX" sz="1200" b="1">
                <a:solidFill>
                  <a:schemeClr val="bg1"/>
                </a:solidFill>
                <a:cs typeface="Arial" panose="020B0604020202020204" pitchFamily="34" charset="0"/>
              </a:rPr>
              <a:t>V</a:t>
            </a:r>
            <a:r>
              <a:rPr lang="pt-BR" altLang="es-MX" sz="1200" b="1">
                <a:solidFill>
                  <a:schemeClr val="bg1"/>
                </a:solidFill>
                <a:cs typeface="Arial" panose="020B0604020202020204" pitchFamily="34" charset="0"/>
              </a:rPr>
              <a:t>idal</a:t>
            </a:r>
            <a:endParaRPr lang="pt-BR" altLang="es-MX" sz="1200" b="1" dirty="0">
              <a:solidFill>
                <a:schemeClr val="bg1"/>
              </a:solidFill>
              <a:cs typeface="Arial" panose="020B0604020202020204" pitchFamily="34" charset="0"/>
            </a:endParaRPr>
          </a:p>
        </p:txBody>
      </p:sp>
      <p:pic>
        <p:nvPicPr>
          <p:cNvPr id="6149" name="Foto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96200" y="450244"/>
            <a:ext cx="3800449" cy="571506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6148" name="Foto 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226514" y="1344720"/>
            <a:ext cx="5443173" cy="3069171"/>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9" name="Nadpis">
            <a:extLst>
              <a:ext uri="{FF2B5EF4-FFF2-40B4-BE49-F238E27FC236}">
                <a16:creationId xmlns:a16="http://schemas.microsoft.com/office/drawing/2014/main" id="{3C3A57F2-DA83-42EA-A7DC-14C8350ECE23}"/>
              </a:ext>
            </a:extLst>
          </p:cNvPr>
          <p:cNvSpPr/>
          <p:nvPr/>
        </p:nvSpPr>
        <p:spPr>
          <a:xfrm>
            <a:off x="900000" y="5220000"/>
            <a:ext cx="2589235"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Tamtoc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14284 -0.72754 " pathEditMode="relative" rAng="0" ptsTypes="AA">
                                      <p:cBhvr>
                                        <p:cTn id="6" dur="2000" fill="hold"/>
                                        <p:tgtEl>
                                          <p:spTgt spid="9"/>
                                        </p:tgtEl>
                                        <p:attrNameLst>
                                          <p:attrName>ppt_x</p:attrName>
                                          <p:attrName>ppt_y</p:attrName>
                                        </p:attrNameLst>
                                      </p:cBhvr>
                                      <p:rCtr x="7135" y="-36389"/>
                                    </p:animMotion>
                                  </p:childTnLst>
                                </p:cTn>
                              </p:par>
                            </p:childTnLst>
                          </p:cTn>
                        </p:par>
                        <p:par>
                          <p:cTn id="7" fill="hold">
                            <p:stCondLst>
                              <p:cond delay="2500"/>
                            </p:stCondLst>
                            <p:childTnLst>
                              <p:par>
                                <p:cTn id="8" presetID="53" presetClass="entr" presetSubtype="16" fill="hold" nodeType="afterEffect">
                                  <p:stCondLst>
                                    <p:cond delay="500"/>
                                  </p:stCondLst>
                                  <p:childTnLst>
                                    <p:set>
                                      <p:cBhvr>
                                        <p:cTn id="9" dur="1" fill="hold">
                                          <p:stCondLst>
                                            <p:cond delay="0"/>
                                          </p:stCondLst>
                                        </p:cTn>
                                        <p:tgtEl>
                                          <p:spTgt spid="6148"/>
                                        </p:tgtEl>
                                        <p:attrNameLst>
                                          <p:attrName>style.visibility</p:attrName>
                                        </p:attrNameLst>
                                      </p:cBhvr>
                                      <p:to>
                                        <p:strVal val="visible"/>
                                      </p:to>
                                    </p:set>
                                    <p:anim calcmode="lin" valueType="num">
                                      <p:cBhvr>
                                        <p:cTn id="10" dur="1500" fill="hold"/>
                                        <p:tgtEl>
                                          <p:spTgt spid="6148"/>
                                        </p:tgtEl>
                                        <p:attrNameLst>
                                          <p:attrName>ppt_w</p:attrName>
                                        </p:attrNameLst>
                                      </p:cBhvr>
                                      <p:tavLst>
                                        <p:tav tm="0">
                                          <p:val>
                                            <p:fltVal val="0"/>
                                          </p:val>
                                        </p:tav>
                                        <p:tav tm="100000">
                                          <p:val>
                                            <p:strVal val="#ppt_w"/>
                                          </p:val>
                                        </p:tav>
                                      </p:tavLst>
                                    </p:anim>
                                    <p:anim calcmode="lin" valueType="num">
                                      <p:cBhvr>
                                        <p:cTn id="11" dur="1500" fill="hold"/>
                                        <p:tgtEl>
                                          <p:spTgt spid="6148"/>
                                        </p:tgtEl>
                                        <p:attrNameLst>
                                          <p:attrName>ppt_h</p:attrName>
                                        </p:attrNameLst>
                                      </p:cBhvr>
                                      <p:tavLst>
                                        <p:tav tm="0">
                                          <p:val>
                                            <p:fltVal val="0"/>
                                          </p:val>
                                        </p:tav>
                                        <p:tav tm="100000">
                                          <p:val>
                                            <p:strVal val="#ppt_h"/>
                                          </p:val>
                                        </p:tav>
                                      </p:tavLst>
                                    </p:anim>
                                    <p:animEffect transition="in" filter="fade">
                                      <p:cBhvr>
                                        <p:cTn id="12" dur="1500"/>
                                        <p:tgtEl>
                                          <p:spTgt spid="6148"/>
                                        </p:tgtEl>
                                      </p:cBhvr>
                                    </p:animEffect>
                                  </p:childTnLst>
                                </p:cTn>
                              </p:par>
                            </p:childTnLst>
                          </p:cTn>
                        </p:par>
                        <p:par>
                          <p:cTn id="13" fill="hold">
                            <p:stCondLst>
                              <p:cond delay="4500"/>
                            </p:stCondLst>
                            <p:childTnLst>
                              <p:par>
                                <p:cTn id="14" presetID="22" presetClass="entr" presetSubtype="1" fill="hold" nodeType="afterEffect">
                                  <p:stCondLst>
                                    <p:cond delay="500"/>
                                  </p:stCondLst>
                                  <p:childTnLst>
                                    <p:set>
                                      <p:cBhvr>
                                        <p:cTn id="15" dur="1" fill="hold">
                                          <p:stCondLst>
                                            <p:cond delay="0"/>
                                          </p:stCondLst>
                                        </p:cTn>
                                        <p:tgtEl>
                                          <p:spTgt spid="6149"/>
                                        </p:tgtEl>
                                        <p:attrNameLst>
                                          <p:attrName>style.visibility</p:attrName>
                                        </p:attrNameLst>
                                      </p:cBhvr>
                                      <p:to>
                                        <p:strVal val="visible"/>
                                      </p:to>
                                    </p:set>
                                    <p:animEffect transition="in" filter="wipe(up)">
                                      <p:cBhvr>
                                        <p:cTn id="16" dur="2000"/>
                                        <p:tgtEl>
                                          <p:spTgt spid="6149"/>
                                        </p:tgtEl>
                                      </p:cBhvr>
                                    </p:animEffect>
                                  </p:childTnLst>
                                </p:cTn>
                              </p:par>
                              <p:par>
                                <p:cTn id="17" presetID="16" presetClass="entr" presetSubtype="37" fill="hold" grpId="0" nodeType="withEffect">
                                  <p:stCondLst>
                                    <p:cond delay="1500"/>
                                  </p:stCondLst>
                                  <p:childTnLst>
                                    <p:set>
                                      <p:cBhvr>
                                        <p:cTn id="18" dur="1" fill="hold">
                                          <p:stCondLst>
                                            <p:cond delay="0"/>
                                          </p:stCondLst>
                                        </p:cTn>
                                        <p:tgtEl>
                                          <p:spTgt spid="6147"/>
                                        </p:tgtEl>
                                        <p:attrNameLst>
                                          <p:attrName>style.visibility</p:attrName>
                                        </p:attrNameLst>
                                      </p:cBhvr>
                                      <p:to>
                                        <p:strVal val="visible"/>
                                      </p:to>
                                    </p:set>
                                    <p:animEffect transition="in" filter="barn(outVertical)">
                                      <p:cBhvr>
                                        <p:cTn id="19" dur="1000"/>
                                        <p:tgtEl>
                                          <p:spTgt spid="6147"/>
                                        </p:tgtEl>
                                      </p:cBhvr>
                                    </p:animEffect>
                                  </p:childTnLst>
                                </p:cTn>
                              </p:par>
                            </p:childTnLst>
                          </p:cTn>
                        </p:par>
                        <p:par>
                          <p:cTn id="20" fill="hold">
                            <p:stCondLst>
                              <p:cond delay="7000"/>
                            </p:stCondLst>
                            <p:childTnLst>
                              <p:par>
                                <p:cTn id="21" presetID="42" presetClass="entr" presetSubtype="0" fill="hold" grpId="0" nodeType="afterEffect">
                                  <p:stCondLst>
                                    <p:cond delay="500"/>
                                  </p:stCondLst>
                                  <p:childTnLst>
                                    <p:set>
                                      <p:cBhvr>
                                        <p:cTn id="22" dur="1" fill="hold">
                                          <p:stCondLst>
                                            <p:cond delay="0"/>
                                          </p:stCondLst>
                                        </p:cTn>
                                        <p:tgtEl>
                                          <p:spTgt spid="6146"/>
                                        </p:tgtEl>
                                        <p:attrNameLst>
                                          <p:attrName>style.visibility</p:attrName>
                                        </p:attrNameLst>
                                      </p:cBhvr>
                                      <p:to>
                                        <p:strVal val="visible"/>
                                      </p:to>
                                    </p:set>
                                    <p:animEffect transition="in" filter="fade">
                                      <p:cBhvr>
                                        <p:cTn id="23" dur="1500"/>
                                        <p:tgtEl>
                                          <p:spTgt spid="6146"/>
                                        </p:tgtEl>
                                      </p:cBhvr>
                                    </p:animEffect>
                                    <p:anim calcmode="lin" valueType="num">
                                      <p:cBhvr>
                                        <p:cTn id="24" dur="1500" fill="hold"/>
                                        <p:tgtEl>
                                          <p:spTgt spid="6146"/>
                                        </p:tgtEl>
                                        <p:attrNameLst>
                                          <p:attrName>ppt_x</p:attrName>
                                        </p:attrNameLst>
                                      </p:cBhvr>
                                      <p:tavLst>
                                        <p:tav tm="0">
                                          <p:val>
                                            <p:strVal val="#ppt_x"/>
                                          </p:val>
                                        </p:tav>
                                        <p:tav tm="100000">
                                          <p:val>
                                            <p:strVal val="#ppt_x"/>
                                          </p:val>
                                        </p:tav>
                                      </p:tavLst>
                                    </p:anim>
                                    <p:anim calcmode="lin" valueType="num">
                                      <p:cBhvr>
                                        <p:cTn id="25" dur="15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9" grpId="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238E5575-DFBD-44E4-8A05-E795392697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218" name="Foto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474380" y="1290639"/>
            <a:ext cx="11238244" cy="5134635"/>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5" name="Nadpis">
            <a:extLst>
              <a:ext uri="{FF2B5EF4-FFF2-40B4-BE49-F238E27FC236}">
                <a16:creationId xmlns:a16="http://schemas.microsoft.com/office/drawing/2014/main" id="{0EBDC56A-7274-42C5-BC21-C5E8A7FBEEE9}"/>
              </a:ext>
            </a:extLst>
          </p:cNvPr>
          <p:cNvSpPr/>
          <p:nvPr/>
        </p:nvSpPr>
        <p:spPr>
          <a:xfrm>
            <a:off x="900000" y="5220000"/>
            <a:ext cx="2589235"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Tamtoc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32005 -0.73796 " pathEditMode="relative" rAng="0" ptsTypes="AA">
                                      <p:cBhvr>
                                        <p:cTn id="6" dur="2000" fill="hold"/>
                                        <p:tgtEl>
                                          <p:spTgt spid="5"/>
                                        </p:tgtEl>
                                        <p:attrNameLst>
                                          <p:attrName>ppt_x</p:attrName>
                                          <p:attrName>ppt_y</p:attrName>
                                        </p:attrNameLst>
                                      </p:cBhvr>
                                      <p:rCtr x="16003" y="-36898"/>
                                    </p:animMotion>
                                  </p:childTnLst>
                                </p:cTn>
                              </p:par>
                            </p:childTnLst>
                          </p:cTn>
                        </p:par>
                        <p:par>
                          <p:cTn id="7" fill="hold">
                            <p:stCondLst>
                              <p:cond delay="2500"/>
                            </p:stCondLst>
                            <p:childTnLst>
                              <p:par>
                                <p:cTn id="8" presetID="22" presetClass="entr" presetSubtype="1" fill="hold" nodeType="afterEffect">
                                  <p:stCondLst>
                                    <p:cond delay="500"/>
                                  </p:stCondLst>
                                  <p:childTnLst>
                                    <p:set>
                                      <p:cBhvr>
                                        <p:cTn id="9" dur="1" fill="hold">
                                          <p:stCondLst>
                                            <p:cond delay="0"/>
                                          </p:stCondLst>
                                        </p:cTn>
                                        <p:tgtEl>
                                          <p:spTgt spid="9218"/>
                                        </p:tgtEl>
                                        <p:attrNameLst>
                                          <p:attrName>style.visibility</p:attrName>
                                        </p:attrNameLst>
                                      </p:cBhvr>
                                      <p:to>
                                        <p:strVal val="visible"/>
                                      </p:to>
                                    </p:set>
                                    <p:animEffect transition="in" filter="wipe(up)">
                                      <p:cBhvr>
                                        <p:cTn id="10" dur="1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97B21EE-1177-496A-AA2D-4C24EF0C7C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80" y="-13927"/>
            <a:ext cx="12192000" cy="6858000"/>
          </a:xfrm>
          <a:prstGeom prst="rect">
            <a:avLst/>
          </a:prstGeom>
        </p:spPr>
      </p:pic>
      <p:sp>
        <p:nvSpPr>
          <p:cNvPr id="5" name="Doplnok"/>
          <p:cNvSpPr txBox="1">
            <a:spLocks noChangeArrowheads="1"/>
          </p:cNvSpPr>
          <p:nvPr/>
        </p:nvSpPr>
        <p:spPr bwMode="auto">
          <a:xfrm>
            <a:off x="479376" y="6103505"/>
            <a:ext cx="1034579" cy="461665"/>
          </a:xfrm>
          <a:prstGeom prst="rect">
            <a:avLst/>
          </a:prstGeom>
          <a:noFill/>
          <a:ln w="9525">
            <a:noFill/>
            <a:miter lim="800000"/>
            <a:headEnd/>
            <a:tailEnd/>
          </a:ln>
          <a:effectLst/>
        </p:spPr>
        <p:txBody>
          <a:bodyPr wrap="none">
            <a:spAutoFit/>
          </a:bodyPr>
          <a:lstStyle/>
          <a:p>
            <a:r>
              <a:rPr lang="es-MX" sz="2400" dirty="0">
                <a:ln w="3175">
                  <a:solidFill>
                    <a:schemeClr val="accent2">
                      <a:lumMod val="50000"/>
                    </a:schemeClr>
                  </a:solidFill>
                </a:ln>
                <a:solidFill>
                  <a:schemeClr val="bg1"/>
                </a:solidFill>
                <a:latin typeface="Matura MT Script Capitals" pitchFamily="66" charset="0"/>
              </a:rPr>
              <a:t>Lalo</a:t>
            </a:r>
            <a:r>
              <a:rPr lang="es-MX" sz="2400" dirty="0">
                <a:ln>
                  <a:solidFill>
                    <a:srgbClr val="00B0F0"/>
                  </a:solidFill>
                </a:ln>
                <a:noFill/>
                <a:latin typeface="Matura MT Script Capitals" pitchFamily="66" charset="0"/>
              </a:rPr>
              <a:t> </a:t>
            </a:r>
            <a:endParaRPr lang="es-ES" sz="2400" dirty="0">
              <a:ln>
                <a:solidFill>
                  <a:srgbClr val="00B0F0"/>
                </a:solidFill>
              </a:ln>
              <a:noFill/>
              <a:latin typeface="Matura MT Script Capitals" pitchFamily="66" charset="0"/>
            </a:endParaRPr>
          </a:p>
        </p:txBody>
      </p:sp>
      <p:sp>
        <p:nvSpPr>
          <p:cNvPr id="7170" name="Text"/>
          <p:cNvSpPr>
            <a:spLocks noChangeArrowheads="1"/>
          </p:cNvSpPr>
          <p:nvPr/>
        </p:nvSpPr>
        <p:spPr bwMode="auto">
          <a:xfrm>
            <a:off x="215690" y="764704"/>
            <a:ext cx="3160713" cy="2783803"/>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MX" altLang="es-MX" i="1" dirty="0">
                <a:solidFill>
                  <a:schemeClr val="bg1"/>
                </a:solidFill>
                <a:latin typeface="Adobe Devanagari" panose="02040503050201020203" pitchFamily="18" charset="0"/>
                <a:cs typeface="Adobe Devanagari" panose="02040503050201020203" pitchFamily="18" charset="0"/>
              </a:rPr>
              <a:t>En el sitio Arqueológico </a:t>
            </a:r>
            <a:r>
              <a:rPr lang="es-MX" altLang="es-MX" i="1">
                <a:solidFill>
                  <a:schemeClr val="bg1"/>
                </a:solidFill>
                <a:latin typeface="Adobe Devanagari" panose="02040503050201020203" pitchFamily="18" charset="0"/>
                <a:cs typeface="Adobe Devanagari" panose="02040503050201020203" pitchFamily="18" charset="0"/>
              </a:rPr>
              <a:t>de Tamtoc</a:t>
            </a:r>
            <a:r>
              <a:rPr lang="es-MX" altLang="es-MX" i="1" dirty="0">
                <a:solidFill>
                  <a:schemeClr val="bg1"/>
                </a:solidFill>
                <a:latin typeface="Adobe Devanagari" panose="02040503050201020203" pitchFamily="18" charset="0"/>
                <a:cs typeface="Adobe Devanagari" panose="02040503050201020203" pitchFamily="18" charset="0"/>
              </a:rPr>
              <a:t>: se localizó un monolito tallado en laja de </a:t>
            </a:r>
            <a:r>
              <a:rPr lang="es-MX" altLang="es-MX" i="1">
                <a:solidFill>
                  <a:schemeClr val="bg1"/>
                </a:solidFill>
                <a:latin typeface="Adobe Devanagari" panose="02040503050201020203" pitchFamily="18" charset="0"/>
                <a:cs typeface="Adobe Devanagari" panose="02040503050201020203" pitchFamily="18" charset="0"/>
              </a:rPr>
              <a:t>casi 30 Toneladas </a:t>
            </a:r>
            <a:r>
              <a:rPr lang="es-MX" altLang="es-MX" i="1" dirty="0">
                <a:solidFill>
                  <a:schemeClr val="bg1"/>
                </a:solidFill>
                <a:latin typeface="Adobe Devanagari" panose="02040503050201020203" pitchFamily="18" charset="0"/>
                <a:cs typeface="Adobe Devanagari" panose="02040503050201020203" pitchFamily="18" charset="0"/>
              </a:rPr>
              <a:t>y dimensiones de 8 por 4 metros, y 40 centímetros de espesor, que los arqueólogos consideran Piedra Calendárica; conocido como Monumento 32 o La Sacerdotisa.</a:t>
            </a:r>
          </a:p>
        </p:txBody>
      </p:sp>
      <p:pic>
        <p:nvPicPr>
          <p:cNvPr id="7171" name="Foto"/>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549651" y="304801"/>
            <a:ext cx="8306990" cy="6220544"/>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7" name="Nadpis">
            <a:extLst>
              <a:ext uri="{FF2B5EF4-FFF2-40B4-BE49-F238E27FC236}">
                <a16:creationId xmlns:a16="http://schemas.microsoft.com/office/drawing/2014/main" id="{61320663-1378-463E-B7A9-39746FC205BF}"/>
              </a:ext>
            </a:extLst>
          </p:cNvPr>
          <p:cNvSpPr/>
          <p:nvPr/>
        </p:nvSpPr>
        <p:spPr>
          <a:xfrm>
            <a:off x="900000" y="5220000"/>
            <a:ext cx="5142755"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La</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Sacerdotisa</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58333E-6 -2.22222E-6 L 0.34531 0.03912 " pathEditMode="relative" rAng="0" ptsTypes="AA">
                                      <p:cBhvr>
                                        <p:cTn id="6" dur="2000" fill="hold"/>
                                        <p:tgtEl>
                                          <p:spTgt spid="7"/>
                                        </p:tgtEl>
                                        <p:attrNameLst>
                                          <p:attrName>ppt_x</p:attrName>
                                          <p:attrName>ppt_y</p:attrName>
                                        </p:attrNameLst>
                                      </p:cBhvr>
                                      <p:rCtr x="17266" y="1944"/>
                                    </p:animMotion>
                                  </p:childTnLst>
                                </p:cTn>
                              </p:par>
                            </p:childTnLst>
                          </p:cTn>
                        </p:par>
                        <p:par>
                          <p:cTn id="7" fill="hold">
                            <p:stCondLst>
                              <p:cond delay="2500"/>
                            </p:stCondLst>
                            <p:childTnLst>
                              <p:par>
                                <p:cTn id="8" presetID="53" presetClass="entr" presetSubtype="16" fill="hold" nodeType="afterEffect">
                                  <p:stCondLst>
                                    <p:cond delay="500"/>
                                  </p:stCondLst>
                                  <p:childTnLst>
                                    <p:set>
                                      <p:cBhvr>
                                        <p:cTn id="9" dur="1" fill="hold">
                                          <p:stCondLst>
                                            <p:cond delay="0"/>
                                          </p:stCondLst>
                                        </p:cTn>
                                        <p:tgtEl>
                                          <p:spTgt spid="7171"/>
                                        </p:tgtEl>
                                        <p:attrNameLst>
                                          <p:attrName>style.visibility</p:attrName>
                                        </p:attrNameLst>
                                      </p:cBhvr>
                                      <p:to>
                                        <p:strVal val="visible"/>
                                      </p:to>
                                    </p:set>
                                    <p:anim calcmode="lin" valueType="num">
                                      <p:cBhvr>
                                        <p:cTn id="10" dur="2000" fill="hold"/>
                                        <p:tgtEl>
                                          <p:spTgt spid="7171"/>
                                        </p:tgtEl>
                                        <p:attrNameLst>
                                          <p:attrName>ppt_w</p:attrName>
                                        </p:attrNameLst>
                                      </p:cBhvr>
                                      <p:tavLst>
                                        <p:tav tm="0">
                                          <p:val>
                                            <p:fltVal val="0"/>
                                          </p:val>
                                        </p:tav>
                                        <p:tav tm="100000">
                                          <p:val>
                                            <p:strVal val="#ppt_w"/>
                                          </p:val>
                                        </p:tav>
                                      </p:tavLst>
                                    </p:anim>
                                    <p:anim calcmode="lin" valueType="num">
                                      <p:cBhvr>
                                        <p:cTn id="11" dur="2000" fill="hold"/>
                                        <p:tgtEl>
                                          <p:spTgt spid="7171"/>
                                        </p:tgtEl>
                                        <p:attrNameLst>
                                          <p:attrName>ppt_h</p:attrName>
                                        </p:attrNameLst>
                                      </p:cBhvr>
                                      <p:tavLst>
                                        <p:tav tm="0">
                                          <p:val>
                                            <p:fltVal val="0"/>
                                          </p:val>
                                        </p:tav>
                                        <p:tav tm="100000">
                                          <p:val>
                                            <p:strVal val="#ppt_h"/>
                                          </p:val>
                                        </p:tav>
                                      </p:tavLst>
                                    </p:anim>
                                    <p:animEffect transition="in" filter="fade">
                                      <p:cBhvr>
                                        <p:cTn id="12" dur="2000"/>
                                        <p:tgtEl>
                                          <p:spTgt spid="7171"/>
                                        </p:tgtEl>
                                      </p:cBhvr>
                                    </p:animEffect>
                                  </p:childTnLst>
                                </p:cTn>
                              </p:par>
                            </p:childTnLst>
                          </p:cTn>
                        </p:par>
                        <p:par>
                          <p:cTn id="13" fill="hold">
                            <p:stCondLst>
                              <p:cond delay="5000"/>
                            </p:stCondLst>
                            <p:childTnLst>
                              <p:par>
                                <p:cTn id="14" presetID="42" presetClass="entr" presetSubtype="0" fill="hold" grpId="0" nodeType="afterEffect">
                                  <p:stCondLst>
                                    <p:cond delay="500"/>
                                  </p:stCondLst>
                                  <p:childTnLst>
                                    <p:set>
                                      <p:cBhvr>
                                        <p:cTn id="15" dur="1" fill="hold">
                                          <p:stCondLst>
                                            <p:cond delay="0"/>
                                          </p:stCondLst>
                                        </p:cTn>
                                        <p:tgtEl>
                                          <p:spTgt spid="7170"/>
                                        </p:tgtEl>
                                        <p:attrNameLst>
                                          <p:attrName>style.visibility</p:attrName>
                                        </p:attrNameLst>
                                      </p:cBhvr>
                                      <p:to>
                                        <p:strVal val="visible"/>
                                      </p:to>
                                    </p:set>
                                    <p:animEffect transition="in" filter="fade">
                                      <p:cBhvr>
                                        <p:cTn id="16" dur="1500"/>
                                        <p:tgtEl>
                                          <p:spTgt spid="7170"/>
                                        </p:tgtEl>
                                      </p:cBhvr>
                                    </p:animEffect>
                                    <p:anim calcmode="lin" valueType="num">
                                      <p:cBhvr>
                                        <p:cTn id="17" dur="1500" fill="hold"/>
                                        <p:tgtEl>
                                          <p:spTgt spid="7170"/>
                                        </p:tgtEl>
                                        <p:attrNameLst>
                                          <p:attrName>ppt_x</p:attrName>
                                        </p:attrNameLst>
                                      </p:cBhvr>
                                      <p:tavLst>
                                        <p:tav tm="0">
                                          <p:val>
                                            <p:strVal val="#ppt_x"/>
                                          </p:val>
                                        </p:tav>
                                        <p:tav tm="100000">
                                          <p:val>
                                            <p:strVal val="#ppt_x"/>
                                          </p:val>
                                        </p:tav>
                                      </p:tavLst>
                                    </p:anim>
                                    <p:anim calcmode="lin" valueType="num">
                                      <p:cBhvr>
                                        <p:cTn id="18" dur="1500" fill="hold"/>
                                        <p:tgtEl>
                                          <p:spTgt spid="7170"/>
                                        </p:tgtEl>
                                        <p:attrNameLst>
                                          <p:attrName>ppt_y</p:attrName>
                                        </p:attrNameLst>
                                      </p:cBhvr>
                                      <p:tavLst>
                                        <p:tav tm="0">
                                          <p:val>
                                            <p:strVal val="#ppt_y+.1"/>
                                          </p:val>
                                        </p:tav>
                                        <p:tav tm="100000">
                                          <p:val>
                                            <p:strVal val="#ppt_y"/>
                                          </p:val>
                                        </p:tav>
                                      </p:tavLst>
                                    </p:anim>
                                  </p:childTnLst>
                                </p:cTn>
                              </p:par>
                            </p:childTnLst>
                          </p:cTn>
                        </p:par>
                        <p:par>
                          <p:cTn id="19" fill="hold">
                            <p:stCondLst>
                              <p:cond delay="7000"/>
                            </p:stCondLst>
                            <p:childTnLst>
                              <p:par>
                                <p:cTn id="20" presetID="10"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170" grpId="0" animBg="1"/>
      <p:bldP spid="7" grpId="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6A4CC7D9-5A6B-4882-9E37-17F495DF76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
          <p:cNvSpPr>
            <a:spLocks noChangeArrowheads="1"/>
          </p:cNvSpPr>
          <p:nvPr/>
        </p:nvSpPr>
        <p:spPr bwMode="auto">
          <a:xfrm>
            <a:off x="573245" y="2924944"/>
            <a:ext cx="2664296" cy="253450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Escultura de la parte inferior de un hombre de 3.20 metros de alto con rasgos olmecas, desnudo con un enorme pene perforado y cubierto con una protección de ixtle, su gigantismo le ha merecido la denominación de “Atlante </a:t>
            </a:r>
            <a:r>
              <a:rPr lang="es-MX" sz="1800" i="1">
                <a:solidFill>
                  <a:schemeClr val="bg1"/>
                </a:solidFill>
                <a:latin typeface="Adobe Devanagari" panose="02040503050201020203" pitchFamily="18" charset="0"/>
                <a:cs typeface="Adobe Devanagari" panose="02040503050201020203" pitchFamily="18" charset="0"/>
              </a:rPr>
              <a:t>Huasteco”</a:t>
            </a:r>
            <a:endParaRPr lang="en-US" altLang="es-MX" sz="1800" i="1" dirty="0">
              <a:solidFill>
                <a:schemeClr val="bg1"/>
              </a:solidFill>
              <a:latin typeface="Adobe Devanagari" panose="02040503050201020203" pitchFamily="18" charset="0"/>
              <a:cs typeface="Adobe Devanagari" panose="02040503050201020203" pitchFamily="18" charset="0"/>
            </a:endParaRPr>
          </a:p>
        </p:txBody>
      </p:sp>
      <p:sp>
        <p:nvSpPr>
          <p:cNvPr id="10243" name="Autor"/>
          <p:cNvSpPr>
            <a:spLocks noChangeArrowheads="1"/>
          </p:cNvSpPr>
          <p:nvPr/>
        </p:nvSpPr>
        <p:spPr bwMode="auto">
          <a:xfrm>
            <a:off x="8184232" y="5884850"/>
            <a:ext cx="3495474" cy="276999"/>
          </a:xfrm>
          <a:prstGeom prst="rect">
            <a:avLst/>
          </a:prstGeom>
          <a:solidFill>
            <a:srgbClr val="AF7138"/>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a:solidFill>
                  <a:schemeClr val="bg1"/>
                </a:solidFill>
                <a:cs typeface="Arial" panose="020B0604020202020204" pitchFamily="34" charset="0"/>
              </a:rPr>
              <a:t>2008 por Christophe Morisset</a:t>
            </a:r>
            <a:endParaRPr lang="es-MX" altLang="es-MX" sz="1200" b="1" dirty="0">
              <a:solidFill>
                <a:schemeClr val="bg1"/>
              </a:solidFill>
              <a:cs typeface="Arial" panose="020B0604020202020204" pitchFamily="34" charset="0"/>
            </a:endParaRPr>
          </a:p>
        </p:txBody>
      </p:sp>
      <p:pic>
        <p:nvPicPr>
          <p:cNvPr id="10242" name="Foto"/>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91744" y="362736"/>
            <a:ext cx="8031978" cy="5375129"/>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8" name="Nadpis">
            <a:extLst>
              <a:ext uri="{FF2B5EF4-FFF2-40B4-BE49-F238E27FC236}">
                <a16:creationId xmlns:a16="http://schemas.microsoft.com/office/drawing/2014/main" id="{81F9EAD7-4185-4E39-8C3B-2817C0B28B48}"/>
              </a:ext>
            </a:extLst>
          </p:cNvPr>
          <p:cNvSpPr/>
          <p:nvPr/>
        </p:nvSpPr>
        <p:spPr>
          <a:xfrm>
            <a:off x="900000" y="4500000"/>
            <a:ext cx="3196708" cy="1754326"/>
          </a:xfrm>
          <a:prstGeom prst="rect">
            <a:avLst/>
          </a:prstGeom>
          <a:noFill/>
        </p:spPr>
        <p:txBody>
          <a:bodyPr wrap="none">
            <a:spAutoFit/>
          </a:bodyPr>
          <a:lstStyle/>
          <a:p>
            <a:pPr algn="ctr">
              <a:defRPr/>
            </a:pPr>
            <a:r>
              <a:rPr lang="es-MX" sz="5400" b="1" spc="50" dirty="0">
                <a:ln w="19050" cmpd="dbl">
                  <a:solidFill>
                    <a:schemeClr val="accent2">
                      <a:lumMod val="50000"/>
                    </a:schemeClr>
                  </a:solidFill>
                  <a:prstDash val="solid"/>
                </a:ln>
                <a:solidFill>
                  <a:schemeClr val="bg1"/>
                </a:solidFill>
                <a:latin typeface="Arabia CE" pitchFamily="2" charset="0"/>
              </a:rPr>
              <a:t>Atlante</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endParaRPr lang="es-MX" sz="5400" b="1" dirty="0">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endParaRPr>
          </a:p>
          <a:p>
            <a:pPr algn="ctr">
              <a:defRPr/>
            </a:pPr>
            <a:r>
              <a:rPr lang="es-MX" sz="5400" b="1" spc="50">
                <a:ln w="19050" cmpd="dbl">
                  <a:solidFill>
                    <a:schemeClr val="accent2">
                      <a:lumMod val="50000"/>
                    </a:schemeClr>
                  </a:solidFill>
                  <a:prstDash val="solid"/>
                </a:ln>
                <a:solidFill>
                  <a:schemeClr val="bg1"/>
                </a:solidFill>
                <a:latin typeface="Arabia CE" pitchFamily="2" charset="0"/>
              </a:rPr>
              <a:t>Huasteco</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04753 -0.53611 " pathEditMode="relative" rAng="0" ptsTypes="AA">
                                      <p:cBhvr>
                                        <p:cTn id="6" dur="2000" fill="hold"/>
                                        <p:tgtEl>
                                          <p:spTgt spid="8"/>
                                        </p:tgtEl>
                                        <p:attrNameLst>
                                          <p:attrName>ppt_x</p:attrName>
                                          <p:attrName>ppt_y</p:attrName>
                                        </p:attrNameLst>
                                      </p:cBhvr>
                                      <p:rCtr x="-2383" y="-26806"/>
                                    </p:animMotion>
                                  </p:childTnLst>
                                </p:cTn>
                              </p:par>
                            </p:childTnLst>
                          </p:cTn>
                        </p:par>
                        <p:par>
                          <p:cTn id="7" fill="hold">
                            <p:stCondLst>
                              <p:cond delay="2500"/>
                            </p:stCondLst>
                            <p:childTnLst>
                              <p:par>
                                <p:cTn id="8" presetID="2" presetClass="entr" presetSubtype="4" fill="hold" nodeType="after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additive="base">
                                        <p:cTn id="10" dur="2000" fill="hold"/>
                                        <p:tgtEl>
                                          <p:spTgt spid="10242"/>
                                        </p:tgtEl>
                                        <p:attrNameLst>
                                          <p:attrName>ppt_x</p:attrName>
                                        </p:attrNameLst>
                                      </p:cBhvr>
                                      <p:tavLst>
                                        <p:tav tm="0">
                                          <p:val>
                                            <p:strVal val="#ppt_x"/>
                                          </p:val>
                                        </p:tav>
                                        <p:tav tm="100000">
                                          <p:val>
                                            <p:strVal val="#ppt_x"/>
                                          </p:val>
                                        </p:tav>
                                      </p:tavLst>
                                    </p:anim>
                                    <p:anim calcmode="lin" valueType="num">
                                      <p:cBhvr additive="base">
                                        <p:cTn id="11" dur="2000" fill="hold"/>
                                        <p:tgtEl>
                                          <p:spTgt spid="10242"/>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500"/>
                                  </p:stCondLst>
                                  <p:childTnLst>
                                    <p:set>
                                      <p:cBhvr>
                                        <p:cTn id="13" dur="1" fill="hold">
                                          <p:stCondLst>
                                            <p:cond delay="0"/>
                                          </p:stCondLst>
                                        </p:cTn>
                                        <p:tgtEl>
                                          <p:spTgt spid="10243"/>
                                        </p:tgtEl>
                                        <p:attrNameLst>
                                          <p:attrName>style.visibility</p:attrName>
                                        </p:attrNameLst>
                                      </p:cBhvr>
                                      <p:to>
                                        <p:strVal val="visible"/>
                                      </p:to>
                                    </p:set>
                                    <p:anim calcmode="lin" valueType="num">
                                      <p:cBhvr additive="base">
                                        <p:cTn id="14" dur="1000" fill="hold"/>
                                        <p:tgtEl>
                                          <p:spTgt spid="10243"/>
                                        </p:tgtEl>
                                        <p:attrNameLst>
                                          <p:attrName>ppt_x</p:attrName>
                                        </p:attrNameLst>
                                      </p:cBhvr>
                                      <p:tavLst>
                                        <p:tav tm="0">
                                          <p:val>
                                            <p:strVal val="#ppt_x"/>
                                          </p:val>
                                        </p:tav>
                                        <p:tav tm="100000">
                                          <p:val>
                                            <p:strVal val="#ppt_x"/>
                                          </p:val>
                                        </p:tav>
                                      </p:tavLst>
                                    </p:anim>
                                    <p:anim calcmode="lin" valueType="num">
                                      <p:cBhvr additive="base">
                                        <p:cTn id="15" dur="1000" fill="hold"/>
                                        <p:tgtEl>
                                          <p:spTgt spid="10243"/>
                                        </p:tgtEl>
                                        <p:attrNameLst>
                                          <p:attrName>ppt_y</p:attrName>
                                        </p:attrNameLst>
                                      </p:cBhvr>
                                      <p:tavLst>
                                        <p:tav tm="0">
                                          <p:val>
                                            <p:strVal val="1+#ppt_h/2"/>
                                          </p:val>
                                        </p:tav>
                                        <p:tav tm="100000">
                                          <p:val>
                                            <p:strVal val="#ppt_y"/>
                                          </p:val>
                                        </p:tav>
                                      </p:tavLst>
                                    </p:anim>
                                  </p:childTnLst>
                                </p:cTn>
                              </p:par>
                            </p:childTnLst>
                          </p:cTn>
                        </p:par>
                        <p:par>
                          <p:cTn id="16" fill="hold">
                            <p:stCondLst>
                              <p:cond delay="4500"/>
                            </p:stCondLst>
                            <p:childTnLst>
                              <p:par>
                                <p:cTn id="17" presetID="42" presetClass="entr" presetSubtype="0" fill="hold" grpId="0" nodeType="afterEffect">
                                  <p:stCondLst>
                                    <p:cond delay="5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anim calcmode="lin" valueType="num">
                                      <p:cBhvr>
                                        <p:cTn id="20" dur="1500" fill="hold"/>
                                        <p:tgtEl>
                                          <p:spTgt spid="7"/>
                                        </p:tgtEl>
                                        <p:attrNameLst>
                                          <p:attrName>ppt_x</p:attrName>
                                        </p:attrNameLst>
                                      </p:cBhvr>
                                      <p:tavLst>
                                        <p:tav tm="0">
                                          <p:val>
                                            <p:strVal val="#ppt_x"/>
                                          </p:val>
                                        </p:tav>
                                        <p:tav tm="100000">
                                          <p:val>
                                            <p:strVal val="#ppt_x"/>
                                          </p:val>
                                        </p:tav>
                                      </p:tavLst>
                                    </p:anim>
                                    <p:anim calcmode="lin" valueType="num">
                                      <p:cBhvr>
                                        <p:cTn id="21"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243" grpId="0" animBg="1"/>
      <p:bldP spid="8" grpId="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5B03B9-27BD-4E21-B77A-48AA1F3A13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
          <p:cNvSpPr>
            <a:spLocks noChangeArrowheads="1"/>
          </p:cNvSpPr>
          <p:nvPr/>
        </p:nvSpPr>
        <p:spPr bwMode="auto">
          <a:xfrm>
            <a:off x="1167314" y="3861048"/>
            <a:ext cx="4928686" cy="1537308"/>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a:solidFill>
                  <a:schemeClr val="bg1"/>
                </a:solidFill>
                <a:latin typeface="Adobe Devanagari" panose="02040503050201020203" pitchFamily="18" charset="0"/>
                <a:cs typeface="Adobe Devanagari" panose="02040503050201020203" pitchFamily="18" charset="0"/>
              </a:rPr>
              <a:t>Escultura </a:t>
            </a:r>
            <a:r>
              <a:rPr lang="es-MX" altLang="es-MX" sz="1800" i="1" dirty="0">
                <a:solidFill>
                  <a:schemeClr val="bg1"/>
                </a:solidFill>
                <a:latin typeface="Adobe Devanagari" panose="02040503050201020203" pitchFamily="18" charset="0"/>
                <a:cs typeface="Adobe Devanagari" panose="02040503050201020203" pitchFamily="18" charset="0"/>
              </a:rPr>
              <a:t>de rasgos femeninos, y en tamaño natural, aparece decapitada y está hecha en piedra basáltica, que no existe en la región.  "Cuenta con un pulido tan fino que podría competir con cualquier otra escultura del mundo".</a:t>
            </a:r>
          </a:p>
        </p:txBody>
      </p:sp>
      <p:pic>
        <p:nvPicPr>
          <p:cNvPr id="11267" name="Foto"/>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004271" y="332656"/>
            <a:ext cx="4879975" cy="6228692"/>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6" name="Nadpis">
            <a:extLst>
              <a:ext uri="{FF2B5EF4-FFF2-40B4-BE49-F238E27FC236}">
                <a16:creationId xmlns:a16="http://schemas.microsoft.com/office/drawing/2014/main" id="{6647F043-56C3-4833-B546-126CAA9E70F8}"/>
              </a:ext>
            </a:extLst>
          </p:cNvPr>
          <p:cNvSpPr/>
          <p:nvPr/>
        </p:nvSpPr>
        <p:spPr>
          <a:xfrm>
            <a:off x="900000" y="4500000"/>
            <a:ext cx="4418197" cy="1754326"/>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La</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Venus</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dirty="0">
                <a:ln w="19050" cmpd="dbl">
                  <a:solidFill>
                    <a:schemeClr val="accent2">
                      <a:lumMod val="50000"/>
                    </a:schemeClr>
                  </a:solidFill>
                  <a:prstDash val="solid"/>
                </a:ln>
                <a:solidFill>
                  <a:schemeClr val="bg1"/>
                </a:solidFill>
                <a:latin typeface="Arabia CE" pitchFamily="2" charset="0"/>
              </a:rPr>
              <a:t>de</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endParaRPr lang="es-MX" sz="5400" b="1" dirty="0">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endParaRPr>
          </a:p>
          <a:p>
            <a:pPr algn="ctr">
              <a:defRPr/>
            </a:pPr>
            <a:r>
              <a:rPr lang="es-MX" sz="5400" b="1" spc="50">
                <a:ln w="19050" cmpd="dbl">
                  <a:solidFill>
                    <a:schemeClr val="accent2">
                      <a:lumMod val="50000"/>
                    </a:schemeClr>
                  </a:solidFill>
                  <a:prstDash val="solid"/>
                </a:ln>
                <a:solidFill>
                  <a:schemeClr val="bg1"/>
                </a:solidFill>
                <a:latin typeface="Arabia CE" pitchFamily="2" charset="0"/>
              </a:rPr>
              <a:t>Tamtoc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03828 -0.45209 " pathEditMode="relative" rAng="0" ptsTypes="AA">
                                      <p:cBhvr>
                                        <p:cTn id="6" dur="2000" fill="hold"/>
                                        <p:tgtEl>
                                          <p:spTgt spid="6"/>
                                        </p:tgtEl>
                                        <p:attrNameLst>
                                          <p:attrName>ppt_x</p:attrName>
                                          <p:attrName>ppt_y</p:attrName>
                                        </p:attrNameLst>
                                      </p:cBhvr>
                                      <p:rCtr x="1914" y="-22616"/>
                                    </p:animMotion>
                                  </p:childTnLst>
                                </p:cTn>
                              </p:par>
                            </p:childTnLst>
                          </p:cTn>
                        </p:par>
                        <p:par>
                          <p:cTn id="7" fill="hold">
                            <p:stCondLst>
                              <p:cond delay="2500"/>
                            </p:stCondLst>
                            <p:childTnLst>
                              <p:par>
                                <p:cTn id="8" presetID="2" presetClass="entr" presetSubtype="2" fill="hold" nodeType="afterEffect">
                                  <p:stCondLst>
                                    <p:cond delay="500"/>
                                  </p:stCondLst>
                                  <p:childTnLst>
                                    <p:set>
                                      <p:cBhvr>
                                        <p:cTn id="9" dur="1" fill="hold">
                                          <p:stCondLst>
                                            <p:cond delay="0"/>
                                          </p:stCondLst>
                                        </p:cTn>
                                        <p:tgtEl>
                                          <p:spTgt spid="11267"/>
                                        </p:tgtEl>
                                        <p:attrNameLst>
                                          <p:attrName>style.visibility</p:attrName>
                                        </p:attrNameLst>
                                      </p:cBhvr>
                                      <p:to>
                                        <p:strVal val="visible"/>
                                      </p:to>
                                    </p:set>
                                    <p:anim calcmode="lin" valueType="num">
                                      <p:cBhvr additive="base">
                                        <p:cTn id="10" dur="1500" fill="hold"/>
                                        <p:tgtEl>
                                          <p:spTgt spid="11267"/>
                                        </p:tgtEl>
                                        <p:attrNameLst>
                                          <p:attrName>ppt_x</p:attrName>
                                        </p:attrNameLst>
                                      </p:cBhvr>
                                      <p:tavLst>
                                        <p:tav tm="0">
                                          <p:val>
                                            <p:strVal val="1+#ppt_w/2"/>
                                          </p:val>
                                        </p:tav>
                                        <p:tav tm="100000">
                                          <p:val>
                                            <p:strVal val="#ppt_x"/>
                                          </p:val>
                                        </p:tav>
                                      </p:tavLst>
                                    </p:anim>
                                    <p:anim calcmode="lin" valueType="num">
                                      <p:cBhvr additive="base">
                                        <p:cTn id="11" dur="1500" fill="hold"/>
                                        <p:tgtEl>
                                          <p:spTgt spid="11267"/>
                                        </p:tgtEl>
                                        <p:attrNameLst>
                                          <p:attrName>ppt_y</p:attrName>
                                        </p:attrNameLst>
                                      </p:cBhvr>
                                      <p:tavLst>
                                        <p:tav tm="0">
                                          <p:val>
                                            <p:strVal val="#ppt_y"/>
                                          </p:val>
                                        </p:tav>
                                        <p:tav tm="100000">
                                          <p:val>
                                            <p:strVal val="#ppt_y"/>
                                          </p:val>
                                        </p:tav>
                                      </p:tavLst>
                                    </p:anim>
                                  </p:childTnLst>
                                </p:cTn>
                              </p:par>
                            </p:childTnLst>
                          </p:cTn>
                        </p:par>
                        <p:par>
                          <p:cTn id="12" fill="hold">
                            <p:stCondLst>
                              <p:cond delay="4500"/>
                            </p:stCondLst>
                            <p:childTnLst>
                              <p:par>
                                <p:cTn id="13" presetID="42" presetClass="entr" presetSubtype="0" fill="hold" grpId="1" nodeType="afterEffect">
                                  <p:stCondLst>
                                    <p:cond delay="500"/>
                                  </p:stCondLst>
                                  <p:iterate type="lt">
                                    <p:tmPct val="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anim calcmode="lin" valueType="num">
                                      <p:cBhvr>
                                        <p:cTn id="16" dur="1500" fill="hold"/>
                                        <p:tgtEl>
                                          <p:spTgt spid="8"/>
                                        </p:tgtEl>
                                        <p:attrNameLst>
                                          <p:attrName>ppt_x</p:attrName>
                                        </p:attrNameLst>
                                      </p:cBhvr>
                                      <p:tavLst>
                                        <p:tav tm="0">
                                          <p:val>
                                            <p:strVal val="#ppt_x"/>
                                          </p:val>
                                        </p:tav>
                                        <p:tav tm="100000">
                                          <p:val>
                                            <p:strVal val="#ppt_x"/>
                                          </p:val>
                                        </p:tav>
                                      </p:tavLst>
                                    </p:anim>
                                    <p:anim calcmode="lin" valueType="num">
                                      <p:cBhvr>
                                        <p:cTn id="17"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animBg="1"/>
      <p:bldP spid="6" grpId="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68530DD0-0DE4-4666-9456-0E062AAF5D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290" name="Foto"/>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767408" y="315572"/>
            <a:ext cx="10627943" cy="6209772"/>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2" name="Popis"/>
          <p:cNvSpPr/>
          <p:nvPr/>
        </p:nvSpPr>
        <p:spPr>
          <a:xfrm>
            <a:off x="7712933" y="6148758"/>
            <a:ext cx="3682418" cy="369332"/>
          </a:xfrm>
          <a:prstGeom prst="rect">
            <a:avLst/>
          </a:prstGeom>
        </p:spPr>
        <p:txBody>
          <a:bodyPr wrap="none">
            <a:spAutoFit/>
          </a:bodyPr>
          <a:lstStyle/>
          <a:p>
            <a:r>
              <a:rPr lang="es-MX" i="1">
                <a:solidFill>
                  <a:schemeClr val="bg1"/>
                </a:solidFill>
                <a:latin typeface="Adobe Devanagari" panose="02040503050201020203" pitchFamily="18" charset="0"/>
                <a:cs typeface="Adobe Devanagari" panose="02040503050201020203" pitchFamily="18" charset="0"/>
              </a:rPr>
              <a:t>Z</a:t>
            </a:r>
            <a:r>
              <a:rPr lang="sk-SK" i="1">
                <a:solidFill>
                  <a:schemeClr val="bg1"/>
                </a:solidFill>
                <a:latin typeface="Adobe Devanagari" panose="02040503050201020203" pitchFamily="18" charset="0"/>
                <a:cs typeface="Adobe Devanagari" panose="02040503050201020203" pitchFamily="18" charset="0"/>
              </a:rPr>
              <a:t>ona arqueológica Tamohi o El Consuelo</a:t>
            </a:r>
            <a:endParaRPr lang="es-MX" i="1" dirty="0">
              <a:solidFill>
                <a:schemeClr val="bg1"/>
              </a:solidFill>
              <a:latin typeface="Adobe Devanagari" panose="02040503050201020203" pitchFamily="18" charset="0"/>
              <a:cs typeface="Adobe Devanagari" panose="02040503050201020203" pitchFamily="18" charset="0"/>
            </a:endParaRPr>
          </a:p>
        </p:txBody>
      </p:sp>
      <p:sp>
        <p:nvSpPr>
          <p:cNvPr id="6" name="Nadpis">
            <a:extLst>
              <a:ext uri="{FF2B5EF4-FFF2-40B4-BE49-F238E27FC236}">
                <a16:creationId xmlns:a16="http://schemas.microsoft.com/office/drawing/2014/main" id="{74602810-A722-47E5-A638-ED2893D5ABB4}"/>
              </a:ext>
            </a:extLst>
          </p:cNvPr>
          <p:cNvSpPr>
            <a:spLocks noChangeArrowheads="1"/>
          </p:cNvSpPr>
          <p:nvPr/>
        </p:nvSpPr>
        <p:spPr bwMode="auto">
          <a:xfrm>
            <a:off x="900000" y="5220000"/>
            <a:ext cx="261488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altLang="es-MX" sz="5400" b="1" spc="50">
                <a:ln w="19050" cmpd="dbl">
                  <a:solidFill>
                    <a:schemeClr val="accent2">
                      <a:lumMod val="50000"/>
                    </a:schemeClr>
                  </a:solidFill>
                  <a:prstDash val="solid"/>
                </a:ln>
                <a:solidFill>
                  <a:schemeClr val="bg1"/>
                </a:solidFill>
                <a:latin typeface="Arabia CE" pitchFamily="2" charset="0"/>
              </a:rPr>
              <a:t>Tamohi</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16667E-7 -2.22222E-6 L 0.31901 -0.7169 " pathEditMode="relative" rAng="0" ptsTypes="AA">
                                      <p:cBhvr>
                                        <p:cTn id="6" dur="2000" fill="hold"/>
                                        <p:tgtEl>
                                          <p:spTgt spid="6"/>
                                        </p:tgtEl>
                                        <p:attrNameLst>
                                          <p:attrName>ppt_x</p:attrName>
                                          <p:attrName>ppt_y</p:attrName>
                                        </p:attrNameLst>
                                      </p:cBhvr>
                                      <p:rCtr x="15951" y="-35856"/>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barn(outVertical)">
                                      <p:cBhvr>
                                        <p:cTn id="10" dur="2000"/>
                                        <p:tgtEl>
                                          <p:spTgt spid="1229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D123C565-E4CC-406F-B68E-6BC999780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3314" name="Foto"/>
          <p:cNvPicPr>
            <a:picLocks noChangeAspect="1"/>
          </p:cNvPicPr>
          <p:nvPr/>
        </p:nvPicPr>
        <p:blipFill rotWithShape="1">
          <a:blip r:embed="rId3" cstate="screen">
            <a:extLst>
              <a:ext uri="{28A0092B-C50C-407E-A947-70E740481C1C}">
                <a14:useLocalDpi xmlns:a14="http://schemas.microsoft.com/office/drawing/2010/main"/>
              </a:ext>
            </a:extLst>
          </a:blip>
          <a:srcRect t="-1"/>
          <a:stretch/>
        </p:blipFill>
        <p:spPr bwMode="auto">
          <a:xfrm>
            <a:off x="983432" y="260648"/>
            <a:ext cx="10220116" cy="6198818"/>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13315" name="Autor"/>
          <p:cNvSpPr>
            <a:spLocks noChangeArrowheads="1"/>
          </p:cNvSpPr>
          <p:nvPr/>
        </p:nvSpPr>
        <p:spPr bwMode="auto">
          <a:xfrm>
            <a:off x="1199456" y="6021288"/>
            <a:ext cx="2627056" cy="276999"/>
          </a:xfrm>
          <a:prstGeom prst="rect">
            <a:avLst/>
          </a:prstGeom>
          <a:solidFill>
            <a:srgbClr val="978C78"/>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a:solidFill>
                  <a:schemeClr val="bg1"/>
                </a:solidFill>
                <a:cs typeface="Arial" panose="020B0604020202020204" pitchFamily="34" charset="0"/>
              </a:rPr>
              <a:t>2006 por talltyson</a:t>
            </a:r>
            <a:endParaRPr lang="es-MX" altLang="es-MX" sz="1200" b="1" dirty="0">
              <a:solidFill>
                <a:schemeClr val="bg1"/>
              </a:solidFill>
              <a:cs typeface="Arial" panose="020B0604020202020204" pitchFamily="34" charset="0"/>
            </a:endParaRPr>
          </a:p>
        </p:txBody>
      </p:sp>
      <p:sp>
        <p:nvSpPr>
          <p:cNvPr id="7" name="Nadpis">
            <a:extLst>
              <a:ext uri="{FF2B5EF4-FFF2-40B4-BE49-F238E27FC236}">
                <a16:creationId xmlns:a16="http://schemas.microsoft.com/office/drawing/2014/main" id="{D0A5AF8C-1B46-4AD7-9A9A-C43E21B5A9B6}"/>
              </a:ext>
            </a:extLst>
          </p:cNvPr>
          <p:cNvSpPr/>
          <p:nvPr/>
        </p:nvSpPr>
        <p:spPr>
          <a:xfrm>
            <a:off x="900000" y="5220000"/>
            <a:ext cx="2614883"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Tamohi</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16667E-7 -2.22222E-6 L 0.03555 -0.70648 " pathEditMode="relative" rAng="0" ptsTypes="AA">
                                      <p:cBhvr>
                                        <p:cTn id="6" dur="2000" fill="hold"/>
                                        <p:tgtEl>
                                          <p:spTgt spid="7"/>
                                        </p:tgtEl>
                                        <p:attrNameLst>
                                          <p:attrName>ppt_x</p:attrName>
                                          <p:attrName>ppt_y</p:attrName>
                                        </p:attrNameLst>
                                      </p:cBhvr>
                                      <p:rCtr x="1771" y="-35324"/>
                                    </p:animMotion>
                                  </p:childTnLst>
                                </p:cTn>
                              </p:par>
                            </p:childTnLst>
                          </p:cTn>
                        </p:par>
                        <p:par>
                          <p:cTn id="7" fill="hold">
                            <p:stCondLst>
                              <p:cond delay="2500"/>
                            </p:stCondLst>
                            <p:childTnLst>
                              <p:par>
                                <p:cTn id="8" presetID="10" presetClass="entr" presetSubtype="0" fill="hold" nodeType="after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2000"/>
                                        <p:tgtEl>
                                          <p:spTgt spid="1331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3315"/>
                                        </p:tgtEl>
                                        <p:attrNameLst>
                                          <p:attrName>style.visibility</p:attrName>
                                        </p:attrNameLst>
                                      </p:cBhvr>
                                      <p:to>
                                        <p:strVal val="visible"/>
                                      </p:to>
                                    </p:set>
                                    <p:animEffect transition="in" filter="fade">
                                      <p:cBhvr>
                                        <p:cTn id="13" dur="1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nimBg="1"/>
      <p:bldP spid="7" grpId="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99800AB4-8EB8-449A-8A69-77CC0CC086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5362" name="Foto"/>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1125166" y="404664"/>
            <a:ext cx="10041887" cy="6109647"/>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3" name="Autor"/>
          <p:cNvSpPr/>
          <p:nvPr/>
        </p:nvSpPr>
        <p:spPr>
          <a:xfrm>
            <a:off x="7896200" y="6143330"/>
            <a:ext cx="3094435" cy="276999"/>
          </a:xfrm>
          <a:prstGeom prst="rect">
            <a:avLst/>
          </a:prstGeom>
          <a:solidFill>
            <a:srgbClr val="7D7670"/>
          </a:solidFill>
          <a:ln>
            <a:solidFill>
              <a:schemeClr val="bg1"/>
            </a:solidFill>
          </a:ln>
        </p:spPr>
        <p:txBody>
          <a:bodyPr wrap="square">
            <a:spAutoFit/>
          </a:bodyPr>
          <a:lstStyle/>
          <a:p>
            <a:pPr algn="ctr">
              <a:defRPr/>
            </a:pP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sz="1200" b="1" dirty="0">
                <a:solidFill>
                  <a:schemeClr val="bg1"/>
                </a:solidFill>
                <a:cs typeface="Arial" panose="020B0604020202020204" pitchFamily="34" charset="0"/>
              </a:rPr>
              <a:t>2008 por Olivia Vivanco</a:t>
            </a:r>
          </a:p>
        </p:txBody>
      </p:sp>
      <p:sp>
        <p:nvSpPr>
          <p:cNvPr id="6" name="Nadpis">
            <a:extLst>
              <a:ext uri="{FF2B5EF4-FFF2-40B4-BE49-F238E27FC236}">
                <a16:creationId xmlns:a16="http://schemas.microsoft.com/office/drawing/2014/main" id="{F964DF88-11AC-4214-8DF6-B729F4E0F2BB}"/>
              </a:ext>
            </a:extLst>
          </p:cNvPr>
          <p:cNvSpPr/>
          <p:nvPr/>
        </p:nvSpPr>
        <p:spPr>
          <a:xfrm>
            <a:off x="900000" y="5220000"/>
            <a:ext cx="2626104"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Tamuín</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16667E-7 -2.22222E-6 L 0.41302 -0.675 " pathEditMode="relative" rAng="0" ptsTypes="AA">
                                      <p:cBhvr>
                                        <p:cTn id="6" dur="2000" fill="hold"/>
                                        <p:tgtEl>
                                          <p:spTgt spid="6"/>
                                        </p:tgtEl>
                                        <p:attrNameLst>
                                          <p:attrName>ppt_x</p:attrName>
                                          <p:attrName>ppt_y</p:attrName>
                                        </p:attrNameLst>
                                      </p:cBhvr>
                                      <p:rCtr x="20651" y="-33750"/>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wipe(up)">
                                      <p:cBhvr>
                                        <p:cTn id="10" dur="2000"/>
                                        <p:tgtEl>
                                          <p:spTgt spid="15362"/>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468DD66F-0DBF-4158-87A0-05C054E8BD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Doplnok"/>
          <p:cNvSpPr txBox="1">
            <a:spLocks noChangeArrowheads="1"/>
          </p:cNvSpPr>
          <p:nvPr/>
        </p:nvSpPr>
        <p:spPr bwMode="auto">
          <a:xfrm>
            <a:off x="758000" y="6165033"/>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pic>
        <p:nvPicPr>
          <p:cNvPr id="16386" name="Foto 2"/>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576973" y="1169501"/>
            <a:ext cx="8009233" cy="5226364"/>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16390" name="Foto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8556" y="1882592"/>
            <a:ext cx="2222624" cy="400213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16387" name="Autor"/>
          <p:cNvSpPr>
            <a:spLocks noChangeArrowheads="1"/>
          </p:cNvSpPr>
          <p:nvPr/>
        </p:nvSpPr>
        <p:spPr bwMode="auto">
          <a:xfrm>
            <a:off x="7034873" y="6026533"/>
            <a:ext cx="4432625" cy="276999"/>
          </a:xfrm>
          <a:prstGeom prst="rect">
            <a:avLst/>
          </a:prstGeom>
          <a:solidFill>
            <a:srgbClr val="7D7B64"/>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dirty="0">
                <a:solidFill>
                  <a:schemeClr val="bg1"/>
                </a:solidFill>
                <a:cs typeface="Arial" panose="020B0604020202020204" pitchFamily="34" charset="0"/>
              </a:rPr>
              <a:t>2007 </a:t>
            </a:r>
            <a:r>
              <a:rPr lang="es-MX" altLang="es-MX" sz="1200" b="1">
                <a:solidFill>
                  <a:schemeClr val="bg1"/>
                </a:solidFill>
                <a:cs typeface="Arial" panose="020B0604020202020204" pitchFamily="34" charset="0"/>
              </a:rPr>
              <a:t>por Robert's</a:t>
            </a:r>
            <a:r>
              <a:rPr lang="es-MX" altLang="es-MX" sz="1200" b="1" dirty="0">
                <a:solidFill>
                  <a:schemeClr val="bg1"/>
                </a:solidFill>
                <a:cs typeface="Arial" panose="020B0604020202020204" pitchFamily="34" charset="0"/>
              </a:rPr>
              <a:t> © o </a:t>
            </a:r>
            <a:r>
              <a:rPr lang="es-MX" altLang="es-MX" sz="1200" b="1">
                <a:solidFill>
                  <a:schemeClr val="bg1"/>
                </a:solidFill>
                <a:cs typeface="Arial" panose="020B0604020202020204" pitchFamily="34" charset="0"/>
              </a:rPr>
              <a:t>f f</a:t>
            </a:r>
            <a:r>
              <a:rPr lang="es-MX" altLang="es-MX" sz="1200" b="1" dirty="0">
                <a:solidFill>
                  <a:schemeClr val="bg1"/>
                </a:solidFill>
                <a:cs typeface="Arial" panose="020B0604020202020204" pitchFamily="34" charset="0"/>
              </a:rPr>
              <a:t> </a:t>
            </a:r>
            <a:r>
              <a:rPr lang="es-MX" altLang="es-MX" sz="1200" b="1">
                <a:solidFill>
                  <a:schemeClr val="bg1"/>
                </a:solidFill>
                <a:cs typeface="Arial" panose="020B0604020202020204" pitchFamily="34" charset="0"/>
              </a:rPr>
              <a:t>e e</a:t>
            </a:r>
            <a:r>
              <a:rPr lang="es-MX" altLang="es-MX" sz="1200" b="1" dirty="0">
                <a:solidFill>
                  <a:schemeClr val="bg1"/>
                </a:solidFill>
                <a:cs typeface="Arial" panose="020B0604020202020204" pitchFamily="34" charset="0"/>
              </a:rPr>
              <a:t> ß r e a k </a:t>
            </a:r>
            <a:r>
              <a:rPr lang="es-MX" altLang="es-MX" sz="1200" b="1">
                <a:solidFill>
                  <a:schemeClr val="bg1"/>
                </a:solidFill>
                <a:cs typeface="Arial" panose="020B0604020202020204" pitchFamily="34" charset="0"/>
              </a:rPr>
              <a:t>™ </a:t>
            </a:r>
            <a:r>
              <a:rPr lang="th-TH" altLang="es-MX" sz="1200" b="1" dirty="0">
                <a:solidFill>
                  <a:schemeClr val="bg1"/>
                </a:solidFill>
              </a:rPr>
              <a:t>๛ +</a:t>
            </a:r>
          </a:p>
        </p:txBody>
      </p:sp>
      <p:sp>
        <p:nvSpPr>
          <p:cNvPr id="9" name="Nadpis">
            <a:extLst>
              <a:ext uri="{FF2B5EF4-FFF2-40B4-BE49-F238E27FC236}">
                <a16:creationId xmlns:a16="http://schemas.microsoft.com/office/drawing/2014/main" id="{E60209BF-298F-4258-B8F4-F7FDD26A24BA}"/>
              </a:ext>
            </a:extLst>
          </p:cNvPr>
          <p:cNvSpPr/>
          <p:nvPr/>
        </p:nvSpPr>
        <p:spPr>
          <a:xfrm>
            <a:off x="900000" y="5220000"/>
            <a:ext cx="5952270"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Castillo</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de</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Teayo</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1.45833E-6 -2.22222E-6 L 0.30026 -0.73796 " pathEditMode="relative" rAng="0" ptsTypes="AA">
                                      <p:cBhvr>
                                        <p:cTn id="6" dur="2000" fill="hold"/>
                                        <p:tgtEl>
                                          <p:spTgt spid="9"/>
                                        </p:tgtEl>
                                        <p:attrNameLst>
                                          <p:attrName>ppt_x</p:attrName>
                                          <p:attrName>ppt_y</p:attrName>
                                        </p:attrNameLst>
                                      </p:cBhvr>
                                      <p:rCtr x="15013" y="-36898"/>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wipe(up)">
                                      <p:cBhvr>
                                        <p:cTn id="10" dur="2000"/>
                                        <p:tgtEl>
                                          <p:spTgt spid="16386"/>
                                        </p:tgtEl>
                                      </p:cBhvr>
                                    </p:animEffect>
                                  </p:childTnLst>
                                </p:cTn>
                              </p:par>
                              <p:par>
                                <p:cTn id="11" presetID="42" presetClass="entr" presetSubtype="0" fill="hold" grpId="0" nodeType="withEffect">
                                  <p:stCondLst>
                                    <p:cond delay="1000"/>
                                  </p:stCondLst>
                                  <p:childTnLst>
                                    <p:set>
                                      <p:cBhvr>
                                        <p:cTn id="12" dur="1" fill="hold">
                                          <p:stCondLst>
                                            <p:cond delay="0"/>
                                          </p:stCondLst>
                                        </p:cTn>
                                        <p:tgtEl>
                                          <p:spTgt spid="16387"/>
                                        </p:tgtEl>
                                        <p:attrNameLst>
                                          <p:attrName>style.visibility</p:attrName>
                                        </p:attrNameLst>
                                      </p:cBhvr>
                                      <p:to>
                                        <p:strVal val="visible"/>
                                      </p:to>
                                    </p:set>
                                    <p:animEffect transition="in" filter="fade">
                                      <p:cBhvr>
                                        <p:cTn id="13" dur="1000"/>
                                        <p:tgtEl>
                                          <p:spTgt spid="16387"/>
                                        </p:tgtEl>
                                      </p:cBhvr>
                                    </p:animEffect>
                                    <p:anim calcmode="lin" valueType="num">
                                      <p:cBhvr>
                                        <p:cTn id="14" dur="1000" fill="hold"/>
                                        <p:tgtEl>
                                          <p:spTgt spid="16387"/>
                                        </p:tgtEl>
                                        <p:attrNameLst>
                                          <p:attrName>ppt_x</p:attrName>
                                        </p:attrNameLst>
                                      </p:cBhvr>
                                      <p:tavLst>
                                        <p:tav tm="0">
                                          <p:val>
                                            <p:strVal val="#ppt_x"/>
                                          </p:val>
                                        </p:tav>
                                        <p:tav tm="100000">
                                          <p:val>
                                            <p:strVal val="#ppt_x"/>
                                          </p:val>
                                        </p:tav>
                                      </p:tavLst>
                                    </p:anim>
                                    <p:anim calcmode="lin" valueType="num">
                                      <p:cBhvr>
                                        <p:cTn id="15" dur="1000" fill="hold"/>
                                        <p:tgtEl>
                                          <p:spTgt spid="16387"/>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22" presetClass="entr" presetSubtype="1" fill="hold" nodeType="afterEffect">
                                  <p:stCondLst>
                                    <p:cond delay="0"/>
                                  </p:stCondLst>
                                  <p:childTnLst>
                                    <p:set>
                                      <p:cBhvr>
                                        <p:cTn id="18" dur="1" fill="hold">
                                          <p:stCondLst>
                                            <p:cond delay="0"/>
                                          </p:stCondLst>
                                        </p:cTn>
                                        <p:tgtEl>
                                          <p:spTgt spid="16390"/>
                                        </p:tgtEl>
                                        <p:attrNameLst>
                                          <p:attrName>style.visibility</p:attrName>
                                        </p:attrNameLst>
                                      </p:cBhvr>
                                      <p:to>
                                        <p:strVal val="visible"/>
                                      </p:to>
                                    </p:set>
                                    <p:animEffect transition="in" filter="wipe(up)">
                                      <p:cBhvr>
                                        <p:cTn id="19" dur="1500"/>
                                        <p:tgtEl>
                                          <p:spTgt spid="16390"/>
                                        </p:tgtEl>
                                      </p:cBhvr>
                                    </p:animEffect>
                                  </p:childTnLst>
                                </p:cTn>
                              </p:par>
                            </p:childTnLst>
                          </p:cTn>
                        </p:par>
                        <p:par>
                          <p:cTn id="20" fill="hold">
                            <p:stCondLst>
                              <p:cond delay="6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387" grpId="0" animBg="1"/>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F5C862E4-C295-4CCC-9DBF-6A2E596B13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8435" name="Doplnok" descr="https://mediateca.inah.gob.mx/islandora_74/sites/default/files/images/logo_mediateca_2.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7368" y="315847"/>
            <a:ext cx="658177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cNvSpPr>
            <a:spLocks noChangeArrowheads="1"/>
          </p:cNvSpPr>
          <p:nvPr/>
        </p:nvSpPr>
        <p:spPr bwMode="auto">
          <a:xfrm>
            <a:off x="574824" y="5301208"/>
            <a:ext cx="5696016" cy="104563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dirty="0">
                <a:solidFill>
                  <a:schemeClr val="bg1"/>
                </a:solidFill>
                <a:latin typeface="Adobe Devanagari" panose="02040503050201020203" pitchFamily="18" charset="0"/>
                <a:cs typeface="Adobe Devanagari" panose="02040503050201020203" pitchFamily="18" charset="0"/>
              </a:rPr>
              <a:t>Sin duda, la expresión más conocida de la cultura huasteca es su arte escultórico, una rica fuente de información sobre su cosmovisión y las características físicas de su población.</a:t>
            </a:r>
          </a:p>
        </p:txBody>
      </p:sp>
      <p:pic>
        <p:nvPicPr>
          <p:cNvPr id="18434" name="Foto"/>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987589" y="980728"/>
            <a:ext cx="5647175" cy="563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Nadpis">
            <a:extLst>
              <a:ext uri="{FF2B5EF4-FFF2-40B4-BE49-F238E27FC236}">
                <a16:creationId xmlns:a16="http://schemas.microsoft.com/office/drawing/2014/main" id="{96FA373C-BFE4-4FED-8F5B-A502FA01EAE5}"/>
              </a:ext>
            </a:extLst>
          </p:cNvPr>
          <p:cNvSpPr/>
          <p:nvPr/>
        </p:nvSpPr>
        <p:spPr>
          <a:xfrm>
            <a:off x="900000" y="4140000"/>
            <a:ext cx="4397358" cy="2123658"/>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La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Escultura</a:t>
            </a:r>
          </a:p>
          <a:p>
            <a:pPr algn="ctr">
              <a:defRPr/>
            </a:pPr>
            <a:r>
              <a:rPr lang="es-ES" sz="5400" b="1" spc="50">
                <a:ln w="19050" cmpd="dbl">
                  <a:solidFill>
                    <a:schemeClr val="accent2">
                      <a:lumMod val="50000"/>
                    </a:schemeClr>
                  </a:solidFill>
                  <a:prstDash val="solid"/>
                </a:ln>
                <a:solidFill>
                  <a:schemeClr val="bg1"/>
                </a:solidFill>
                <a:latin typeface="Arabia CE" pitchFamily="2" charset="0"/>
              </a:rPr>
              <a:t>Huasteca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3.33333E-6 -4.81481E-6 L 0.02734 -0.34259 " pathEditMode="relative" rAng="0" ptsTypes="AA">
                                      <p:cBhvr>
                                        <p:cTn id="6" dur="2000" fill="hold"/>
                                        <p:tgtEl>
                                          <p:spTgt spid="8"/>
                                        </p:tgtEl>
                                        <p:attrNameLst>
                                          <p:attrName>ppt_x</p:attrName>
                                          <p:attrName>ppt_y</p:attrName>
                                        </p:attrNameLst>
                                      </p:cBhvr>
                                      <p:rCtr x="1367" y="-17130"/>
                                    </p:animMotion>
                                  </p:childTnLst>
                                </p:cTn>
                              </p:par>
                            </p:childTnLst>
                          </p:cTn>
                        </p:par>
                        <p:par>
                          <p:cTn id="7" fill="hold">
                            <p:stCondLst>
                              <p:cond delay="2500"/>
                            </p:stCondLst>
                            <p:childTnLst>
                              <p:par>
                                <p:cTn id="8" presetID="53" presetClass="entr" presetSubtype="16" fill="hold" nodeType="afterEffect">
                                  <p:stCondLst>
                                    <p:cond delay="0"/>
                                  </p:stCondLst>
                                  <p:childTnLst>
                                    <p:set>
                                      <p:cBhvr>
                                        <p:cTn id="9" dur="1" fill="hold">
                                          <p:stCondLst>
                                            <p:cond delay="0"/>
                                          </p:stCondLst>
                                        </p:cTn>
                                        <p:tgtEl>
                                          <p:spTgt spid="18434"/>
                                        </p:tgtEl>
                                        <p:attrNameLst>
                                          <p:attrName>style.visibility</p:attrName>
                                        </p:attrNameLst>
                                      </p:cBhvr>
                                      <p:to>
                                        <p:strVal val="visible"/>
                                      </p:to>
                                    </p:set>
                                    <p:anim calcmode="lin" valueType="num">
                                      <p:cBhvr>
                                        <p:cTn id="10" dur="2500" fill="hold"/>
                                        <p:tgtEl>
                                          <p:spTgt spid="18434"/>
                                        </p:tgtEl>
                                        <p:attrNameLst>
                                          <p:attrName>ppt_w</p:attrName>
                                        </p:attrNameLst>
                                      </p:cBhvr>
                                      <p:tavLst>
                                        <p:tav tm="0">
                                          <p:val>
                                            <p:fltVal val="0"/>
                                          </p:val>
                                        </p:tav>
                                        <p:tav tm="100000">
                                          <p:val>
                                            <p:strVal val="#ppt_w"/>
                                          </p:val>
                                        </p:tav>
                                      </p:tavLst>
                                    </p:anim>
                                    <p:anim calcmode="lin" valueType="num">
                                      <p:cBhvr>
                                        <p:cTn id="11" dur="2500" fill="hold"/>
                                        <p:tgtEl>
                                          <p:spTgt spid="18434"/>
                                        </p:tgtEl>
                                        <p:attrNameLst>
                                          <p:attrName>ppt_h</p:attrName>
                                        </p:attrNameLst>
                                      </p:cBhvr>
                                      <p:tavLst>
                                        <p:tav tm="0">
                                          <p:val>
                                            <p:fltVal val="0"/>
                                          </p:val>
                                        </p:tav>
                                        <p:tav tm="100000">
                                          <p:val>
                                            <p:strVal val="#ppt_h"/>
                                          </p:val>
                                        </p:tav>
                                      </p:tavLst>
                                    </p:anim>
                                    <p:animEffect transition="in" filter="fade">
                                      <p:cBhvr>
                                        <p:cTn id="12" dur="2500"/>
                                        <p:tgtEl>
                                          <p:spTgt spid="18434"/>
                                        </p:tgtEl>
                                      </p:cBhvr>
                                    </p:animEffect>
                                  </p:childTnLst>
                                </p:cTn>
                              </p:par>
                            </p:childTnLst>
                          </p:cTn>
                        </p:par>
                        <p:par>
                          <p:cTn id="13" fill="hold">
                            <p:stCondLst>
                              <p:cond delay="5000"/>
                            </p:stCondLst>
                            <p:childTnLst>
                              <p:par>
                                <p:cTn id="14" presetID="42" presetClass="entr"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500"/>
                                        <p:tgtEl>
                                          <p:spTgt spid="7"/>
                                        </p:tgtEl>
                                      </p:cBhvr>
                                    </p:animEffect>
                                    <p:anim calcmode="lin" valueType="num">
                                      <p:cBhvr>
                                        <p:cTn id="17" dur="1500" fill="hold"/>
                                        <p:tgtEl>
                                          <p:spTgt spid="7"/>
                                        </p:tgtEl>
                                        <p:attrNameLst>
                                          <p:attrName>ppt_x</p:attrName>
                                        </p:attrNameLst>
                                      </p:cBhvr>
                                      <p:tavLst>
                                        <p:tav tm="0">
                                          <p:val>
                                            <p:strVal val="#ppt_x"/>
                                          </p:val>
                                        </p:tav>
                                        <p:tav tm="100000">
                                          <p:val>
                                            <p:strVal val="#ppt_x"/>
                                          </p:val>
                                        </p:tav>
                                      </p:tavLst>
                                    </p:anim>
                                    <p:anim calcmode="lin" valueType="num">
                                      <p:cBhvr>
                                        <p:cTn id="18" dur="150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7000"/>
                            </p:stCondLst>
                            <p:childTnLst>
                              <p:par>
                                <p:cTn id="20" presetID="10" presetClass="entr" presetSubtype="0" fill="hold" nodeType="afterEffect">
                                  <p:stCondLst>
                                    <p:cond delay="500"/>
                                  </p:stCondLst>
                                  <p:childTnLst>
                                    <p:set>
                                      <p:cBhvr>
                                        <p:cTn id="21" dur="1" fill="hold">
                                          <p:stCondLst>
                                            <p:cond delay="0"/>
                                          </p:stCondLst>
                                        </p:cTn>
                                        <p:tgtEl>
                                          <p:spTgt spid="18435"/>
                                        </p:tgtEl>
                                        <p:attrNameLst>
                                          <p:attrName>style.visibility</p:attrName>
                                        </p:attrNameLst>
                                      </p:cBhvr>
                                      <p:to>
                                        <p:strVal val="visible"/>
                                      </p:to>
                                    </p:set>
                                    <p:animEffect transition="in" filter="fade">
                                      <p:cBhvr>
                                        <p:cTn id="22" dur="2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89925578-5BA2-4CE1-9C62-8B1E4C690F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 name="Foto 1">
            <a:extLst>
              <a:ext uri="{FF2B5EF4-FFF2-40B4-BE49-F238E27FC236}">
                <a16:creationId xmlns:a16="http://schemas.microsoft.com/office/drawing/2014/main" id="{47306EAF-4729-4AC8-8E7A-2E39D6C9773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80000" y="180000"/>
            <a:ext cx="3240000" cy="3204000"/>
          </a:xfrm>
          <a:prstGeom prst="rect">
            <a:avLst/>
          </a:prstGeom>
          <a:noFill/>
          <a:ln w="63500" cmpd="thickThin">
            <a:solidFill>
              <a:srgbClr val="502800"/>
            </a:solidFill>
            <a:miter lim="800000"/>
            <a:headEnd/>
            <a:tailEnd/>
          </a:ln>
        </p:spPr>
      </p:pic>
      <p:pic>
        <p:nvPicPr>
          <p:cNvPr id="22" name="Foto 2">
            <a:extLst>
              <a:ext uri="{FF2B5EF4-FFF2-40B4-BE49-F238E27FC236}">
                <a16:creationId xmlns:a16="http://schemas.microsoft.com/office/drawing/2014/main" id="{0A40793B-167A-4E77-9D93-B3762ACE340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3510000" y="180000"/>
            <a:ext cx="3240000" cy="3204000"/>
          </a:xfrm>
          <a:prstGeom prst="rect">
            <a:avLst/>
          </a:prstGeom>
          <a:noFill/>
          <a:ln w="63500" cmpd="thickThin">
            <a:solidFill>
              <a:srgbClr val="502800"/>
            </a:solidFill>
            <a:miter lim="800000"/>
            <a:headEnd/>
            <a:tailEnd/>
          </a:ln>
        </p:spPr>
      </p:pic>
      <p:pic>
        <p:nvPicPr>
          <p:cNvPr id="26" name="Foto 3">
            <a:extLst>
              <a:ext uri="{FF2B5EF4-FFF2-40B4-BE49-F238E27FC236}">
                <a16:creationId xmlns:a16="http://schemas.microsoft.com/office/drawing/2014/main" id="{B7601546-A2B5-48E2-9720-5B4DE4DC5257}"/>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6840000" y="180000"/>
            <a:ext cx="3240000" cy="3204000"/>
          </a:xfrm>
          <a:prstGeom prst="rect">
            <a:avLst/>
          </a:prstGeom>
          <a:noFill/>
          <a:ln w="63500" cmpd="thickThin">
            <a:solidFill>
              <a:srgbClr val="502800"/>
            </a:solidFill>
            <a:miter lim="800000"/>
            <a:headEnd/>
            <a:tailEnd/>
          </a:ln>
        </p:spPr>
      </p:pic>
      <p:pic>
        <p:nvPicPr>
          <p:cNvPr id="18" name="Foto 4">
            <a:extLst>
              <a:ext uri="{FF2B5EF4-FFF2-40B4-BE49-F238E27FC236}">
                <a16:creationId xmlns:a16="http://schemas.microsoft.com/office/drawing/2014/main" id="{2E58CFFE-DD36-410B-B082-1E73D61B8F61}"/>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10170000" y="180000"/>
            <a:ext cx="1836000" cy="3204000"/>
          </a:xfrm>
          <a:prstGeom prst="rect">
            <a:avLst/>
          </a:prstGeom>
          <a:noFill/>
          <a:ln w="63500" cmpd="thickThin">
            <a:solidFill>
              <a:srgbClr val="502800"/>
            </a:solidFill>
            <a:miter lim="800000"/>
            <a:headEnd/>
            <a:tailEnd/>
          </a:ln>
        </p:spPr>
      </p:pic>
      <p:pic>
        <p:nvPicPr>
          <p:cNvPr id="16" name="Foto 5">
            <a:extLst>
              <a:ext uri="{FF2B5EF4-FFF2-40B4-BE49-F238E27FC236}">
                <a16:creationId xmlns:a16="http://schemas.microsoft.com/office/drawing/2014/main" id="{802564F4-0A02-40B3-A970-DAE718676959}"/>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180000" y="3492000"/>
            <a:ext cx="3240000" cy="3204000"/>
          </a:xfrm>
          <a:prstGeom prst="rect">
            <a:avLst/>
          </a:prstGeom>
          <a:noFill/>
          <a:ln w="63500" cmpd="thickThin">
            <a:solidFill>
              <a:srgbClr val="502800"/>
            </a:solidFill>
            <a:miter lim="800000"/>
            <a:headEnd/>
            <a:tailEnd/>
          </a:ln>
        </p:spPr>
      </p:pic>
      <p:pic>
        <p:nvPicPr>
          <p:cNvPr id="24" name="Foto 6">
            <a:extLst>
              <a:ext uri="{FF2B5EF4-FFF2-40B4-BE49-F238E27FC236}">
                <a16:creationId xmlns:a16="http://schemas.microsoft.com/office/drawing/2014/main" id="{1D8EE81A-1E08-41C2-815B-7F37F2A7F265}"/>
              </a:ext>
            </a:extLst>
          </p:cNvPr>
          <p:cNvPicPr>
            <a:picLocks/>
          </p:cNvPicPr>
          <p:nvPr/>
        </p:nvPicPr>
        <p:blipFill rotWithShape="1">
          <a:blip r:embed="rId8" cstate="print">
            <a:extLst>
              <a:ext uri="{28A0092B-C50C-407E-A947-70E740481C1C}">
                <a14:useLocalDpi xmlns:a14="http://schemas.microsoft.com/office/drawing/2010/main" val="0"/>
              </a:ext>
            </a:extLst>
          </a:blip>
          <a:srcRect/>
          <a:stretch/>
        </p:blipFill>
        <p:spPr>
          <a:xfrm>
            <a:off x="3510000" y="3492000"/>
            <a:ext cx="3240000" cy="3204000"/>
          </a:xfrm>
          <a:prstGeom prst="rect">
            <a:avLst/>
          </a:prstGeom>
          <a:noFill/>
          <a:ln w="63500" cmpd="thickThin">
            <a:solidFill>
              <a:srgbClr val="502800"/>
            </a:solidFill>
            <a:miter lim="800000"/>
            <a:headEnd/>
            <a:tailEnd/>
          </a:ln>
        </p:spPr>
      </p:pic>
      <p:pic>
        <p:nvPicPr>
          <p:cNvPr id="28" name="Foto 7">
            <a:extLst>
              <a:ext uri="{FF2B5EF4-FFF2-40B4-BE49-F238E27FC236}">
                <a16:creationId xmlns:a16="http://schemas.microsoft.com/office/drawing/2014/main" id="{BEBE67F7-029F-4328-A60E-323D4DA26FFB}"/>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6840000" y="3492000"/>
            <a:ext cx="3240000" cy="3204000"/>
          </a:xfrm>
          <a:prstGeom prst="rect">
            <a:avLst/>
          </a:prstGeom>
          <a:noFill/>
          <a:ln w="63500" cmpd="thickThin">
            <a:solidFill>
              <a:srgbClr val="502800"/>
            </a:solidFill>
            <a:miter lim="800000"/>
            <a:headEnd/>
            <a:tailEnd/>
          </a:ln>
        </p:spPr>
      </p:pic>
      <p:pic>
        <p:nvPicPr>
          <p:cNvPr id="20" name="Foto 8">
            <a:extLst>
              <a:ext uri="{FF2B5EF4-FFF2-40B4-BE49-F238E27FC236}">
                <a16:creationId xmlns:a16="http://schemas.microsoft.com/office/drawing/2014/main" id="{696EC8A1-1361-4DCA-9BDA-43913F651A18}"/>
              </a:ext>
            </a:extLst>
          </p:cNvPr>
          <p:cNvPicPr>
            <a:picLocks/>
          </p:cNvPicPr>
          <p:nvPr/>
        </p:nvPicPr>
        <p:blipFill>
          <a:blip r:embed="rId10">
            <a:extLst>
              <a:ext uri="{28A0092B-C50C-407E-A947-70E740481C1C}">
                <a14:useLocalDpi xmlns:a14="http://schemas.microsoft.com/office/drawing/2010/main" val="0"/>
              </a:ext>
            </a:extLst>
          </a:blip>
          <a:stretch>
            <a:fillRect/>
          </a:stretch>
        </p:blipFill>
        <p:spPr>
          <a:xfrm>
            <a:off x="10170000" y="3492000"/>
            <a:ext cx="1836000" cy="3204000"/>
          </a:xfrm>
          <a:prstGeom prst="rect">
            <a:avLst/>
          </a:prstGeom>
          <a:noFill/>
          <a:ln w="63500" cmpd="thickThin">
            <a:solidFill>
              <a:srgbClr val="502800"/>
            </a:solidFill>
            <a:miter lim="800000"/>
            <a:headEnd/>
            <a:tailEnd/>
          </a:ln>
        </p:spPr>
      </p:pic>
      <p:sp>
        <p:nvSpPr>
          <p:cNvPr id="15" name="Nadpis">
            <a:extLst>
              <a:ext uri="{FF2B5EF4-FFF2-40B4-BE49-F238E27FC236}">
                <a16:creationId xmlns:a16="http://schemas.microsoft.com/office/drawing/2014/main" id="{7CFADB22-4208-4986-9BDF-70A18129D19C}"/>
              </a:ext>
            </a:extLst>
          </p:cNvPr>
          <p:cNvSpPr>
            <a:spLocks noChangeArrowheads="1"/>
          </p:cNvSpPr>
          <p:nvPr/>
        </p:nvSpPr>
        <p:spPr bwMode="auto">
          <a:xfrm>
            <a:off x="900000" y="4500000"/>
            <a:ext cx="4360489"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None/>
            </a:pPr>
            <a:r>
              <a:rPr lang="es-ES" sz="5400" b="1" spc="50">
                <a:ln w="19050" cmpd="dbl">
                  <a:solidFill>
                    <a:schemeClr val="accent2">
                      <a:lumMod val="50000"/>
                    </a:schemeClr>
                  </a:solidFill>
                  <a:prstDash val="solid"/>
                </a:ln>
                <a:solidFill>
                  <a:schemeClr val="bg1"/>
                </a:solidFill>
                <a:latin typeface="Arabia CE" pitchFamily="2" charset="0"/>
              </a:rPr>
              <a:t>La Escultura</a:t>
            </a:r>
            <a:endParaRPr lang="sk-SK" sz="5400" b="1" spc="50">
              <a:ln w="19050" cmpd="dbl">
                <a:solidFill>
                  <a:schemeClr val="accent2">
                    <a:lumMod val="50000"/>
                  </a:schemeClr>
                </a:solidFill>
                <a:prstDash val="solid"/>
              </a:ln>
              <a:solidFill>
                <a:schemeClr val="bg1"/>
              </a:solidFill>
              <a:latin typeface="Arabia CE" pitchFamily="2" charset="0"/>
            </a:endParaRPr>
          </a:p>
          <a:p>
            <a:pPr eaLnBrk="1" hangingPunct="1">
              <a:lnSpc>
                <a:spcPct val="100000"/>
              </a:lnSpc>
              <a:spcBef>
                <a:spcPct val="0"/>
              </a:spcBef>
              <a:buNone/>
            </a:pPr>
            <a:r>
              <a:rPr lang="sk-SK" sz="5400" b="1" spc="50">
                <a:ln w="19050" cmpd="dbl">
                  <a:solidFill>
                    <a:schemeClr val="accent2">
                      <a:lumMod val="50000"/>
                    </a:schemeClr>
                  </a:solidFill>
                  <a:prstDash val="solid"/>
                </a:ln>
                <a:solidFill>
                  <a:schemeClr val="bg1"/>
                </a:solidFill>
                <a:latin typeface="Arabia CE" pitchFamily="2" charset="0"/>
              </a:rPr>
              <a:t>Huasteca</a:t>
            </a:r>
            <a:endParaRPr lang="es-ES" sz="5400" b="1" spc="5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23790769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Effect transition="in" filter="fade">
                                      <p:cBhvr>
                                        <p:cTn id="9" dur="2000"/>
                                        <p:tgtEl>
                                          <p:spTgt spid="14"/>
                                        </p:tgtEl>
                                      </p:cBhvr>
                                    </p:animEffect>
                                  </p:childTnLst>
                                </p:cTn>
                              </p:par>
                              <p:par>
                                <p:cTn id="10" presetID="53" presetClass="entr" presetSubtype="16" fill="hold"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2000" fill="hold"/>
                                        <p:tgtEl>
                                          <p:spTgt spid="22"/>
                                        </p:tgtEl>
                                        <p:attrNameLst>
                                          <p:attrName>ppt_w</p:attrName>
                                        </p:attrNameLst>
                                      </p:cBhvr>
                                      <p:tavLst>
                                        <p:tav tm="0">
                                          <p:val>
                                            <p:fltVal val="0"/>
                                          </p:val>
                                        </p:tav>
                                        <p:tav tm="100000">
                                          <p:val>
                                            <p:strVal val="#ppt_w"/>
                                          </p:val>
                                        </p:tav>
                                      </p:tavLst>
                                    </p:anim>
                                    <p:anim calcmode="lin" valueType="num">
                                      <p:cBhvr>
                                        <p:cTn id="13" dur="2000" fill="hold"/>
                                        <p:tgtEl>
                                          <p:spTgt spid="22"/>
                                        </p:tgtEl>
                                        <p:attrNameLst>
                                          <p:attrName>ppt_h</p:attrName>
                                        </p:attrNameLst>
                                      </p:cBhvr>
                                      <p:tavLst>
                                        <p:tav tm="0">
                                          <p:val>
                                            <p:fltVal val="0"/>
                                          </p:val>
                                        </p:tav>
                                        <p:tav tm="100000">
                                          <p:val>
                                            <p:strVal val="#ppt_h"/>
                                          </p:val>
                                        </p:tav>
                                      </p:tavLst>
                                    </p:anim>
                                    <p:animEffect transition="in" filter="fade">
                                      <p:cBhvr>
                                        <p:cTn id="14" dur="2000"/>
                                        <p:tgtEl>
                                          <p:spTgt spid="22"/>
                                        </p:tgtEl>
                                      </p:cBhvr>
                                    </p:animEffect>
                                  </p:childTnLst>
                                </p:cTn>
                              </p:par>
                              <p:par>
                                <p:cTn id="15" presetID="53" presetClass="entr" presetSubtype="16" fill="hold" nodeType="withEffect">
                                  <p:stCondLst>
                                    <p:cond delay="1000"/>
                                  </p:stCondLst>
                                  <p:childTnLst>
                                    <p:set>
                                      <p:cBhvr>
                                        <p:cTn id="16" dur="1" fill="hold">
                                          <p:stCondLst>
                                            <p:cond delay="0"/>
                                          </p:stCondLst>
                                        </p:cTn>
                                        <p:tgtEl>
                                          <p:spTgt spid="26"/>
                                        </p:tgtEl>
                                        <p:attrNameLst>
                                          <p:attrName>style.visibility</p:attrName>
                                        </p:attrNameLst>
                                      </p:cBhvr>
                                      <p:to>
                                        <p:strVal val="visible"/>
                                      </p:to>
                                    </p:set>
                                    <p:anim calcmode="lin" valueType="num">
                                      <p:cBhvr>
                                        <p:cTn id="17" dur="2000" fill="hold"/>
                                        <p:tgtEl>
                                          <p:spTgt spid="26"/>
                                        </p:tgtEl>
                                        <p:attrNameLst>
                                          <p:attrName>ppt_w</p:attrName>
                                        </p:attrNameLst>
                                      </p:cBhvr>
                                      <p:tavLst>
                                        <p:tav tm="0">
                                          <p:val>
                                            <p:fltVal val="0"/>
                                          </p:val>
                                        </p:tav>
                                        <p:tav tm="100000">
                                          <p:val>
                                            <p:strVal val="#ppt_w"/>
                                          </p:val>
                                        </p:tav>
                                      </p:tavLst>
                                    </p:anim>
                                    <p:anim calcmode="lin" valueType="num">
                                      <p:cBhvr>
                                        <p:cTn id="18" dur="2000" fill="hold"/>
                                        <p:tgtEl>
                                          <p:spTgt spid="26"/>
                                        </p:tgtEl>
                                        <p:attrNameLst>
                                          <p:attrName>ppt_h</p:attrName>
                                        </p:attrNameLst>
                                      </p:cBhvr>
                                      <p:tavLst>
                                        <p:tav tm="0">
                                          <p:val>
                                            <p:fltVal val="0"/>
                                          </p:val>
                                        </p:tav>
                                        <p:tav tm="100000">
                                          <p:val>
                                            <p:strVal val="#ppt_h"/>
                                          </p:val>
                                        </p:tav>
                                      </p:tavLst>
                                    </p:anim>
                                    <p:animEffect transition="in" filter="fade">
                                      <p:cBhvr>
                                        <p:cTn id="19" dur="2000"/>
                                        <p:tgtEl>
                                          <p:spTgt spid="26"/>
                                        </p:tgtEl>
                                      </p:cBhvr>
                                    </p:animEffect>
                                  </p:childTnLst>
                                </p:cTn>
                              </p:par>
                              <p:par>
                                <p:cTn id="20" presetID="53" presetClass="entr" presetSubtype="16"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 calcmode="lin" valueType="num">
                                      <p:cBhvr>
                                        <p:cTn id="22" dur="2000" fill="hold"/>
                                        <p:tgtEl>
                                          <p:spTgt spid="18"/>
                                        </p:tgtEl>
                                        <p:attrNameLst>
                                          <p:attrName>ppt_w</p:attrName>
                                        </p:attrNameLst>
                                      </p:cBhvr>
                                      <p:tavLst>
                                        <p:tav tm="0">
                                          <p:val>
                                            <p:fltVal val="0"/>
                                          </p:val>
                                        </p:tav>
                                        <p:tav tm="100000">
                                          <p:val>
                                            <p:strVal val="#ppt_w"/>
                                          </p:val>
                                        </p:tav>
                                      </p:tavLst>
                                    </p:anim>
                                    <p:anim calcmode="lin" valueType="num">
                                      <p:cBhvr>
                                        <p:cTn id="23" dur="2000" fill="hold"/>
                                        <p:tgtEl>
                                          <p:spTgt spid="18"/>
                                        </p:tgtEl>
                                        <p:attrNameLst>
                                          <p:attrName>ppt_h</p:attrName>
                                        </p:attrNameLst>
                                      </p:cBhvr>
                                      <p:tavLst>
                                        <p:tav tm="0">
                                          <p:val>
                                            <p:fltVal val="0"/>
                                          </p:val>
                                        </p:tav>
                                        <p:tav tm="100000">
                                          <p:val>
                                            <p:strVal val="#ppt_h"/>
                                          </p:val>
                                        </p:tav>
                                      </p:tavLst>
                                    </p:anim>
                                    <p:animEffect transition="in" filter="fade">
                                      <p:cBhvr>
                                        <p:cTn id="24" dur="2000"/>
                                        <p:tgtEl>
                                          <p:spTgt spid="18"/>
                                        </p:tgtEl>
                                      </p:cBhvr>
                                    </p:animEffect>
                                  </p:childTnLst>
                                </p:cTn>
                              </p:par>
                              <p:par>
                                <p:cTn id="25" presetID="10" presetClass="exit" presetSubtype="0" fill="hold" grpId="1" nodeType="withEffect">
                                  <p:stCondLst>
                                    <p:cond delay="1500"/>
                                  </p:stCondLst>
                                  <p:childTnLst>
                                    <p:animEffect transition="out" filter="fade">
                                      <p:cBhvr>
                                        <p:cTn id="26" dur="1000"/>
                                        <p:tgtEl>
                                          <p:spTgt spid="15"/>
                                        </p:tgtEl>
                                      </p:cBhvr>
                                    </p:animEffect>
                                    <p:set>
                                      <p:cBhvr>
                                        <p:cTn id="27" dur="1" fill="hold">
                                          <p:stCondLst>
                                            <p:cond delay="999"/>
                                          </p:stCondLst>
                                        </p:cTn>
                                        <p:tgtEl>
                                          <p:spTgt spid="15"/>
                                        </p:tgtEl>
                                        <p:attrNameLst>
                                          <p:attrName>style.visibility</p:attrName>
                                        </p:attrNameLst>
                                      </p:cBhvr>
                                      <p:to>
                                        <p:strVal val="hidden"/>
                                      </p:to>
                                    </p:set>
                                  </p:childTnLst>
                                </p:cTn>
                              </p:par>
                              <p:par>
                                <p:cTn id="28" presetID="53" presetClass="entr" presetSubtype="16" fill="hold" nodeType="withEffect">
                                  <p:stCondLst>
                                    <p:cond delay="200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000" fill="hold"/>
                                        <p:tgtEl>
                                          <p:spTgt spid="16"/>
                                        </p:tgtEl>
                                        <p:attrNameLst>
                                          <p:attrName>ppt_w</p:attrName>
                                        </p:attrNameLst>
                                      </p:cBhvr>
                                      <p:tavLst>
                                        <p:tav tm="0">
                                          <p:val>
                                            <p:fltVal val="0"/>
                                          </p:val>
                                        </p:tav>
                                        <p:tav tm="100000">
                                          <p:val>
                                            <p:strVal val="#ppt_w"/>
                                          </p:val>
                                        </p:tav>
                                      </p:tavLst>
                                    </p:anim>
                                    <p:anim calcmode="lin" valueType="num">
                                      <p:cBhvr>
                                        <p:cTn id="31" dur="2000" fill="hold"/>
                                        <p:tgtEl>
                                          <p:spTgt spid="16"/>
                                        </p:tgtEl>
                                        <p:attrNameLst>
                                          <p:attrName>ppt_h</p:attrName>
                                        </p:attrNameLst>
                                      </p:cBhvr>
                                      <p:tavLst>
                                        <p:tav tm="0">
                                          <p:val>
                                            <p:fltVal val="0"/>
                                          </p:val>
                                        </p:tav>
                                        <p:tav tm="100000">
                                          <p:val>
                                            <p:strVal val="#ppt_h"/>
                                          </p:val>
                                        </p:tav>
                                      </p:tavLst>
                                    </p:anim>
                                    <p:animEffect transition="in" filter="fade">
                                      <p:cBhvr>
                                        <p:cTn id="32" dur="2000"/>
                                        <p:tgtEl>
                                          <p:spTgt spid="16"/>
                                        </p:tgtEl>
                                      </p:cBhvr>
                                    </p:animEffect>
                                  </p:childTnLst>
                                </p:cTn>
                              </p:par>
                              <p:par>
                                <p:cTn id="33" presetID="53" presetClass="entr" presetSubtype="16" fill="hold" nodeType="withEffect">
                                  <p:stCondLst>
                                    <p:cond delay="25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2000" fill="hold"/>
                                        <p:tgtEl>
                                          <p:spTgt spid="24"/>
                                        </p:tgtEl>
                                        <p:attrNameLst>
                                          <p:attrName>ppt_w</p:attrName>
                                        </p:attrNameLst>
                                      </p:cBhvr>
                                      <p:tavLst>
                                        <p:tav tm="0">
                                          <p:val>
                                            <p:fltVal val="0"/>
                                          </p:val>
                                        </p:tav>
                                        <p:tav tm="100000">
                                          <p:val>
                                            <p:strVal val="#ppt_w"/>
                                          </p:val>
                                        </p:tav>
                                      </p:tavLst>
                                    </p:anim>
                                    <p:anim calcmode="lin" valueType="num">
                                      <p:cBhvr>
                                        <p:cTn id="36" dur="2000" fill="hold"/>
                                        <p:tgtEl>
                                          <p:spTgt spid="24"/>
                                        </p:tgtEl>
                                        <p:attrNameLst>
                                          <p:attrName>ppt_h</p:attrName>
                                        </p:attrNameLst>
                                      </p:cBhvr>
                                      <p:tavLst>
                                        <p:tav tm="0">
                                          <p:val>
                                            <p:fltVal val="0"/>
                                          </p:val>
                                        </p:tav>
                                        <p:tav tm="100000">
                                          <p:val>
                                            <p:strVal val="#ppt_h"/>
                                          </p:val>
                                        </p:tav>
                                      </p:tavLst>
                                    </p:anim>
                                    <p:animEffect transition="in" filter="fade">
                                      <p:cBhvr>
                                        <p:cTn id="37" dur="2000"/>
                                        <p:tgtEl>
                                          <p:spTgt spid="24"/>
                                        </p:tgtEl>
                                      </p:cBhvr>
                                    </p:animEffect>
                                  </p:childTnLst>
                                </p:cTn>
                              </p:par>
                              <p:par>
                                <p:cTn id="38" presetID="53" presetClass="entr" presetSubtype="16" fill="hold" nodeType="withEffect">
                                  <p:stCondLst>
                                    <p:cond delay="3000"/>
                                  </p:stCondLst>
                                  <p:childTnLst>
                                    <p:set>
                                      <p:cBhvr>
                                        <p:cTn id="39" dur="1" fill="hold">
                                          <p:stCondLst>
                                            <p:cond delay="0"/>
                                          </p:stCondLst>
                                        </p:cTn>
                                        <p:tgtEl>
                                          <p:spTgt spid="28"/>
                                        </p:tgtEl>
                                        <p:attrNameLst>
                                          <p:attrName>style.visibility</p:attrName>
                                        </p:attrNameLst>
                                      </p:cBhvr>
                                      <p:to>
                                        <p:strVal val="visible"/>
                                      </p:to>
                                    </p:set>
                                    <p:anim calcmode="lin" valueType="num">
                                      <p:cBhvr>
                                        <p:cTn id="40" dur="2000" fill="hold"/>
                                        <p:tgtEl>
                                          <p:spTgt spid="28"/>
                                        </p:tgtEl>
                                        <p:attrNameLst>
                                          <p:attrName>ppt_w</p:attrName>
                                        </p:attrNameLst>
                                      </p:cBhvr>
                                      <p:tavLst>
                                        <p:tav tm="0">
                                          <p:val>
                                            <p:fltVal val="0"/>
                                          </p:val>
                                        </p:tav>
                                        <p:tav tm="100000">
                                          <p:val>
                                            <p:strVal val="#ppt_w"/>
                                          </p:val>
                                        </p:tav>
                                      </p:tavLst>
                                    </p:anim>
                                    <p:anim calcmode="lin" valueType="num">
                                      <p:cBhvr>
                                        <p:cTn id="41" dur="2000" fill="hold"/>
                                        <p:tgtEl>
                                          <p:spTgt spid="28"/>
                                        </p:tgtEl>
                                        <p:attrNameLst>
                                          <p:attrName>ppt_h</p:attrName>
                                        </p:attrNameLst>
                                      </p:cBhvr>
                                      <p:tavLst>
                                        <p:tav tm="0">
                                          <p:val>
                                            <p:fltVal val="0"/>
                                          </p:val>
                                        </p:tav>
                                        <p:tav tm="100000">
                                          <p:val>
                                            <p:strVal val="#ppt_h"/>
                                          </p:val>
                                        </p:tav>
                                      </p:tavLst>
                                    </p:anim>
                                    <p:animEffect transition="in" filter="fade">
                                      <p:cBhvr>
                                        <p:cTn id="42" dur="2000"/>
                                        <p:tgtEl>
                                          <p:spTgt spid="28"/>
                                        </p:tgtEl>
                                      </p:cBhvr>
                                    </p:animEffect>
                                  </p:childTnLst>
                                </p:cTn>
                              </p:par>
                              <p:par>
                                <p:cTn id="43" presetID="53" presetClass="entr" presetSubtype="16" fill="hold" nodeType="withEffect">
                                  <p:stCondLst>
                                    <p:cond delay="35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2000" fill="hold"/>
                                        <p:tgtEl>
                                          <p:spTgt spid="20"/>
                                        </p:tgtEl>
                                        <p:attrNameLst>
                                          <p:attrName>ppt_w</p:attrName>
                                        </p:attrNameLst>
                                      </p:cBhvr>
                                      <p:tavLst>
                                        <p:tav tm="0">
                                          <p:val>
                                            <p:fltVal val="0"/>
                                          </p:val>
                                        </p:tav>
                                        <p:tav tm="100000">
                                          <p:val>
                                            <p:strVal val="#ppt_w"/>
                                          </p:val>
                                        </p:tav>
                                      </p:tavLst>
                                    </p:anim>
                                    <p:anim calcmode="lin" valueType="num">
                                      <p:cBhvr>
                                        <p:cTn id="46" dur="2000" fill="hold"/>
                                        <p:tgtEl>
                                          <p:spTgt spid="20"/>
                                        </p:tgtEl>
                                        <p:attrNameLst>
                                          <p:attrName>ppt_h</p:attrName>
                                        </p:attrNameLst>
                                      </p:cBhvr>
                                      <p:tavLst>
                                        <p:tav tm="0">
                                          <p:val>
                                            <p:fltVal val="0"/>
                                          </p:val>
                                        </p:tav>
                                        <p:tav tm="100000">
                                          <p:val>
                                            <p:strVal val="#ppt_h"/>
                                          </p:val>
                                        </p:tav>
                                      </p:tavLst>
                                    </p:anim>
                                    <p:animEffect transition="in" filter="fade">
                                      <p:cBhvr>
                                        <p:cTn id="4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200804A2-B4E5-4D82-832C-C10E0601D6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
          <p:cNvSpPr/>
          <p:nvPr/>
        </p:nvSpPr>
        <p:spPr>
          <a:xfrm>
            <a:off x="777229" y="4941168"/>
            <a:ext cx="4607284" cy="1121809"/>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Algunas esculturas masculinas huastecas se componen por dos figuras, que con sus dos caras muestra la dualidad </a:t>
            </a:r>
            <a:r>
              <a:rPr lang="es-MX" i="1">
                <a:solidFill>
                  <a:schemeClr val="bg1"/>
                </a:solidFill>
                <a:latin typeface="Adobe Devanagari" panose="02040503050201020203" pitchFamily="18" charset="0"/>
                <a:cs typeface="Adobe Devanagari" panose="02040503050201020203" pitchFamily="18" charset="0"/>
              </a:rPr>
              <a:t>vida-muerte.</a:t>
            </a:r>
            <a:endParaRPr lang="sk-SK" i="1">
              <a:solidFill>
                <a:schemeClr val="bg1"/>
              </a:solidFill>
              <a:latin typeface="Adobe Devanagari" panose="02040503050201020203" pitchFamily="18" charset="0"/>
              <a:cs typeface="Adobe Devanagari" panose="02040503050201020203" pitchFamily="18" charset="0"/>
            </a:endParaRPr>
          </a:p>
        </p:txBody>
      </p:sp>
      <p:pic>
        <p:nvPicPr>
          <p:cNvPr id="3" name="Foto"/>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07968" y="413825"/>
            <a:ext cx="6030349" cy="6030349"/>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72DA776D-6457-4B1D-A86F-DAF094789D43}"/>
              </a:ext>
            </a:extLst>
          </p:cNvPr>
          <p:cNvSpPr/>
          <p:nvPr/>
        </p:nvSpPr>
        <p:spPr>
          <a:xfrm>
            <a:off x="720646" y="5229200"/>
            <a:ext cx="4766048" cy="1107996"/>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La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Apoteosis</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70833E-6 2.96296E-6 L -0.00261 -0.54283 " pathEditMode="relative" rAng="0" ptsTypes="AA">
                                      <p:cBhvr>
                                        <p:cTn id="6" dur="2000" fill="hold"/>
                                        <p:tgtEl>
                                          <p:spTgt spid="8"/>
                                        </p:tgtEl>
                                        <p:attrNameLst>
                                          <p:attrName>ppt_x</p:attrName>
                                          <p:attrName>ppt_y</p:attrName>
                                        </p:attrNameLst>
                                      </p:cBhvr>
                                      <p:rCtr x="-130" y="-27153"/>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2000"/>
                                        <p:tgtEl>
                                          <p:spTgt spid="3"/>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500"/>
                                        <p:tgtEl>
                                          <p:spTgt spid="6"/>
                                        </p:tgtEl>
                                      </p:cBhvr>
                                    </p:animEffect>
                                    <p:anim calcmode="lin" valueType="num">
                                      <p:cBhvr>
                                        <p:cTn id="15" dur="1500" fill="hold"/>
                                        <p:tgtEl>
                                          <p:spTgt spid="6"/>
                                        </p:tgtEl>
                                        <p:attrNameLst>
                                          <p:attrName>ppt_x</p:attrName>
                                        </p:attrNameLst>
                                      </p:cBhvr>
                                      <p:tavLst>
                                        <p:tav tm="0">
                                          <p:val>
                                            <p:strVal val="#ppt_x"/>
                                          </p:val>
                                        </p:tav>
                                        <p:tav tm="100000">
                                          <p:val>
                                            <p:strVal val="#ppt_x"/>
                                          </p:val>
                                        </p:tav>
                                      </p:tavLst>
                                    </p:anim>
                                    <p:anim calcmode="lin" valueType="num">
                                      <p:cBhvr>
                                        <p:cTn id="16"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071090D5-4EC2-4B0A-9E50-1BFD8704A6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3"/>
          <p:cNvSpPr/>
          <p:nvPr/>
        </p:nvSpPr>
        <p:spPr>
          <a:xfrm>
            <a:off x="10012426" y="6156148"/>
            <a:ext cx="1624163" cy="369332"/>
          </a:xfrm>
          <a:prstGeom prst="rect">
            <a:avLst/>
          </a:prstGeom>
        </p:spPr>
        <p:txBody>
          <a:bodyPr wrap="none">
            <a:spAutoFit/>
          </a:bodyPr>
          <a:lstStyle/>
          <a:p>
            <a:pPr algn="ctr">
              <a:defRPr/>
            </a:pPr>
            <a:r>
              <a:rPr lang="es-ES" i="1">
                <a:solidFill>
                  <a:schemeClr val="accent2">
                    <a:lumMod val="50000"/>
                  </a:schemeClr>
                </a:solidFill>
                <a:latin typeface="Adobe Devanagari" panose="02040503050201020203" pitchFamily="18" charset="0"/>
                <a:cs typeface="Adobe Devanagari" panose="02040503050201020203" pitchFamily="18" charset="0"/>
              </a:rPr>
              <a:t>Cabeza</a:t>
            </a:r>
            <a:r>
              <a:rPr lang="es-ES">
                <a:solidFill>
                  <a:schemeClr val="accent2">
                    <a:lumMod val="50000"/>
                  </a:schemeClr>
                </a:solidFill>
              </a:rPr>
              <a:t> </a:t>
            </a:r>
            <a:r>
              <a:rPr lang="es-ES" i="1" dirty="0">
                <a:solidFill>
                  <a:schemeClr val="accent2">
                    <a:lumMod val="50000"/>
                  </a:schemeClr>
                </a:solidFill>
                <a:latin typeface="Adobe Devanagari" panose="02040503050201020203" pitchFamily="18" charset="0"/>
                <a:cs typeface="Adobe Devanagari" panose="02040503050201020203" pitchFamily="18" charset="0"/>
              </a:rPr>
              <a:t>huasteca</a:t>
            </a:r>
          </a:p>
        </p:txBody>
      </p:sp>
      <p:sp>
        <p:nvSpPr>
          <p:cNvPr id="4" name="Popis 2"/>
          <p:cNvSpPr/>
          <p:nvPr/>
        </p:nvSpPr>
        <p:spPr>
          <a:xfrm>
            <a:off x="5120676" y="1760525"/>
            <a:ext cx="1947653" cy="368300"/>
          </a:xfrm>
          <a:prstGeom prst="rect">
            <a:avLst/>
          </a:prstGeom>
        </p:spPr>
        <p:txBody>
          <a:bodyPr wrap="square">
            <a:spAutoFit/>
          </a:bodyPr>
          <a:lstStyle/>
          <a:p>
            <a:pPr algn="ctr">
              <a:defRPr/>
            </a:pPr>
            <a:r>
              <a:rPr lang="fr-FR" i="1" err="1">
                <a:solidFill>
                  <a:schemeClr val="accent2">
                    <a:lumMod val="50000"/>
                  </a:schemeClr>
                </a:solidFill>
                <a:latin typeface="Adobe Devanagari" panose="02040503050201020203" pitchFamily="18" charset="0"/>
                <a:cs typeface="Adobe Devanagari" panose="02040503050201020203" pitchFamily="18" charset="0"/>
              </a:rPr>
              <a:t>Divinidad</a:t>
            </a:r>
            <a:r>
              <a:rPr lang="fr-FR">
                <a:solidFill>
                  <a:schemeClr val="accent2">
                    <a:lumMod val="50000"/>
                  </a:schemeClr>
                </a:solidFill>
              </a:rPr>
              <a:t> </a:t>
            </a:r>
            <a:r>
              <a:rPr lang="fr-FR" i="1">
                <a:solidFill>
                  <a:schemeClr val="accent2">
                    <a:lumMod val="50000"/>
                  </a:schemeClr>
                </a:solidFill>
                <a:latin typeface="Adobe Devanagari" panose="02040503050201020203" pitchFamily="18" charset="0"/>
                <a:cs typeface="Adobe Devanagari" panose="02040503050201020203" pitchFamily="18" charset="0"/>
              </a:rPr>
              <a:t>Femenina</a:t>
            </a:r>
            <a:endParaRPr lang="es-MX" i="1" dirty="0">
              <a:solidFill>
                <a:schemeClr val="accent2">
                  <a:lumMod val="50000"/>
                </a:schemeClr>
              </a:solidFill>
              <a:latin typeface="Adobe Devanagari" panose="02040503050201020203" pitchFamily="18" charset="0"/>
              <a:cs typeface="Adobe Devanagari" panose="02040503050201020203" pitchFamily="18" charset="0"/>
            </a:endParaRPr>
          </a:p>
        </p:txBody>
      </p:sp>
      <p:sp>
        <p:nvSpPr>
          <p:cNvPr id="6" name="Popis 1"/>
          <p:cNvSpPr/>
          <p:nvPr/>
        </p:nvSpPr>
        <p:spPr>
          <a:xfrm>
            <a:off x="2515319" y="6092818"/>
            <a:ext cx="1523614" cy="369332"/>
          </a:xfrm>
          <a:prstGeom prst="rect">
            <a:avLst/>
          </a:prstGeom>
        </p:spPr>
        <p:txBody>
          <a:bodyPr wrap="square">
            <a:spAutoFit/>
          </a:bodyPr>
          <a:lstStyle/>
          <a:p>
            <a:pPr algn="ctr">
              <a:defRPr/>
            </a:pPr>
            <a:r>
              <a:rPr lang="es-MX" i="1">
                <a:solidFill>
                  <a:schemeClr val="bg1"/>
                </a:solidFill>
                <a:latin typeface="Adobe Devanagari" panose="02040503050201020203" pitchFamily="18" charset="0"/>
                <a:cs typeface="Adobe Devanagari" panose="02040503050201020203" pitchFamily="18" charset="0"/>
              </a:rPr>
              <a:t>Diosa</a:t>
            </a:r>
            <a:r>
              <a:rPr lang="sk-SK" i="1">
                <a:solidFill>
                  <a:schemeClr val="bg1"/>
                </a:solidFill>
                <a:latin typeface="Adobe Devanagari" panose="02040503050201020203" pitchFamily="18" charset="0"/>
                <a:cs typeface="Adobe Devanagari" panose="02040503050201020203" pitchFamily="18" charset="0"/>
              </a:rPr>
              <a:t> </a:t>
            </a:r>
            <a:r>
              <a:rPr lang="es-MX" i="1">
                <a:solidFill>
                  <a:schemeClr val="bg1"/>
                </a:solidFill>
                <a:latin typeface="Adobe Devanagari" panose="02040503050201020203" pitchFamily="18" charset="0"/>
                <a:cs typeface="Adobe Devanagari" panose="02040503050201020203" pitchFamily="18" charset="0"/>
              </a:rPr>
              <a:t>huasteca</a:t>
            </a:r>
            <a:endParaRPr lang="es-MX" i="1" dirty="0">
              <a:solidFill>
                <a:schemeClr val="bg1"/>
              </a:solidFill>
              <a:latin typeface="Adobe Devanagari" panose="02040503050201020203" pitchFamily="18" charset="0"/>
              <a:cs typeface="Adobe Devanagari" panose="02040503050201020203" pitchFamily="18" charset="0"/>
            </a:endParaRPr>
          </a:p>
        </p:txBody>
      </p:sp>
      <p:pic>
        <p:nvPicPr>
          <p:cNvPr id="2" name="Foto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8184232" y="230937"/>
            <a:ext cx="3647356" cy="5962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18116" y="2293990"/>
            <a:ext cx="3152775" cy="403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Foto 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8809" y="188640"/>
            <a:ext cx="3452474" cy="591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childTnLst>
                          </p:cTn>
                        </p:par>
                        <p:par>
                          <p:cTn id="17" fill="hold">
                            <p:stCondLst>
                              <p:cond delay="2000"/>
                            </p:stCondLst>
                            <p:childTnLst>
                              <p:par>
                                <p:cTn id="18" presetID="53" presetClass="entr" presetSubtype="16"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animEffect transition="in" filter="fade">
                                      <p:cBhvr>
                                        <p:cTn id="22" dur="2000"/>
                                        <p:tgtEl>
                                          <p:spTgt spid="8"/>
                                        </p:tgtEl>
                                      </p:cBhvr>
                                    </p:animEffect>
                                  </p:childTnLst>
                                </p:cTn>
                              </p:par>
                              <p:par>
                                <p:cTn id="23" presetID="47" presetClass="entr" presetSubtype="0" fill="hold" grpId="0" nodeType="withEffect">
                                  <p:stCondLst>
                                    <p:cond delay="1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5D95DBEC-3F22-4C89-82B1-77C0265F8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506" name="Text"/>
          <p:cNvSpPr>
            <a:spLocks noChangeArrowheads="1"/>
          </p:cNvSpPr>
          <p:nvPr/>
        </p:nvSpPr>
        <p:spPr bwMode="auto">
          <a:xfrm>
            <a:off x="4222096" y="4873665"/>
            <a:ext cx="4392488" cy="844810"/>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MX" altLang="es-MX" i="1" dirty="0">
                <a:solidFill>
                  <a:schemeClr val="bg1"/>
                </a:solidFill>
                <a:latin typeface="Adobe Devanagari" panose="02040503050201020203" pitchFamily="18" charset="0"/>
                <a:cs typeface="Adobe Devanagari" panose="02040503050201020203" pitchFamily="18" charset="0"/>
              </a:rPr>
              <a:t>El relieve de esta piedra </a:t>
            </a:r>
            <a:r>
              <a:rPr lang="es-MX" altLang="es-MX" i="1">
                <a:solidFill>
                  <a:schemeClr val="bg1"/>
                </a:solidFill>
                <a:latin typeface="Adobe Devanagari" panose="02040503050201020203" pitchFamily="18" charset="0"/>
                <a:cs typeface="Adobe Devanagari" panose="02040503050201020203" pitchFamily="18" charset="0"/>
              </a:rPr>
              <a:t>sedimentaria representa </a:t>
            </a:r>
            <a:r>
              <a:rPr lang="es-MX" altLang="es-MX" i="1" dirty="0">
                <a:solidFill>
                  <a:schemeClr val="bg1"/>
                </a:solidFill>
                <a:latin typeface="Adobe Devanagari" panose="02040503050201020203" pitchFamily="18" charset="0"/>
                <a:cs typeface="Adobe Devanagari" panose="02040503050201020203" pitchFamily="18" charset="0"/>
              </a:rPr>
              <a:t>a dos deidades de la tierra Tláloc </a:t>
            </a:r>
            <a:r>
              <a:rPr lang="es-MX" altLang="es-MX" i="1">
                <a:solidFill>
                  <a:schemeClr val="bg1"/>
                </a:solidFill>
                <a:latin typeface="Adobe Devanagari" panose="02040503050201020203" pitchFamily="18" charset="0"/>
                <a:cs typeface="Adobe Devanagari" panose="02040503050201020203" pitchFamily="18" charset="0"/>
              </a:rPr>
              <a:t>y Tlazolteotl</a:t>
            </a:r>
            <a:r>
              <a:rPr lang="es-MX" altLang="es-MX" i="1" dirty="0">
                <a:solidFill>
                  <a:schemeClr val="bg1"/>
                </a:solidFill>
                <a:latin typeface="Adobe Devanagari" panose="02040503050201020203" pitchFamily="18" charset="0"/>
                <a:cs typeface="Adobe Devanagari" panose="02040503050201020203" pitchFamily="18" charset="0"/>
              </a:rPr>
              <a:t>. </a:t>
            </a:r>
          </a:p>
        </p:txBody>
      </p:sp>
      <p:sp>
        <p:nvSpPr>
          <p:cNvPr id="21507" name="Popis"/>
          <p:cNvSpPr>
            <a:spLocks noChangeArrowheads="1"/>
          </p:cNvSpPr>
          <p:nvPr/>
        </p:nvSpPr>
        <p:spPr bwMode="auto">
          <a:xfrm>
            <a:off x="7872809" y="6317245"/>
            <a:ext cx="40093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s-MX" altLang="es-MX" i="1">
                <a:solidFill>
                  <a:schemeClr val="accent2">
                    <a:lumMod val="50000"/>
                  </a:schemeClr>
                </a:solidFill>
                <a:latin typeface="Adobe Devanagari" panose="02040503050201020203" pitchFamily="18" charset="0"/>
                <a:cs typeface="Adobe Devanagari" panose="02040503050201020203" pitchFamily="18" charset="0"/>
              </a:rPr>
              <a:t>Colección Museo de Antropología de Xalapa</a:t>
            </a:r>
          </a:p>
        </p:txBody>
      </p:sp>
      <p:pic>
        <p:nvPicPr>
          <p:cNvPr id="5" name="Foto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72203" y="1234087"/>
            <a:ext cx="3135312" cy="4714875"/>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6" name="Foto 2"/>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3900565" y="1234087"/>
            <a:ext cx="5035550" cy="3344863"/>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4" name="Foto 3"/>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9295183" y="2144090"/>
            <a:ext cx="2533650" cy="381000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10" name="Nadpis">
            <a:extLst>
              <a:ext uri="{FF2B5EF4-FFF2-40B4-BE49-F238E27FC236}">
                <a16:creationId xmlns:a16="http://schemas.microsoft.com/office/drawing/2014/main" id="{011A2F46-727C-4862-908F-0417F816E2F0}"/>
              </a:ext>
            </a:extLst>
          </p:cNvPr>
          <p:cNvSpPr/>
          <p:nvPr/>
        </p:nvSpPr>
        <p:spPr>
          <a:xfrm>
            <a:off x="900000" y="5220000"/>
            <a:ext cx="5572359" cy="1107996"/>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Piedra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del</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Maíz</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75E-6 1.85185E-6 L 0.22123 -0.75139 " pathEditMode="relative" rAng="0" ptsTypes="AA">
                                      <p:cBhvr>
                                        <p:cTn id="6" dur="2000" fill="hold"/>
                                        <p:tgtEl>
                                          <p:spTgt spid="10"/>
                                        </p:tgtEl>
                                        <p:attrNameLst>
                                          <p:attrName>ppt_x</p:attrName>
                                          <p:attrName>ppt_y</p:attrName>
                                        </p:attrNameLst>
                                      </p:cBhvr>
                                      <p:rCtr x="11055" y="-37569"/>
                                    </p:animMotion>
                                  </p:childTnLst>
                                </p:cTn>
                              </p:par>
                            </p:childTnLst>
                          </p:cTn>
                        </p:par>
                        <p:par>
                          <p:cTn id="7" fill="hold">
                            <p:stCondLst>
                              <p:cond delay="2500"/>
                            </p:stCondLst>
                            <p:childTnLst>
                              <p:par>
                                <p:cTn id="8" presetID="10" presetClass="entr" presetSubtype="0"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par>
                                <p:cTn id="14" presetID="10" presetClass="entr" presetSubtype="0"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par>
                                <p:cTn id="17" presetID="2" presetClass="entr" presetSubtype="2" fill="hold" grpId="0" nodeType="withEffect">
                                  <p:stCondLst>
                                    <p:cond delay="3500"/>
                                  </p:stCondLst>
                                  <p:childTnLst>
                                    <p:set>
                                      <p:cBhvr>
                                        <p:cTn id="18" dur="1" fill="hold">
                                          <p:stCondLst>
                                            <p:cond delay="0"/>
                                          </p:stCondLst>
                                        </p:cTn>
                                        <p:tgtEl>
                                          <p:spTgt spid="21507"/>
                                        </p:tgtEl>
                                        <p:attrNameLst>
                                          <p:attrName>style.visibility</p:attrName>
                                        </p:attrNameLst>
                                      </p:cBhvr>
                                      <p:to>
                                        <p:strVal val="visible"/>
                                      </p:to>
                                    </p:set>
                                    <p:anim calcmode="lin" valueType="num">
                                      <p:cBhvr additive="base">
                                        <p:cTn id="19" dur="1000" fill="hold"/>
                                        <p:tgtEl>
                                          <p:spTgt spid="21507"/>
                                        </p:tgtEl>
                                        <p:attrNameLst>
                                          <p:attrName>ppt_x</p:attrName>
                                        </p:attrNameLst>
                                      </p:cBhvr>
                                      <p:tavLst>
                                        <p:tav tm="0">
                                          <p:val>
                                            <p:strVal val="1+#ppt_w/2"/>
                                          </p:val>
                                        </p:tav>
                                        <p:tav tm="100000">
                                          <p:val>
                                            <p:strVal val="#ppt_x"/>
                                          </p:val>
                                        </p:tav>
                                      </p:tavLst>
                                    </p:anim>
                                    <p:anim calcmode="lin" valueType="num">
                                      <p:cBhvr additive="base">
                                        <p:cTn id="20" dur="1000" fill="hold"/>
                                        <p:tgtEl>
                                          <p:spTgt spid="21507"/>
                                        </p:tgtEl>
                                        <p:attrNameLst>
                                          <p:attrName>ppt_y</p:attrName>
                                        </p:attrNameLst>
                                      </p:cBhvr>
                                      <p:tavLst>
                                        <p:tav tm="0">
                                          <p:val>
                                            <p:strVal val="#ppt_y"/>
                                          </p:val>
                                        </p:tav>
                                        <p:tav tm="100000">
                                          <p:val>
                                            <p:strVal val="#ppt_y"/>
                                          </p:val>
                                        </p:tav>
                                      </p:tavLst>
                                    </p:anim>
                                  </p:childTnLst>
                                </p:cTn>
                              </p:par>
                            </p:childTnLst>
                          </p:cTn>
                        </p:par>
                        <p:par>
                          <p:cTn id="21" fill="hold">
                            <p:stCondLst>
                              <p:cond delay="7000"/>
                            </p:stCondLst>
                            <p:childTnLst>
                              <p:par>
                                <p:cTn id="22" presetID="42" presetClass="entr" presetSubtype="0" fill="hold" grpId="0" nodeType="afterEffect">
                                  <p:stCondLst>
                                    <p:cond delay="500"/>
                                  </p:stCondLst>
                                  <p:childTnLst>
                                    <p:set>
                                      <p:cBhvr>
                                        <p:cTn id="23" dur="1" fill="hold">
                                          <p:stCondLst>
                                            <p:cond delay="0"/>
                                          </p:stCondLst>
                                        </p:cTn>
                                        <p:tgtEl>
                                          <p:spTgt spid="21506"/>
                                        </p:tgtEl>
                                        <p:attrNameLst>
                                          <p:attrName>style.visibility</p:attrName>
                                        </p:attrNameLst>
                                      </p:cBhvr>
                                      <p:to>
                                        <p:strVal val="visible"/>
                                      </p:to>
                                    </p:set>
                                    <p:animEffect transition="in" filter="fade">
                                      <p:cBhvr>
                                        <p:cTn id="24" dur="1500"/>
                                        <p:tgtEl>
                                          <p:spTgt spid="21506"/>
                                        </p:tgtEl>
                                      </p:cBhvr>
                                    </p:animEffect>
                                    <p:anim calcmode="lin" valueType="num">
                                      <p:cBhvr>
                                        <p:cTn id="25" dur="1500" fill="hold"/>
                                        <p:tgtEl>
                                          <p:spTgt spid="21506"/>
                                        </p:tgtEl>
                                        <p:attrNameLst>
                                          <p:attrName>ppt_x</p:attrName>
                                        </p:attrNameLst>
                                      </p:cBhvr>
                                      <p:tavLst>
                                        <p:tav tm="0">
                                          <p:val>
                                            <p:strVal val="#ppt_x"/>
                                          </p:val>
                                        </p:tav>
                                        <p:tav tm="100000">
                                          <p:val>
                                            <p:strVal val="#ppt_x"/>
                                          </p:val>
                                        </p:tav>
                                      </p:tavLst>
                                    </p:anim>
                                    <p:anim calcmode="lin" valueType="num">
                                      <p:cBhvr>
                                        <p:cTn id="26" dur="1500" fill="hold"/>
                                        <p:tgtEl>
                                          <p:spTgt spid="215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94842295-B7EE-45C4-9391-F2B5BD528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Popis"/>
          <p:cNvSpPr/>
          <p:nvPr/>
        </p:nvSpPr>
        <p:spPr>
          <a:xfrm>
            <a:off x="5189598" y="6191937"/>
            <a:ext cx="6311627" cy="567811"/>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a:solidFill>
                  <a:schemeClr val="bg1"/>
                </a:solidFill>
                <a:latin typeface="Adobe Devanagari" panose="02040503050201020203" pitchFamily="18" charset="0"/>
                <a:cs typeface="Adobe Devanagari" panose="02040503050201020203" pitchFamily="18" charset="0"/>
              </a:rPr>
              <a:t>“Tlazolteotl</a:t>
            </a:r>
            <a:r>
              <a:rPr lang="es-MX" i="1" dirty="0">
                <a:solidFill>
                  <a:schemeClr val="bg1"/>
                </a:solidFill>
                <a:latin typeface="Adobe Devanagari" panose="02040503050201020203" pitchFamily="18" charset="0"/>
                <a:cs typeface="Adobe Devanagari" panose="02040503050201020203" pitchFamily="18" charset="0"/>
              </a:rPr>
              <a:t> la deidad del amor carnal. La devoradora de inmundicias.”</a:t>
            </a:r>
          </a:p>
        </p:txBody>
      </p:sp>
      <p:pic>
        <p:nvPicPr>
          <p:cNvPr id="2" name="Foto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87888" y="1207399"/>
            <a:ext cx="6515049" cy="4886287"/>
          </a:xfrm>
          <a:prstGeom prst="rect">
            <a:avLst/>
          </a:prstGeom>
          <a:noFill/>
          <a:ln w="63500" cmpd="thickThin">
            <a:solidFill>
              <a:srgbClr val="502800"/>
            </a:solidFill>
            <a:miter lim="800000"/>
            <a:headEnd/>
            <a:tailEnd/>
          </a:ln>
        </p:spPr>
      </p:pic>
      <p:pic>
        <p:nvPicPr>
          <p:cNvPr id="3" name="Foto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392" y="316930"/>
            <a:ext cx="2777350" cy="6224140"/>
          </a:xfrm>
          <a:prstGeom prst="rect">
            <a:avLst/>
          </a:prstGeom>
          <a:noFill/>
          <a:ln w="63500" cmpd="thickThin">
            <a:solidFill>
              <a:srgbClr val="502800"/>
            </a:solidFill>
            <a:miter lim="800000"/>
            <a:headEnd/>
            <a:tailEnd/>
          </a:ln>
        </p:spPr>
      </p:pic>
      <p:sp>
        <p:nvSpPr>
          <p:cNvPr id="9" name="Nadpis">
            <a:extLst>
              <a:ext uri="{FF2B5EF4-FFF2-40B4-BE49-F238E27FC236}">
                <a16:creationId xmlns:a16="http://schemas.microsoft.com/office/drawing/2014/main" id="{4B827059-3C16-42C3-8954-7B5FFDF329D0}"/>
              </a:ext>
            </a:extLst>
          </p:cNvPr>
          <p:cNvSpPr/>
          <p:nvPr/>
        </p:nvSpPr>
        <p:spPr>
          <a:xfrm>
            <a:off x="900000" y="5220000"/>
            <a:ext cx="3703258" cy="923330"/>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Tlazolteotl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164688111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1.04167E-6 -2.22222E-6 L 0.46328 -0.72754 " pathEditMode="relative" rAng="0" ptsTypes="AA">
                                      <p:cBhvr>
                                        <p:cTn id="6" dur="2000" fill="hold"/>
                                        <p:tgtEl>
                                          <p:spTgt spid="9"/>
                                        </p:tgtEl>
                                        <p:attrNameLst>
                                          <p:attrName>ppt_x</p:attrName>
                                          <p:attrName>ppt_y</p:attrName>
                                        </p:attrNameLst>
                                      </p:cBhvr>
                                      <p:rCtr x="23164" y="-36389"/>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par>
                                <p:cTn id="11" presetID="2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2000"/>
                                        <p:tgtEl>
                                          <p:spTgt spid="3"/>
                                        </p:tgtEl>
                                      </p:cBhvr>
                                    </p:animEffect>
                                  </p:childTnLst>
                                </p:cTn>
                              </p:par>
                              <p:par>
                                <p:cTn id="14" presetID="42" presetClass="entr" presetSubtype="0" fill="hold" grpId="0"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C668D22B-1396-4EFF-9136-219FB7BDD1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3558" name="Doplnok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208568" y="4565326"/>
            <a:ext cx="526502" cy="1902587"/>
          </a:xfrm>
          <a:prstGeom prst="rect">
            <a:avLst/>
          </a:prstGeom>
          <a:noFill/>
          <a:ln>
            <a:noFill/>
          </a:ln>
        </p:spPr>
      </p:pic>
      <p:pic>
        <p:nvPicPr>
          <p:cNvPr id="23560" name="Doplnok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866854" y="3718661"/>
            <a:ext cx="1400175"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p:cNvSpPr>
            <a:spLocks noChangeArrowheads="1"/>
          </p:cNvSpPr>
          <p:nvPr/>
        </p:nvSpPr>
        <p:spPr bwMode="auto">
          <a:xfrm>
            <a:off x="6285761" y="2228671"/>
            <a:ext cx="4508500" cy="129493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altLang="es-MX" sz="1800" i="1" dirty="0">
                <a:solidFill>
                  <a:schemeClr val="bg1"/>
                </a:solidFill>
                <a:latin typeface="Adobe Devanagari" panose="02040503050201020203" pitchFamily="18" charset="0"/>
                <a:cs typeface="Adobe Devanagari" panose="02040503050201020203" pitchFamily="18" charset="0"/>
              </a:rPr>
              <a:t>Escultura que representa al dios de la lluvia, identificado por los rasgos  que lo definen: anteojeras serpentiformes, bigotera y colmillos </a:t>
            </a:r>
            <a:r>
              <a:rPr lang="es-MX" altLang="es-MX" sz="1800" i="1">
                <a:solidFill>
                  <a:schemeClr val="bg1"/>
                </a:solidFill>
                <a:latin typeface="Adobe Devanagari" panose="02040503050201020203" pitchFamily="18" charset="0"/>
                <a:cs typeface="Adobe Devanagari" panose="02040503050201020203" pitchFamily="18" charset="0"/>
              </a:rPr>
              <a:t>de ofidio</a:t>
            </a:r>
            <a:r>
              <a:rPr lang="sk-SK" altLang="es-MX" sz="1800" i="1">
                <a:solidFill>
                  <a:schemeClr val="bg1"/>
                </a:solidFill>
                <a:latin typeface="Adobe Devanagari" panose="02040503050201020203" pitchFamily="18" charset="0"/>
                <a:cs typeface="Adobe Devanagari" panose="02040503050201020203" pitchFamily="18" charset="0"/>
              </a:rPr>
              <a:t>.</a:t>
            </a:r>
            <a:r>
              <a:rPr lang="es-MX" altLang="es-MX" sz="1800" i="1">
                <a:solidFill>
                  <a:schemeClr val="bg1"/>
                </a:solidFill>
                <a:latin typeface="Adobe Devanagari" panose="02040503050201020203" pitchFamily="18" charset="0"/>
                <a:cs typeface="Adobe Devanagari" panose="02040503050201020203" pitchFamily="18" charset="0"/>
              </a:rPr>
              <a:t> </a:t>
            </a:r>
            <a:endParaRPr lang="es-MX" altLang="es-MX" sz="1800" i="1" dirty="0">
              <a:solidFill>
                <a:schemeClr val="bg1"/>
              </a:solidFill>
              <a:latin typeface="Adobe Devanagari" panose="02040503050201020203" pitchFamily="18" charset="0"/>
              <a:cs typeface="Adobe Devanagari" panose="02040503050201020203" pitchFamily="18" charset="0"/>
            </a:endParaRPr>
          </a:p>
        </p:txBody>
      </p:sp>
      <p:sp>
        <p:nvSpPr>
          <p:cNvPr id="23556" name="Popis"/>
          <p:cNvSpPr>
            <a:spLocks noChangeArrowheads="1"/>
          </p:cNvSpPr>
          <p:nvPr/>
        </p:nvSpPr>
        <p:spPr bwMode="auto">
          <a:xfrm>
            <a:off x="3864950" y="6269480"/>
            <a:ext cx="57262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altLang="es-MX" i="1">
                <a:solidFill>
                  <a:schemeClr val="bg1"/>
                </a:solidFill>
                <a:latin typeface="Adobe Devanagari" panose="02040503050201020203" pitchFamily="18" charset="0"/>
                <a:cs typeface="Adobe Devanagari" panose="02040503050201020203" pitchFamily="18" charset="0"/>
              </a:rPr>
              <a:t>Lugar </a:t>
            </a:r>
            <a:r>
              <a:rPr lang="es-MX" altLang="es-MX" i="1" dirty="0">
                <a:solidFill>
                  <a:schemeClr val="bg1"/>
                </a:solidFill>
                <a:latin typeface="Adobe Devanagari" panose="02040503050201020203" pitchFamily="18" charset="0"/>
                <a:cs typeface="Adobe Devanagari" panose="02040503050201020203" pitchFamily="18" charset="0"/>
              </a:rPr>
              <a:t>de origen - Paso del Toro, Municipio de Medellín, Veracruz</a:t>
            </a:r>
          </a:p>
        </p:txBody>
      </p:sp>
      <p:pic>
        <p:nvPicPr>
          <p:cNvPr id="23554" name="Foto"/>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15161" y="77627"/>
            <a:ext cx="4467977" cy="6702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Doplnok 3"/>
          <p:cNvSpPr txBox="1">
            <a:spLocks noChangeArrowheads="1"/>
          </p:cNvSpPr>
          <p:nvPr/>
        </p:nvSpPr>
        <p:spPr bwMode="auto">
          <a:xfrm>
            <a:off x="320465" y="5908445"/>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sp>
        <p:nvSpPr>
          <p:cNvPr id="11" name="Nadpis">
            <a:extLst>
              <a:ext uri="{FF2B5EF4-FFF2-40B4-BE49-F238E27FC236}">
                <a16:creationId xmlns:a16="http://schemas.microsoft.com/office/drawing/2014/main" id="{4AD154E8-22F4-4E18-AF0D-28B4FC9DC376}"/>
              </a:ext>
            </a:extLst>
          </p:cNvPr>
          <p:cNvSpPr/>
          <p:nvPr/>
        </p:nvSpPr>
        <p:spPr>
          <a:xfrm>
            <a:off x="900000" y="5220000"/>
            <a:ext cx="5513049" cy="923330"/>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Dios</a:t>
            </a:r>
            <a:r>
              <a:rPr lang="es-ES" sz="5400" b="1">
                <a:ln w="13462">
                  <a:solidFill>
                    <a:srgbClr val="FF0000"/>
                  </a:solidFill>
                  <a:prstDash val="solid"/>
                </a:ln>
                <a:solidFill>
                  <a:srgbClr val="39F3C2"/>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a:ln w="13462">
                  <a:solidFill>
                    <a:srgbClr val="FF0000"/>
                  </a:solidFill>
                  <a:prstDash val="solid"/>
                </a:ln>
                <a:solidFill>
                  <a:srgbClr val="39F3C2"/>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la</a:t>
            </a:r>
            <a:r>
              <a:rPr lang="es-ES" sz="5400" b="1">
                <a:ln w="13462">
                  <a:solidFill>
                    <a:srgbClr val="FF0000"/>
                  </a:solidFill>
                  <a:prstDash val="solid"/>
                </a:ln>
                <a:solidFill>
                  <a:srgbClr val="39F3C2"/>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lluvia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08333E-7 -2.22222E-6 L 0.40091 -0.68541 " pathEditMode="relative" rAng="0" ptsTypes="AA">
                                      <p:cBhvr>
                                        <p:cTn id="6" dur="2000" fill="hold"/>
                                        <p:tgtEl>
                                          <p:spTgt spid="11"/>
                                        </p:tgtEl>
                                        <p:attrNameLst>
                                          <p:attrName>ppt_x</p:attrName>
                                          <p:attrName>ppt_y</p:attrName>
                                        </p:attrNameLst>
                                      </p:cBhvr>
                                      <p:rCtr x="20039" y="-34282"/>
                                    </p:animMotion>
                                  </p:childTnLst>
                                </p:cTn>
                              </p:par>
                            </p:childTnLst>
                          </p:cTn>
                        </p:par>
                        <p:par>
                          <p:cTn id="7" fill="hold">
                            <p:stCondLst>
                              <p:cond delay="2500"/>
                            </p:stCondLst>
                            <p:childTnLst>
                              <p:par>
                                <p:cTn id="8" presetID="53" presetClass="entr" presetSubtype="16" fill="hold" nodeType="after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2000" fill="hold"/>
                                        <p:tgtEl>
                                          <p:spTgt spid="23554"/>
                                        </p:tgtEl>
                                        <p:attrNameLst>
                                          <p:attrName>ppt_w</p:attrName>
                                        </p:attrNameLst>
                                      </p:cBhvr>
                                      <p:tavLst>
                                        <p:tav tm="0">
                                          <p:val>
                                            <p:fltVal val="0"/>
                                          </p:val>
                                        </p:tav>
                                        <p:tav tm="100000">
                                          <p:val>
                                            <p:strVal val="#ppt_w"/>
                                          </p:val>
                                        </p:tav>
                                      </p:tavLst>
                                    </p:anim>
                                    <p:anim calcmode="lin" valueType="num">
                                      <p:cBhvr>
                                        <p:cTn id="11" dur="2000" fill="hold"/>
                                        <p:tgtEl>
                                          <p:spTgt spid="23554"/>
                                        </p:tgtEl>
                                        <p:attrNameLst>
                                          <p:attrName>ppt_h</p:attrName>
                                        </p:attrNameLst>
                                      </p:cBhvr>
                                      <p:tavLst>
                                        <p:tav tm="0">
                                          <p:val>
                                            <p:fltVal val="0"/>
                                          </p:val>
                                        </p:tav>
                                        <p:tav tm="100000">
                                          <p:val>
                                            <p:strVal val="#ppt_h"/>
                                          </p:val>
                                        </p:tav>
                                      </p:tavLst>
                                    </p:anim>
                                    <p:animEffect transition="in" filter="fade">
                                      <p:cBhvr>
                                        <p:cTn id="12" dur="2000"/>
                                        <p:tgtEl>
                                          <p:spTgt spid="23554"/>
                                        </p:tgtEl>
                                      </p:cBhvr>
                                    </p:animEffect>
                                  </p:childTnLst>
                                </p:cTn>
                              </p:par>
                              <p:par>
                                <p:cTn id="13" presetID="2" presetClass="entr" presetSubtype="2" fill="hold" grpId="0" nodeType="withEffect">
                                  <p:stCondLst>
                                    <p:cond delay="500"/>
                                  </p:stCondLst>
                                  <p:childTnLst>
                                    <p:set>
                                      <p:cBhvr>
                                        <p:cTn id="14" dur="1" fill="hold">
                                          <p:stCondLst>
                                            <p:cond delay="0"/>
                                          </p:stCondLst>
                                        </p:cTn>
                                        <p:tgtEl>
                                          <p:spTgt spid="23556"/>
                                        </p:tgtEl>
                                        <p:attrNameLst>
                                          <p:attrName>style.visibility</p:attrName>
                                        </p:attrNameLst>
                                      </p:cBhvr>
                                      <p:to>
                                        <p:strVal val="visible"/>
                                      </p:to>
                                    </p:set>
                                    <p:anim calcmode="lin" valueType="num">
                                      <p:cBhvr additive="base">
                                        <p:cTn id="15" dur="1500" fill="hold"/>
                                        <p:tgtEl>
                                          <p:spTgt spid="23556"/>
                                        </p:tgtEl>
                                        <p:attrNameLst>
                                          <p:attrName>ppt_x</p:attrName>
                                        </p:attrNameLst>
                                      </p:cBhvr>
                                      <p:tavLst>
                                        <p:tav tm="0">
                                          <p:val>
                                            <p:strVal val="1+#ppt_w/2"/>
                                          </p:val>
                                        </p:tav>
                                        <p:tav tm="100000">
                                          <p:val>
                                            <p:strVal val="#ppt_x"/>
                                          </p:val>
                                        </p:tav>
                                      </p:tavLst>
                                    </p:anim>
                                    <p:anim calcmode="lin" valueType="num">
                                      <p:cBhvr additive="base">
                                        <p:cTn id="16" dur="1500" fill="hold"/>
                                        <p:tgtEl>
                                          <p:spTgt spid="23556"/>
                                        </p:tgtEl>
                                        <p:attrNameLst>
                                          <p:attrName>ppt_y</p:attrName>
                                        </p:attrNameLst>
                                      </p:cBhvr>
                                      <p:tavLst>
                                        <p:tav tm="0">
                                          <p:val>
                                            <p:strVal val="#ppt_y"/>
                                          </p:val>
                                        </p:tav>
                                        <p:tav tm="100000">
                                          <p:val>
                                            <p:strVal val="#ppt_y"/>
                                          </p:val>
                                        </p:tav>
                                      </p:tavLst>
                                    </p:anim>
                                  </p:childTnLst>
                                </p:cTn>
                              </p:par>
                            </p:childTnLst>
                          </p:cTn>
                        </p:par>
                        <p:par>
                          <p:cTn id="17" fill="hold">
                            <p:stCondLst>
                              <p:cond delay="4500"/>
                            </p:stCondLst>
                            <p:childTnLst>
                              <p:par>
                                <p:cTn id="18" presetID="42" presetClass="entr" presetSubtype="0" fill="hold" grpId="0" nodeType="after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500"/>
                                        <p:tgtEl>
                                          <p:spTgt spid="10"/>
                                        </p:tgtEl>
                                      </p:cBhvr>
                                    </p:animEffect>
                                    <p:anim calcmode="lin" valueType="num">
                                      <p:cBhvr>
                                        <p:cTn id="21" dur="1500" fill="hold"/>
                                        <p:tgtEl>
                                          <p:spTgt spid="10"/>
                                        </p:tgtEl>
                                        <p:attrNameLst>
                                          <p:attrName>ppt_x</p:attrName>
                                        </p:attrNameLst>
                                      </p:cBhvr>
                                      <p:tavLst>
                                        <p:tav tm="0">
                                          <p:val>
                                            <p:strVal val="#ppt_x"/>
                                          </p:val>
                                        </p:tav>
                                        <p:tav tm="100000">
                                          <p:val>
                                            <p:strVal val="#ppt_x"/>
                                          </p:val>
                                        </p:tav>
                                      </p:tavLst>
                                    </p:anim>
                                    <p:anim calcmode="lin" valueType="num">
                                      <p:cBhvr>
                                        <p:cTn id="22" dur="1500" fill="hold"/>
                                        <p:tgtEl>
                                          <p:spTgt spid="10"/>
                                        </p:tgtEl>
                                        <p:attrNameLst>
                                          <p:attrName>ppt_y</p:attrName>
                                        </p:attrNameLst>
                                      </p:cBhvr>
                                      <p:tavLst>
                                        <p:tav tm="0">
                                          <p:val>
                                            <p:strVal val="#ppt_y+.1"/>
                                          </p:val>
                                        </p:tav>
                                        <p:tav tm="100000">
                                          <p:val>
                                            <p:strVal val="#ppt_y"/>
                                          </p:val>
                                        </p:tav>
                                      </p:tavLst>
                                    </p:anim>
                                  </p:childTnLst>
                                </p:cTn>
                              </p:par>
                            </p:childTnLst>
                          </p:cTn>
                        </p:par>
                        <p:par>
                          <p:cTn id="23" fill="hold">
                            <p:stCondLst>
                              <p:cond delay="6500"/>
                            </p:stCondLst>
                            <p:childTnLst>
                              <p:par>
                                <p:cTn id="24" presetID="53" presetClass="entr" presetSubtype="16" fill="hold" nodeType="afterEffect">
                                  <p:stCondLst>
                                    <p:cond delay="500"/>
                                  </p:stCondLst>
                                  <p:childTnLst>
                                    <p:set>
                                      <p:cBhvr>
                                        <p:cTn id="25" dur="1" fill="hold">
                                          <p:stCondLst>
                                            <p:cond delay="0"/>
                                          </p:stCondLst>
                                        </p:cTn>
                                        <p:tgtEl>
                                          <p:spTgt spid="23560"/>
                                        </p:tgtEl>
                                        <p:attrNameLst>
                                          <p:attrName>style.visibility</p:attrName>
                                        </p:attrNameLst>
                                      </p:cBhvr>
                                      <p:to>
                                        <p:strVal val="visible"/>
                                      </p:to>
                                    </p:set>
                                    <p:anim calcmode="lin" valueType="num">
                                      <p:cBhvr>
                                        <p:cTn id="26" dur="1500" fill="hold"/>
                                        <p:tgtEl>
                                          <p:spTgt spid="23560"/>
                                        </p:tgtEl>
                                        <p:attrNameLst>
                                          <p:attrName>ppt_w</p:attrName>
                                        </p:attrNameLst>
                                      </p:cBhvr>
                                      <p:tavLst>
                                        <p:tav tm="0">
                                          <p:val>
                                            <p:fltVal val="0"/>
                                          </p:val>
                                        </p:tav>
                                        <p:tav tm="100000">
                                          <p:val>
                                            <p:strVal val="#ppt_w"/>
                                          </p:val>
                                        </p:tav>
                                      </p:tavLst>
                                    </p:anim>
                                    <p:anim calcmode="lin" valueType="num">
                                      <p:cBhvr>
                                        <p:cTn id="27" dur="1500" fill="hold"/>
                                        <p:tgtEl>
                                          <p:spTgt spid="23560"/>
                                        </p:tgtEl>
                                        <p:attrNameLst>
                                          <p:attrName>ppt_h</p:attrName>
                                        </p:attrNameLst>
                                      </p:cBhvr>
                                      <p:tavLst>
                                        <p:tav tm="0">
                                          <p:val>
                                            <p:fltVal val="0"/>
                                          </p:val>
                                        </p:tav>
                                        <p:tav tm="100000">
                                          <p:val>
                                            <p:strVal val="#ppt_h"/>
                                          </p:val>
                                        </p:tav>
                                      </p:tavLst>
                                    </p:anim>
                                    <p:animEffect transition="in" filter="fade">
                                      <p:cBhvr>
                                        <p:cTn id="28" dur="1500"/>
                                        <p:tgtEl>
                                          <p:spTgt spid="23560"/>
                                        </p:tgtEl>
                                      </p:cBhvr>
                                    </p:animEffect>
                                  </p:childTnLst>
                                </p:cTn>
                              </p:par>
                              <p:par>
                                <p:cTn id="29" presetID="2" presetClass="entr" presetSubtype="2" fill="hold" nodeType="withEffect">
                                  <p:stCondLst>
                                    <p:cond delay="1000"/>
                                  </p:stCondLst>
                                  <p:childTnLst>
                                    <p:set>
                                      <p:cBhvr>
                                        <p:cTn id="30" dur="1" fill="hold">
                                          <p:stCondLst>
                                            <p:cond delay="0"/>
                                          </p:stCondLst>
                                        </p:cTn>
                                        <p:tgtEl>
                                          <p:spTgt spid="23558"/>
                                        </p:tgtEl>
                                        <p:attrNameLst>
                                          <p:attrName>style.visibility</p:attrName>
                                        </p:attrNameLst>
                                      </p:cBhvr>
                                      <p:to>
                                        <p:strVal val="visible"/>
                                      </p:to>
                                    </p:set>
                                    <p:anim calcmode="lin" valueType="num">
                                      <p:cBhvr additive="base">
                                        <p:cTn id="31" dur="1000" fill="hold"/>
                                        <p:tgtEl>
                                          <p:spTgt spid="23558"/>
                                        </p:tgtEl>
                                        <p:attrNameLst>
                                          <p:attrName>ppt_x</p:attrName>
                                        </p:attrNameLst>
                                      </p:cBhvr>
                                      <p:tavLst>
                                        <p:tav tm="0">
                                          <p:val>
                                            <p:strVal val="1+#ppt_w/2"/>
                                          </p:val>
                                        </p:tav>
                                        <p:tav tm="100000">
                                          <p:val>
                                            <p:strVal val="#ppt_x"/>
                                          </p:val>
                                        </p:tav>
                                      </p:tavLst>
                                    </p:anim>
                                    <p:anim calcmode="lin" valueType="num">
                                      <p:cBhvr additive="base">
                                        <p:cTn id="32" dur="1000" fill="hold"/>
                                        <p:tgtEl>
                                          <p:spTgt spid="23558"/>
                                        </p:tgtEl>
                                        <p:attrNameLst>
                                          <p:attrName>ppt_y</p:attrName>
                                        </p:attrNameLst>
                                      </p:cBhvr>
                                      <p:tavLst>
                                        <p:tav tm="0">
                                          <p:val>
                                            <p:strVal val="#ppt_y"/>
                                          </p:val>
                                        </p:tav>
                                        <p:tav tm="100000">
                                          <p:val>
                                            <p:strVal val="#ppt_y"/>
                                          </p:val>
                                        </p:tav>
                                      </p:tavLst>
                                    </p:anim>
                                  </p:childTnLst>
                                </p:cTn>
                              </p:par>
                              <p:par>
                                <p:cTn id="33" presetID="10" presetClass="entr" presetSubtype="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556" grpId="0"/>
      <p:bldP spid="12"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18928993-0958-4AFE-9C3D-1B363B5889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Doplnok">
            <a:extLst>
              <a:ext uri="{FF2B5EF4-FFF2-40B4-BE49-F238E27FC236}">
                <a16:creationId xmlns:a16="http://schemas.microsoft.com/office/drawing/2014/main" id="{A28895F0-5171-40C2-8573-4F191BB4D25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5400000">
            <a:off x="7899269" y="3642886"/>
            <a:ext cx="536812" cy="1939844"/>
          </a:xfrm>
          <a:prstGeom prst="rect">
            <a:avLst/>
          </a:prstGeom>
          <a:noFill/>
          <a:ln>
            <a:noFill/>
          </a:ln>
        </p:spPr>
      </p:pic>
      <p:sp>
        <p:nvSpPr>
          <p:cNvPr id="8" name="Text"/>
          <p:cNvSpPr>
            <a:spLocks noChangeArrowheads="1"/>
          </p:cNvSpPr>
          <p:nvPr/>
        </p:nvSpPr>
        <p:spPr bwMode="auto">
          <a:xfrm>
            <a:off x="5570348" y="2260662"/>
            <a:ext cx="5184576" cy="1800713"/>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Estela tallada con una escena </a:t>
            </a:r>
            <a:r>
              <a:rPr lang="es-MX" sz="1800" i="1">
                <a:solidFill>
                  <a:schemeClr val="bg1"/>
                </a:solidFill>
                <a:latin typeface="Adobe Devanagari" panose="02040503050201020203" pitchFamily="18" charset="0"/>
                <a:cs typeface="Adobe Devanagari" panose="02040503050201020203" pitchFamily="18" charset="0"/>
              </a:rPr>
              <a:t>de autosacrificio</a:t>
            </a:r>
            <a:r>
              <a:rPr lang="es-MX" sz="1800" i="1" dirty="0">
                <a:solidFill>
                  <a:schemeClr val="bg1"/>
                </a:solidFill>
                <a:latin typeface="Adobe Devanagari" panose="02040503050201020203" pitchFamily="18" charset="0"/>
                <a:cs typeface="Adobe Devanagari" panose="02040503050201020203" pitchFamily="18" charset="0"/>
              </a:rPr>
              <a:t>. </a:t>
            </a:r>
          </a:p>
          <a:p>
            <a:pPr algn="just"/>
            <a:r>
              <a:rPr lang="es-MX" sz="1800" i="1" dirty="0">
                <a:solidFill>
                  <a:schemeClr val="bg1"/>
                </a:solidFill>
                <a:latin typeface="Adobe Devanagari" panose="02040503050201020203" pitchFamily="18" charset="0"/>
                <a:cs typeface="Adobe Devanagari" panose="02040503050201020203" pitchFamily="18" charset="0"/>
              </a:rPr>
              <a:t>Personaje masculino, punzándose la lengua con un instrumento largo y puntiagudo. </a:t>
            </a:r>
          </a:p>
          <a:p>
            <a:pPr algn="just"/>
            <a:r>
              <a:rPr lang="es-MX" sz="1800" i="1" dirty="0">
                <a:solidFill>
                  <a:schemeClr val="bg1"/>
                </a:solidFill>
                <a:latin typeface="Adobe Devanagari" panose="02040503050201020203" pitchFamily="18" charset="0"/>
                <a:cs typeface="Adobe Devanagari" panose="02040503050201020203" pitchFamily="18" charset="0"/>
              </a:rPr>
              <a:t>En sus brazos y piernas lleva  diseños simbólicos, entre ellos </a:t>
            </a:r>
            <a:r>
              <a:rPr lang="es-MX" sz="1800" i="1">
                <a:solidFill>
                  <a:schemeClr val="bg1"/>
                </a:solidFill>
                <a:latin typeface="Adobe Devanagari" panose="02040503050201020203" pitchFamily="18" charset="0"/>
                <a:cs typeface="Adobe Devanagari" panose="02040503050201020203" pitchFamily="18" charset="0"/>
              </a:rPr>
              <a:t>caracoles cortados</a:t>
            </a:r>
            <a:r>
              <a:rPr lang="es-MX" altLang="es-MX" sz="1800" i="1" dirty="0">
                <a:solidFill>
                  <a:schemeClr val="bg1"/>
                </a:solidFill>
                <a:latin typeface="Adobe Devanagari" panose="02040503050201020203" pitchFamily="18" charset="0"/>
                <a:cs typeface="Adobe Devanagari" panose="02040503050201020203" pitchFamily="18" charset="0"/>
              </a:rPr>
              <a:t>. </a:t>
            </a:r>
          </a:p>
        </p:txBody>
      </p:sp>
      <p:sp>
        <p:nvSpPr>
          <p:cNvPr id="3" name="Popis"/>
          <p:cNvSpPr/>
          <p:nvPr/>
        </p:nvSpPr>
        <p:spPr>
          <a:xfrm>
            <a:off x="7404298" y="6237866"/>
            <a:ext cx="4387493"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a:t>
            </a:r>
            <a:r>
              <a:rPr lang="es-MX" i="1">
                <a:solidFill>
                  <a:schemeClr val="accent2">
                    <a:lumMod val="50000"/>
                  </a:schemeClr>
                </a:solidFill>
                <a:latin typeface="Adobe Devanagari" panose="02040503050201020203" pitchFamily="18" charset="0"/>
                <a:cs typeface="Adobe Devanagari" panose="02040503050201020203" pitchFamily="18" charset="0"/>
              </a:rPr>
              <a:t>- Huilocintla</a:t>
            </a:r>
            <a:r>
              <a:rPr lang="es-MX" i="1" dirty="0">
                <a:solidFill>
                  <a:schemeClr val="accent2">
                    <a:lumMod val="50000"/>
                  </a:schemeClr>
                </a:solidFill>
                <a:latin typeface="Adobe Devanagari" panose="02040503050201020203" pitchFamily="18" charset="0"/>
                <a:cs typeface="Adobe Devanagari" panose="02040503050201020203" pitchFamily="18" charset="0"/>
              </a:rPr>
              <a:t>, Tuxpan, Veracruz</a:t>
            </a:r>
          </a:p>
        </p:txBody>
      </p:sp>
      <p:pic>
        <p:nvPicPr>
          <p:cNvPr id="6" name="Foto"/>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305" y="346242"/>
            <a:ext cx="3515334" cy="6249483"/>
          </a:xfrm>
          <a:prstGeom prst="rect">
            <a:avLst/>
          </a:prstGeom>
          <a:noFill/>
          <a:ln w="63500" cmpd="thickThin">
            <a:solidFill>
              <a:srgbClr val="502800"/>
            </a:solidFill>
            <a:miter lim="800000"/>
            <a:headEnd/>
            <a:tailEnd/>
          </a:ln>
        </p:spPr>
      </p:pic>
      <p:sp>
        <p:nvSpPr>
          <p:cNvPr id="11" name="Nadpis">
            <a:extLst>
              <a:ext uri="{FF2B5EF4-FFF2-40B4-BE49-F238E27FC236}">
                <a16:creationId xmlns:a16="http://schemas.microsoft.com/office/drawing/2014/main" id="{DA72C369-FF22-499D-A4C7-44CDE6B79134}"/>
              </a:ext>
            </a:extLst>
          </p:cNvPr>
          <p:cNvSpPr/>
          <p:nvPr/>
        </p:nvSpPr>
        <p:spPr>
          <a:xfrm>
            <a:off x="900000" y="5220000"/>
            <a:ext cx="6973384"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Estela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Huilocintla</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249818278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375E-6 -2.22222E-6 L 0.30559 -0.60139 " pathEditMode="relative" rAng="0" ptsTypes="AA">
                                      <p:cBhvr>
                                        <p:cTn id="6" dur="2000" fill="hold"/>
                                        <p:tgtEl>
                                          <p:spTgt spid="11"/>
                                        </p:tgtEl>
                                        <p:attrNameLst>
                                          <p:attrName>ppt_x</p:attrName>
                                          <p:attrName>ppt_y</p:attrName>
                                        </p:attrNameLst>
                                      </p:cBhvr>
                                      <p:rCtr x="15273" y="-30069"/>
                                    </p:animMotion>
                                  </p:childTnLst>
                                </p:cTn>
                              </p:par>
                            </p:childTnLst>
                          </p:cTn>
                        </p:par>
                        <p:par>
                          <p:cTn id="7" fill="hold">
                            <p:stCondLst>
                              <p:cond delay="2500"/>
                            </p:stCondLst>
                            <p:childTnLst>
                              <p:par>
                                <p:cTn id="8" presetID="4" presetClass="entr" presetSubtype="32"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2000"/>
                                        <p:tgtEl>
                                          <p:spTgt spid="6"/>
                                        </p:tgtEl>
                                      </p:cBhvr>
                                    </p:animEffect>
                                  </p:childTnLst>
                                </p:cTn>
                              </p:par>
                              <p:par>
                                <p:cTn id="11" presetID="2" presetClass="entr" presetSubtype="2" fill="hold" grpId="0"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500" fill="hold"/>
                                        <p:tgtEl>
                                          <p:spTgt spid="3"/>
                                        </p:tgtEl>
                                        <p:attrNameLst>
                                          <p:attrName>ppt_x</p:attrName>
                                        </p:attrNameLst>
                                      </p:cBhvr>
                                      <p:tavLst>
                                        <p:tav tm="0">
                                          <p:val>
                                            <p:strVal val="1+#ppt_w/2"/>
                                          </p:val>
                                        </p:tav>
                                        <p:tav tm="100000">
                                          <p:val>
                                            <p:strVal val="#ppt_x"/>
                                          </p:val>
                                        </p:tav>
                                      </p:tavLst>
                                    </p:anim>
                                    <p:anim calcmode="lin" valueType="num">
                                      <p:cBhvr additive="base">
                                        <p:cTn id="14" dur="1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500"/>
                                        <p:tgtEl>
                                          <p:spTgt spid="8"/>
                                        </p:tgtEl>
                                      </p:cBhvr>
                                    </p:animEffect>
                                    <p:anim calcmode="lin" valueType="num">
                                      <p:cBhvr>
                                        <p:cTn id="19" dur="1500" fill="hold"/>
                                        <p:tgtEl>
                                          <p:spTgt spid="8"/>
                                        </p:tgtEl>
                                        <p:attrNameLst>
                                          <p:attrName>ppt_x</p:attrName>
                                        </p:attrNameLst>
                                      </p:cBhvr>
                                      <p:tavLst>
                                        <p:tav tm="0">
                                          <p:val>
                                            <p:strVal val="#ppt_x"/>
                                          </p:val>
                                        </p:tav>
                                        <p:tav tm="100000">
                                          <p:val>
                                            <p:strVal val="#ppt_x"/>
                                          </p:val>
                                        </p:tav>
                                      </p:tavLst>
                                    </p:anim>
                                    <p:anim calcmode="lin" valueType="num">
                                      <p:cBhvr>
                                        <p:cTn id="20" dur="15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53" presetClass="entr" presetSubtype="16" fill="hold" nodeType="after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Effect transition="in" filter="fade">
                                      <p:cBhvr>
                                        <p:cTn id="2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5C775D63-B0A0-4812-B48E-99301A8095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Doplnok">
            <a:extLst>
              <a:ext uri="{FF2B5EF4-FFF2-40B4-BE49-F238E27FC236}">
                <a16:creationId xmlns:a16="http://schemas.microsoft.com/office/drawing/2014/main" id="{135ACF20-FC3A-4686-B502-8875806144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rot="5400000">
            <a:off x="5931402" y="5635380"/>
            <a:ext cx="352841" cy="1275037"/>
          </a:xfrm>
          <a:prstGeom prst="rect">
            <a:avLst/>
          </a:prstGeom>
          <a:noFill/>
          <a:ln>
            <a:noFill/>
          </a:ln>
        </p:spPr>
      </p:pic>
      <p:sp>
        <p:nvSpPr>
          <p:cNvPr id="4" name="Text 2"/>
          <p:cNvSpPr/>
          <p:nvPr/>
        </p:nvSpPr>
        <p:spPr>
          <a:xfrm>
            <a:off x="4096555" y="3190506"/>
            <a:ext cx="4022537" cy="844810"/>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Portaestandarte que representa a </a:t>
            </a:r>
            <a:r>
              <a:rPr lang="es-MX" i="1">
                <a:solidFill>
                  <a:schemeClr val="bg1"/>
                </a:solidFill>
                <a:latin typeface="Adobe Devanagari" panose="02040503050201020203" pitchFamily="18" charset="0"/>
                <a:cs typeface="Adobe Devanagari" panose="02040503050201020203" pitchFamily="18" charset="0"/>
              </a:rPr>
              <a:t>un ado</a:t>
            </a:r>
            <a:r>
              <a:rPr lang="sk-SK" i="1">
                <a:solidFill>
                  <a:schemeClr val="bg1"/>
                </a:solidFill>
                <a:latin typeface="Adobe Devanagari" panose="02040503050201020203" pitchFamily="18" charset="0"/>
                <a:cs typeface="Adobe Devanagari" panose="02040503050201020203" pitchFamily="18" charset="0"/>
              </a:rPr>
              <a:t>-</a:t>
            </a:r>
            <a:r>
              <a:rPr lang="es-MX" i="1">
                <a:solidFill>
                  <a:schemeClr val="bg1"/>
                </a:solidFill>
                <a:latin typeface="Adobe Devanagari" panose="02040503050201020203" pitchFamily="18" charset="0"/>
                <a:cs typeface="Adobe Devanagari" panose="02040503050201020203" pitchFamily="18" charset="0"/>
              </a:rPr>
              <a:t>lescente </a:t>
            </a:r>
            <a:r>
              <a:rPr lang="es-MX" i="1" dirty="0">
                <a:solidFill>
                  <a:schemeClr val="bg1"/>
                </a:solidFill>
                <a:latin typeface="Adobe Devanagari" panose="02040503050201020203" pitchFamily="18" charset="0"/>
                <a:cs typeface="Adobe Devanagari" panose="02040503050201020203" pitchFamily="18" charset="0"/>
              </a:rPr>
              <a:t>masculino. </a:t>
            </a:r>
          </a:p>
        </p:txBody>
      </p:sp>
      <p:sp>
        <p:nvSpPr>
          <p:cNvPr id="7" name="Text 1"/>
          <p:cNvSpPr/>
          <p:nvPr/>
        </p:nvSpPr>
        <p:spPr>
          <a:xfrm>
            <a:off x="4096556" y="1984483"/>
            <a:ext cx="4022537" cy="1121809"/>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La escultura “El Adolescente”, orgullo del Museo Nacional de Antropología de la ciudad de </a:t>
            </a:r>
            <a:r>
              <a:rPr lang="es-MX" i="1">
                <a:solidFill>
                  <a:schemeClr val="bg1"/>
                </a:solidFill>
                <a:latin typeface="Adobe Devanagari" panose="02040503050201020203" pitchFamily="18" charset="0"/>
                <a:cs typeface="Adobe Devanagari" panose="02040503050201020203" pitchFamily="18" charset="0"/>
              </a:rPr>
              <a:t>México.</a:t>
            </a:r>
            <a:endParaRPr lang="sk-SK" i="1">
              <a:solidFill>
                <a:schemeClr val="bg1"/>
              </a:solidFill>
              <a:latin typeface="Adobe Devanagari" panose="02040503050201020203" pitchFamily="18" charset="0"/>
              <a:cs typeface="Adobe Devanagari" panose="02040503050201020203" pitchFamily="18" charset="0"/>
            </a:endParaRPr>
          </a:p>
        </p:txBody>
      </p:sp>
      <p:sp>
        <p:nvSpPr>
          <p:cNvPr id="5" name="Popis"/>
          <p:cNvSpPr/>
          <p:nvPr/>
        </p:nvSpPr>
        <p:spPr>
          <a:xfrm>
            <a:off x="4323721" y="5229200"/>
            <a:ext cx="3504253" cy="646331"/>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de origen</a:t>
            </a:r>
            <a:r>
              <a:rPr lang="sk-SK" i="1">
                <a:solidFill>
                  <a:schemeClr val="accent2">
                    <a:lumMod val="50000"/>
                  </a:schemeClr>
                </a:solidFill>
                <a:latin typeface="Adobe Devanagari" panose="02040503050201020203" pitchFamily="18" charset="0"/>
                <a:cs typeface="Adobe Devanagari" panose="02040503050201020203" pitchFamily="18" charset="0"/>
              </a:rPr>
              <a:t> </a:t>
            </a:r>
            <a:r>
              <a:rPr lang="es-MX" i="1">
                <a:solidFill>
                  <a:schemeClr val="accent2">
                    <a:lumMod val="50000"/>
                  </a:schemeClr>
                </a:solidFill>
                <a:latin typeface="Adobe Devanagari" panose="02040503050201020203" pitchFamily="18" charset="0"/>
                <a:cs typeface="Adobe Devanagari" panose="02040503050201020203" pitchFamily="18" charset="0"/>
              </a:rPr>
              <a:t>Hacienda </a:t>
            </a:r>
            <a:r>
              <a:rPr lang="es-MX" i="1" dirty="0">
                <a:solidFill>
                  <a:schemeClr val="accent2">
                    <a:lumMod val="50000"/>
                  </a:schemeClr>
                </a:solidFill>
                <a:latin typeface="Adobe Devanagari" panose="02040503050201020203" pitchFamily="18" charset="0"/>
                <a:cs typeface="Adobe Devanagari" panose="02040503050201020203" pitchFamily="18" charset="0"/>
              </a:rPr>
              <a:t>El Consuelo, </a:t>
            </a:r>
            <a:r>
              <a:rPr lang="es-MX" i="1">
                <a:solidFill>
                  <a:schemeClr val="accent2">
                    <a:lumMod val="50000"/>
                  </a:schemeClr>
                </a:solidFill>
                <a:latin typeface="Adobe Devanagari" panose="02040503050201020203" pitchFamily="18" charset="0"/>
                <a:cs typeface="Adobe Devanagari" panose="02040503050201020203" pitchFamily="18" charset="0"/>
              </a:rPr>
              <a:t>Municipio de Tamuín</a:t>
            </a:r>
            <a:r>
              <a:rPr lang="es-MX" i="1" dirty="0">
                <a:solidFill>
                  <a:schemeClr val="accent2">
                    <a:lumMod val="50000"/>
                  </a:schemeClr>
                </a:solidFill>
                <a:latin typeface="Adobe Devanagari" panose="02040503050201020203" pitchFamily="18" charset="0"/>
                <a:cs typeface="Adobe Devanagari" panose="02040503050201020203" pitchFamily="18" charset="0"/>
              </a:rPr>
              <a:t>, San Luis Potosí</a:t>
            </a:r>
          </a:p>
        </p:txBody>
      </p:sp>
      <p:pic>
        <p:nvPicPr>
          <p:cNvPr id="2" name="Foto 2"/>
          <p:cNvPicPr>
            <a:picLocks/>
          </p:cNvPicPr>
          <p:nvPr/>
        </p:nvPicPr>
        <p:blipFill>
          <a:blip r:embed="rId4" cstate="screen">
            <a:extLst>
              <a:ext uri="{28A0092B-C50C-407E-A947-70E740481C1C}">
                <a14:useLocalDpi xmlns:a14="http://schemas.microsoft.com/office/drawing/2010/main"/>
              </a:ext>
            </a:extLst>
          </a:blip>
          <a:stretch>
            <a:fillRect/>
          </a:stretch>
        </p:blipFill>
        <p:spPr>
          <a:xfrm>
            <a:off x="8209987" y="288000"/>
            <a:ext cx="3600000" cy="6300000"/>
          </a:xfrm>
          <a:prstGeom prst="rect">
            <a:avLst/>
          </a:prstGeom>
          <a:noFill/>
          <a:ln w="63500" cmpd="thickThin">
            <a:solidFill>
              <a:srgbClr val="502800"/>
            </a:solidFill>
            <a:miter lim="800000"/>
            <a:headEnd/>
            <a:tailEnd/>
          </a:ln>
        </p:spPr>
      </p:pic>
      <p:pic>
        <p:nvPicPr>
          <p:cNvPr id="3" name="Foto 1"/>
          <p:cNvPicPr>
            <a:picLocks/>
          </p:cNvPicPr>
          <p:nvPr/>
        </p:nvPicPr>
        <p:blipFill>
          <a:blip r:embed="rId5" cstate="screen">
            <a:extLst>
              <a:ext uri="{28A0092B-C50C-407E-A947-70E740481C1C}">
                <a14:useLocalDpi xmlns:a14="http://schemas.microsoft.com/office/drawing/2010/main"/>
              </a:ext>
            </a:extLst>
          </a:blip>
          <a:stretch>
            <a:fillRect/>
          </a:stretch>
        </p:blipFill>
        <p:spPr>
          <a:xfrm>
            <a:off x="405663" y="288000"/>
            <a:ext cx="3600000" cy="6300000"/>
          </a:xfrm>
          <a:prstGeom prst="rect">
            <a:avLst/>
          </a:prstGeom>
          <a:noFill/>
          <a:ln w="63500" cmpd="thickThin">
            <a:solidFill>
              <a:srgbClr val="502800"/>
            </a:solidFill>
            <a:miter lim="800000"/>
            <a:headEnd/>
            <a:tailEnd/>
          </a:ln>
        </p:spPr>
      </p:pic>
      <p:sp>
        <p:nvSpPr>
          <p:cNvPr id="12" name="Nadpis">
            <a:extLst>
              <a:ext uri="{FF2B5EF4-FFF2-40B4-BE49-F238E27FC236}">
                <a16:creationId xmlns:a16="http://schemas.microsoft.com/office/drawing/2014/main" id="{DD2D0046-9FF0-4402-8BB2-06D5F6CB5E5A}"/>
              </a:ext>
            </a:extLst>
          </p:cNvPr>
          <p:cNvSpPr/>
          <p:nvPr/>
        </p:nvSpPr>
        <p:spPr>
          <a:xfrm>
            <a:off x="900000" y="5220000"/>
            <a:ext cx="5110630"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El</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Adolescente</a:t>
            </a:r>
          </a:p>
        </p:txBody>
      </p:sp>
    </p:spTree>
    <p:extLst>
      <p:ext uri="{BB962C8B-B14F-4D97-AF65-F5344CB8AC3E}">
        <p14:creationId xmlns:p14="http://schemas.microsoft.com/office/powerpoint/2010/main" val="177778465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33333E-6 -2.22222E-6 L 0.22253 -0.66435 " pathEditMode="relative" rAng="0" ptsTypes="AA">
                                      <p:cBhvr>
                                        <p:cTn id="6" dur="2000" fill="hold"/>
                                        <p:tgtEl>
                                          <p:spTgt spid="12"/>
                                        </p:tgtEl>
                                        <p:attrNameLst>
                                          <p:attrName>ppt_x</p:attrName>
                                          <p:attrName>ppt_y</p:attrName>
                                        </p:attrNameLst>
                                      </p:cBhvr>
                                      <p:rCtr x="11120" y="-33218"/>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2000"/>
                                        <p:tgtEl>
                                          <p:spTgt spid="3"/>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2000"/>
                                        <p:tgtEl>
                                          <p:spTgt spid="2"/>
                                        </p:tgtEl>
                                      </p:cBhvr>
                                    </p:animEffect>
                                  </p:childTnLst>
                                </p:cTn>
                              </p:par>
                            </p:childTnLst>
                          </p:cTn>
                        </p:par>
                        <p:par>
                          <p:cTn id="14" fill="hold">
                            <p:stCondLst>
                              <p:cond delay="45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500" fill="hold"/>
                                        <p:tgtEl>
                                          <p:spTgt spid="5"/>
                                        </p:tgtEl>
                                        <p:attrNameLst>
                                          <p:attrName>ppt_w</p:attrName>
                                        </p:attrNameLst>
                                      </p:cBhvr>
                                      <p:tavLst>
                                        <p:tav tm="0">
                                          <p:val>
                                            <p:fltVal val="0"/>
                                          </p:val>
                                        </p:tav>
                                        <p:tav tm="100000">
                                          <p:val>
                                            <p:strVal val="#ppt_w"/>
                                          </p:val>
                                        </p:tav>
                                      </p:tavLst>
                                    </p:anim>
                                    <p:anim calcmode="lin" valueType="num">
                                      <p:cBhvr>
                                        <p:cTn id="18" dur="1500" fill="hold"/>
                                        <p:tgtEl>
                                          <p:spTgt spid="5"/>
                                        </p:tgtEl>
                                        <p:attrNameLst>
                                          <p:attrName>ppt_h</p:attrName>
                                        </p:attrNameLst>
                                      </p:cBhvr>
                                      <p:tavLst>
                                        <p:tav tm="0">
                                          <p:val>
                                            <p:fltVal val="0"/>
                                          </p:val>
                                        </p:tav>
                                        <p:tav tm="100000">
                                          <p:val>
                                            <p:strVal val="#ppt_h"/>
                                          </p:val>
                                        </p:tav>
                                      </p:tavLst>
                                    </p:anim>
                                    <p:animEffect transition="in" filter="fade">
                                      <p:cBhvr>
                                        <p:cTn id="19" dur="1500"/>
                                        <p:tgtEl>
                                          <p:spTgt spid="5"/>
                                        </p:tgtEl>
                                      </p:cBhvr>
                                    </p:animEffect>
                                  </p:childTnLst>
                                </p:cTn>
                              </p:par>
                            </p:childTnLst>
                          </p:cTn>
                        </p:par>
                        <p:par>
                          <p:cTn id="20" fill="hold">
                            <p:stCondLst>
                              <p:cond delay="6000"/>
                            </p:stCondLst>
                            <p:childTnLst>
                              <p:par>
                                <p:cTn id="21" presetID="42" presetClass="entr" presetSubtype="0"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500"/>
                                        <p:tgtEl>
                                          <p:spTgt spid="7"/>
                                        </p:tgtEl>
                                      </p:cBhvr>
                                    </p:animEffect>
                                    <p:anim calcmode="lin" valueType="num">
                                      <p:cBhvr>
                                        <p:cTn id="24" dur="1500" fill="hold"/>
                                        <p:tgtEl>
                                          <p:spTgt spid="7"/>
                                        </p:tgtEl>
                                        <p:attrNameLst>
                                          <p:attrName>ppt_x</p:attrName>
                                        </p:attrNameLst>
                                      </p:cBhvr>
                                      <p:tavLst>
                                        <p:tav tm="0">
                                          <p:val>
                                            <p:strVal val="#ppt_x"/>
                                          </p:val>
                                        </p:tav>
                                        <p:tav tm="100000">
                                          <p:val>
                                            <p:strVal val="#ppt_x"/>
                                          </p:val>
                                        </p:tav>
                                      </p:tavLst>
                                    </p:anim>
                                    <p:anim calcmode="lin" valueType="num">
                                      <p:cBhvr>
                                        <p:cTn id="25" dur="15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5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500"/>
                                        <p:tgtEl>
                                          <p:spTgt spid="4"/>
                                        </p:tgtEl>
                                      </p:cBhvr>
                                    </p:animEffect>
                                    <p:anim calcmode="lin" valueType="num">
                                      <p:cBhvr>
                                        <p:cTn id="29" dur="1500" fill="hold"/>
                                        <p:tgtEl>
                                          <p:spTgt spid="4"/>
                                        </p:tgtEl>
                                        <p:attrNameLst>
                                          <p:attrName>ppt_x</p:attrName>
                                        </p:attrNameLst>
                                      </p:cBhvr>
                                      <p:tavLst>
                                        <p:tav tm="0">
                                          <p:val>
                                            <p:strVal val="#ppt_x"/>
                                          </p:val>
                                        </p:tav>
                                        <p:tav tm="100000">
                                          <p:val>
                                            <p:strVal val="#ppt_x"/>
                                          </p:val>
                                        </p:tav>
                                      </p:tavLst>
                                    </p:anim>
                                    <p:anim calcmode="lin" valueType="num">
                                      <p:cBhvr>
                                        <p:cTn id="30" dur="15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8000"/>
                            </p:stCondLst>
                            <p:childTnLst>
                              <p:par>
                                <p:cTn id="32" presetID="53" presetClass="entr" presetSubtype="16" fill="hold" nodeType="afterEffect">
                                  <p:stCondLst>
                                    <p:cond delay="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000" fill="hold"/>
                                        <p:tgtEl>
                                          <p:spTgt spid="11"/>
                                        </p:tgtEl>
                                        <p:attrNameLst>
                                          <p:attrName>ppt_w</p:attrName>
                                        </p:attrNameLst>
                                      </p:cBhvr>
                                      <p:tavLst>
                                        <p:tav tm="0">
                                          <p:val>
                                            <p:fltVal val="0"/>
                                          </p:val>
                                        </p:tav>
                                        <p:tav tm="100000">
                                          <p:val>
                                            <p:strVal val="#ppt_w"/>
                                          </p:val>
                                        </p:tav>
                                      </p:tavLst>
                                    </p:anim>
                                    <p:anim calcmode="lin" valueType="num">
                                      <p:cBhvr>
                                        <p:cTn id="35" dur="1000" fill="hold"/>
                                        <p:tgtEl>
                                          <p:spTgt spid="11"/>
                                        </p:tgtEl>
                                        <p:attrNameLst>
                                          <p:attrName>ppt_h</p:attrName>
                                        </p:attrNameLst>
                                      </p:cBhvr>
                                      <p:tavLst>
                                        <p:tav tm="0">
                                          <p:val>
                                            <p:fltVal val="0"/>
                                          </p:val>
                                        </p:tav>
                                        <p:tav tm="100000">
                                          <p:val>
                                            <p:strVal val="#ppt_h"/>
                                          </p:val>
                                        </p:tav>
                                      </p:tavLst>
                                    </p:anim>
                                    <p:animEffect transition="in" filter="fade">
                                      <p:cBhvr>
                                        <p:cTn id="3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820CEA0F-E565-455B-84EE-AD6F7C2E00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Doplno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00456" y="4581128"/>
            <a:ext cx="1188823" cy="1658256"/>
          </a:xfrm>
          <a:prstGeom prst="rect">
            <a:avLst/>
          </a:prstGeom>
          <a:noFill/>
          <a:ln w="63500" cmpd="thickThin">
            <a:solidFill>
              <a:srgbClr val="502800"/>
            </a:solidFill>
            <a:miter lim="800000"/>
            <a:headEnd/>
            <a:tailEnd/>
          </a:ln>
        </p:spPr>
      </p:pic>
      <p:sp>
        <p:nvSpPr>
          <p:cNvPr id="7" name="Text"/>
          <p:cNvSpPr>
            <a:spLocks noChangeArrowheads="1"/>
          </p:cNvSpPr>
          <p:nvPr/>
        </p:nvSpPr>
        <p:spPr bwMode="auto">
          <a:xfrm>
            <a:off x="5518415" y="2060848"/>
            <a:ext cx="5184576" cy="1537308"/>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dirty="0">
                <a:solidFill>
                  <a:schemeClr val="bg1"/>
                </a:solidFill>
                <a:latin typeface="Adobe Devanagari" panose="02040503050201020203" pitchFamily="18" charset="0"/>
                <a:cs typeface="Adobe Devanagari" panose="02040503050201020203" pitchFamily="18" charset="0"/>
              </a:rPr>
              <a:t>El objeto ritual más singular del arte huasteco es un gran falo que fue encontrado en el pequeño poblado </a:t>
            </a:r>
            <a:r>
              <a:rPr lang="es-MX" sz="1800" i="1">
                <a:solidFill>
                  <a:schemeClr val="bg1"/>
                </a:solidFill>
                <a:latin typeface="Adobe Devanagari" panose="02040503050201020203" pitchFamily="18" charset="0"/>
                <a:cs typeface="Adobe Devanagari" panose="02040503050201020203" pitchFamily="18" charset="0"/>
              </a:rPr>
              <a:t>de Yahualica</a:t>
            </a:r>
            <a:r>
              <a:rPr lang="es-MX" sz="1800" i="1" dirty="0">
                <a:solidFill>
                  <a:schemeClr val="bg1"/>
                </a:solidFill>
                <a:latin typeface="Adobe Devanagari" panose="02040503050201020203" pitchFamily="18" charset="0"/>
                <a:cs typeface="Adobe Devanagari" panose="02040503050201020203" pitchFamily="18" charset="0"/>
              </a:rPr>
              <a:t>, se le ofrendaban flores y botellas de aguardiente, buscando con ello propiciar la abundancia de la agricultura.</a:t>
            </a:r>
          </a:p>
        </p:txBody>
      </p:sp>
      <p:pic>
        <p:nvPicPr>
          <p:cNvPr id="5" name="Foto"/>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7321" y="260648"/>
            <a:ext cx="3552455" cy="6315476"/>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6EE57230-3BFF-436D-B5F5-247CC167DA7C}"/>
              </a:ext>
            </a:extLst>
          </p:cNvPr>
          <p:cNvSpPr/>
          <p:nvPr/>
        </p:nvSpPr>
        <p:spPr>
          <a:xfrm>
            <a:off x="900000" y="5220000"/>
            <a:ext cx="6045630"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Falo</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Yahualica</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394992571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79167E-6 -2.22222E-6 L 0.34362 -0.68541 " pathEditMode="relative" rAng="0" ptsTypes="AA">
                                      <p:cBhvr>
                                        <p:cTn id="6" dur="2000" fill="hold"/>
                                        <p:tgtEl>
                                          <p:spTgt spid="8"/>
                                        </p:tgtEl>
                                        <p:attrNameLst>
                                          <p:attrName>ppt_x</p:attrName>
                                          <p:attrName>ppt_y</p:attrName>
                                        </p:attrNameLst>
                                      </p:cBhvr>
                                      <p:rCtr x="17174" y="-34282"/>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2000"/>
                                        <p:tgtEl>
                                          <p:spTgt spid="5"/>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500"/>
                                        <p:tgtEl>
                                          <p:spTgt spid="7"/>
                                        </p:tgtEl>
                                      </p:cBhvr>
                                    </p:animEffect>
                                    <p:anim calcmode="lin" valueType="num">
                                      <p:cBhvr>
                                        <p:cTn id="15" dur="1500" fill="hold"/>
                                        <p:tgtEl>
                                          <p:spTgt spid="7"/>
                                        </p:tgtEl>
                                        <p:attrNameLst>
                                          <p:attrName>ppt_x</p:attrName>
                                        </p:attrNameLst>
                                      </p:cBhvr>
                                      <p:tavLst>
                                        <p:tav tm="0">
                                          <p:val>
                                            <p:strVal val="#ppt_x"/>
                                          </p:val>
                                        </p:tav>
                                        <p:tav tm="100000">
                                          <p:val>
                                            <p:strVal val="#ppt_x"/>
                                          </p:val>
                                        </p:tav>
                                      </p:tavLst>
                                    </p:anim>
                                    <p:anim calcmode="lin" valueType="num">
                                      <p:cBhvr>
                                        <p:cTn id="16" dur="15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6500"/>
                            </p:stCondLst>
                            <p:childTnLst>
                              <p:par>
                                <p:cTn id="18" presetID="53" presetClass="entr" presetSubtype="16" fill="hold" nodeType="afterEffect">
                                  <p:stCondLst>
                                    <p:cond delay="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Rám">
            <a:extLst>
              <a:ext uri="{FF2B5EF4-FFF2-40B4-BE49-F238E27FC236}">
                <a16:creationId xmlns:a16="http://schemas.microsoft.com/office/drawing/2014/main" id="{FE7BBD02-C9A4-4582-9207-F14095FC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Čiara 1"/>
          <p:cNvSpPr>
            <a:spLocks noChangeShapeType="1"/>
          </p:cNvSpPr>
          <p:nvPr/>
        </p:nvSpPr>
        <p:spPr bwMode="auto">
          <a:xfrm>
            <a:off x="839416" y="2564904"/>
            <a:ext cx="2736304"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81" name="Čiara 2"/>
          <p:cNvSpPr>
            <a:spLocks noChangeShapeType="1"/>
          </p:cNvSpPr>
          <p:nvPr/>
        </p:nvSpPr>
        <p:spPr bwMode="auto">
          <a:xfrm>
            <a:off x="3439029" y="2456657"/>
            <a:ext cx="0" cy="1944687"/>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6" name="Čiara 3"/>
          <p:cNvSpPr>
            <a:spLocks noChangeShapeType="1"/>
          </p:cNvSpPr>
          <p:nvPr/>
        </p:nvSpPr>
        <p:spPr bwMode="auto">
          <a:xfrm>
            <a:off x="3215680" y="620688"/>
            <a:ext cx="2665413"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9" name="Čiara 4"/>
          <p:cNvSpPr>
            <a:spLocks noChangeShapeType="1"/>
          </p:cNvSpPr>
          <p:nvPr/>
        </p:nvSpPr>
        <p:spPr bwMode="auto">
          <a:xfrm>
            <a:off x="3431704" y="399480"/>
            <a:ext cx="0" cy="1944688"/>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13" name="Čiara 5"/>
          <p:cNvSpPr>
            <a:spLocks noChangeShapeType="1"/>
          </p:cNvSpPr>
          <p:nvPr/>
        </p:nvSpPr>
        <p:spPr bwMode="auto">
          <a:xfrm flipV="1">
            <a:off x="7464152" y="6258217"/>
            <a:ext cx="2222612"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14" name="Čiara 6"/>
          <p:cNvSpPr>
            <a:spLocks noChangeShapeType="1"/>
          </p:cNvSpPr>
          <p:nvPr/>
        </p:nvSpPr>
        <p:spPr bwMode="auto">
          <a:xfrm flipH="1">
            <a:off x="9393729" y="5229199"/>
            <a:ext cx="4819" cy="1261283"/>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8" name="Čiara 7"/>
          <p:cNvSpPr>
            <a:spLocks noChangeShapeType="1"/>
          </p:cNvSpPr>
          <p:nvPr/>
        </p:nvSpPr>
        <p:spPr bwMode="auto">
          <a:xfrm>
            <a:off x="9227790" y="4401344"/>
            <a:ext cx="2124794"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7" name="Čiara 8"/>
          <p:cNvSpPr>
            <a:spLocks noChangeShapeType="1"/>
          </p:cNvSpPr>
          <p:nvPr/>
        </p:nvSpPr>
        <p:spPr bwMode="auto">
          <a:xfrm flipH="1">
            <a:off x="9408974" y="2613308"/>
            <a:ext cx="8460" cy="1944687"/>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pic>
        <p:nvPicPr>
          <p:cNvPr id="30728" name="Doplnok 1" descr="blinkende sterretj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423455" y="5139933"/>
            <a:ext cx="4824536" cy="438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Doplnok 2"/>
          <p:cNvSpPr txBox="1">
            <a:spLocks noChangeArrowheads="1"/>
          </p:cNvSpPr>
          <p:nvPr/>
        </p:nvSpPr>
        <p:spPr bwMode="auto">
          <a:xfrm>
            <a:off x="10907209" y="6061175"/>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pic>
        <p:nvPicPr>
          <p:cNvPr id="9" name="Foto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8605" y="2809093"/>
            <a:ext cx="2785310" cy="3713747"/>
          </a:xfrm>
          <a:prstGeom prst="rect">
            <a:avLst/>
          </a:prstGeom>
          <a:noFill/>
          <a:ln w="63500" cmpd="thickThin">
            <a:solidFill>
              <a:srgbClr val="502800"/>
            </a:solidFill>
            <a:miter lim="800000"/>
            <a:headEnd/>
            <a:tailEnd/>
          </a:ln>
        </p:spPr>
      </p:pic>
      <p:pic>
        <p:nvPicPr>
          <p:cNvPr id="10" name="Foto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688069" y="844248"/>
            <a:ext cx="2785310" cy="3713747"/>
          </a:xfrm>
          <a:prstGeom prst="rect">
            <a:avLst/>
          </a:prstGeom>
          <a:noFill/>
          <a:ln w="63500" cmpd="thickThin">
            <a:solidFill>
              <a:srgbClr val="502800"/>
            </a:solidFill>
            <a:miter lim="800000"/>
            <a:headEnd/>
            <a:tailEnd/>
          </a:ln>
        </p:spPr>
      </p:pic>
      <p:pic>
        <p:nvPicPr>
          <p:cNvPr id="11" name="Foto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90302" y="2256353"/>
            <a:ext cx="2088983" cy="3713747"/>
          </a:xfrm>
          <a:prstGeom prst="rect">
            <a:avLst/>
          </a:prstGeom>
          <a:noFill/>
          <a:ln w="63500" cmpd="thickThin">
            <a:solidFill>
              <a:srgbClr val="502800"/>
            </a:solidFill>
            <a:miter lim="800000"/>
            <a:headEnd/>
            <a:tailEnd/>
          </a:ln>
        </p:spPr>
      </p:pic>
      <p:pic>
        <p:nvPicPr>
          <p:cNvPr id="12" name="Foto 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686764" y="399480"/>
            <a:ext cx="2088983" cy="3713747"/>
          </a:xfrm>
          <a:prstGeom prst="rect">
            <a:avLst/>
          </a:prstGeom>
          <a:noFill/>
          <a:ln w="63500" cmpd="thickThin">
            <a:solidFill>
              <a:srgbClr val="502800"/>
            </a:solid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10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3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2" presetClass="entr" presetSubtype="8" fill="hold" grpId="0" nodeType="afterEffect">
                                  <p:stCondLst>
                                    <p:cond delay="50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1500" fill="hold"/>
                                        <p:tgtEl>
                                          <p:spTgt spid="16"/>
                                        </p:tgtEl>
                                        <p:attrNameLst>
                                          <p:attrName>ppt_x</p:attrName>
                                        </p:attrNameLst>
                                      </p:cBhvr>
                                      <p:tavLst>
                                        <p:tav tm="0">
                                          <p:val>
                                            <p:strVal val="0-#ppt_w/2"/>
                                          </p:val>
                                        </p:tav>
                                        <p:tav tm="100000">
                                          <p:val>
                                            <p:strVal val="#ppt_x"/>
                                          </p:val>
                                        </p:tav>
                                      </p:tavLst>
                                    </p:anim>
                                    <p:anim calcmode="lin" valueType="num">
                                      <p:cBhvr additive="base">
                                        <p:cTn id="29" dur="1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3076"/>
                                        </p:tgtEl>
                                        <p:attrNameLst>
                                          <p:attrName>style.visibility</p:attrName>
                                        </p:attrNameLst>
                                      </p:cBhvr>
                                      <p:to>
                                        <p:strVal val="visible"/>
                                      </p:to>
                                    </p:set>
                                    <p:anim calcmode="lin" valueType="num">
                                      <p:cBhvr additive="base">
                                        <p:cTn id="32" dur="1500" fill="hold"/>
                                        <p:tgtEl>
                                          <p:spTgt spid="3076"/>
                                        </p:tgtEl>
                                        <p:attrNameLst>
                                          <p:attrName>ppt_x</p:attrName>
                                        </p:attrNameLst>
                                      </p:cBhvr>
                                      <p:tavLst>
                                        <p:tav tm="0">
                                          <p:val>
                                            <p:strVal val="0-#ppt_w/2"/>
                                          </p:val>
                                        </p:tav>
                                        <p:tav tm="100000">
                                          <p:val>
                                            <p:strVal val="#ppt_x"/>
                                          </p:val>
                                        </p:tav>
                                      </p:tavLst>
                                    </p:anim>
                                    <p:anim calcmode="lin" valueType="num">
                                      <p:cBhvr additive="base">
                                        <p:cTn id="33" dur="1500" fill="hold"/>
                                        <p:tgtEl>
                                          <p:spTgt spid="3076"/>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10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500" fill="hold"/>
                                        <p:tgtEl>
                                          <p:spTgt spid="13"/>
                                        </p:tgtEl>
                                        <p:attrNameLst>
                                          <p:attrName>ppt_x</p:attrName>
                                        </p:attrNameLst>
                                      </p:cBhvr>
                                      <p:tavLst>
                                        <p:tav tm="0">
                                          <p:val>
                                            <p:strVal val="1+#ppt_w/2"/>
                                          </p:val>
                                        </p:tav>
                                        <p:tav tm="100000">
                                          <p:val>
                                            <p:strVal val="#ppt_x"/>
                                          </p:val>
                                        </p:tav>
                                      </p:tavLst>
                                    </p:anim>
                                    <p:anim calcmode="lin" valueType="num">
                                      <p:cBhvr additive="base">
                                        <p:cTn id="37" dur="1500" fill="hold"/>
                                        <p:tgtEl>
                                          <p:spTgt spid="13"/>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000"/>
                                  </p:stCondLst>
                                  <p:childTnLst>
                                    <p:set>
                                      <p:cBhvr>
                                        <p:cTn id="39" dur="1" fill="hold">
                                          <p:stCondLst>
                                            <p:cond delay="0"/>
                                          </p:stCondLst>
                                        </p:cTn>
                                        <p:tgtEl>
                                          <p:spTgt spid="3078"/>
                                        </p:tgtEl>
                                        <p:attrNameLst>
                                          <p:attrName>style.visibility</p:attrName>
                                        </p:attrNameLst>
                                      </p:cBhvr>
                                      <p:to>
                                        <p:strVal val="visible"/>
                                      </p:to>
                                    </p:set>
                                    <p:anim calcmode="lin" valueType="num">
                                      <p:cBhvr additive="base">
                                        <p:cTn id="40" dur="1500" fill="hold"/>
                                        <p:tgtEl>
                                          <p:spTgt spid="3078"/>
                                        </p:tgtEl>
                                        <p:attrNameLst>
                                          <p:attrName>ppt_x</p:attrName>
                                        </p:attrNameLst>
                                      </p:cBhvr>
                                      <p:tavLst>
                                        <p:tav tm="0">
                                          <p:val>
                                            <p:strVal val="1+#ppt_w/2"/>
                                          </p:val>
                                        </p:tav>
                                        <p:tav tm="100000">
                                          <p:val>
                                            <p:strVal val="#ppt_x"/>
                                          </p:val>
                                        </p:tav>
                                      </p:tavLst>
                                    </p:anim>
                                    <p:anim calcmode="lin" valueType="num">
                                      <p:cBhvr additive="base">
                                        <p:cTn id="41" dur="1500" fill="hold"/>
                                        <p:tgtEl>
                                          <p:spTgt spid="3078"/>
                                        </p:tgtEl>
                                        <p:attrNameLst>
                                          <p:attrName>ppt_y</p:attrName>
                                        </p:attrNameLst>
                                      </p:cBhvr>
                                      <p:tavLst>
                                        <p:tav tm="0">
                                          <p:val>
                                            <p:strVal val="#ppt_y"/>
                                          </p:val>
                                        </p:tav>
                                        <p:tav tm="100000">
                                          <p:val>
                                            <p:strVal val="#ppt_y"/>
                                          </p:val>
                                        </p:tav>
                                      </p:tavLst>
                                    </p:anim>
                                  </p:childTnLst>
                                </p:cTn>
                              </p:par>
                              <p:par>
                                <p:cTn id="42" presetID="2" presetClass="entr" presetSubtype="1" fill="hold" grpId="0" nodeType="withEffect">
                                  <p:stCondLst>
                                    <p:cond delay="1500"/>
                                  </p:stCondLst>
                                  <p:childTnLst>
                                    <p:set>
                                      <p:cBhvr>
                                        <p:cTn id="43" dur="1" fill="hold">
                                          <p:stCondLst>
                                            <p:cond delay="0"/>
                                          </p:stCondLst>
                                        </p:cTn>
                                        <p:tgtEl>
                                          <p:spTgt spid="3081"/>
                                        </p:tgtEl>
                                        <p:attrNameLst>
                                          <p:attrName>style.visibility</p:attrName>
                                        </p:attrNameLst>
                                      </p:cBhvr>
                                      <p:to>
                                        <p:strVal val="visible"/>
                                      </p:to>
                                    </p:set>
                                    <p:anim calcmode="lin" valueType="num">
                                      <p:cBhvr additive="base">
                                        <p:cTn id="44" dur="1500" fill="hold"/>
                                        <p:tgtEl>
                                          <p:spTgt spid="3081"/>
                                        </p:tgtEl>
                                        <p:attrNameLst>
                                          <p:attrName>ppt_x</p:attrName>
                                        </p:attrNameLst>
                                      </p:cBhvr>
                                      <p:tavLst>
                                        <p:tav tm="0">
                                          <p:val>
                                            <p:strVal val="#ppt_x"/>
                                          </p:val>
                                        </p:tav>
                                        <p:tav tm="100000">
                                          <p:val>
                                            <p:strVal val="#ppt_x"/>
                                          </p:val>
                                        </p:tav>
                                      </p:tavLst>
                                    </p:anim>
                                    <p:anim calcmode="lin" valueType="num">
                                      <p:cBhvr additive="base">
                                        <p:cTn id="45" dur="1500" fill="hold"/>
                                        <p:tgtEl>
                                          <p:spTgt spid="3081"/>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1500"/>
                                  </p:stCondLst>
                                  <p:childTnLst>
                                    <p:set>
                                      <p:cBhvr>
                                        <p:cTn id="47" dur="1" fill="hold">
                                          <p:stCondLst>
                                            <p:cond delay="0"/>
                                          </p:stCondLst>
                                        </p:cTn>
                                        <p:tgtEl>
                                          <p:spTgt spid="3079"/>
                                        </p:tgtEl>
                                        <p:attrNameLst>
                                          <p:attrName>style.visibility</p:attrName>
                                        </p:attrNameLst>
                                      </p:cBhvr>
                                      <p:to>
                                        <p:strVal val="visible"/>
                                      </p:to>
                                    </p:set>
                                    <p:anim calcmode="lin" valueType="num">
                                      <p:cBhvr additive="base">
                                        <p:cTn id="48" dur="1500" fill="hold"/>
                                        <p:tgtEl>
                                          <p:spTgt spid="3079"/>
                                        </p:tgtEl>
                                        <p:attrNameLst>
                                          <p:attrName>ppt_x</p:attrName>
                                        </p:attrNameLst>
                                      </p:cBhvr>
                                      <p:tavLst>
                                        <p:tav tm="0">
                                          <p:val>
                                            <p:strVal val="#ppt_x"/>
                                          </p:val>
                                        </p:tav>
                                        <p:tav tm="100000">
                                          <p:val>
                                            <p:strVal val="#ppt_x"/>
                                          </p:val>
                                        </p:tav>
                                      </p:tavLst>
                                    </p:anim>
                                    <p:anim calcmode="lin" valueType="num">
                                      <p:cBhvr additive="base">
                                        <p:cTn id="49" dur="1500" fill="hold"/>
                                        <p:tgtEl>
                                          <p:spTgt spid="3079"/>
                                        </p:tgtEl>
                                        <p:attrNameLst>
                                          <p:attrName>ppt_y</p:attrName>
                                        </p:attrNameLst>
                                      </p:cBhvr>
                                      <p:tavLst>
                                        <p:tav tm="0">
                                          <p:val>
                                            <p:strVal val="0-#ppt_h/2"/>
                                          </p:val>
                                        </p:tav>
                                        <p:tav tm="100000">
                                          <p:val>
                                            <p:strVal val="#ppt_y"/>
                                          </p:val>
                                        </p:tav>
                                      </p:tavLst>
                                    </p:anim>
                                  </p:childTnLst>
                                </p:cTn>
                              </p:par>
                              <p:par>
                                <p:cTn id="50" presetID="2" presetClass="entr" presetSubtype="4" fill="hold" grpId="0" nodeType="withEffect">
                                  <p:stCondLst>
                                    <p:cond delay="200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1500" fill="hold"/>
                                        <p:tgtEl>
                                          <p:spTgt spid="14"/>
                                        </p:tgtEl>
                                        <p:attrNameLst>
                                          <p:attrName>ppt_x</p:attrName>
                                        </p:attrNameLst>
                                      </p:cBhvr>
                                      <p:tavLst>
                                        <p:tav tm="0">
                                          <p:val>
                                            <p:strVal val="#ppt_x"/>
                                          </p:val>
                                        </p:tav>
                                        <p:tav tm="100000">
                                          <p:val>
                                            <p:strVal val="#ppt_x"/>
                                          </p:val>
                                        </p:tav>
                                      </p:tavLst>
                                    </p:anim>
                                    <p:anim calcmode="lin" valueType="num">
                                      <p:cBhvr additive="base">
                                        <p:cTn id="53" dur="1500" fill="hold"/>
                                        <p:tgtEl>
                                          <p:spTgt spid="1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3077"/>
                                        </p:tgtEl>
                                        <p:attrNameLst>
                                          <p:attrName>style.visibility</p:attrName>
                                        </p:attrNameLst>
                                      </p:cBhvr>
                                      <p:to>
                                        <p:strVal val="visible"/>
                                      </p:to>
                                    </p:set>
                                    <p:anim calcmode="lin" valueType="num">
                                      <p:cBhvr additive="base">
                                        <p:cTn id="56" dur="1500" fill="hold"/>
                                        <p:tgtEl>
                                          <p:spTgt spid="3077"/>
                                        </p:tgtEl>
                                        <p:attrNameLst>
                                          <p:attrName>ppt_x</p:attrName>
                                        </p:attrNameLst>
                                      </p:cBhvr>
                                      <p:tavLst>
                                        <p:tav tm="0">
                                          <p:val>
                                            <p:strVal val="#ppt_x"/>
                                          </p:val>
                                        </p:tav>
                                        <p:tav tm="100000">
                                          <p:val>
                                            <p:strVal val="#ppt_x"/>
                                          </p:val>
                                        </p:tav>
                                      </p:tavLst>
                                    </p:anim>
                                    <p:anim calcmode="lin" valueType="num">
                                      <p:cBhvr additive="base">
                                        <p:cTn id="57" dur="1500" fill="hold"/>
                                        <p:tgtEl>
                                          <p:spTgt spid="3077"/>
                                        </p:tgtEl>
                                        <p:attrNameLst>
                                          <p:attrName>ppt_y</p:attrName>
                                        </p:attrNameLst>
                                      </p:cBhvr>
                                      <p:tavLst>
                                        <p:tav tm="0">
                                          <p:val>
                                            <p:strVal val="1+#ppt_h/2"/>
                                          </p:val>
                                        </p:tav>
                                        <p:tav tm="100000">
                                          <p:val>
                                            <p:strVal val="#ppt_y"/>
                                          </p:val>
                                        </p:tav>
                                      </p:tavLst>
                                    </p:anim>
                                  </p:childTnLst>
                                </p:cTn>
                              </p:par>
                            </p:childTnLst>
                          </p:cTn>
                        </p:par>
                        <p:par>
                          <p:cTn id="58" fill="hold">
                            <p:stCondLst>
                              <p:cond delay="7500"/>
                            </p:stCondLst>
                            <p:childTnLst>
                              <p:par>
                                <p:cTn id="59" presetID="53" presetClass="entr" presetSubtype="16" fill="hold" nodeType="afterEffect">
                                  <p:stCondLst>
                                    <p:cond delay="0"/>
                                  </p:stCondLst>
                                  <p:childTnLst>
                                    <p:set>
                                      <p:cBhvr>
                                        <p:cTn id="60" dur="1" fill="hold">
                                          <p:stCondLst>
                                            <p:cond delay="0"/>
                                          </p:stCondLst>
                                        </p:cTn>
                                        <p:tgtEl>
                                          <p:spTgt spid="30728"/>
                                        </p:tgtEl>
                                        <p:attrNameLst>
                                          <p:attrName>style.visibility</p:attrName>
                                        </p:attrNameLst>
                                      </p:cBhvr>
                                      <p:to>
                                        <p:strVal val="visible"/>
                                      </p:to>
                                    </p:set>
                                    <p:anim calcmode="lin" valueType="num">
                                      <p:cBhvr>
                                        <p:cTn id="61" dur="1500" fill="hold"/>
                                        <p:tgtEl>
                                          <p:spTgt spid="30728"/>
                                        </p:tgtEl>
                                        <p:attrNameLst>
                                          <p:attrName>ppt_w</p:attrName>
                                        </p:attrNameLst>
                                      </p:cBhvr>
                                      <p:tavLst>
                                        <p:tav tm="0">
                                          <p:val>
                                            <p:fltVal val="0"/>
                                          </p:val>
                                        </p:tav>
                                        <p:tav tm="100000">
                                          <p:val>
                                            <p:strVal val="#ppt_w"/>
                                          </p:val>
                                        </p:tav>
                                      </p:tavLst>
                                    </p:anim>
                                    <p:anim calcmode="lin" valueType="num">
                                      <p:cBhvr>
                                        <p:cTn id="62" dur="1500" fill="hold"/>
                                        <p:tgtEl>
                                          <p:spTgt spid="30728"/>
                                        </p:tgtEl>
                                        <p:attrNameLst>
                                          <p:attrName>ppt_h</p:attrName>
                                        </p:attrNameLst>
                                      </p:cBhvr>
                                      <p:tavLst>
                                        <p:tav tm="0">
                                          <p:val>
                                            <p:fltVal val="0"/>
                                          </p:val>
                                        </p:tav>
                                        <p:tav tm="100000">
                                          <p:val>
                                            <p:strVal val="#ppt_h"/>
                                          </p:val>
                                        </p:tav>
                                      </p:tavLst>
                                    </p:anim>
                                    <p:animEffect transition="in" filter="fade">
                                      <p:cBhvr>
                                        <p:cTn id="63" dur="1500"/>
                                        <p:tgtEl>
                                          <p:spTgt spid="30728"/>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7"/>
                                        </p:tgtEl>
                                        <p:attrNameLst>
                                          <p:attrName>style.visibility</p:attrName>
                                        </p:attrNameLst>
                                      </p:cBhvr>
                                      <p:to>
                                        <p:strVal val="visible"/>
                                      </p:to>
                                    </p:set>
                                    <p:anim calcmode="lin" valueType="num">
                                      <p:cBhvr>
                                        <p:cTn id="66" dur="1000" fill="hold"/>
                                        <p:tgtEl>
                                          <p:spTgt spid="17"/>
                                        </p:tgtEl>
                                        <p:attrNameLst>
                                          <p:attrName>ppt_w</p:attrName>
                                        </p:attrNameLst>
                                      </p:cBhvr>
                                      <p:tavLst>
                                        <p:tav tm="0">
                                          <p:val>
                                            <p:fltVal val="0"/>
                                          </p:val>
                                        </p:tav>
                                        <p:tav tm="100000">
                                          <p:val>
                                            <p:strVal val="#ppt_w"/>
                                          </p:val>
                                        </p:tav>
                                      </p:tavLst>
                                    </p:anim>
                                    <p:anim calcmode="lin" valueType="num">
                                      <p:cBhvr>
                                        <p:cTn id="67" dur="1000" fill="hold"/>
                                        <p:tgtEl>
                                          <p:spTgt spid="17"/>
                                        </p:tgtEl>
                                        <p:attrNameLst>
                                          <p:attrName>ppt_h</p:attrName>
                                        </p:attrNameLst>
                                      </p:cBhvr>
                                      <p:tavLst>
                                        <p:tav tm="0">
                                          <p:val>
                                            <p:fltVal val="0"/>
                                          </p:val>
                                        </p:tav>
                                        <p:tav tm="100000">
                                          <p:val>
                                            <p:strVal val="#ppt_h"/>
                                          </p:val>
                                        </p:tav>
                                      </p:tavLst>
                                    </p:anim>
                                    <p:animEffect transition="in" filter="fade">
                                      <p:cBhvr>
                                        <p:cTn id="6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81" grpId="0" animBg="1"/>
      <p:bldP spid="3076" grpId="0" animBg="1"/>
      <p:bldP spid="3079" grpId="0" animBg="1"/>
      <p:bldP spid="13" grpId="0" animBg="1"/>
      <p:bldP spid="14" grpId="0" animBg="1"/>
      <p:bldP spid="3078" grpId="0" animBg="1"/>
      <p:bldP spid="3077" grpId="0" animBg="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3ABECEE2-35EB-44DC-AE88-CEE69C44B3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Foto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2472" y="2240909"/>
            <a:ext cx="3029447" cy="4126727"/>
          </a:xfrm>
          <a:prstGeom prst="rect">
            <a:avLst/>
          </a:prstGeom>
          <a:noFill/>
          <a:ln w="63500" cmpd="thickThin">
            <a:solidFill>
              <a:srgbClr val="502800"/>
            </a:solidFill>
            <a:miter lim="800000"/>
            <a:headEnd/>
            <a:tailEnd/>
          </a:ln>
        </p:spPr>
      </p:pic>
      <p:pic>
        <p:nvPicPr>
          <p:cNvPr id="2" name="Foto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7408" y="490364"/>
            <a:ext cx="4407954" cy="5877272"/>
          </a:xfrm>
          <a:prstGeom prst="rect">
            <a:avLst/>
          </a:prstGeom>
          <a:noFill/>
          <a:ln w="63500" cmpd="thickThin">
            <a:solidFill>
              <a:srgbClr val="502800"/>
            </a:solidFill>
            <a:miter lim="800000"/>
            <a:headEnd/>
            <a:tailEnd/>
          </a:ln>
        </p:spPr>
      </p:pic>
      <p:sp>
        <p:nvSpPr>
          <p:cNvPr id="7" name="Nadpis">
            <a:extLst>
              <a:ext uri="{FF2B5EF4-FFF2-40B4-BE49-F238E27FC236}">
                <a16:creationId xmlns:a16="http://schemas.microsoft.com/office/drawing/2014/main" id="{433D77C1-0EF2-42A4-B4DC-BD22867FBA5E}"/>
              </a:ext>
            </a:extLst>
          </p:cNvPr>
          <p:cNvSpPr/>
          <p:nvPr/>
        </p:nvSpPr>
        <p:spPr>
          <a:xfrm>
            <a:off x="900000" y="5220000"/>
            <a:ext cx="5408853"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Dama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sonriente</a:t>
            </a:r>
          </a:p>
        </p:txBody>
      </p:sp>
    </p:spTree>
    <p:extLst>
      <p:ext uri="{BB962C8B-B14F-4D97-AF65-F5344CB8AC3E}">
        <p14:creationId xmlns:p14="http://schemas.microsoft.com/office/powerpoint/2010/main" val="235149459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91667E-6 -2.22222E-6 L 0.41706 -0.65393 " pathEditMode="relative" rAng="0" ptsTypes="AA">
                                      <p:cBhvr>
                                        <p:cTn id="6" dur="2000" fill="hold"/>
                                        <p:tgtEl>
                                          <p:spTgt spid="7"/>
                                        </p:tgtEl>
                                        <p:attrNameLst>
                                          <p:attrName>ppt_x</p:attrName>
                                          <p:attrName>ppt_y</p:attrName>
                                        </p:attrNameLst>
                                      </p:cBhvr>
                                      <p:rCtr x="20846" y="-32708"/>
                                    </p:animMotion>
                                  </p:childTnLst>
                                </p:cTn>
                              </p:par>
                            </p:childTnLst>
                          </p:cTn>
                        </p:par>
                        <p:par>
                          <p:cTn id="7" fill="hold">
                            <p:stCondLst>
                              <p:cond delay="2500"/>
                            </p:stCondLst>
                            <p:childTnLst>
                              <p:par>
                                <p:cTn id="8" presetID="2" presetClass="entr" presetSubtype="8"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000" fill="hold"/>
                                        <p:tgtEl>
                                          <p:spTgt spid="2"/>
                                        </p:tgtEl>
                                        <p:attrNameLst>
                                          <p:attrName>ppt_x</p:attrName>
                                        </p:attrNameLst>
                                      </p:cBhvr>
                                      <p:tavLst>
                                        <p:tav tm="0">
                                          <p:val>
                                            <p:strVal val="0-#ppt_w/2"/>
                                          </p:val>
                                        </p:tav>
                                        <p:tav tm="100000">
                                          <p:val>
                                            <p:strVal val="#ppt_x"/>
                                          </p:val>
                                        </p:tav>
                                      </p:tavLst>
                                    </p:anim>
                                    <p:anim calcmode="lin" valueType="num">
                                      <p:cBhvr additive="base">
                                        <p:cTn id="11" dur="2000" fill="hold"/>
                                        <p:tgtEl>
                                          <p:spTgt spid="2"/>
                                        </p:tgtEl>
                                        <p:attrNameLst>
                                          <p:attrName>ppt_y</p:attrName>
                                        </p:attrNameLst>
                                      </p:cBhvr>
                                      <p:tavLst>
                                        <p:tav tm="0">
                                          <p:val>
                                            <p:strVal val="#ppt_y"/>
                                          </p:val>
                                        </p:tav>
                                        <p:tav tm="100000">
                                          <p:val>
                                            <p:strVal val="#ppt_y"/>
                                          </p:val>
                                        </p:tav>
                                      </p:tavLst>
                                    </p:anim>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91397FCA-648A-456C-A7C0-F62BD672FE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Foto"/>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4000" y="1612011"/>
            <a:ext cx="9144000" cy="4769317"/>
          </a:xfrm>
          <a:prstGeom prst="rect">
            <a:avLst/>
          </a:prstGeom>
          <a:noFill/>
          <a:ln w="63500" cmpd="thickThin">
            <a:solidFill>
              <a:srgbClr val="502800"/>
            </a:solidFill>
            <a:miter lim="800000"/>
            <a:headEnd/>
            <a:tailEnd/>
          </a:ln>
        </p:spPr>
      </p:pic>
      <p:sp>
        <p:nvSpPr>
          <p:cNvPr id="6" name="Nadpis">
            <a:extLst>
              <a:ext uri="{FF2B5EF4-FFF2-40B4-BE49-F238E27FC236}">
                <a16:creationId xmlns:a16="http://schemas.microsoft.com/office/drawing/2014/main" id="{C82E6F50-5FAD-46EA-9CDC-45D43453C5A8}"/>
              </a:ext>
            </a:extLst>
          </p:cNvPr>
          <p:cNvSpPr/>
          <p:nvPr/>
        </p:nvSpPr>
        <p:spPr>
          <a:xfrm>
            <a:off x="900000" y="5220000"/>
            <a:ext cx="5301451"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Sala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del</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Museo</a:t>
            </a:r>
          </a:p>
        </p:txBody>
      </p:sp>
    </p:spTree>
    <p:extLst>
      <p:ext uri="{BB962C8B-B14F-4D97-AF65-F5344CB8AC3E}">
        <p14:creationId xmlns:p14="http://schemas.microsoft.com/office/powerpoint/2010/main" val="312809621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16667E-6 -2.22222E-6 L 0.20885 -0.68541 " pathEditMode="relative" rAng="0" ptsTypes="AA">
                                      <p:cBhvr>
                                        <p:cTn id="6" dur="2000" fill="hold"/>
                                        <p:tgtEl>
                                          <p:spTgt spid="6"/>
                                        </p:tgtEl>
                                        <p:attrNameLst>
                                          <p:attrName>ppt_x</p:attrName>
                                          <p:attrName>ppt_y</p:attrName>
                                        </p:attrNameLst>
                                      </p:cBhvr>
                                      <p:rCtr x="10443" y="-34282"/>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17ADF5BC-D6A5-4E6C-9D0F-C6A36555C6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Čiara 2"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a:off x="5420805" y="3074738"/>
            <a:ext cx="5517024" cy="80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Čiara 1"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a:off x="1503828" y="3055567"/>
            <a:ext cx="5500998" cy="8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Foto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16280" y="330515"/>
            <a:ext cx="3166228" cy="5517024"/>
          </a:xfrm>
          <a:prstGeom prst="rect">
            <a:avLst/>
          </a:prstGeom>
          <a:noFill/>
          <a:ln w="63500" cmpd="thickThin">
            <a:solidFill>
              <a:srgbClr val="502800"/>
            </a:solidFill>
            <a:miter lim="800000"/>
            <a:headEnd/>
            <a:tailEnd/>
          </a:ln>
        </p:spPr>
      </p:pic>
      <p:pic>
        <p:nvPicPr>
          <p:cNvPr id="7" name="Foto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16394" y="346541"/>
            <a:ext cx="2978944" cy="5517024"/>
          </a:xfrm>
          <a:prstGeom prst="rect">
            <a:avLst/>
          </a:prstGeom>
          <a:noFill/>
          <a:ln w="63500" cmpd="thickThin">
            <a:solidFill>
              <a:srgbClr val="502800"/>
            </a:solidFill>
            <a:miter lim="800000"/>
            <a:headEnd/>
            <a:tailEnd/>
          </a:ln>
        </p:spPr>
      </p:pic>
      <p:pic>
        <p:nvPicPr>
          <p:cNvPr id="8" name="Foto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58342" y="330515"/>
            <a:ext cx="3413908" cy="6169849"/>
          </a:xfrm>
          <a:prstGeom prst="rect">
            <a:avLst/>
          </a:prstGeom>
          <a:noFill/>
          <a:ln w="63500" cmpd="thickThin">
            <a:solidFill>
              <a:srgbClr val="502800"/>
            </a:solidFill>
            <a:miter lim="800000"/>
            <a:headEnd/>
            <a:tailEnd/>
          </a:ln>
        </p:spPr>
      </p:pic>
      <p:sp>
        <p:nvSpPr>
          <p:cNvPr id="9" name="Popis"/>
          <p:cNvSpPr/>
          <p:nvPr/>
        </p:nvSpPr>
        <p:spPr>
          <a:xfrm>
            <a:off x="450247" y="6237312"/>
            <a:ext cx="3230097" cy="338554"/>
          </a:xfrm>
          <a:prstGeom prst="rect">
            <a:avLst/>
          </a:prstGeom>
        </p:spPr>
        <p:txBody>
          <a:bodyPr wrap="square">
            <a:spAutoFit/>
          </a:bodyPr>
          <a:lstStyle/>
          <a:p>
            <a:r>
              <a:rPr lang="es-MX" sz="1600" i="1">
                <a:solidFill>
                  <a:schemeClr val="accent2">
                    <a:lumMod val="50000"/>
                  </a:schemeClr>
                </a:solidFill>
                <a:latin typeface="Adobe Devanagari" panose="02040503050201020203" pitchFamily="18" charset="0"/>
                <a:cs typeface="Adobe Devanagari" panose="02040503050201020203" pitchFamily="18" charset="0"/>
              </a:rPr>
              <a:t>Diosa </a:t>
            </a:r>
            <a:r>
              <a:rPr lang="es-MX" sz="1600" i="1" dirty="0">
                <a:solidFill>
                  <a:schemeClr val="accent2">
                    <a:lumMod val="50000"/>
                  </a:schemeClr>
                </a:solidFill>
                <a:latin typeface="Adobe Devanagari" panose="02040503050201020203" pitchFamily="18" charset="0"/>
                <a:cs typeface="Adobe Devanagari" panose="02040503050201020203" pitchFamily="18" charset="0"/>
              </a:rPr>
              <a:t>huasteca del Maíz </a:t>
            </a:r>
            <a:r>
              <a:rPr lang="es-MX" sz="1600" i="1">
                <a:solidFill>
                  <a:schemeClr val="accent2">
                    <a:lumMod val="50000"/>
                  </a:schemeClr>
                </a:solidFill>
                <a:latin typeface="Adobe Devanagari" panose="02040503050201020203" pitchFamily="18" charset="0"/>
                <a:cs typeface="Adobe Devanagari" panose="02040503050201020203" pitchFamily="18" charset="0"/>
              </a:rPr>
              <a:t>- Centeocihuatl</a:t>
            </a:r>
            <a:endParaRPr lang="es-MX" sz="1600" i="1" dirty="0">
              <a:solidFill>
                <a:schemeClr val="accent2">
                  <a:lumMod val="50000"/>
                </a:schemeClr>
              </a:solidFill>
              <a:latin typeface="Adobe Devanagari" panose="02040503050201020203" pitchFamily="18" charset="0"/>
              <a:cs typeface="Adobe Devanagari" panose="02040503050201020203" pitchFamily="18" charset="0"/>
            </a:endParaRPr>
          </a:p>
        </p:txBody>
      </p:sp>
      <p:sp>
        <p:nvSpPr>
          <p:cNvPr id="12" name="Nadpis">
            <a:extLst>
              <a:ext uri="{FF2B5EF4-FFF2-40B4-BE49-F238E27FC236}">
                <a16:creationId xmlns:a16="http://schemas.microsoft.com/office/drawing/2014/main" id="{76A9EEBB-89AA-494A-8D8B-99E1237AAD74}"/>
              </a:ext>
            </a:extLst>
          </p:cNvPr>
          <p:cNvSpPr/>
          <p:nvPr/>
        </p:nvSpPr>
        <p:spPr>
          <a:xfrm>
            <a:off x="900000" y="5220000"/>
            <a:ext cx="4661854"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Centeocihuatl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95833E-6 -2.22222E-6 L 0.4181 0.09144 " pathEditMode="relative" rAng="0" ptsTypes="AA">
                                      <p:cBhvr>
                                        <p:cTn id="6" dur="2000" fill="hold"/>
                                        <p:tgtEl>
                                          <p:spTgt spid="12"/>
                                        </p:tgtEl>
                                        <p:attrNameLst>
                                          <p:attrName>ppt_x</p:attrName>
                                          <p:attrName>ppt_y</p:attrName>
                                        </p:attrNameLst>
                                      </p:cBhvr>
                                      <p:rCtr x="20898" y="4560"/>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2000"/>
                                        <p:tgtEl>
                                          <p:spTgt spid="8"/>
                                        </p:tgtEl>
                                      </p:cBhvr>
                                    </p:animEffect>
                                  </p:childTnLst>
                                </p:cTn>
                              </p:par>
                              <p:par>
                                <p:cTn id="11" presetID="22" presetClass="entr" presetSubtype="1" fill="hold"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2000"/>
                                        <p:tgtEl>
                                          <p:spTgt spid="7"/>
                                        </p:tgtEl>
                                      </p:cBhvr>
                                    </p:animEffect>
                                  </p:childTnLst>
                                </p:cTn>
                              </p:par>
                              <p:par>
                                <p:cTn id="14" presetID="22" presetClass="entr" presetSubtype="1"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Effect transition="in" filter="wipe(up)">
                                      <p:cBhvr>
                                        <p:cTn id="16" dur="2000"/>
                                        <p:tgtEl>
                                          <p:spTgt spid="2"/>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6500"/>
                            </p:stCondLst>
                            <p:childTnLst>
                              <p:par>
                                <p:cTn id="23" presetID="47" presetClass="entr" presetSubtype="0" fill="hold" nodeType="afterEffect">
                                  <p:stCondLst>
                                    <p:cond delay="50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ADD11D9A-C2BF-4576-84D8-8877004155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9" name="Čiara"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a:off x="-2679217" y="3392996"/>
            <a:ext cx="6336706" cy="72010"/>
          </a:xfrm>
          <a:prstGeom prst="rect">
            <a:avLst/>
          </a:prstGeom>
          <a:noFill/>
          <a:ln>
            <a:noFill/>
          </a:ln>
        </p:spPr>
      </p:pic>
      <p:pic>
        <p:nvPicPr>
          <p:cNvPr id="14" name="Doplnok 3">
            <a:extLst>
              <a:ext uri="{FF2B5EF4-FFF2-40B4-BE49-F238E27FC236}">
                <a16:creationId xmlns:a16="http://schemas.microsoft.com/office/drawing/2014/main" id="{36AEA8B6-BEAE-40AD-8948-9CCBE0D5898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rot="5400000">
            <a:off x="10819191" y="5566180"/>
            <a:ext cx="459982" cy="1662208"/>
          </a:xfrm>
          <a:prstGeom prst="rect">
            <a:avLst/>
          </a:prstGeom>
          <a:noFill/>
          <a:ln>
            <a:noFill/>
          </a:ln>
        </p:spPr>
      </p:pic>
      <p:pic>
        <p:nvPicPr>
          <p:cNvPr id="31747" name="Doplnok 2" descr="blinkende sterretjes"/>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5148964" y="5579185"/>
            <a:ext cx="6352630" cy="331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Doplnok 1" descr="Resultado de imagen para dioses de la huasteca"/>
          <p:cNvPicPr>
            <a:picLocks noChangeAspect="1" noChangeArrowheads="1"/>
          </p:cNvPicPr>
          <p:nvPr/>
        </p:nvPicPr>
        <p:blipFill>
          <a:blip r:embed="rId6" cstate="email">
            <a:extLst>
              <a:ext uri="{BEBA8EAE-BF5A-486C-A8C5-ECC9F3942E4B}">
                <a14:imgProps xmlns:a14="http://schemas.microsoft.com/office/drawing/2010/main">
                  <a14:imgLayer r:embed="rId7">
                    <a14:imgEffect>
                      <a14:backgroundRemoval t="2635" b="98369" l="3175" r="98016"/>
                    </a14:imgEffect>
                  </a14:imgLayer>
                </a14:imgProps>
              </a:ext>
              <a:ext uri="{28A0092B-C50C-407E-A947-70E740481C1C}">
                <a14:useLocalDpi xmlns:a14="http://schemas.microsoft.com/office/drawing/2010/main"/>
              </a:ext>
            </a:extLst>
          </a:blip>
          <a:srcRect/>
          <a:stretch>
            <a:fillRect/>
          </a:stretch>
        </p:blipFill>
        <p:spPr bwMode="auto">
          <a:xfrm>
            <a:off x="7824192" y="3270476"/>
            <a:ext cx="1410332" cy="2230227"/>
          </a:xfrm>
          <a:prstGeom prst="rect">
            <a:avLst/>
          </a:prstGeom>
          <a:noFill/>
          <a:extLst>
            <a:ext uri="{909E8E84-426E-40DD-AFC4-6F175D3DCCD1}">
              <a14:hiddenFill xmlns:a14="http://schemas.microsoft.com/office/drawing/2010/main">
                <a:solidFill>
                  <a:srgbClr val="FFFFFF"/>
                </a:solidFill>
              </a14:hiddenFill>
            </a:ext>
          </a:extLst>
        </p:spPr>
      </p:pic>
      <p:sp>
        <p:nvSpPr>
          <p:cNvPr id="18" name="Text"/>
          <p:cNvSpPr>
            <a:spLocks noChangeArrowheads="1"/>
          </p:cNvSpPr>
          <p:nvPr/>
        </p:nvSpPr>
        <p:spPr bwMode="auto">
          <a:xfrm>
            <a:off x="5829225" y="1770566"/>
            <a:ext cx="5012556" cy="129493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a:solidFill>
                  <a:schemeClr val="bg1"/>
                </a:solidFill>
                <a:latin typeface="Adobe Devanagari" panose="02040503050201020203" pitchFamily="18" charset="0"/>
                <a:cs typeface="Adobe Devanagari" panose="02040503050201020203" pitchFamily="18" charset="0"/>
              </a:rPr>
              <a:t>Los </a:t>
            </a:r>
            <a:r>
              <a:rPr lang="es-MX" sz="1800" i="1">
                <a:solidFill>
                  <a:srgbClr val="FFFF00"/>
                </a:solidFill>
                <a:latin typeface="Adobe Devanagari" panose="02040503050201020203" pitchFamily="18" charset="0"/>
                <a:cs typeface="Adobe Devanagari" panose="02040503050201020203" pitchFamily="18" charset="0"/>
              </a:rPr>
              <a:t>Téenek</a:t>
            </a:r>
            <a:r>
              <a:rPr lang="es-MX" sz="1800" i="1" dirty="0">
                <a:solidFill>
                  <a:schemeClr val="bg1"/>
                </a:solidFill>
                <a:latin typeface="Adobe Devanagari" panose="02040503050201020203" pitchFamily="18" charset="0"/>
                <a:cs typeface="Adobe Devanagari" panose="02040503050201020203" pitchFamily="18" charset="0"/>
              </a:rPr>
              <a:t>, nombrados huastecos, habitantes de esta área, fueron el grupo que expresó con mayor libertad la  sexualidad relacionada con la fecundidad, imprimiendo a sus obras una  sensualidad que </a:t>
            </a:r>
            <a:r>
              <a:rPr lang="es-MX" sz="1800" i="1">
                <a:solidFill>
                  <a:schemeClr val="bg1"/>
                </a:solidFill>
                <a:latin typeface="Adobe Devanagari" panose="02040503050201020203" pitchFamily="18" charset="0"/>
                <a:cs typeface="Adobe Devanagari" panose="02040503050201020203" pitchFamily="18" charset="0"/>
              </a:rPr>
              <a:t>las define</a:t>
            </a:r>
            <a:r>
              <a:rPr lang="es-MX" altLang="es-MX" sz="1800" i="1" dirty="0">
                <a:solidFill>
                  <a:schemeClr val="bg1"/>
                </a:solidFill>
                <a:latin typeface="Adobe Devanagari" panose="02040503050201020203" pitchFamily="18" charset="0"/>
                <a:cs typeface="Adobe Devanagari" panose="02040503050201020203" pitchFamily="18" charset="0"/>
              </a:rPr>
              <a:t>. </a:t>
            </a:r>
          </a:p>
        </p:txBody>
      </p:sp>
      <p:pic>
        <p:nvPicPr>
          <p:cNvPr id="10" name="Foto"/>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11425" y="260648"/>
            <a:ext cx="3564396" cy="6336704"/>
          </a:xfrm>
          <a:prstGeom prst="rect">
            <a:avLst/>
          </a:prstGeom>
          <a:noFill/>
          <a:ln w="63500" cmpd="thickThin">
            <a:solidFill>
              <a:srgbClr val="502800"/>
            </a:solidFill>
            <a:miter lim="800000"/>
            <a:headEnd/>
            <a:tailEnd/>
          </a:ln>
        </p:spPr>
      </p:pic>
      <p:sp>
        <p:nvSpPr>
          <p:cNvPr id="15" name="Nadpis">
            <a:extLst>
              <a:ext uri="{FF2B5EF4-FFF2-40B4-BE49-F238E27FC236}">
                <a16:creationId xmlns:a16="http://schemas.microsoft.com/office/drawing/2014/main" id="{D416E6DB-D407-4C36-8E43-36AD6220AC45}"/>
              </a:ext>
            </a:extLst>
          </p:cNvPr>
          <p:cNvSpPr/>
          <p:nvPr/>
        </p:nvSpPr>
        <p:spPr>
          <a:xfrm>
            <a:off x="900000" y="5220000"/>
            <a:ext cx="7112846"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Diosa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la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fertilidad</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79167E-6 -2.22222E-6 L 0.31758 -0.65393 " pathEditMode="relative" rAng="0" ptsTypes="AA">
                                      <p:cBhvr>
                                        <p:cTn id="6" dur="2000" fill="hold"/>
                                        <p:tgtEl>
                                          <p:spTgt spid="15"/>
                                        </p:tgtEl>
                                        <p:attrNameLst>
                                          <p:attrName>ppt_x</p:attrName>
                                          <p:attrName>ppt_y</p:attrName>
                                        </p:attrNameLst>
                                      </p:cBhvr>
                                      <p:rCtr x="15872" y="-32708"/>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2000"/>
                                        <p:tgtEl>
                                          <p:spTgt spid="10"/>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500"/>
                                        <p:tgtEl>
                                          <p:spTgt spid="18"/>
                                        </p:tgtEl>
                                      </p:cBhvr>
                                    </p:animEffect>
                                    <p:anim calcmode="lin" valueType="num">
                                      <p:cBhvr>
                                        <p:cTn id="15" dur="1500" fill="hold"/>
                                        <p:tgtEl>
                                          <p:spTgt spid="18"/>
                                        </p:tgtEl>
                                        <p:attrNameLst>
                                          <p:attrName>ppt_x</p:attrName>
                                        </p:attrNameLst>
                                      </p:cBhvr>
                                      <p:tavLst>
                                        <p:tav tm="0">
                                          <p:val>
                                            <p:strVal val="#ppt_x"/>
                                          </p:val>
                                        </p:tav>
                                        <p:tav tm="100000">
                                          <p:val>
                                            <p:strVal val="#ppt_x"/>
                                          </p:val>
                                        </p:tav>
                                      </p:tavLst>
                                    </p:anim>
                                    <p:anim calcmode="lin" valueType="num">
                                      <p:cBhvr>
                                        <p:cTn id="16" dur="1500" fill="hold"/>
                                        <p:tgtEl>
                                          <p:spTgt spid="18"/>
                                        </p:tgtEl>
                                        <p:attrNameLst>
                                          <p:attrName>ppt_y</p:attrName>
                                        </p:attrNameLst>
                                      </p:cBhvr>
                                      <p:tavLst>
                                        <p:tav tm="0">
                                          <p:val>
                                            <p:strVal val="#ppt_y+.1"/>
                                          </p:val>
                                        </p:tav>
                                        <p:tav tm="100000">
                                          <p:val>
                                            <p:strVal val="#ppt_y"/>
                                          </p:val>
                                        </p:tav>
                                      </p:tavLst>
                                    </p:anim>
                                  </p:childTnLst>
                                </p:cTn>
                              </p:par>
                            </p:childTnLst>
                          </p:cTn>
                        </p:par>
                        <p:par>
                          <p:cTn id="17" fill="hold">
                            <p:stCondLst>
                              <p:cond delay="6500"/>
                            </p:stCondLst>
                            <p:childTnLst>
                              <p:par>
                                <p:cTn id="18" presetID="10" presetClass="entr" presetSubtype="0" fill="hold" nodeType="afterEffect">
                                  <p:stCondLst>
                                    <p:cond delay="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par>
                                <p:cTn id="21" presetID="42" presetClass="entr" presetSubtype="0" fill="hold" nodeType="withEffect">
                                  <p:stCondLst>
                                    <p:cond delay="1000"/>
                                  </p:stCondLst>
                                  <p:childTnLst>
                                    <p:set>
                                      <p:cBhvr>
                                        <p:cTn id="22" dur="1" fill="hold">
                                          <p:stCondLst>
                                            <p:cond delay="0"/>
                                          </p:stCondLst>
                                        </p:cTn>
                                        <p:tgtEl>
                                          <p:spTgt spid="31747"/>
                                        </p:tgtEl>
                                        <p:attrNameLst>
                                          <p:attrName>style.visibility</p:attrName>
                                        </p:attrNameLst>
                                      </p:cBhvr>
                                      <p:to>
                                        <p:strVal val="visible"/>
                                      </p:to>
                                    </p:set>
                                    <p:animEffect transition="in" filter="fade">
                                      <p:cBhvr>
                                        <p:cTn id="23" dur="1000"/>
                                        <p:tgtEl>
                                          <p:spTgt spid="31747"/>
                                        </p:tgtEl>
                                      </p:cBhvr>
                                    </p:animEffect>
                                    <p:anim calcmode="lin" valueType="num">
                                      <p:cBhvr>
                                        <p:cTn id="24" dur="1000" fill="hold"/>
                                        <p:tgtEl>
                                          <p:spTgt spid="31747"/>
                                        </p:tgtEl>
                                        <p:attrNameLst>
                                          <p:attrName>ppt_x</p:attrName>
                                        </p:attrNameLst>
                                      </p:cBhvr>
                                      <p:tavLst>
                                        <p:tav tm="0">
                                          <p:val>
                                            <p:strVal val="#ppt_x"/>
                                          </p:val>
                                        </p:tav>
                                        <p:tav tm="100000">
                                          <p:val>
                                            <p:strVal val="#ppt_x"/>
                                          </p:val>
                                        </p:tav>
                                      </p:tavLst>
                                    </p:anim>
                                    <p:anim calcmode="lin" valueType="num">
                                      <p:cBhvr>
                                        <p:cTn id="25" dur="1000" fill="hold"/>
                                        <p:tgtEl>
                                          <p:spTgt spid="31747"/>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1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9000"/>
                            </p:stCondLst>
                            <p:childTnLst>
                              <p:par>
                                <p:cTn id="32" presetID="42" presetClass="entr" presetSubtype="0" fill="hold" nodeType="after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500"/>
                                        <p:tgtEl>
                                          <p:spTgt spid="19"/>
                                        </p:tgtEl>
                                      </p:cBhvr>
                                    </p:animEffect>
                                    <p:anim calcmode="lin" valueType="num">
                                      <p:cBhvr>
                                        <p:cTn id="35" dur="1500" fill="hold"/>
                                        <p:tgtEl>
                                          <p:spTgt spid="19"/>
                                        </p:tgtEl>
                                        <p:attrNameLst>
                                          <p:attrName>ppt_x</p:attrName>
                                        </p:attrNameLst>
                                      </p:cBhvr>
                                      <p:tavLst>
                                        <p:tav tm="0">
                                          <p:val>
                                            <p:strVal val="#ppt_x"/>
                                          </p:val>
                                        </p:tav>
                                        <p:tav tm="100000">
                                          <p:val>
                                            <p:strVal val="#ppt_x"/>
                                          </p:val>
                                        </p:tav>
                                      </p:tavLst>
                                    </p:anim>
                                    <p:anim calcmode="lin" valueType="num">
                                      <p:cBhvr>
                                        <p:cTn id="3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3AE1A265-B9A2-4782-94E1-175E3BC60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Doplnok">
            <a:extLst>
              <a:ext uri="{FF2B5EF4-FFF2-40B4-BE49-F238E27FC236}">
                <a16:creationId xmlns:a16="http://schemas.microsoft.com/office/drawing/2014/main" id="{57C311FE-E82F-4CB8-BAA7-C4DEB9318C9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424592" y="4869160"/>
            <a:ext cx="459982" cy="1662208"/>
          </a:xfrm>
          <a:prstGeom prst="rect">
            <a:avLst/>
          </a:prstGeom>
          <a:noFill/>
          <a:ln>
            <a:noFill/>
          </a:ln>
        </p:spPr>
      </p:pic>
      <p:sp>
        <p:nvSpPr>
          <p:cNvPr id="9" name="Text"/>
          <p:cNvSpPr>
            <a:spLocks noChangeArrowheads="1"/>
          </p:cNvSpPr>
          <p:nvPr/>
        </p:nvSpPr>
        <p:spPr bwMode="auto">
          <a:xfrm>
            <a:off x="6466366" y="2836457"/>
            <a:ext cx="4508500" cy="117387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Escultura del dios viejo del fuego. </a:t>
            </a:r>
          </a:p>
          <a:p>
            <a:pPr algn="just"/>
            <a:r>
              <a:rPr lang="es-MX" sz="1800" i="1" dirty="0">
                <a:solidFill>
                  <a:schemeClr val="bg1"/>
                </a:solidFill>
                <a:latin typeface="Adobe Devanagari" panose="02040503050201020203" pitchFamily="18" charset="0"/>
                <a:cs typeface="Adobe Devanagari" panose="02040503050201020203" pitchFamily="18" charset="0"/>
              </a:rPr>
              <a:t>Se le  reconoce por ser un anciano, lo cual se define por las arrugas en su rostro.</a:t>
            </a:r>
          </a:p>
        </p:txBody>
      </p:sp>
      <p:sp>
        <p:nvSpPr>
          <p:cNvPr id="4" name="Popis"/>
          <p:cNvSpPr/>
          <p:nvPr/>
        </p:nvSpPr>
        <p:spPr>
          <a:xfrm>
            <a:off x="6868694" y="6071066"/>
            <a:ext cx="4248472"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Cerro de Las Mesas, Veracruz</a:t>
            </a:r>
          </a:p>
        </p:txBody>
      </p:sp>
      <p:pic>
        <p:nvPicPr>
          <p:cNvPr id="3" name="Foto"/>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80023" y="406393"/>
            <a:ext cx="4451755" cy="6034005"/>
          </a:xfrm>
          <a:prstGeom prst="rect">
            <a:avLst/>
          </a:prstGeom>
          <a:noFill/>
          <a:ln w="63500" cmpd="thickThin">
            <a:solidFill>
              <a:srgbClr val="502800"/>
            </a:solidFill>
            <a:miter lim="800000"/>
            <a:headEnd/>
            <a:tailEnd/>
          </a:ln>
        </p:spPr>
      </p:pic>
      <p:sp>
        <p:nvSpPr>
          <p:cNvPr id="12" name="Nadpis">
            <a:extLst>
              <a:ext uri="{FF2B5EF4-FFF2-40B4-BE49-F238E27FC236}">
                <a16:creationId xmlns:a16="http://schemas.microsoft.com/office/drawing/2014/main" id="{FCAD898D-7BEF-430C-9756-AC4E0342961E}"/>
              </a:ext>
            </a:extLst>
          </p:cNvPr>
          <p:cNvSpPr/>
          <p:nvPr/>
        </p:nvSpPr>
        <p:spPr>
          <a:xfrm>
            <a:off x="900000" y="5220000"/>
            <a:ext cx="4041491"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Huehuetéotl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33333E-6 -2.22222E-6 L 0.47891 -0.60139 " pathEditMode="relative" rAng="0" ptsTypes="AA">
                                      <p:cBhvr>
                                        <p:cTn id="6" dur="2000" fill="hold"/>
                                        <p:tgtEl>
                                          <p:spTgt spid="12"/>
                                        </p:tgtEl>
                                        <p:attrNameLst>
                                          <p:attrName>ppt_x</p:attrName>
                                          <p:attrName>ppt_y</p:attrName>
                                        </p:attrNameLst>
                                      </p:cBhvr>
                                      <p:rCtr x="23945" y="-30069"/>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Vertical)">
                                      <p:cBhvr>
                                        <p:cTn id="10" dur="2000"/>
                                        <p:tgtEl>
                                          <p:spTgt spid="3"/>
                                        </p:tgtEl>
                                      </p:cBhvr>
                                    </p:animEffect>
                                  </p:childTnLst>
                                </p:cTn>
                              </p:par>
                              <p:par>
                                <p:cTn id="11" presetID="2" presetClass="entr" presetSubtype="2"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000" fill="hold"/>
                                        <p:tgtEl>
                                          <p:spTgt spid="4"/>
                                        </p:tgtEl>
                                        <p:attrNameLst>
                                          <p:attrName>ppt_x</p:attrName>
                                        </p:attrNameLst>
                                      </p:cBhvr>
                                      <p:tavLst>
                                        <p:tav tm="0">
                                          <p:val>
                                            <p:strVal val="1+#ppt_w/2"/>
                                          </p:val>
                                        </p:tav>
                                        <p:tav tm="100000">
                                          <p:val>
                                            <p:strVal val="#ppt_x"/>
                                          </p:val>
                                        </p:tav>
                                      </p:tavLst>
                                    </p:anim>
                                    <p:anim calcmode="lin" valueType="num">
                                      <p:cBhvr additive="base">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500"/>
                                        <p:tgtEl>
                                          <p:spTgt spid="9"/>
                                        </p:tgtEl>
                                      </p:cBhvr>
                                    </p:animEffect>
                                    <p:anim calcmode="lin" valueType="num">
                                      <p:cBhvr>
                                        <p:cTn id="19" dur="1500" fill="hold"/>
                                        <p:tgtEl>
                                          <p:spTgt spid="9"/>
                                        </p:tgtEl>
                                        <p:attrNameLst>
                                          <p:attrName>ppt_x</p:attrName>
                                        </p:attrNameLst>
                                      </p:cBhvr>
                                      <p:tavLst>
                                        <p:tav tm="0">
                                          <p:val>
                                            <p:strVal val="#ppt_x"/>
                                          </p:val>
                                        </p:tav>
                                        <p:tav tm="100000">
                                          <p:val>
                                            <p:strVal val="#ppt_x"/>
                                          </p:val>
                                        </p:tav>
                                      </p:tavLst>
                                    </p:anim>
                                    <p:anim calcmode="lin" valueType="num">
                                      <p:cBhvr>
                                        <p:cTn id="20" dur="15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10" presetClass="entr" presetSubtype="0" fill="hold" nodeType="afterEffect">
                                  <p:stCondLst>
                                    <p:cond delay="50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53A781DA-8CDF-4990-A8BE-66E4D03473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4820" name="Čiara" descr="lu10"/>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rot="16200000">
            <a:off x="-2719759" y="3398214"/>
            <a:ext cx="6182250" cy="72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Doplnok" descr="logo mediateca blanco"/>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836402" y="235183"/>
            <a:ext cx="1928719" cy="524905"/>
          </a:xfrm>
          <a:prstGeom prst="rect">
            <a:avLst/>
          </a:prstGeom>
          <a:noFill/>
          <a:extLst>
            <a:ext uri="{909E8E84-426E-40DD-AFC4-6F175D3DCCD1}">
              <a14:hiddenFill xmlns:a14="http://schemas.microsoft.com/office/drawing/2010/main">
                <a:solidFill>
                  <a:srgbClr val="FFFFFF"/>
                </a:solidFill>
              </a14:hiddenFill>
            </a:ext>
          </a:extLst>
        </p:spPr>
      </p:pic>
      <p:sp>
        <p:nvSpPr>
          <p:cNvPr id="13" name="Text"/>
          <p:cNvSpPr>
            <a:spLocks noChangeArrowheads="1"/>
          </p:cNvSpPr>
          <p:nvPr/>
        </p:nvSpPr>
        <p:spPr bwMode="auto">
          <a:xfrm>
            <a:off x="5298753" y="2596754"/>
            <a:ext cx="5729904" cy="1665548"/>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Lápida tallada en  alto relieve que presenta a un personaje sentado sobre un banquillo  ceremonial escalonado.</a:t>
            </a:r>
          </a:p>
          <a:p>
            <a:pPr algn="just"/>
            <a:r>
              <a:rPr lang="es-MX" sz="1800" i="1">
                <a:solidFill>
                  <a:schemeClr val="bg1"/>
                </a:solidFill>
                <a:latin typeface="Adobe Devanagari" panose="02040503050201020203" pitchFamily="18" charset="0"/>
                <a:cs typeface="Adobe Devanagari" panose="02040503050201020203" pitchFamily="18" charset="0"/>
              </a:rPr>
              <a:t>Una </a:t>
            </a:r>
            <a:r>
              <a:rPr lang="es-MX" sz="1800" i="1" dirty="0">
                <a:solidFill>
                  <a:schemeClr val="bg1"/>
                </a:solidFill>
                <a:latin typeface="Adobe Devanagari" panose="02040503050201020203" pitchFamily="18" charset="0"/>
                <a:cs typeface="Adobe Devanagari" panose="02040503050201020203" pitchFamily="18" charset="0"/>
              </a:rPr>
              <a:t>posible interpretación es que  se trata de una deidad femenina con faja y enredo, en este caso, se trata  de la  </a:t>
            </a:r>
            <a:r>
              <a:rPr lang="es-MX" sz="1800" i="1">
                <a:solidFill>
                  <a:schemeClr val="bg1"/>
                </a:solidFill>
                <a:latin typeface="Adobe Devanagari" panose="02040503050201020203" pitchFamily="18" charset="0"/>
                <a:cs typeface="Adobe Devanagari" panose="02040503050201020203" pitchFamily="18" charset="0"/>
              </a:rPr>
              <a:t>diosa Chicomecóatl</a:t>
            </a:r>
            <a:r>
              <a:rPr lang="es-MX" sz="1800" i="1" dirty="0">
                <a:solidFill>
                  <a:schemeClr val="bg1"/>
                </a:solidFill>
                <a:latin typeface="Adobe Devanagari" panose="02040503050201020203" pitchFamily="18" charset="0"/>
                <a:cs typeface="Adobe Devanagari" panose="02040503050201020203" pitchFamily="18" charset="0"/>
              </a:rPr>
              <a:t>, “Siete Serpiente”, deidad del maíz maduro.</a:t>
            </a:r>
          </a:p>
        </p:txBody>
      </p:sp>
      <p:sp>
        <p:nvSpPr>
          <p:cNvPr id="7" name="Popis"/>
          <p:cNvSpPr/>
          <p:nvPr/>
        </p:nvSpPr>
        <p:spPr>
          <a:xfrm>
            <a:off x="4966089" y="6149592"/>
            <a:ext cx="6395231" cy="369332"/>
          </a:xfrm>
          <a:prstGeom prst="rect">
            <a:avLst/>
          </a:prstGeom>
        </p:spPr>
        <p:txBody>
          <a:bodyPr wrap="square">
            <a:spAutoFit/>
          </a:bodyPr>
          <a:lstStyle/>
          <a:p>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Sitio de Aparicio, Municipio Vega de la Torre, Veracruz</a:t>
            </a:r>
          </a:p>
        </p:txBody>
      </p:sp>
      <p:pic>
        <p:nvPicPr>
          <p:cNvPr id="11" name="Foto"/>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20361" y="343097"/>
            <a:ext cx="3503431" cy="6228321"/>
          </a:xfrm>
          <a:prstGeom prst="rect">
            <a:avLst/>
          </a:prstGeom>
          <a:noFill/>
          <a:ln w="63500" cmpd="thickThin">
            <a:solidFill>
              <a:srgbClr val="502800"/>
            </a:solidFill>
            <a:miter lim="800000"/>
            <a:headEnd/>
            <a:tailEnd/>
          </a:ln>
        </p:spPr>
      </p:pic>
      <p:sp>
        <p:nvSpPr>
          <p:cNvPr id="10" name="Nadpis">
            <a:extLst>
              <a:ext uri="{FF2B5EF4-FFF2-40B4-BE49-F238E27FC236}">
                <a16:creationId xmlns:a16="http://schemas.microsoft.com/office/drawing/2014/main" id="{1CE2F833-BA6D-48FA-A6B7-514909384EFD}"/>
              </a:ext>
            </a:extLst>
          </p:cNvPr>
          <p:cNvSpPr/>
          <p:nvPr/>
        </p:nvSpPr>
        <p:spPr>
          <a:xfrm>
            <a:off x="900000" y="5220000"/>
            <a:ext cx="6412268"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Lapida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Aparicio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25E-6 -2.22222E-6 L 0.33685 -0.64352 " pathEditMode="relative" rAng="0" ptsTypes="AA">
                                      <p:cBhvr>
                                        <p:cTn id="6" dur="2000" fill="hold"/>
                                        <p:tgtEl>
                                          <p:spTgt spid="10"/>
                                        </p:tgtEl>
                                        <p:attrNameLst>
                                          <p:attrName>ppt_x</p:attrName>
                                          <p:attrName>ppt_y</p:attrName>
                                        </p:attrNameLst>
                                      </p:cBhvr>
                                      <p:rCtr x="16836" y="-32176"/>
                                    </p:animMotion>
                                  </p:childTnLst>
                                </p:cTn>
                              </p:par>
                            </p:childTnLst>
                          </p:cTn>
                        </p:par>
                        <p:par>
                          <p:cTn id="7" fill="hold">
                            <p:stCondLst>
                              <p:cond delay="2500"/>
                            </p:stCondLst>
                            <p:childTnLst>
                              <p:par>
                                <p:cTn id="8" presetID="22" presetClass="entr" presetSubtype="8"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2000"/>
                                        <p:tgtEl>
                                          <p:spTgt spid="11"/>
                                        </p:tgtEl>
                                      </p:cBhvr>
                                    </p:animEffect>
                                  </p:childTnLst>
                                </p:cTn>
                              </p:par>
                              <p:par>
                                <p:cTn id="11" presetID="2" presetClass="entr" presetSubtype="2"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000" fill="hold"/>
                                        <p:tgtEl>
                                          <p:spTgt spid="7"/>
                                        </p:tgtEl>
                                        <p:attrNameLst>
                                          <p:attrName>ppt_x</p:attrName>
                                        </p:attrNameLst>
                                      </p:cBhvr>
                                      <p:tavLst>
                                        <p:tav tm="0">
                                          <p:val>
                                            <p:strVal val="1+#ppt_w/2"/>
                                          </p:val>
                                        </p:tav>
                                        <p:tav tm="100000">
                                          <p:val>
                                            <p:strVal val="#ppt_x"/>
                                          </p:val>
                                        </p:tav>
                                      </p:tavLst>
                                    </p:anim>
                                    <p:anim calcmode="lin" valueType="num">
                                      <p:cBhvr additive="base">
                                        <p:cTn id="14" dur="1000" fill="hold"/>
                                        <p:tgtEl>
                                          <p:spTgt spid="7"/>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500"/>
                                        <p:tgtEl>
                                          <p:spTgt spid="13"/>
                                        </p:tgtEl>
                                      </p:cBhvr>
                                    </p:animEffect>
                                    <p:anim calcmode="lin" valueType="num">
                                      <p:cBhvr>
                                        <p:cTn id="19" dur="1500" fill="hold"/>
                                        <p:tgtEl>
                                          <p:spTgt spid="13"/>
                                        </p:tgtEl>
                                        <p:attrNameLst>
                                          <p:attrName>ppt_x</p:attrName>
                                        </p:attrNameLst>
                                      </p:cBhvr>
                                      <p:tavLst>
                                        <p:tav tm="0">
                                          <p:val>
                                            <p:strVal val="#ppt_x"/>
                                          </p:val>
                                        </p:tav>
                                        <p:tav tm="100000">
                                          <p:val>
                                            <p:strVal val="#ppt_x"/>
                                          </p:val>
                                        </p:tav>
                                      </p:tavLst>
                                    </p:anim>
                                    <p:anim calcmode="lin" valueType="num">
                                      <p:cBhvr>
                                        <p:cTn id="20" dur="15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47" presetClass="entr" presetSubtype="0" fill="hold" nodeType="afterEffect">
                                  <p:stCondLst>
                                    <p:cond delay="5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8000"/>
                            </p:stCondLst>
                            <p:childTnLst>
                              <p:par>
                                <p:cTn id="28" presetID="2" presetClass="entr" presetSubtype="4" fill="hold" nodeType="afterEffect">
                                  <p:stCondLst>
                                    <p:cond delay="500"/>
                                  </p:stCondLst>
                                  <p:childTnLst>
                                    <p:set>
                                      <p:cBhvr>
                                        <p:cTn id="29" dur="1" fill="hold">
                                          <p:stCondLst>
                                            <p:cond delay="0"/>
                                          </p:stCondLst>
                                        </p:cTn>
                                        <p:tgtEl>
                                          <p:spTgt spid="34820"/>
                                        </p:tgtEl>
                                        <p:attrNameLst>
                                          <p:attrName>style.visibility</p:attrName>
                                        </p:attrNameLst>
                                      </p:cBhvr>
                                      <p:to>
                                        <p:strVal val="visible"/>
                                      </p:to>
                                    </p:set>
                                    <p:anim calcmode="lin" valueType="num">
                                      <p:cBhvr additive="base">
                                        <p:cTn id="30" dur="1000" fill="hold"/>
                                        <p:tgtEl>
                                          <p:spTgt spid="34820"/>
                                        </p:tgtEl>
                                        <p:attrNameLst>
                                          <p:attrName>ppt_x</p:attrName>
                                        </p:attrNameLst>
                                      </p:cBhvr>
                                      <p:tavLst>
                                        <p:tav tm="0">
                                          <p:val>
                                            <p:strVal val="#ppt_x"/>
                                          </p:val>
                                        </p:tav>
                                        <p:tav tm="100000">
                                          <p:val>
                                            <p:strVal val="#ppt_x"/>
                                          </p:val>
                                        </p:tav>
                                      </p:tavLst>
                                    </p:anim>
                                    <p:anim calcmode="lin" valueType="num">
                                      <p:cBhvr additive="base">
                                        <p:cTn id="31" dur="1000" fill="hold"/>
                                        <p:tgtEl>
                                          <p:spTgt spid="348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B07B3BBC-4894-459F-8FCC-D97FAC1776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Doplnok 2" descr="blinkende sterretj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4727847" y="5551243"/>
            <a:ext cx="6984777" cy="47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4" name="Doplnok 1" descr="religion"/>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58809" y="2196953"/>
            <a:ext cx="1770181" cy="2464094"/>
          </a:xfrm>
          <a:prstGeom prst="rect">
            <a:avLst/>
          </a:prstGeom>
          <a:noFill/>
          <a:extLst>
            <a:ext uri="{909E8E84-426E-40DD-AFC4-6F175D3DCCD1}">
              <a14:hiddenFill xmlns:a14="http://schemas.microsoft.com/office/drawing/2010/main">
                <a:solidFill>
                  <a:srgbClr val="FFFFFF"/>
                </a:solidFill>
              </a14:hiddenFill>
            </a:ext>
          </a:extLst>
        </p:spPr>
      </p:pic>
      <p:sp>
        <p:nvSpPr>
          <p:cNvPr id="3" name="Popis"/>
          <p:cNvSpPr/>
          <p:nvPr/>
        </p:nvSpPr>
        <p:spPr>
          <a:xfrm>
            <a:off x="8112224" y="6236021"/>
            <a:ext cx="3312368"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Coatepec, Veracruz</a:t>
            </a:r>
          </a:p>
        </p:txBody>
      </p:sp>
      <p:pic>
        <p:nvPicPr>
          <p:cNvPr id="8" name="Foto"/>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67408" y="332656"/>
            <a:ext cx="3528392" cy="6272697"/>
          </a:xfrm>
          <a:prstGeom prst="rect">
            <a:avLst/>
          </a:prstGeom>
          <a:noFill/>
          <a:ln w="63500" cmpd="thickThin">
            <a:solidFill>
              <a:srgbClr val="502800"/>
            </a:solidFill>
            <a:miter lim="800000"/>
            <a:headEnd/>
            <a:tailEnd/>
          </a:ln>
        </p:spPr>
      </p:pic>
      <p:sp>
        <p:nvSpPr>
          <p:cNvPr id="12" name="Nadpis">
            <a:extLst>
              <a:ext uri="{FF2B5EF4-FFF2-40B4-BE49-F238E27FC236}">
                <a16:creationId xmlns:a16="http://schemas.microsoft.com/office/drawing/2014/main" id="{FE96E0A5-91E1-44A3-8A18-5E3AC1E7B320}"/>
              </a:ext>
            </a:extLst>
          </p:cNvPr>
          <p:cNvSpPr/>
          <p:nvPr/>
        </p:nvSpPr>
        <p:spPr>
          <a:xfrm>
            <a:off x="900000" y="5220000"/>
            <a:ext cx="2233304"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Tlaloc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58333E-6 -2.22222E-6 L 0.70079 -0.675 " pathEditMode="relative" rAng="0" ptsTypes="AA">
                                      <p:cBhvr>
                                        <p:cTn id="6" dur="2000" fill="hold"/>
                                        <p:tgtEl>
                                          <p:spTgt spid="12"/>
                                        </p:tgtEl>
                                        <p:attrNameLst>
                                          <p:attrName>ppt_x</p:attrName>
                                          <p:attrName>ppt_y</p:attrName>
                                        </p:attrNameLst>
                                      </p:cBhvr>
                                      <p:rCtr x="35039" y="-33750"/>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2000"/>
                                        <p:tgtEl>
                                          <p:spTgt spid="8"/>
                                        </p:tgtEl>
                                      </p:cBhvr>
                                    </p:animEffect>
                                  </p:childTnLst>
                                </p:cTn>
                              </p:par>
                              <p:par>
                                <p:cTn id="11" presetID="2" presetClass="entr" presetSubtype="2"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1+#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10" presetClass="entr" presetSubtype="0" fill="hold" nodeType="afterEffect">
                                  <p:stCondLst>
                                    <p:cond delay="500"/>
                                  </p:stCondLst>
                                  <p:childTnLst>
                                    <p:set>
                                      <p:cBhvr>
                                        <p:cTn id="17" dur="1" fill="hold">
                                          <p:stCondLst>
                                            <p:cond delay="0"/>
                                          </p:stCondLst>
                                        </p:cTn>
                                        <p:tgtEl>
                                          <p:spTgt spid="44034"/>
                                        </p:tgtEl>
                                        <p:attrNameLst>
                                          <p:attrName>style.visibility</p:attrName>
                                        </p:attrNameLst>
                                      </p:cBhvr>
                                      <p:to>
                                        <p:strVal val="visible"/>
                                      </p:to>
                                    </p:set>
                                    <p:animEffect transition="in" filter="fade">
                                      <p:cBhvr>
                                        <p:cTn id="18" dur="1500"/>
                                        <p:tgtEl>
                                          <p:spTgt spid="44034"/>
                                        </p:tgtEl>
                                      </p:cBhvr>
                                    </p:animEffect>
                                  </p:childTnLst>
                                </p:cTn>
                              </p:par>
                            </p:childTnLst>
                          </p:cTn>
                        </p:par>
                        <p:par>
                          <p:cTn id="19" fill="hold">
                            <p:stCondLst>
                              <p:cond delay="6500"/>
                            </p:stCondLst>
                            <p:childTnLst>
                              <p:par>
                                <p:cTn id="20" presetID="42" presetClass="entr" presetSubtype="0" fill="hold" nodeType="after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637F4230-864F-46C7-AEB0-25D0EBC109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5842" name="Doplnok" descr="Imagen relacionad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51687" y="1916832"/>
            <a:ext cx="2729186" cy="3923204"/>
          </a:xfrm>
          <a:prstGeom prst="rect">
            <a:avLst/>
          </a:prstGeom>
          <a:noFill/>
          <a:extLst>
            <a:ext uri="{909E8E84-426E-40DD-AFC4-6F175D3DCCD1}">
              <a14:hiddenFill xmlns:a14="http://schemas.microsoft.com/office/drawing/2010/main">
                <a:solidFill>
                  <a:srgbClr val="FFFFFF"/>
                </a:solidFill>
              </a14:hiddenFill>
            </a:ext>
          </a:extLst>
        </p:spPr>
      </p:pic>
      <p:pic>
        <p:nvPicPr>
          <p:cNvPr id="6" name="Foto"/>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9362" y="409093"/>
            <a:ext cx="3751042" cy="6007007"/>
          </a:xfrm>
          <a:prstGeom prst="rect">
            <a:avLst/>
          </a:prstGeom>
          <a:noFill/>
          <a:ln w="63500" cmpd="thickThin">
            <a:solidFill>
              <a:srgbClr val="502800"/>
            </a:solidFill>
            <a:miter lim="800000"/>
            <a:headEnd/>
            <a:tailEnd/>
          </a:ln>
        </p:spPr>
      </p:pic>
      <p:sp>
        <p:nvSpPr>
          <p:cNvPr id="7" name="Nadpis">
            <a:extLst>
              <a:ext uri="{FF2B5EF4-FFF2-40B4-BE49-F238E27FC236}">
                <a16:creationId xmlns:a16="http://schemas.microsoft.com/office/drawing/2014/main" id="{D94866ED-88A7-4225-984E-DB798BABDABD}"/>
              </a:ext>
            </a:extLst>
          </p:cNvPr>
          <p:cNvSpPr/>
          <p:nvPr/>
        </p:nvSpPr>
        <p:spPr>
          <a:xfrm>
            <a:off x="900000" y="5220000"/>
            <a:ext cx="3127779" cy="923330"/>
          </a:xfrm>
          <a:prstGeom prst="rect">
            <a:avLst/>
          </a:prstGeom>
          <a:noFill/>
        </p:spPr>
        <p:txBody>
          <a:bodyPr wrap="none" lIns="91440" tIns="45720" rIns="91440" bIns="45720">
            <a:spAutoFit/>
          </a:bodyPr>
          <a:lstStyle/>
          <a:p>
            <a:pPr algn="ctr"/>
            <a:r>
              <a:rPr lang="es-ES" sz="5400" b="1" spc="50" dirty="0">
                <a:ln w="19050" cmpd="dbl">
                  <a:solidFill>
                    <a:schemeClr val="accent2">
                      <a:lumMod val="50000"/>
                    </a:schemeClr>
                  </a:solidFill>
                  <a:prstDash val="solid"/>
                </a:ln>
                <a:solidFill>
                  <a:schemeClr val="bg1"/>
                </a:solidFill>
                <a:latin typeface="Arabia CE" pitchFamily="2" charset="0"/>
              </a:rPr>
              <a:t>Pectoral</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33333E-6 -2.22222E-6 L 0.63451 -0.69606 " pathEditMode="relative" rAng="0" ptsTypes="AA">
                                      <p:cBhvr>
                                        <p:cTn id="6" dur="2000" fill="hold"/>
                                        <p:tgtEl>
                                          <p:spTgt spid="7"/>
                                        </p:tgtEl>
                                        <p:attrNameLst>
                                          <p:attrName>ppt_x</p:attrName>
                                          <p:attrName>ppt_y</p:attrName>
                                        </p:attrNameLst>
                                      </p:cBhvr>
                                      <p:rCtr x="31719" y="-34815"/>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2000"/>
                                        <p:tgtEl>
                                          <p:spTgt spid="6"/>
                                        </p:tgtEl>
                                      </p:cBhvr>
                                    </p:animEffect>
                                  </p:childTnLst>
                                </p:cTn>
                              </p:par>
                            </p:childTnLst>
                          </p:cTn>
                        </p:par>
                        <p:par>
                          <p:cTn id="11" fill="hold">
                            <p:stCondLst>
                              <p:cond delay="4500"/>
                            </p:stCondLst>
                            <p:childTnLst>
                              <p:par>
                                <p:cTn id="12" presetID="10" presetClass="entr" presetSubtype="0" fill="hold" nodeType="afterEffect">
                                  <p:stCondLst>
                                    <p:cond delay="500"/>
                                  </p:stCondLst>
                                  <p:childTnLst>
                                    <p:set>
                                      <p:cBhvr>
                                        <p:cTn id="13" dur="1" fill="hold">
                                          <p:stCondLst>
                                            <p:cond delay="0"/>
                                          </p:stCondLst>
                                        </p:cTn>
                                        <p:tgtEl>
                                          <p:spTgt spid="35842"/>
                                        </p:tgtEl>
                                        <p:attrNameLst>
                                          <p:attrName>style.visibility</p:attrName>
                                        </p:attrNameLst>
                                      </p:cBhvr>
                                      <p:to>
                                        <p:strVal val="visible"/>
                                      </p:to>
                                    </p:set>
                                    <p:animEffect transition="in" filter="fade">
                                      <p:cBhvr>
                                        <p:cTn id="14" dur="1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1E397FE6-BFEB-4A66-8093-D88248720B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Doplnok"/>
          <p:cNvSpPr txBox="1">
            <a:spLocks noChangeArrowheads="1"/>
          </p:cNvSpPr>
          <p:nvPr/>
        </p:nvSpPr>
        <p:spPr bwMode="auto">
          <a:xfrm>
            <a:off x="10632504" y="5997664"/>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sp>
        <p:nvSpPr>
          <p:cNvPr id="7" name="Text"/>
          <p:cNvSpPr>
            <a:spLocks noChangeArrowheads="1"/>
          </p:cNvSpPr>
          <p:nvPr/>
        </p:nvSpPr>
        <p:spPr bwMode="auto">
          <a:xfrm>
            <a:off x="6445126" y="2781533"/>
            <a:ext cx="4508500" cy="129493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ES" sz="1800" i="1" dirty="0">
                <a:solidFill>
                  <a:schemeClr val="bg1"/>
                </a:solidFill>
                <a:latin typeface="Adobe Devanagari" panose="02040503050201020203" pitchFamily="18" charset="0"/>
                <a:cs typeface="Adobe Devanagari" panose="02040503050201020203" pitchFamily="18" charset="0"/>
              </a:rPr>
              <a:t>Esta escultura nos muestra la dicotomía vida-muerte: un personaje parece a punto de ser devorado por un monstruo con aspecto de sapo, símbolo de la tierra que devora a los cadáveres.</a:t>
            </a:r>
          </a:p>
        </p:txBody>
      </p:sp>
      <p:pic>
        <p:nvPicPr>
          <p:cNvPr id="2" name="Foto"/>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43472" y="418356"/>
            <a:ext cx="3987431" cy="6021288"/>
          </a:xfrm>
          <a:prstGeom prst="rect">
            <a:avLst/>
          </a:prstGeom>
          <a:noFill/>
          <a:ln w="63500" cmpd="thickThin">
            <a:solidFill>
              <a:srgbClr val="502800"/>
            </a:solidFill>
            <a:miter lim="800000"/>
            <a:headEnd/>
            <a:tailEnd/>
          </a:ln>
        </p:spPr>
      </p:pic>
      <p:sp>
        <p:nvSpPr>
          <p:cNvPr id="9" name="Nadpis">
            <a:extLst>
              <a:ext uri="{FF2B5EF4-FFF2-40B4-BE49-F238E27FC236}">
                <a16:creationId xmlns:a16="http://schemas.microsoft.com/office/drawing/2014/main" id="{FEF0C89D-1A36-47F8-8738-5CC636E3C7D3}"/>
              </a:ext>
            </a:extLst>
          </p:cNvPr>
          <p:cNvSpPr/>
          <p:nvPr/>
        </p:nvSpPr>
        <p:spPr>
          <a:xfrm>
            <a:off x="900000" y="5220000"/>
            <a:ext cx="4447436"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Vida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Muerte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05644634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08333E-7 -2.22222E-6 L 0.45651 -0.59097 " pathEditMode="relative" rAng="0" ptsTypes="AA">
                                      <p:cBhvr>
                                        <p:cTn id="6" dur="2000" fill="hold"/>
                                        <p:tgtEl>
                                          <p:spTgt spid="9"/>
                                        </p:tgtEl>
                                        <p:attrNameLst>
                                          <p:attrName>ppt_x</p:attrName>
                                          <p:attrName>ppt_y</p:attrName>
                                        </p:attrNameLst>
                                      </p:cBhvr>
                                      <p:rCtr x="22826" y="-29560"/>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2000"/>
                                        <p:tgtEl>
                                          <p:spTgt spid="2"/>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500"/>
                                        <p:tgtEl>
                                          <p:spTgt spid="7"/>
                                        </p:tgtEl>
                                      </p:cBhvr>
                                    </p:animEffect>
                                    <p:anim calcmode="lin" valueType="num">
                                      <p:cBhvr>
                                        <p:cTn id="15" dur="1500" fill="hold"/>
                                        <p:tgtEl>
                                          <p:spTgt spid="7"/>
                                        </p:tgtEl>
                                        <p:attrNameLst>
                                          <p:attrName>ppt_x</p:attrName>
                                        </p:attrNameLst>
                                      </p:cBhvr>
                                      <p:tavLst>
                                        <p:tav tm="0">
                                          <p:val>
                                            <p:strVal val="#ppt_x"/>
                                          </p:val>
                                        </p:tav>
                                        <p:tav tm="100000">
                                          <p:val>
                                            <p:strVal val="#ppt_x"/>
                                          </p:val>
                                        </p:tav>
                                      </p:tavLst>
                                    </p:anim>
                                    <p:anim calcmode="lin" valueType="num">
                                      <p:cBhvr>
                                        <p:cTn id="16" dur="15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6500"/>
                            </p:stCondLst>
                            <p:childTnLst>
                              <p:par>
                                <p:cTn id="18" presetID="10" presetClass="entr" presetSubtype="0" fill="hold" grpId="0" nodeType="afterEffect">
                                  <p:stCondLst>
                                    <p:cond delay="50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800064EA-9E97-4784-A802-5AF616605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Foto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08168" y="1555648"/>
            <a:ext cx="2392817" cy="4937559"/>
          </a:xfrm>
          <a:prstGeom prst="rect">
            <a:avLst/>
          </a:prstGeom>
          <a:noFill/>
          <a:ln w="63500" cmpd="thickThin">
            <a:solidFill>
              <a:srgbClr val="502800"/>
            </a:solidFill>
            <a:miter lim="800000"/>
            <a:headEnd/>
            <a:tailEnd/>
          </a:ln>
        </p:spPr>
      </p:pic>
      <p:pic>
        <p:nvPicPr>
          <p:cNvPr id="2" name="Foto 1"/>
          <p:cNvPicPr>
            <a:picLocks noChangeAspect="1"/>
          </p:cNvPicPr>
          <p:nvPr/>
        </p:nvPicPr>
        <p:blipFill rotWithShape="1">
          <a:blip r:embed="rId4" cstate="screen">
            <a:extLst>
              <a:ext uri="{28A0092B-C50C-407E-A947-70E740481C1C}">
                <a14:useLocalDpi xmlns:a14="http://schemas.microsoft.com/office/drawing/2010/main"/>
              </a:ext>
            </a:extLst>
          </a:blip>
          <a:srcRect l="11190"/>
          <a:stretch/>
        </p:blipFill>
        <p:spPr>
          <a:xfrm>
            <a:off x="1055440" y="332656"/>
            <a:ext cx="4104456" cy="6164159"/>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906ACD03-E6E3-46DA-A309-6C8D4A2E4114}"/>
              </a:ext>
            </a:extLst>
          </p:cNvPr>
          <p:cNvSpPr/>
          <p:nvPr/>
        </p:nvSpPr>
        <p:spPr>
          <a:xfrm>
            <a:off x="900000" y="5220000"/>
            <a:ext cx="3571812"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La</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Muer</a:t>
            </a:r>
            <a:r>
              <a:rPr lang="es-ES" sz="5400" b="1" spc="50" dirty="0">
                <a:ln w="19050" cmpd="dbl">
                  <a:solidFill>
                    <a:schemeClr val="accent2">
                      <a:lumMod val="50000"/>
                    </a:schemeClr>
                  </a:solidFill>
                  <a:prstDash val="solid"/>
                </a:ln>
                <a:solidFill>
                  <a:schemeClr val="bg1"/>
                </a:solidFill>
                <a:latin typeface="Arabia CE" pitchFamily="2" charset="0"/>
              </a:rPr>
              <a:t>te</a:t>
            </a:r>
          </a:p>
        </p:txBody>
      </p:sp>
    </p:spTree>
    <p:extLst>
      <p:ext uri="{BB962C8B-B14F-4D97-AF65-F5344CB8AC3E}">
        <p14:creationId xmlns:p14="http://schemas.microsoft.com/office/powerpoint/2010/main" val="416485005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5E-6 -2.22222E-6 L 0.50417 -0.70648 " pathEditMode="relative" rAng="0" ptsTypes="AA">
                                      <p:cBhvr>
                                        <p:cTn id="6" dur="2000" fill="hold"/>
                                        <p:tgtEl>
                                          <p:spTgt spid="8"/>
                                        </p:tgtEl>
                                        <p:attrNameLst>
                                          <p:attrName>ppt_x</p:attrName>
                                          <p:attrName>ppt_y</p:attrName>
                                        </p:attrNameLst>
                                      </p:cBhvr>
                                      <p:rCtr x="25208" y="-35324"/>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4FFEF3E8-C7A9-4B51-A7B6-B27A023E0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Foto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669382" y="1701744"/>
            <a:ext cx="3724672" cy="4876800"/>
          </a:xfrm>
          <a:prstGeom prst="rect">
            <a:avLst/>
          </a:prstGeom>
          <a:noFill/>
          <a:ln w="63500" cmpd="thickThin">
            <a:solidFill>
              <a:srgbClr val="502800"/>
            </a:solidFill>
            <a:miter lim="800000"/>
            <a:headEnd/>
            <a:tailEnd/>
          </a:ln>
        </p:spPr>
      </p:pic>
      <p:pic>
        <p:nvPicPr>
          <p:cNvPr id="3" name="Foto 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67933" y="332656"/>
            <a:ext cx="4203504" cy="6264696"/>
          </a:xfrm>
          <a:prstGeom prst="rect">
            <a:avLst/>
          </a:prstGeom>
          <a:noFill/>
          <a:ln w="63500" cmpd="thickThin">
            <a:solidFill>
              <a:srgbClr val="502800"/>
            </a:solidFill>
            <a:miter lim="800000"/>
            <a:headEnd/>
            <a:tailEnd/>
          </a:ln>
        </p:spPr>
      </p:pic>
      <p:sp>
        <p:nvSpPr>
          <p:cNvPr id="6" name="Nadpis">
            <a:extLst>
              <a:ext uri="{FF2B5EF4-FFF2-40B4-BE49-F238E27FC236}">
                <a16:creationId xmlns:a16="http://schemas.microsoft.com/office/drawing/2014/main" id="{50FED136-EEBE-4B17-B0A4-0CD9CD165DC7}"/>
              </a:ext>
            </a:extLst>
          </p:cNvPr>
          <p:cNvSpPr/>
          <p:nvPr/>
        </p:nvSpPr>
        <p:spPr>
          <a:xfrm>
            <a:off x="900000" y="5220000"/>
            <a:ext cx="6455613"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Guerrero</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Huasteco</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347106568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66667E-6 -2.22222E-6 L 0.36224 -0.68541 " pathEditMode="relative" rAng="0" ptsTypes="AA">
                                      <p:cBhvr>
                                        <p:cTn id="6" dur="2000" fill="hold"/>
                                        <p:tgtEl>
                                          <p:spTgt spid="6"/>
                                        </p:tgtEl>
                                        <p:attrNameLst>
                                          <p:attrName>ppt_x</p:attrName>
                                          <p:attrName>ppt_y</p:attrName>
                                        </p:attrNameLst>
                                      </p:cBhvr>
                                      <p:rCtr x="18112" y="-34282"/>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2000"/>
                                        <p:tgtEl>
                                          <p:spTgt spid="3"/>
                                        </p:tgtEl>
                                      </p:cBhvr>
                                    </p:animEffect>
                                  </p:childTnLst>
                                </p:cTn>
                              </p:par>
                              <p:par>
                                <p:cTn id="11" presetID="16" presetClass="entr" presetSubtype="37"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9CFEC8BD-B83A-48BF-8038-9934B4CD04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Doplnok 3">
            <a:extLst>
              <a:ext uri="{FF2B5EF4-FFF2-40B4-BE49-F238E27FC236}">
                <a16:creationId xmlns:a16="http://schemas.microsoft.com/office/drawing/2014/main" id="{A1498774-434F-417B-A8F7-5547D68B418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21447" y="1604819"/>
            <a:ext cx="426868" cy="1542547"/>
          </a:xfrm>
          <a:prstGeom prst="rect">
            <a:avLst/>
          </a:prstGeom>
          <a:noFill/>
          <a:ln>
            <a:noFill/>
          </a:ln>
        </p:spPr>
      </p:pic>
      <p:pic>
        <p:nvPicPr>
          <p:cNvPr id="8" name="Doplnok 2" descr="blinkende sterretje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447924" y="5426952"/>
            <a:ext cx="6264697" cy="429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Doplnok 1" descr="Resultado de imagen para los huastecos"/>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432511" y="3229481"/>
            <a:ext cx="2295525" cy="1866901"/>
          </a:xfrm>
          <a:prstGeom prst="rect">
            <a:avLst/>
          </a:prstGeom>
          <a:noFill/>
          <a:extLst>
            <a:ext uri="{909E8E84-426E-40DD-AFC4-6F175D3DCCD1}">
              <a14:hiddenFill xmlns:a14="http://schemas.microsoft.com/office/drawing/2010/main">
                <a:solidFill>
                  <a:srgbClr val="FFFFFF"/>
                </a:solidFill>
              </a14:hiddenFill>
            </a:ext>
          </a:extLst>
        </p:spPr>
      </p:pic>
      <p:sp>
        <p:nvSpPr>
          <p:cNvPr id="9" name="Text"/>
          <p:cNvSpPr>
            <a:spLocks noChangeArrowheads="1"/>
          </p:cNvSpPr>
          <p:nvPr/>
        </p:nvSpPr>
        <p:spPr bwMode="auto">
          <a:xfrm>
            <a:off x="6482980" y="1853276"/>
            <a:ext cx="4194589" cy="104563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dirty="0">
                <a:solidFill>
                  <a:schemeClr val="bg1"/>
                </a:solidFill>
                <a:latin typeface="Adobe Devanagari" panose="02040503050201020203" pitchFamily="18" charset="0"/>
                <a:cs typeface="Adobe Devanagari" panose="02040503050201020203" pitchFamily="18" charset="0"/>
              </a:rPr>
              <a:t>Escultura hueca que representa a  la </a:t>
            </a:r>
            <a:r>
              <a:rPr lang="es-MX" sz="1800" i="1">
                <a:solidFill>
                  <a:schemeClr val="bg1"/>
                </a:solidFill>
                <a:latin typeface="Adobe Devanagari" panose="02040503050201020203" pitchFamily="18" charset="0"/>
                <a:cs typeface="Adobe Devanagari" panose="02040503050201020203" pitchFamily="18" charset="0"/>
              </a:rPr>
              <a:t>diosa Tlazolteotl</a:t>
            </a:r>
            <a:r>
              <a:rPr lang="es-MX" sz="1800" i="1" dirty="0">
                <a:solidFill>
                  <a:schemeClr val="bg1"/>
                </a:solidFill>
                <a:latin typeface="Adobe Devanagari" panose="02040503050201020203" pitchFamily="18" charset="0"/>
                <a:cs typeface="Adobe Devanagari" panose="02040503050201020203" pitchFamily="18" charset="0"/>
              </a:rPr>
              <a:t>, deidad originaria de la Costa del Golfo.</a:t>
            </a:r>
          </a:p>
        </p:txBody>
      </p:sp>
      <p:sp>
        <p:nvSpPr>
          <p:cNvPr id="4" name="Popis"/>
          <p:cNvSpPr/>
          <p:nvPr/>
        </p:nvSpPr>
        <p:spPr>
          <a:xfrm>
            <a:off x="6888088" y="6309320"/>
            <a:ext cx="5040560"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a:t>
            </a:r>
            <a:r>
              <a:rPr lang="es-MX" i="1">
                <a:solidFill>
                  <a:schemeClr val="accent2">
                    <a:lumMod val="50000"/>
                  </a:schemeClr>
                </a:solidFill>
                <a:latin typeface="Adobe Devanagari" panose="02040503050201020203" pitchFamily="18" charset="0"/>
                <a:cs typeface="Adobe Devanagari" panose="02040503050201020203" pitchFamily="18" charset="0"/>
              </a:rPr>
              <a:t>- </a:t>
            </a:r>
            <a:r>
              <a:rPr lang="es-MX" i="1" dirty="0">
                <a:solidFill>
                  <a:schemeClr val="accent2">
                    <a:lumMod val="50000"/>
                  </a:schemeClr>
                </a:solidFill>
                <a:latin typeface="Adobe Devanagari" panose="02040503050201020203" pitchFamily="18" charset="0"/>
                <a:cs typeface="Adobe Devanagari" panose="02040503050201020203" pitchFamily="18" charset="0"/>
              </a:rPr>
              <a:t>Municipio Ignacio de la Llave, Veracruz</a:t>
            </a:r>
          </a:p>
        </p:txBody>
      </p:sp>
      <p:pic>
        <p:nvPicPr>
          <p:cNvPr id="3" name="Foto"/>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8721" y="296227"/>
            <a:ext cx="4172379" cy="6265545"/>
          </a:xfrm>
          <a:prstGeom prst="rect">
            <a:avLst/>
          </a:prstGeom>
          <a:noFill/>
          <a:ln w="63500" cmpd="thickThin">
            <a:solidFill>
              <a:srgbClr val="502800"/>
            </a:solidFill>
            <a:miter lim="800000"/>
            <a:headEnd/>
            <a:tailEnd/>
          </a:ln>
        </p:spPr>
      </p:pic>
      <p:sp>
        <p:nvSpPr>
          <p:cNvPr id="13" name="Nadpis">
            <a:extLst>
              <a:ext uri="{FF2B5EF4-FFF2-40B4-BE49-F238E27FC236}">
                <a16:creationId xmlns:a16="http://schemas.microsoft.com/office/drawing/2014/main" id="{655EB913-63C6-4769-B330-3F3ABFE029DB}"/>
              </a:ext>
            </a:extLst>
          </p:cNvPr>
          <p:cNvSpPr/>
          <p:nvPr/>
        </p:nvSpPr>
        <p:spPr>
          <a:xfrm>
            <a:off x="900000" y="5220000"/>
            <a:ext cx="3703258"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Tlazoltéotl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04167E-6 -2.22222E-6 L 0.48112 -0.66435 " pathEditMode="relative" rAng="0" ptsTypes="AA">
                                      <p:cBhvr>
                                        <p:cTn id="6" dur="2000" fill="hold"/>
                                        <p:tgtEl>
                                          <p:spTgt spid="13"/>
                                        </p:tgtEl>
                                        <p:attrNameLst>
                                          <p:attrName>ppt_x</p:attrName>
                                          <p:attrName>ppt_y</p:attrName>
                                        </p:attrNameLst>
                                      </p:cBhvr>
                                      <p:rCtr x="24049" y="-33218"/>
                                    </p:animMotion>
                                  </p:childTnLst>
                                </p:cTn>
                              </p:par>
                            </p:childTnLst>
                          </p:cTn>
                        </p:par>
                        <p:par>
                          <p:cTn id="7" fill="hold">
                            <p:stCondLst>
                              <p:cond delay="2500"/>
                            </p:stCondLst>
                            <p:childTnLst>
                              <p:par>
                                <p:cTn id="8" presetID="42"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2" presetClass="entr" presetSubtype="2"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4500"/>
                            </p:stCondLst>
                            <p:childTnLst>
                              <p:par>
                                <p:cTn id="18" presetID="42"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500"/>
                                        <p:tgtEl>
                                          <p:spTgt spid="9"/>
                                        </p:tgtEl>
                                      </p:cBhvr>
                                    </p:animEffect>
                                    <p:anim calcmode="lin" valueType="num">
                                      <p:cBhvr>
                                        <p:cTn id="21" dur="1500" fill="hold"/>
                                        <p:tgtEl>
                                          <p:spTgt spid="9"/>
                                        </p:tgtEl>
                                        <p:attrNameLst>
                                          <p:attrName>ppt_x</p:attrName>
                                        </p:attrNameLst>
                                      </p:cBhvr>
                                      <p:tavLst>
                                        <p:tav tm="0">
                                          <p:val>
                                            <p:strVal val="#ppt_x"/>
                                          </p:val>
                                        </p:tav>
                                        <p:tav tm="100000">
                                          <p:val>
                                            <p:strVal val="#ppt_x"/>
                                          </p:val>
                                        </p:tav>
                                      </p:tavLst>
                                    </p:anim>
                                    <p:anim calcmode="lin" valueType="num">
                                      <p:cBhvr>
                                        <p:cTn id="22" dur="15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6500"/>
                            </p:stCondLst>
                            <p:childTnLst>
                              <p:par>
                                <p:cTn id="24" presetID="10" presetClass="entr" presetSubtype="0" fill="hold" nodeType="afterEffect">
                                  <p:stCondLst>
                                    <p:cond delay="5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500"/>
                                        <p:tgtEl>
                                          <p:spTgt spid="10"/>
                                        </p:tgtEl>
                                      </p:cBhvr>
                                    </p:animEffect>
                                  </p:childTnLst>
                                </p:cTn>
                              </p:par>
                            </p:childTnLst>
                          </p:cTn>
                        </p:par>
                        <p:par>
                          <p:cTn id="27" fill="hold">
                            <p:stCondLst>
                              <p:cond delay="8500"/>
                            </p:stCondLst>
                            <p:childTnLst>
                              <p:par>
                                <p:cTn id="28" presetID="42" presetClass="entr" presetSubtype="0" fill="hold" nodeType="after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0000"/>
                            </p:stCondLst>
                            <p:childTnLst>
                              <p:par>
                                <p:cTn id="34" presetID="10" presetClass="entr" presetSubtype="0" fill="hold" nodeType="afterEffect">
                                  <p:stCondLst>
                                    <p:cond delay="50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F9A0CF29-082F-48EF-88E5-864913F4A7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Doplnok">
            <a:extLst>
              <a:ext uri="{FF2B5EF4-FFF2-40B4-BE49-F238E27FC236}">
                <a16:creationId xmlns:a16="http://schemas.microsoft.com/office/drawing/2014/main" id="{88586FA8-F9ED-4429-BA5A-DDB42570A9A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41924" y="4114184"/>
            <a:ext cx="582068" cy="2103384"/>
          </a:xfrm>
          <a:prstGeom prst="rect">
            <a:avLst/>
          </a:prstGeom>
          <a:noFill/>
          <a:ln>
            <a:noFill/>
          </a:ln>
        </p:spPr>
      </p:pic>
      <p:sp>
        <p:nvSpPr>
          <p:cNvPr id="18" name="Popis"/>
          <p:cNvSpPr/>
          <p:nvPr/>
        </p:nvSpPr>
        <p:spPr>
          <a:xfrm>
            <a:off x="8328248" y="6347266"/>
            <a:ext cx="3534942" cy="369332"/>
          </a:xfrm>
          <a:prstGeom prst="rect">
            <a:avLst/>
          </a:prstGeom>
        </p:spPr>
        <p:txBody>
          <a:bodyPr wrap="none">
            <a:spAutoFit/>
          </a:bodyPr>
          <a:lstStyle/>
          <a:p>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El Naranjo</a:t>
            </a:r>
            <a:r>
              <a:rPr lang="es-MX" i="1">
                <a:solidFill>
                  <a:schemeClr val="accent2">
                    <a:lumMod val="50000"/>
                  </a:schemeClr>
                </a:solidFill>
                <a:latin typeface="Adobe Devanagari" panose="02040503050201020203" pitchFamily="18" charset="0"/>
                <a:cs typeface="Adobe Devanagari" panose="02040503050201020203" pitchFamily="18" charset="0"/>
              </a:rPr>
              <a:t>, Veracruz</a:t>
            </a:r>
            <a:endParaRPr lang="es-MX" i="1" dirty="0">
              <a:solidFill>
                <a:schemeClr val="accent2">
                  <a:lumMod val="50000"/>
                </a:schemeClr>
              </a:solidFill>
              <a:latin typeface="Adobe Devanagari" panose="02040503050201020203" pitchFamily="18" charset="0"/>
              <a:cs typeface="Adobe Devanagari" panose="02040503050201020203" pitchFamily="18" charset="0"/>
            </a:endParaRPr>
          </a:p>
        </p:txBody>
      </p:sp>
      <p:pic>
        <p:nvPicPr>
          <p:cNvPr id="2" name="Foto"/>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480" y="326068"/>
            <a:ext cx="4654398" cy="6205864"/>
          </a:xfrm>
          <a:prstGeom prst="rect">
            <a:avLst/>
          </a:prstGeom>
          <a:noFill/>
          <a:ln w="63500" cmpd="thickThin">
            <a:solidFill>
              <a:srgbClr val="502800"/>
            </a:solidFill>
            <a:miter lim="800000"/>
            <a:headEnd/>
            <a:tailEnd/>
          </a:ln>
        </p:spPr>
      </p:pic>
      <p:sp>
        <p:nvSpPr>
          <p:cNvPr id="9" name="Nadpis">
            <a:extLst>
              <a:ext uri="{FF2B5EF4-FFF2-40B4-BE49-F238E27FC236}">
                <a16:creationId xmlns:a16="http://schemas.microsoft.com/office/drawing/2014/main" id="{EF449823-533F-4DAD-8ECB-4B5D422141C8}"/>
              </a:ext>
            </a:extLst>
          </p:cNvPr>
          <p:cNvSpPr/>
          <p:nvPr/>
        </p:nvSpPr>
        <p:spPr>
          <a:xfrm>
            <a:off x="900000" y="5220000"/>
            <a:ext cx="6763646"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Quetzalcoatl-Venus</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875E-6 -2.22222E-6 L 0.36146 -0.53842 " pathEditMode="relative" rAng="0" ptsTypes="AA">
                                      <p:cBhvr>
                                        <p:cTn id="6" dur="2000" fill="hold"/>
                                        <p:tgtEl>
                                          <p:spTgt spid="9"/>
                                        </p:tgtEl>
                                        <p:attrNameLst>
                                          <p:attrName>ppt_x</p:attrName>
                                          <p:attrName>ppt_y</p:attrName>
                                        </p:attrNameLst>
                                      </p:cBhvr>
                                      <p:rCtr x="18073" y="-26921"/>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2000"/>
                                        <p:tgtEl>
                                          <p:spTgt spid="2"/>
                                        </p:tgtEl>
                                      </p:cBhvr>
                                    </p:animEffect>
                                  </p:childTnLst>
                                </p:cTn>
                              </p:par>
                              <p:par>
                                <p:cTn id="11" presetID="2" presetClass="entr" presetSubtype="2" fill="hold" grpId="0" nodeType="withEffect">
                                  <p:stCondLst>
                                    <p:cond delay="50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1500" fill="hold"/>
                                        <p:tgtEl>
                                          <p:spTgt spid="18"/>
                                        </p:tgtEl>
                                        <p:attrNameLst>
                                          <p:attrName>ppt_x</p:attrName>
                                        </p:attrNameLst>
                                      </p:cBhvr>
                                      <p:tavLst>
                                        <p:tav tm="0">
                                          <p:val>
                                            <p:strVal val="1+#ppt_w/2"/>
                                          </p:val>
                                        </p:tav>
                                        <p:tav tm="100000">
                                          <p:val>
                                            <p:strVal val="#ppt_x"/>
                                          </p:val>
                                        </p:tav>
                                      </p:tavLst>
                                    </p:anim>
                                    <p:anim calcmode="lin" valueType="num">
                                      <p:cBhvr additive="base">
                                        <p:cTn id="14" dur="1500" fill="hold"/>
                                        <p:tgtEl>
                                          <p:spTgt spid="18"/>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10" presetClass="entr" presetSubtype="0" fill="hold"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2528B652-5D5E-44C2-A895-C8193CE730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Doplnok 3">
            <a:extLst>
              <a:ext uri="{FF2B5EF4-FFF2-40B4-BE49-F238E27FC236}">
                <a16:creationId xmlns:a16="http://schemas.microsoft.com/office/drawing/2014/main" id="{423FEEEB-E8A8-4CDA-8AA5-0DF7ADBAA85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31904" y="819975"/>
            <a:ext cx="582068" cy="2103384"/>
          </a:xfrm>
          <a:prstGeom prst="rect">
            <a:avLst/>
          </a:prstGeom>
          <a:noFill/>
          <a:ln>
            <a:noFill/>
          </a:ln>
        </p:spPr>
      </p:pic>
      <p:pic>
        <p:nvPicPr>
          <p:cNvPr id="6" name="Doplnok 2" descr="blinkende sterretje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401244" y="6021288"/>
            <a:ext cx="6352777" cy="31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2" name="Doplnok 1" descr="Resultado de imagen para dioses de la huasteca"/>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489401" y="1980015"/>
            <a:ext cx="4176464" cy="3106246"/>
          </a:xfrm>
          <a:prstGeom prst="rect">
            <a:avLst/>
          </a:prstGeom>
          <a:noFill/>
          <a:extLst>
            <a:ext uri="{909E8E84-426E-40DD-AFC4-6F175D3DCCD1}">
              <a14:hiddenFill xmlns:a14="http://schemas.microsoft.com/office/drawing/2010/main">
                <a:solidFill>
                  <a:srgbClr val="FFFFFF"/>
                </a:solidFill>
              </a14:hiddenFill>
            </a:ext>
          </a:extLst>
        </p:spPr>
      </p:pic>
      <p:pic>
        <p:nvPicPr>
          <p:cNvPr id="4" name="Foto"/>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62097" y="254251"/>
            <a:ext cx="4201170" cy="6349498"/>
          </a:xfrm>
          <a:prstGeom prst="rect">
            <a:avLst/>
          </a:prstGeom>
          <a:noFill/>
          <a:ln w="63500" cmpd="thickThin">
            <a:solidFill>
              <a:srgbClr val="502800"/>
            </a:solidFill>
            <a:miter lim="800000"/>
            <a:headEnd/>
            <a:tailEnd/>
          </a:ln>
        </p:spPr>
      </p:pic>
      <p:sp>
        <p:nvSpPr>
          <p:cNvPr id="10" name="Nadpis">
            <a:extLst>
              <a:ext uri="{FF2B5EF4-FFF2-40B4-BE49-F238E27FC236}">
                <a16:creationId xmlns:a16="http://schemas.microsoft.com/office/drawing/2014/main" id="{58DBBF5F-4F5E-4826-95D6-7E0CD49C2D39}"/>
              </a:ext>
            </a:extLst>
          </p:cNvPr>
          <p:cNvSpPr/>
          <p:nvPr/>
        </p:nvSpPr>
        <p:spPr>
          <a:xfrm>
            <a:off x="911424" y="5445224"/>
            <a:ext cx="2491388" cy="923330"/>
          </a:xfrm>
          <a:prstGeom prst="rect">
            <a:avLst/>
          </a:prstGeom>
          <a:noFill/>
        </p:spPr>
        <p:txBody>
          <a:bodyPr wrap="none" lIns="91440" tIns="45720" rIns="91440" bIns="45720">
            <a:spAutoFit/>
          </a:bodyPr>
          <a:lstStyle/>
          <a:p>
            <a:pPr algn="ctr"/>
            <a:r>
              <a:rPr lang="es-ES" sz="5400" b="1" spc="50" dirty="0">
                <a:ln w="19050" cmpd="dbl">
                  <a:solidFill>
                    <a:schemeClr val="accent2">
                      <a:lumMod val="50000"/>
                    </a:schemeClr>
                  </a:solidFill>
                  <a:prstDash val="solid"/>
                </a:ln>
                <a:solidFill>
                  <a:schemeClr val="bg1"/>
                </a:solidFill>
                <a:latin typeface="Arabia CE" pitchFamily="2" charset="0"/>
              </a:rPr>
              <a:t>Palma</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125E-6 -2.59259E-6 L 0.68334 -0.72893 " pathEditMode="relative" rAng="0" ptsTypes="AA">
                                      <p:cBhvr>
                                        <p:cTn id="6" dur="2000" fill="hold"/>
                                        <p:tgtEl>
                                          <p:spTgt spid="10"/>
                                        </p:tgtEl>
                                        <p:attrNameLst>
                                          <p:attrName>ppt_x</p:attrName>
                                          <p:attrName>ppt_y</p:attrName>
                                        </p:attrNameLst>
                                      </p:cBhvr>
                                      <p:rCtr x="34167" y="-36458"/>
                                    </p:animMotion>
                                  </p:childTnLst>
                                </p:cTn>
                              </p:par>
                            </p:childTnLst>
                          </p:cTn>
                        </p:par>
                        <p:par>
                          <p:cTn id="7" fill="hold">
                            <p:stCondLst>
                              <p:cond delay="2500"/>
                            </p:stCondLst>
                            <p:childTnLst>
                              <p:par>
                                <p:cTn id="8" presetID="16" presetClass="entr" presetSubtype="42"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2000"/>
                                        <p:tgtEl>
                                          <p:spTgt spid="4"/>
                                        </p:tgtEl>
                                      </p:cBhvr>
                                    </p:animEffect>
                                  </p:childTnLst>
                                </p:cTn>
                              </p:par>
                            </p:childTnLst>
                          </p:cTn>
                        </p:par>
                        <p:par>
                          <p:cTn id="11" fill="hold">
                            <p:stCondLst>
                              <p:cond delay="4500"/>
                            </p:stCondLst>
                            <p:childTnLst>
                              <p:par>
                                <p:cTn id="12" presetID="10" presetClass="entr" presetSubtype="0" fill="hold" nodeType="afterEffect">
                                  <p:stCondLst>
                                    <p:cond delay="500"/>
                                  </p:stCondLst>
                                  <p:childTnLst>
                                    <p:set>
                                      <p:cBhvr>
                                        <p:cTn id="13" dur="1" fill="hold">
                                          <p:stCondLst>
                                            <p:cond delay="0"/>
                                          </p:stCondLst>
                                        </p:cTn>
                                        <p:tgtEl>
                                          <p:spTgt spid="40962"/>
                                        </p:tgtEl>
                                        <p:attrNameLst>
                                          <p:attrName>style.visibility</p:attrName>
                                        </p:attrNameLst>
                                      </p:cBhvr>
                                      <p:to>
                                        <p:strVal val="visible"/>
                                      </p:to>
                                    </p:set>
                                    <p:animEffect transition="in" filter="fade">
                                      <p:cBhvr>
                                        <p:cTn id="14" dur="1500"/>
                                        <p:tgtEl>
                                          <p:spTgt spid="40962"/>
                                        </p:tgtEl>
                                      </p:cBhvr>
                                    </p:animEffect>
                                  </p:childTnLst>
                                </p:cTn>
                              </p:par>
                            </p:childTnLst>
                          </p:cTn>
                        </p:par>
                        <p:par>
                          <p:cTn id="15" fill="hold">
                            <p:stCondLst>
                              <p:cond delay="6500"/>
                            </p:stCondLst>
                            <p:childTnLst>
                              <p:par>
                                <p:cTn id="16" presetID="42" presetClass="entr" presetSubtype="0" fill="hold" nodeType="afterEffect">
                                  <p:stCondLst>
                                    <p:cond delay="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10" presetClass="entr" presetSubtype="0" fill="hold" nodeType="afterEffect">
                                  <p:stCondLst>
                                    <p:cond delay="5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3205FE53-3CB5-4845-A80A-A39EC8CF62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Čiara"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flipV="1">
            <a:off x="-2766407" y="3423576"/>
            <a:ext cx="6275545" cy="7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8" name="Doplnok" descr="Resultado de imagen para caracol en los huastecos"/>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8206683" y="4942942"/>
            <a:ext cx="1154552" cy="1484784"/>
          </a:xfrm>
          <a:prstGeom prst="rect">
            <a:avLst/>
          </a:prstGeom>
          <a:noFill/>
          <a:extLst>
            <a:ext uri="{909E8E84-426E-40DD-AFC4-6F175D3DCCD1}">
              <a14:hiddenFill xmlns:a14="http://schemas.microsoft.com/office/drawing/2010/main">
                <a:solidFill>
                  <a:srgbClr val="FFFFFF"/>
                </a:solidFill>
              </a14:hiddenFill>
            </a:ext>
          </a:extLst>
        </p:spPr>
      </p:pic>
      <p:sp>
        <p:nvSpPr>
          <p:cNvPr id="2" name="Text 2"/>
          <p:cNvSpPr/>
          <p:nvPr/>
        </p:nvSpPr>
        <p:spPr>
          <a:xfrm>
            <a:off x="6212232" y="2928054"/>
            <a:ext cx="5141590" cy="1544233"/>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p>
            <a:pPr algn="just">
              <a:lnSpc>
                <a:spcPct val="90000"/>
              </a:lnSpc>
              <a:spcBef>
                <a:spcPts val="1000"/>
              </a:spcBef>
            </a:pPr>
            <a:r>
              <a:rPr lang="es-MX" i="1" dirty="0">
                <a:solidFill>
                  <a:schemeClr val="bg1"/>
                </a:solidFill>
                <a:latin typeface="Adobe Devanagari" panose="02040503050201020203" pitchFamily="18" charset="0"/>
                <a:cs typeface="Adobe Devanagari" panose="02040503050201020203" pitchFamily="18" charset="0"/>
              </a:rPr>
              <a:t>Versión moderna de la Diosa, la mano izquierda está sobre el corazón porque el maíz es el corazón de México tiene el pecho formado por dos mazorcas de maíz la de la izquierda con diez y seis granos simbolizando los años del paso de la niña a mujer para simbolizar el maíz </a:t>
            </a:r>
            <a:r>
              <a:rPr lang="es-MX" i="1">
                <a:solidFill>
                  <a:schemeClr val="bg1"/>
                </a:solidFill>
                <a:latin typeface="Adobe Devanagari" panose="02040503050201020203" pitchFamily="18" charset="0"/>
                <a:cs typeface="Adobe Devanagari" panose="02040503050201020203" pitchFamily="18" charset="0"/>
              </a:rPr>
              <a:t>tierno.</a:t>
            </a:r>
            <a:r>
              <a:rPr lang="sk-SK" i="1">
                <a:solidFill>
                  <a:schemeClr val="bg1"/>
                </a:solidFill>
                <a:latin typeface="Adobe Devanagari" panose="02040503050201020203" pitchFamily="18" charset="0"/>
                <a:cs typeface="Adobe Devanagari" panose="02040503050201020203" pitchFamily="18" charset="0"/>
              </a:rPr>
              <a:t>2</a:t>
            </a:r>
            <a:endParaRPr lang="es-MX" i="1" dirty="0">
              <a:solidFill>
                <a:schemeClr val="bg1"/>
              </a:solidFill>
              <a:latin typeface="Adobe Devanagari" panose="02040503050201020203" pitchFamily="18" charset="0"/>
              <a:cs typeface="Adobe Devanagari" panose="02040503050201020203" pitchFamily="18" charset="0"/>
            </a:endParaRPr>
          </a:p>
        </p:txBody>
      </p:sp>
      <p:sp>
        <p:nvSpPr>
          <p:cNvPr id="8" name="Text 1"/>
          <p:cNvSpPr>
            <a:spLocks noChangeArrowheads="1"/>
          </p:cNvSpPr>
          <p:nvPr/>
        </p:nvSpPr>
        <p:spPr bwMode="auto">
          <a:xfrm>
            <a:off x="6212232" y="1467973"/>
            <a:ext cx="5141590" cy="1288009"/>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a:solidFill>
                  <a:schemeClr val="bg1"/>
                </a:solidFill>
                <a:latin typeface="Adobe Devanagari" panose="02040503050201020203" pitchFamily="18" charset="0"/>
                <a:cs typeface="Adobe Devanagari" panose="02040503050201020203" pitchFamily="18" charset="0"/>
              </a:rPr>
              <a:t>Xilonen</a:t>
            </a:r>
            <a:r>
              <a:rPr lang="es-MX" sz="1800" i="1" dirty="0">
                <a:solidFill>
                  <a:schemeClr val="bg1"/>
                </a:solidFill>
                <a:latin typeface="Adobe Devanagari" panose="02040503050201020203" pitchFamily="18" charset="0"/>
                <a:cs typeface="Adobe Devanagari" panose="02040503050201020203" pitchFamily="18" charset="0"/>
              </a:rPr>
              <a:t>, es la Diosa del Maíz Tierno y Diosa de Fertilidad,  la siguen festejando los agricultores mexicanos el primer día en que se corta el maíz , ese día se comen los elotes tiernos ,  lo que llaman </a:t>
            </a:r>
            <a:r>
              <a:rPr lang="es-MX" sz="1800" i="1">
                <a:solidFill>
                  <a:schemeClr val="bg1"/>
                </a:solidFill>
                <a:latin typeface="Adobe Devanagari" panose="02040503050201020203" pitchFamily="18" charset="0"/>
                <a:cs typeface="Adobe Devanagari" panose="02040503050201020203" pitchFamily="18" charset="0"/>
              </a:rPr>
              <a:t>la elotada</a:t>
            </a:r>
            <a:r>
              <a:rPr lang="es-MX" sz="1800" i="1" dirty="0">
                <a:solidFill>
                  <a:schemeClr val="bg1"/>
                </a:solidFill>
                <a:latin typeface="Adobe Devanagari" panose="02040503050201020203" pitchFamily="18" charset="0"/>
                <a:cs typeface="Adobe Devanagari" panose="02040503050201020203" pitchFamily="18" charset="0"/>
              </a:rPr>
              <a:t>.</a:t>
            </a:r>
          </a:p>
        </p:txBody>
      </p:sp>
      <p:pic>
        <p:nvPicPr>
          <p:cNvPr id="9" name="Foto"/>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69260" y="321807"/>
            <a:ext cx="4706659" cy="6275545"/>
          </a:xfrm>
          <a:prstGeom prst="rect">
            <a:avLst/>
          </a:prstGeom>
          <a:noFill/>
          <a:ln w="63500" cmpd="thickThin">
            <a:solidFill>
              <a:srgbClr val="502800"/>
            </a:solidFill>
            <a:miter lim="800000"/>
            <a:headEnd/>
            <a:tailEnd/>
          </a:ln>
        </p:spPr>
      </p:pic>
      <p:pic>
        <p:nvPicPr>
          <p:cNvPr id="11" name="Popis"/>
          <p:cNvPicPr>
            <a:picLocks noChangeAspect="1"/>
          </p:cNvPicPr>
          <p:nvPr/>
        </p:nvPicPr>
        <p:blipFill>
          <a:blip r:embed="rId6"/>
          <a:stretch>
            <a:fillRect/>
          </a:stretch>
        </p:blipFill>
        <p:spPr>
          <a:xfrm>
            <a:off x="3791744" y="1467973"/>
            <a:ext cx="1142857" cy="257143"/>
          </a:xfrm>
          <a:prstGeom prst="rect">
            <a:avLst/>
          </a:prstGeom>
        </p:spPr>
      </p:pic>
      <p:sp>
        <p:nvSpPr>
          <p:cNvPr id="12" name="Nadpis">
            <a:extLst>
              <a:ext uri="{FF2B5EF4-FFF2-40B4-BE49-F238E27FC236}">
                <a16:creationId xmlns:a16="http://schemas.microsoft.com/office/drawing/2014/main" id="{0A091213-8681-46A4-AECC-950CDA3D0656}"/>
              </a:ext>
            </a:extLst>
          </p:cNvPr>
          <p:cNvSpPr/>
          <p:nvPr/>
        </p:nvSpPr>
        <p:spPr>
          <a:xfrm>
            <a:off x="900000" y="5220000"/>
            <a:ext cx="2685351"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Xilonen</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16667E-6 -2.22222E-6 L 0.6823 -0.7169 " pathEditMode="relative" rAng="0" ptsTypes="AA">
                                      <p:cBhvr>
                                        <p:cTn id="6" dur="2000" fill="hold"/>
                                        <p:tgtEl>
                                          <p:spTgt spid="12"/>
                                        </p:tgtEl>
                                        <p:attrNameLst>
                                          <p:attrName>ppt_x</p:attrName>
                                          <p:attrName>ppt_y</p:attrName>
                                        </p:attrNameLst>
                                      </p:cBhvr>
                                      <p:rCtr x="34115" y="-35856"/>
                                    </p:animMotion>
                                  </p:childTnLst>
                                </p:cTn>
                              </p:par>
                            </p:childTnLst>
                          </p:cTn>
                        </p:par>
                        <p:par>
                          <p:cTn id="7" fill="hold">
                            <p:stCondLst>
                              <p:cond delay="2500"/>
                            </p:stCondLst>
                            <p:childTnLst>
                              <p:par>
                                <p:cTn id="8" presetID="22" presetClass="entr" presetSubtype="8"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childTnLst>
                                </p:cTn>
                              </p:par>
                            </p:childTnLst>
                          </p:cTn>
                        </p:par>
                        <p:par>
                          <p:cTn id="14" fill="hold">
                            <p:stCondLst>
                              <p:cond delay="5500"/>
                            </p:stCondLst>
                            <p:childTnLst>
                              <p:par>
                                <p:cTn id="15" presetID="42" presetClass="entr" presetSubtype="0" fill="hold" grpId="0" nodeType="afterEffect">
                                  <p:stCondLst>
                                    <p:cond delay="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500"/>
                                        <p:tgtEl>
                                          <p:spTgt spid="8"/>
                                        </p:tgtEl>
                                      </p:cBhvr>
                                    </p:animEffect>
                                    <p:anim calcmode="lin" valueType="num">
                                      <p:cBhvr>
                                        <p:cTn id="18" dur="1500" fill="hold"/>
                                        <p:tgtEl>
                                          <p:spTgt spid="8"/>
                                        </p:tgtEl>
                                        <p:attrNameLst>
                                          <p:attrName>ppt_x</p:attrName>
                                        </p:attrNameLst>
                                      </p:cBhvr>
                                      <p:tavLst>
                                        <p:tav tm="0">
                                          <p:val>
                                            <p:strVal val="#ppt_x"/>
                                          </p:val>
                                        </p:tav>
                                        <p:tav tm="100000">
                                          <p:val>
                                            <p:strVal val="#ppt_x"/>
                                          </p:val>
                                        </p:tav>
                                      </p:tavLst>
                                    </p:anim>
                                    <p:anim calcmode="lin" valueType="num">
                                      <p:cBhvr>
                                        <p:cTn id="19" dur="15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500"/>
                                        <p:tgtEl>
                                          <p:spTgt spid="2"/>
                                        </p:tgtEl>
                                      </p:cBhvr>
                                    </p:animEffect>
                                    <p:anim calcmode="lin" valueType="num">
                                      <p:cBhvr>
                                        <p:cTn id="23" dur="1500" fill="hold"/>
                                        <p:tgtEl>
                                          <p:spTgt spid="2"/>
                                        </p:tgtEl>
                                        <p:attrNameLst>
                                          <p:attrName>ppt_x</p:attrName>
                                        </p:attrNameLst>
                                      </p:cBhvr>
                                      <p:tavLst>
                                        <p:tav tm="0">
                                          <p:val>
                                            <p:strVal val="#ppt_x"/>
                                          </p:val>
                                        </p:tav>
                                        <p:tav tm="100000">
                                          <p:val>
                                            <p:strVal val="#ppt_x"/>
                                          </p:val>
                                        </p:tav>
                                      </p:tavLst>
                                    </p:anim>
                                    <p:anim calcmode="lin" valueType="num">
                                      <p:cBhvr>
                                        <p:cTn id="24" dur="1500" fill="hold"/>
                                        <p:tgtEl>
                                          <p:spTgt spid="2"/>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10" presetClass="entr" presetSubtype="0" fill="hold" nodeType="afterEffect">
                                  <p:stCondLst>
                                    <p:cond delay="500"/>
                                  </p:stCondLst>
                                  <p:childTnLst>
                                    <p:set>
                                      <p:cBhvr>
                                        <p:cTn id="27" dur="1" fill="hold">
                                          <p:stCondLst>
                                            <p:cond delay="0"/>
                                          </p:stCondLst>
                                        </p:cTn>
                                        <p:tgtEl>
                                          <p:spTgt spid="34818"/>
                                        </p:tgtEl>
                                        <p:attrNameLst>
                                          <p:attrName>style.visibility</p:attrName>
                                        </p:attrNameLst>
                                      </p:cBhvr>
                                      <p:to>
                                        <p:strVal val="visible"/>
                                      </p:to>
                                    </p:set>
                                    <p:animEffect transition="in" filter="fade">
                                      <p:cBhvr>
                                        <p:cTn id="28" dur="1000"/>
                                        <p:tgtEl>
                                          <p:spTgt spid="34818"/>
                                        </p:tgtEl>
                                      </p:cBhvr>
                                    </p:animEffect>
                                  </p:childTnLst>
                                </p:cTn>
                              </p:par>
                            </p:childTnLst>
                          </p:cTn>
                        </p:par>
                        <p:par>
                          <p:cTn id="29" fill="hold">
                            <p:stCondLst>
                              <p:cond delay="9000"/>
                            </p:stCondLst>
                            <p:childTnLst>
                              <p:par>
                                <p:cTn id="30" presetID="2" presetClass="entr" presetSubtype="4" fill="hold" nodeType="afterEffect">
                                  <p:stCondLst>
                                    <p:cond delay="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000" fill="hold"/>
                                        <p:tgtEl>
                                          <p:spTgt spid="6"/>
                                        </p:tgtEl>
                                        <p:attrNameLst>
                                          <p:attrName>ppt_x</p:attrName>
                                        </p:attrNameLst>
                                      </p:cBhvr>
                                      <p:tavLst>
                                        <p:tav tm="0">
                                          <p:val>
                                            <p:strVal val="#ppt_x"/>
                                          </p:val>
                                        </p:tav>
                                        <p:tav tm="100000">
                                          <p:val>
                                            <p:strVal val="#ppt_x"/>
                                          </p:val>
                                        </p:tav>
                                      </p:tavLst>
                                    </p:anim>
                                    <p:anim calcmode="lin" valueType="num">
                                      <p:cBhvr additive="base">
                                        <p:cTn id="33"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Rám">
            <a:extLst>
              <a:ext uri="{FF2B5EF4-FFF2-40B4-BE49-F238E27FC236}">
                <a16:creationId xmlns:a16="http://schemas.microsoft.com/office/drawing/2014/main" id="{5C4ECBB8-3DED-40F6-BD42-28A1F4D806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p:cNvSpPr/>
          <p:nvPr/>
        </p:nvSpPr>
        <p:spPr>
          <a:xfrm>
            <a:off x="1631504" y="5115385"/>
            <a:ext cx="6450138" cy="104563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p>
            <a:pPr algn="just">
              <a:lnSpc>
                <a:spcPct val="90000"/>
              </a:lnSpc>
              <a:spcBef>
                <a:spcPts val="1000"/>
              </a:spcBef>
            </a:pPr>
            <a:r>
              <a:rPr lang="es-ES" i="1" dirty="0">
                <a:solidFill>
                  <a:schemeClr val="bg1"/>
                </a:solidFill>
                <a:latin typeface="Adobe Devanagari" panose="02040503050201020203" pitchFamily="18" charset="0"/>
                <a:cs typeface="Adobe Devanagari" panose="02040503050201020203" pitchFamily="18" charset="0"/>
              </a:rPr>
              <a:t>Las anteojeras que presenta el personaje y demás aditamentos se usaron ampliamente durante el Clásico Tardío en la costa del Golfo de México y en la zona maya, y se han relacionado con jugadores de pelota.</a:t>
            </a:r>
          </a:p>
        </p:txBody>
      </p:sp>
      <p:pic>
        <p:nvPicPr>
          <p:cNvPr id="4" name="Foto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892" y="1239781"/>
            <a:ext cx="2467521" cy="3293801"/>
          </a:xfrm>
          <a:prstGeom prst="rect">
            <a:avLst/>
          </a:prstGeom>
          <a:noFill/>
          <a:ln w="63500" cmpd="thickThin">
            <a:solidFill>
              <a:srgbClr val="502800"/>
            </a:solidFill>
            <a:miter lim="800000"/>
            <a:headEnd/>
            <a:tailEnd/>
          </a:ln>
        </p:spPr>
      </p:pic>
      <p:pic>
        <p:nvPicPr>
          <p:cNvPr id="5" name="Foto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04408" y="1239781"/>
            <a:ext cx="2467521" cy="3293801"/>
          </a:xfrm>
          <a:prstGeom prst="rect">
            <a:avLst/>
          </a:prstGeom>
          <a:noFill/>
          <a:ln w="63500" cmpd="thickThin">
            <a:solidFill>
              <a:srgbClr val="502800"/>
            </a:solidFill>
            <a:miter lim="800000"/>
            <a:headEnd/>
            <a:tailEnd/>
          </a:ln>
        </p:spPr>
      </p:pic>
      <p:pic>
        <p:nvPicPr>
          <p:cNvPr id="6" name="Foto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78422" y="1239781"/>
            <a:ext cx="2717984" cy="3293801"/>
          </a:xfrm>
          <a:prstGeom prst="rect">
            <a:avLst/>
          </a:prstGeom>
          <a:noFill/>
          <a:ln w="63500" cmpd="thickThin">
            <a:solidFill>
              <a:srgbClr val="502800"/>
            </a:solidFill>
            <a:miter lim="800000"/>
            <a:headEnd/>
            <a:tailEnd/>
          </a:ln>
        </p:spPr>
      </p:pic>
      <p:pic>
        <p:nvPicPr>
          <p:cNvPr id="7" name="Foto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242137" y="1239781"/>
            <a:ext cx="2467521" cy="3293801"/>
          </a:xfrm>
          <a:prstGeom prst="rect">
            <a:avLst/>
          </a:prstGeom>
          <a:noFill/>
          <a:ln w="63500" cmpd="thickThin">
            <a:solidFill>
              <a:srgbClr val="502800"/>
            </a:solidFill>
            <a:miter lim="800000"/>
            <a:headEnd/>
            <a:tailEnd/>
          </a:ln>
        </p:spPr>
      </p:pic>
      <p:pic>
        <p:nvPicPr>
          <p:cNvPr id="8" name="Foto 5"/>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13952" y="1239781"/>
            <a:ext cx="2690155" cy="3293801"/>
          </a:xfrm>
          <a:prstGeom prst="rect">
            <a:avLst/>
          </a:prstGeom>
          <a:noFill/>
          <a:ln w="63500" cmpd="thickThin">
            <a:solidFill>
              <a:srgbClr val="502800"/>
            </a:solidFill>
            <a:miter lim="800000"/>
            <a:headEnd/>
            <a:tailEnd/>
          </a:ln>
        </p:spPr>
      </p:pic>
      <p:pic>
        <p:nvPicPr>
          <p:cNvPr id="2" name="Foto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333837" y="4691694"/>
            <a:ext cx="2670269" cy="1893018"/>
          </a:xfrm>
          <a:prstGeom prst="rect">
            <a:avLst/>
          </a:prstGeom>
          <a:noFill/>
          <a:ln w="63500" cmpd="thickThin">
            <a:solidFill>
              <a:srgbClr val="502800"/>
            </a:solidFill>
            <a:miter lim="800000"/>
            <a:headEnd/>
            <a:tailEnd/>
          </a:ln>
        </p:spPr>
      </p:pic>
      <p:sp>
        <p:nvSpPr>
          <p:cNvPr id="13" name="Nadpis">
            <a:extLst>
              <a:ext uri="{FF2B5EF4-FFF2-40B4-BE49-F238E27FC236}">
                <a16:creationId xmlns:a16="http://schemas.microsoft.com/office/drawing/2014/main" id="{4AA9B53B-04D9-4B1C-8C27-67EE29D7FA0A}"/>
              </a:ext>
            </a:extLst>
          </p:cNvPr>
          <p:cNvSpPr/>
          <p:nvPr/>
        </p:nvSpPr>
        <p:spPr>
          <a:xfrm>
            <a:off x="900000" y="5220000"/>
            <a:ext cx="8597225"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Personaje</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con</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anteojeras</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29167E-6 -2.22222E-6 L 0.07943 -0.73796 " pathEditMode="relative" rAng="0" ptsTypes="AA">
                                      <p:cBhvr>
                                        <p:cTn id="6" dur="2000" fill="hold"/>
                                        <p:tgtEl>
                                          <p:spTgt spid="13"/>
                                        </p:tgtEl>
                                        <p:attrNameLst>
                                          <p:attrName>ppt_x</p:attrName>
                                          <p:attrName>ppt_y</p:attrName>
                                        </p:attrNameLst>
                                      </p:cBhvr>
                                      <p:rCtr x="3971" y="-36898"/>
                                    </p:animMotion>
                                  </p:childTnLst>
                                </p:cTn>
                              </p:par>
                            </p:childTnLst>
                          </p:cTn>
                        </p:par>
                        <p:par>
                          <p:cTn id="7" fill="hold">
                            <p:stCondLst>
                              <p:cond delay="2500"/>
                            </p:stCondLst>
                            <p:childTnLst>
                              <p:par>
                                <p:cTn id="8" presetID="22" presetClass="entr" presetSubtype="8"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2000"/>
                                        <p:tgtEl>
                                          <p:spTgt spid="4"/>
                                        </p:tgtEl>
                                      </p:cBhvr>
                                    </p:animEffect>
                                  </p:childTnLst>
                                </p:cTn>
                              </p:par>
                              <p:par>
                                <p:cTn id="11" presetID="22" presetClass="entr" presetSubtype="8"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2000"/>
                                        <p:tgtEl>
                                          <p:spTgt spid="5"/>
                                        </p:tgtEl>
                                      </p:cBhvr>
                                    </p:animEffect>
                                  </p:childTnLst>
                                </p:cTn>
                              </p:par>
                              <p:par>
                                <p:cTn id="14" presetID="22" presetClass="entr" presetSubtype="8"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000"/>
                                        <p:tgtEl>
                                          <p:spTgt spid="6"/>
                                        </p:tgtEl>
                                      </p:cBhvr>
                                    </p:animEffect>
                                  </p:childTnLst>
                                </p:cTn>
                              </p:par>
                              <p:par>
                                <p:cTn id="17" presetID="22" presetClass="entr" presetSubtype="8" fill="hold" nodeType="withEffect">
                                  <p:stCondLst>
                                    <p:cond delay="15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2000"/>
                                        <p:tgtEl>
                                          <p:spTgt spid="7"/>
                                        </p:tgtEl>
                                      </p:cBhvr>
                                    </p:animEffect>
                                  </p:childTnLst>
                                </p:cTn>
                              </p:par>
                              <p:par>
                                <p:cTn id="20" presetID="22" presetClass="entr" presetSubtype="8" fill="hold" nodeType="withEffect">
                                  <p:stCondLst>
                                    <p:cond delay="20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2000"/>
                                        <p:tgtEl>
                                          <p:spTgt spid="8"/>
                                        </p:tgtEl>
                                      </p:cBhvr>
                                    </p:animEffect>
                                  </p:childTnLst>
                                </p:cTn>
                              </p:par>
                            </p:childTnLst>
                          </p:cTn>
                        </p:par>
                        <p:par>
                          <p:cTn id="23" fill="hold">
                            <p:stCondLst>
                              <p:cond delay="6500"/>
                            </p:stCondLst>
                            <p:childTnLst>
                              <p:par>
                                <p:cTn id="24" presetID="10"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2000"/>
                                        <p:tgtEl>
                                          <p:spTgt spid="2"/>
                                        </p:tgtEl>
                                      </p:cBhvr>
                                    </p:animEffect>
                                  </p:childTnLst>
                                </p:cTn>
                              </p:par>
                            </p:childTnLst>
                          </p:cTn>
                        </p:par>
                        <p:par>
                          <p:cTn id="27" fill="hold">
                            <p:stCondLst>
                              <p:cond delay="8500"/>
                            </p:stCondLst>
                            <p:childTnLst>
                              <p:par>
                                <p:cTn id="28" presetID="42" presetClass="entr" presetSubtype="0" fill="hold" grpId="0"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anim calcmode="lin" valueType="num">
                                      <p:cBhvr>
                                        <p:cTn id="31" dur="1500" fill="hold"/>
                                        <p:tgtEl>
                                          <p:spTgt spid="9"/>
                                        </p:tgtEl>
                                        <p:attrNameLst>
                                          <p:attrName>ppt_x</p:attrName>
                                        </p:attrNameLst>
                                      </p:cBhvr>
                                      <p:tavLst>
                                        <p:tav tm="0">
                                          <p:val>
                                            <p:strVal val="#ppt_x"/>
                                          </p:val>
                                        </p:tav>
                                        <p:tav tm="100000">
                                          <p:val>
                                            <p:strVal val="#ppt_x"/>
                                          </p:val>
                                        </p:tav>
                                      </p:tavLst>
                                    </p:anim>
                                    <p:anim calcmode="lin" valueType="num">
                                      <p:cBhvr>
                                        <p:cTn id="32" dur="1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4B018028-D216-45F0-BECF-86F537E938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Foto 4"/>
          <p:cNvPicPr>
            <a:picLocks/>
          </p:cNvPicPr>
          <p:nvPr/>
        </p:nvPicPr>
        <p:blipFill rotWithShape="1">
          <a:blip r:embed="rId3" cstate="email">
            <a:extLst>
              <a:ext uri="{28A0092B-C50C-407E-A947-70E740481C1C}">
                <a14:useLocalDpi xmlns:a14="http://schemas.microsoft.com/office/drawing/2010/main"/>
              </a:ext>
            </a:extLst>
          </a:blip>
          <a:srcRect l="2148" r="22604"/>
          <a:stretch/>
        </p:blipFill>
        <p:spPr>
          <a:xfrm>
            <a:off x="9180000" y="216000"/>
            <a:ext cx="2844000" cy="6444000"/>
          </a:xfrm>
          <a:prstGeom prst="rect">
            <a:avLst/>
          </a:prstGeom>
          <a:noFill/>
          <a:ln w="63500" cmpd="thickThin">
            <a:solidFill>
              <a:srgbClr val="502800"/>
            </a:solidFill>
            <a:miter lim="800000"/>
            <a:headEnd/>
            <a:tailEnd/>
          </a:ln>
        </p:spPr>
      </p:pic>
      <p:sp>
        <p:nvSpPr>
          <p:cNvPr id="4" name="Popis 4"/>
          <p:cNvSpPr/>
          <p:nvPr/>
        </p:nvSpPr>
        <p:spPr>
          <a:xfrm>
            <a:off x="9420806" y="1412776"/>
            <a:ext cx="873168"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Tláloc</a:t>
            </a:r>
          </a:p>
        </p:txBody>
      </p:sp>
      <p:pic>
        <p:nvPicPr>
          <p:cNvPr id="5" name="Foto 3"/>
          <p:cNvPicPr>
            <a:picLocks/>
          </p:cNvPicPr>
          <p:nvPr/>
        </p:nvPicPr>
        <p:blipFill rotWithShape="1">
          <a:blip r:embed="rId4" cstate="email">
            <a:extLst>
              <a:ext uri="{28A0092B-C50C-407E-A947-70E740481C1C}">
                <a14:useLocalDpi xmlns:a14="http://schemas.microsoft.com/office/drawing/2010/main"/>
              </a:ext>
            </a:extLst>
          </a:blip>
          <a:srcRect r="30591"/>
          <a:stretch/>
        </p:blipFill>
        <p:spPr>
          <a:xfrm>
            <a:off x="6192000" y="216000"/>
            <a:ext cx="2844000" cy="6444000"/>
          </a:xfrm>
          <a:prstGeom prst="rect">
            <a:avLst/>
          </a:prstGeom>
          <a:noFill/>
          <a:ln w="63500" cmpd="thickThin">
            <a:solidFill>
              <a:srgbClr val="502800"/>
            </a:solidFill>
            <a:miter lim="800000"/>
            <a:headEnd/>
            <a:tailEnd/>
          </a:ln>
        </p:spPr>
      </p:pic>
      <p:sp>
        <p:nvSpPr>
          <p:cNvPr id="6" name="Popis 3"/>
          <p:cNvSpPr/>
          <p:nvPr/>
        </p:nvSpPr>
        <p:spPr>
          <a:xfrm>
            <a:off x="6573695" y="1412776"/>
            <a:ext cx="1040305"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Atlante</a:t>
            </a:r>
          </a:p>
        </p:txBody>
      </p:sp>
      <p:pic>
        <p:nvPicPr>
          <p:cNvPr id="9" name="Foto 2"/>
          <p:cNvPicPr>
            <a:picLocks/>
          </p:cNvPicPr>
          <p:nvPr/>
        </p:nvPicPr>
        <p:blipFill rotWithShape="1">
          <a:blip r:embed="rId5" cstate="email">
            <a:extLst>
              <a:ext uri="{28A0092B-C50C-407E-A947-70E740481C1C}">
                <a14:useLocalDpi xmlns:a14="http://schemas.microsoft.com/office/drawing/2010/main"/>
              </a:ext>
            </a:extLst>
          </a:blip>
          <a:srcRect r="27508"/>
          <a:stretch/>
        </p:blipFill>
        <p:spPr>
          <a:xfrm>
            <a:off x="3204000" y="216000"/>
            <a:ext cx="2844000" cy="6444000"/>
          </a:xfrm>
          <a:prstGeom prst="rect">
            <a:avLst/>
          </a:prstGeom>
          <a:noFill/>
          <a:ln w="63500" cmpd="thickThin">
            <a:solidFill>
              <a:srgbClr val="502800"/>
            </a:solidFill>
            <a:miter lim="800000"/>
            <a:headEnd/>
            <a:tailEnd/>
          </a:ln>
        </p:spPr>
      </p:pic>
      <p:sp>
        <p:nvSpPr>
          <p:cNvPr id="10" name="Popis 2"/>
          <p:cNvSpPr/>
          <p:nvPr/>
        </p:nvSpPr>
        <p:spPr>
          <a:xfrm>
            <a:off x="3503712" y="1412776"/>
            <a:ext cx="788754"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Luna</a:t>
            </a:r>
          </a:p>
        </p:txBody>
      </p:sp>
      <p:pic>
        <p:nvPicPr>
          <p:cNvPr id="7" name="Foto 1"/>
          <p:cNvPicPr>
            <a:picLocks/>
          </p:cNvPicPr>
          <p:nvPr/>
        </p:nvPicPr>
        <p:blipFill rotWithShape="1">
          <a:blip r:embed="rId6" cstate="email">
            <a:extLst>
              <a:ext uri="{28A0092B-C50C-407E-A947-70E740481C1C}">
                <a14:useLocalDpi xmlns:a14="http://schemas.microsoft.com/office/drawing/2010/main"/>
              </a:ext>
            </a:extLst>
          </a:blip>
          <a:srcRect r="37559"/>
          <a:stretch/>
        </p:blipFill>
        <p:spPr>
          <a:xfrm>
            <a:off x="199404" y="216000"/>
            <a:ext cx="2844000" cy="6444000"/>
          </a:xfrm>
          <a:prstGeom prst="rect">
            <a:avLst/>
          </a:prstGeom>
          <a:noFill/>
          <a:ln w="63500" cmpd="thickThin">
            <a:solidFill>
              <a:srgbClr val="502800"/>
            </a:solidFill>
            <a:miter lim="800000"/>
            <a:headEnd/>
            <a:tailEnd/>
          </a:ln>
        </p:spPr>
      </p:pic>
      <p:sp>
        <p:nvSpPr>
          <p:cNvPr id="8" name="Popis 1"/>
          <p:cNvSpPr/>
          <p:nvPr/>
        </p:nvSpPr>
        <p:spPr>
          <a:xfrm>
            <a:off x="767408" y="1412776"/>
            <a:ext cx="1280037"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Serpiente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2000"/>
                                        <p:tgtEl>
                                          <p:spTgt spid="7"/>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16" presetClass="entr" presetSubtype="37"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outVertical)">
                                      <p:cBhvr>
                                        <p:cTn id="16" dur="2000"/>
                                        <p:tgtEl>
                                          <p:spTgt spid="9"/>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16" presetClass="entr" presetSubtype="37"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2000"/>
                                        <p:tgtEl>
                                          <p:spTgt spid="5"/>
                                        </p:tgtEl>
                                      </p:cBhvr>
                                    </p:animEffect>
                                  </p:childTnLst>
                                </p:cTn>
                              </p:par>
                              <p:par>
                                <p:cTn id="26" presetID="42" presetClass="entr" presetSubtype="0" fill="hold" grpId="0" nodeType="withEffect">
                                  <p:stCondLst>
                                    <p:cond delay="10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6000"/>
                            </p:stCondLst>
                            <p:childTnLst>
                              <p:par>
                                <p:cTn id="32" presetID="16" presetClass="entr" presetSubtype="37"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barn(outVertical)">
                                      <p:cBhvr>
                                        <p:cTn id="34" dur="2000"/>
                                        <p:tgtEl>
                                          <p:spTgt spid="3"/>
                                        </p:tgtEl>
                                      </p:cBhvr>
                                    </p:animEffect>
                                  </p:childTnLst>
                                </p:cTn>
                              </p:par>
                              <p:par>
                                <p:cTn id="35" presetID="42" presetClass="entr" presetSubtype="0" fill="hold" grpId="0" nodeType="withEffect">
                                  <p:stCondLst>
                                    <p:cond delay="10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D8CDD13A-EEEC-413E-91F3-C43560B52D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p:cNvSpPr/>
          <p:nvPr/>
        </p:nvSpPr>
        <p:spPr>
          <a:xfrm>
            <a:off x="1055440" y="6003018"/>
            <a:ext cx="6192688" cy="646331"/>
          </a:xfrm>
          <a:prstGeom prst="rect">
            <a:avLst/>
          </a:prstGeom>
        </p:spPr>
        <p:txBody>
          <a:bodyPr wrap="square">
            <a:spAutoFit/>
          </a:bodyPr>
          <a:lstStyle/>
          <a:p>
            <a:pPr algn="ctr"/>
            <a:r>
              <a:rPr lang="es-MX" i="1">
                <a:solidFill>
                  <a:schemeClr val="bg1"/>
                </a:solidFill>
                <a:latin typeface="Adobe Devanagari" panose="02040503050201020203" pitchFamily="18" charset="0"/>
                <a:cs typeface="Adobe Devanagari" panose="02040503050201020203" pitchFamily="18" charset="0"/>
              </a:rPr>
              <a:t>Relación </a:t>
            </a:r>
            <a:r>
              <a:rPr lang="es-MX" i="1" dirty="0">
                <a:solidFill>
                  <a:schemeClr val="bg1"/>
                </a:solidFill>
                <a:latin typeface="Adobe Devanagari" panose="02040503050201020203" pitchFamily="18" charset="0"/>
                <a:cs typeface="Adobe Devanagari" panose="02040503050201020203" pitchFamily="18" charset="0"/>
              </a:rPr>
              <a:t>sexual </a:t>
            </a:r>
            <a:r>
              <a:rPr lang="es-MX" i="1">
                <a:solidFill>
                  <a:schemeClr val="bg1"/>
                </a:solidFill>
                <a:latin typeface="Adobe Devanagari" panose="02040503050201020203" pitchFamily="18" charset="0"/>
                <a:cs typeface="Adobe Devanagari" panose="02040503050201020203" pitchFamily="18" charset="0"/>
              </a:rPr>
              <a:t>entre Tlazoltéotl</a:t>
            </a:r>
            <a:r>
              <a:rPr lang="es-MX" i="1" dirty="0">
                <a:solidFill>
                  <a:schemeClr val="bg1"/>
                </a:solidFill>
                <a:latin typeface="Adobe Devanagari" panose="02040503050201020203" pitchFamily="18" charset="0"/>
                <a:cs typeface="Adobe Devanagari" panose="02040503050201020203" pitchFamily="18" charset="0"/>
              </a:rPr>
              <a:t> y una divinidad masculina del placer. </a:t>
            </a:r>
          </a:p>
          <a:p>
            <a:pPr algn="ctr"/>
            <a:r>
              <a:rPr lang="es-MX" i="1">
                <a:solidFill>
                  <a:schemeClr val="bg1"/>
                </a:solidFill>
                <a:latin typeface="Adobe Devanagari" panose="02040503050201020203" pitchFamily="18" charset="0"/>
                <a:cs typeface="Adobe Devanagari" panose="02040503050201020203" pitchFamily="18" charset="0"/>
              </a:rPr>
              <a:t>Códice Borgia</a:t>
            </a:r>
            <a:r>
              <a:rPr lang="es-MX" i="1" dirty="0">
                <a:solidFill>
                  <a:schemeClr val="bg1"/>
                </a:solidFill>
                <a:latin typeface="Adobe Devanagari" panose="02040503050201020203" pitchFamily="18" charset="0"/>
                <a:cs typeface="Adobe Devanagari" panose="02040503050201020203" pitchFamily="18" charset="0"/>
              </a:rPr>
              <a:t>, lám. 50. Reprografía: Marco Antonio Pacheco / Raíces 1</a:t>
            </a:r>
          </a:p>
        </p:txBody>
      </p:sp>
      <p:pic>
        <p:nvPicPr>
          <p:cNvPr id="8" name="Foto"/>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7408" y="442150"/>
            <a:ext cx="10704436" cy="5352218"/>
          </a:xfrm>
          <a:prstGeom prst="rect">
            <a:avLst/>
          </a:prstGeom>
          <a:noFill/>
          <a:ln w="63500" cmpd="thickThin">
            <a:solidFill>
              <a:srgbClr val="502800"/>
            </a:solid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2000"/>
                                        <p:tgtEl>
                                          <p:spTgt spid="8"/>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9954D74B-1443-4F5A-B7F1-410BE0C8CF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Doplnok"/>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696400" y="5958941"/>
            <a:ext cx="2007041" cy="53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cNvSpPr/>
          <p:nvPr/>
        </p:nvSpPr>
        <p:spPr>
          <a:xfrm>
            <a:off x="623392" y="4725144"/>
            <a:ext cx="8280920" cy="117387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p>
            <a:pPr algn="just">
              <a:lnSpc>
                <a:spcPct val="90000"/>
              </a:lnSpc>
              <a:spcBef>
                <a:spcPts val="1000"/>
              </a:spcBef>
            </a:pPr>
            <a:r>
              <a:rPr lang="es-MX" i="1">
                <a:solidFill>
                  <a:schemeClr val="bg1"/>
                </a:solidFill>
                <a:latin typeface="Adobe Devanagari" panose="02040503050201020203" pitchFamily="18" charset="0"/>
                <a:cs typeface="Adobe Devanagari" panose="02040503050201020203" pitchFamily="18" charset="0"/>
              </a:rPr>
              <a:t>Detalle </a:t>
            </a:r>
            <a:r>
              <a:rPr lang="es-MX" i="1" dirty="0">
                <a:solidFill>
                  <a:schemeClr val="bg1"/>
                </a:solidFill>
                <a:latin typeface="Adobe Devanagari" panose="02040503050201020203" pitchFamily="18" charset="0"/>
                <a:cs typeface="Adobe Devanagari" panose="02040503050201020203" pitchFamily="18" charset="0"/>
              </a:rPr>
              <a:t>de una pintura mural en un </a:t>
            </a:r>
            <a:r>
              <a:rPr lang="es-MX" i="1">
                <a:solidFill>
                  <a:schemeClr val="bg1"/>
                </a:solidFill>
                <a:latin typeface="Adobe Devanagari" panose="02040503050201020203" pitchFamily="18" charset="0"/>
                <a:cs typeface="Adobe Devanagari" panose="02040503050201020203" pitchFamily="18" charset="0"/>
              </a:rPr>
              <a:t>altar de Tamohi</a:t>
            </a:r>
            <a:r>
              <a:rPr lang="es-MX" i="1" dirty="0">
                <a:solidFill>
                  <a:schemeClr val="bg1"/>
                </a:solidFill>
                <a:latin typeface="Adobe Devanagari" panose="02040503050201020203" pitchFamily="18" charset="0"/>
                <a:cs typeface="Adobe Devanagari" panose="02040503050201020203" pitchFamily="18" charset="0"/>
              </a:rPr>
              <a:t>, descubierto por </a:t>
            </a:r>
            <a:r>
              <a:rPr lang="es-MX" i="1">
                <a:solidFill>
                  <a:schemeClr val="bg1"/>
                </a:solidFill>
                <a:latin typeface="Adobe Devanagari" panose="02040503050201020203" pitchFamily="18" charset="0"/>
                <a:cs typeface="Adobe Devanagari" panose="02040503050201020203" pitchFamily="18" charset="0"/>
              </a:rPr>
              <a:t>Wilfrido Du Solier</a:t>
            </a:r>
            <a:r>
              <a:rPr lang="es-MX" i="1" dirty="0">
                <a:solidFill>
                  <a:schemeClr val="bg1"/>
                </a:solidFill>
                <a:latin typeface="Adobe Devanagari" panose="02040503050201020203" pitchFamily="18" charset="0"/>
                <a:cs typeface="Adobe Devanagari" panose="02040503050201020203" pitchFamily="18" charset="0"/>
              </a:rPr>
              <a:t>. Se ven unos personajes en procesión, probablemente dioses y guerreros, delineados en rojo y </a:t>
            </a:r>
            <a:r>
              <a:rPr lang="es-MX" i="1">
                <a:solidFill>
                  <a:schemeClr val="bg1"/>
                </a:solidFill>
                <a:latin typeface="Adobe Devanagari" panose="02040503050201020203" pitchFamily="18" charset="0"/>
                <a:cs typeface="Adobe Devanagari" panose="02040503050201020203" pitchFamily="18" charset="0"/>
              </a:rPr>
              <a:t>negro.</a:t>
            </a:r>
            <a:r>
              <a:rPr lang="sk-SK" i="1">
                <a:solidFill>
                  <a:schemeClr val="bg1"/>
                </a:solidFill>
                <a:latin typeface="Adobe Devanagari" panose="02040503050201020203" pitchFamily="18" charset="0"/>
                <a:cs typeface="Adobe Devanagari" panose="02040503050201020203" pitchFamily="18" charset="0"/>
              </a:rPr>
              <a:t> </a:t>
            </a:r>
          </a:p>
          <a:p>
            <a:pPr algn="just">
              <a:lnSpc>
                <a:spcPct val="90000"/>
              </a:lnSpc>
              <a:spcBef>
                <a:spcPts val="1000"/>
              </a:spcBef>
            </a:pPr>
            <a:r>
              <a:rPr lang="sk-SK" i="1">
                <a:solidFill>
                  <a:schemeClr val="bg1"/>
                </a:solidFill>
                <a:latin typeface="Adobe Devanagari" panose="02040503050201020203" pitchFamily="18" charset="0"/>
                <a:cs typeface="Adobe Devanagari" panose="02040503050201020203" pitchFamily="18" charset="0"/>
              </a:rPr>
              <a:t>D</a:t>
            </a:r>
            <a:r>
              <a:rPr lang="es-MX" i="1">
                <a:solidFill>
                  <a:schemeClr val="bg1"/>
                </a:solidFill>
                <a:latin typeface="Adobe Devanagari" panose="02040503050201020203" pitchFamily="18" charset="0"/>
                <a:cs typeface="Adobe Devanagari" panose="02040503050201020203" pitchFamily="18" charset="0"/>
              </a:rPr>
              <a:t>ibujo</a:t>
            </a:r>
            <a:r>
              <a:rPr lang="es-MX" i="1" dirty="0">
                <a:solidFill>
                  <a:schemeClr val="bg1"/>
                </a:solidFill>
                <a:latin typeface="Adobe Devanagari" panose="02040503050201020203" pitchFamily="18" charset="0"/>
                <a:cs typeface="Adobe Devanagari" panose="02040503050201020203" pitchFamily="18" charset="0"/>
              </a:rPr>
              <a:t>: Magda Juárez / Raíces</a:t>
            </a:r>
          </a:p>
        </p:txBody>
      </p:sp>
      <p:pic>
        <p:nvPicPr>
          <p:cNvPr id="4" name="Foto"/>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81000" y="404664"/>
            <a:ext cx="11430000" cy="4132030"/>
          </a:xfrm>
          <a:prstGeom prst="rect">
            <a:avLst/>
          </a:prstGeom>
          <a:noFill/>
          <a:ln w="63500" cmpd="thickThin">
            <a:solidFill>
              <a:srgbClr val="502800"/>
            </a:solidFill>
            <a:miter lim="800000"/>
            <a:headEnd/>
            <a:tailEnd/>
          </a:ln>
        </p:spPr>
      </p:pic>
    </p:spTree>
    <p:extLst>
      <p:ext uri="{BB962C8B-B14F-4D97-AF65-F5344CB8AC3E}">
        <p14:creationId xmlns:p14="http://schemas.microsoft.com/office/powerpoint/2010/main" val="42741711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2000"/>
                            </p:stCondLst>
                            <p:childTnLst>
                              <p:par>
                                <p:cTn id="9" presetID="42" presetClass="entr" presetSubtype="0"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500"/>
                                        <p:tgtEl>
                                          <p:spTgt spid="5"/>
                                        </p:tgtEl>
                                      </p:cBhvr>
                                    </p:animEffect>
                                    <p:anim calcmode="lin" valueType="num">
                                      <p:cBhvr>
                                        <p:cTn id="12" dur="1500" fill="hold"/>
                                        <p:tgtEl>
                                          <p:spTgt spid="5"/>
                                        </p:tgtEl>
                                        <p:attrNameLst>
                                          <p:attrName>ppt_x</p:attrName>
                                        </p:attrNameLst>
                                      </p:cBhvr>
                                      <p:tavLst>
                                        <p:tav tm="0">
                                          <p:val>
                                            <p:strVal val="#ppt_x"/>
                                          </p:val>
                                        </p:tav>
                                        <p:tav tm="100000">
                                          <p:val>
                                            <p:strVal val="#ppt_x"/>
                                          </p:val>
                                        </p:tav>
                                      </p:tavLst>
                                    </p:anim>
                                    <p:anim calcmode="lin" valueType="num">
                                      <p:cBhvr>
                                        <p:cTn id="13" dur="15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10" presetClass="entr" presetSubtype="0"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72C3774B-DE8D-404E-8680-1C51F8176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172" name="Text"/>
          <p:cNvSpPr txBox="1">
            <a:spLocks noChangeArrowheads="1"/>
          </p:cNvSpPr>
          <p:nvPr/>
        </p:nvSpPr>
        <p:spPr bwMode="auto">
          <a:xfrm>
            <a:off x="335360" y="260350"/>
            <a:ext cx="11305256" cy="273685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20000"/>
              </a:spcBef>
              <a:buFontTx/>
              <a:buNone/>
            </a:pPr>
            <a:r>
              <a:rPr lang="fr-FR" altLang="es-MX" b="1">
                <a:solidFill>
                  <a:schemeClr val="accent2">
                    <a:lumMod val="50000"/>
                  </a:schemeClr>
                </a:solidFill>
                <a:latin typeface="Monotype Corsiva" panose="03010101010201010101" pitchFamily="66" charset="0"/>
              </a:rPr>
              <a:t>Los ratos de relax  siempre viene bien…</a:t>
            </a:r>
          </a:p>
          <a:p>
            <a:pPr algn="ctr" eaLnBrk="1" hangingPunct="1">
              <a:lnSpc>
                <a:spcPct val="100000"/>
              </a:lnSpc>
              <a:spcBef>
                <a:spcPct val="20000"/>
              </a:spcBef>
              <a:buFontTx/>
              <a:buNone/>
            </a:pPr>
            <a:endParaRPr lang="fr-FR" altLang="es-MX" b="1">
              <a:solidFill>
                <a:schemeClr val="accent2">
                  <a:lumMod val="50000"/>
                </a:schemeClr>
              </a:solidFill>
              <a:latin typeface="Monotype Corsiva" panose="03010101010201010101" pitchFamily="66" charset="0"/>
            </a:endParaRPr>
          </a:p>
          <a:p>
            <a:pPr algn="ctr" eaLnBrk="1" hangingPunct="1">
              <a:lnSpc>
                <a:spcPct val="100000"/>
              </a:lnSpc>
              <a:spcBef>
                <a:spcPct val="20000"/>
              </a:spcBef>
              <a:buFontTx/>
              <a:buNone/>
            </a:pPr>
            <a:r>
              <a:rPr lang="fr-FR" altLang="es-MX" b="1">
                <a:solidFill>
                  <a:schemeClr val="accent2">
                    <a:lumMod val="50000"/>
                  </a:schemeClr>
                </a:solidFill>
                <a:latin typeface="Monotype Corsiva" panose="03010101010201010101" pitchFamily="66" charset="0"/>
              </a:rPr>
              <a:t> sólo fueron unos minutos…</a:t>
            </a:r>
            <a:endParaRPr lang="es-ES" altLang="es-MX" b="1">
              <a:solidFill>
                <a:schemeClr val="accent2">
                  <a:lumMod val="50000"/>
                </a:schemeClr>
              </a:solidFill>
              <a:latin typeface="Monotype Corsiva" panose="03010101010201010101" pitchFamily="66" charset="0"/>
            </a:endParaRPr>
          </a:p>
          <a:p>
            <a:pPr algn="ctr" eaLnBrk="1" hangingPunct="1">
              <a:lnSpc>
                <a:spcPct val="100000"/>
              </a:lnSpc>
              <a:spcBef>
                <a:spcPct val="20000"/>
              </a:spcBef>
              <a:buFontTx/>
              <a:buNone/>
            </a:pPr>
            <a:endParaRPr lang="fr-FR" altLang="es-MX" b="1">
              <a:solidFill>
                <a:schemeClr val="accent2">
                  <a:lumMod val="50000"/>
                </a:schemeClr>
              </a:solidFill>
              <a:latin typeface="Monotype Corsiva" panose="03010101010201010101" pitchFamily="66" charset="0"/>
            </a:endParaRPr>
          </a:p>
          <a:p>
            <a:pPr algn="ctr" eaLnBrk="1" hangingPunct="1">
              <a:lnSpc>
                <a:spcPct val="100000"/>
              </a:lnSpc>
              <a:spcBef>
                <a:spcPct val="20000"/>
              </a:spcBef>
              <a:buFontTx/>
              <a:buNone/>
            </a:pPr>
            <a:r>
              <a:rPr lang="fr-FR" altLang="es-MX" b="1">
                <a:solidFill>
                  <a:schemeClr val="accent2">
                    <a:lumMod val="50000"/>
                  </a:schemeClr>
                </a:solidFill>
                <a:latin typeface="Monotype Corsiva" panose="03010101010201010101" pitchFamily="66" charset="0"/>
              </a:rPr>
              <a:t>Ahora mismo son las …</a:t>
            </a:r>
          </a:p>
        </p:txBody>
      </p:sp>
      <p:pic>
        <p:nvPicPr>
          <p:cNvPr id="4" name="Doplnok 3" descr="Resultado de imagen para imagenes gif prehispanica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6865" y="2997200"/>
            <a:ext cx="2726126" cy="34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Doplnok 4" descr="Resultado de imagen para los huastecos"/>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364621" y="3573016"/>
            <a:ext cx="3275995" cy="2664296"/>
          </a:xfrm>
          <a:prstGeom prst="rect">
            <a:avLst/>
          </a:prstGeom>
          <a:noFill/>
          <a:extLst>
            <a:ext uri="{909E8E84-426E-40DD-AFC4-6F175D3DCCD1}">
              <a14:hiddenFill xmlns:a14="http://schemas.microsoft.com/office/drawing/2010/main">
                <a:solidFill>
                  <a:srgbClr val="FFFFFF"/>
                </a:solidFill>
              </a14:hiddenFill>
            </a:ext>
          </a:extLst>
        </p:spPr>
      </p:pic>
      <p:pic>
        <p:nvPicPr>
          <p:cNvPr id="7" name="Doplnok 1" descr="Imagen relacionad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65840" y="801001"/>
            <a:ext cx="1308176" cy="1400055"/>
          </a:xfrm>
          <a:prstGeom prst="rect">
            <a:avLst/>
          </a:prstGeom>
          <a:noFill/>
          <a:extLst>
            <a:ext uri="{909E8E84-426E-40DD-AFC4-6F175D3DCCD1}">
              <a14:hiddenFill xmlns:a14="http://schemas.microsoft.com/office/drawing/2010/main">
                <a:solidFill>
                  <a:srgbClr val="FFFFFF"/>
                </a:solidFill>
              </a14:hiddenFill>
            </a:ext>
          </a:extLst>
        </p:spPr>
      </p:pic>
      <p:pic>
        <p:nvPicPr>
          <p:cNvPr id="8" name="Doplnok 2" descr="Imagen relacionada"/>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768408" y="799082"/>
            <a:ext cx="1190625" cy="1657351"/>
          </a:xfrm>
          <a:prstGeom prst="rect">
            <a:avLst/>
          </a:prstGeom>
          <a:noFill/>
          <a:extLst>
            <a:ext uri="{909E8E84-426E-40DD-AFC4-6F175D3DCCD1}">
              <a14:hiddenFill xmlns:a14="http://schemas.microsoft.com/office/drawing/2010/main">
                <a:solidFill>
                  <a:srgbClr val="FFFFFF"/>
                </a:solidFill>
              </a14:hiddenFill>
            </a:ext>
          </a:extLst>
        </p:spPr>
      </p:pic>
      <p:sp>
        <p:nvSpPr>
          <p:cNvPr id="9" name="Doplnok 5"/>
          <p:cNvSpPr txBox="1">
            <a:spLocks noChangeArrowheads="1"/>
          </p:cNvSpPr>
          <p:nvPr/>
        </p:nvSpPr>
        <p:spPr bwMode="auto">
          <a:xfrm>
            <a:off x="363965" y="6204029"/>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sp>
        <p:nvSpPr>
          <p:cNvPr id="5" name="Zástupný objekt pre dátum 4">
            <a:extLst>
              <a:ext uri="{FF2B5EF4-FFF2-40B4-BE49-F238E27FC236}">
                <a16:creationId xmlns:a16="http://schemas.microsoft.com/office/drawing/2014/main" id="{C6F5CB44-792C-4ACF-B7F3-135BCAD0C713}"/>
              </a:ext>
            </a:extLst>
          </p:cNvPr>
          <p:cNvSpPr>
            <a:spLocks noGrp="1"/>
          </p:cNvSpPr>
          <p:nvPr>
            <p:ph type="dt" sz="half" idx="10"/>
          </p:nvPr>
        </p:nvSpPr>
        <p:spPr>
          <a:xfrm>
            <a:off x="4960150" y="4722601"/>
            <a:ext cx="2055676" cy="365125"/>
          </a:xfrm>
        </p:spPr>
        <p:txBody>
          <a:bodyPr/>
          <a:lstStyle/>
          <a:p>
            <a:pPr algn="ctr">
              <a:defRPr/>
            </a:pPr>
            <a:fld id="{9A422B59-F261-43F3-A2AB-B013EFB57D13}" type="datetime8">
              <a:rPr lang="sk-SK" altLang="es-MX" sz="4800" b="1" smtClean="0">
                <a:ln w="22225">
                  <a:solidFill>
                    <a:schemeClr val="accent2">
                      <a:lumMod val="75000"/>
                    </a:schemeClr>
                  </a:solidFill>
                  <a:prstDash val="solid"/>
                </a:ln>
                <a:solidFill>
                  <a:schemeClr val="accent2">
                    <a:lumMod val="40000"/>
                    <a:lumOff val="60000"/>
                  </a:schemeClr>
                </a:solidFill>
                <a:latin typeface="Arabia CE" pitchFamily="2" charset="0"/>
              </a:rPr>
              <a:pPr algn="ctr">
                <a:defRPr/>
              </a:pPr>
              <a:t>13. 10. 2020 17:07</a:t>
            </a:fld>
            <a:endParaRPr lang="es-ES" altLang="es-MX" sz="4800" b="1">
              <a:ln w="22225">
                <a:solidFill>
                  <a:schemeClr val="accent2">
                    <a:lumMod val="75000"/>
                  </a:schemeClr>
                </a:solidFill>
                <a:prstDash val="solid"/>
              </a:ln>
              <a:solidFill>
                <a:schemeClr val="accent2">
                  <a:lumMod val="40000"/>
                  <a:lumOff val="60000"/>
                </a:schemeClr>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0" presetClass="entr" presetSubtype="0" fill="hold" nodeType="afterEffect">
                                  <p:stCondLst>
                                    <p:cond delay="0"/>
                                  </p:stCondLst>
                                  <p:iterate type="lt">
                                    <p:tmPct val="10000"/>
                                  </p:iterate>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
                                          </p:val>
                                        </p:tav>
                                        <p:tav tm="100000">
                                          <p:val>
                                            <p:strVal val="#ppt_y"/>
                                          </p:val>
                                        </p:tav>
                                      </p:tavLst>
                                    </p:anim>
                                  </p:childTnLst>
                                </p:cTn>
                              </p:par>
                            </p:childTnLst>
                          </p:cTn>
                        </p:par>
                        <p:par>
                          <p:cTn id="10" fill="hold" nodeType="afterGroup">
                            <p:stCondLst>
                              <p:cond delay="41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7172">
                                            <p:txEl>
                                              <p:pRg st="2" end="2"/>
                                            </p:txEl>
                                          </p:spTgt>
                                        </p:tgtEl>
                                        <p:attrNameLst>
                                          <p:attrName>style.visibility</p:attrName>
                                        </p:attrNameLst>
                                      </p:cBhvr>
                                      <p:to>
                                        <p:strVal val="visible"/>
                                      </p:to>
                                    </p:set>
                                    <p:animEffect transition="in" filter="fade">
                                      <p:cBhvr>
                                        <p:cTn id="13" dur="1000"/>
                                        <p:tgtEl>
                                          <p:spTgt spid="7172">
                                            <p:txEl>
                                              <p:pRg st="2" end="2"/>
                                            </p:txEl>
                                          </p:spTgt>
                                        </p:tgtEl>
                                      </p:cBhvr>
                                    </p:animEffect>
                                    <p:anim calcmode="lin" valueType="num">
                                      <p:cBhvr>
                                        <p:cTn id="14" dur="1000" fill="hold"/>
                                        <p:tgtEl>
                                          <p:spTgt spid="7172">
                                            <p:txEl>
                                              <p:pRg st="2" end="2"/>
                                            </p:txEl>
                                          </p:spTgt>
                                        </p:tgtEl>
                                        <p:attrNameLst>
                                          <p:attrName>ppt_x</p:attrName>
                                        </p:attrNameLst>
                                      </p:cBhvr>
                                      <p:tavLst>
                                        <p:tav tm="0">
                                          <p:val>
                                            <p:strVal val="#ppt_x-.1"/>
                                          </p:val>
                                        </p:tav>
                                        <p:tav tm="100000">
                                          <p:val>
                                            <p:strVal val="#ppt_x"/>
                                          </p:val>
                                        </p:tav>
                                      </p:tavLst>
                                    </p:anim>
                                    <p:anim calcmode="lin" valueType="num">
                                      <p:cBhvr>
                                        <p:cTn id="15" dur="1000" fill="hold"/>
                                        <p:tgtEl>
                                          <p:spTgt spid="7172">
                                            <p:txEl>
                                              <p:pRg st="2" end="2"/>
                                            </p:txEl>
                                          </p:spTgt>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7200"/>
                            </p:stCondLst>
                            <p:childTnLst>
                              <p:par>
                                <p:cTn id="17" presetID="40" presetClass="entr" presetSubtype="0" fill="hold" nodeType="afterEffect">
                                  <p:stCondLst>
                                    <p:cond delay="0"/>
                                  </p:stCondLst>
                                  <p:iterate type="lt">
                                    <p:tmPct val="10000"/>
                                  </p:iterate>
                                  <p:childTnLst>
                                    <p:set>
                                      <p:cBhvr>
                                        <p:cTn id="18" dur="1" fill="hold">
                                          <p:stCondLst>
                                            <p:cond delay="0"/>
                                          </p:stCondLst>
                                        </p:cTn>
                                        <p:tgtEl>
                                          <p:spTgt spid="7172">
                                            <p:txEl>
                                              <p:pRg st="4" end="4"/>
                                            </p:txEl>
                                          </p:spTgt>
                                        </p:tgtEl>
                                        <p:attrNameLst>
                                          <p:attrName>style.visibility</p:attrName>
                                        </p:attrNameLst>
                                      </p:cBhvr>
                                      <p:to>
                                        <p:strVal val="visible"/>
                                      </p:to>
                                    </p:set>
                                    <p:animEffect transition="in" filter="fade">
                                      <p:cBhvr>
                                        <p:cTn id="19" dur="1000"/>
                                        <p:tgtEl>
                                          <p:spTgt spid="7172">
                                            <p:txEl>
                                              <p:pRg st="4" end="4"/>
                                            </p:txEl>
                                          </p:spTgt>
                                        </p:tgtEl>
                                      </p:cBhvr>
                                    </p:animEffect>
                                    <p:anim calcmode="lin" valueType="num">
                                      <p:cBhvr>
                                        <p:cTn id="20" dur="1000" fill="hold"/>
                                        <p:tgtEl>
                                          <p:spTgt spid="7172">
                                            <p:txEl>
                                              <p:pRg st="4" end="4"/>
                                            </p:txEl>
                                          </p:spTgt>
                                        </p:tgtEl>
                                        <p:attrNameLst>
                                          <p:attrName>ppt_x</p:attrName>
                                        </p:attrNameLst>
                                      </p:cBhvr>
                                      <p:tavLst>
                                        <p:tav tm="0">
                                          <p:val>
                                            <p:strVal val="#ppt_x-.1"/>
                                          </p:val>
                                        </p:tav>
                                        <p:tav tm="100000">
                                          <p:val>
                                            <p:strVal val="#ppt_x"/>
                                          </p:val>
                                        </p:tav>
                                      </p:tavLst>
                                    </p:anim>
                                    <p:anim calcmode="lin" valueType="num">
                                      <p:cBhvr>
                                        <p:cTn id="21" dur="1000" fill="hold"/>
                                        <p:tgtEl>
                                          <p:spTgt spid="7172">
                                            <p:txEl>
                                              <p:pRg st="4" end="4"/>
                                            </p:txEl>
                                          </p:spTgt>
                                        </p:tgtEl>
                                        <p:attrNameLst>
                                          <p:attrName>ppt_y</p:attrName>
                                        </p:attrNameLst>
                                      </p:cBhvr>
                                      <p:tavLst>
                                        <p:tav tm="0">
                                          <p:val>
                                            <p:strVal val="#ppt_y"/>
                                          </p:val>
                                        </p:tav>
                                        <p:tav tm="100000">
                                          <p:val>
                                            <p:strVal val="#ppt_y"/>
                                          </p:val>
                                        </p:tav>
                                      </p:tavLst>
                                    </p:anim>
                                  </p:childTnLst>
                                </p:cTn>
                              </p:par>
                            </p:childTnLst>
                          </p:cTn>
                        </p:par>
                        <p:par>
                          <p:cTn id="22" fill="hold">
                            <p:stCondLst>
                              <p:cond delay="9800"/>
                            </p:stCondLst>
                            <p:childTnLst>
                              <p:par>
                                <p:cTn id="23" presetID="53" presetClass="entr" presetSubtype="16" fill="hold"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1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6" dur="1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7" dur="1500"/>
                                        <p:tgtEl>
                                          <p:spTgt spid="5">
                                            <p:txEl>
                                              <p:pRg st="0" end="0"/>
                                            </p:txEl>
                                          </p:spTgt>
                                        </p:tgtEl>
                                      </p:cBhvr>
                                    </p:animEffect>
                                  </p:childTnLst>
                                </p:cTn>
                              </p:par>
                            </p:childTnLst>
                          </p:cTn>
                        </p:par>
                        <p:par>
                          <p:cTn id="28" fill="hold">
                            <p:stCondLst>
                              <p:cond delay="113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500"/>
                                        <p:tgtEl>
                                          <p:spTgt spid="7"/>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500"/>
                                        <p:tgtEl>
                                          <p:spTgt spid="8"/>
                                        </p:tgtEl>
                                      </p:cBhvr>
                                    </p:animEffect>
                                  </p:childTnLst>
                                </p:cTn>
                              </p:par>
                            </p:childTnLst>
                          </p:cTn>
                        </p:par>
                        <p:par>
                          <p:cTn id="35" fill="hold">
                            <p:stCondLst>
                              <p:cond delay="12800"/>
                            </p:stCondLst>
                            <p:childTnLst>
                              <p:par>
                                <p:cTn id="36" presetID="10" presetClass="entr" presetSubtype="0" fill="hold" nodeType="afterEffect">
                                  <p:stCondLst>
                                    <p:cond delay="50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1500"/>
                                        <p:tgtEl>
                                          <p:spTgt spid="4"/>
                                        </p:tgtEl>
                                      </p:cBhvr>
                                    </p:animEffect>
                                  </p:childTnLst>
                                </p:cTn>
                              </p:par>
                              <p:par>
                                <p:cTn id="39" presetID="10" presetClass="entr" presetSubtype="0" fill="hold" nodeType="withEffect">
                                  <p:stCondLst>
                                    <p:cond delay="50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 name="Rám">
            <a:extLst>
              <a:ext uri="{FF2B5EF4-FFF2-40B4-BE49-F238E27FC236}">
                <a16:creationId xmlns:a16="http://schemas.microsoft.com/office/drawing/2014/main" id="{6E55BEE4-C0C9-42D7-BD49-DAF1B185BC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1344" y="188640"/>
            <a:ext cx="11809311" cy="6480720"/>
          </a:xfrm>
          <a:prstGeom prst="rect">
            <a:avLst/>
          </a:prstGeom>
          <a:noFill/>
          <a:ln w="63500" cmpd="thickThin">
            <a:solidFill>
              <a:srgbClr val="502800"/>
            </a:solidFill>
            <a:miter lim="800000"/>
            <a:headEnd/>
            <a:tailEnd/>
          </a:ln>
        </p:spPr>
      </p:pic>
      <p:pic>
        <p:nvPicPr>
          <p:cNvPr id="2058" name="Picture 10" descr="3dflagsdotcom_mexic_2fawm"/>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1203657" y="606435"/>
            <a:ext cx="876300"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WordArt 12"/>
          <p:cNvSpPr>
            <a:spLocks noChangeArrowheads="1" noChangeShapeType="1" noTextEdit="1"/>
          </p:cNvSpPr>
          <p:nvPr/>
        </p:nvSpPr>
        <p:spPr bwMode="auto">
          <a:xfrm>
            <a:off x="621929" y="5913487"/>
            <a:ext cx="647700" cy="36036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MX" sz="3600" kern="10" spc="720">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Arial Black" panose="020B0A04020102020204" pitchFamily="34" charset="0"/>
              </a:rPr>
              <a:t>E</a:t>
            </a:r>
          </a:p>
        </p:txBody>
      </p:sp>
      <p:sp>
        <p:nvSpPr>
          <p:cNvPr id="2056" name="WordArt 13"/>
          <p:cNvSpPr>
            <a:spLocks noChangeArrowheads="1" noChangeShapeType="1" noTextEdit="1"/>
          </p:cNvSpPr>
          <p:nvPr/>
        </p:nvSpPr>
        <p:spPr bwMode="auto">
          <a:xfrm>
            <a:off x="839416" y="6129387"/>
            <a:ext cx="647700" cy="36036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MX" sz="3600" kern="10" spc="720">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Arial Black" panose="020B0A04020102020204" pitchFamily="34" charset="0"/>
              </a:rPr>
              <a:t>G</a:t>
            </a:r>
          </a:p>
        </p:txBody>
      </p:sp>
      <p:sp>
        <p:nvSpPr>
          <p:cNvPr id="2062" name="Text Box 14"/>
          <p:cNvSpPr txBox="1">
            <a:spLocks noChangeArrowheads="1"/>
          </p:cNvSpPr>
          <p:nvPr/>
        </p:nvSpPr>
        <p:spPr bwMode="auto">
          <a:xfrm>
            <a:off x="2360997" y="4346343"/>
            <a:ext cx="2717478" cy="707886"/>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3333FF"/>
                    </a:gs>
                  </a:gsLst>
                  <a:path path="shape">
                    <a:fillToRect l="50000" t="50000" r="50000" b="50000"/>
                  </a:path>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50000"/>
              </a:spcBef>
              <a:buFontTx/>
              <a:buNone/>
            </a:pPr>
            <a:r>
              <a:rPr lang="es-ES" altLang="es-MX" sz="1600" i="1" dirty="0">
                <a:solidFill>
                  <a:schemeClr val="bg1"/>
                </a:solidFill>
                <a:latin typeface="Times New Roman" panose="02020603050405020304" pitchFamily="18" charset="0"/>
              </a:rPr>
              <a:t>Música: El viaje del </a:t>
            </a:r>
            <a:r>
              <a:rPr lang="es-ES" altLang="es-MX" sz="1600" i="1" dirty="0" err="1">
                <a:solidFill>
                  <a:schemeClr val="bg1"/>
                </a:solidFill>
                <a:latin typeface="Times New Roman" panose="02020603050405020304" pitchFamily="18" charset="0"/>
              </a:rPr>
              <a:t>Shaman</a:t>
            </a:r>
            <a:endParaRPr lang="es-ES" altLang="es-MX" sz="1600" i="1" dirty="0">
              <a:solidFill>
                <a:schemeClr val="bg1"/>
              </a:solidFill>
              <a:latin typeface="Times New Roman" panose="02020603050405020304" pitchFamily="18" charset="0"/>
            </a:endParaRPr>
          </a:p>
          <a:p>
            <a:pPr>
              <a:lnSpc>
                <a:spcPct val="100000"/>
              </a:lnSpc>
              <a:spcBef>
                <a:spcPct val="50000"/>
              </a:spcBef>
              <a:buFontTx/>
              <a:buNone/>
            </a:pPr>
            <a:r>
              <a:rPr lang="es-ES" altLang="es-MX" sz="1600" i="1">
                <a:solidFill>
                  <a:schemeClr val="bg1"/>
                </a:solidFill>
                <a:latin typeface="Times New Roman" panose="02020603050405020304" pitchFamily="18" charset="0"/>
              </a:rPr>
              <a:t>-</a:t>
            </a:r>
            <a:r>
              <a:rPr lang="sk-SK" altLang="es-MX" sz="1600" i="1">
                <a:solidFill>
                  <a:schemeClr val="bg1"/>
                </a:solidFill>
                <a:latin typeface="Times New Roman" panose="02020603050405020304" pitchFamily="18" charset="0"/>
              </a:rPr>
              <a:t> </a:t>
            </a:r>
            <a:r>
              <a:rPr lang="es-ES" altLang="es-MX" sz="1600" i="1">
                <a:solidFill>
                  <a:schemeClr val="bg1"/>
                </a:solidFill>
                <a:latin typeface="Times New Roman" panose="02020603050405020304" pitchFamily="18" charset="0"/>
              </a:rPr>
              <a:t>Jorge </a:t>
            </a:r>
            <a:r>
              <a:rPr lang="es-ES" altLang="es-MX" sz="1600" i="1" dirty="0">
                <a:solidFill>
                  <a:schemeClr val="bg1"/>
                </a:solidFill>
                <a:latin typeface="Times New Roman" panose="02020603050405020304" pitchFamily="18" charset="0"/>
              </a:rPr>
              <a:t>Reyes</a:t>
            </a:r>
          </a:p>
        </p:txBody>
      </p:sp>
      <p:pic>
        <p:nvPicPr>
          <p:cNvPr id="19" name="Imagen 1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090998" y="5715136"/>
            <a:ext cx="2966012" cy="828501"/>
          </a:xfrm>
          <a:prstGeom prst="rect">
            <a:avLst/>
          </a:prstGeom>
        </p:spPr>
      </p:pic>
      <p:pic>
        <p:nvPicPr>
          <p:cNvPr id="3" name="Imagen 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415645" y="427123"/>
            <a:ext cx="2124075" cy="2152650"/>
          </a:xfrm>
          <a:prstGeom prst="rect">
            <a:avLst/>
          </a:prstGeom>
        </p:spPr>
      </p:pic>
      <p:sp>
        <p:nvSpPr>
          <p:cNvPr id="9" name="1 CuadroTexto"/>
          <p:cNvSpPr txBox="1"/>
          <p:nvPr/>
        </p:nvSpPr>
        <p:spPr>
          <a:xfrm>
            <a:off x="2131677" y="5993183"/>
            <a:ext cx="1691297" cy="461665"/>
          </a:xfrm>
          <a:prstGeom prst="rect">
            <a:avLst/>
          </a:prstGeom>
          <a:noFill/>
        </p:spPr>
        <p:txBody>
          <a:bodyPr wrap="none" rtlCol="0">
            <a:spAutoFit/>
          </a:bodyPr>
          <a:lstStyle/>
          <a:p>
            <a:r>
              <a:rPr lang="es-MX" sz="1200" dirty="0">
                <a:solidFill>
                  <a:schemeClr val="bg1"/>
                </a:solidFill>
              </a:rPr>
              <a:t>lalo2gu@gmail</a:t>
            </a:r>
            <a:r>
              <a:rPr lang="es-MX" sz="1200">
                <a:solidFill>
                  <a:schemeClr val="bg1"/>
                </a:solidFill>
              </a:rPr>
              <a:t>.com</a:t>
            </a:r>
            <a:endParaRPr lang="sk-SK" sz="1200">
              <a:solidFill>
                <a:schemeClr val="bg1"/>
              </a:solidFill>
            </a:endParaRPr>
          </a:p>
          <a:p>
            <a:r>
              <a:rPr lang="sk-SK" sz="1200">
                <a:solidFill>
                  <a:schemeClr val="bg1"/>
                </a:solidFill>
              </a:rPr>
              <a:t>pista2011@gmail.com</a:t>
            </a:r>
            <a:endParaRPr lang="es-MX" sz="1200" dirty="0">
              <a:solidFill>
                <a:schemeClr val="bg1"/>
              </a:solidFill>
            </a:endParaRPr>
          </a:p>
        </p:txBody>
      </p:sp>
      <p:sp>
        <p:nvSpPr>
          <p:cNvPr id="10" name="Text Box 13"/>
          <p:cNvSpPr txBox="1">
            <a:spLocks noChangeArrowheads="1"/>
          </p:cNvSpPr>
          <p:nvPr/>
        </p:nvSpPr>
        <p:spPr bwMode="auto">
          <a:xfrm>
            <a:off x="708034" y="1657425"/>
            <a:ext cx="182287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MX" sz="1400" dirty="0">
                <a:solidFill>
                  <a:schemeClr val="bg1"/>
                </a:solidFill>
              </a:rPr>
              <a:t>Imágenes de la Web</a:t>
            </a:r>
            <a:endParaRPr lang="es-ES" sz="1400" dirty="0">
              <a:solidFill>
                <a:schemeClr val="bg1"/>
              </a:solidFill>
            </a:endParaRPr>
          </a:p>
        </p:txBody>
      </p:sp>
      <p:sp>
        <p:nvSpPr>
          <p:cNvPr id="11" name="Text Box 16"/>
          <p:cNvSpPr txBox="1">
            <a:spLocks noChangeArrowheads="1"/>
          </p:cNvSpPr>
          <p:nvPr/>
        </p:nvSpPr>
        <p:spPr bwMode="auto">
          <a:xfrm>
            <a:off x="10539720" y="5001496"/>
            <a:ext cx="1034579" cy="461665"/>
          </a:xfrm>
          <a:prstGeom prst="rect">
            <a:avLst/>
          </a:prstGeom>
          <a:noFill/>
          <a:ln w="9525">
            <a:noFill/>
            <a:miter lim="800000"/>
            <a:headEnd/>
            <a:tailEnd/>
          </a:ln>
          <a:effectLst/>
        </p:spPr>
        <p:txBody>
          <a:bodyPr wrap="none">
            <a:spAutoFit/>
          </a:bodyPr>
          <a:lstStyle/>
          <a:p>
            <a:r>
              <a:rPr lang="es-MX" sz="2400" dirty="0">
                <a:ln>
                  <a:solidFill>
                    <a:srgbClr val="00B0F0"/>
                  </a:solidFill>
                </a:ln>
                <a:noFill/>
                <a:latin typeface="Matura MT Script Capitals" pitchFamily="66" charset="0"/>
              </a:rPr>
              <a:t>Lalo </a:t>
            </a:r>
            <a:endParaRPr lang="es-ES" sz="2400" dirty="0">
              <a:ln>
                <a:solidFill>
                  <a:srgbClr val="00B0F0"/>
                </a:solidFill>
              </a:ln>
              <a:noFill/>
              <a:latin typeface="Matura MT Script Capitals" pitchFamily="66" charset="0"/>
            </a:endParaRPr>
          </a:p>
        </p:txBody>
      </p:sp>
      <p:sp>
        <p:nvSpPr>
          <p:cNvPr id="12" name="Text Box 12"/>
          <p:cNvSpPr txBox="1">
            <a:spLocks noChangeArrowheads="1"/>
          </p:cNvSpPr>
          <p:nvPr/>
        </p:nvSpPr>
        <p:spPr bwMode="auto">
          <a:xfrm>
            <a:off x="323439" y="5219192"/>
            <a:ext cx="46204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s-MX" altLang="es-MX" sz="1400" b="1" dirty="0">
                <a:solidFill>
                  <a:schemeClr val="bg1"/>
                </a:solidFill>
                <a:cs typeface="Arial" panose="020B0604020202020204" pitchFamily="34" charset="0"/>
              </a:rPr>
              <a:t>Edición </a:t>
            </a:r>
            <a:r>
              <a:rPr lang="es-MX" altLang="es-MX" sz="1400" b="1">
                <a:solidFill>
                  <a:schemeClr val="bg1"/>
                </a:solidFill>
                <a:cs typeface="Arial" panose="020B0604020202020204" pitchFamily="34" charset="0"/>
              </a:rPr>
              <a:t>y compilación</a:t>
            </a:r>
            <a:r>
              <a:rPr lang="sk-SK" altLang="es-MX" sz="1400" b="1">
                <a:solidFill>
                  <a:schemeClr val="bg1"/>
                </a:solidFill>
                <a:cs typeface="Arial" panose="020B0604020202020204" pitchFamily="34" charset="0"/>
              </a:rPr>
              <a:t> : </a:t>
            </a:r>
            <a:r>
              <a:rPr lang="es-MX" altLang="es-MX" sz="1400" b="1">
                <a:solidFill>
                  <a:schemeClr val="bg1"/>
                </a:solidFill>
                <a:cs typeface="Arial" panose="020B0604020202020204" pitchFamily="34" charset="0"/>
              </a:rPr>
              <a:t>Eduardo </a:t>
            </a:r>
            <a:r>
              <a:rPr lang="es-MX" altLang="es-MX" sz="1400" b="1" dirty="0">
                <a:solidFill>
                  <a:schemeClr val="bg1"/>
                </a:solidFill>
                <a:cs typeface="Arial" panose="020B0604020202020204" pitchFamily="34" charset="0"/>
              </a:rPr>
              <a:t>Gutiérrez </a:t>
            </a:r>
            <a:r>
              <a:rPr lang="es-MX" altLang="es-MX" sz="1400" b="1">
                <a:solidFill>
                  <a:schemeClr val="bg1"/>
                </a:solidFill>
                <a:cs typeface="Arial" panose="020B0604020202020204" pitchFamily="34" charset="0"/>
              </a:rPr>
              <a:t>y  Castro</a:t>
            </a:r>
            <a:endParaRPr lang="sk-SK" altLang="es-MX" sz="1400" b="1">
              <a:solidFill>
                <a:schemeClr val="bg1"/>
              </a:solidFill>
              <a:cs typeface="Arial" panose="020B0604020202020204" pitchFamily="34" charset="0"/>
            </a:endParaRPr>
          </a:p>
          <a:p>
            <a:pPr eaLnBrk="1" hangingPunct="1">
              <a:spcBef>
                <a:spcPct val="0"/>
              </a:spcBef>
              <a:buFontTx/>
              <a:buNone/>
            </a:pPr>
            <a:r>
              <a:rPr lang="es-MX" altLang="es-MX" sz="1400" b="1">
                <a:solidFill>
                  <a:schemeClr val="bg1"/>
                </a:solidFill>
                <a:cs typeface="Arial" panose="020B0604020202020204" pitchFamily="34" charset="0"/>
              </a:rPr>
              <a:t>Cooperacion tecnica</a:t>
            </a:r>
            <a:r>
              <a:rPr lang="sk-SK" altLang="es-MX" sz="1400" b="1">
                <a:solidFill>
                  <a:schemeClr val="bg1"/>
                </a:solidFill>
                <a:cs typeface="Arial" panose="020B0604020202020204" pitchFamily="34" charset="0"/>
              </a:rPr>
              <a:t> :    Steve Rumpler</a:t>
            </a:r>
            <a:endParaRPr lang="es-MX" altLang="es-MX" sz="1400" b="1" dirty="0">
              <a:solidFill>
                <a:schemeClr val="bg1"/>
              </a:solidFill>
              <a:cs typeface="Arial" panose="020B0604020202020204" pitchFamily="34" charset="0"/>
            </a:endParaRPr>
          </a:p>
        </p:txBody>
      </p:sp>
      <p:pic>
        <p:nvPicPr>
          <p:cNvPr id="13" name="Picture 4" descr="Resultado de imagen para iconos de palenque"/>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31028" y="4040117"/>
            <a:ext cx="1439862"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1 CuadroTexto"/>
          <p:cNvSpPr txBox="1"/>
          <p:nvPr/>
        </p:nvSpPr>
        <p:spPr>
          <a:xfrm>
            <a:off x="3359696" y="3174495"/>
            <a:ext cx="936625" cy="523875"/>
          </a:xfrm>
          <a:prstGeom prst="rect">
            <a:avLst/>
          </a:prstGeom>
          <a:noFill/>
        </p:spPr>
        <p:txBody>
          <a:bodyPr wrap="none">
            <a:spAutoFit/>
          </a:bodyPr>
          <a:lstStyle/>
          <a:p>
            <a:pPr eaLnBrk="1" hangingPunct="1">
              <a:defRPr/>
            </a:pPr>
            <a:r>
              <a:rPr lang="es-MX" sz="2800" b="1" dirty="0">
                <a:solidFill>
                  <a:schemeClr val="accent4">
                    <a:lumMod val="75000"/>
                    <a:lumOff val="25000"/>
                  </a:schemeClr>
                </a:solidFill>
                <a:latin typeface="Kristen ITC" pitchFamily="66" charset="0"/>
              </a:rPr>
              <a:t>2017</a:t>
            </a:r>
          </a:p>
        </p:txBody>
      </p:sp>
      <p:pic>
        <p:nvPicPr>
          <p:cNvPr id="15" name="Picture 2" descr="logo1"/>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19012" y="3807070"/>
            <a:ext cx="1387862" cy="374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0" descr="Google"/>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819012" y="3174495"/>
            <a:ext cx="1387862" cy="469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 descr="logo mediateca blanco"/>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19012" y="2636912"/>
            <a:ext cx="1676588" cy="45628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4"/>
          <p:cNvPicPr>
            <a:picLocks noChangeAspect="1"/>
          </p:cNvPicPr>
          <p:nvPr/>
        </p:nvPicPr>
        <p:blipFill>
          <a:blip r:embed="rId11">
            <a:extLst>
              <a:ext uri="{28A0092B-C50C-407E-A947-70E740481C1C}">
                <a14:useLocalDpi xmlns:a14="http://schemas.microsoft.com/office/drawing/2010/main"/>
              </a:ext>
            </a:extLst>
          </a:blip>
          <a:srcRect/>
          <a:stretch>
            <a:fillRect/>
          </a:stretch>
        </p:blipFill>
        <p:spPr bwMode="auto">
          <a:xfrm>
            <a:off x="859046" y="2053547"/>
            <a:ext cx="1565523" cy="52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Obrázok 4">
            <a:extLst>
              <a:ext uri="{FF2B5EF4-FFF2-40B4-BE49-F238E27FC236}">
                <a16:creationId xmlns:a16="http://schemas.microsoft.com/office/drawing/2014/main" id="{DE431E0E-D980-4537-B43F-3B67928FB77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386147" y="2439514"/>
            <a:ext cx="4375713" cy="2436259"/>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058"/>
                                        </p:tgtEl>
                                        <p:attrNameLst>
                                          <p:attrName>style.visibility</p:attrName>
                                        </p:attrNameLst>
                                      </p:cBhvr>
                                      <p:to>
                                        <p:strVal val="visible"/>
                                      </p:to>
                                    </p:set>
                                    <p:animEffect transition="in" filter="box(in)">
                                      <p:cBhvr>
                                        <p:cTn id="7" dur="3000"/>
                                        <p:tgtEl>
                                          <p:spTgt spid="2058"/>
                                        </p:tgtEl>
                                      </p:cBhvr>
                                    </p:animEffect>
                                  </p:childTnLst>
                                </p:cTn>
                              </p:par>
                            </p:childTnLst>
                          </p:cTn>
                        </p:par>
                        <p:par>
                          <p:cTn id="8" fill="hold" nodeType="afterGroup">
                            <p:stCondLst>
                              <p:cond delay="3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5000"/>
                            </p:stCondLst>
                            <p:childTnLst>
                              <p:par>
                                <p:cTn id="13" presetID="10" presetClass="entr" presetSubtype="0" fill="hold" grpId="0" nodeType="afterEffect">
                                  <p:stCondLst>
                                    <p:cond delay="0"/>
                                  </p:stCondLst>
                                  <p:iterate type="lt">
                                    <p:tmPct val="0"/>
                                  </p:iterate>
                                  <p:childTnLst>
                                    <p:set>
                                      <p:cBhvr>
                                        <p:cTn id="14" dur="1" fill="hold">
                                          <p:stCondLst>
                                            <p:cond delay="0"/>
                                          </p:stCondLst>
                                        </p:cTn>
                                        <p:tgtEl>
                                          <p:spTgt spid="2062"/>
                                        </p:tgtEl>
                                        <p:attrNameLst>
                                          <p:attrName>style.visibility</p:attrName>
                                        </p:attrNameLst>
                                      </p:cBhvr>
                                      <p:to>
                                        <p:strVal val="visible"/>
                                      </p:to>
                                    </p:set>
                                    <p:animEffect transition="in" filter="fade">
                                      <p:cBhvr>
                                        <p:cTn id="15" dur="2000"/>
                                        <p:tgtEl>
                                          <p:spTgt spid="2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hangingPunct="1">
              <a:spcBef>
                <a:spcPct val="50000"/>
              </a:spcBef>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Diseño predeterminado">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1431</Words>
  <Application>Microsoft Office PowerPoint</Application>
  <PresentationFormat>Širokouhlá</PresentationFormat>
  <Paragraphs>132</Paragraphs>
  <Slides>46</Slides>
  <Notes>1</Notes>
  <HiddenSlides>0</HiddenSlides>
  <MMClips>0</MMClips>
  <ScaleCrop>false</ScaleCrop>
  <HeadingPairs>
    <vt:vector size="6" baseType="variant">
      <vt:variant>
        <vt:lpstr>Použité písma</vt:lpstr>
      </vt:variant>
      <vt:variant>
        <vt:i4>12</vt:i4>
      </vt:variant>
      <vt:variant>
        <vt:lpstr>Motív</vt:lpstr>
      </vt:variant>
      <vt:variant>
        <vt:i4>2</vt:i4>
      </vt:variant>
      <vt:variant>
        <vt:lpstr>Nadpisy snímok</vt:lpstr>
      </vt:variant>
      <vt:variant>
        <vt:i4>46</vt:i4>
      </vt:variant>
    </vt:vector>
  </HeadingPairs>
  <TitlesOfParts>
    <vt:vector size="60" baseType="lpstr">
      <vt:lpstr>Arial</vt:lpstr>
      <vt:lpstr>Monotype Corsiva</vt:lpstr>
      <vt:lpstr>Arial Black</vt:lpstr>
      <vt:lpstr>Matura MT Script Capitals</vt:lpstr>
      <vt:lpstr>Arabia CE</vt:lpstr>
      <vt:lpstr>Calibri Light</vt:lpstr>
      <vt:lpstr>Aharoni</vt:lpstr>
      <vt:lpstr>Calibri</vt:lpstr>
      <vt:lpstr>Kristen ITC</vt:lpstr>
      <vt:lpstr>Times New Roman</vt:lpstr>
      <vt:lpstr>Wingdings</vt:lpstr>
      <vt:lpstr>Adobe Devanagari</vt:lpstr>
      <vt:lpstr>Diseño predeterminado</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224</cp:revision>
  <dcterms:created xsi:type="dcterms:W3CDTF">2008-12-14T03:41:33Z</dcterms:created>
  <dcterms:modified xsi:type="dcterms:W3CDTF">2020-10-13T15:10:17Z</dcterms:modified>
</cp:coreProperties>
</file>