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4" r:id="rId2"/>
  </p:sldMasterIdLst>
  <p:notesMasterIdLst>
    <p:notesMasterId r:id="rId65"/>
  </p:notesMasterIdLst>
  <p:sldIdLst>
    <p:sldId id="393" r:id="rId3"/>
    <p:sldId id="256" r:id="rId4"/>
    <p:sldId id="330" r:id="rId5"/>
    <p:sldId id="333" r:id="rId6"/>
    <p:sldId id="399" r:id="rId7"/>
    <p:sldId id="400" r:id="rId8"/>
    <p:sldId id="345" r:id="rId9"/>
    <p:sldId id="401" r:id="rId10"/>
    <p:sldId id="343" r:id="rId11"/>
    <p:sldId id="347" r:id="rId12"/>
    <p:sldId id="403" r:id="rId13"/>
    <p:sldId id="402" r:id="rId14"/>
    <p:sldId id="404" r:id="rId15"/>
    <p:sldId id="405" r:id="rId16"/>
    <p:sldId id="406" r:id="rId17"/>
    <p:sldId id="375" r:id="rId18"/>
    <p:sldId id="340" r:id="rId19"/>
    <p:sldId id="352" r:id="rId20"/>
    <p:sldId id="385" r:id="rId21"/>
    <p:sldId id="369" r:id="rId22"/>
    <p:sldId id="331" r:id="rId23"/>
    <p:sldId id="361" r:id="rId24"/>
    <p:sldId id="364" r:id="rId25"/>
    <p:sldId id="366" r:id="rId26"/>
    <p:sldId id="380" r:id="rId27"/>
    <p:sldId id="367" r:id="rId28"/>
    <p:sldId id="335" r:id="rId29"/>
    <p:sldId id="339" r:id="rId30"/>
    <p:sldId id="344" r:id="rId31"/>
    <p:sldId id="355" r:id="rId32"/>
    <p:sldId id="359" r:id="rId33"/>
    <p:sldId id="341" r:id="rId34"/>
    <p:sldId id="346" r:id="rId35"/>
    <p:sldId id="350" r:id="rId36"/>
    <p:sldId id="383" r:id="rId37"/>
    <p:sldId id="358" r:id="rId38"/>
    <p:sldId id="370" r:id="rId39"/>
    <p:sldId id="337" r:id="rId40"/>
    <p:sldId id="396" r:id="rId41"/>
    <p:sldId id="378" r:id="rId42"/>
    <p:sldId id="381" r:id="rId43"/>
    <p:sldId id="388" r:id="rId44"/>
    <p:sldId id="382" r:id="rId45"/>
    <p:sldId id="377" r:id="rId46"/>
    <p:sldId id="365" r:id="rId47"/>
    <p:sldId id="338" r:id="rId48"/>
    <p:sldId id="368" r:id="rId49"/>
    <p:sldId id="391" r:id="rId50"/>
    <p:sldId id="351" r:id="rId51"/>
    <p:sldId id="384" r:id="rId52"/>
    <p:sldId id="356" r:id="rId53"/>
    <p:sldId id="389" r:id="rId54"/>
    <p:sldId id="374" r:id="rId55"/>
    <p:sldId id="349" r:id="rId56"/>
    <p:sldId id="398" r:id="rId57"/>
    <p:sldId id="357" r:id="rId58"/>
    <p:sldId id="362" r:id="rId59"/>
    <p:sldId id="373" r:id="rId60"/>
    <p:sldId id="386" r:id="rId61"/>
    <p:sldId id="392" r:id="rId62"/>
    <p:sldId id="394" r:id="rId63"/>
    <p:sldId id="407" r:id="rId64"/>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dIrEM+6jNOxMWAL+0sOABw==" hashData="9FPvu/FaKXu2OwM3X+pVpS9DuKU="/>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00"/>
    <a:srgbClr val="8A0000"/>
    <a:srgbClr val="F799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59" autoAdjust="0"/>
    <p:restoredTop sz="94660"/>
  </p:normalViewPr>
  <p:slideViewPr>
    <p:cSldViewPr>
      <p:cViewPr>
        <p:scale>
          <a:sx n="60" d="100"/>
          <a:sy n="60" d="100"/>
        </p:scale>
        <p:origin x="662" y="605"/>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FBC849E4-9598-48B9-99FC-832B9AF0E581}" type="datetimeFigureOut">
              <a:rPr lang="es-ES"/>
              <a:pPr/>
              <a:t>29/07/2023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CFE8C9FE-D50A-4899-A72C-2DAF071923E6}"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FE8C9FE-D50A-4899-A72C-2DAF071923E6}" type="slidenum">
              <a:rPr lang="es-ES" smtClean="0"/>
              <a:pPr/>
              <a:t>23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2707"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72708" name="3 Marcador de número de diapositiva"/>
          <p:cNvSpPr>
            <a:spLocks noGrp="1"/>
          </p:cNvSpPr>
          <p:nvPr>
            <p:ph type="sldNum" sz="quarter" idx="5"/>
          </p:nvPr>
        </p:nvSpPr>
        <p:spPr bwMode="auto">
          <a:noFill/>
          <a:ln>
            <a:miter lim="800000"/>
            <a:headEnd/>
            <a:tailEnd/>
          </a:ln>
        </p:spPr>
        <p:txBody>
          <a:bodyPr/>
          <a:lstStyle/>
          <a:p>
            <a:fld id="{8CDF9C83-7290-42BE-8CF8-95BF1A95B542}" type="slidenum">
              <a:rPr lang="es-ES" altLang="es-ES"/>
              <a:pPr/>
              <a:t>29</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41403E81-AD0C-46AB-9F49-EDB5F97A1416}" type="datetimeFigureOut">
              <a:rPr lang="es-ES"/>
              <a:pPr/>
              <a:t>29/07/2023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A0322D0-4FFF-4AF2-80F8-50C2770053BD}" type="slidenum">
              <a:rPr lang="es-ES"/>
              <a:pPr/>
              <a:t>‹Nº›</a:t>
            </a:fld>
            <a:endParaRPr lang="es-ES"/>
          </a:p>
        </p:txBody>
      </p:sp>
    </p:spTree>
  </p:cSld>
  <p:clrMapOvr>
    <a:masterClrMapping/>
  </p:clrMapOvr>
  <p:transition advTm="16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64604A4-18CD-4AF7-926D-43180302408F}" type="datetimeFigureOut">
              <a:rPr lang="es-ES"/>
              <a:pPr/>
              <a:t>29/07/2023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4446795-ED2C-40CC-AAC9-8AF12980B8F1}" type="slidenum">
              <a:rPr lang="es-ES"/>
              <a:pPr/>
              <a:t>‹Nº›</a:t>
            </a:fld>
            <a:endParaRPr lang="es-ES"/>
          </a:p>
        </p:txBody>
      </p:sp>
    </p:spTree>
  </p:cSld>
  <p:clrMapOvr>
    <a:masterClrMapping/>
  </p:clrMapOvr>
  <p:transition advTm="16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C99ACE8D-DB9C-404F-8C0F-8539EE462B6E}" type="datetimeFigureOut">
              <a:rPr lang="es-ES"/>
              <a:pPr/>
              <a:t>29/07/2023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ED657D7-E09A-4F34-987A-E36E2D78EF18}" type="slidenum">
              <a:rPr lang="es-ES"/>
              <a:pPr/>
              <a:t>‹Nº›</a:t>
            </a:fld>
            <a:endParaRPr lang="es-ES"/>
          </a:p>
        </p:txBody>
      </p:sp>
    </p:spTree>
  </p:cSld>
  <p:clrMapOvr>
    <a:masterClrMapping/>
  </p:clrMapOvr>
  <p:transition advTm="16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0EA4DE51-98EB-435A-A6D2-934E53AAF013}" type="datetimeFigureOut">
              <a:rPr lang="es-ES"/>
              <a:pPr/>
              <a:t>29/07/2023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68754EA-3623-4EFC-B68C-340217E34752}" type="slidenum">
              <a:rPr lang="es-ES"/>
              <a:pPr/>
              <a:t>‹Nº›</a:t>
            </a:fld>
            <a:endParaRPr lang="es-ES"/>
          </a:p>
        </p:txBody>
      </p:sp>
    </p:spTree>
  </p:cSld>
  <p:clrMapOvr>
    <a:masterClrMapping/>
  </p:clrMapOvr>
  <p:transition advTm="16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9004DB19-5F58-41A3-B989-9BC60415CBE7}" type="datetimeFigureOut">
              <a:rPr lang="es-ES"/>
              <a:pPr/>
              <a:t>29/07/2023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3D26CBAE-3F0D-4FFE-9376-5E10824006BF}" type="slidenum">
              <a:rPr lang="es-ES"/>
              <a:pPr/>
              <a:t>‹Nº›</a:t>
            </a:fld>
            <a:endParaRPr lang="es-ES"/>
          </a:p>
        </p:txBody>
      </p:sp>
    </p:spTree>
  </p:cSld>
  <p:clrMapOvr>
    <a:masterClrMapping/>
  </p:clrMapOvr>
  <p:transition advTm="16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07C7FFD8-5734-4ECC-906C-AB5E0D327204}" type="datetimeFigureOut">
              <a:rPr lang="es-ES"/>
              <a:pPr/>
              <a:t>29/07/2023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941CB675-4A1A-4540-A316-B3341BDD2764}" type="slidenum">
              <a:rPr lang="es-ES"/>
              <a:pPr/>
              <a:t>‹Nº›</a:t>
            </a:fld>
            <a:endParaRPr lang="es-ES"/>
          </a:p>
        </p:txBody>
      </p:sp>
    </p:spTree>
  </p:cSld>
  <p:clrMapOvr>
    <a:masterClrMapping/>
  </p:clrMapOvr>
  <p:transition advTm="16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7CBB8C2F-6C10-4D14-8721-9733232290CC}" type="datetimeFigureOut">
              <a:rPr lang="es-ES"/>
              <a:pPr/>
              <a:t>29/07/2023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486C6D85-AFD2-4424-8ECC-7E943ED4C9A5}" type="slidenum">
              <a:rPr lang="es-ES"/>
              <a:pPr/>
              <a:t>‹Nº›</a:t>
            </a:fld>
            <a:endParaRPr lang="es-ES"/>
          </a:p>
        </p:txBody>
      </p:sp>
    </p:spTree>
  </p:cSld>
  <p:clrMapOvr>
    <a:masterClrMapping/>
  </p:clrMapOvr>
  <p:transition advTm="16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8"/>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6F7DEF6C-E8D8-4DB1-871D-3224A65F7BD1}" type="datetimeFigureOut">
              <a:rPr lang="es-ES"/>
              <a:pPr/>
              <a:t>29/07/2023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CB2FA94-4148-4D5A-BEA2-5C78B1185935}" type="slidenum">
              <a:rPr lang="es-ES"/>
              <a:pPr/>
              <a:t>‹Nº›</a:t>
            </a:fld>
            <a:endParaRPr lang="es-ES"/>
          </a:p>
        </p:txBody>
      </p:sp>
    </p:spTree>
  </p:cSld>
  <p:clrMapOvr>
    <a:masterClrMapping/>
  </p:clrMapOvr>
  <p:transition advTm="16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1CAFA008-541F-4227-A137-F458811D23A9}" type="datetimeFigureOut">
              <a:rPr lang="es-ES"/>
              <a:pPr/>
              <a:t>29/07/2023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876F85AE-6CAB-484B-BF5A-9E928F2B8B84}" type="slidenum">
              <a:rPr lang="es-ES"/>
              <a:pPr/>
              <a:t>‹Nº›</a:t>
            </a:fld>
            <a:endParaRPr lang="es-ES"/>
          </a:p>
        </p:txBody>
      </p:sp>
    </p:spTree>
  </p:cSld>
  <p:clrMapOvr>
    <a:masterClrMapping/>
  </p:clrMapOvr>
  <p:transition advTm="16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95259B6-AD4D-4FCD-BB01-3D468472CE91}" type="datetimeFigureOut">
              <a:rPr lang="es-ES"/>
              <a:pPr/>
              <a:t>29/07/2023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EBFB0EA-6A03-4C0A-9DC0-AEE7A192C892}" type="slidenum">
              <a:rPr lang="es-ES"/>
              <a:pPr/>
              <a:t>‹Nº›</a:t>
            </a:fld>
            <a:endParaRPr lang="es-ES"/>
          </a:p>
        </p:txBody>
      </p:sp>
    </p:spTree>
  </p:cSld>
  <p:clrMapOvr>
    <a:masterClrMapping/>
  </p:clrMapOvr>
  <p:transition advTm="16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341C89E-E62F-456F-9789-083B75A24705}" type="datetimeFigureOut">
              <a:rPr lang="es-ES"/>
              <a:pPr/>
              <a:t>29/07/2023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1A368DC-F178-450E-B004-80712E4A879F}" type="slidenum">
              <a:rPr lang="es-ES"/>
              <a:pPr/>
              <a:t>‹Nº›</a:t>
            </a:fld>
            <a:endParaRPr lang="es-ES"/>
          </a:p>
        </p:txBody>
      </p:sp>
    </p:spTree>
  </p:cSld>
  <p:clrMapOvr>
    <a:masterClrMapping/>
  </p:clrMapOvr>
  <p:transition advTm="16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10000" b="-10000"/>
          </a:stretch>
        </a:blip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4767739"/>
            <a:ext cx="2133600" cy="272891"/>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4300AD9F-55FF-4EA3-8A49-30BE3DD5DC06}" type="datetimeFigureOut">
              <a:rPr lang="es-ES"/>
              <a:pPr/>
              <a:t>29/07/2023</a:t>
            </a:fld>
            <a:endParaRPr lang="es-ES"/>
          </a:p>
        </p:txBody>
      </p:sp>
      <p:sp>
        <p:nvSpPr>
          <p:cNvPr id="5" name="4 Marcador de pie de página"/>
          <p:cNvSpPr>
            <a:spLocks noGrp="1"/>
          </p:cNvSpPr>
          <p:nvPr>
            <p:ph type="ftr" sz="quarter" idx="3"/>
          </p:nvPr>
        </p:nvSpPr>
        <p:spPr>
          <a:xfrm>
            <a:off x="3124200" y="4767739"/>
            <a:ext cx="2895600" cy="272891"/>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739"/>
            <a:ext cx="2133600" cy="272891"/>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58F3F99C-D773-4C66-B0B1-043746C515B6}"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16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10000" b="-10000"/>
          </a:stretch>
        </a:blip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75"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WordArt 3"/>
          <p:cNvSpPr>
            <a:spLocks noChangeArrowheads="1" noChangeShapeType="1" noTextEdit="1"/>
          </p:cNvSpPr>
          <p:nvPr/>
        </p:nvSpPr>
        <p:spPr bwMode="auto">
          <a:xfrm>
            <a:off x="1043608" y="173884"/>
            <a:ext cx="7200900" cy="701278"/>
          </a:xfrm>
          <a:prstGeom prst="rect">
            <a:avLst/>
          </a:prstGeom>
        </p:spPr>
        <p:txBody>
          <a:bodyPr wrap="none" fromWordArt="1">
            <a:prstTxWarp prst="textTriangle">
              <a:avLst>
                <a:gd name="adj" fmla="val 37537"/>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Maravillas del Vaticano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2948" name="WordArt 4"/>
          <p:cNvSpPr>
            <a:spLocks noChangeArrowheads="1" noChangeShapeType="1" noTextEdit="1"/>
          </p:cNvSpPr>
          <p:nvPr/>
        </p:nvSpPr>
        <p:spPr bwMode="auto">
          <a:xfrm>
            <a:off x="827585" y="1340413"/>
            <a:ext cx="7704137" cy="842494"/>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82949" name="WordArt 5"/>
          <p:cNvSpPr>
            <a:spLocks noChangeArrowheads="1" noChangeShapeType="1" noTextEdit="1"/>
          </p:cNvSpPr>
          <p:nvPr/>
        </p:nvSpPr>
        <p:spPr bwMode="auto">
          <a:xfrm>
            <a:off x="539552" y="2442136"/>
            <a:ext cx="8064500" cy="648072"/>
          </a:xfrm>
          <a:prstGeom prst="rect">
            <a:avLst/>
          </a:prstGeom>
        </p:spPr>
        <p:txBody>
          <a:bodyPr wrap="none" fromWordArt="1">
            <a:prstTxWarp prst="textFadeUp">
              <a:avLst>
                <a:gd name="adj" fmla="val 7579"/>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realizado por:  </a:t>
            </a:r>
          </a:p>
        </p:txBody>
      </p:sp>
      <p:sp>
        <p:nvSpPr>
          <p:cNvPr id="82950" name="WordArt 6"/>
          <p:cNvSpPr>
            <a:spLocks noChangeArrowheads="1" noChangeShapeType="1" noTextEdit="1"/>
          </p:cNvSpPr>
          <p:nvPr/>
        </p:nvSpPr>
        <p:spPr bwMode="auto">
          <a:xfrm>
            <a:off x="1331640" y="3349436"/>
            <a:ext cx="6553200" cy="54054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13500000">
                    <a:srgbClr val="009900"/>
                  </a:prstShdw>
                </a:effectLst>
                <a:latin typeface="High Tower Text"/>
              </a:rPr>
              <a:t>  </a:t>
            </a:r>
            <a:r>
              <a:rPr lang="es-ES"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p>
        </p:txBody>
      </p:sp>
      <p:sp>
        <p:nvSpPr>
          <p:cNvPr id="82951" name="WordArt 7"/>
          <p:cNvSpPr>
            <a:spLocks noChangeArrowheads="1" noChangeShapeType="1" noTextEdit="1"/>
          </p:cNvSpPr>
          <p:nvPr/>
        </p:nvSpPr>
        <p:spPr bwMode="auto">
          <a:xfrm>
            <a:off x="2771800" y="4062316"/>
            <a:ext cx="3887788" cy="73403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2947"/>
                                        </p:tgtEl>
                                        <p:attrNameLst>
                                          <p:attrName>style.visibility</p:attrName>
                                        </p:attrNameLst>
                                      </p:cBhvr>
                                      <p:to>
                                        <p:strVal val="visible"/>
                                      </p:to>
                                    </p:set>
                                    <p:anim calcmode="lin" valueType="num">
                                      <p:cBhvr>
                                        <p:cTn id="7" dur="2000" fill="hold"/>
                                        <p:tgtEl>
                                          <p:spTgt spid="82947"/>
                                        </p:tgtEl>
                                        <p:attrNameLst>
                                          <p:attrName>ppt_w</p:attrName>
                                        </p:attrNameLst>
                                      </p:cBhvr>
                                      <p:tavLst>
                                        <p:tav tm="0">
                                          <p:val>
                                            <p:strVal val="4*#ppt_w"/>
                                          </p:val>
                                        </p:tav>
                                        <p:tav tm="100000">
                                          <p:val>
                                            <p:strVal val="#ppt_w"/>
                                          </p:val>
                                        </p:tav>
                                      </p:tavLst>
                                    </p:anim>
                                    <p:anim calcmode="lin" valueType="num">
                                      <p:cBhvr>
                                        <p:cTn id="8" dur="2000" fill="hold"/>
                                        <p:tgtEl>
                                          <p:spTgt spid="82947"/>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2948"/>
                                        </p:tgtEl>
                                        <p:attrNameLst>
                                          <p:attrName>style.visibility</p:attrName>
                                        </p:attrNameLst>
                                      </p:cBhvr>
                                      <p:to>
                                        <p:strVal val="visible"/>
                                      </p:to>
                                    </p:set>
                                    <p:anim calcmode="lin" valueType="num">
                                      <p:cBhvr>
                                        <p:cTn id="12" dur="2000" fill="hold"/>
                                        <p:tgtEl>
                                          <p:spTgt spid="82948"/>
                                        </p:tgtEl>
                                        <p:attrNameLst>
                                          <p:attrName>ppt_w</p:attrName>
                                        </p:attrNameLst>
                                      </p:cBhvr>
                                      <p:tavLst>
                                        <p:tav tm="0">
                                          <p:val>
                                            <p:strVal val="#ppt_w*0.70"/>
                                          </p:val>
                                        </p:tav>
                                        <p:tav tm="100000">
                                          <p:val>
                                            <p:strVal val="#ppt_w"/>
                                          </p:val>
                                        </p:tav>
                                      </p:tavLst>
                                    </p:anim>
                                    <p:anim calcmode="lin" valueType="num">
                                      <p:cBhvr>
                                        <p:cTn id="13" dur="2000" fill="hold"/>
                                        <p:tgtEl>
                                          <p:spTgt spid="82948"/>
                                        </p:tgtEl>
                                        <p:attrNameLst>
                                          <p:attrName>ppt_h</p:attrName>
                                        </p:attrNameLst>
                                      </p:cBhvr>
                                      <p:tavLst>
                                        <p:tav tm="0">
                                          <p:val>
                                            <p:strVal val="#ppt_h"/>
                                          </p:val>
                                        </p:tav>
                                        <p:tav tm="100000">
                                          <p:val>
                                            <p:strVal val="#ppt_h"/>
                                          </p:val>
                                        </p:tav>
                                      </p:tavLst>
                                    </p:anim>
                                    <p:animEffect transition="in" filter="fade">
                                      <p:cBhvr>
                                        <p:cTn id="14" dur="2000"/>
                                        <p:tgtEl>
                                          <p:spTgt spid="82948"/>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2949"/>
                                        </p:tgtEl>
                                        <p:attrNameLst>
                                          <p:attrName>style.visibility</p:attrName>
                                        </p:attrNameLst>
                                      </p:cBhvr>
                                      <p:to>
                                        <p:strVal val="visible"/>
                                      </p:to>
                                    </p:set>
                                    <p:animEffect transition="in" filter="fade">
                                      <p:cBhvr>
                                        <p:cTn id="18" dur="2000"/>
                                        <p:tgtEl>
                                          <p:spTgt spid="82949"/>
                                        </p:tgtEl>
                                      </p:cBhvr>
                                    </p:animEffect>
                                    <p:anim calcmode="lin" valueType="num">
                                      <p:cBhvr>
                                        <p:cTn id="19" dur="2000" fill="hold"/>
                                        <p:tgtEl>
                                          <p:spTgt spid="82949"/>
                                        </p:tgtEl>
                                        <p:attrNameLst>
                                          <p:attrName>ppt_x</p:attrName>
                                        </p:attrNameLst>
                                      </p:cBhvr>
                                      <p:tavLst>
                                        <p:tav tm="0">
                                          <p:val>
                                            <p:strVal val="#ppt_x"/>
                                          </p:val>
                                        </p:tav>
                                        <p:tav tm="100000">
                                          <p:val>
                                            <p:strVal val="#ppt_x"/>
                                          </p:val>
                                        </p:tav>
                                      </p:tavLst>
                                    </p:anim>
                                    <p:anim calcmode="lin" valueType="num">
                                      <p:cBhvr>
                                        <p:cTn id="20" dur="2000" fill="hold"/>
                                        <p:tgtEl>
                                          <p:spTgt spid="82949"/>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2950"/>
                                        </p:tgtEl>
                                        <p:attrNameLst>
                                          <p:attrName>style.visibility</p:attrName>
                                        </p:attrNameLst>
                                      </p:cBhvr>
                                      <p:to>
                                        <p:strVal val="visible"/>
                                      </p:to>
                                    </p:set>
                                    <p:anim from="(-#ppt_w/2)" to="(#ppt_x)" calcmode="lin" valueType="num">
                                      <p:cBhvr>
                                        <p:cTn id="24" dur="1200" fill="hold">
                                          <p:stCondLst>
                                            <p:cond delay="0"/>
                                          </p:stCondLst>
                                        </p:cTn>
                                        <p:tgtEl>
                                          <p:spTgt spid="82950"/>
                                        </p:tgtEl>
                                        <p:attrNameLst>
                                          <p:attrName>ppt_x</p:attrName>
                                        </p:attrNameLst>
                                      </p:cBhvr>
                                    </p:anim>
                                    <p:anim from="0" to="-1.0" calcmode="lin" valueType="num">
                                      <p:cBhvr>
                                        <p:cTn id="25" dur="400" decel="50000" autoRev="1" fill="hold">
                                          <p:stCondLst>
                                            <p:cond delay="1200"/>
                                          </p:stCondLst>
                                        </p:cTn>
                                        <p:tgtEl>
                                          <p:spTgt spid="82950"/>
                                        </p:tgtEl>
                                        <p:attrNameLst>
                                          <p:attrName>xshear</p:attrName>
                                        </p:attrNameLst>
                                      </p:cBhvr>
                                    </p:anim>
                                    <p:animScale>
                                      <p:cBhvr>
                                        <p:cTn id="26" dur="400" decel="100000" autoRev="1" fill="hold">
                                          <p:stCondLst>
                                            <p:cond delay="1200"/>
                                          </p:stCondLst>
                                        </p:cTn>
                                        <p:tgtEl>
                                          <p:spTgt spid="82950"/>
                                        </p:tgtEl>
                                      </p:cBhvr>
                                      <p:from x="100000" y="100000"/>
                                      <p:to x="80000" y="100000"/>
                                    </p:animScale>
                                    <p:anim by="(#ppt_h/3+#ppt_w*0.1)" calcmode="lin" valueType="num">
                                      <p:cBhvr additive="sum">
                                        <p:cTn id="27" dur="400" decel="100000" autoRev="1" fill="hold">
                                          <p:stCondLst>
                                            <p:cond delay="1200"/>
                                          </p:stCondLst>
                                        </p:cTn>
                                        <p:tgtEl>
                                          <p:spTgt spid="82950"/>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2951"/>
                                        </p:tgtEl>
                                        <p:attrNameLst>
                                          <p:attrName>style.visibility</p:attrName>
                                        </p:attrNameLst>
                                      </p:cBhvr>
                                      <p:to>
                                        <p:strVal val="visible"/>
                                      </p:to>
                                    </p:set>
                                    <p:anim calcmode="lin" valueType="num">
                                      <p:cBhvr>
                                        <p:cTn id="31" dur="1000" fill="hold"/>
                                        <p:tgtEl>
                                          <p:spTgt spid="82951"/>
                                        </p:tgtEl>
                                        <p:attrNameLst>
                                          <p:attrName>ppt_w</p:attrName>
                                        </p:attrNameLst>
                                      </p:cBhvr>
                                      <p:tavLst>
                                        <p:tav tm="0">
                                          <p:val>
                                            <p:fltVal val="0"/>
                                          </p:val>
                                        </p:tav>
                                        <p:tav tm="100000">
                                          <p:val>
                                            <p:strVal val="#ppt_w"/>
                                          </p:val>
                                        </p:tav>
                                      </p:tavLst>
                                    </p:anim>
                                    <p:anim calcmode="lin" valueType="num">
                                      <p:cBhvr>
                                        <p:cTn id="32" dur="1000" fill="hold"/>
                                        <p:tgtEl>
                                          <p:spTgt spid="8295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851" y="1145857"/>
            <a:ext cx="8640763" cy="2308324"/>
          </a:xfrm>
          <a:prstGeom prst="rect">
            <a:avLst/>
          </a:prstGeom>
          <a:noFill/>
        </p:spPr>
        <p:txBody>
          <a:bodyPr>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mj-lt"/>
              </a:rPr>
              <a:t>La nueva Pinacoteca Vaticana de la ciudad-estado del Vaticano se inauguró el 27 de octubre de 1932 en un edificio de nueva planta que el papa Pío XI encargó construir al arquitecto Luca </a:t>
            </a:r>
            <a:r>
              <a:rPr lang="es-ES" sz="2400" dirty="0" err="1">
                <a:effectLst>
                  <a:glow rad="101600">
                    <a:schemeClr val="accent2">
                      <a:satMod val="175000"/>
                      <a:alpha val="40000"/>
                    </a:schemeClr>
                  </a:glow>
                  <a:outerShdw blurRad="38100" dist="38100" dir="2700000" algn="tl">
                    <a:srgbClr val="000000">
                      <a:alpha val="43137"/>
                    </a:srgbClr>
                  </a:outerShdw>
                </a:effectLst>
                <a:latin typeface="+mj-lt"/>
              </a:rPr>
              <a:t>Beltrami</a:t>
            </a:r>
            <a:r>
              <a:rPr lang="es-ES" sz="2400" dirty="0">
                <a:effectLst>
                  <a:glow rad="101600">
                    <a:schemeClr val="accent2">
                      <a:satMod val="175000"/>
                      <a:alpha val="40000"/>
                    </a:schemeClr>
                  </a:glow>
                  <a:outerShdw blurRad="38100" dist="38100" dir="2700000" algn="tl">
                    <a:srgbClr val="000000">
                      <a:alpha val="43137"/>
                    </a:srgbClr>
                  </a:outerShdw>
                </a:effectLst>
                <a:latin typeface="+mj-lt"/>
              </a:rPr>
              <a:t>. Esta galería de pinturas se engloba en el Museo Vaticano, perteneciente a la Iglesia católica y visitado por millones de turistas cada año.</a:t>
            </a:r>
          </a:p>
        </p:txBody>
      </p:sp>
      <p:sp>
        <p:nvSpPr>
          <p:cNvPr id="3" name="2 Rectángulo"/>
          <p:cNvSpPr/>
          <p:nvPr/>
        </p:nvSpPr>
        <p:spPr>
          <a:xfrm>
            <a:off x="1115616" y="195487"/>
            <a:ext cx="6881500" cy="756084"/>
          </a:xfrm>
          <a:prstGeom prst="rect">
            <a:avLst/>
          </a:prstGeom>
          <a:noFill/>
        </p:spPr>
        <p:txBody>
          <a:bodyPr wrap="none">
            <a:prstTxWarp prst="textDeflateTop">
              <a:avLst>
                <a:gd name="adj" fmla="val 32089"/>
              </a:avLst>
            </a:prstTxWarp>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defRPr/>
            </a:pPr>
            <a:r>
              <a:rPr lang="es-ES" sz="4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s-ES" sz="4400" b="1" cap="all"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El Vaticano y sus tesoros  </a:t>
            </a:r>
            <a:endParaRPr lang="es-ES" sz="4400" b="1" cap="all"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4" name="3 CuadroTexto"/>
          <p:cNvSpPr txBox="1"/>
          <p:nvPr/>
        </p:nvSpPr>
        <p:spPr>
          <a:xfrm>
            <a:off x="323529" y="3479051"/>
            <a:ext cx="8569325" cy="1200329"/>
          </a:xfrm>
          <a:prstGeom prst="rect">
            <a:avLst/>
          </a:prstGeom>
          <a:noFill/>
        </p:spPr>
        <p:txBody>
          <a:bodyPr>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mj-lt"/>
              </a:rPr>
              <a:t>El edificio se alza dentro del Jardín Cuadrado, aislado y rodeado de senderos, y cuenta con una luminosidad natural considerada perfecta para realzar el valor estético de las obras que alberga.</a:t>
            </a:r>
          </a:p>
        </p:txBody>
      </p:sp>
    </p:spTree>
  </p:cSld>
  <p:clrMapOvr>
    <a:masterClrMapping/>
  </p:clrMapOvr>
  <mc:AlternateContent xmlns:mc="http://schemas.openxmlformats.org/markup-compatibility/2006" xmlns:p14="http://schemas.microsoft.com/office/powerpoint/2010/main">
    <mc:Choice Requires="p14">
      <p:transition spd="slow" p14:dur="2000" advTm="52000">
        <p:split orient="vert"/>
      </p:transition>
    </mc:Choice>
    <mc:Fallback xmlns="">
      <p:transition spd="slow" advTm="52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313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9143999"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3999" cy="5143500"/>
          </a:xfrm>
          <a:prstGeom prst="rect">
            <a:avLst/>
          </a:prstGeom>
          <a:solidFill>
            <a:schemeClr val="tx2">
              <a:lumMod val="9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143500"/>
          </a:xfrm>
          <a:prstGeom prst="rect">
            <a:avLst/>
          </a:prstGeom>
          <a:solidFill>
            <a:schemeClr val="tx2">
              <a:lumMod val="90000"/>
              <a:alpha val="55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683568" y="4083918"/>
            <a:ext cx="7776864"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Cuando los turistas se abren camino por la Plaza de San Pedro quedan envueltos rápidamente por las espectaculares fachadas del Vaticano, que a primera vista parece un desierto de piedra.</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warp dir="in"/>
        <p:sndAc>
          <p:stSnd loop="1">
            <p:snd r:embed="rId2" name="Variadas.wav"/>
          </p:stSnd>
        </p:sndAc>
      </p:transition>
    </mc:Choice>
    <mc:Fallback xmlns="">
      <p:transition spd="slow" advTm="24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3" presetClass="exit" presetSubtype="16" fill="hold" grpId="0" nodeType="withEffect">
                                  <p:stCondLst>
                                    <p:cond delay="0"/>
                                  </p:stCondLst>
                                  <p:childTnLst>
                                    <p:animEffect transition="out" filter="plus(in)">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par>
                                <p:cTn id="14" presetID="16" presetClass="entr" presetSubtype="2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Horizontal)">
                                      <p:cBhvr>
                                        <p:cTn id="16" dur="3000"/>
                                        <p:tgtEl>
                                          <p:spTgt spid="4"/>
                                        </p:tgtEl>
                                      </p:cBhvr>
                                    </p:animEffect>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3000"/>
                                        <p:tgtEl>
                                          <p:spTgt spid="4"/>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1435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4822047"/>
            <a:ext cx="4644008" cy="20527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0"/>
            <a:ext cx="9144000" cy="5143500"/>
          </a:xfrm>
          <a:prstGeom prst="rect">
            <a:avLst/>
          </a:prstGeom>
          <a:solidFill>
            <a:schemeClr val="accent3">
              <a:lumMod val="75000"/>
              <a:alpha val="67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539552" y="4083918"/>
            <a:ext cx="7560840"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Lo que no sabe la mayoría de los visitantes es que detrás de la basílica de San Pedro hay una especie de edén en forma de jardín. La parte trasera del Vaticano es verde.</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window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childTnLst>
                                    <p:animEffect transition="out" filter="barn(outHorizont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3000"/>
                                        <p:tgtEl>
                                          <p:spTgt spid="5"/>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ppt_w+.3"/>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animEffect transition="in" filter="fade">
                                      <p:cBhvr>
                                        <p:cTn id="15" dur="3000"/>
                                        <p:tgtEl>
                                          <p:spTgt spid="5"/>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1383"/>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11" name="10 Rectángulo"/>
          <p:cNvSpPr/>
          <p:nvPr/>
        </p:nvSpPr>
        <p:spPr>
          <a:xfrm>
            <a:off x="0" y="0"/>
            <a:ext cx="9144000" cy="5143500"/>
          </a:xfrm>
          <a:prstGeom prst="rect">
            <a:avLst/>
          </a:prstGeom>
          <a:solidFill>
            <a:schemeClr val="accent3">
              <a:lumMod val="75000"/>
              <a:alpha val="65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323528" y="4299942"/>
            <a:ext cx="8352928" cy="646331"/>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Más de la mitad de las 44 hectáreas de este Estado en el centro de Roma están ocupadas por la naturaleza. Se trata del misterioso jardín papal.</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window dir="vert"/>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33794"/>
                                        </p:tgtEl>
                                        <p:attrNameLst>
                                          <p:attrName>style.visibility</p:attrName>
                                        </p:attrNameLst>
                                      </p:cBhvr>
                                      <p:to>
                                        <p:strVal val="visible"/>
                                      </p:to>
                                    </p:set>
                                    <p:anim calcmode="lin" valueType="num">
                                      <p:cBhvr>
                                        <p:cTn id="7" dur="3000" fill="hold"/>
                                        <p:tgtEl>
                                          <p:spTgt spid="33794"/>
                                        </p:tgtEl>
                                        <p:attrNameLst>
                                          <p:attrName>ppt_w</p:attrName>
                                        </p:attrNameLst>
                                      </p:cBhvr>
                                      <p:tavLst>
                                        <p:tav tm="0">
                                          <p:val>
                                            <p:strVal val="#ppt_w*0.70"/>
                                          </p:val>
                                        </p:tav>
                                        <p:tav tm="100000">
                                          <p:val>
                                            <p:strVal val="#ppt_w"/>
                                          </p:val>
                                        </p:tav>
                                      </p:tavLst>
                                    </p:anim>
                                    <p:anim calcmode="lin" valueType="num">
                                      <p:cBhvr>
                                        <p:cTn id="8" dur="3000" fill="hold"/>
                                        <p:tgtEl>
                                          <p:spTgt spid="33794"/>
                                        </p:tgtEl>
                                        <p:attrNameLst>
                                          <p:attrName>ppt_h</p:attrName>
                                        </p:attrNameLst>
                                      </p:cBhvr>
                                      <p:tavLst>
                                        <p:tav tm="0">
                                          <p:val>
                                            <p:strVal val="#ppt_h"/>
                                          </p:val>
                                        </p:tav>
                                        <p:tav tm="100000">
                                          <p:val>
                                            <p:strVal val="#ppt_h"/>
                                          </p:val>
                                        </p:tav>
                                      </p:tavLst>
                                    </p:anim>
                                    <p:animEffect transition="in" filter="fade">
                                      <p:cBhvr>
                                        <p:cTn id="9" dur="3000"/>
                                        <p:tgtEl>
                                          <p:spTgt spid="33794"/>
                                        </p:tgtEl>
                                      </p:cBhvr>
                                    </p:animEffect>
                                  </p:childTnLst>
                                </p:cTn>
                              </p:par>
                              <p:par>
                                <p:cTn id="10" presetID="16" presetClass="entr" presetSubtype="42" fill="hold" nodeType="withEffect">
                                  <p:stCondLst>
                                    <p:cond delay="0"/>
                                  </p:stCondLst>
                                  <p:childTnLst>
                                    <p:set>
                                      <p:cBhvr>
                                        <p:cTn id="11" dur="1" fill="hold">
                                          <p:stCondLst>
                                            <p:cond delay="0"/>
                                          </p:stCondLst>
                                        </p:cTn>
                                        <p:tgtEl>
                                          <p:spTgt spid="33794"/>
                                        </p:tgtEl>
                                        <p:attrNameLst>
                                          <p:attrName>style.visibility</p:attrName>
                                        </p:attrNameLst>
                                      </p:cBhvr>
                                      <p:to>
                                        <p:strVal val="visible"/>
                                      </p:to>
                                    </p:set>
                                    <p:animEffect transition="in" filter="barn(outHorizontal)">
                                      <p:cBhvr>
                                        <p:cTn id="12" dur="3000"/>
                                        <p:tgtEl>
                                          <p:spTgt spid="33794"/>
                                        </p:tgtEl>
                                      </p:cBhvr>
                                    </p:animEffect>
                                  </p:childTnLst>
                                </p:cTn>
                              </p:par>
                              <p:par>
                                <p:cTn id="13" presetID="3" presetClass="exit" presetSubtype="5" fill="hold" grpId="0" nodeType="withEffect">
                                  <p:stCondLst>
                                    <p:cond delay="0"/>
                                  </p:stCondLst>
                                  <p:childTnLst>
                                    <p:animEffect transition="out" filter="blinds(vertical)">
                                      <p:cBhvr>
                                        <p:cTn id="14" dur="3000"/>
                                        <p:tgtEl>
                                          <p:spTgt spid="11"/>
                                        </p:tgtEl>
                                      </p:cBhvr>
                                    </p:animEffect>
                                    <p:set>
                                      <p:cBhvr>
                                        <p:cTn id="15" dur="1" fill="hold">
                                          <p:stCondLst>
                                            <p:cond delay="2999"/>
                                          </p:stCondLst>
                                        </p:cTn>
                                        <p:tgtEl>
                                          <p:spTgt spid="11"/>
                                        </p:tgtEl>
                                        <p:attrNameLst>
                                          <p:attrName>style.visibility</p:attrName>
                                        </p:attrNameLst>
                                      </p:cBhvr>
                                      <p:to>
                                        <p:strVal val="hidden"/>
                                      </p:to>
                                    </p:set>
                                  </p:childTnLst>
                                </p:cTn>
                              </p:par>
                              <p:par>
                                <p:cTn id="16" presetID="34" presetClass="exit" presetSubtype="0" fill="hold" grpId="1" nodeType="withEffect">
                                  <p:stCondLst>
                                    <p:cond delay="2000"/>
                                  </p:stCondLst>
                                  <p:childTnLst>
                                    <p:anim from="(ppt_x)" to="(ppt_x+1)" calcmode="lin" valueType="num">
                                      <p:cBhvr>
                                        <p:cTn id="17" dur="4000">
                                          <p:stCondLst>
                                            <p:cond delay="0"/>
                                          </p:stCondLst>
                                        </p:cTn>
                                        <p:tgtEl>
                                          <p:spTgt spid="11"/>
                                        </p:tgtEl>
                                        <p:attrNameLst>
                                          <p:attrName>ppt_x</p:attrName>
                                        </p:attrNameLst>
                                      </p:cBhvr>
                                    </p:anim>
                                    <p:anim from="0" to="-1.0" calcmode="lin" valueType="num">
                                      <p:cBhvr>
                                        <p:cTn id="18" dur="800" accel="50000">
                                          <p:stCondLst>
                                            <p:cond delay="0"/>
                                          </p:stCondLst>
                                        </p:cTn>
                                        <p:tgtEl>
                                          <p:spTgt spid="11"/>
                                        </p:tgtEl>
                                        <p:attrNameLst>
                                          <p:attrName>xshear</p:attrName>
                                        </p:attrNameLst>
                                      </p:cBhvr>
                                    </p:anim>
                                    <p:set>
                                      <p:cBhvr>
                                        <p:cTn id="19" dur="3200">
                                          <p:stCondLst>
                                            <p:cond delay="800"/>
                                          </p:stCondLst>
                                        </p:cTn>
                                        <p:tgtEl>
                                          <p:spTgt spid="11"/>
                                        </p:tgtEl>
                                        <p:attrNameLst>
                                          <p:attrName>xshear</p:attrName>
                                        </p:attrNameLst>
                                      </p:cBhvr>
                                      <p:to>
                                        <p:strVal val="-1.0"/>
                                      </p:to>
                                    </p:set>
                                    <p:set>
                                      <p:cBhvr>
                                        <p:cTn id="20" dur="1" fill="hold">
                                          <p:stCondLst>
                                            <p:cond delay="3999"/>
                                          </p:stCondLst>
                                        </p:cTn>
                                        <p:tgtEl>
                                          <p:spTgt spid="11"/>
                                        </p:tgtEl>
                                        <p:attrNameLst>
                                          <p:attrName>style.visibility</p:attrName>
                                        </p:attrNameLst>
                                      </p:cBhvr>
                                      <p:to>
                                        <p:strVal val="hidden"/>
                                      </p:to>
                                    </p:set>
                                  </p:childTnLst>
                                </p:cTn>
                              </p:par>
                              <p:par>
                                <p:cTn id="21" presetID="40" presetClass="entr" presetSubtype="0" fill="hold" grpId="0" nodeType="withEffect">
                                  <p:stCondLst>
                                    <p:cond delay="300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5942303140_e24090a0b8_b.jpg"/>
          <p:cNvPicPr>
            <a:picLocks noChangeAspect="1"/>
          </p:cNvPicPr>
          <p:nvPr/>
        </p:nvPicPr>
        <p:blipFill>
          <a:blip r:embed="rId2" cstate="print"/>
          <a:stretch>
            <a:fillRect/>
          </a:stretch>
        </p:blipFill>
        <p:spPr bwMode="auto">
          <a:xfrm>
            <a:off x="0" y="-380578"/>
            <a:ext cx="9144000" cy="6408712"/>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14" name="13 Imagen" descr="5942303140_e24090a0b8_b.jpg"/>
          <p:cNvPicPr>
            <a:picLocks noChangeAspect="1"/>
          </p:cNvPicPr>
          <p:nvPr/>
        </p:nvPicPr>
        <p:blipFill>
          <a:blip r:embed="rId2" cstate="print"/>
          <a:stretch>
            <a:fillRect/>
          </a:stretch>
        </p:blipFill>
        <p:spPr bwMode="auto">
          <a:xfrm>
            <a:off x="0" y="-380578"/>
            <a:ext cx="9144000" cy="6408712"/>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011910"/>
            <a:ext cx="8352928"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A diferencia de lo que sucede en los Museos Vaticanos, aquí las personas no se agolpan por los pasillos y las salas como en la Capilla Sixtina. La visita a los Jardines del Vaticano sigue teniendo un aire de exclusividad.</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window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 presetClass="entr" presetSubtype="1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heckerboard(across)">
                                      <p:cBhvr>
                                        <p:cTn id="7" dur="3000"/>
                                        <p:tgtEl>
                                          <p:spTgt spid="11"/>
                                        </p:tgtEl>
                                      </p:cBhvr>
                                    </p:animEffect>
                                  </p:childTnLst>
                                </p:cTn>
                              </p:par>
                              <p:par>
                                <p:cTn id="8" presetID="23" presetClass="entr" presetSubtype="288"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3000" fill="hold"/>
                                        <p:tgtEl>
                                          <p:spTgt spid="11"/>
                                        </p:tgtEl>
                                        <p:attrNameLst>
                                          <p:attrName>ppt_w</p:attrName>
                                        </p:attrNameLst>
                                      </p:cBhvr>
                                      <p:tavLst>
                                        <p:tav tm="0">
                                          <p:val>
                                            <p:strVal val="4/3*#ppt_w"/>
                                          </p:val>
                                        </p:tav>
                                        <p:tav tm="100000">
                                          <p:val>
                                            <p:strVal val="#ppt_w"/>
                                          </p:val>
                                        </p:tav>
                                      </p:tavLst>
                                    </p:anim>
                                    <p:anim calcmode="lin" valueType="num">
                                      <p:cBhvr>
                                        <p:cTn id="11" dur="3000" fill="hold"/>
                                        <p:tgtEl>
                                          <p:spTgt spid="11"/>
                                        </p:tgtEl>
                                        <p:attrNameLst>
                                          <p:attrName>ppt_h</p:attrName>
                                        </p:attrNameLst>
                                      </p:cBhvr>
                                      <p:tavLst>
                                        <p:tav tm="0">
                                          <p:val>
                                            <p:strVal val="4/3*#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checkerboard(down)">
                                      <p:cBhvr>
                                        <p:cTn id="14" dur="3000"/>
                                        <p:tgtEl>
                                          <p:spTgt spid="14"/>
                                        </p:tgtEl>
                                      </p:cBhvr>
                                    </p:animEffect>
                                  </p:childTnLst>
                                </p:cTn>
                              </p:par>
                              <p:par>
                                <p:cTn id="15" presetID="23" presetClass="entr" presetSubtype="28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3000" fill="hold"/>
                                        <p:tgtEl>
                                          <p:spTgt spid="14"/>
                                        </p:tgtEl>
                                        <p:attrNameLst>
                                          <p:attrName>ppt_w</p:attrName>
                                        </p:attrNameLst>
                                      </p:cBhvr>
                                      <p:tavLst>
                                        <p:tav tm="0">
                                          <p:val>
                                            <p:strVal val="4/3*#ppt_w"/>
                                          </p:val>
                                        </p:tav>
                                        <p:tav tm="100000">
                                          <p:val>
                                            <p:strVal val="#ppt_w"/>
                                          </p:val>
                                        </p:tav>
                                      </p:tavLst>
                                    </p:anim>
                                    <p:anim calcmode="lin" valueType="num">
                                      <p:cBhvr>
                                        <p:cTn id="18" dur="3000" fill="hold"/>
                                        <p:tgtEl>
                                          <p:spTgt spid="1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22_washington.jpg-dulces 17 años.jpg"/>
          <p:cNvPicPr>
            <a:picLocks noChangeAspect="1"/>
          </p:cNvPicPr>
          <p:nvPr/>
        </p:nvPicPr>
        <p:blipFill>
          <a:blip r:embed="rId2" cstate="print"/>
          <a:stretch>
            <a:fillRect/>
          </a:stretch>
        </p:blipFill>
        <p:spPr bwMode="auto">
          <a:xfrm>
            <a:off x="0" y="0"/>
            <a:ext cx="9144000" cy="5668094"/>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5" name="4 Imagen" descr="SHORPY_06819u.jpg-Washington Tidal Basin Concurso de belleza - 5 de agosto de 1922.jpg"/>
          <p:cNvPicPr>
            <a:picLocks noChangeAspect="1"/>
          </p:cNvPicPr>
          <p:nvPr/>
        </p:nvPicPr>
        <p:blipFill>
          <a:blip r:embed="rId2" cstate="print"/>
          <a:stretch>
            <a:fillRect/>
          </a:stretch>
        </p:blipFill>
        <p:spPr bwMode="auto">
          <a:xfrm>
            <a:off x="0" y="0"/>
            <a:ext cx="9144000" cy="5668094"/>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220170"/>
            <a:ext cx="8136904"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En pocos minutos se pasa del barullo de voces de cualquier sala repleta de gente, a un mundo completamente distinto en el que solo se escucha el canto de los grillos. </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doors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342375.jpg"/>
          <p:cNvPicPr>
            <a:picLocks noChangeAspect="1"/>
          </p:cNvPicPr>
          <p:nvPr/>
        </p:nvPicPr>
        <p:blipFill>
          <a:blip r:embed="rId2" cstate="print"/>
          <a:stretch>
            <a:fillRect/>
          </a:stretch>
        </p:blipFill>
        <p:spPr bwMode="auto">
          <a:xfrm>
            <a:off x="0" y="-308570"/>
            <a:ext cx="9143999" cy="576064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3999" cy="5143500"/>
          </a:xfrm>
          <a:prstGeom prst="rect">
            <a:avLst/>
          </a:prstGeom>
          <a:solidFill>
            <a:schemeClr val="tx1">
              <a:lumMod val="75000"/>
              <a:alpha val="69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9143999" cy="5143500"/>
          </a:xfrm>
          <a:prstGeom prst="rect">
            <a:avLst/>
          </a:prstGeom>
          <a:solidFill>
            <a:schemeClr val="tx2">
              <a:lumMod val="75000"/>
              <a:alpha val="69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7544" y="4220170"/>
            <a:ext cx="8208912"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Los jardines se extienden por la Colina Vaticana que se encuentra detrás de la Basílica de San Pedro. Hora es ya de dejar las praderas verdes y centrarnos a lo que hemos venido, a conocer los Museos Vaticanos y otras cosas.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2500"/>
                                        <p:tgtEl>
                                          <p:spTgt spid="10"/>
                                        </p:tgtEl>
                                      </p:cBhvr>
                                    </p:animEffect>
                                    <p:set>
                                      <p:cBhvr>
                                        <p:cTn id="7" dur="1" fill="hold">
                                          <p:stCondLst>
                                            <p:cond delay="2499"/>
                                          </p:stCondLst>
                                        </p:cTn>
                                        <p:tgtEl>
                                          <p:spTgt spid="10"/>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0.7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5.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251520" y="3795886"/>
            <a:ext cx="8568952" cy="1200329"/>
          </a:xfrm>
          <a:prstGeom prst="rect">
            <a:avLst/>
          </a:prstGeom>
          <a:noFill/>
        </p:spPr>
        <p:txBody>
          <a:bodyPr wrap="square" rtlCol="0">
            <a:spAutoFit/>
          </a:bodyPr>
          <a:lstStyle/>
          <a:p>
            <a:r>
              <a:rPr lang="es-ES" dirty="0" smtClean="0">
                <a:effectLst>
                  <a:glow rad="101600">
                    <a:srgbClr val="C00000">
                      <a:alpha val="60000"/>
                    </a:srgbClr>
                  </a:glow>
                </a:effectLst>
              </a:rPr>
              <a:t>Conozcamos al hombre que tiene las llaves del Vaticano. Cada mañana, Gianni Crea abre las puertas de la historia. «El privilegio real es poder caminar por aquí y aprender algo nuevo cada día», afirma Gianni Crea, el principal guardián de las llaves de los Museos Vaticanos.</a:t>
            </a:r>
            <a:endParaRPr lang="es-ES" dirty="0">
              <a:effectLst>
                <a:glow rad="101600">
                  <a:srgbClr val="C00000">
                    <a:alpha val="60000"/>
                  </a:srgbClr>
                </a:glow>
              </a:effectLst>
            </a:endParaRPr>
          </a:p>
        </p:txBody>
      </p:sp>
      <p:sp>
        <p:nvSpPr>
          <p:cNvPr id="5" name="4 Rectángulo"/>
          <p:cNvSpPr/>
          <p:nvPr/>
        </p:nvSpPr>
        <p:spPr>
          <a:xfrm>
            <a:off x="323528" y="1491630"/>
            <a:ext cx="8285666" cy="523220"/>
          </a:xfrm>
          <a:prstGeom prst="rect">
            <a:avLst/>
          </a:prstGeom>
          <a:noFill/>
        </p:spPr>
        <p:txBody>
          <a:bodyPr wrap="none" lIns="91440" tIns="45720" rIns="91440" bIns="45720">
            <a:spAutoFit/>
            <a:scene3d>
              <a:camera prst="perspectiveAbove"/>
              <a:lightRig rig="threePt" dir="t"/>
            </a:scene3d>
            <a:sp3d extrusionH="57150">
              <a:bevelT w="38100" h="38100" prst="angle"/>
            </a:sp3d>
          </a:bodyPr>
          <a:lstStyle/>
          <a:p>
            <a:pPr algn="ctr"/>
            <a:r>
              <a:rPr lang="es-ES" sz="28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rPr>
              <a:t>El hombre que abre las puertas del Vaticano</a:t>
            </a:r>
            <a:endParaRPr lang="es-ES" sz="28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8000">
        <p14:warp dir="in"/>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ppt_w/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strVal val="#ppt_h"/>
                                          </p:val>
                                        </p:tav>
                                        <p:tav tm="100000">
                                          <p:val>
                                            <p:strVal val="#ppt_h"/>
                                          </p:val>
                                        </p:tav>
                                      </p:tavLst>
                                    </p:anim>
                                  </p:childTnLst>
                                </p:cTn>
                              </p:par>
                              <p:par>
                                <p:cTn id="11" presetID="16" presetClass="entr" presetSubtype="2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Horizontal)">
                                      <p:cBhvr>
                                        <p:cTn id="13" dur="3000"/>
                                        <p:tgtEl>
                                          <p:spTgt spid="4"/>
                                        </p:tgtEl>
                                      </p:cBhvr>
                                    </p:animEffect>
                                  </p:childTnLst>
                                </p:cTn>
                              </p:par>
                            </p:childTnLst>
                          </p:cTn>
                        </p:par>
                        <p:par>
                          <p:cTn id="14" fill="hold">
                            <p:stCondLst>
                              <p:cond delay="3000"/>
                            </p:stCondLst>
                            <p:childTnLst>
                              <p:par>
                                <p:cTn id="15" presetID="2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5000"/>
                            </p:stCondLst>
                            <p:childTnLst>
                              <p:par>
                                <p:cTn id="20" presetID="23" presetClass="exit" presetSubtype="16" fill="hold" grpId="1" nodeType="afterEffect">
                                  <p:stCondLst>
                                    <p:cond delay="3000"/>
                                  </p:stCondLst>
                                  <p:childTnLst>
                                    <p:anim calcmode="lin" valueType="num">
                                      <p:cBhvr>
                                        <p:cTn id="21" dur="2000"/>
                                        <p:tgtEl>
                                          <p:spTgt spid="5"/>
                                        </p:tgtEl>
                                        <p:attrNameLst>
                                          <p:attrName>ppt_w</p:attrName>
                                        </p:attrNameLst>
                                      </p:cBhvr>
                                      <p:tavLst>
                                        <p:tav tm="0">
                                          <p:val>
                                            <p:strVal val="ppt_w"/>
                                          </p:val>
                                        </p:tav>
                                        <p:tav tm="100000">
                                          <p:val>
                                            <p:strVal val="4*ppt_w"/>
                                          </p:val>
                                        </p:tav>
                                      </p:tavLst>
                                    </p:anim>
                                    <p:anim calcmode="lin" valueType="num">
                                      <p:cBhvr>
                                        <p:cTn id="22" dur="2000"/>
                                        <p:tgtEl>
                                          <p:spTgt spid="5"/>
                                        </p:tgtEl>
                                        <p:attrNameLst>
                                          <p:attrName>ppt_h</p:attrName>
                                        </p:attrNameLst>
                                      </p:cBhvr>
                                      <p:tavLst>
                                        <p:tav tm="0">
                                          <p:val>
                                            <p:strVal val="ppt_h"/>
                                          </p:val>
                                        </p:tav>
                                        <p:tav tm="100000">
                                          <p:val>
                                            <p:strVal val="4*ppt_h"/>
                                          </p:val>
                                        </p:tav>
                                      </p:tavLst>
                                    </p:anim>
                                    <p:set>
                                      <p:cBhvr>
                                        <p:cTn id="23" dur="1" fill="hold">
                                          <p:stCondLst>
                                            <p:cond delay="1999"/>
                                          </p:stCondLst>
                                        </p:cTn>
                                        <p:tgtEl>
                                          <p:spTgt spid="5"/>
                                        </p:tgtEl>
                                        <p:attrNameLst>
                                          <p:attrName>style.visibility</p:attrName>
                                        </p:attrNameLst>
                                      </p:cBhvr>
                                      <p:to>
                                        <p:strVal val="hidden"/>
                                      </p:to>
                                    </p:set>
                                  </p:childTnLst>
                                </p:cTn>
                              </p:par>
                              <p:par>
                                <p:cTn id="24" presetID="52" presetClass="exit" presetSubtype="0" fill="hold" grpId="2" nodeType="withEffect">
                                  <p:stCondLst>
                                    <p:cond delay="3000"/>
                                  </p:stCondLst>
                                  <p:childTnLst>
                                    <p:animScale>
                                      <p:cBhvr>
                                        <p:cTn id="25" dur="2000" accel="50000">
                                          <p:stCondLst>
                                            <p:cond delay="0"/>
                                          </p:stCondLst>
                                        </p:cTn>
                                        <p:tgtEl>
                                          <p:spTgt spid="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6" dur="2000" accel="50000">
                                          <p:stCondLst>
                                            <p:cond delay="0"/>
                                          </p:stCondLst>
                                        </p:cTn>
                                        <p:tgtEl>
                                          <p:spTgt spid="5"/>
                                        </p:tgtEl>
                                        <p:attrNameLst>
                                          <p:attrName>ppt_x</p:attrName>
                                          <p:attrName>ppt_y</p:attrName>
                                        </p:attrNameLst>
                                      </p:cBhvr>
                                    </p:animMotion>
                                    <p:animEffect transition="out" filter="fade">
                                      <p:cBhvr>
                                        <p:cTn id="27" dur="2000"/>
                                        <p:tgtEl>
                                          <p:spTgt spid="5"/>
                                        </p:tgtEl>
                                      </p:cBhvr>
                                    </p:animEffect>
                                    <p:set>
                                      <p:cBhvr>
                                        <p:cTn id="28" dur="1" fill="hold">
                                          <p:stCondLst>
                                            <p:cond delay="1999"/>
                                          </p:stCondLst>
                                        </p:cTn>
                                        <p:tgtEl>
                                          <p:spTgt spid="5"/>
                                        </p:tgtEl>
                                        <p:attrNameLst>
                                          <p:attrName>style.visibility</p:attrName>
                                        </p:attrNameLst>
                                      </p:cBhvr>
                                      <p:to>
                                        <p:strVal val="hidden"/>
                                      </p:to>
                                    </p:set>
                                  </p:childTnLst>
                                </p:cTn>
                              </p:par>
                            </p:childTnLst>
                          </p:cTn>
                        </p:par>
                        <p:par>
                          <p:cTn id="29" fill="hold">
                            <p:stCondLst>
                              <p:cond delay="10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anim calcmode="lin" valueType="num">
                                      <p:cBhvr>
                                        <p:cTn id="33" dur="1000" fill="hold"/>
                                        <p:tgtEl>
                                          <p:spTgt spid="3"/>
                                        </p:tgtEl>
                                        <p:attrNameLst>
                                          <p:attrName>ppt_x</p:attrName>
                                        </p:attrNameLst>
                                      </p:cBhvr>
                                      <p:tavLst>
                                        <p:tav tm="0">
                                          <p:val>
                                            <p:strVal val="#ppt_x-.1"/>
                                          </p:val>
                                        </p:tav>
                                        <p:tav tm="100000">
                                          <p:val>
                                            <p:strVal val="#ppt_x"/>
                                          </p:val>
                                        </p:tav>
                                      </p:tavLst>
                                    </p:anim>
                                    <p:anim calcmode="lin" valueType="num">
                                      <p:cBhvr>
                                        <p:cTn id="34"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5" grpId="1"/>
      <p:bldP spid="5" grpId="2"/>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874e1839.jpg"/>
          <p:cNvPicPr>
            <a:picLocks noGrp="1" noChangeAspect="1"/>
          </p:cNvPicPr>
          <p:nvPr>
            <p:ph idx="1"/>
          </p:nvPr>
        </p:nvPicPr>
        <p:blipFill>
          <a:blip r:embed="rId2" cstate="print"/>
          <a:stretch>
            <a:fillRect/>
          </a:stretch>
        </p:blipFill>
        <p:spPr>
          <a:xfrm>
            <a:off x="0" y="0"/>
            <a:ext cx="9144000" cy="5143500"/>
          </a:xfrm>
          <a:ln>
            <a:noFill/>
          </a:ln>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0" y="0"/>
            <a:ext cx="9144000" cy="5143500"/>
          </a:xfrm>
          <a:prstGeom prst="rect">
            <a:avLst/>
          </a:prstGeom>
          <a:solidFill>
            <a:schemeClr val="tx2">
              <a:lumMod val="75000"/>
              <a:alpha val="65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0"/>
            <a:ext cx="9144000" cy="5143500"/>
          </a:xfrm>
          <a:prstGeom prst="rect">
            <a:avLst/>
          </a:prstGeom>
          <a:solidFill>
            <a:schemeClr val="tx2">
              <a:lumMod val="50000"/>
              <a:alpha val="65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539552" y="3795886"/>
            <a:ext cx="8208912" cy="1200329"/>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Gianni Crea está íntimamente familiarizado con la historia. Casi cada mañana durante los últimos seis años, ha abierto las puertas de los Museos Vaticanos. Ha experimentado la calma de la Capilla Sixtina al amanecer, estudiado las sombras de </a:t>
            </a:r>
            <a:r>
              <a:rPr lang="es-ES" dirty="0" err="1" smtClean="0">
                <a:effectLst>
                  <a:glow rad="101600">
                    <a:srgbClr val="C00000">
                      <a:alpha val="60000"/>
                    </a:srgbClr>
                  </a:glow>
                  <a:outerShdw blurRad="38100" dist="38100" dir="2700000" algn="tl">
                    <a:srgbClr val="000000">
                      <a:alpha val="43137"/>
                    </a:srgbClr>
                  </a:outerShdw>
                </a:effectLst>
              </a:rPr>
              <a:t>Caravaggio</a:t>
            </a:r>
            <a:r>
              <a:rPr lang="es-ES" dirty="0" smtClean="0">
                <a:effectLst>
                  <a:glow rad="101600">
                    <a:srgbClr val="C00000">
                      <a:alpha val="60000"/>
                    </a:srgbClr>
                  </a:glow>
                  <a:outerShdw blurRad="38100" dist="38100" dir="2700000" algn="tl">
                    <a:srgbClr val="000000">
                      <a:alpha val="43137"/>
                    </a:srgbClr>
                  </a:outerShdw>
                </a:effectLst>
              </a:rPr>
              <a:t> y admirado las texturas del antiguo Egipto.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doors dir="vert"/>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ppt_w*0.7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animEffect transition="in" filter="fade">
                                      <p:cBhvr>
                                        <p:cTn id="9" dur="3000"/>
                                        <p:tgtEl>
                                          <p:spTgt spid="4"/>
                                        </p:tgtEl>
                                      </p:cBhvr>
                                    </p:animEffect>
                                  </p:childTnLst>
                                </p:cTn>
                              </p:par>
                              <p:par>
                                <p:cTn id="10" presetID="16" presetClass="exit" presetSubtype="37" fill="hold" grpId="0" nodeType="withEffect">
                                  <p:stCondLst>
                                    <p:cond delay="0"/>
                                  </p:stCondLst>
                                  <p:childTnLst>
                                    <p:animEffect transition="out" filter="barn(outVertical)">
                                      <p:cBhvr>
                                        <p:cTn id="11" dur="3500"/>
                                        <p:tgtEl>
                                          <p:spTgt spid="13"/>
                                        </p:tgtEl>
                                      </p:cBhvr>
                                    </p:animEffect>
                                    <p:set>
                                      <p:cBhvr>
                                        <p:cTn id="12" dur="1" fill="hold">
                                          <p:stCondLst>
                                            <p:cond delay="3499"/>
                                          </p:stCondLst>
                                        </p:cTn>
                                        <p:tgtEl>
                                          <p:spTgt spid="13"/>
                                        </p:tgtEl>
                                        <p:attrNameLst>
                                          <p:attrName>style.visibility</p:attrName>
                                        </p:attrNameLst>
                                      </p:cBhvr>
                                      <p:to>
                                        <p:strVal val="hidden"/>
                                      </p:to>
                                    </p:set>
                                  </p:childTnLst>
                                </p:cTn>
                              </p:par>
                              <p:par>
                                <p:cTn id="13" presetID="16" presetClass="exit" presetSubtype="37" fill="hold" grpId="0" nodeType="withEffect">
                                  <p:stCondLst>
                                    <p:cond delay="0"/>
                                  </p:stCondLst>
                                  <p:childTnLst>
                                    <p:animEffect transition="out" filter="barn(outVertical)">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childTnLst>
                          </p:cTn>
                        </p:par>
                        <p:par>
                          <p:cTn id="16" fill="hold">
                            <p:stCondLst>
                              <p:cond delay="35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5" grpId="0"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1.jpg"/>
          <p:cNvPicPr>
            <a:picLocks noChangeAspect="1"/>
          </p:cNvPicPr>
          <p:nvPr/>
        </p:nvPicPr>
        <p:blipFill>
          <a:blip r:embed="rId2" cstate="print"/>
          <a:stretch>
            <a:fillRect/>
          </a:stretch>
        </p:blipFill>
        <p:spPr bwMode="auto">
          <a:xfrm>
            <a:off x="0" y="0"/>
            <a:ext cx="9143999" cy="5668094"/>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3943171"/>
            <a:ext cx="8424936" cy="1200329"/>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«Sí, soy el guardián de las llaves, el principal guardián de las llaves, pero sigo siendo un portero que abre un museo», afirma Crea, católico devoto. «Pero abro las puertas de la historia del arte y la historia de la cristiandad, y es la historia más grande y hermosa que existe en el mundo».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doors dir="vert"/>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3" presetClass="entr" presetSubtype="5"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2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333692056_67ebee1810_o.jpg"/>
          <p:cNvPicPr>
            <a:picLocks noChangeAspect="1"/>
          </p:cNvPicPr>
          <p:nvPr/>
        </p:nvPicPr>
        <p:blipFill>
          <a:blip r:embed="rId2" cstate="print"/>
          <a:stretch>
            <a:fillRect/>
          </a:stretch>
        </p:blipFill>
        <p:spPr bwMode="auto">
          <a:xfrm>
            <a:off x="31351" y="0"/>
            <a:ext cx="5985969"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11" name="10 Rectángulo"/>
          <p:cNvSpPr/>
          <p:nvPr/>
        </p:nvSpPr>
        <p:spPr>
          <a:xfrm>
            <a:off x="0" y="0"/>
            <a:ext cx="6048672" cy="5143500"/>
          </a:xfrm>
          <a:prstGeom prst="rect">
            <a:avLst/>
          </a:prstGeom>
          <a:solidFill>
            <a:schemeClr val="accent5">
              <a:alpha val="65000"/>
            </a:scheme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323528" y="267494"/>
            <a:ext cx="5400600" cy="4608512"/>
          </a:xfrm>
          <a:prstGeom prst="rect">
            <a:avLst/>
          </a:prstGeom>
          <a:solidFill>
            <a:schemeClr val="tx2">
              <a:lumMod val="75000"/>
              <a:alpha val="65000"/>
            </a:scheme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6228184" y="987574"/>
            <a:ext cx="2915816" cy="3785652"/>
          </a:xfrm>
          <a:prstGeom prst="rect">
            <a:avLst/>
          </a:prstGeom>
          <a:noFill/>
        </p:spPr>
        <p:txBody>
          <a:bodyPr wrap="square" rtlCol="0">
            <a:spAutoFit/>
          </a:bodyPr>
          <a:lstStyle/>
          <a:p>
            <a:r>
              <a:rPr lang="es-ES" sz="2000" dirty="0" smtClean="0">
                <a:effectLst>
                  <a:glow rad="101600">
                    <a:srgbClr val="C00000">
                      <a:alpha val="60000"/>
                    </a:srgbClr>
                  </a:glow>
                  <a:outerShdw blurRad="38100" dist="38100" dir="2700000" algn="tl">
                    <a:srgbClr val="000000">
                      <a:alpha val="43137"/>
                    </a:srgbClr>
                  </a:outerShdw>
                </a:effectLst>
              </a:rPr>
              <a:t>Crea lleva 20 años trabajando en el Vaticano y seis años trabajando como </a:t>
            </a:r>
            <a:r>
              <a:rPr lang="es-ES" sz="2000" i="1" dirty="0" err="1" smtClean="0">
                <a:effectLst>
                  <a:glow rad="101600">
                    <a:srgbClr val="C00000">
                      <a:alpha val="60000"/>
                    </a:srgbClr>
                  </a:glow>
                  <a:outerShdw blurRad="38100" dist="38100" dir="2700000" algn="tl">
                    <a:srgbClr val="000000">
                      <a:alpha val="43137"/>
                    </a:srgbClr>
                  </a:outerShdw>
                </a:effectLst>
              </a:rPr>
              <a:t>clavigiero</a:t>
            </a:r>
            <a:r>
              <a:rPr lang="es-ES" sz="2000" dirty="0" smtClean="0">
                <a:effectLst>
                  <a:glow rad="101600">
                    <a:srgbClr val="C00000">
                      <a:alpha val="60000"/>
                    </a:srgbClr>
                  </a:glow>
                  <a:outerShdw blurRad="38100" dist="38100" dir="2700000" algn="tl">
                    <a:srgbClr val="000000">
                      <a:alpha val="43137"/>
                    </a:srgbClr>
                  </a:outerShdw>
                </a:effectLst>
              </a:rPr>
              <a:t> jefe. «Desde el momento en que sostengo estas llaves, desgastadas por el paso del tiempo, me hago responsable de algo más que yo mismo», afirma.</a:t>
            </a:r>
            <a:endParaRPr lang="es-ES" sz="2000"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doors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xit" presetSubtype="10"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11"/>
                                        </p:tgtEl>
                                      </p:cBhvr>
                                    </p:animEffect>
                                    <p:set>
                                      <p:cBhvr>
                                        <p:cTn id="14" dur="1" fill="hold">
                                          <p:stCondLst>
                                            <p:cond delay="2999"/>
                                          </p:stCondLst>
                                        </p:cTn>
                                        <p:tgtEl>
                                          <p:spTgt spid="11"/>
                                        </p:tgtEl>
                                        <p:attrNameLst>
                                          <p:attrName>style.visibility</p:attrName>
                                        </p:attrNameLst>
                                      </p:cBhvr>
                                      <p:to>
                                        <p:strVal val="hidden"/>
                                      </p:to>
                                    </p:set>
                                  </p:childTnLst>
                                </p:cTn>
                              </p:par>
                              <p:par>
                                <p:cTn id="15" presetID="17" presetClass="exit" presetSubtype="10" fill="hold" grpId="1" nodeType="withEffect">
                                  <p:stCondLst>
                                    <p:cond delay="0"/>
                                  </p:stCondLst>
                                  <p:childTnLst>
                                    <p:anim calcmode="lin" valueType="num">
                                      <p:cBhvr>
                                        <p:cTn id="16" dur="3000"/>
                                        <p:tgtEl>
                                          <p:spTgt spid="11"/>
                                        </p:tgtEl>
                                        <p:attrNameLst>
                                          <p:attrName>ppt_w</p:attrName>
                                        </p:attrNameLst>
                                      </p:cBhvr>
                                      <p:tavLst>
                                        <p:tav tm="0">
                                          <p:val>
                                            <p:strVal val="ppt_w"/>
                                          </p:val>
                                        </p:tav>
                                        <p:tav tm="100000">
                                          <p:val>
                                            <p:fltVal val="0"/>
                                          </p:val>
                                        </p:tav>
                                      </p:tavLst>
                                    </p:anim>
                                    <p:anim calcmode="lin" valueType="num">
                                      <p:cBhvr>
                                        <p:cTn id="17" dur="3000"/>
                                        <p:tgtEl>
                                          <p:spTgt spid="11"/>
                                        </p:tgtEl>
                                        <p:attrNameLst>
                                          <p:attrName>ppt_h</p:attrName>
                                        </p:attrNameLst>
                                      </p:cBhvr>
                                      <p:tavLst>
                                        <p:tav tm="0">
                                          <p:val>
                                            <p:strVal val="ppt_h"/>
                                          </p:val>
                                        </p:tav>
                                        <p:tav tm="100000">
                                          <p:val>
                                            <p:strVal val="ppt_h"/>
                                          </p:val>
                                        </p:tav>
                                      </p:tavLst>
                                    </p:anim>
                                    <p:set>
                                      <p:cBhvr>
                                        <p:cTn id="18" dur="1" fill="hold">
                                          <p:stCondLst>
                                            <p:cond delay="2999"/>
                                          </p:stCondLst>
                                        </p:cTn>
                                        <p:tgtEl>
                                          <p:spTgt spid="11"/>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5" grpId="0" animBg="1"/>
      <p:bldP spid="5" grpId="1" animBg="1"/>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86_3d_wallpaper_5.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1">
              <a:lumMod val="75000"/>
              <a:alpha val="68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10286_3d_wallpaper_5.jpg"/>
          <p:cNvPicPr>
            <a:picLocks noChangeAspect="1"/>
          </p:cNvPicPr>
          <p:nvPr/>
        </p:nvPicPr>
        <p:blipFill>
          <a:blip r:embed="rId2" cstate="print"/>
          <a:stretch>
            <a:fillRect/>
          </a:stretch>
        </p:blipFill>
        <p:spPr bwMode="auto">
          <a:xfrm>
            <a:off x="0" y="0"/>
            <a:ext cx="9144000" cy="5143499"/>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512" y="3795886"/>
            <a:ext cx="8964488" cy="1200329"/>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Sus mañanas comienzan a las 5:30 de la mañana en un búnker protegido que contiene </a:t>
            </a:r>
            <a:r>
              <a:rPr lang="es-ES" b="1" dirty="0" smtClean="0">
                <a:effectLst>
                  <a:glow rad="101600">
                    <a:srgbClr val="C00000">
                      <a:alpha val="60000"/>
                    </a:srgbClr>
                  </a:glow>
                  <a:outerShdw blurRad="38100" dist="38100" dir="2700000" algn="tl">
                    <a:srgbClr val="000000">
                      <a:alpha val="43137"/>
                    </a:srgbClr>
                  </a:outerShdw>
                </a:effectLst>
              </a:rPr>
              <a:t>2.797 llaves</a:t>
            </a:r>
            <a:r>
              <a:rPr lang="es-ES" dirty="0" smtClean="0">
                <a:effectLst>
                  <a:glow rad="101600">
                    <a:srgbClr val="C00000">
                      <a:alpha val="60000"/>
                    </a:srgbClr>
                  </a:glow>
                  <a:outerShdw blurRad="38100" dist="38100" dir="2700000" algn="tl">
                    <a:srgbClr val="000000">
                      <a:alpha val="43137"/>
                    </a:srgbClr>
                  </a:outerShdw>
                </a:effectLst>
              </a:rPr>
              <a:t>. Él y su equipo de 10 </a:t>
            </a:r>
            <a:r>
              <a:rPr lang="es-ES" i="1" dirty="0" err="1" smtClean="0">
                <a:effectLst>
                  <a:glow rad="101600">
                    <a:srgbClr val="C00000">
                      <a:alpha val="60000"/>
                    </a:srgbClr>
                  </a:glow>
                  <a:outerShdw blurRad="38100" dist="38100" dir="2700000" algn="tl">
                    <a:srgbClr val="000000">
                      <a:alpha val="43137"/>
                    </a:srgbClr>
                  </a:outerShdw>
                </a:effectLst>
              </a:rPr>
              <a:t>clavigeri</a:t>
            </a:r>
            <a:r>
              <a:rPr lang="es-ES" dirty="0" smtClean="0">
                <a:effectLst>
                  <a:glow rad="101600">
                    <a:srgbClr val="C00000">
                      <a:alpha val="60000"/>
                    </a:srgbClr>
                  </a:glow>
                  <a:outerShdw blurRad="38100" dist="38100" dir="2700000" algn="tl">
                    <a:srgbClr val="000000">
                      <a:alpha val="43137"/>
                    </a:srgbClr>
                  </a:outerShdw>
                </a:effectLst>
              </a:rPr>
              <a:t> —cinco para el turno de mañana y cinco para el de tarde— abren y cierran </a:t>
            </a:r>
            <a:r>
              <a:rPr lang="es-ES" b="1" dirty="0" smtClean="0">
                <a:effectLst>
                  <a:glow rad="101600">
                    <a:srgbClr val="C00000">
                      <a:alpha val="60000"/>
                    </a:srgbClr>
                  </a:glow>
                  <a:outerShdw blurRad="38100" dist="38100" dir="2700000" algn="tl">
                    <a:srgbClr val="000000">
                      <a:alpha val="43137"/>
                    </a:srgbClr>
                  </a:outerShdw>
                </a:effectLst>
              </a:rPr>
              <a:t>300 puertas</a:t>
            </a:r>
            <a:r>
              <a:rPr lang="es-ES" dirty="0" smtClean="0">
                <a:effectLst>
                  <a:glow rad="101600">
                    <a:srgbClr val="C00000">
                      <a:alpha val="60000"/>
                    </a:srgbClr>
                  </a:glow>
                  <a:outerShdw blurRad="38100" dist="38100" dir="2700000" algn="tl">
                    <a:srgbClr val="000000">
                      <a:alpha val="43137"/>
                    </a:srgbClr>
                  </a:outerShdw>
                </a:effectLst>
              </a:rPr>
              <a:t> cada día, movilizando consigo a unos 700 empleados.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doors dir="ver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nodeType="with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810132.jpg"/>
          <p:cNvPicPr>
            <a:picLocks noChangeAspect="1"/>
          </p:cNvPicPr>
          <p:nvPr/>
        </p:nvPicPr>
        <p:blipFill>
          <a:blip r:embed="rId2" cstate="print"/>
          <a:stretch>
            <a:fillRect/>
          </a:stretch>
        </p:blipFill>
        <p:spPr bwMode="auto">
          <a:xfrm>
            <a:off x="0" y="0"/>
            <a:ext cx="5364088" cy="5143499"/>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pic>
        <p:nvPicPr>
          <p:cNvPr id="5" name="4 Imagen" descr="33810132.jpg"/>
          <p:cNvPicPr>
            <a:picLocks noChangeAspect="1"/>
          </p:cNvPicPr>
          <p:nvPr/>
        </p:nvPicPr>
        <p:blipFill>
          <a:blip r:embed="rId2" cstate="print"/>
          <a:stretch>
            <a:fillRect/>
          </a:stretch>
        </p:blipFill>
        <p:spPr bwMode="auto">
          <a:xfrm>
            <a:off x="0" y="0"/>
            <a:ext cx="5364088" cy="5143499"/>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580112" y="1563638"/>
            <a:ext cx="3384376" cy="2862322"/>
          </a:xfrm>
          <a:prstGeom prst="rect">
            <a:avLst/>
          </a:prstGeom>
          <a:noFill/>
        </p:spPr>
        <p:txBody>
          <a:bodyPr wrap="square" rtlCol="0">
            <a:spAutoFit/>
          </a:bodyPr>
          <a:lstStyle/>
          <a:p>
            <a:r>
              <a:rPr lang="es-ES" sz="2000" dirty="0" smtClean="0">
                <a:effectLst>
                  <a:glow rad="101600">
                    <a:srgbClr val="C00000">
                      <a:alpha val="60000"/>
                    </a:srgbClr>
                  </a:glow>
                  <a:outerShdw blurRad="38100" dist="38100" dir="2700000" algn="tl">
                    <a:srgbClr val="000000">
                      <a:alpha val="43137"/>
                    </a:srgbClr>
                  </a:outerShdw>
                </a:effectLst>
              </a:rPr>
              <a:t>«Sé que el olor que me esperará cuando abra la primera puerta es el olor de la historia, el olor que han inhalado muchos hombres antes que nosotros. Son los mismos terrenos que han recorrido, amado y llorado», afirma.</a:t>
            </a:r>
            <a:endParaRPr lang="es-ES" sz="2000"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doors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4000"/>
                                        <p:tgtEl>
                                          <p:spTgt spid="5"/>
                                        </p:tgtEl>
                                      </p:cBhvr>
                                    </p:animEffect>
                                    <p:anim calcmode="lin" valueType="num">
                                      <p:cBhvr>
                                        <p:cTn id="13" dur="4000" fill="hold"/>
                                        <p:tgtEl>
                                          <p:spTgt spid="5"/>
                                        </p:tgtEl>
                                        <p:attrNameLst>
                                          <p:attrName>ppt_x</p:attrName>
                                        </p:attrNameLst>
                                      </p:cBhvr>
                                      <p:tavLst>
                                        <p:tav tm="0">
                                          <p:val>
                                            <p:strVal val="#ppt_x"/>
                                          </p:val>
                                        </p:tav>
                                        <p:tav tm="100000">
                                          <p:val>
                                            <p:strVal val="#ppt_x"/>
                                          </p:val>
                                        </p:tav>
                                      </p:tavLst>
                                    </p:anim>
                                    <p:anim calcmode="lin" valueType="num">
                                      <p:cBhvr>
                                        <p:cTn id="14" dur="4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3 Imagen" descr="5116098057_4764194aa1_b.jpg"/>
          <p:cNvPicPr>
            <a:picLocks noChangeAspect="1"/>
          </p:cNvPicPr>
          <p:nvPr/>
        </p:nvPicPr>
        <p:blipFill>
          <a:blip r:embed="rId2" cstate="print"/>
          <a:stretch>
            <a:fillRect/>
          </a:stretch>
        </p:blipFill>
        <p:spPr bwMode="auto">
          <a:xfrm>
            <a:off x="0" y="0"/>
            <a:ext cx="5076056"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5076056" cy="5143500"/>
          </a:xfrm>
          <a:prstGeom prst="rect">
            <a:avLst/>
          </a:prstGeom>
          <a:solidFill>
            <a:srgbClr val="6C0000">
              <a:alpha val="65000"/>
            </a:srgb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5220072" y="1419622"/>
            <a:ext cx="3744416" cy="3170099"/>
          </a:xfrm>
          <a:prstGeom prst="rect">
            <a:avLst/>
          </a:prstGeom>
          <a:noFill/>
        </p:spPr>
        <p:txBody>
          <a:bodyPr wrap="square" rtlCol="0">
            <a:spAutoFit/>
          </a:bodyPr>
          <a:lstStyle/>
          <a:p>
            <a:r>
              <a:rPr lang="es-ES" sz="2000" dirty="0" smtClean="0">
                <a:effectLst>
                  <a:glow rad="101600">
                    <a:srgbClr val="C00000">
                      <a:alpha val="60000"/>
                    </a:srgbClr>
                  </a:glow>
                  <a:outerShdw blurRad="38100" dist="38100" dir="2700000" algn="tl">
                    <a:srgbClr val="000000">
                      <a:alpha val="43137"/>
                    </a:srgbClr>
                  </a:outerShdw>
                </a:effectLst>
              </a:rPr>
              <a:t>«Tengo las llaves, en sentido figurado, de la historia de la Cristiandad, tanto la historia cristiana como la historia del arte», cuenta Crea. «Los Museos Vaticanos, incluyendo las Estancias de Rafael y la Capilla Sixtina, son unas de las obras de arte más hermosas del mundo».</a:t>
            </a:r>
            <a:endParaRPr lang="es-ES" sz="2000"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doors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with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checkerboard(down)">
                                      <p:cBhvr>
                                        <p:cTn id="7" dur="3000"/>
                                        <p:tgtEl>
                                          <p:spTgt spid="36866"/>
                                        </p:tgtEl>
                                      </p:cBhvr>
                                    </p:animEffect>
                                  </p:childTnLst>
                                </p:cTn>
                              </p:par>
                              <p:par>
                                <p:cTn id="8" presetID="5" presetClass="exit" presetSubtype="10" fill="hold" grpId="0" nodeType="withEffect">
                                  <p:stCondLst>
                                    <p:cond delay="0"/>
                                  </p:stCondLst>
                                  <p:childTnLst>
                                    <p:animEffect transition="out" filter="checkerboard(across)">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333692056_67ebee1810_o.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11" name="10 Rectángulo"/>
          <p:cNvSpPr/>
          <p:nvPr/>
        </p:nvSpPr>
        <p:spPr>
          <a:xfrm>
            <a:off x="0" y="0"/>
            <a:ext cx="9144000" cy="5143500"/>
          </a:xfrm>
          <a:prstGeom prst="rect">
            <a:avLst/>
          </a:prstGeom>
          <a:solidFill>
            <a:schemeClr val="accent5">
              <a:alpha val="65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4220170"/>
            <a:ext cx="8496944"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Los Museos Vaticanos albergan, protegen y restauran decenas de miles de obras de arte de valor incalculable que abarcan épocas antiguas y modernas, pero quizá ninguna sea más emblemática que la sede del cónclave papal.</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split orient="vert"/>
      </p:transition>
    </mc:Choice>
    <mc:Fallback xmlns="">
      <p:transition spd="slow" advTm="27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3" presetClass="exit" presetSubtype="10" fill="hold" grpId="0" nodeType="withEffect">
                                  <p:stCondLst>
                                    <p:cond delay="0"/>
                                  </p:stCondLst>
                                  <p:childTnLst>
                                    <p:animEffect transition="out" filter="blinds(horizontal)">
                                      <p:cBhvr>
                                        <p:cTn id="13" dur="3000"/>
                                        <p:tgtEl>
                                          <p:spTgt spid="11"/>
                                        </p:tgtEl>
                                      </p:cBhvr>
                                    </p:animEffect>
                                    <p:set>
                                      <p:cBhvr>
                                        <p:cTn id="14" dur="1" fill="hold">
                                          <p:stCondLst>
                                            <p:cond delay="2999"/>
                                          </p:stCondLst>
                                        </p:cTn>
                                        <p:tgtEl>
                                          <p:spTgt spid="11"/>
                                        </p:tgtEl>
                                        <p:attrNameLst>
                                          <p:attrName>style.visibility</p:attrName>
                                        </p:attrNameLst>
                                      </p:cBhvr>
                                      <p:to>
                                        <p:strVal val="hidden"/>
                                      </p:to>
                                    </p:set>
                                  </p:childTnLst>
                                </p:cTn>
                              </p:par>
                              <p:par>
                                <p:cTn id="15" presetID="17" presetClass="exit" presetSubtype="10" fill="hold" grpId="1" nodeType="withEffect">
                                  <p:stCondLst>
                                    <p:cond delay="0"/>
                                  </p:stCondLst>
                                  <p:childTnLst>
                                    <p:anim calcmode="lin" valueType="num">
                                      <p:cBhvr>
                                        <p:cTn id="16" dur="3000"/>
                                        <p:tgtEl>
                                          <p:spTgt spid="11"/>
                                        </p:tgtEl>
                                        <p:attrNameLst>
                                          <p:attrName>ppt_w</p:attrName>
                                        </p:attrNameLst>
                                      </p:cBhvr>
                                      <p:tavLst>
                                        <p:tav tm="0">
                                          <p:val>
                                            <p:strVal val="ppt_w"/>
                                          </p:val>
                                        </p:tav>
                                        <p:tav tm="100000">
                                          <p:val>
                                            <p:fltVal val="0"/>
                                          </p:val>
                                        </p:tav>
                                      </p:tavLst>
                                    </p:anim>
                                    <p:anim calcmode="lin" valueType="num">
                                      <p:cBhvr>
                                        <p:cTn id="17" dur="3000"/>
                                        <p:tgtEl>
                                          <p:spTgt spid="11"/>
                                        </p:tgtEl>
                                        <p:attrNameLst>
                                          <p:attrName>ppt_h</p:attrName>
                                        </p:attrNameLst>
                                      </p:cBhvr>
                                      <p:tavLst>
                                        <p:tav tm="0">
                                          <p:val>
                                            <p:strVal val="ppt_h"/>
                                          </p:val>
                                        </p:tav>
                                        <p:tav tm="100000">
                                          <p:val>
                                            <p:strVal val="ppt_h"/>
                                          </p:val>
                                        </p:tav>
                                      </p:tavLst>
                                    </p:anim>
                                    <p:set>
                                      <p:cBhvr>
                                        <p:cTn id="18" dur="1" fill="hold">
                                          <p:stCondLst>
                                            <p:cond delay="2999"/>
                                          </p:stCondLst>
                                        </p:cTn>
                                        <p:tgtEl>
                                          <p:spTgt spid="11"/>
                                        </p:tgtEl>
                                        <p:attrNameLst>
                                          <p:attrName>style.visibility</p:attrName>
                                        </p:attrNameLst>
                                      </p:cBhvr>
                                      <p:to>
                                        <p:strVal val="hidden"/>
                                      </p:to>
                                    </p:se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810132.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5" name="4 Imagen" descr="33810132.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220170"/>
            <a:ext cx="8352928"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Llamativos en su totalidad, los frescos de Miguel Ángel cubren los 1.114 metros cuadrados de la capilla. Las escenas del Génesis y más de 300 figuras revelan las complejidades de la forma humana.</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4/3*#ppt_w"/>
                                          </p:val>
                                        </p:tav>
                                        <p:tav tm="100000">
                                          <p:val>
                                            <p:strVal val="#ppt_w"/>
                                          </p:val>
                                        </p:tav>
                                      </p:tavLst>
                                    </p:anim>
                                    <p:anim calcmode="lin" valueType="num">
                                      <p:cBhvr>
                                        <p:cTn id="13" dur="4000" fill="hold"/>
                                        <p:tgtEl>
                                          <p:spTgt spid="4"/>
                                        </p:tgtEl>
                                        <p:attrNameLst>
                                          <p:attrName>ppt_h</p:attrName>
                                        </p:attrNameLst>
                                      </p:cBhvr>
                                      <p:tavLst>
                                        <p:tav tm="0">
                                          <p:val>
                                            <p:strVal val="4/3*#ppt_h"/>
                                          </p:val>
                                        </p:tav>
                                        <p:tav tm="100000">
                                          <p:val>
                                            <p:strVal val="#ppt_h"/>
                                          </p:val>
                                        </p:tav>
                                      </p:tavLst>
                                    </p:anim>
                                  </p:childTnLst>
                                </p:cTn>
                              </p:par>
                              <p:par>
                                <p:cTn id="14" presetID="47"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4000"/>
                                        <p:tgtEl>
                                          <p:spTgt spid="5"/>
                                        </p:tgtEl>
                                      </p:cBhvr>
                                    </p:animEffect>
                                    <p:anim calcmode="lin" valueType="num">
                                      <p:cBhvr>
                                        <p:cTn id="17" dur="4000" fill="hold"/>
                                        <p:tgtEl>
                                          <p:spTgt spid="5"/>
                                        </p:tgtEl>
                                        <p:attrNameLst>
                                          <p:attrName>ppt_x</p:attrName>
                                        </p:attrNameLst>
                                      </p:cBhvr>
                                      <p:tavLst>
                                        <p:tav tm="0">
                                          <p:val>
                                            <p:strVal val="#ppt_x"/>
                                          </p:val>
                                        </p:tav>
                                        <p:tav tm="100000">
                                          <p:val>
                                            <p:strVal val="#ppt_x"/>
                                          </p:val>
                                        </p:tav>
                                      </p:tavLst>
                                    </p:anim>
                                    <p:anim calcmode="lin" valueType="num">
                                      <p:cBhvr>
                                        <p:cTn id="18" dur="4000" fill="hold"/>
                                        <p:tgtEl>
                                          <p:spTgt spid="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strVal val="4/3*#ppt_w"/>
                                          </p:val>
                                        </p:tav>
                                        <p:tav tm="100000">
                                          <p:val>
                                            <p:strVal val="#ppt_w"/>
                                          </p:val>
                                        </p:tav>
                                      </p:tavLst>
                                    </p:anim>
                                    <p:anim calcmode="lin" valueType="num">
                                      <p:cBhvr>
                                        <p:cTn id="22" dur="4000" fill="hold"/>
                                        <p:tgtEl>
                                          <p:spTgt spid="5"/>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4 Marcador de contenido" descr="5787458138_072fcc8c0b_b.jpg"/>
          <p:cNvPicPr>
            <a:picLocks noGrp="1" noChangeAspect="1"/>
          </p:cNvPicPr>
          <p:nvPr>
            <p:ph idx="1"/>
          </p:nvPr>
        </p:nvPicPr>
        <p:blipFill>
          <a:blip r:embed="rId2" cstate="print"/>
          <a:srcRect/>
          <a:stretch>
            <a:fillRect/>
          </a:stretch>
        </p:blipFill>
        <p:spPr>
          <a:xfrm>
            <a:off x="11895138" y="428625"/>
            <a:ext cx="63500" cy="54293"/>
          </a:xfrm>
          <a:effectLst>
            <a:outerShdw algn="tl" rotWithShape="0">
              <a:srgbClr val="000000">
                <a:alpha val="70000"/>
              </a:srgbClr>
            </a:outerShdw>
          </a:effectLst>
        </p:spPr>
      </p:pic>
      <p:sp>
        <p:nvSpPr>
          <p:cNvPr id="4" name="3 Rectángulo"/>
          <p:cNvSpPr/>
          <p:nvPr/>
        </p:nvSpPr>
        <p:spPr>
          <a:xfrm flipV="1">
            <a:off x="-642974" y="5143501"/>
            <a:ext cx="45719" cy="3428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5518568"/>
            <a:ext cx="428660" cy="107121"/>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1435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4" y="5464954"/>
            <a:ext cx="45719" cy="3428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1" y="321453"/>
            <a:ext cx="71439" cy="10715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446998"/>
            <a:ext cx="142876" cy="214278"/>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3534482003_686ba5e0aa_b.jpg"/>
          <p:cNvPicPr>
            <a:picLocks noChangeAspect="1"/>
          </p:cNvPicPr>
          <p:nvPr/>
        </p:nvPicPr>
        <p:blipFill>
          <a:blip r:embed="rId3" cstate="print"/>
          <a:stretch>
            <a:fillRect/>
          </a:stretch>
        </p:blipFill>
        <p:spPr bwMode="auto">
          <a:xfrm>
            <a:off x="0" y="0"/>
            <a:ext cx="9144000" cy="5668094"/>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16" name="15 Rectángulo"/>
          <p:cNvSpPr/>
          <p:nvPr/>
        </p:nvSpPr>
        <p:spPr>
          <a:xfrm>
            <a:off x="0" y="0"/>
            <a:ext cx="9144000" cy="5143500"/>
          </a:xfrm>
          <a:prstGeom prst="rect">
            <a:avLst/>
          </a:prstGeom>
          <a:solidFill>
            <a:schemeClr val="accent6">
              <a:lumMod val="60000"/>
              <a:lumOff val="40000"/>
              <a:alpha val="7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827584" y="3943171"/>
            <a:ext cx="7560840" cy="1200329"/>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«Las pinturas conmueven el alma del observador cuando las personas representadas muestran claramente el movimiento de su propia alma», escribió el artista florentino </a:t>
            </a:r>
            <a:r>
              <a:rPr lang="es-ES" dirty="0" err="1" smtClean="0">
                <a:effectLst>
                  <a:glow rad="101600">
                    <a:srgbClr val="C00000">
                      <a:alpha val="60000"/>
                    </a:srgbClr>
                  </a:glow>
                  <a:outerShdw blurRad="38100" dist="38100" dir="2700000" algn="tl">
                    <a:srgbClr val="000000">
                      <a:alpha val="43137"/>
                    </a:srgbClr>
                  </a:outerShdw>
                </a:effectLst>
              </a:rPr>
              <a:t>Leon</a:t>
            </a:r>
            <a:r>
              <a:rPr lang="es-ES" dirty="0" smtClean="0">
                <a:effectLst>
                  <a:glow rad="101600">
                    <a:srgbClr val="C00000">
                      <a:alpha val="60000"/>
                    </a:srgbClr>
                  </a:glow>
                  <a:outerShdw blurRad="38100" dist="38100" dir="2700000" algn="tl">
                    <a:srgbClr val="000000">
                      <a:alpha val="43137"/>
                    </a:srgbClr>
                  </a:outerShdw>
                </a:effectLst>
              </a:rPr>
              <a:t> </a:t>
            </a:r>
            <a:r>
              <a:rPr lang="es-ES" dirty="0" err="1" smtClean="0">
                <a:effectLst>
                  <a:glow rad="101600">
                    <a:srgbClr val="C00000">
                      <a:alpha val="60000"/>
                    </a:srgbClr>
                  </a:glow>
                  <a:outerShdw blurRad="38100" dist="38100" dir="2700000" algn="tl">
                    <a:srgbClr val="000000">
                      <a:alpha val="43137"/>
                    </a:srgbClr>
                  </a:outerShdw>
                </a:effectLst>
              </a:rPr>
              <a:t>Battista</a:t>
            </a:r>
            <a:r>
              <a:rPr lang="es-ES" dirty="0" smtClean="0">
                <a:effectLst>
                  <a:glow rad="101600">
                    <a:srgbClr val="C00000">
                      <a:alpha val="60000"/>
                    </a:srgbClr>
                  </a:glow>
                  <a:outerShdw blurRad="38100" dist="38100" dir="2700000" algn="tl">
                    <a:srgbClr val="000000">
                      <a:alpha val="43137"/>
                    </a:srgbClr>
                  </a:outerShdw>
                </a:effectLst>
              </a:rPr>
              <a:t> Alberti en 1435, casi un siglo antes de que se completase la Capilla Sixtina.</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peelOff"/>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16"/>
                                        </p:tgtEl>
                                      </p:cBhvr>
                                    </p:animEffect>
                                    <p:set>
                                      <p:cBhvr>
                                        <p:cTn id="7" dur="1" fill="hold">
                                          <p:stCondLst>
                                            <p:cond delay="2999"/>
                                          </p:stCondLst>
                                        </p:cTn>
                                        <p:tgtEl>
                                          <p:spTgt spid="16"/>
                                        </p:tgtEl>
                                        <p:attrNameLst>
                                          <p:attrName>style.visibility</p:attrName>
                                        </p:attrNameLst>
                                      </p:cBhvr>
                                      <p:to>
                                        <p:strVal val="hidden"/>
                                      </p:to>
                                    </p:set>
                                  </p:childTnLst>
                                </p:cTn>
                              </p:par>
                              <p:par>
                                <p:cTn id="8" presetID="23" presetClass="entr" presetSubtype="27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3000" fill="hold"/>
                                        <p:tgtEl>
                                          <p:spTgt spid="15"/>
                                        </p:tgtEl>
                                        <p:attrNameLst>
                                          <p:attrName>ppt_w</p:attrName>
                                        </p:attrNameLst>
                                      </p:cBhvr>
                                      <p:tavLst>
                                        <p:tav tm="0">
                                          <p:val>
                                            <p:strVal val="2/3*#ppt_w"/>
                                          </p:val>
                                        </p:tav>
                                        <p:tav tm="100000">
                                          <p:val>
                                            <p:strVal val="#ppt_w"/>
                                          </p:val>
                                        </p:tav>
                                      </p:tavLst>
                                    </p:anim>
                                    <p:anim calcmode="lin" valueType="num">
                                      <p:cBhvr>
                                        <p:cTn id="11" dur="3000" fill="hold"/>
                                        <p:tgtEl>
                                          <p:spTgt spid="15"/>
                                        </p:tgtEl>
                                        <p:attrNameLst>
                                          <p:attrName>ppt_h</p:attrName>
                                        </p:attrNameLst>
                                      </p:cBhvr>
                                      <p:tavLst>
                                        <p:tav tm="0">
                                          <p:val>
                                            <p:strVal val="2/3*#ppt_h"/>
                                          </p:val>
                                        </p:tav>
                                        <p:tav tm="100000">
                                          <p:val>
                                            <p:strVal val="#ppt_h"/>
                                          </p:val>
                                        </p:tav>
                                      </p:tavLst>
                                    </p:anim>
                                  </p:childTnLst>
                                </p:cTn>
                              </p:par>
                              <p:par>
                                <p:cTn id="12" presetID="15"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3000" fill="hold"/>
                                        <p:tgtEl>
                                          <p:spTgt spid="15"/>
                                        </p:tgtEl>
                                        <p:attrNameLst>
                                          <p:attrName>ppt_w</p:attrName>
                                        </p:attrNameLst>
                                      </p:cBhvr>
                                      <p:tavLst>
                                        <p:tav tm="0">
                                          <p:val>
                                            <p:fltVal val="0"/>
                                          </p:val>
                                        </p:tav>
                                        <p:tav tm="100000">
                                          <p:val>
                                            <p:strVal val="#ppt_w"/>
                                          </p:val>
                                        </p:tav>
                                      </p:tavLst>
                                    </p:anim>
                                    <p:anim calcmode="lin" valueType="num">
                                      <p:cBhvr>
                                        <p:cTn id="15" dur="3000" fill="hold"/>
                                        <p:tgtEl>
                                          <p:spTgt spid="15"/>
                                        </p:tgtEl>
                                        <p:attrNameLst>
                                          <p:attrName>ppt_h</p:attrName>
                                        </p:attrNameLst>
                                      </p:cBhvr>
                                      <p:tavLst>
                                        <p:tav tm="0">
                                          <p:val>
                                            <p:fltVal val="0"/>
                                          </p:val>
                                        </p:tav>
                                        <p:tav tm="100000">
                                          <p:val>
                                            <p:strVal val="#ppt_h"/>
                                          </p:val>
                                        </p:tav>
                                      </p:tavLst>
                                    </p:anim>
                                    <p:anim calcmode="lin" valueType="num">
                                      <p:cBhvr>
                                        <p:cTn id="16"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7" dur="3000" fill="hold"/>
                                        <p:tgtEl>
                                          <p:spTgt spid="15"/>
                                        </p:tgtEl>
                                        <p:attrNameLst>
                                          <p:attrName>ppt_y</p:attrName>
                                        </p:attrNameLst>
                                      </p:cBhvr>
                                      <p:tavLst>
                                        <p:tav tm="0" fmla="#ppt_y+(sin(-2*pi*(1-$))*-#ppt_x+cos(-2*pi*(1-$))*(1-#ppt_y))*(1-$)">
                                          <p:val>
                                            <p:fltVal val="0"/>
                                          </p:val>
                                        </p:tav>
                                        <p:tav tm="100000">
                                          <p:val>
                                            <p:fltVal val="1"/>
                                          </p:val>
                                        </p:tav>
                                      </p:tavLst>
                                    </p:anim>
                                  </p:childTnLst>
                                </p:cTn>
                              </p:par>
                              <p:par>
                                <p:cTn id="18" presetID="8" presetClass="emph" presetSubtype="0" fill="hold" nodeType="withEffect">
                                  <p:stCondLst>
                                    <p:cond delay="0"/>
                                  </p:stCondLst>
                                  <p:childTnLst>
                                    <p:animRot by="21600000">
                                      <p:cBhvr>
                                        <p:cTn id="19" dur="2000" fill="hold"/>
                                        <p:tgtEl>
                                          <p:spTgt spid="15"/>
                                        </p:tgtEl>
                                        <p:attrNameLst>
                                          <p:attrName>r</p:attrName>
                                        </p:attrNameLst>
                                      </p:cBhvr>
                                    </p:animRo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1"/>
                                          </p:val>
                                        </p:tav>
                                        <p:tav tm="100000">
                                          <p:val>
                                            <p:strVal val="#ppt_x"/>
                                          </p:val>
                                        </p:tav>
                                      </p:tavLst>
                                    </p:anim>
                                    <p:anim calcmode="lin" valueType="num">
                                      <p:cBhvr>
                                        <p:cTn id="2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3 Imagen" descr="5116098057_4764194aa1_b.jpg"/>
          <p:cNvPicPr>
            <a:picLocks noChangeAspect="1"/>
          </p:cNvPicPr>
          <p:nvPr/>
        </p:nvPicPr>
        <p:blipFill>
          <a:blip r:embed="rId2" cstate="print"/>
          <a:stretch>
            <a:fillRect/>
          </a:stretch>
        </p:blipFill>
        <p:spPr bwMode="auto">
          <a:xfrm>
            <a:off x="0" y="44450"/>
            <a:ext cx="9144000" cy="50546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143500"/>
          </a:xfrm>
          <a:prstGeom prst="rect">
            <a:avLst/>
          </a:prstGeom>
          <a:solidFill>
            <a:srgbClr val="6C0000">
              <a:alpha val="65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611560" y="4011910"/>
            <a:ext cx="7992888"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Según investigaciones limitadas de imágenes neurológicas, cuando vemos imágenes de cuerpos o percibimos los movimientos requeridos para dar las pinceladas, nuestros propios sistemas motores se activan.</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gallery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with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checkerboard(down)">
                                      <p:cBhvr>
                                        <p:cTn id="7" dur="3000"/>
                                        <p:tgtEl>
                                          <p:spTgt spid="36866"/>
                                        </p:tgtEl>
                                      </p:cBhvr>
                                    </p:animEffect>
                                  </p:childTnLst>
                                </p:cTn>
                              </p:par>
                              <p:par>
                                <p:cTn id="8" presetID="5" presetClass="exit" presetSubtype="10" fill="hold" grpId="1" nodeType="withEffect">
                                  <p:stCondLst>
                                    <p:cond delay="0"/>
                                  </p:stCondLst>
                                  <p:childTnLst>
                                    <p:animEffect transition="out" filter="checkerboard(across)">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animBg="1"/>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342375.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3999" cy="5143500"/>
          </a:xfrm>
          <a:prstGeom prst="rect">
            <a:avLst/>
          </a:prstGeom>
          <a:solidFill>
            <a:schemeClr val="tx1">
              <a:lumMod val="75000"/>
              <a:alpha val="69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9143999" cy="5143500"/>
          </a:xfrm>
          <a:prstGeom prst="rect">
            <a:avLst/>
          </a:prstGeom>
          <a:solidFill>
            <a:schemeClr val="tx2">
              <a:lumMod val="75000"/>
              <a:alpha val="69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7544" y="3943171"/>
            <a:ext cx="8280920" cy="1200329"/>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Esto se conoce como sistema de neuronas espejo, que está implicado en la comunicación social, la empatía y la imitación. Otros estudios han determinado que las regiones del cerebro implicadas en el procesamiento de las emociones se activan cuando miramos obras de arte,</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gallery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Imagen38.jpg"/>
          <p:cNvPicPr>
            <a:picLocks noChangeAspect="1"/>
          </p:cNvPicPr>
          <p:nvPr/>
        </p:nvPicPr>
        <p:blipFill>
          <a:blip r:embed="rId2" cstate="print"/>
          <a:stretch>
            <a:fillRect/>
          </a:stretch>
        </p:blipFill>
        <p:spPr bwMode="auto">
          <a:xfrm>
            <a:off x="0" y="-452586"/>
            <a:ext cx="9144000" cy="5832648"/>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4" name="3 Imagen" descr="Imagen38.jpg"/>
          <p:cNvPicPr>
            <a:picLocks noChangeAspect="1"/>
          </p:cNvPicPr>
          <p:nvPr/>
        </p:nvPicPr>
        <p:blipFill>
          <a:blip r:embed="rId2" cstate="print"/>
          <a:stretch>
            <a:fillRect/>
          </a:stretch>
        </p:blipFill>
        <p:spPr bwMode="auto">
          <a:xfrm>
            <a:off x="0" y="-452586"/>
            <a:ext cx="9144000" cy="5832648"/>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3568" y="4220170"/>
            <a:ext cx="7848872"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Leo </a:t>
            </a:r>
            <a:r>
              <a:rPr lang="es-ES" dirty="0" err="1" smtClean="0">
                <a:effectLst>
                  <a:glow rad="101600">
                    <a:srgbClr val="C00000">
                      <a:alpha val="60000"/>
                    </a:srgbClr>
                  </a:glow>
                  <a:outerShdw blurRad="38100" dist="38100" dir="2700000" algn="tl">
                    <a:srgbClr val="000000">
                      <a:alpha val="43137"/>
                    </a:srgbClr>
                  </a:outerShdw>
                </a:effectLst>
              </a:rPr>
              <a:t>Tolstói</a:t>
            </a:r>
            <a:r>
              <a:rPr lang="es-ES" dirty="0" smtClean="0">
                <a:effectLst>
                  <a:glow rad="101600">
                    <a:srgbClr val="C00000">
                      <a:alpha val="60000"/>
                    </a:srgbClr>
                  </a:glow>
                  <a:outerShdw blurRad="38100" dist="38100" dir="2700000" algn="tl">
                    <a:srgbClr val="000000">
                      <a:alpha val="43137"/>
                    </a:srgbClr>
                  </a:outerShdw>
                </a:effectLst>
              </a:rPr>
              <a:t> propuso que el arte «es un lazo de unión entre los hombres, conectándolos con los mismos sentimientos», un medio que suele sentirse antes de entenderse conscientemente.</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4000"/>
                                        <p:tgtEl>
                                          <p:spTgt spid="4"/>
                                        </p:tgtEl>
                                      </p:cBhvr>
                                    </p:animEffect>
                                  </p:childTnLst>
                                </p:cTn>
                              </p:par>
                              <p:par>
                                <p:cTn id="8" presetID="5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0.70"/>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16" presetClass="entr" presetSubtype="26"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barn(inHorizontal)">
                                      <p:cBhvr>
                                        <p:cTn id="15" dur="4000"/>
                                        <p:tgtEl>
                                          <p:spTgt spid="17"/>
                                        </p:tgtEl>
                                      </p:cBhvr>
                                    </p:animEffect>
                                  </p:childTnLst>
                                </p:cTn>
                              </p:par>
                              <p:par>
                                <p:cTn id="16" presetID="55" presetClass="entr" presetSubtype="0"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p:cTn id="18" dur="4000" fill="hold"/>
                                        <p:tgtEl>
                                          <p:spTgt spid="17"/>
                                        </p:tgtEl>
                                        <p:attrNameLst>
                                          <p:attrName>ppt_w</p:attrName>
                                        </p:attrNameLst>
                                      </p:cBhvr>
                                      <p:tavLst>
                                        <p:tav tm="0">
                                          <p:val>
                                            <p:strVal val="#ppt_w*0.70"/>
                                          </p:val>
                                        </p:tav>
                                        <p:tav tm="100000">
                                          <p:val>
                                            <p:strVal val="#ppt_w"/>
                                          </p:val>
                                        </p:tav>
                                      </p:tavLst>
                                    </p:anim>
                                    <p:anim calcmode="lin" valueType="num">
                                      <p:cBhvr>
                                        <p:cTn id="19" dur="4000" fill="hold"/>
                                        <p:tgtEl>
                                          <p:spTgt spid="17"/>
                                        </p:tgtEl>
                                        <p:attrNameLst>
                                          <p:attrName>ppt_h</p:attrName>
                                        </p:attrNameLst>
                                      </p:cBhvr>
                                      <p:tavLst>
                                        <p:tav tm="0">
                                          <p:val>
                                            <p:strVal val="#ppt_h"/>
                                          </p:val>
                                        </p:tav>
                                        <p:tav tm="100000">
                                          <p:val>
                                            <p:strVal val="#ppt_h"/>
                                          </p:val>
                                        </p:tav>
                                      </p:tavLst>
                                    </p:anim>
                                    <p:animEffect transition="in" filter="fade">
                                      <p:cBhvr>
                                        <p:cTn id="20" dur="4000"/>
                                        <p:tgtEl>
                                          <p:spTgt spid="17"/>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10716_634464483161590009w_1.jpg"/>
          <p:cNvPicPr>
            <a:picLocks noChangeAspect="1"/>
          </p:cNvPicPr>
          <p:nvPr/>
        </p:nvPicPr>
        <p:blipFill>
          <a:blip r:embed="rId2" cstate="print"/>
          <a:stretch>
            <a:fillRect/>
          </a:stretch>
        </p:blipFill>
        <p:spPr bwMode="auto">
          <a:xfrm>
            <a:off x="0" y="1"/>
            <a:ext cx="9144000" cy="5126564"/>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11" name="10 Triángulo isósceles"/>
          <p:cNvSpPr/>
          <p:nvPr/>
        </p:nvSpPr>
        <p:spPr>
          <a:xfrm>
            <a:off x="0" y="0"/>
            <a:ext cx="9144000" cy="2509993"/>
          </a:xfrm>
          <a:prstGeom prst="triangle">
            <a:avLst/>
          </a:prstGeom>
          <a:solidFill>
            <a:schemeClr val="accent2">
              <a:lumMod val="40000"/>
              <a:lumOff val="60000"/>
              <a:alpha val="7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flipV="1">
            <a:off x="0" y="2540544"/>
            <a:ext cx="9144000" cy="2602956"/>
          </a:xfrm>
          <a:prstGeom prst="triangle">
            <a:avLst/>
          </a:prstGeom>
          <a:solidFill>
            <a:schemeClr val="accent2">
              <a:lumMod val="40000"/>
              <a:lumOff val="60000"/>
              <a:alpha val="7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539552" y="3795886"/>
            <a:ext cx="8208912" cy="1200329"/>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Los Museos Vaticanos deben abrir sus puertas a personas de todo el mundo, como instrumento de diálogo entre culturas y religiones, una herramienta para la paz.</a:t>
            </a:r>
            <a:r>
              <a:rPr lang="es-ES" b="1" dirty="0" smtClean="0">
                <a:effectLst>
                  <a:glow rad="101600">
                    <a:srgbClr val="C00000">
                      <a:alpha val="60000"/>
                    </a:srgbClr>
                  </a:glow>
                  <a:outerShdw blurRad="38100" dist="38100" dir="2700000" algn="tl">
                    <a:srgbClr val="000000">
                      <a:alpha val="43137"/>
                    </a:srgbClr>
                  </a:outerShdw>
                </a:effectLst>
              </a:rPr>
              <a:t> </a:t>
            </a:r>
            <a:r>
              <a:rPr lang="es-ES" dirty="0" smtClean="0">
                <a:effectLst>
                  <a:glow rad="101600">
                    <a:srgbClr val="C00000">
                      <a:alpha val="60000"/>
                    </a:srgbClr>
                  </a:glow>
                  <a:outerShdw blurRad="38100" dist="38100" dir="2700000" algn="tl">
                    <a:srgbClr val="000000">
                      <a:alpha val="43137"/>
                    </a:srgbClr>
                  </a:outerShdw>
                </a:effectLst>
              </a:rPr>
              <a:t>Según el papa Francisco, el arte debería ser accesible a todos independientemente de su educación o sus ingresos.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2000">
        <p15:prstTrans prst="prestig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nodeType="withEffect">
                                  <p:stCondLst>
                                    <p:cond delay="0"/>
                                  </p:stCondLst>
                                  <p:childTnLst>
                                    <p:anim calcmode="lin" valueType="num">
                                      <p:cBhvr>
                                        <p:cTn id="6" dur="3000"/>
                                        <p:tgtEl>
                                          <p:spTgt spid="11"/>
                                        </p:tgtEl>
                                        <p:attrNameLst>
                                          <p:attrName>ppt_x</p:attrName>
                                        </p:attrNameLst>
                                      </p:cBhvr>
                                      <p:tavLst>
                                        <p:tav tm="0">
                                          <p:val>
                                            <p:strVal val="ppt_x"/>
                                          </p:val>
                                        </p:tav>
                                        <p:tav tm="100000">
                                          <p:val>
                                            <p:strVal val="ppt_x"/>
                                          </p:val>
                                        </p:tav>
                                      </p:tavLst>
                                    </p:anim>
                                    <p:anim calcmode="lin" valueType="num">
                                      <p:cBhvr>
                                        <p:cTn id="7" dur="3000"/>
                                        <p:tgtEl>
                                          <p:spTgt spid="11"/>
                                        </p:tgtEl>
                                        <p:attrNameLst>
                                          <p:attrName>ppt_y</p:attrName>
                                        </p:attrNameLst>
                                      </p:cBhvr>
                                      <p:tavLst>
                                        <p:tav tm="0">
                                          <p:val>
                                            <p:strVal val="ppt_y"/>
                                          </p:val>
                                        </p:tav>
                                        <p:tav tm="100000">
                                          <p:val>
                                            <p:strVal val="ppt_y-ppt_h/2"/>
                                          </p:val>
                                        </p:tav>
                                      </p:tavLst>
                                    </p:anim>
                                    <p:anim calcmode="lin" valueType="num">
                                      <p:cBhvr>
                                        <p:cTn id="8" dur="3000"/>
                                        <p:tgtEl>
                                          <p:spTgt spid="11"/>
                                        </p:tgtEl>
                                        <p:attrNameLst>
                                          <p:attrName>ppt_w</p:attrName>
                                        </p:attrNameLst>
                                      </p:cBhvr>
                                      <p:tavLst>
                                        <p:tav tm="0">
                                          <p:val>
                                            <p:strVal val="ppt_w"/>
                                          </p:val>
                                        </p:tav>
                                        <p:tav tm="100000">
                                          <p:val>
                                            <p:strVal val="ppt_w"/>
                                          </p:val>
                                        </p:tav>
                                      </p:tavLst>
                                    </p:anim>
                                    <p:anim calcmode="lin" valueType="num">
                                      <p:cBhvr>
                                        <p:cTn id="9" dur="3000"/>
                                        <p:tgtEl>
                                          <p:spTgt spid="11"/>
                                        </p:tgtEl>
                                        <p:attrNameLst>
                                          <p:attrName>ppt_h</p:attrName>
                                        </p:attrNameLst>
                                      </p:cBhvr>
                                      <p:tavLst>
                                        <p:tav tm="0">
                                          <p:val>
                                            <p:strVal val="ppt_h"/>
                                          </p:val>
                                        </p:tav>
                                        <p:tav tm="100000">
                                          <p:val>
                                            <p:fltVal val="0"/>
                                          </p:val>
                                        </p:tav>
                                      </p:tavLst>
                                    </p:anim>
                                    <p:set>
                                      <p:cBhvr>
                                        <p:cTn id="10" dur="1" fill="hold">
                                          <p:stCondLst>
                                            <p:cond delay="2999"/>
                                          </p:stCondLst>
                                        </p:cTn>
                                        <p:tgtEl>
                                          <p:spTgt spid="11"/>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3000"/>
                                        <p:tgtEl>
                                          <p:spTgt spid="12"/>
                                        </p:tgtEl>
                                        <p:attrNameLst>
                                          <p:attrName>ppt_x</p:attrName>
                                        </p:attrNameLst>
                                      </p:cBhvr>
                                      <p:tavLst>
                                        <p:tav tm="0">
                                          <p:val>
                                            <p:strVal val="ppt_x"/>
                                          </p:val>
                                        </p:tav>
                                        <p:tav tm="100000">
                                          <p:val>
                                            <p:strVal val="ppt_x"/>
                                          </p:val>
                                        </p:tav>
                                      </p:tavLst>
                                    </p:anim>
                                    <p:anim calcmode="lin" valueType="num">
                                      <p:cBhvr>
                                        <p:cTn id="13" dur="3000"/>
                                        <p:tgtEl>
                                          <p:spTgt spid="12"/>
                                        </p:tgtEl>
                                        <p:attrNameLst>
                                          <p:attrName>ppt_y</p:attrName>
                                        </p:attrNameLst>
                                      </p:cBhvr>
                                      <p:tavLst>
                                        <p:tav tm="0">
                                          <p:val>
                                            <p:strVal val="ppt_y"/>
                                          </p:val>
                                        </p:tav>
                                        <p:tav tm="100000">
                                          <p:val>
                                            <p:strVal val="ppt_y+ppt_h/2"/>
                                          </p:val>
                                        </p:tav>
                                      </p:tavLst>
                                    </p:anim>
                                    <p:anim calcmode="lin" valueType="num">
                                      <p:cBhvr>
                                        <p:cTn id="14" dur="3000"/>
                                        <p:tgtEl>
                                          <p:spTgt spid="12"/>
                                        </p:tgtEl>
                                        <p:attrNameLst>
                                          <p:attrName>ppt_w</p:attrName>
                                        </p:attrNameLst>
                                      </p:cBhvr>
                                      <p:tavLst>
                                        <p:tav tm="0">
                                          <p:val>
                                            <p:strVal val="ppt_w"/>
                                          </p:val>
                                        </p:tav>
                                        <p:tav tm="100000">
                                          <p:val>
                                            <p:strVal val="ppt_w"/>
                                          </p:val>
                                        </p:tav>
                                      </p:tavLst>
                                    </p:anim>
                                    <p:anim calcmode="lin" valueType="num">
                                      <p:cBhvr>
                                        <p:cTn id="15" dur="3000"/>
                                        <p:tgtEl>
                                          <p:spTgt spid="12"/>
                                        </p:tgtEl>
                                        <p:attrNameLst>
                                          <p:attrName>ppt_h</p:attrName>
                                        </p:attrNameLst>
                                      </p:cBhvr>
                                      <p:tavLst>
                                        <p:tav tm="0">
                                          <p:val>
                                            <p:strVal val="ppt_h"/>
                                          </p:val>
                                        </p:tav>
                                        <p:tav tm="100000">
                                          <p:val>
                                            <p:fltVal val="0"/>
                                          </p:val>
                                        </p:tav>
                                      </p:tavLst>
                                    </p:anim>
                                    <p:set>
                                      <p:cBhvr>
                                        <p:cTn id="16" dur="1" fill="hold">
                                          <p:stCondLst>
                                            <p:cond delay="2999"/>
                                          </p:stCondLst>
                                        </p:cTn>
                                        <p:tgtEl>
                                          <p:spTgt spid="12"/>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jpg"/>
          <p:cNvPicPr>
            <a:picLocks noChangeAspect="1"/>
          </p:cNvPicPr>
          <p:nvPr/>
        </p:nvPicPr>
        <p:blipFill>
          <a:blip r:embed="rId3" cstate="print"/>
          <a:stretch>
            <a:fillRect/>
          </a:stretch>
        </p:blipFill>
        <p:spPr bwMode="auto">
          <a:xfrm>
            <a:off x="0" y="0"/>
            <a:ext cx="9144000" cy="5596086"/>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850558" cy="5143500"/>
          </a:xfrm>
          <a:prstGeom prst="rect">
            <a:avLst/>
          </a:prstGeom>
          <a:solidFill>
            <a:schemeClr val="bg2">
              <a:lumMod val="40000"/>
              <a:lumOff val="60000"/>
              <a:alpha val="68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835696" y="0"/>
            <a:ext cx="1626030" cy="5143500"/>
          </a:xfrm>
          <a:prstGeom prst="rect">
            <a:avLst/>
          </a:prstGeom>
          <a:solidFill>
            <a:schemeClr val="bg2">
              <a:lumMod val="40000"/>
              <a:lumOff val="60000"/>
              <a:alpha val="68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491880" y="0"/>
            <a:ext cx="1869226" cy="5143500"/>
          </a:xfrm>
          <a:prstGeom prst="rect">
            <a:avLst/>
          </a:prstGeom>
          <a:solidFill>
            <a:schemeClr val="bg2">
              <a:lumMod val="40000"/>
              <a:lumOff val="60000"/>
              <a:alpha val="68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5364088" y="0"/>
            <a:ext cx="1933817" cy="5143500"/>
          </a:xfrm>
          <a:prstGeom prst="rect">
            <a:avLst/>
          </a:prstGeom>
          <a:solidFill>
            <a:schemeClr val="bg2">
              <a:lumMod val="40000"/>
              <a:lumOff val="60000"/>
              <a:alpha val="68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274774" y="0"/>
            <a:ext cx="1869226" cy="5143500"/>
          </a:xfrm>
          <a:prstGeom prst="rect">
            <a:avLst/>
          </a:prstGeom>
          <a:solidFill>
            <a:schemeClr val="bg2">
              <a:lumMod val="40000"/>
              <a:lumOff val="60000"/>
              <a:alpha val="68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359024" y="4083918"/>
            <a:ext cx="8605464"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Con ese mismo espíritu, este verano el Vaticano ha empezado a recibir pequeños grupos que acompañan a Crea. «He visto a la gente emocionarse al entrar en la Capilla Sixtina, quedándose boquiabierta cuando se encienden las luces».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window/>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10716_634464486427002941w.jpg"/>
          <p:cNvPicPr>
            <a:picLocks noChangeAspect="1"/>
          </p:cNvPicPr>
          <p:nvPr/>
        </p:nvPicPr>
        <p:blipFill>
          <a:blip r:embed="rId2" cstate="print"/>
          <a:stretch>
            <a:fillRect/>
          </a:stretch>
        </p:blipFill>
        <p:spPr bwMode="auto">
          <a:xfrm>
            <a:off x="0" y="0"/>
            <a:ext cx="9144000" cy="5668094"/>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285751" y="285752"/>
            <a:ext cx="5143499" cy="4572002"/>
          </a:xfrm>
          <a:prstGeom prst="triangle">
            <a:avLst>
              <a:gd name="adj" fmla="val 53413"/>
            </a:avLst>
          </a:prstGeom>
          <a:solidFill>
            <a:srgbClr val="673105">
              <a:alpha val="70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flipV="1">
            <a:off x="4250248" y="249746"/>
            <a:ext cx="5143500" cy="4644009"/>
          </a:xfrm>
          <a:prstGeom prst="triangle">
            <a:avLst>
              <a:gd name="adj" fmla="val 53210"/>
            </a:avLst>
          </a:prstGeom>
          <a:solidFill>
            <a:srgbClr val="673105">
              <a:alpha val="70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ombinar"/>
          <p:cNvSpPr/>
          <p:nvPr/>
        </p:nvSpPr>
        <p:spPr>
          <a:xfrm>
            <a:off x="0" y="0"/>
            <a:ext cx="9144000" cy="2774306"/>
          </a:xfrm>
          <a:prstGeom prst="flowChartMerge">
            <a:avLst/>
          </a:prstGeom>
          <a:solidFill>
            <a:srgbClr val="673105">
              <a:alpha val="70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Extracto"/>
          <p:cNvSpPr/>
          <p:nvPr/>
        </p:nvSpPr>
        <p:spPr>
          <a:xfrm>
            <a:off x="1" y="2715766"/>
            <a:ext cx="9144000" cy="2427734"/>
          </a:xfrm>
          <a:prstGeom prst="flowChartExtract">
            <a:avLst/>
          </a:prstGeom>
          <a:solidFill>
            <a:srgbClr val="673105">
              <a:alpha val="70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23528" y="4083918"/>
            <a:ext cx="8280920"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«Quiero compartir con los demás las mismas emociones que experimento. Mi deseo es compartir las emociones que he experimentado durante 20 años con la gente que visita el Vaticano». Afirma Crea.</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
                                          </p:val>
                                        </p:tav>
                                      </p:tavLst>
                                    </p:anim>
                                    <p:anim calcmode="lin" valueType="num">
                                      <p:cBhvr>
                                        <p:cTn id="19" dur="3000"/>
                                        <p:tgtEl>
                                          <p:spTgt spid="7"/>
                                        </p:tgtEl>
                                        <p:attrNameLst>
                                          <p:attrName>ppt_y</p:attrName>
                                        </p:attrNameLst>
                                      </p:cBhvr>
                                      <p:tavLst>
                                        <p:tav tm="0">
                                          <p:val>
                                            <p:strVal val="ppt_y"/>
                                          </p:val>
                                        </p:tav>
                                        <p:tav tm="100000">
                                          <p:val>
                                            <p:strVal val="ppt_y-ppt_h/2"/>
                                          </p:val>
                                        </p:tav>
                                      </p:tavLst>
                                    </p:anim>
                                    <p:anim calcmode="lin" valueType="num">
                                      <p:cBhvr>
                                        <p:cTn id="20" dur="3000"/>
                                        <p:tgtEl>
                                          <p:spTgt spid="7"/>
                                        </p:tgtEl>
                                        <p:attrNameLst>
                                          <p:attrName>ppt_w</p:attrName>
                                        </p:attrNameLst>
                                      </p:cBhvr>
                                      <p:tavLst>
                                        <p:tav tm="0">
                                          <p:val>
                                            <p:strVal val="ppt_w"/>
                                          </p:val>
                                        </p:tav>
                                        <p:tav tm="100000">
                                          <p:val>
                                            <p:strVal val="ppt_w"/>
                                          </p:val>
                                        </p:tav>
                                      </p:tavLst>
                                    </p:anim>
                                    <p:anim calcmode="lin" valueType="num">
                                      <p:cBhvr>
                                        <p:cTn id="21" dur="3000"/>
                                        <p:tgtEl>
                                          <p:spTgt spid="7"/>
                                        </p:tgtEl>
                                        <p:attrNameLst>
                                          <p:attrName>ppt_h</p:attrName>
                                        </p:attrNameLst>
                                      </p:cBhvr>
                                      <p:tavLst>
                                        <p:tav tm="0">
                                          <p:val>
                                            <p:strVal val="ppt_h"/>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
                                          </p:val>
                                        </p:tav>
                                      </p:tavLst>
                                    </p:anim>
                                    <p:anim calcmode="lin" valueType="num">
                                      <p:cBhvr>
                                        <p:cTn id="25" dur="3000"/>
                                        <p:tgtEl>
                                          <p:spTgt spid="8"/>
                                        </p:tgtEl>
                                        <p:attrNameLst>
                                          <p:attrName>ppt_y</p:attrName>
                                        </p:attrNameLst>
                                      </p:cBhvr>
                                      <p:tavLst>
                                        <p:tav tm="0">
                                          <p:val>
                                            <p:strVal val="ppt_y"/>
                                          </p:val>
                                        </p:tav>
                                        <p:tav tm="100000">
                                          <p:val>
                                            <p:strVal val="ppt_y+ppt_h/2"/>
                                          </p:val>
                                        </p:tav>
                                      </p:tavLst>
                                    </p:anim>
                                    <p:anim calcmode="lin" valueType="num">
                                      <p:cBhvr>
                                        <p:cTn id="26" dur="3000"/>
                                        <p:tgtEl>
                                          <p:spTgt spid="8"/>
                                        </p:tgtEl>
                                        <p:attrNameLst>
                                          <p:attrName>ppt_w</p:attrName>
                                        </p:attrNameLst>
                                      </p:cBhvr>
                                      <p:tavLst>
                                        <p:tav tm="0">
                                          <p:val>
                                            <p:strVal val="ppt_w"/>
                                          </p:val>
                                        </p:tav>
                                        <p:tav tm="100000">
                                          <p:val>
                                            <p:strVal val="ppt_w"/>
                                          </p:val>
                                        </p:tav>
                                      </p:tavLst>
                                    </p:anim>
                                    <p:anim calcmode="lin" valueType="num">
                                      <p:cBhvr>
                                        <p:cTn id="27" dur="3000"/>
                                        <p:tgtEl>
                                          <p:spTgt spid="8"/>
                                        </p:tgtEl>
                                        <p:attrNameLst>
                                          <p:attrName>ppt_h</p:attrName>
                                        </p:attrNameLst>
                                      </p:cBhvr>
                                      <p:tavLst>
                                        <p:tav tm="0">
                                          <p:val>
                                            <p:strVal val="ppt_h"/>
                                          </p:val>
                                        </p:tav>
                                        <p:tav tm="100000">
                                          <p:val>
                                            <p:fltVal val="0"/>
                                          </p:val>
                                        </p:tav>
                                      </p:tavLst>
                                    </p:anim>
                                    <p:set>
                                      <p:cBhvr>
                                        <p:cTn id="28" dur="1" fill="hold">
                                          <p:stCondLst>
                                            <p:cond delay="2999"/>
                                          </p:stCondLst>
                                        </p:cTn>
                                        <p:tgtEl>
                                          <p:spTgt spid="8"/>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3 Imagen" descr="4389815077_76d02014c1_b.jpg"/>
          <p:cNvPicPr>
            <a:picLocks noChangeAspect="1"/>
          </p:cNvPicPr>
          <p:nvPr/>
        </p:nvPicPr>
        <p:blipFill>
          <a:blip r:embed="rId2" cstate="print"/>
          <a:stretch>
            <a:fillRect/>
          </a:stretch>
        </p:blipFill>
        <p:spPr bwMode="auto">
          <a:xfrm>
            <a:off x="0" y="28312"/>
            <a:ext cx="9143999" cy="5113187"/>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143500"/>
          </a:xfrm>
          <a:prstGeom prst="rect">
            <a:avLst/>
          </a:prstGeom>
          <a:solidFill>
            <a:schemeClr val="tx2">
              <a:lumMod val="50000"/>
              <a:alpha val="65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467544" y="4083918"/>
            <a:ext cx="8280920"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Para él, en última instancia, el arte nos une mediante nuestra cultura, historia y humanidad compartidas. «Soy un simple custodio, pero para mí lo hermoso es poder conservar y cuidar de las llaves de la historia».</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gallery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diamond(out)">
                                      <p:cBhvr>
                                        <p:cTn id="7" dur="3000"/>
                                        <p:tgtEl>
                                          <p:spTgt spid="29698"/>
                                        </p:tgtEl>
                                      </p:cBhvr>
                                    </p:animEffect>
                                  </p:childTnLst>
                                </p:cTn>
                              </p:par>
                              <p:par>
                                <p:cTn id="8" presetID="19" presetClass="entr" presetSubtype="10"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 calcmode="lin" valueType="num">
                                      <p:cBhvr>
                                        <p:cTn id="10" dur="3000" fill="hold"/>
                                        <p:tgtEl>
                                          <p:spTgt spid="29698"/>
                                        </p:tgtEl>
                                        <p:attrNameLst>
                                          <p:attrName>ppt_w</p:attrName>
                                        </p:attrNameLst>
                                      </p:cBhvr>
                                      <p:tavLst>
                                        <p:tav tm="0" fmla="#ppt_w*sin(2.5*pi*$)">
                                          <p:val>
                                            <p:fltVal val="0"/>
                                          </p:val>
                                        </p:tav>
                                        <p:tav tm="100000">
                                          <p:val>
                                            <p:fltVal val="1"/>
                                          </p:val>
                                        </p:tav>
                                      </p:tavLst>
                                    </p:anim>
                                    <p:anim calcmode="lin" valueType="num">
                                      <p:cBhvr>
                                        <p:cTn id="11" dur="3000" fill="hold"/>
                                        <p:tgtEl>
                                          <p:spTgt spid="29698"/>
                                        </p:tgtEl>
                                        <p:attrNameLst>
                                          <p:attrName>ppt_h</p:attrName>
                                        </p:attrNameLst>
                                      </p:cBhvr>
                                      <p:tavLst>
                                        <p:tav tm="0">
                                          <p:val>
                                            <p:strVal val="#ppt_h"/>
                                          </p:val>
                                        </p:tav>
                                        <p:tav tm="100000">
                                          <p:val>
                                            <p:strVal val="#ppt_h"/>
                                          </p:val>
                                        </p:tav>
                                      </p:tavLst>
                                    </p:anim>
                                  </p:childTnLst>
                                </p:cTn>
                              </p:par>
                              <p:par>
                                <p:cTn id="12" presetID="8" presetClass="exit" presetSubtype="16" fill="hold" grpId="1" nodeType="withEffect">
                                  <p:stCondLst>
                                    <p:cond delay="0"/>
                                  </p:stCondLst>
                                  <p:childTnLst>
                                    <p:animEffect transition="out" filter="diamond(in)">
                                      <p:cBhvr>
                                        <p:cTn id="13" dur="3000"/>
                                        <p:tgtEl>
                                          <p:spTgt spid="7"/>
                                        </p:tgtEl>
                                      </p:cBhvr>
                                    </p:animEffect>
                                    <p:set>
                                      <p:cBhvr>
                                        <p:cTn id="14" dur="1" fill="hold">
                                          <p:stCondLst>
                                            <p:cond delay="2999"/>
                                          </p:stCondLst>
                                        </p:cTn>
                                        <p:tgtEl>
                                          <p:spTgt spid="7"/>
                                        </p:tgtEl>
                                        <p:attrNameLst>
                                          <p:attrName>style.visibility</p:attrName>
                                        </p:attrNameLst>
                                      </p:cBhvr>
                                      <p:to>
                                        <p:strVal val="hidden"/>
                                      </p:to>
                                    </p:se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animBg="1"/>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8-a27030641.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143500"/>
          </a:xfrm>
          <a:prstGeom prst="rect">
            <a:avLst/>
          </a:prstGeom>
          <a:solidFill>
            <a:schemeClr val="tx2">
              <a:lumMod val="75000"/>
              <a:alpha val="67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143500"/>
          </a:xfrm>
          <a:prstGeom prst="rect">
            <a:avLst/>
          </a:prstGeom>
          <a:solidFill>
            <a:schemeClr val="tx2">
              <a:lumMod val="50000"/>
              <a:alpha val="67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755576" y="4371950"/>
            <a:ext cx="7848872" cy="646331"/>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La Oficina del Conservador de los Museos Vaticanos supervisa y mantiene de forma regular las obras de arte para evitar daños y deterioro.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childTnLst>
                                    <p:animEffect transition="out" filter="barn(out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52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anim calcmode="lin" valueType="num">
                                      <p:cBhvr>
                                        <p:cTn id="15" dur="3000" fill="hold"/>
                                        <p:tgtEl>
                                          <p:spTgt spid="4"/>
                                        </p:tgtEl>
                                        <p:attrNameLst>
                                          <p:attrName>ppt_x</p:attrName>
                                        </p:attrNameLst>
                                      </p:cBhvr>
                                      <p:tavLst>
                                        <p:tav tm="0">
                                          <p:val>
                                            <p:fltVal val="0.5"/>
                                          </p:val>
                                        </p:tav>
                                        <p:tav tm="100000">
                                          <p:val>
                                            <p:strVal val="#ppt_x"/>
                                          </p:val>
                                        </p:tav>
                                      </p:tavLst>
                                    </p:anim>
                                    <p:anim calcmode="lin" valueType="num">
                                      <p:cBhvr>
                                        <p:cTn id="16" dur="3000" fill="hold"/>
                                        <p:tgtEl>
                                          <p:spTgt spid="4"/>
                                        </p:tgtEl>
                                        <p:attrNameLst>
                                          <p:attrName>ppt_y</p:attrName>
                                        </p:attrNameLst>
                                      </p:cBhvr>
                                      <p:tavLst>
                                        <p:tav tm="0">
                                          <p:val>
                                            <p:fltVal val="0.5"/>
                                          </p:val>
                                        </p:tav>
                                        <p:tav tm="100000">
                                          <p:val>
                                            <p:strVal val="#ppt_y"/>
                                          </p:val>
                                        </p:tav>
                                      </p:tavLst>
                                    </p:anim>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3000"/>
                                        <p:tgtEl>
                                          <p:spTgt spid="4"/>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jpg"/>
          <p:cNvPicPr>
            <a:picLocks noChangeAspect="1"/>
          </p:cNvPicPr>
          <p:nvPr/>
        </p:nvPicPr>
        <p:blipFill>
          <a:blip r:embed="rId2" cstate="print"/>
          <a:stretch>
            <a:fillRect/>
          </a:stretch>
        </p:blipFill>
        <p:spPr bwMode="auto">
          <a:xfrm>
            <a:off x="0" y="-380578"/>
            <a:ext cx="9144000" cy="5832648"/>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5" name="4 Imagen" descr="Imagen6.jpg"/>
          <p:cNvPicPr>
            <a:picLocks noChangeAspect="1"/>
          </p:cNvPicPr>
          <p:nvPr/>
        </p:nvPicPr>
        <p:blipFill>
          <a:blip r:embed="rId2" cstate="print"/>
          <a:stretch>
            <a:fillRect/>
          </a:stretch>
        </p:blipFill>
        <p:spPr bwMode="auto">
          <a:xfrm>
            <a:off x="0" y="-380578"/>
            <a:ext cx="9144000" cy="5832648"/>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3795886"/>
            <a:ext cx="8496944" cy="1200329"/>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La Sala Redonda es una sala espectacular con un gran mosaico proveniente de una antigua villa romana en </a:t>
            </a:r>
            <a:r>
              <a:rPr lang="es-ES" dirty="0" err="1" smtClean="0">
                <a:effectLst>
                  <a:glow rad="101600">
                    <a:srgbClr val="C00000">
                      <a:alpha val="60000"/>
                    </a:srgbClr>
                  </a:glow>
                  <a:outerShdw blurRad="38100" dist="38100" dir="2700000" algn="tl">
                    <a:srgbClr val="000000">
                      <a:alpha val="43137"/>
                    </a:srgbClr>
                  </a:outerShdw>
                </a:effectLst>
              </a:rPr>
              <a:t>Otricoli</a:t>
            </a:r>
            <a:r>
              <a:rPr lang="es-ES" dirty="0" smtClean="0">
                <a:effectLst>
                  <a:glow rad="101600">
                    <a:srgbClr val="C00000">
                      <a:alpha val="60000"/>
                    </a:srgbClr>
                  </a:glow>
                  <a:outerShdw blurRad="38100" dist="38100" dir="2700000" algn="tl">
                    <a:srgbClr val="000000">
                      <a:alpha val="43137"/>
                    </a:srgbClr>
                  </a:outerShdw>
                </a:effectLst>
              </a:rPr>
              <a:t>. La Sala fue proyectada por </a:t>
            </a:r>
            <a:r>
              <a:rPr lang="es-ES" dirty="0" err="1" smtClean="0">
                <a:effectLst>
                  <a:glow rad="101600">
                    <a:srgbClr val="C00000">
                      <a:alpha val="60000"/>
                    </a:srgbClr>
                  </a:glow>
                  <a:outerShdw blurRad="38100" dist="38100" dir="2700000" algn="tl">
                    <a:srgbClr val="000000">
                      <a:alpha val="43137"/>
                    </a:srgbClr>
                  </a:outerShdw>
                </a:effectLst>
              </a:rPr>
              <a:t>Michelangelo</a:t>
            </a:r>
            <a:r>
              <a:rPr lang="es-ES" dirty="0" smtClean="0">
                <a:effectLst>
                  <a:glow rad="101600">
                    <a:srgbClr val="C00000">
                      <a:alpha val="60000"/>
                    </a:srgbClr>
                  </a:glow>
                  <a:outerShdw blurRad="38100" dist="38100" dir="2700000" algn="tl">
                    <a:srgbClr val="000000">
                      <a:alpha val="43137"/>
                    </a:srgbClr>
                  </a:outerShdw>
                </a:effectLst>
              </a:rPr>
              <a:t> </a:t>
            </a:r>
            <a:r>
              <a:rPr lang="es-ES" dirty="0" err="1" smtClean="0">
                <a:effectLst>
                  <a:glow rad="101600">
                    <a:srgbClr val="C00000">
                      <a:alpha val="60000"/>
                    </a:srgbClr>
                  </a:glow>
                  <a:outerShdw blurRad="38100" dist="38100" dir="2700000" algn="tl">
                    <a:srgbClr val="000000">
                      <a:alpha val="43137"/>
                    </a:srgbClr>
                  </a:outerShdw>
                </a:effectLst>
              </a:rPr>
              <a:t>Simonetti</a:t>
            </a:r>
            <a:r>
              <a:rPr lang="es-ES" dirty="0" smtClean="0">
                <a:effectLst>
                  <a:glow rad="101600">
                    <a:srgbClr val="C00000">
                      <a:alpha val="60000"/>
                    </a:srgbClr>
                  </a:glow>
                  <a:outerShdw blurRad="38100" dist="38100" dir="2700000" algn="tl">
                    <a:srgbClr val="000000">
                      <a:alpha val="43137"/>
                    </a:srgbClr>
                  </a:outerShdw>
                </a:effectLst>
              </a:rPr>
              <a:t> en el siglo XIX, recordando el antiguo Panteón una vez dedicado a los dioses romanos.</a:t>
            </a:r>
            <a:endParaRPr lang="es-ES"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3275856" y="2859782"/>
            <a:ext cx="2654701" cy="461665"/>
          </a:xfrm>
          <a:prstGeom prst="rect">
            <a:avLst/>
          </a:prstGeom>
          <a:noFill/>
        </p:spPr>
        <p:txBody>
          <a:bodyPr wrap="non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SALA REDONDA</a:t>
            </a:r>
            <a:endParaRPr lang="es-ES" sz="2400"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5.jpg"/>
          <p:cNvPicPr>
            <a:picLocks noChangeAspect="1"/>
          </p:cNvPicPr>
          <p:nvPr/>
        </p:nvPicPr>
        <p:blipFill>
          <a:blip r:embed="rId2" cstate="print"/>
          <a:stretch>
            <a:fillRect/>
          </a:stretch>
        </p:blipFill>
        <p:spPr bwMode="auto">
          <a:xfrm>
            <a:off x="0" y="0"/>
            <a:ext cx="5868144"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084168" y="1131590"/>
            <a:ext cx="2880320" cy="3477875"/>
          </a:xfrm>
          <a:prstGeom prst="rect">
            <a:avLst/>
          </a:prstGeom>
          <a:noFill/>
        </p:spPr>
        <p:txBody>
          <a:bodyPr wrap="square" rtlCol="0">
            <a:spAutoFit/>
          </a:bodyPr>
          <a:lstStyle/>
          <a:p>
            <a:r>
              <a:rPr lang="es-ES" sz="2000" dirty="0" smtClean="0">
                <a:effectLst>
                  <a:glow rad="101600">
                    <a:srgbClr val="C00000">
                      <a:alpha val="60000"/>
                    </a:srgbClr>
                  </a:glow>
                  <a:outerShdw blurRad="38100" dist="38100" dir="2700000" algn="tl">
                    <a:srgbClr val="000000">
                      <a:alpha val="43137"/>
                    </a:srgbClr>
                  </a:outerShdw>
                </a:effectLst>
              </a:rPr>
              <a:t>Alrededor de los nichos de esta hermosa sala hay muchas estatuas romanas enormes que representan a dioses y emperadores. En el centro hay una enorme palangana en un bloque de mármol de pórfido de la Villa Dorada de Nerón.</a:t>
            </a:r>
            <a:endParaRPr lang="es-ES" sz="2000"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warp dir="in"/>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3000"/>
                                        <p:tgtEl>
                                          <p:spTgt spid="4"/>
                                        </p:tgtEl>
                                      </p:cBhvr>
                                    </p:animEffect>
                                  </p:childTnLst>
                                </p:cTn>
                              </p:par>
                            </p:childTnLst>
                          </p:cTn>
                        </p:par>
                        <p:par>
                          <p:cTn id="10" fill="hold">
                            <p:stCondLst>
                              <p:cond delay="3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0"/>
            <a:ext cx="4716015" cy="5143500"/>
          </a:xfrm>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4932040" y="1203598"/>
            <a:ext cx="4032448" cy="3754874"/>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AUGUSTO DE PRIMA PORTA.</a:t>
            </a:r>
          </a:p>
          <a:p>
            <a:r>
              <a:rPr lang="es-ES" sz="2000" dirty="0" smtClean="0">
                <a:effectLst>
                  <a:glow rad="101600">
                    <a:srgbClr val="C00000">
                      <a:alpha val="60000"/>
                    </a:srgbClr>
                  </a:glow>
                  <a:outerShdw blurRad="38100" dist="38100" dir="2700000" algn="tl">
                    <a:srgbClr val="000000">
                      <a:alpha val="43137"/>
                    </a:srgbClr>
                  </a:outerShdw>
                </a:effectLst>
              </a:rPr>
              <a:t>Entre las obras maestras de los Museos Vaticanos no faltan varias estatuas de generales y emperadores romanos, como no podría ser de otra forma.</a:t>
            </a:r>
          </a:p>
          <a:p>
            <a:r>
              <a:rPr lang="es-ES" sz="2000" dirty="0" smtClean="0">
                <a:effectLst>
                  <a:glow rad="101600">
                    <a:srgbClr val="C00000">
                      <a:alpha val="60000"/>
                    </a:srgbClr>
                  </a:glow>
                  <a:outerShdw blurRad="38100" dist="38100" dir="2700000" algn="tl">
                    <a:srgbClr val="000000">
                      <a:alpha val="43137"/>
                    </a:srgbClr>
                  </a:outerShdw>
                </a:effectLst>
              </a:rPr>
              <a:t>Una de las más bellas es esta de Augusto de Prima Porta. Se trata de una estatua de cuerpo entero de Octavio Augusto triunfante, vestido de militar y con una muy ornamentada coraza.</a:t>
            </a:r>
            <a:endParaRPr lang="es-ES" sz="2000"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8000">
        <p:split orient="vert"/>
      </p:transition>
    </mc:Choice>
    <mc:Fallback xmlns="">
      <p:transition spd="slow" advTm="38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828_3d_Architecture_5.jpg"/>
          <p:cNvPicPr>
            <a:picLocks noChangeAspect="1"/>
          </p:cNvPicPr>
          <p:nvPr/>
        </p:nvPicPr>
        <p:blipFill>
          <a:blip r:embed="rId2" cstate="print"/>
          <a:stretch>
            <a:fillRect/>
          </a:stretch>
        </p:blipFill>
        <p:spPr bwMode="auto">
          <a:xfrm>
            <a:off x="0" y="-335"/>
            <a:ext cx="9144000" cy="5144047"/>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3440" cy="5143712"/>
          </a:xfrm>
          <a:prstGeom prst="rect">
            <a:avLst/>
          </a:prstGeom>
          <a:solidFill>
            <a:schemeClr val="accent6">
              <a:lumMod val="50000"/>
              <a:alpha val="7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10828_3d_Architecture_5.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083918"/>
            <a:ext cx="8424936"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LAOCOONTE Y SUS HIJOS. Este conjunto está considerado como uno de los grandes momentos del arte clásico y ocupa un lugar destacado en el Museo Pío </a:t>
            </a:r>
            <a:r>
              <a:rPr lang="es-ES" dirty="0" err="1" smtClean="0">
                <a:effectLst>
                  <a:glow rad="101600">
                    <a:srgbClr val="C00000">
                      <a:alpha val="60000"/>
                    </a:srgbClr>
                  </a:glow>
                  <a:outerShdw blurRad="38100" dist="38100" dir="2700000" algn="tl">
                    <a:srgbClr val="000000">
                      <a:alpha val="43137"/>
                    </a:srgbClr>
                  </a:outerShdw>
                </a:effectLst>
              </a:rPr>
              <a:t>Clementino</a:t>
            </a:r>
            <a:r>
              <a:rPr lang="es-ES" dirty="0" smtClean="0">
                <a:effectLst>
                  <a:glow rad="101600">
                    <a:srgbClr val="C00000">
                      <a:alpha val="60000"/>
                    </a:srgbClr>
                  </a:glow>
                  <a:outerShdw blurRad="38100" dist="38100" dir="2700000" algn="tl">
                    <a:srgbClr val="000000">
                      <a:alpha val="43137"/>
                    </a:srgbClr>
                  </a:outerShdw>
                </a:effectLst>
              </a:rPr>
              <a:t>. </a:t>
            </a:r>
            <a:endParaRPr lang="es-ES"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doors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5942303140_e24090a0b8_b.jpg"/>
          <p:cNvPicPr>
            <a:picLocks noChangeAspect="1"/>
          </p:cNvPicPr>
          <p:nvPr/>
        </p:nvPicPr>
        <p:blipFill>
          <a:blip r:embed="rId2" cstate="print"/>
          <a:stretch>
            <a:fillRect/>
          </a:stretch>
        </p:blipFill>
        <p:spPr bwMode="auto">
          <a:xfrm>
            <a:off x="0" y="0"/>
            <a:ext cx="9144000" cy="5668094"/>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14" name="13 Imagen" descr="5942303140_e24090a0b8_b.jpg"/>
          <p:cNvPicPr>
            <a:picLocks noChangeAspect="1"/>
          </p:cNvPicPr>
          <p:nvPr/>
        </p:nvPicPr>
        <p:blipFill>
          <a:blip r:embed="rId2" cstate="print"/>
          <a:stretch>
            <a:fillRect/>
          </a:stretch>
        </p:blipFill>
        <p:spPr bwMode="auto">
          <a:xfrm>
            <a:off x="0" y="0"/>
            <a:ext cx="9144000" cy="5668094"/>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220170"/>
            <a:ext cx="8352928"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Es un original griego, probablemente del siglo I, y está atribuido a los escultores griegos </a:t>
            </a:r>
            <a:r>
              <a:rPr lang="es-ES" dirty="0" err="1" smtClean="0">
                <a:effectLst>
                  <a:glow rad="101600">
                    <a:srgbClr val="C00000">
                      <a:alpha val="60000"/>
                    </a:srgbClr>
                  </a:glow>
                  <a:outerShdw blurRad="38100" dist="38100" dir="2700000" algn="tl">
                    <a:srgbClr val="000000">
                      <a:alpha val="43137"/>
                    </a:srgbClr>
                  </a:outerShdw>
                </a:effectLst>
              </a:rPr>
              <a:t>Agesandro</a:t>
            </a:r>
            <a:r>
              <a:rPr lang="es-ES" dirty="0" smtClean="0">
                <a:effectLst>
                  <a:glow rad="101600">
                    <a:srgbClr val="C00000">
                      <a:alpha val="60000"/>
                    </a:srgbClr>
                  </a:glow>
                  <a:outerShdw blurRad="38100" dist="38100" dir="2700000" algn="tl">
                    <a:srgbClr val="000000">
                      <a:alpha val="43137"/>
                    </a:srgbClr>
                  </a:outerShdw>
                </a:effectLst>
              </a:rPr>
              <a:t>, </a:t>
            </a:r>
            <a:r>
              <a:rPr lang="es-ES" dirty="0" err="1" smtClean="0">
                <a:effectLst>
                  <a:glow rad="101600">
                    <a:srgbClr val="C00000">
                      <a:alpha val="60000"/>
                    </a:srgbClr>
                  </a:glow>
                  <a:outerShdw blurRad="38100" dist="38100" dir="2700000" algn="tl">
                    <a:srgbClr val="000000">
                      <a:alpha val="43137"/>
                    </a:srgbClr>
                  </a:outerShdw>
                </a:effectLst>
              </a:rPr>
              <a:t>Polidoro</a:t>
            </a:r>
            <a:r>
              <a:rPr lang="es-ES" dirty="0" smtClean="0">
                <a:effectLst>
                  <a:glow rad="101600">
                    <a:srgbClr val="C00000">
                      <a:alpha val="60000"/>
                    </a:srgbClr>
                  </a:glow>
                  <a:outerShdw blurRad="38100" dist="38100" dir="2700000" algn="tl">
                    <a:srgbClr val="000000">
                      <a:alpha val="43137"/>
                    </a:srgbClr>
                  </a:outerShdw>
                </a:effectLst>
              </a:rPr>
              <a:t> y </a:t>
            </a:r>
            <a:r>
              <a:rPr lang="es-ES" dirty="0" err="1" smtClean="0">
                <a:effectLst>
                  <a:glow rad="101600">
                    <a:srgbClr val="C00000">
                      <a:alpha val="60000"/>
                    </a:srgbClr>
                  </a:glow>
                  <a:outerShdw blurRad="38100" dist="38100" dir="2700000" algn="tl">
                    <a:srgbClr val="000000">
                      <a:alpha val="43137"/>
                    </a:srgbClr>
                  </a:outerShdw>
                </a:effectLst>
              </a:rPr>
              <a:t>Atenodoro</a:t>
            </a:r>
            <a:r>
              <a:rPr lang="es-ES" dirty="0" smtClean="0">
                <a:effectLst>
                  <a:glow rad="101600">
                    <a:srgbClr val="C00000">
                      <a:alpha val="60000"/>
                    </a:srgbClr>
                  </a:glow>
                  <a:outerShdw blurRad="38100" dist="38100" dir="2700000" algn="tl">
                    <a:srgbClr val="000000">
                      <a:alpha val="43137"/>
                    </a:srgbClr>
                  </a:outerShdw>
                </a:effectLst>
              </a:rPr>
              <a:t> de Rodas. Representa la muerte, víctima de la estrangulación, por serpientes marinas de </a:t>
            </a:r>
            <a:r>
              <a:rPr lang="es-ES" dirty="0" err="1" smtClean="0">
                <a:effectLst>
                  <a:glow rad="101600">
                    <a:srgbClr val="C00000">
                      <a:alpha val="60000"/>
                    </a:srgbClr>
                  </a:glow>
                  <a:outerShdw blurRad="38100" dist="38100" dir="2700000" algn="tl">
                    <a:srgbClr val="000000">
                      <a:alpha val="43137"/>
                    </a:srgbClr>
                  </a:outerShdw>
                </a:effectLst>
              </a:rPr>
              <a:t>Laocoonte</a:t>
            </a:r>
            <a:r>
              <a:rPr lang="es-ES" dirty="0" smtClean="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28000">
        <p14:doors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3000"/>
                                        <p:tgtEl>
                                          <p:spTgt spid="11"/>
                                        </p:tgtEl>
                                      </p:cBhvr>
                                    </p:animEffect>
                                  </p:childTnLst>
                                </p:cTn>
                              </p:par>
                              <p:par>
                                <p:cTn id="8" presetID="3" presetClass="entr" presetSubtype="5"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linds(vertical)">
                                      <p:cBhvr>
                                        <p:cTn id="10" dur="3000"/>
                                        <p:tgtEl>
                                          <p:spTgt spid="14"/>
                                        </p:tgtEl>
                                      </p:cBhvr>
                                    </p:animEffect>
                                  </p:childTnLst>
                                </p:cTn>
                              </p:par>
                              <p:par>
                                <p:cTn id="11" presetID="23" presetClass="entr" presetSubtype="288"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3000" fill="hold"/>
                                        <p:tgtEl>
                                          <p:spTgt spid="11"/>
                                        </p:tgtEl>
                                        <p:attrNameLst>
                                          <p:attrName>ppt_w</p:attrName>
                                        </p:attrNameLst>
                                      </p:cBhvr>
                                      <p:tavLst>
                                        <p:tav tm="0">
                                          <p:val>
                                            <p:strVal val="4/3*#ppt_w"/>
                                          </p:val>
                                        </p:tav>
                                        <p:tav tm="100000">
                                          <p:val>
                                            <p:strVal val="#ppt_w"/>
                                          </p:val>
                                        </p:tav>
                                      </p:tavLst>
                                    </p:anim>
                                    <p:anim calcmode="lin" valueType="num">
                                      <p:cBhvr>
                                        <p:cTn id="14" dur="3000" fill="hold"/>
                                        <p:tgtEl>
                                          <p:spTgt spid="11"/>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3000" fill="hold"/>
                                        <p:tgtEl>
                                          <p:spTgt spid="14"/>
                                        </p:tgtEl>
                                        <p:attrNameLst>
                                          <p:attrName>ppt_w</p:attrName>
                                        </p:attrNameLst>
                                      </p:cBhvr>
                                      <p:tavLst>
                                        <p:tav tm="0">
                                          <p:val>
                                            <p:strVal val="4/3*#ppt_w"/>
                                          </p:val>
                                        </p:tav>
                                        <p:tav tm="100000">
                                          <p:val>
                                            <p:strVal val="#ppt_w"/>
                                          </p:val>
                                        </p:tav>
                                      </p:tavLst>
                                    </p:anim>
                                    <p:anim calcmode="lin" valueType="num">
                                      <p:cBhvr>
                                        <p:cTn id="18" dur="3000" fill="hold"/>
                                        <p:tgtEl>
                                          <p:spTgt spid="1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iyata3_1024x768.jpg"/>
          <p:cNvPicPr>
            <a:picLocks noChangeAspect="1"/>
          </p:cNvPicPr>
          <p:nvPr/>
        </p:nvPicPr>
        <p:blipFill>
          <a:blip r:embed="rId2" cstate="print"/>
          <a:stretch>
            <a:fillRect/>
          </a:stretch>
        </p:blipFill>
        <p:spPr bwMode="auto">
          <a:xfrm>
            <a:off x="0" y="0"/>
            <a:ext cx="4255709"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4283968" cy="5143500"/>
          </a:xfrm>
          <a:prstGeom prst="rect">
            <a:avLst/>
          </a:prstGeom>
          <a:solidFill>
            <a:schemeClr val="tx2">
              <a:lumMod val="50000"/>
              <a:alpha val="66000"/>
            </a:scheme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4499992" y="1779662"/>
            <a:ext cx="4248472" cy="2308324"/>
          </a:xfrm>
          <a:prstGeom prst="rect">
            <a:avLst/>
          </a:prstGeom>
          <a:noFill/>
        </p:spPr>
        <p:txBody>
          <a:bodyPr wrap="square" rtlCol="0">
            <a:spAutoFit/>
          </a:bodyPr>
          <a:lstStyle/>
          <a:p>
            <a:r>
              <a:rPr lang="es-ES" sz="2400" dirty="0" smtClean="0">
                <a:effectLst>
                  <a:glow rad="101600">
                    <a:srgbClr val="C00000">
                      <a:alpha val="60000"/>
                    </a:srgbClr>
                  </a:glow>
                  <a:outerShdw blurRad="38100" dist="38100" dir="2700000" algn="tl">
                    <a:srgbClr val="000000">
                      <a:alpha val="43137"/>
                    </a:srgbClr>
                  </a:outerShdw>
                </a:effectLst>
              </a:rPr>
              <a:t>Los distintos Museos Vaticanos se van sucediendo de manera consecutiva, hasta llegar a las Estancias de Rafael y posteriormente, a la Capilla Sixtina.</a:t>
            </a:r>
            <a:endParaRPr lang="es-ES" sz="2400"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2000">
        <p15:prstTrans prst="pageCurlDoub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grpId="0" nodeType="withEffect">
                                  <p:stCondLst>
                                    <p:cond delay="0"/>
                                  </p:stCondLst>
                                  <p:childTnLst>
                                    <p:animEffect transition="out" filter="wedge">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4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4/3*#ppt_w"/>
                                          </p:val>
                                        </p:tav>
                                        <p:tav tm="100000">
                                          <p:val>
                                            <p:strVal val="#ppt_w"/>
                                          </p:val>
                                        </p:tav>
                                      </p:tavLst>
                                    </p:anim>
                                    <p:anim calcmode="lin" valueType="num">
                                      <p:cBhvr>
                                        <p:cTn id="14" dur="4000" fill="hold"/>
                                        <p:tgtEl>
                                          <p:spTgt spid="5"/>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3 Marcador de contenido" descr="navas-_personae_valerie_simmons-copy2.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19" name="3 Marcador de contenido" descr="navas-_personae_valerie_simmons-copy2.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524078"/>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5524078"/>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817" name="Rectangle 1"/>
          <p:cNvSpPr>
            <a:spLocks noChangeArrowheads="1"/>
          </p:cNvSpPr>
          <p:nvPr/>
        </p:nvSpPr>
        <p:spPr bwMode="auto">
          <a:xfrm>
            <a:off x="755576" y="4371950"/>
            <a:ext cx="7699544"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0"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La Piedad. También en la Basílica de San Pedro se encuentra la Piedad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0"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de Miguel Ángel, una de las esculturas más veneradas del Renacimiento.</a:t>
            </a:r>
            <a:endParaRPr kumimoji="0" lang="es-ES" i="0"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
        <p:nvSpPr>
          <p:cNvPr id="9" name="8 CuadroTexto"/>
          <p:cNvSpPr txBox="1"/>
          <p:nvPr/>
        </p:nvSpPr>
        <p:spPr>
          <a:xfrm>
            <a:off x="2123728" y="555526"/>
            <a:ext cx="4033797" cy="400110"/>
          </a:xfrm>
          <a:prstGeom prst="rect">
            <a:avLst/>
          </a:prstGeom>
          <a:noFill/>
        </p:spPr>
        <p:txBody>
          <a:bodyPr wrap="non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LA PIEDAD, de MIGUEL ÁNGEL</a:t>
            </a:r>
            <a:endParaRPr lang="es-ES" sz="2000"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warp dir="i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88" fill="hold" grpId="1"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2/3*ppt_w"/>
                                          </p:val>
                                        </p:tav>
                                      </p:tavLst>
                                    </p:anim>
                                    <p:anim calcmode="lin" valueType="num">
                                      <p:cBhvr>
                                        <p:cTn id="7" dur="4000"/>
                                        <p:tgtEl>
                                          <p:spTgt spid="5"/>
                                        </p:tgtEl>
                                        <p:attrNameLst>
                                          <p:attrName>ppt_h</p:attrName>
                                        </p:attrNameLst>
                                      </p:cBhvr>
                                      <p:tavLst>
                                        <p:tav tm="0">
                                          <p:val>
                                            <p:strVal val="ppt_h"/>
                                          </p:val>
                                        </p:tav>
                                        <p:tav tm="100000">
                                          <p:val>
                                            <p:strVal val="2/3*ppt_h"/>
                                          </p:val>
                                        </p:tav>
                                      </p:tavLst>
                                    </p:anim>
                                    <p:set>
                                      <p:cBhvr>
                                        <p:cTn id="8" dur="1" fill="hold">
                                          <p:stCondLst>
                                            <p:cond delay="3999"/>
                                          </p:stCondLst>
                                        </p:cTn>
                                        <p:tgtEl>
                                          <p:spTgt spid="5"/>
                                        </p:tgtEl>
                                        <p:attrNameLst>
                                          <p:attrName>style.visibility</p:attrName>
                                        </p:attrNameLst>
                                      </p:cBhvr>
                                      <p:to>
                                        <p:strVal val="hidden"/>
                                      </p:to>
                                    </p:set>
                                  </p:childTnLst>
                                </p:cTn>
                              </p:par>
                              <p:par>
                                <p:cTn id="9" presetID="3" presetClass="exit" presetSubtype="10" fill="hold" grpId="0" nodeType="withEffect">
                                  <p:stCondLst>
                                    <p:cond delay="0"/>
                                  </p:stCondLst>
                                  <p:childTnLst>
                                    <p:animEffect transition="out" filter="blinds(horizontal)">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xit" presetSubtype="288" fill="hold" grpId="1" nodeType="withEffect">
                                  <p:stCondLst>
                                    <p:cond delay="0"/>
                                  </p:stCondLst>
                                  <p:childTnLst>
                                    <p:anim calcmode="lin" valueType="num">
                                      <p:cBhvr>
                                        <p:cTn id="13" dur="4000"/>
                                        <p:tgtEl>
                                          <p:spTgt spid="7"/>
                                        </p:tgtEl>
                                        <p:attrNameLst>
                                          <p:attrName>ppt_w</p:attrName>
                                        </p:attrNameLst>
                                      </p:cBhvr>
                                      <p:tavLst>
                                        <p:tav tm="0">
                                          <p:val>
                                            <p:strVal val="ppt_w"/>
                                          </p:val>
                                        </p:tav>
                                        <p:tav tm="100000">
                                          <p:val>
                                            <p:strVal val="2/3*ppt_w"/>
                                          </p:val>
                                        </p:tav>
                                      </p:tavLst>
                                    </p:anim>
                                    <p:anim calcmode="lin" valueType="num">
                                      <p:cBhvr>
                                        <p:cTn id="14" dur="4000"/>
                                        <p:tgtEl>
                                          <p:spTgt spid="7"/>
                                        </p:tgtEl>
                                        <p:attrNameLst>
                                          <p:attrName>ppt_h</p:attrName>
                                        </p:attrNameLst>
                                      </p:cBhvr>
                                      <p:tavLst>
                                        <p:tav tm="0">
                                          <p:val>
                                            <p:strVal val="ppt_h"/>
                                          </p:val>
                                        </p:tav>
                                        <p:tav tm="100000">
                                          <p:val>
                                            <p:strVal val="2/3*ppt_h"/>
                                          </p:val>
                                        </p:tav>
                                      </p:tavLst>
                                    </p:anim>
                                    <p:set>
                                      <p:cBhvr>
                                        <p:cTn id="15" dur="1" fill="hold">
                                          <p:stCondLst>
                                            <p:cond delay="3999"/>
                                          </p:stCondLst>
                                        </p:cTn>
                                        <p:tgtEl>
                                          <p:spTgt spid="7"/>
                                        </p:tgtEl>
                                        <p:attrNameLst>
                                          <p:attrName>style.visibility</p:attrName>
                                        </p:attrNameLst>
                                      </p:cBhvr>
                                      <p:to>
                                        <p:strVal val="hidden"/>
                                      </p:to>
                                    </p:set>
                                  </p:childTnLst>
                                </p:cTn>
                              </p:par>
                              <p:par>
                                <p:cTn id="16" presetID="3" presetClass="exit" presetSubtype="5" fill="hold" grpId="0" nodeType="withEffect">
                                  <p:stCondLst>
                                    <p:cond delay="0"/>
                                  </p:stCondLst>
                                  <p:childTnLst>
                                    <p:animEffect transition="out" filter="blinds(vertical)">
                                      <p:cBhvr>
                                        <p:cTn id="17" dur="4000"/>
                                        <p:tgtEl>
                                          <p:spTgt spid="7"/>
                                        </p:tgtEl>
                                      </p:cBhvr>
                                    </p:animEffect>
                                    <p:set>
                                      <p:cBhvr>
                                        <p:cTn id="18" dur="1" fill="hold">
                                          <p:stCondLst>
                                            <p:cond delay="3999"/>
                                          </p:stCondLst>
                                        </p:cTn>
                                        <p:tgtEl>
                                          <p:spTgt spid="7"/>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4000" fill="hold"/>
                                        <p:tgtEl>
                                          <p:spTgt spid="19"/>
                                        </p:tgtEl>
                                        <p:attrNameLst>
                                          <p:attrName>ppt_w</p:attrName>
                                        </p:attrNameLst>
                                      </p:cBhvr>
                                      <p:tavLst>
                                        <p:tav tm="0">
                                          <p:val>
                                            <p:strVal val="4/3*#ppt_w"/>
                                          </p:val>
                                        </p:tav>
                                        <p:tav tm="100000">
                                          <p:val>
                                            <p:strVal val="#ppt_w"/>
                                          </p:val>
                                        </p:tav>
                                      </p:tavLst>
                                    </p:anim>
                                    <p:anim calcmode="lin" valueType="num">
                                      <p:cBhvr>
                                        <p:cTn id="22" dur="4000" fill="hold"/>
                                        <p:tgtEl>
                                          <p:spTgt spid="19"/>
                                        </p:tgtEl>
                                        <p:attrNameLst>
                                          <p:attrName>ppt_h</p:attrName>
                                        </p:attrNameLst>
                                      </p:cBhvr>
                                      <p:tavLst>
                                        <p:tav tm="0">
                                          <p:val>
                                            <p:strVal val="4/3*#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blinds(vertical)">
                                      <p:cBhvr>
                                        <p:cTn id="25" dur="4000"/>
                                        <p:tgtEl>
                                          <p:spTgt spid="19"/>
                                        </p:tgtEl>
                                      </p:cBhvr>
                                    </p:animEffect>
                                  </p:childTnLst>
                                </p:cTn>
                              </p:par>
                              <p:par>
                                <p:cTn id="26" presetID="23" presetClass="entr" presetSubtype="28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000" fill="hold"/>
                                        <p:tgtEl>
                                          <p:spTgt spid="8"/>
                                        </p:tgtEl>
                                        <p:attrNameLst>
                                          <p:attrName>ppt_w</p:attrName>
                                        </p:attrNameLst>
                                      </p:cBhvr>
                                      <p:tavLst>
                                        <p:tav tm="0">
                                          <p:val>
                                            <p:strVal val="4/3*#ppt_w"/>
                                          </p:val>
                                        </p:tav>
                                        <p:tav tm="100000">
                                          <p:val>
                                            <p:strVal val="#ppt_w"/>
                                          </p:val>
                                        </p:tav>
                                      </p:tavLst>
                                    </p:anim>
                                    <p:anim calcmode="lin" valueType="num">
                                      <p:cBhvr>
                                        <p:cTn id="29" dur="4000" fill="hold"/>
                                        <p:tgtEl>
                                          <p:spTgt spid="8"/>
                                        </p:tgtEl>
                                        <p:attrNameLst>
                                          <p:attrName>ppt_h</p:attrName>
                                        </p:attrNameLst>
                                      </p:cBhvr>
                                      <p:tavLst>
                                        <p:tav tm="0">
                                          <p:val>
                                            <p:strVal val="4/3*#ppt_h"/>
                                          </p:val>
                                        </p:tav>
                                        <p:tav tm="100000">
                                          <p:val>
                                            <p:strVal val="#ppt_h"/>
                                          </p:val>
                                        </p:tav>
                                      </p:tavLst>
                                    </p:anim>
                                  </p:childTnLst>
                                </p:cTn>
                              </p:par>
                              <p:par>
                                <p:cTn id="30" presetID="3" presetClass="entr" presetSubtype="10"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4000"/>
                                        <p:tgtEl>
                                          <p:spTgt spid="8"/>
                                        </p:tgtEl>
                                      </p:cBhvr>
                                    </p:animEffect>
                                  </p:childTnLst>
                                </p:cTn>
                              </p:par>
                            </p:childTnLst>
                          </p:cTn>
                        </p:par>
                        <p:par>
                          <p:cTn id="33" fill="hold">
                            <p:stCondLst>
                              <p:cond delay="4000"/>
                            </p:stCondLst>
                            <p:childTnLst>
                              <p:par>
                                <p:cTn id="34" presetID="23" presetClass="entr" presetSubtype="16"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2000" fill="hold"/>
                                        <p:tgtEl>
                                          <p:spTgt spid="9"/>
                                        </p:tgtEl>
                                        <p:attrNameLst>
                                          <p:attrName>ppt_w</p:attrName>
                                        </p:attrNameLst>
                                      </p:cBhvr>
                                      <p:tavLst>
                                        <p:tav tm="0">
                                          <p:val>
                                            <p:fltVal val="0"/>
                                          </p:val>
                                        </p:tav>
                                        <p:tav tm="100000">
                                          <p:val>
                                            <p:strVal val="#ppt_w"/>
                                          </p:val>
                                        </p:tav>
                                      </p:tavLst>
                                    </p:anim>
                                    <p:anim calcmode="lin" valueType="num">
                                      <p:cBhvr>
                                        <p:cTn id="37" dur="2000" fill="hold"/>
                                        <p:tgtEl>
                                          <p:spTgt spid="9"/>
                                        </p:tgtEl>
                                        <p:attrNameLst>
                                          <p:attrName>ppt_h</p:attrName>
                                        </p:attrNameLst>
                                      </p:cBhvr>
                                      <p:tavLst>
                                        <p:tav tm="0">
                                          <p:val>
                                            <p:fltVal val="0"/>
                                          </p:val>
                                        </p:tav>
                                        <p:tav tm="100000">
                                          <p:val>
                                            <p:strVal val="#ppt_h"/>
                                          </p:val>
                                        </p:tav>
                                      </p:tavLst>
                                    </p:anim>
                                  </p:childTnLst>
                                </p:cTn>
                              </p:par>
                            </p:childTnLst>
                          </p:cTn>
                        </p:par>
                        <p:par>
                          <p:cTn id="38" fill="hold">
                            <p:stCondLst>
                              <p:cond delay="6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34817"/>
                                        </p:tgtEl>
                                        <p:attrNameLst>
                                          <p:attrName>style.visibility</p:attrName>
                                        </p:attrNameLst>
                                      </p:cBhvr>
                                      <p:to>
                                        <p:strVal val="visible"/>
                                      </p:to>
                                    </p:set>
                                    <p:animEffect transition="in" filter="fade">
                                      <p:cBhvr>
                                        <p:cTn id="41" dur="1000"/>
                                        <p:tgtEl>
                                          <p:spTgt spid="34817"/>
                                        </p:tgtEl>
                                      </p:cBhvr>
                                    </p:animEffect>
                                    <p:anim calcmode="lin" valueType="num">
                                      <p:cBhvr>
                                        <p:cTn id="42" dur="1000" fill="hold"/>
                                        <p:tgtEl>
                                          <p:spTgt spid="34817"/>
                                        </p:tgtEl>
                                        <p:attrNameLst>
                                          <p:attrName>ppt_x</p:attrName>
                                        </p:attrNameLst>
                                      </p:cBhvr>
                                      <p:tavLst>
                                        <p:tav tm="0">
                                          <p:val>
                                            <p:strVal val="#ppt_x-.1"/>
                                          </p:val>
                                        </p:tav>
                                        <p:tav tm="100000">
                                          <p:val>
                                            <p:strVal val="#ppt_x"/>
                                          </p:val>
                                        </p:tav>
                                      </p:tavLst>
                                    </p:anim>
                                    <p:anim calcmode="lin" valueType="num">
                                      <p:cBhvr>
                                        <p:cTn id="43" dur="1000" fill="hold"/>
                                        <p:tgtEl>
                                          <p:spTgt spid="348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P spid="7" grpId="1" animBg="1"/>
      <p:bldP spid="34817" grpId="0"/>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624.jpg"/>
          <p:cNvPicPr>
            <a:picLocks noGrp="1" noChangeAspect="1"/>
          </p:cNvPicPr>
          <p:nvPr>
            <p:ph idx="1"/>
          </p:nvPr>
        </p:nvPicPr>
        <p:blipFill>
          <a:blip r:embed="rId2" cstate="print"/>
          <a:stretch>
            <a:fillRect/>
          </a:stretch>
        </p:blipFill>
        <p:spPr>
          <a:xfrm>
            <a:off x="0" y="0"/>
            <a:ext cx="9144000" cy="5524078"/>
          </a:xfrm>
          <a:ln>
            <a:noFill/>
          </a:ln>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143500"/>
          </a:xfrm>
          <a:prstGeom prst="rect">
            <a:avLst/>
          </a:prstGeom>
          <a:solidFill>
            <a:schemeClr val="tx2">
              <a:lumMod val="90000"/>
              <a:alpha val="7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23528" y="4083918"/>
            <a:ext cx="8280920" cy="1015663"/>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La Escuela de Atenas. </a:t>
            </a:r>
            <a:r>
              <a:rPr lang="es-ES" dirty="0" smtClean="0">
                <a:effectLst>
                  <a:glow rad="101600">
                    <a:srgbClr val="C00000">
                      <a:alpha val="60000"/>
                    </a:srgbClr>
                  </a:glow>
                  <a:outerShdw blurRad="38100" dist="38100" dir="2700000" algn="tl">
                    <a:srgbClr val="000000">
                      <a:alpha val="43137"/>
                    </a:srgbClr>
                  </a:outerShdw>
                </a:effectLst>
              </a:rPr>
              <a:t>Es una pintura al fresco que ocupa la totalidad de una de las paredes de una de las estancias del Palacio Apostólico. En concreto, la habitación conocida como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Stanza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della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Segnatura</a:t>
            </a:r>
            <a:r>
              <a:rPr lang="es-ES" dirty="0" smtClean="0">
                <a:effectLst>
                  <a:glow rad="101600">
                    <a:srgbClr val="C00000">
                      <a:alpha val="60000"/>
                    </a:srgbClr>
                  </a:glow>
                  <a:outerShdw blurRad="38100" dist="38100" dir="2700000" algn="tl">
                    <a:srgbClr val="000000">
                      <a:alpha val="43137"/>
                    </a:srgbClr>
                  </a:outerShdw>
                </a:effectLst>
              </a:rPr>
              <a:t>.</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4000"/>
                                        <p:tgtEl>
                                          <p:spTgt spid="4"/>
                                        </p:tgtEl>
                                      </p:cBhvr>
                                    </p:animEffect>
                                  </p:childTnLst>
                                </p:cTn>
                              </p:par>
                              <p:par>
                                <p:cTn id="8" presetID="3" presetClass="exit" presetSubtype="10" fill="hold" grpId="0" nodeType="withEffect">
                                  <p:stCondLst>
                                    <p:cond delay="0"/>
                                  </p:stCondLst>
                                  <p:childTnLst>
                                    <p:animEffect transition="out" filter="blinds(horizont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3 Imagen" descr="4461566913_fc9db98133_b.jpg"/>
          <p:cNvPicPr>
            <a:picLocks noChangeAspect="1"/>
          </p:cNvPicPr>
          <p:nvPr/>
        </p:nvPicPr>
        <p:blipFill>
          <a:blip r:embed="rId2" cstate="print"/>
          <a:stretch>
            <a:fillRect/>
          </a:stretch>
        </p:blipFill>
        <p:spPr bwMode="auto">
          <a:xfrm>
            <a:off x="0" y="1"/>
            <a:ext cx="9144000" cy="5141382"/>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11" name="10 Rectángulo"/>
          <p:cNvSpPr/>
          <p:nvPr/>
        </p:nvSpPr>
        <p:spPr>
          <a:xfrm>
            <a:off x="0" y="0"/>
            <a:ext cx="9144000" cy="5143500"/>
          </a:xfrm>
          <a:prstGeom prst="rect">
            <a:avLst/>
          </a:prstGeom>
          <a:solidFill>
            <a:schemeClr val="bg2">
              <a:lumMod val="60000"/>
              <a:lumOff val="40000"/>
              <a:alpha val="65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763688" y="1707654"/>
            <a:ext cx="5227521" cy="584775"/>
          </a:xfrm>
          <a:prstGeom prst="rect">
            <a:avLst/>
          </a:prstGeom>
          <a:noFill/>
        </p:spPr>
        <p:txBody>
          <a:bodyPr wrap="none" lIns="91440" tIns="45720" rIns="91440" bIns="45720">
            <a:spAutoFit/>
            <a:scene3d>
              <a:camera prst="perspectiveAbove"/>
              <a:lightRig rig="threePt" dir="t"/>
            </a:scene3d>
            <a:sp3d extrusionH="57150">
              <a:bevelT w="38100" h="38100" prst="angle"/>
            </a:sp3d>
          </a:bodyPr>
          <a:lstStyle/>
          <a:p>
            <a:pPr algn="ctr"/>
            <a:r>
              <a:rPr lang="es-ES" sz="32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rPr>
              <a:t>Las Criptas del Vaticano</a:t>
            </a:r>
            <a:endParaRPr lang="es-ES" sz="32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endParaRPr>
          </a:p>
        </p:txBody>
      </p:sp>
      <p:sp>
        <p:nvSpPr>
          <p:cNvPr id="7" name="6 CuadroTexto"/>
          <p:cNvSpPr txBox="1"/>
          <p:nvPr/>
        </p:nvSpPr>
        <p:spPr>
          <a:xfrm>
            <a:off x="467544" y="4011910"/>
            <a:ext cx="8136904"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La Ciudad del Vaticano guarda incontables lugares secretos y misterios. Uno de ellos, que bien merece una visita, son las Catacumbas que encontraremos bajo la Basílica de San Pedro.</a:t>
            </a:r>
            <a:endParaRPr lang="es-ES" dirty="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warp dir="i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33794"/>
                                        </p:tgtEl>
                                        <p:attrNameLst>
                                          <p:attrName>style.visibility</p:attrName>
                                        </p:attrNameLst>
                                      </p:cBhvr>
                                      <p:to>
                                        <p:strVal val="visible"/>
                                      </p:to>
                                    </p:set>
                                    <p:anim calcmode="lin" valueType="num">
                                      <p:cBhvr>
                                        <p:cTn id="7" dur="3000" fill="hold"/>
                                        <p:tgtEl>
                                          <p:spTgt spid="33794"/>
                                        </p:tgtEl>
                                        <p:attrNameLst>
                                          <p:attrName>ppt_w</p:attrName>
                                        </p:attrNameLst>
                                      </p:cBhvr>
                                      <p:tavLst>
                                        <p:tav tm="0">
                                          <p:val>
                                            <p:strVal val="#ppt_w*0.70"/>
                                          </p:val>
                                        </p:tav>
                                        <p:tav tm="100000">
                                          <p:val>
                                            <p:strVal val="#ppt_w"/>
                                          </p:val>
                                        </p:tav>
                                      </p:tavLst>
                                    </p:anim>
                                    <p:anim calcmode="lin" valueType="num">
                                      <p:cBhvr>
                                        <p:cTn id="8" dur="3000" fill="hold"/>
                                        <p:tgtEl>
                                          <p:spTgt spid="33794"/>
                                        </p:tgtEl>
                                        <p:attrNameLst>
                                          <p:attrName>ppt_h</p:attrName>
                                        </p:attrNameLst>
                                      </p:cBhvr>
                                      <p:tavLst>
                                        <p:tav tm="0">
                                          <p:val>
                                            <p:strVal val="#ppt_h"/>
                                          </p:val>
                                        </p:tav>
                                        <p:tav tm="100000">
                                          <p:val>
                                            <p:strVal val="#ppt_h"/>
                                          </p:val>
                                        </p:tav>
                                      </p:tavLst>
                                    </p:anim>
                                    <p:animEffect transition="in" filter="fade">
                                      <p:cBhvr>
                                        <p:cTn id="9" dur="3000"/>
                                        <p:tgtEl>
                                          <p:spTgt spid="33794"/>
                                        </p:tgtEl>
                                      </p:cBhvr>
                                    </p:animEffect>
                                  </p:childTnLst>
                                </p:cTn>
                              </p:par>
                              <p:par>
                                <p:cTn id="10" presetID="16" presetClass="entr" presetSubtype="42" fill="hold" nodeType="withEffect">
                                  <p:stCondLst>
                                    <p:cond delay="0"/>
                                  </p:stCondLst>
                                  <p:childTnLst>
                                    <p:set>
                                      <p:cBhvr>
                                        <p:cTn id="11" dur="1" fill="hold">
                                          <p:stCondLst>
                                            <p:cond delay="0"/>
                                          </p:stCondLst>
                                        </p:cTn>
                                        <p:tgtEl>
                                          <p:spTgt spid="33794"/>
                                        </p:tgtEl>
                                        <p:attrNameLst>
                                          <p:attrName>style.visibility</p:attrName>
                                        </p:attrNameLst>
                                      </p:cBhvr>
                                      <p:to>
                                        <p:strVal val="visible"/>
                                      </p:to>
                                    </p:set>
                                    <p:animEffect transition="in" filter="barn(outHorizontal)">
                                      <p:cBhvr>
                                        <p:cTn id="12" dur="3000"/>
                                        <p:tgtEl>
                                          <p:spTgt spid="33794"/>
                                        </p:tgtEl>
                                      </p:cBhvr>
                                    </p:animEffect>
                                  </p:childTnLst>
                                </p:cTn>
                              </p:par>
                              <p:par>
                                <p:cTn id="13" presetID="3" presetClass="exit" presetSubtype="5" fill="hold" grpId="0" nodeType="withEffect">
                                  <p:stCondLst>
                                    <p:cond delay="0"/>
                                  </p:stCondLst>
                                  <p:childTnLst>
                                    <p:animEffect transition="out" filter="blinds(vertical)">
                                      <p:cBhvr>
                                        <p:cTn id="14" dur="3000"/>
                                        <p:tgtEl>
                                          <p:spTgt spid="11"/>
                                        </p:tgtEl>
                                      </p:cBhvr>
                                    </p:animEffect>
                                    <p:set>
                                      <p:cBhvr>
                                        <p:cTn id="15" dur="1" fill="hold">
                                          <p:stCondLst>
                                            <p:cond delay="2999"/>
                                          </p:stCondLst>
                                        </p:cTn>
                                        <p:tgtEl>
                                          <p:spTgt spid="11"/>
                                        </p:tgtEl>
                                        <p:attrNameLst>
                                          <p:attrName>style.visibility</p:attrName>
                                        </p:attrNameLst>
                                      </p:cBhvr>
                                      <p:to>
                                        <p:strVal val="hidden"/>
                                      </p:to>
                                    </p:set>
                                  </p:childTnLst>
                                </p:cTn>
                              </p:par>
                              <p:par>
                                <p:cTn id="16" presetID="34" presetClass="exit" presetSubtype="0" fill="hold" grpId="1" nodeType="withEffect">
                                  <p:stCondLst>
                                    <p:cond delay="1000"/>
                                  </p:stCondLst>
                                  <p:childTnLst>
                                    <p:anim from="(ppt_x)" to="(ppt_x+1)" calcmode="lin" valueType="num">
                                      <p:cBhvr>
                                        <p:cTn id="17" dur="3000">
                                          <p:stCondLst>
                                            <p:cond delay="0"/>
                                          </p:stCondLst>
                                        </p:cTn>
                                        <p:tgtEl>
                                          <p:spTgt spid="11"/>
                                        </p:tgtEl>
                                        <p:attrNameLst>
                                          <p:attrName>ppt_x</p:attrName>
                                        </p:attrNameLst>
                                      </p:cBhvr>
                                    </p:anim>
                                    <p:anim from="0" to="-1.0" calcmode="lin" valueType="num">
                                      <p:cBhvr>
                                        <p:cTn id="18" dur="600" accel="50000">
                                          <p:stCondLst>
                                            <p:cond delay="0"/>
                                          </p:stCondLst>
                                        </p:cTn>
                                        <p:tgtEl>
                                          <p:spTgt spid="11"/>
                                        </p:tgtEl>
                                        <p:attrNameLst>
                                          <p:attrName>xshear</p:attrName>
                                        </p:attrNameLst>
                                      </p:cBhvr>
                                    </p:anim>
                                    <p:set>
                                      <p:cBhvr>
                                        <p:cTn id="19" dur="2400">
                                          <p:stCondLst>
                                            <p:cond delay="600"/>
                                          </p:stCondLst>
                                        </p:cTn>
                                        <p:tgtEl>
                                          <p:spTgt spid="11"/>
                                        </p:tgtEl>
                                        <p:attrNameLst>
                                          <p:attrName>xshear</p:attrName>
                                        </p:attrNameLst>
                                      </p:cBhvr>
                                      <p:to>
                                        <p:strVal val="-1.0"/>
                                      </p:to>
                                    </p:set>
                                    <p:set>
                                      <p:cBhvr>
                                        <p:cTn id="20" dur="1" fill="hold">
                                          <p:stCondLst>
                                            <p:cond delay="2999"/>
                                          </p:stCondLst>
                                        </p:cTn>
                                        <p:tgtEl>
                                          <p:spTgt spid="11"/>
                                        </p:tgtEl>
                                        <p:attrNameLst>
                                          <p:attrName>style.visibility</p:attrName>
                                        </p:attrNameLst>
                                      </p:cBhvr>
                                      <p:to>
                                        <p:strVal val="hidden"/>
                                      </p:to>
                                    </p:set>
                                  </p:childTnLst>
                                </p:cTn>
                              </p:par>
                            </p:childTnLst>
                          </p:cTn>
                        </p:par>
                        <p:par>
                          <p:cTn id="21" fill="hold">
                            <p:stCondLst>
                              <p:cond delay="4000"/>
                            </p:stCondLst>
                            <p:childTnLst>
                              <p:par>
                                <p:cTn id="22" presetID="2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childTnLst>
                                </p:cTn>
                              </p:par>
                            </p:childTnLst>
                          </p:cTn>
                        </p:par>
                        <p:par>
                          <p:cTn id="26" fill="hold">
                            <p:stCondLst>
                              <p:cond delay="6000"/>
                            </p:stCondLst>
                            <p:childTnLst>
                              <p:par>
                                <p:cTn id="27" presetID="23" presetClass="exit" presetSubtype="16" fill="hold" grpId="1" nodeType="afterEffect">
                                  <p:stCondLst>
                                    <p:cond delay="2000"/>
                                  </p:stCondLst>
                                  <p:childTnLst>
                                    <p:anim calcmode="lin" valueType="num">
                                      <p:cBhvr>
                                        <p:cTn id="28" dur="2000"/>
                                        <p:tgtEl>
                                          <p:spTgt spid="6"/>
                                        </p:tgtEl>
                                        <p:attrNameLst>
                                          <p:attrName>ppt_w</p:attrName>
                                        </p:attrNameLst>
                                      </p:cBhvr>
                                      <p:tavLst>
                                        <p:tav tm="0">
                                          <p:val>
                                            <p:strVal val="ppt_w"/>
                                          </p:val>
                                        </p:tav>
                                        <p:tav tm="100000">
                                          <p:val>
                                            <p:strVal val="4*ppt_w"/>
                                          </p:val>
                                        </p:tav>
                                      </p:tavLst>
                                    </p:anim>
                                    <p:anim calcmode="lin" valueType="num">
                                      <p:cBhvr>
                                        <p:cTn id="29" dur="2000"/>
                                        <p:tgtEl>
                                          <p:spTgt spid="6"/>
                                        </p:tgtEl>
                                        <p:attrNameLst>
                                          <p:attrName>ppt_h</p:attrName>
                                        </p:attrNameLst>
                                      </p:cBhvr>
                                      <p:tavLst>
                                        <p:tav tm="0">
                                          <p:val>
                                            <p:strVal val="ppt_h"/>
                                          </p:val>
                                        </p:tav>
                                        <p:tav tm="100000">
                                          <p:val>
                                            <p:strVal val="4*ppt_h"/>
                                          </p:val>
                                        </p:tav>
                                      </p:tavLst>
                                    </p:anim>
                                    <p:set>
                                      <p:cBhvr>
                                        <p:cTn id="30" dur="1" fill="hold">
                                          <p:stCondLst>
                                            <p:cond delay="1999"/>
                                          </p:stCondLst>
                                        </p:cTn>
                                        <p:tgtEl>
                                          <p:spTgt spid="6"/>
                                        </p:tgtEl>
                                        <p:attrNameLst>
                                          <p:attrName>style.visibility</p:attrName>
                                        </p:attrNameLst>
                                      </p:cBhvr>
                                      <p:to>
                                        <p:strVal val="hidden"/>
                                      </p:to>
                                    </p:set>
                                  </p:childTnLst>
                                </p:cTn>
                              </p:par>
                              <p:par>
                                <p:cTn id="31" presetID="52" presetClass="exit" presetSubtype="0" fill="hold" grpId="2" nodeType="withEffect">
                                  <p:stCondLst>
                                    <p:cond delay="2000"/>
                                  </p:stCondLst>
                                  <p:childTnLst>
                                    <p:animScale>
                                      <p:cBhvr>
                                        <p:cTn id="32" dur="2000" accel="50000">
                                          <p:stCondLst>
                                            <p:cond delay="0"/>
                                          </p:stCondLst>
                                        </p:cTn>
                                        <p:tgtEl>
                                          <p:spTgt spid="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3" dur="2000" accel="50000">
                                          <p:stCondLst>
                                            <p:cond delay="0"/>
                                          </p:stCondLst>
                                        </p:cTn>
                                        <p:tgtEl>
                                          <p:spTgt spid="6"/>
                                        </p:tgtEl>
                                        <p:attrNameLst>
                                          <p:attrName>ppt_x</p:attrName>
                                          <p:attrName>ppt_y</p:attrName>
                                        </p:attrNameLst>
                                      </p:cBhvr>
                                    </p:animMotion>
                                    <p:animEffect transition="out" filter="fade">
                                      <p:cBhvr>
                                        <p:cTn id="34" dur="2000"/>
                                        <p:tgtEl>
                                          <p:spTgt spid="6"/>
                                        </p:tgtEl>
                                      </p:cBhvr>
                                    </p:animEffect>
                                    <p:set>
                                      <p:cBhvr>
                                        <p:cTn id="35" dur="1" fill="hold">
                                          <p:stCondLst>
                                            <p:cond delay="1999"/>
                                          </p:stCondLst>
                                        </p:cTn>
                                        <p:tgtEl>
                                          <p:spTgt spid="6"/>
                                        </p:tgtEl>
                                        <p:attrNameLst>
                                          <p:attrName>style.visibility</p:attrName>
                                        </p:attrNameLst>
                                      </p:cBhvr>
                                      <p:to>
                                        <p:strVal val="hidden"/>
                                      </p:to>
                                    </p:set>
                                  </p:childTnLst>
                                </p:cTn>
                              </p:par>
                            </p:childTnLst>
                          </p:cTn>
                        </p:par>
                        <p:par>
                          <p:cTn id="36" fill="hold">
                            <p:stCondLst>
                              <p:cond delay="10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1"/>
                                          </p:val>
                                        </p:tav>
                                        <p:tav tm="100000">
                                          <p:val>
                                            <p:strVal val="#ppt_x"/>
                                          </p:val>
                                        </p:tav>
                                      </p:tavLst>
                                    </p:anim>
                                    <p:anim calcmode="lin" valueType="num">
                                      <p:cBhvr>
                                        <p:cTn id="4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6" grpId="0"/>
      <p:bldP spid="6" grpId="1"/>
      <p:bldP spid="6" grpId="2"/>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320_Brave_Cat_5.jpg"/>
          <p:cNvPicPr>
            <a:picLocks noChangeAspect="1"/>
          </p:cNvPicPr>
          <p:nvPr/>
        </p:nvPicPr>
        <p:blipFill>
          <a:blip r:embed="rId2" cstate="print"/>
          <a:stretch>
            <a:fillRect/>
          </a:stretch>
        </p:blipFill>
        <p:spPr bwMode="auto">
          <a:xfrm>
            <a:off x="0" y="-4950"/>
            <a:ext cx="4860031" cy="5171306"/>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35823" y="0"/>
            <a:ext cx="4824209" cy="5166356"/>
          </a:xfrm>
          <a:prstGeom prst="rect">
            <a:avLst/>
          </a:prstGeom>
          <a:solidFill>
            <a:schemeClr val="bg1">
              <a:alpha val="69000"/>
            </a:scheme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11320_Brave_Cat_5.jpg"/>
          <p:cNvPicPr>
            <a:picLocks noChangeAspect="1"/>
          </p:cNvPicPr>
          <p:nvPr/>
        </p:nvPicPr>
        <p:blipFill>
          <a:blip r:embed="rId2" cstate="print"/>
          <a:stretch>
            <a:fillRect/>
          </a:stretch>
        </p:blipFill>
        <p:spPr bwMode="auto">
          <a:xfrm>
            <a:off x="0" y="0"/>
            <a:ext cx="4860032"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292080" y="1131590"/>
            <a:ext cx="3672408" cy="3816429"/>
          </a:xfrm>
          <a:prstGeom prst="rect">
            <a:avLst/>
          </a:prstGeom>
          <a:noFill/>
        </p:spPr>
        <p:txBody>
          <a:bodyPr wrap="square" rtlCol="0">
            <a:spAutoFit/>
          </a:bodyPr>
          <a:lstStyle/>
          <a:p>
            <a:r>
              <a:rPr lang="es-ES" sz="2200" dirty="0" smtClean="0">
                <a:effectLst>
                  <a:glow rad="101600">
                    <a:srgbClr val="C00000">
                      <a:alpha val="60000"/>
                    </a:srgbClr>
                  </a:glow>
                  <a:outerShdw blurRad="38100" dist="38100" dir="2700000" algn="tl">
                    <a:srgbClr val="000000">
                      <a:alpha val="43137"/>
                    </a:srgbClr>
                  </a:outerShdw>
                </a:effectLst>
                <a:latin typeface="+mj-lt"/>
              </a:rPr>
              <a:t>La monumentalidad de la Basílica de San Pedro atrae a millones de visitantes que pasan por Roma cada año. Además de su majestuosa estructura y su espectacular Cúpula, su subsuelo guarda unas estancias que merece la pena visitar: las tumbas y sarcófagos de los principales Papas de la Iglesia Católica.</a:t>
            </a:r>
            <a:endParaRPr lang="es-ES" sz="2200" dirty="0">
              <a:effectLst>
                <a:glow rad="101600">
                  <a:srgbClr val="C00000">
                    <a:alpha val="60000"/>
                  </a:srgb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conveyor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4"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4000"/>
                                        <p:tgtEl>
                                          <p:spTgt spid="4"/>
                                        </p:tgtEl>
                                      </p:cBhvr>
                                    </p:animEffec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4000"/>
                                        <p:tgtEl>
                                          <p:spTgt spid="4"/>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433125.jpg"/>
          <p:cNvPicPr>
            <a:picLocks noChangeAspect="1"/>
          </p:cNvPicPr>
          <p:nvPr/>
        </p:nvPicPr>
        <p:blipFill>
          <a:blip r:embed="rId2" cstate="print"/>
          <a:stretch>
            <a:fillRect/>
          </a:stretch>
        </p:blipFill>
        <p:spPr bwMode="auto">
          <a:xfrm>
            <a:off x="0" y="-452586"/>
            <a:ext cx="9144000" cy="5904656"/>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0644188" y="-1661637"/>
            <a:ext cx="9144000" cy="51449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1357287" cy="4948014"/>
          </a:xfrm>
          <a:prstGeom prst="rect">
            <a:avLst/>
          </a:prstGeom>
          <a:solidFill>
            <a:srgbClr val="C00000">
              <a:alpha val="66000"/>
            </a:srgb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331640" y="0"/>
            <a:ext cx="1440160" cy="4948014"/>
          </a:xfrm>
          <a:prstGeom prst="rect">
            <a:avLst/>
          </a:prstGeom>
          <a:solidFill>
            <a:srgbClr val="C00000">
              <a:alpha val="66000"/>
            </a:srgb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771800" y="0"/>
            <a:ext cx="1440160" cy="4948014"/>
          </a:xfrm>
          <a:prstGeom prst="rect">
            <a:avLst/>
          </a:prstGeom>
          <a:solidFill>
            <a:srgbClr val="C00000">
              <a:alpha val="66000"/>
            </a:srgb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4211960" y="0"/>
            <a:ext cx="1296144" cy="4948014"/>
          </a:xfrm>
          <a:prstGeom prst="rect">
            <a:avLst/>
          </a:prstGeom>
          <a:solidFill>
            <a:srgbClr val="C00000">
              <a:alpha val="66000"/>
            </a:srgb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5508104" y="0"/>
            <a:ext cx="1296144" cy="4948014"/>
          </a:xfrm>
          <a:prstGeom prst="rect">
            <a:avLst/>
          </a:prstGeom>
          <a:solidFill>
            <a:srgbClr val="C00000">
              <a:alpha val="66000"/>
            </a:srgb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804248" y="0"/>
            <a:ext cx="1152128" cy="4948014"/>
          </a:xfrm>
          <a:prstGeom prst="rect">
            <a:avLst/>
          </a:prstGeom>
          <a:solidFill>
            <a:srgbClr val="C00000">
              <a:alpha val="66000"/>
            </a:srgb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7956376" y="0"/>
            <a:ext cx="1187624" cy="4948014"/>
          </a:xfrm>
          <a:prstGeom prst="rect">
            <a:avLst/>
          </a:prstGeom>
          <a:solidFill>
            <a:srgbClr val="C00000">
              <a:alpha val="66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323528" y="4011910"/>
            <a:ext cx="8280920" cy="646331"/>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De la mano de un guía experto se puede conocer la imponente Basílica de San Pedro y las Criptas de los Papas que hay bajo el subsuelo.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conveyor dir="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4/3*#ppt_w"/>
                                          </p:val>
                                        </p:tav>
                                        <p:tav tm="100000">
                                          <p:val>
                                            <p:strVal val="#ppt_w"/>
                                          </p:val>
                                        </p:tav>
                                      </p:tavLst>
                                    </p:anim>
                                    <p:anim calcmode="lin" valueType="num">
                                      <p:cBhvr>
                                        <p:cTn id="29" dur="3000" fill="hold"/>
                                        <p:tgtEl>
                                          <p:spTgt spid="4"/>
                                        </p:tgtEl>
                                        <p:attrNameLst>
                                          <p:attrName>ppt_h</p:attrName>
                                        </p:attrNameLst>
                                      </p:cBhvr>
                                      <p:tavLst>
                                        <p:tav tm="0">
                                          <p:val>
                                            <p:strVal val="4/3*#ppt_h"/>
                                          </p:val>
                                        </p:tav>
                                        <p:tav tm="100000">
                                          <p:val>
                                            <p:strVal val="#ppt_h"/>
                                          </p:val>
                                        </p:tav>
                                      </p:tavLst>
                                    </p:anim>
                                  </p:childTnLst>
                                </p:cTn>
                              </p:par>
                              <p:par>
                                <p:cTn id="30" presetID="3" presetClass="entr" presetSubtype="1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linds(horizontal)">
                                      <p:cBhvr>
                                        <p:cTn id="32" dur="3000"/>
                                        <p:tgtEl>
                                          <p:spTgt spid="4"/>
                                        </p:tgtEl>
                                      </p:cBhvr>
                                    </p:animEffect>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anim calcmode="lin" valueType="num">
                                      <p:cBhvr>
                                        <p:cTn id="37" dur="1000" fill="hold"/>
                                        <p:tgtEl>
                                          <p:spTgt spid="15"/>
                                        </p:tgtEl>
                                        <p:attrNameLst>
                                          <p:attrName>ppt_x</p:attrName>
                                        </p:attrNameLst>
                                      </p:cBhvr>
                                      <p:tavLst>
                                        <p:tav tm="0">
                                          <p:val>
                                            <p:strVal val="#ppt_x-.1"/>
                                          </p:val>
                                        </p:tav>
                                        <p:tav tm="100000">
                                          <p:val>
                                            <p:strVal val="#ppt_x"/>
                                          </p:val>
                                        </p:tav>
                                      </p:tavLst>
                                    </p:anim>
                                    <p:anim calcmode="lin" valueType="num">
                                      <p:cBhvr>
                                        <p:cTn id="3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1.jpg"/>
          <p:cNvPicPr>
            <a:picLocks noChangeAspect="1"/>
          </p:cNvPicPr>
          <p:nvPr/>
        </p:nvPicPr>
        <p:blipFill>
          <a:blip r:embed="rId2" cstate="print"/>
          <a:stretch>
            <a:fillRect/>
          </a:stretch>
        </p:blipFill>
        <p:spPr bwMode="auto">
          <a:xfrm>
            <a:off x="0" y="0"/>
            <a:ext cx="9144000" cy="5668094"/>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539552" y="4220170"/>
            <a:ext cx="8136904"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Visitar las tumbas papales ubicadas en la Basílica de San Pedro es posible gracias a la visita guiada a la Basílica y las criptas, con la que se  recorren gran parte de la iglesia y sus catacumbas.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gallery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3000"/>
                                        <p:tgtEl>
                                          <p:spTgt spid="4"/>
                                        </p:tgtEl>
                                      </p:cBhvr>
                                    </p:animEffec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fotos-manipuladas-1.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716016" y="0"/>
            <a:ext cx="1224136" cy="5143500"/>
          </a:xfrm>
          <a:prstGeom prst="rect">
            <a:avLst/>
          </a:prstGeom>
          <a:solidFill>
            <a:srgbClr val="796415">
              <a:alpha val="78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5940152" y="0"/>
            <a:ext cx="1070268" cy="5143500"/>
          </a:xfrm>
          <a:prstGeom prst="rect">
            <a:avLst/>
          </a:prstGeom>
          <a:solidFill>
            <a:schemeClr val="bg1">
              <a:alpha val="78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020272" y="0"/>
            <a:ext cx="1068893" cy="5143500"/>
          </a:xfrm>
          <a:prstGeom prst="rect">
            <a:avLst/>
          </a:prstGeom>
          <a:solidFill>
            <a:srgbClr val="796415">
              <a:alpha val="78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100393" y="0"/>
            <a:ext cx="1043608" cy="5143500"/>
          </a:xfrm>
          <a:prstGeom prst="rect">
            <a:avLst/>
          </a:prstGeom>
          <a:solidFill>
            <a:schemeClr val="bg1">
              <a:alpha val="78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3563888" y="0"/>
            <a:ext cx="1152128" cy="5143500"/>
          </a:xfrm>
          <a:prstGeom prst="rect">
            <a:avLst/>
          </a:prstGeom>
          <a:solidFill>
            <a:schemeClr val="bg1">
              <a:alpha val="78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411760" y="0"/>
            <a:ext cx="1152128" cy="5143500"/>
          </a:xfrm>
          <a:prstGeom prst="rect">
            <a:avLst/>
          </a:prstGeom>
          <a:solidFill>
            <a:srgbClr val="796415">
              <a:alpha val="78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1259632" y="0"/>
            <a:ext cx="1152128" cy="5143500"/>
          </a:xfrm>
          <a:prstGeom prst="rect">
            <a:avLst/>
          </a:prstGeom>
          <a:solidFill>
            <a:schemeClr val="bg1">
              <a:alpha val="78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0"/>
            <a:ext cx="1259632" cy="5143500"/>
          </a:xfrm>
          <a:prstGeom prst="rect">
            <a:avLst/>
          </a:prstGeom>
          <a:solidFill>
            <a:srgbClr val="796415">
              <a:alpha val="78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611560" y="3939902"/>
            <a:ext cx="7776864"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Un guía experto irá contando los detalles históricos y artísticos de esta monumental basílica y del primer nivel del subsuelo donde se hallan los restos de algunos reyes y Papas desde el siglo X.</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ripp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5" presetClass="exit" presetSubtype="5" fill="hold" nodeType="withEffect">
                                  <p:stCondLst>
                                    <p:cond delay="0"/>
                                  </p:stCondLst>
                                  <p:childTnLst>
                                    <p:animEffect transition="out" filter="checkerboard(down)">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5" presetClass="exit" presetSubtype="5" fill="hold" nodeType="withEffect">
                                  <p:stCondLst>
                                    <p:cond delay="0"/>
                                  </p:stCondLst>
                                  <p:childTnLst>
                                    <p:animEffect transition="out" filter="checkerboard(down)">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5" presetClass="exit" presetSubtype="5" fill="hold" nodeType="withEffect">
                                  <p:stCondLst>
                                    <p:cond delay="0"/>
                                  </p:stCondLst>
                                  <p:childTnLst>
                                    <p:animEffect transition="out" filter="checkerboard(down)">
                                      <p:cBhvr>
                                        <p:cTn id="18" dur="4000"/>
                                        <p:tgtEl>
                                          <p:spTgt spid="10"/>
                                        </p:tgtEl>
                                      </p:cBhvr>
                                    </p:animEffect>
                                    <p:set>
                                      <p:cBhvr>
                                        <p:cTn id="19" dur="1" fill="hold">
                                          <p:stCondLst>
                                            <p:cond delay="3999"/>
                                          </p:stCondLst>
                                        </p:cTn>
                                        <p:tgtEl>
                                          <p:spTgt spid="10"/>
                                        </p:tgtEl>
                                        <p:attrNameLst>
                                          <p:attrName>style.visibility</p:attrName>
                                        </p:attrNameLst>
                                      </p:cBhvr>
                                      <p:to>
                                        <p:strVal val="hidden"/>
                                      </p:to>
                                    </p:set>
                                  </p:childTnLst>
                                </p:cTn>
                              </p:par>
                              <p:par>
                                <p:cTn id="20" presetID="5" presetClass="exit" presetSubtype="5" fill="hold" nodeType="withEffect">
                                  <p:stCondLst>
                                    <p:cond delay="0"/>
                                  </p:stCondLst>
                                  <p:childTnLst>
                                    <p:animEffect transition="out" filter="checkerboard(down)">
                                      <p:cBhvr>
                                        <p:cTn id="21" dur="4000"/>
                                        <p:tgtEl>
                                          <p:spTgt spid="11"/>
                                        </p:tgtEl>
                                      </p:cBhvr>
                                    </p:animEffect>
                                    <p:set>
                                      <p:cBhvr>
                                        <p:cTn id="22" dur="1" fill="hold">
                                          <p:stCondLst>
                                            <p:cond delay="3999"/>
                                          </p:stCondLst>
                                        </p:cTn>
                                        <p:tgtEl>
                                          <p:spTgt spid="11"/>
                                        </p:tgtEl>
                                        <p:attrNameLst>
                                          <p:attrName>style.visibility</p:attrName>
                                        </p:attrNameLst>
                                      </p:cBhvr>
                                      <p:to>
                                        <p:strVal val="hidden"/>
                                      </p:to>
                                    </p:set>
                                  </p:childTnLst>
                                </p:cTn>
                              </p:par>
                              <p:par>
                                <p:cTn id="23" presetID="5" presetClass="exit" presetSubtype="5" fill="hold" nodeType="withEffect">
                                  <p:stCondLst>
                                    <p:cond delay="0"/>
                                  </p:stCondLst>
                                  <p:childTnLst>
                                    <p:animEffect transition="out" filter="checkerboard(down)">
                                      <p:cBhvr>
                                        <p:cTn id="24" dur="4000"/>
                                        <p:tgtEl>
                                          <p:spTgt spid="12"/>
                                        </p:tgtEl>
                                      </p:cBhvr>
                                    </p:animEffect>
                                    <p:set>
                                      <p:cBhvr>
                                        <p:cTn id="25" dur="1" fill="hold">
                                          <p:stCondLst>
                                            <p:cond delay="3999"/>
                                          </p:stCondLst>
                                        </p:cTn>
                                        <p:tgtEl>
                                          <p:spTgt spid="12"/>
                                        </p:tgtEl>
                                        <p:attrNameLst>
                                          <p:attrName>style.visibility</p:attrName>
                                        </p:attrNameLst>
                                      </p:cBhvr>
                                      <p:to>
                                        <p:strVal val="hidden"/>
                                      </p:to>
                                    </p:set>
                                  </p:childTnLst>
                                </p:cTn>
                              </p:par>
                              <p:par>
                                <p:cTn id="26" presetID="5" presetClass="exit" presetSubtype="5" fill="hold" nodeType="withEffect">
                                  <p:stCondLst>
                                    <p:cond delay="0"/>
                                  </p:stCondLst>
                                  <p:childTnLst>
                                    <p:animEffect transition="out" filter="checkerboard(down)">
                                      <p:cBhvr>
                                        <p:cTn id="27" dur="4000"/>
                                        <p:tgtEl>
                                          <p:spTgt spid="13"/>
                                        </p:tgtEl>
                                      </p:cBhvr>
                                    </p:animEffect>
                                    <p:set>
                                      <p:cBhvr>
                                        <p:cTn id="28" dur="1" fill="hold">
                                          <p:stCondLst>
                                            <p:cond delay="3999"/>
                                          </p:stCondLst>
                                        </p:cTn>
                                        <p:tgtEl>
                                          <p:spTgt spid="13"/>
                                        </p:tgtEl>
                                        <p:attrNameLst>
                                          <p:attrName>style.visibility</p:attrName>
                                        </p:attrNameLst>
                                      </p:cBhvr>
                                      <p:to>
                                        <p:strVal val="hidden"/>
                                      </p:to>
                                    </p:set>
                                  </p:childTnLst>
                                </p:cTn>
                              </p:par>
                              <p:par>
                                <p:cTn id="29" presetID="5"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checkerboard(across)">
                                      <p:cBhvr>
                                        <p:cTn id="31" dur="4000"/>
                                        <p:tgtEl>
                                          <p:spTgt spid="4"/>
                                        </p:tgtEl>
                                      </p:cBhvr>
                                    </p:animEffect>
                                  </p:childTnLst>
                                </p:cTn>
                              </p:par>
                              <p:par>
                                <p:cTn id="32" presetID="16" presetClass="entr" presetSubtype="2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arn(inHorizontal)">
                                      <p:cBhvr>
                                        <p:cTn id="34" dur="4000"/>
                                        <p:tgtEl>
                                          <p:spTgt spid="4"/>
                                        </p:tgtEl>
                                      </p:cBhvr>
                                    </p:animEffect>
                                  </p:childTnLst>
                                </p:cTn>
                              </p:par>
                            </p:childTnLst>
                          </p:cTn>
                        </p:par>
                        <p:par>
                          <p:cTn id="35" fill="hold">
                            <p:stCondLst>
                              <p:cond delay="4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1"/>
                                          </p:val>
                                        </p:tav>
                                        <p:tav tm="100000">
                                          <p:val>
                                            <p:strVal val="#ppt_x"/>
                                          </p:val>
                                        </p:tav>
                                      </p:tavLst>
                                    </p:anim>
                                    <p:anim calcmode="lin" valueType="num">
                                      <p:cBhvr>
                                        <p:cTn id="4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481_3d_digital_art_3_2.jpg"/>
          <p:cNvPicPr>
            <a:picLocks noChangeAspect="1"/>
          </p:cNvPicPr>
          <p:nvPr/>
        </p:nvPicPr>
        <p:blipFill>
          <a:blip r:embed="rId2" cstate="print"/>
          <a:stretch>
            <a:fillRect/>
          </a:stretch>
        </p:blipFill>
        <p:spPr bwMode="auto">
          <a:xfrm>
            <a:off x="0" y="0"/>
            <a:ext cx="9144000" cy="5452069"/>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bg2">
              <a:lumMod val="40000"/>
              <a:lumOff val="60000"/>
              <a:alpha val="7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9481_3d_digital_art_3_2.jpg"/>
          <p:cNvPicPr>
            <a:picLocks noChangeAspect="1"/>
          </p:cNvPicPr>
          <p:nvPr/>
        </p:nvPicPr>
        <p:blipFill>
          <a:blip r:embed="rId2" cstate="print"/>
          <a:stretch>
            <a:fillRect/>
          </a:stretch>
        </p:blipFill>
        <p:spPr bwMode="auto">
          <a:xfrm>
            <a:off x="0" y="0"/>
            <a:ext cx="9143999" cy="545207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3795886"/>
            <a:ext cx="8136904" cy="1200329"/>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La Necrópolis, en el 2º nivel de las grutas del Vaticano y lugar en el que está enterrado el apóstol San Pedro, requiere otro tipo de entrada que debemos solicitar aparte del debido límite de aforo. No todo el mundo puede entrar por estas puertas.</a:t>
            </a:r>
            <a:endParaRPr lang="es-ES" dirty="0">
              <a:effectLst>
                <a:glow rad="101600">
                  <a:srgbClr val="C00000">
                    <a:alpha val="60000"/>
                  </a:srgbClr>
                </a:glow>
                <a:outerShdw blurRad="38100" dist="38100" dir="2700000" algn="tl">
                  <a:srgbClr val="000000">
                    <a:alpha val="43137"/>
                  </a:srgbClr>
                </a:outerShdw>
              </a:effectLst>
            </a:endParaRPr>
          </a:p>
        </p:txBody>
      </p:sp>
      <p:sp>
        <p:nvSpPr>
          <p:cNvPr id="8" name="7 Rectángulo"/>
          <p:cNvSpPr/>
          <p:nvPr/>
        </p:nvSpPr>
        <p:spPr>
          <a:xfrm>
            <a:off x="2146709" y="1563638"/>
            <a:ext cx="4461479" cy="584775"/>
          </a:xfrm>
          <a:prstGeom prst="rect">
            <a:avLst/>
          </a:prstGeom>
          <a:noFill/>
        </p:spPr>
        <p:txBody>
          <a:bodyPr wrap="none" lIns="91440" tIns="45720" rIns="91440" bIns="45720">
            <a:spAutoFit/>
            <a:scene3d>
              <a:camera prst="perspectiveAbove"/>
              <a:lightRig rig="threePt" dir="t"/>
            </a:scene3d>
            <a:sp3d extrusionH="57150">
              <a:bevelT w="38100" h="38100" prst="angle"/>
            </a:sp3d>
          </a:bodyPr>
          <a:lstStyle/>
          <a:p>
            <a:pPr algn="ctr"/>
            <a:r>
              <a:rPr lang="es-ES" sz="32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rPr>
              <a:t>Tumba de San Pedro</a:t>
            </a:r>
            <a:endParaRPr lang="es-ES" sz="32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6000">
        <p14:flip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4" fill="hold" nodeType="withEffect">
                                  <p:stCondLst>
                                    <p:cond delay="0"/>
                                  </p:stCondLst>
                                  <p:childTnLst>
                                    <p:animEffect transition="out" filter="wheel(4)">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4000"/>
                                        <p:tgtEl>
                                          <p:spTgt spid="4"/>
                                        </p:tgtEl>
                                      </p:cBhvr>
                                    </p:animEffect>
                                  </p:childTnLst>
                                </p:cTn>
                              </p:par>
                            </p:childTnLst>
                          </p:cTn>
                        </p:par>
                        <p:par>
                          <p:cTn id="18" fill="hold">
                            <p:stCondLst>
                              <p:cond delay="4000"/>
                            </p:stCondLst>
                            <p:childTnLst>
                              <p:par>
                                <p:cTn id="19" presetID="2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p:stCondLst>
                              <p:cond delay="6000"/>
                            </p:stCondLst>
                            <p:childTnLst>
                              <p:par>
                                <p:cTn id="24" presetID="23" presetClass="exit" presetSubtype="16" fill="hold" grpId="1" nodeType="afterEffect">
                                  <p:stCondLst>
                                    <p:cond delay="2000"/>
                                  </p:stCondLst>
                                  <p:childTnLst>
                                    <p:anim calcmode="lin" valueType="num">
                                      <p:cBhvr>
                                        <p:cTn id="25" dur="2000"/>
                                        <p:tgtEl>
                                          <p:spTgt spid="8"/>
                                        </p:tgtEl>
                                        <p:attrNameLst>
                                          <p:attrName>ppt_w</p:attrName>
                                        </p:attrNameLst>
                                      </p:cBhvr>
                                      <p:tavLst>
                                        <p:tav tm="0">
                                          <p:val>
                                            <p:strVal val="ppt_w"/>
                                          </p:val>
                                        </p:tav>
                                        <p:tav tm="100000">
                                          <p:val>
                                            <p:strVal val="4*ppt_w"/>
                                          </p:val>
                                        </p:tav>
                                      </p:tavLst>
                                    </p:anim>
                                    <p:anim calcmode="lin" valueType="num">
                                      <p:cBhvr>
                                        <p:cTn id="26" dur="2000"/>
                                        <p:tgtEl>
                                          <p:spTgt spid="8"/>
                                        </p:tgtEl>
                                        <p:attrNameLst>
                                          <p:attrName>ppt_h</p:attrName>
                                        </p:attrNameLst>
                                      </p:cBhvr>
                                      <p:tavLst>
                                        <p:tav tm="0">
                                          <p:val>
                                            <p:strVal val="ppt_h"/>
                                          </p:val>
                                        </p:tav>
                                        <p:tav tm="100000">
                                          <p:val>
                                            <p:strVal val="4*ppt_h"/>
                                          </p:val>
                                        </p:tav>
                                      </p:tavLst>
                                    </p:anim>
                                    <p:set>
                                      <p:cBhvr>
                                        <p:cTn id="27" dur="1" fill="hold">
                                          <p:stCondLst>
                                            <p:cond delay="1999"/>
                                          </p:stCondLst>
                                        </p:cTn>
                                        <p:tgtEl>
                                          <p:spTgt spid="8"/>
                                        </p:tgtEl>
                                        <p:attrNameLst>
                                          <p:attrName>style.visibility</p:attrName>
                                        </p:attrNameLst>
                                      </p:cBhvr>
                                      <p:to>
                                        <p:strVal val="hidden"/>
                                      </p:to>
                                    </p:set>
                                  </p:childTnLst>
                                </p:cTn>
                              </p:par>
                              <p:par>
                                <p:cTn id="28" presetID="52" presetClass="exit" presetSubtype="0" fill="hold" grpId="2" nodeType="withEffect">
                                  <p:stCondLst>
                                    <p:cond delay="2000"/>
                                  </p:stCondLst>
                                  <p:childTnLst>
                                    <p:animScale>
                                      <p:cBhvr>
                                        <p:cTn id="29" dur="2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0" dur="2000" accel="50000">
                                          <p:stCondLst>
                                            <p:cond delay="0"/>
                                          </p:stCondLst>
                                        </p:cTn>
                                        <p:tgtEl>
                                          <p:spTgt spid="8"/>
                                        </p:tgtEl>
                                        <p:attrNameLst>
                                          <p:attrName>ppt_x</p:attrName>
                                          <p:attrName>ppt_y</p:attrName>
                                        </p:attrNameLst>
                                      </p:cBhvr>
                                    </p:animMotion>
                                    <p:animEffect transition="out" filter="fade">
                                      <p:cBhvr>
                                        <p:cTn id="31" dur="2000"/>
                                        <p:tgtEl>
                                          <p:spTgt spid="8"/>
                                        </p:tgtEl>
                                      </p:cBhvr>
                                    </p:animEffect>
                                    <p:set>
                                      <p:cBhvr>
                                        <p:cTn id="32" dur="1" fill="hold">
                                          <p:stCondLst>
                                            <p:cond delay="1999"/>
                                          </p:stCondLst>
                                        </p:cTn>
                                        <p:tgtEl>
                                          <p:spTgt spid="8"/>
                                        </p:tgtEl>
                                        <p:attrNameLst>
                                          <p:attrName>style.visibility</p:attrName>
                                        </p:attrNameLst>
                                      </p:cBhvr>
                                      <p:to>
                                        <p:strVal val="hidden"/>
                                      </p:to>
                                    </p:set>
                                  </p:childTnLst>
                                </p:cTn>
                              </p:par>
                            </p:childTnLst>
                          </p:cTn>
                        </p:par>
                        <p:par>
                          <p:cTn id="33" fill="hold">
                            <p:stCondLst>
                              <p:cond delay="10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8" grpId="1"/>
      <p:bldP spid="8" grpId="2"/>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nvierno-por-la-maana-Wintermorgen-a23403726.jpg"/>
          <p:cNvPicPr>
            <a:picLocks noChangeAspect="1"/>
          </p:cNvPicPr>
          <p:nvPr/>
        </p:nvPicPr>
        <p:blipFill>
          <a:blip r:embed="rId2" cstate="print"/>
          <a:stretch>
            <a:fillRect/>
          </a:stretch>
        </p:blipFill>
        <p:spPr bwMode="auto">
          <a:xfrm>
            <a:off x="0" y="0"/>
            <a:ext cx="9144000" cy="5143499"/>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chemeClr val="tx1">
              <a:lumMod val="75000"/>
              <a:alpha val="64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95536" y="4083918"/>
            <a:ext cx="7920880"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El aforo para la Necrópolis es tan limitado que hay que hacer una petición con antelación para acceder a ellas en una visita guiada. La visita tiene que ser guiada sí o sí, ya que de otra forma no se permite la entrada.</a:t>
            </a:r>
            <a:endParaRPr lang="es-ES"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1691680" y="2067694"/>
            <a:ext cx="5189349" cy="584775"/>
          </a:xfrm>
          <a:prstGeom prst="rect">
            <a:avLst/>
          </a:prstGeom>
          <a:noFill/>
        </p:spPr>
        <p:txBody>
          <a:bodyPr wrap="square" lIns="91440" tIns="45720" rIns="91440" bIns="45720">
            <a:spAutoFit/>
            <a:scene3d>
              <a:camera prst="perspectiveAbove"/>
              <a:lightRig rig="threePt" dir="t"/>
            </a:scene3d>
            <a:sp3d extrusionH="57150">
              <a:bevelT w="38100" h="38100" prst="angle"/>
            </a:sp3d>
          </a:bodyPr>
          <a:lstStyle/>
          <a:p>
            <a:pPr algn="ctr"/>
            <a:r>
              <a:rPr lang="es-ES" sz="32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rPr>
              <a:t>Tumba de Bonifacio VIII</a:t>
            </a:r>
            <a:endParaRPr lang="es-ES" sz="32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warp dir="i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5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ppt_w*0.7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animEffect transition="in" filter="fade">
                                      <p:cBhvr>
                                        <p:cTn id="12" dur="3000"/>
                                        <p:tgtEl>
                                          <p:spTgt spid="5"/>
                                        </p:tgtEl>
                                      </p:cBhvr>
                                    </p:animEffect>
                                  </p:childTnLst>
                                </p:cTn>
                              </p:par>
                              <p:par>
                                <p:cTn id="13" presetID="20" presetClass="exit" presetSubtype="0" fill="hold" grpId="0" nodeType="withEffect">
                                  <p:stCondLst>
                                    <p:cond delay="0"/>
                                  </p:stCondLst>
                                  <p:childTnLst>
                                    <p:animEffect transition="out" filter="wedge">
                                      <p:cBhvr>
                                        <p:cTn id="14" dur="3000"/>
                                        <p:tgtEl>
                                          <p:spTgt spid="9"/>
                                        </p:tgtEl>
                                      </p:cBhvr>
                                    </p:animEffect>
                                    <p:set>
                                      <p:cBhvr>
                                        <p:cTn id="15" dur="1" fill="hold">
                                          <p:stCondLst>
                                            <p:cond delay="2999"/>
                                          </p:stCondLst>
                                        </p:cTn>
                                        <p:tgtEl>
                                          <p:spTgt spid="9"/>
                                        </p:tgtEl>
                                        <p:attrNameLst>
                                          <p:attrName>style.visibility</p:attrName>
                                        </p:attrNameLst>
                                      </p:cBhvr>
                                      <p:to>
                                        <p:strVal val="hidden"/>
                                      </p:to>
                                    </p:set>
                                  </p:childTnLst>
                                </p:cTn>
                              </p:par>
                            </p:childTnLst>
                          </p:cTn>
                        </p:par>
                        <p:par>
                          <p:cTn id="16" fill="hold">
                            <p:stCondLst>
                              <p:cond delay="3000"/>
                            </p:stCondLst>
                            <p:childTnLst>
                              <p:par>
                                <p:cTn id="17" presetID="23" presetClass="entr" presetSubtype="16"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fltVal val="0"/>
                                          </p:val>
                                        </p:tav>
                                        <p:tav tm="100000">
                                          <p:val>
                                            <p:strVal val="#ppt_w"/>
                                          </p:val>
                                        </p:tav>
                                      </p:tavLst>
                                    </p:anim>
                                    <p:anim calcmode="lin" valueType="num">
                                      <p:cBhvr>
                                        <p:cTn id="20" dur="2000" fill="hold"/>
                                        <p:tgtEl>
                                          <p:spTgt spid="7"/>
                                        </p:tgtEl>
                                        <p:attrNameLst>
                                          <p:attrName>ppt_h</p:attrName>
                                        </p:attrNameLst>
                                      </p:cBhvr>
                                      <p:tavLst>
                                        <p:tav tm="0">
                                          <p:val>
                                            <p:fltVal val="0"/>
                                          </p:val>
                                        </p:tav>
                                        <p:tav tm="100000">
                                          <p:val>
                                            <p:strVal val="#ppt_h"/>
                                          </p:val>
                                        </p:tav>
                                      </p:tavLst>
                                    </p:anim>
                                  </p:childTnLst>
                                </p:cTn>
                              </p:par>
                            </p:childTnLst>
                          </p:cTn>
                        </p:par>
                        <p:par>
                          <p:cTn id="21" fill="hold">
                            <p:stCondLst>
                              <p:cond delay="5000"/>
                            </p:stCondLst>
                            <p:childTnLst>
                              <p:par>
                                <p:cTn id="22" presetID="23" presetClass="exit" presetSubtype="16" fill="hold" grpId="1" nodeType="afterEffect">
                                  <p:stCondLst>
                                    <p:cond delay="2000"/>
                                  </p:stCondLst>
                                  <p:childTnLst>
                                    <p:anim calcmode="lin" valueType="num">
                                      <p:cBhvr>
                                        <p:cTn id="23" dur="2000"/>
                                        <p:tgtEl>
                                          <p:spTgt spid="7"/>
                                        </p:tgtEl>
                                        <p:attrNameLst>
                                          <p:attrName>ppt_w</p:attrName>
                                        </p:attrNameLst>
                                      </p:cBhvr>
                                      <p:tavLst>
                                        <p:tav tm="0">
                                          <p:val>
                                            <p:strVal val="ppt_w"/>
                                          </p:val>
                                        </p:tav>
                                        <p:tav tm="100000">
                                          <p:val>
                                            <p:strVal val="4*ppt_w"/>
                                          </p:val>
                                        </p:tav>
                                      </p:tavLst>
                                    </p:anim>
                                    <p:anim calcmode="lin" valueType="num">
                                      <p:cBhvr>
                                        <p:cTn id="24" dur="2000"/>
                                        <p:tgtEl>
                                          <p:spTgt spid="7"/>
                                        </p:tgtEl>
                                        <p:attrNameLst>
                                          <p:attrName>ppt_h</p:attrName>
                                        </p:attrNameLst>
                                      </p:cBhvr>
                                      <p:tavLst>
                                        <p:tav tm="0">
                                          <p:val>
                                            <p:strVal val="ppt_h"/>
                                          </p:val>
                                        </p:tav>
                                        <p:tav tm="100000">
                                          <p:val>
                                            <p:strVal val="4*ppt_h"/>
                                          </p:val>
                                        </p:tav>
                                      </p:tavLst>
                                    </p:anim>
                                    <p:set>
                                      <p:cBhvr>
                                        <p:cTn id="25" dur="1" fill="hold">
                                          <p:stCondLst>
                                            <p:cond delay="1999"/>
                                          </p:stCondLst>
                                        </p:cTn>
                                        <p:tgtEl>
                                          <p:spTgt spid="7"/>
                                        </p:tgtEl>
                                        <p:attrNameLst>
                                          <p:attrName>style.visibility</p:attrName>
                                        </p:attrNameLst>
                                      </p:cBhvr>
                                      <p:to>
                                        <p:strVal val="hidden"/>
                                      </p:to>
                                    </p:set>
                                  </p:childTnLst>
                                </p:cTn>
                              </p:par>
                              <p:par>
                                <p:cTn id="26" presetID="52" presetClass="exit" presetSubtype="0" fill="hold" grpId="2" nodeType="withEffect">
                                  <p:stCondLst>
                                    <p:cond delay="2000"/>
                                  </p:stCondLst>
                                  <p:childTnLst>
                                    <p:animScale>
                                      <p:cBhvr>
                                        <p:cTn id="27" dur="2000" accel="50000">
                                          <p:stCondLst>
                                            <p:cond delay="0"/>
                                          </p:stCondLst>
                                        </p:cTn>
                                        <p:tgtEl>
                                          <p:spTgt spid="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2000" accel="50000">
                                          <p:stCondLst>
                                            <p:cond delay="0"/>
                                          </p:stCondLst>
                                        </p:cTn>
                                        <p:tgtEl>
                                          <p:spTgt spid="7"/>
                                        </p:tgtEl>
                                        <p:attrNameLst>
                                          <p:attrName>ppt_x</p:attrName>
                                          <p:attrName>ppt_y</p:attrName>
                                        </p:attrNameLst>
                                      </p:cBhvr>
                                    </p:animMotion>
                                    <p:animEffect transition="out" filter="fade">
                                      <p:cBhvr>
                                        <p:cTn id="29" dur="2000"/>
                                        <p:tgtEl>
                                          <p:spTgt spid="7"/>
                                        </p:tgtEl>
                                      </p:cBhvr>
                                    </p:animEffect>
                                    <p:set>
                                      <p:cBhvr>
                                        <p:cTn id="30" dur="1" fill="hold">
                                          <p:stCondLst>
                                            <p:cond delay="1999"/>
                                          </p:stCondLst>
                                        </p:cTn>
                                        <p:tgtEl>
                                          <p:spTgt spid="7"/>
                                        </p:tgtEl>
                                        <p:attrNameLst>
                                          <p:attrName>style.visibility</p:attrName>
                                        </p:attrNameLst>
                                      </p:cBhvr>
                                      <p:to>
                                        <p:strVal val="hidden"/>
                                      </p:to>
                                    </p:set>
                                  </p:childTnLst>
                                </p:cTn>
                              </p:par>
                            </p:childTnLst>
                          </p:cTn>
                        </p:par>
                        <p:par>
                          <p:cTn id="31" fill="hold">
                            <p:stCondLst>
                              <p:cond delay="9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p:bldP spid="7" grpId="0"/>
      <p:bldP spid="7" grpId="1"/>
      <p:bldP spid="7" grpId="2"/>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3 Imagen" descr="6190326734_a4828fb3db_b.jpg"/>
          <p:cNvPicPr>
            <a:picLocks noChangeAspect="1"/>
          </p:cNvPicPr>
          <p:nvPr/>
        </p:nvPicPr>
        <p:blipFill>
          <a:blip r:embed="rId2" cstate="print"/>
          <a:stretch>
            <a:fillRect/>
          </a:stretch>
        </p:blipFill>
        <p:spPr bwMode="auto">
          <a:xfrm>
            <a:off x="0" y="-452586"/>
            <a:ext cx="9144000" cy="5976664"/>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rgbClr val="6C0000">
              <a:alpha val="65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683568" y="4011910"/>
            <a:ext cx="7848872"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El guía oficial se encarga de explicar cómo se realizaban los entierros, el simbolismo de estas criptas y cómo se conservan hoy en día. No podrás pasear por tu cuenta a lo largo de las criptas.</a:t>
            </a:r>
            <a:endParaRPr lang="es-ES" dirty="0">
              <a:effectLst>
                <a:glow rad="101600">
                  <a:srgbClr val="C00000">
                    <a:alpha val="60000"/>
                  </a:srgbClr>
                </a:glow>
                <a:outerShdw blurRad="38100" dist="38100" dir="2700000" algn="tl">
                  <a:srgbClr val="000000">
                    <a:alpha val="43137"/>
                  </a:srgbClr>
                </a:outerShdw>
              </a:effectLst>
            </a:endParaRPr>
          </a:p>
        </p:txBody>
      </p:sp>
      <p:sp>
        <p:nvSpPr>
          <p:cNvPr id="5" name="4 Rectángulo"/>
          <p:cNvSpPr/>
          <p:nvPr/>
        </p:nvSpPr>
        <p:spPr>
          <a:xfrm>
            <a:off x="2609976" y="1563638"/>
            <a:ext cx="3534943" cy="584775"/>
          </a:xfrm>
          <a:prstGeom prst="rect">
            <a:avLst/>
          </a:prstGeom>
          <a:noFill/>
        </p:spPr>
        <p:txBody>
          <a:bodyPr wrap="none" lIns="91440" tIns="45720" rIns="91440" bIns="45720">
            <a:spAutoFit/>
            <a:scene3d>
              <a:camera prst="perspectiveAbove"/>
              <a:lightRig rig="threePt" dir="t"/>
            </a:scene3d>
            <a:sp3d extrusionH="57150">
              <a:bevelT w="38100" h="38100" prst="angle"/>
            </a:sp3d>
          </a:bodyPr>
          <a:lstStyle/>
          <a:p>
            <a:pPr algn="ctr"/>
            <a:r>
              <a:rPr lang="es-ES" sz="32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rPr>
              <a:t>Tumba de Pío XI</a:t>
            </a:r>
            <a:endParaRPr lang="es-ES" sz="32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split orient="vert"/>
      </p:transition>
    </mc:Choice>
    <mc:Fallback xmlns="">
      <p:transition spd="slow" advTm="30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with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randombar(horizontal)">
                                      <p:cBhvr>
                                        <p:cTn id="7" dur="3000"/>
                                        <p:tgtEl>
                                          <p:spTgt spid="39938"/>
                                        </p:tgtEl>
                                      </p:cBhvr>
                                    </p:animEffect>
                                  </p:childTnLst>
                                </p:cTn>
                              </p:par>
                              <p:par>
                                <p:cTn id="8" presetID="16" presetClass="entr" presetSubtype="21" fill="hold" nodeType="withEffect">
                                  <p:stCondLst>
                                    <p:cond delay="0"/>
                                  </p:stCondLst>
                                  <p:childTnLst>
                                    <p:set>
                                      <p:cBhvr>
                                        <p:cTn id="9" dur="1" fill="hold">
                                          <p:stCondLst>
                                            <p:cond delay="0"/>
                                          </p:stCondLst>
                                        </p:cTn>
                                        <p:tgtEl>
                                          <p:spTgt spid="39938"/>
                                        </p:tgtEl>
                                        <p:attrNameLst>
                                          <p:attrName>style.visibility</p:attrName>
                                        </p:attrNameLst>
                                      </p:cBhvr>
                                      <p:to>
                                        <p:strVal val="visible"/>
                                      </p:to>
                                    </p:set>
                                    <p:animEffect transition="in" filter="barn(inVertical)">
                                      <p:cBhvr>
                                        <p:cTn id="10" dur="3000"/>
                                        <p:tgtEl>
                                          <p:spTgt spid="39938"/>
                                        </p:tgtEl>
                                      </p:cBhvr>
                                    </p:animEffect>
                                  </p:childTnLst>
                                </p:cTn>
                              </p:par>
                              <p:par>
                                <p:cTn id="11" presetID="14" presetClass="exit" presetSubtype="5" fill="hold" grpId="0" nodeType="withEffect">
                                  <p:stCondLst>
                                    <p:cond delay="0"/>
                                  </p:stCondLst>
                                  <p:childTnLst>
                                    <p:animEffect transition="out" filter="randombar(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childTnLst>
                          </p:cTn>
                        </p:par>
                        <p:par>
                          <p:cTn id="14" fill="hold">
                            <p:stCondLst>
                              <p:cond delay="3000"/>
                            </p:stCondLst>
                            <p:childTnLst>
                              <p:par>
                                <p:cTn id="15" presetID="2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5000"/>
                            </p:stCondLst>
                            <p:childTnLst>
                              <p:par>
                                <p:cTn id="20" presetID="23" presetClass="exit" presetSubtype="16" fill="hold" grpId="1" nodeType="afterEffect">
                                  <p:stCondLst>
                                    <p:cond delay="2000"/>
                                  </p:stCondLst>
                                  <p:childTnLst>
                                    <p:anim calcmode="lin" valueType="num">
                                      <p:cBhvr>
                                        <p:cTn id="21" dur="2000"/>
                                        <p:tgtEl>
                                          <p:spTgt spid="5"/>
                                        </p:tgtEl>
                                        <p:attrNameLst>
                                          <p:attrName>ppt_w</p:attrName>
                                        </p:attrNameLst>
                                      </p:cBhvr>
                                      <p:tavLst>
                                        <p:tav tm="0">
                                          <p:val>
                                            <p:strVal val="ppt_w"/>
                                          </p:val>
                                        </p:tav>
                                        <p:tav tm="100000">
                                          <p:val>
                                            <p:strVal val="4*ppt_w"/>
                                          </p:val>
                                        </p:tav>
                                      </p:tavLst>
                                    </p:anim>
                                    <p:anim calcmode="lin" valueType="num">
                                      <p:cBhvr>
                                        <p:cTn id="22" dur="2000"/>
                                        <p:tgtEl>
                                          <p:spTgt spid="5"/>
                                        </p:tgtEl>
                                        <p:attrNameLst>
                                          <p:attrName>ppt_h</p:attrName>
                                        </p:attrNameLst>
                                      </p:cBhvr>
                                      <p:tavLst>
                                        <p:tav tm="0">
                                          <p:val>
                                            <p:strVal val="ppt_h"/>
                                          </p:val>
                                        </p:tav>
                                        <p:tav tm="100000">
                                          <p:val>
                                            <p:strVal val="4*ppt_h"/>
                                          </p:val>
                                        </p:tav>
                                      </p:tavLst>
                                    </p:anim>
                                    <p:set>
                                      <p:cBhvr>
                                        <p:cTn id="23" dur="1" fill="hold">
                                          <p:stCondLst>
                                            <p:cond delay="1999"/>
                                          </p:stCondLst>
                                        </p:cTn>
                                        <p:tgtEl>
                                          <p:spTgt spid="5"/>
                                        </p:tgtEl>
                                        <p:attrNameLst>
                                          <p:attrName>style.visibility</p:attrName>
                                        </p:attrNameLst>
                                      </p:cBhvr>
                                      <p:to>
                                        <p:strVal val="hidden"/>
                                      </p:to>
                                    </p:set>
                                  </p:childTnLst>
                                </p:cTn>
                              </p:par>
                              <p:par>
                                <p:cTn id="24" presetID="52" presetClass="exit" presetSubtype="0" fill="hold" grpId="2" nodeType="withEffect">
                                  <p:stCondLst>
                                    <p:cond delay="2000"/>
                                  </p:stCondLst>
                                  <p:childTnLst>
                                    <p:animScale>
                                      <p:cBhvr>
                                        <p:cTn id="25" dur="2000" accel="50000">
                                          <p:stCondLst>
                                            <p:cond delay="0"/>
                                          </p:stCondLst>
                                        </p:cTn>
                                        <p:tgtEl>
                                          <p:spTgt spid="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6" dur="2000" accel="50000">
                                          <p:stCondLst>
                                            <p:cond delay="0"/>
                                          </p:stCondLst>
                                        </p:cTn>
                                        <p:tgtEl>
                                          <p:spTgt spid="5"/>
                                        </p:tgtEl>
                                        <p:attrNameLst>
                                          <p:attrName>ppt_x</p:attrName>
                                          <p:attrName>ppt_y</p:attrName>
                                        </p:attrNameLst>
                                      </p:cBhvr>
                                    </p:animMotion>
                                    <p:animEffect transition="out" filter="fade">
                                      <p:cBhvr>
                                        <p:cTn id="27" dur="2000"/>
                                        <p:tgtEl>
                                          <p:spTgt spid="5"/>
                                        </p:tgtEl>
                                      </p:cBhvr>
                                    </p:animEffect>
                                    <p:set>
                                      <p:cBhvr>
                                        <p:cTn id="28" dur="1" fill="hold">
                                          <p:stCondLst>
                                            <p:cond delay="1999"/>
                                          </p:stCondLst>
                                        </p:cTn>
                                        <p:tgtEl>
                                          <p:spTgt spid="5"/>
                                        </p:tgtEl>
                                        <p:attrNameLst>
                                          <p:attrName>style.visibility</p:attrName>
                                        </p:attrNameLst>
                                      </p:cBhvr>
                                      <p:to>
                                        <p:strVal val="hidden"/>
                                      </p:to>
                                    </p:set>
                                  </p:childTnLst>
                                </p:cTn>
                              </p:par>
                            </p:childTnLst>
                          </p:cTn>
                        </p:par>
                        <p:par>
                          <p:cTn id="29" fill="hold">
                            <p:stCondLst>
                              <p:cond delay="9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1"/>
                                          </p:val>
                                        </p:tav>
                                        <p:tav tm="100000">
                                          <p:val>
                                            <p:strVal val="#ppt_x"/>
                                          </p:val>
                                        </p:tav>
                                      </p:tavLst>
                                    </p:anim>
                                    <p:anim calcmode="lin" valueType="num">
                                      <p:cBhvr>
                                        <p:cTn id="3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P spid="5" grpId="0"/>
      <p:bldP spid="5" grpId="1"/>
      <p:bldP spid="5" grpId="2"/>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3 Imagen" descr="4461559729_ff630b6818_o.jpg"/>
          <p:cNvPicPr>
            <a:picLocks noChangeAspect="1"/>
          </p:cNvPicPr>
          <p:nvPr/>
        </p:nvPicPr>
        <p:blipFill>
          <a:blip r:embed="rId2" cstate="print"/>
          <a:stretch>
            <a:fillRect/>
          </a:stretch>
        </p:blipFill>
        <p:spPr bwMode="auto">
          <a:xfrm>
            <a:off x="0" y="-452586"/>
            <a:ext cx="9144000" cy="6048672"/>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11" name="10 Rectángulo"/>
          <p:cNvSpPr/>
          <p:nvPr/>
        </p:nvSpPr>
        <p:spPr>
          <a:xfrm>
            <a:off x="0" y="0"/>
            <a:ext cx="9144000" cy="5143500"/>
          </a:xfrm>
          <a:prstGeom prst="rect">
            <a:avLst/>
          </a:prstGeom>
          <a:solidFill>
            <a:schemeClr val="bg1">
              <a:alpha val="65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251520" y="3795886"/>
            <a:ext cx="8640960" cy="1200329"/>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La Basílica de San Pedro como su Necrópolis son un lugar de culto y por lo tanto, hay que seguir las normas de vestimenta para acceder a su interior. Tanto hombres como mujeres deben llevar cubiertos los hombros y las rodillas, así que hay que evitar pantalones o faldas cortas y camisetas de tirantes.</a:t>
            </a:r>
            <a:endParaRPr lang="es-ES" dirty="0">
              <a:effectLst>
                <a:glow rad="101600">
                  <a:srgbClr val="C00000">
                    <a:alpha val="60000"/>
                  </a:srgbClr>
                </a:glow>
                <a:outerShdw blurRad="38100" dist="38100" dir="2700000" algn="tl">
                  <a:srgbClr val="000000">
                    <a:alpha val="43137"/>
                  </a:srgbClr>
                </a:outerShdw>
              </a:effectLst>
            </a:endParaRPr>
          </a:p>
        </p:txBody>
      </p:sp>
      <p:sp>
        <p:nvSpPr>
          <p:cNvPr id="5" name="4 Rectángulo"/>
          <p:cNvSpPr/>
          <p:nvPr/>
        </p:nvSpPr>
        <p:spPr>
          <a:xfrm>
            <a:off x="1259632" y="1563638"/>
            <a:ext cx="5688632" cy="523220"/>
          </a:xfrm>
          <a:prstGeom prst="rect">
            <a:avLst/>
          </a:prstGeom>
          <a:noFill/>
        </p:spPr>
        <p:txBody>
          <a:bodyPr wrap="square" lIns="91440" tIns="45720" rIns="91440" bIns="45720">
            <a:spAutoFit/>
            <a:scene3d>
              <a:camera prst="perspectiveAbove"/>
              <a:lightRig rig="threePt" dir="t"/>
            </a:scene3d>
            <a:sp3d extrusionH="57150">
              <a:bevelT w="38100" h="38100" prst="angle"/>
            </a:sp3d>
          </a:bodyPr>
          <a:lstStyle/>
          <a:p>
            <a:pPr algn="ctr"/>
            <a:r>
              <a:rPr lang="es-ES" sz="2800" b="1" dirty="0" smtClean="0">
                <a:effectLst>
                  <a:outerShdw blurRad="38100" dist="38100" dir="2700000" algn="tl">
                    <a:srgbClr val="000000">
                      <a:alpha val="43137"/>
                    </a:srgbClr>
                  </a:outerShdw>
                </a:effectLst>
              </a:rPr>
              <a:t>Cuerpo incorrupto de Juan XXIII</a:t>
            </a:r>
            <a:endParaRPr lang="es-ES" sz="28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0000">
        <p14:prism isInverted="1"/>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with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3000" fill="hold"/>
                                        <p:tgtEl>
                                          <p:spTgt spid="32770"/>
                                        </p:tgtEl>
                                        <p:attrNameLst>
                                          <p:attrName>ppt_x</p:attrName>
                                        </p:attrNameLst>
                                      </p:cBhvr>
                                      <p:tavLst>
                                        <p:tav tm="0">
                                          <p:val>
                                            <p:strVal val="#ppt_x"/>
                                          </p:val>
                                        </p:tav>
                                        <p:tav tm="100000">
                                          <p:val>
                                            <p:strVal val="#ppt_x"/>
                                          </p:val>
                                        </p:tav>
                                      </p:tavLst>
                                    </p:anim>
                                    <p:anim calcmode="lin" valueType="num">
                                      <p:cBhvr>
                                        <p:cTn id="8" dur="3000" fill="hold"/>
                                        <p:tgtEl>
                                          <p:spTgt spid="32770"/>
                                        </p:tgtEl>
                                        <p:attrNameLst>
                                          <p:attrName>ppt_y</p:attrName>
                                        </p:attrNameLst>
                                      </p:cBhvr>
                                      <p:tavLst>
                                        <p:tav tm="0">
                                          <p:val>
                                            <p:strVal val="#ppt_y-#ppt_h/2"/>
                                          </p:val>
                                        </p:tav>
                                        <p:tav tm="100000">
                                          <p:val>
                                            <p:strVal val="#ppt_y"/>
                                          </p:val>
                                        </p:tav>
                                      </p:tavLst>
                                    </p:anim>
                                    <p:anim calcmode="lin" valueType="num">
                                      <p:cBhvr>
                                        <p:cTn id="9" dur="3000" fill="hold"/>
                                        <p:tgtEl>
                                          <p:spTgt spid="32770"/>
                                        </p:tgtEl>
                                        <p:attrNameLst>
                                          <p:attrName>ppt_w</p:attrName>
                                        </p:attrNameLst>
                                      </p:cBhvr>
                                      <p:tavLst>
                                        <p:tav tm="0">
                                          <p:val>
                                            <p:strVal val="#ppt_w"/>
                                          </p:val>
                                        </p:tav>
                                        <p:tav tm="100000">
                                          <p:val>
                                            <p:strVal val="#ppt_w"/>
                                          </p:val>
                                        </p:tav>
                                      </p:tavLst>
                                    </p:anim>
                                    <p:anim calcmode="lin" valueType="num">
                                      <p:cBhvr>
                                        <p:cTn id="10" dur="3000" fill="hold"/>
                                        <p:tgtEl>
                                          <p:spTgt spid="32770"/>
                                        </p:tgtEl>
                                        <p:attrNameLst>
                                          <p:attrName>ppt_h</p:attrName>
                                        </p:attrNameLst>
                                      </p:cBhvr>
                                      <p:tavLst>
                                        <p:tav tm="0">
                                          <p:val>
                                            <p:fltVal val="0"/>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32770"/>
                                        </p:tgtEl>
                                        <p:attrNameLst>
                                          <p:attrName>style.visibility</p:attrName>
                                        </p:attrNameLst>
                                      </p:cBhvr>
                                      <p:to>
                                        <p:strVal val="visible"/>
                                      </p:to>
                                    </p:set>
                                    <p:animEffect transition="in" filter="blinds(vertical)">
                                      <p:cBhvr>
                                        <p:cTn id="13" dur="3000"/>
                                        <p:tgtEl>
                                          <p:spTgt spid="32770"/>
                                        </p:tgtEl>
                                      </p:cBhvr>
                                    </p:animEffect>
                                  </p:childTnLst>
                                </p:cTn>
                              </p:par>
                              <p:par>
                                <p:cTn id="14" presetID="17" presetClass="exit" presetSubtype="1" fill="hold" grpId="0" nodeType="withEffect">
                                  <p:stCondLst>
                                    <p:cond delay="0"/>
                                  </p:stCondLst>
                                  <p:childTnLst>
                                    <p:anim calcmode="lin" valueType="num">
                                      <p:cBhvr>
                                        <p:cTn id="15" dur="3000"/>
                                        <p:tgtEl>
                                          <p:spTgt spid="11"/>
                                        </p:tgtEl>
                                        <p:attrNameLst>
                                          <p:attrName>ppt_x</p:attrName>
                                        </p:attrNameLst>
                                      </p:cBhvr>
                                      <p:tavLst>
                                        <p:tav tm="0">
                                          <p:val>
                                            <p:strVal val="ppt_x"/>
                                          </p:val>
                                        </p:tav>
                                        <p:tav tm="100000">
                                          <p:val>
                                            <p:strVal val="ppt_x"/>
                                          </p:val>
                                        </p:tav>
                                      </p:tavLst>
                                    </p:anim>
                                    <p:anim calcmode="lin" valueType="num">
                                      <p:cBhvr>
                                        <p:cTn id="16" dur="3000"/>
                                        <p:tgtEl>
                                          <p:spTgt spid="11"/>
                                        </p:tgtEl>
                                        <p:attrNameLst>
                                          <p:attrName>ppt_y</p:attrName>
                                        </p:attrNameLst>
                                      </p:cBhvr>
                                      <p:tavLst>
                                        <p:tav tm="0">
                                          <p:val>
                                            <p:strVal val="ppt_y"/>
                                          </p:val>
                                        </p:tav>
                                        <p:tav tm="100000">
                                          <p:val>
                                            <p:strVal val="ppt_y-ppt_h/2"/>
                                          </p:val>
                                        </p:tav>
                                      </p:tavLst>
                                    </p:anim>
                                    <p:anim calcmode="lin" valueType="num">
                                      <p:cBhvr>
                                        <p:cTn id="17" dur="3000"/>
                                        <p:tgtEl>
                                          <p:spTgt spid="11"/>
                                        </p:tgtEl>
                                        <p:attrNameLst>
                                          <p:attrName>ppt_w</p:attrName>
                                        </p:attrNameLst>
                                      </p:cBhvr>
                                      <p:tavLst>
                                        <p:tav tm="0">
                                          <p:val>
                                            <p:strVal val="ppt_w"/>
                                          </p:val>
                                        </p:tav>
                                        <p:tav tm="100000">
                                          <p:val>
                                            <p:strVal val="ppt_w"/>
                                          </p:val>
                                        </p:tav>
                                      </p:tavLst>
                                    </p:anim>
                                    <p:anim calcmode="lin" valueType="num">
                                      <p:cBhvr>
                                        <p:cTn id="18" dur="3000"/>
                                        <p:tgtEl>
                                          <p:spTgt spid="11"/>
                                        </p:tgtEl>
                                        <p:attrNameLst>
                                          <p:attrName>ppt_h</p:attrName>
                                        </p:attrNameLst>
                                      </p:cBhvr>
                                      <p:tavLst>
                                        <p:tav tm="0">
                                          <p:val>
                                            <p:strVal val="ppt_h"/>
                                          </p:val>
                                        </p:tav>
                                        <p:tav tm="100000">
                                          <p:val>
                                            <p:fltVal val="0"/>
                                          </p:val>
                                        </p:tav>
                                      </p:tavLst>
                                    </p:anim>
                                    <p:set>
                                      <p:cBhvr>
                                        <p:cTn id="19" dur="1" fill="hold">
                                          <p:stCondLst>
                                            <p:cond delay="2999"/>
                                          </p:stCondLst>
                                        </p:cTn>
                                        <p:tgtEl>
                                          <p:spTgt spid="11"/>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childTnLst>
                          </p:cTn>
                        </p:par>
                        <p:par>
                          <p:cTn id="23" fill="hold">
                            <p:stCondLst>
                              <p:cond delay="3000"/>
                            </p:stCondLst>
                            <p:childTnLst>
                              <p:par>
                                <p:cTn id="24" presetID="23" presetClass="entr" presetSubtype="16"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2000" fill="hold"/>
                                        <p:tgtEl>
                                          <p:spTgt spid="5"/>
                                        </p:tgtEl>
                                        <p:attrNameLst>
                                          <p:attrName>ppt_w</p:attrName>
                                        </p:attrNameLst>
                                      </p:cBhvr>
                                      <p:tavLst>
                                        <p:tav tm="0">
                                          <p:val>
                                            <p:fltVal val="0"/>
                                          </p:val>
                                        </p:tav>
                                        <p:tav tm="100000">
                                          <p:val>
                                            <p:strVal val="#ppt_w"/>
                                          </p:val>
                                        </p:tav>
                                      </p:tavLst>
                                    </p:anim>
                                    <p:anim calcmode="lin" valueType="num">
                                      <p:cBhvr>
                                        <p:cTn id="27" dur="2000" fill="hold"/>
                                        <p:tgtEl>
                                          <p:spTgt spid="5"/>
                                        </p:tgtEl>
                                        <p:attrNameLst>
                                          <p:attrName>ppt_h</p:attrName>
                                        </p:attrNameLst>
                                      </p:cBhvr>
                                      <p:tavLst>
                                        <p:tav tm="0">
                                          <p:val>
                                            <p:fltVal val="0"/>
                                          </p:val>
                                        </p:tav>
                                        <p:tav tm="100000">
                                          <p:val>
                                            <p:strVal val="#ppt_h"/>
                                          </p:val>
                                        </p:tav>
                                      </p:tavLst>
                                    </p:anim>
                                  </p:childTnLst>
                                </p:cTn>
                              </p:par>
                            </p:childTnLst>
                          </p:cTn>
                        </p:par>
                        <p:par>
                          <p:cTn id="28" fill="hold">
                            <p:stCondLst>
                              <p:cond delay="5000"/>
                            </p:stCondLst>
                            <p:childTnLst>
                              <p:par>
                                <p:cTn id="29" presetID="23" presetClass="exit" presetSubtype="16" fill="hold" grpId="1" nodeType="afterEffect">
                                  <p:stCondLst>
                                    <p:cond delay="2000"/>
                                  </p:stCondLst>
                                  <p:childTnLst>
                                    <p:anim calcmode="lin" valueType="num">
                                      <p:cBhvr>
                                        <p:cTn id="30" dur="2000"/>
                                        <p:tgtEl>
                                          <p:spTgt spid="5"/>
                                        </p:tgtEl>
                                        <p:attrNameLst>
                                          <p:attrName>ppt_w</p:attrName>
                                        </p:attrNameLst>
                                      </p:cBhvr>
                                      <p:tavLst>
                                        <p:tav tm="0">
                                          <p:val>
                                            <p:strVal val="ppt_w"/>
                                          </p:val>
                                        </p:tav>
                                        <p:tav tm="100000">
                                          <p:val>
                                            <p:strVal val="4*ppt_w"/>
                                          </p:val>
                                        </p:tav>
                                      </p:tavLst>
                                    </p:anim>
                                    <p:anim calcmode="lin" valueType="num">
                                      <p:cBhvr>
                                        <p:cTn id="31" dur="2000"/>
                                        <p:tgtEl>
                                          <p:spTgt spid="5"/>
                                        </p:tgtEl>
                                        <p:attrNameLst>
                                          <p:attrName>ppt_h</p:attrName>
                                        </p:attrNameLst>
                                      </p:cBhvr>
                                      <p:tavLst>
                                        <p:tav tm="0">
                                          <p:val>
                                            <p:strVal val="ppt_h"/>
                                          </p:val>
                                        </p:tav>
                                        <p:tav tm="100000">
                                          <p:val>
                                            <p:strVal val="4*ppt_h"/>
                                          </p:val>
                                        </p:tav>
                                      </p:tavLst>
                                    </p:anim>
                                    <p:set>
                                      <p:cBhvr>
                                        <p:cTn id="32" dur="1" fill="hold">
                                          <p:stCondLst>
                                            <p:cond delay="1999"/>
                                          </p:stCondLst>
                                        </p:cTn>
                                        <p:tgtEl>
                                          <p:spTgt spid="5"/>
                                        </p:tgtEl>
                                        <p:attrNameLst>
                                          <p:attrName>style.visibility</p:attrName>
                                        </p:attrNameLst>
                                      </p:cBhvr>
                                      <p:to>
                                        <p:strVal val="hidden"/>
                                      </p:to>
                                    </p:set>
                                  </p:childTnLst>
                                </p:cTn>
                              </p:par>
                              <p:par>
                                <p:cTn id="33" presetID="52" presetClass="exit" presetSubtype="0" fill="hold" grpId="2" nodeType="withEffect">
                                  <p:stCondLst>
                                    <p:cond delay="2000"/>
                                  </p:stCondLst>
                                  <p:childTnLst>
                                    <p:animScale>
                                      <p:cBhvr>
                                        <p:cTn id="34" dur="2000" accel="50000">
                                          <p:stCondLst>
                                            <p:cond delay="0"/>
                                          </p:stCondLst>
                                        </p:cTn>
                                        <p:tgtEl>
                                          <p:spTgt spid="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5" dur="2000" accel="50000">
                                          <p:stCondLst>
                                            <p:cond delay="0"/>
                                          </p:stCondLst>
                                        </p:cTn>
                                        <p:tgtEl>
                                          <p:spTgt spid="5"/>
                                        </p:tgtEl>
                                        <p:attrNameLst>
                                          <p:attrName>ppt_x</p:attrName>
                                          <p:attrName>ppt_y</p:attrName>
                                        </p:attrNameLst>
                                      </p:cBhvr>
                                    </p:animMotion>
                                    <p:animEffect transition="out" filter="fade">
                                      <p:cBhvr>
                                        <p:cTn id="36" dur="2000"/>
                                        <p:tgtEl>
                                          <p:spTgt spid="5"/>
                                        </p:tgtEl>
                                      </p:cBhvr>
                                    </p:animEffect>
                                    <p:set>
                                      <p:cBhvr>
                                        <p:cTn id="37" dur="1" fill="hold">
                                          <p:stCondLst>
                                            <p:cond delay="1999"/>
                                          </p:stCondLst>
                                        </p:cTn>
                                        <p:tgtEl>
                                          <p:spTgt spid="5"/>
                                        </p:tgtEl>
                                        <p:attrNameLst>
                                          <p:attrName>style.visibility</p:attrName>
                                        </p:attrNameLst>
                                      </p:cBhvr>
                                      <p:to>
                                        <p:strVal val="hidden"/>
                                      </p:to>
                                    </p:set>
                                  </p:childTnLst>
                                </p:cTn>
                              </p:par>
                            </p:childTnLst>
                          </p:cTn>
                        </p:par>
                        <p:par>
                          <p:cTn id="38" fill="hold">
                            <p:stCondLst>
                              <p:cond delay="9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1"/>
                                          </p:val>
                                        </p:tav>
                                        <p:tav tm="100000">
                                          <p:val>
                                            <p:strVal val="#ppt_x"/>
                                          </p:val>
                                        </p:tav>
                                      </p:tavLst>
                                    </p:anim>
                                    <p:anim calcmode="lin" valueType="num">
                                      <p:cBhvr>
                                        <p:cTn id="4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4" grpId="0"/>
      <p:bldP spid="5" grpId="0"/>
      <p:bldP spid="5" grpId="1"/>
      <p:bldP spid="5" grpId="2"/>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3 Imagen" descr="4362323046_0485a12716_o.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Acorde"/>
          <p:cNvSpPr/>
          <p:nvPr/>
        </p:nvSpPr>
        <p:spPr>
          <a:xfrm flipH="1">
            <a:off x="0" y="3536157"/>
            <a:ext cx="1714500" cy="1607343"/>
          </a:xfrm>
          <a:prstGeom prst="chord">
            <a:avLst>
              <a:gd name="adj1" fmla="val 2700000"/>
              <a:gd name="adj2" fmla="val 18844876"/>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0" y="0"/>
            <a:ext cx="9144000" cy="5143500"/>
          </a:xfrm>
          <a:prstGeom prst="rect">
            <a:avLst/>
          </a:prstGeom>
          <a:solidFill>
            <a:schemeClr val="tx2">
              <a:lumMod val="90000"/>
              <a:alpha val="67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251520" y="3795886"/>
            <a:ext cx="8424936" cy="1200329"/>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Dicen que el uso de la cámara de fotos </a:t>
            </a:r>
            <a:r>
              <a:rPr lang="es-ES" b="1" dirty="0" smtClean="0">
                <a:effectLst>
                  <a:glow rad="101600">
                    <a:srgbClr val="C00000">
                      <a:alpha val="60000"/>
                    </a:srgbClr>
                  </a:glow>
                  <a:outerShdw blurRad="38100" dist="38100" dir="2700000" algn="tl">
                    <a:srgbClr val="000000">
                      <a:alpha val="43137"/>
                    </a:srgbClr>
                  </a:outerShdw>
                </a:effectLst>
              </a:rPr>
              <a:t>no está permitido</a:t>
            </a:r>
            <a:r>
              <a:rPr lang="es-ES" dirty="0" smtClean="0">
                <a:effectLst>
                  <a:glow rad="101600">
                    <a:srgbClr val="C00000">
                      <a:alpha val="60000"/>
                    </a:srgbClr>
                  </a:glow>
                  <a:outerShdw blurRad="38100" dist="38100" dir="2700000" algn="tl">
                    <a:srgbClr val="000000">
                      <a:alpha val="43137"/>
                    </a:srgbClr>
                  </a:outerShdw>
                </a:effectLst>
              </a:rPr>
              <a:t> durante la visita a la Necrópolis, ni siquiera sin flash. Hay que tener en cuenta que se trata de un lugar muy especial cuya conservación es primordial, la pregunta es ¿Quién hace y con qué, estas fotografías que se encuentran en la red?</a:t>
            </a:r>
            <a:endParaRPr lang="es-ES"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1547665" y="1563638"/>
            <a:ext cx="5040559" cy="584775"/>
          </a:xfrm>
          <a:prstGeom prst="rect">
            <a:avLst/>
          </a:prstGeom>
          <a:noFill/>
        </p:spPr>
        <p:txBody>
          <a:bodyPr wrap="square" lIns="91440" tIns="45720" rIns="91440" bIns="45720">
            <a:spAutoFit/>
            <a:scene3d>
              <a:camera prst="perspectiveAbove"/>
              <a:lightRig rig="threePt" dir="t"/>
            </a:scene3d>
            <a:sp3d extrusionH="57150">
              <a:bevelT w="38100" h="38100" prst="angle"/>
            </a:sp3d>
          </a:bodyPr>
          <a:lstStyle/>
          <a:p>
            <a:pPr algn="ctr"/>
            <a:r>
              <a:rPr lang="es-ES" sz="32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rPr>
              <a:t>Tumba de Juan Pablo II</a:t>
            </a:r>
            <a:endParaRPr lang="es-ES" sz="32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conveyor dir="l"/>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plus(out)">
                                      <p:cBhvr>
                                        <p:cTn id="7" dur="3000"/>
                                        <p:tgtEl>
                                          <p:spTgt spid="26626"/>
                                        </p:tgtEl>
                                      </p:cBhvr>
                                    </p:animEffect>
                                  </p:childTnLst>
                                </p:cTn>
                              </p:par>
                              <p:par>
                                <p:cTn id="8" presetID="23" presetClass="entr" presetSubtype="272"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 calcmode="lin" valueType="num">
                                      <p:cBhvr>
                                        <p:cTn id="10" dur="3000" fill="hold"/>
                                        <p:tgtEl>
                                          <p:spTgt spid="26626"/>
                                        </p:tgtEl>
                                        <p:attrNameLst>
                                          <p:attrName>ppt_w</p:attrName>
                                        </p:attrNameLst>
                                      </p:cBhvr>
                                      <p:tavLst>
                                        <p:tav tm="0">
                                          <p:val>
                                            <p:strVal val="2/3*#ppt_w"/>
                                          </p:val>
                                        </p:tav>
                                        <p:tav tm="100000">
                                          <p:val>
                                            <p:strVal val="#ppt_w"/>
                                          </p:val>
                                        </p:tav>
                                      </p:tavLst>
                                    </p:anim>
                                    <p:anim calcmode="lin" valueType="num">
                                      <p:cBhvr>
                                        <p:cTn id="11" dur="3000" fill="hold"/>
                                        <p:tgtEl>
                                          <p:spTgt spid="26626"/>
                                        </p:tgtEl>
                                        <p:attrNameLst>
                                          <p:attrName>ppt_h</p:attrName>
                                        </p:attrNameLst>
                                      </p:cBhvr>
                                      <p:tavLst>
                                        <p:tav tm="0">
                                          <p:val>
                                            <p:strVal val="2/3*#ppt_h"/>
                                          </p:val>
                                        </p:tav>
                                        <p:tav tm="100000">
                                          <p:val>
                                            <p:strVal val="#ppt_h"/>
                                          </p:val>
                                        </p:tav>
                                      </p:tavLst>
                                    </p:anim>
                                  </p:childTnLst>
                                </p:cTn>
                              </p:par>
                              <p:par>
                                <p:cTn id="12" presetID="13" presetClass="exit" presetSubtype="16" fill="hold" grpId="0" nodeType="withEffect">
                                  <p:stCondLst>
                                    <p:cond delay="0"/>
                                  </p:stCondLst>
                                  <p:childTnLst>
                                    <p:animEffect transition="out" filter="plus(in)">
                                      <p:cBhvr>
                                        <p:cTn id="13" dur="3000"/>
                                        <p:tgtEl>
                                          <p:spTgt spid="10"/>
                                        </p:tgtEl>
                                      </p:cBhvr>
                                    </p:animEffect>
                                    <p:set>
                                      <p:cBhvr>
                                        <p:cTn id="14" dur="1" fill="hold">
                                          <p:stCondLst>
                                            <p:cond delay="2999"/>
                                          </p:stCondLst>
                                        </p:cTn>
                                        <p:tgtEl>
                                          <p:spTgt spid="10"/>
                                        </p:tgtEl>
                                        <p:attrNameLst>
                                          <p:attrName>style.visibility</p:attrName>
                                        </p:attrNameLst>
                                      </p:cBhvr>
                                      <p:to>
                                        <p:strVal val="hidden"/>
                                      </p:to>
                                    </p:set>
                                  </p:childTnLst>
                                </p:cTn>
                              </p:par>
                            </p:childTnLst>
                          </p:cTn>
                        </p:par>
                        <p:par>
                          <p:cTn id="15" fill="hold">
                            <p:stCondLst>
                              <p:cond delay="3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5000"/>
                            </p:stCondLst>
                            <p:childTnLst>
                              <p:par>
                                <p:cTn id="21" presetID="23" presetClass="exit" presetSubtype="16" fill="hold" grpId="1" nodeType="afterEffect">
                                  <p:stCondLst>
                                    <p:cond delay="2000"/>
                                  </p:stCondLst>
                                  <p:childTnLst>
                                    <p:anim calcmode="lin" valueType="num">
                                      <p:cBhvr>
                                        <p:cTn id="22" dur="2000"/>
                                        <p:tgtEl>
                                          <p:spTgt spid="7"/>
                                        </p:tgtEl>
                                        <p:attrNameLst>
                                          <p:attrName>ppt_w</p:attrName>
                                        </p:attrNameLst>
                                      </p:cBhvr>
                                      <p:tavLst>
                                        <p:tav tm="0">
                                          <p:val>
                                            <p:strVal val="ppt_w"/>
                                          </p:val>
                                        </p:tav>
                                        <p:tav tm="100000">
                                          <p:val>
                                            <p:strVal val="4*ppt_w"/>
                                          </p:val>
                                        </p:tav>
                                      </p:tavLst>
                                    </p:anim>
                                    <p:anim calcmode="lin" valueType="num">
                                      <p:cBhvr>
                                        <p:cTn id="23" dur="2000"/>
                                        <p:tgtEl>
                                          <p:spTgt spid="7"/>
                                        </p:tgtEl>
                                        <p:attrNameLst>
                                          <p:attrName>ppt_h</p:attrName>
                                        </p:attrNameLst>
                                      </p:cBhvr>
                                      <p:tavLst>
                                        <p:tav tm="0">
                                          <p:val>
                                            <p:strVal val="ppt_h"/>
                                          </p:val>
                                        </p:tav>
                                        <p:tav tm="100000">
                                          <p:val>
                                            <p:strVal val="4*ppt_h"/>
                                          </p:val>
                                        </p:tav>
                                      </p:tavLst>
                                    </p:anim>
                                    <p:set>
                                      <p:cBhvr>
                                        <p:cTn id="24" dur="1" fill="hold">
                                          <p:stCondLst>
                                            <p:cond delay="1999"/>
                                          </p:stCondLst>
                                        </p:cTn>
                                        <p:tgtEl>
                                          <p:spTgt spid="7"/>
                                        </p:tgtEl>
                                        <p:attrNameLst>
                                          <p:attrName>style.visibility</p:attrName>
                                        </p:attrNameLst>
                                      </p:cBhvr>
                                      <p:to>
                                        <p:strVal val="hidden"/>
                                      </p:to>
                                    </p:set>
                                  </p:childTnLst>
                                </p:cTn>
                              </p:par>
                              <p:par>
                                <p:cTn id="25" presetID="52" presetClass="exit" presetSubtype="0" fill="hold" grpId="2" nodeType="withEffect">
                                  <p:stCondLst>
                                    <p:cond delay="2000"/>
                                  </p:stCondLst>
                                  <p:childTnLst>
                                    <p:animScale>
                                      <p:cBhvr>
                                        <p:cTn id="26" dur="2000" accel="50000">
                                          <p:stCondLst>
                                            <p:cond delay="0"/>
                                          </p:stCondLst>
                                        </p:cTn>
                                        <p:tgtEl>
                                          <p:spTgt spid="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7" dur="2000" accel="50000">
                                          <p:stCondLst>
                                            <p:cond delay="0"/>
                                          </p:stCondLst>
                                        </p:cTn>
                                        <p:tgtEl>
                                          <p:spTgt spid="7"/>
                                        </p:tgtEl>
                                        <p:attrNameLst>
                                          <p:attrName>ppt_x</p:attrName>
                                          <p:attrName>ppt_y</p:attrName>
                                        </p:attrNameLst>
                                      </p:cBhvr>
                                    </p:animMotion>
                                    <p:animEffect transition="out" filter="fade">
                                      <p:cBhvr>
                                        <p:cTn id="28" dur="2000"/>
                                        <p:tgtEl>
                                          <p:spTgt spid="7"/>
                                        </p:tgtEl>
                                      </p:cBhvr>
                                    </p:animEffect>
                                    <p:set>
                                      <p:cBhvr>
                                        <p:cTn id="29" dur="1" fill="hold">
                                          <p:stCondLst>
                                            <p:cond delay="1999"/>
                                          </p:stCondLst>
                                        </p:cTn>
                                        <p:tgtEl>
                                          <p:spTgt spid="7"/>
                                        </p:tgtEl>
                                        <p:attrNameLst>
                                          <p:attrName>style.visibility</p:attrName>
                                        </p:attrNameLst>
                                      </p:cBhvr>
                                      <p:to>
                                        <p:strVal val="hidden"/>
                                      </p:to>
                                    </p:set>
                                  </p:childTnLst>
                                </p:cTn>
                              </p:par>
                            </p:childTnLst>
                          </p:cTn>
                        </p:par>
                        <p:par>
                          <p:cTn id="30" fill="hold">
                            <p:stCondLst>
                              <p:cond delay="9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p:bldP spid="7" grpId="0"/>
      <p:bldP spid="7" grpId="1"/>
      <p:bldP spid="7" grpId="2"/>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3 Imagen" descr="marilyn monroe (1)[1].png"/>
          <p:cNvPicPr>
            <a:picLocks noChangeAspect="1"/>
          </p:cNvPicPr>
          <p:nvPr/>
        </p:nvPicPr>
        <p:blipFill>
          <a:blip r:embed="rId2" cstate="print"/>
          <a:stretch>
            <a:fillRect/>
          </a:stretch>
        </p:blipFill>
        <p:spPr bwMode="auto">
          <a:xfrm>
            <a:off x="0" y="-380578"/>
            <a:ext cx="9144000" cy="5524078"/>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987824" cy="5143500"/>
          </a:xfrm>
          <a:prstGeom prst="rect">
            <a:avLst/>
          </a:prstGeom>
          <a:solidFill>
            <a:schemeClr val="tx2">
              <a:lumMod val="50000"/>
              <a:alpha val="6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987824" y="0"/>
            <a:ext cx="3168352" cy="5143500"/>
          </a:xfrm>
          <a:prstGeom prst="rect">
            <a:avLst/>
          </a:prstGeom>
          <a:solidFill>
            <a:schemeClr val="tx2">
              <a:lumMod val="50000"/>
              <a:alpha val="6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156176" y="0"/>
            <a:ext cx="2987825" cy="5143500"/>
          </a:xfrm>
          <a:prstGeom prst="rect">
            <a:avLst/>
          </a:prstGeom>
          <a:solidFill>
            <a:schemeClr val="tx2">
              <a:lumMod val="50000"/>
              <a:alpha val="6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615319" y="1203598"/>
            <a:ext cx="5524269" cy="584775"/>
          </a:xfrm>
          <a:prstGeom prst="rect">
            <a:avLst/>
          </a:prstGeom>
          <a:noFill/>
        </p:spPr>
        <p:txBody>
          <a:bodyPr wrap="none" lIns="91440" tIns="45720" rIns="91440" bIns="45720">
            <a:spAutoFit/>
            <a:scene3d>
              <a:camera prst="perspectiveAbove"/>
              <a:lightRig rig="threePt" dir="t"/>
            </a:scene3d>
            <a:sp3d extrusionH="57150">
              <a:bevelT w="38100" h="38100" prst="angle"/>
            </a:sp3d>
          </a:bodyPr>
          <a:lstStyle/>
          <a:p>
            <a:pPr algn="ctr"/>
            <a:r>
              <a:rPr lang="es-ES" sz="32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rPr>
              <a:t>Sarcófago de Santa Elena</a:t>
            </a:r>
            <a:endParaRPr lang="es-ES" sz="32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endParaRPr>
          </a:p>
        </p:txBody>
      </p:sp>
      <p:sp>
        <p:nvSpPr>
          <p:cNvPr id="9" name="8 CuadroTexto"/>
          <p:cNvSpPr txBox="1"/>
          <p:nvPr/>
        </p:nvSpPr>
        <p:spPr>
          <a:xfrm>
            <a:off x="179512" y="3943171"/>
            <a:ext cx="8964488" cy="1200329"/>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Elena de Constantinopla fue la madre del Emperador Constantino y está considerada santa para las iglesias católica, luterana y ortodoxa. Fue enterrada en el mausoleo que su hijo Constantino mandó construir en Roma como lugar para su propia sepultura, pero finalmente fue utilizado para su madre.</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3000">
        <p14:warp dir="in"/>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6" presetClass="entr" presetSubtype="26" fill="hold" nodeType="withEffect">
                                  <p:stCondLst>
                                    <p:cond delay="0"/>
                                  </p:stCondLst>
                                  <p:childTnLst>
                                    <p:set>
                                      <p:cBhvr>
                                        <p:cTn id="15" dur="1" fill="hold">
                                          <p:stCondLst>
                                            <p:cond delay="0"/>
                                          </p:stCondLst>
                                        </p:cTn>
                                        <p:tgtEl>
                                          <p:spTgt spid="16386"/>
                                        </p:tgtEl>
                                        <p:attrNameLst>
                                          <p:attrName>style.visibility</p:attrName>
                                        </p:attrNameLst>
                                      </p:cBhvr>
                                      <p:to>
                                        <p:strVal val="visible"/>
                                      </p:to>
                                    </p:set>
                                    <p:animEffect transition="in" filter="barn(inHorizontal)">
                                      <p:cBhvr>
                                        <p:cTn id="16" dur="3000"/>
                                        <p:tgtEl>
                                          <p:spTgt spid="16386"/>
                                        </p:tgtEl>
                                      </p:cBhvr>
                                    </p:animEffect>
                                  </p:childTnLst>
                                </p:cTn>
                              </p:par>
                            </p:childTnLst>
                          </p:cTn>
                        </p:par>
                        <p:par>
                          <p:cTn id="17" fill="hold">
                            <p:stCondLst>
                              <p:cond delay="3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5000"/>
                            </p:stCondLst>
                            <p:childTnLst>
                              <p:par>
                                <p:cTn id="23" presetID="23" presetClass="exit" presetSubtype="16" fill="hold" grpId="1" nodeType="afterEffect">
                                  <p:stCondLst>
                                    <p:cond delay="2000"/>
                                  </p:stCondLst>
                                  <p:childTnLst>
                                    <p:anim calcmode="lin" valueType="num">
                                      <p:cBhvr>
                                        <p:cTn id="24" dur="2000"/>
                                        <p:tgtEl>
                                          <p:spTgt spid="8"/>
                                        </p:tgtEl>
                                        <p:attrNameLst>
                                          <p:attrName>ppt_w</p:attrName>
                                        </p:attrNameLst>
                                      </p:cBhvr>
                                      <p:tavLst>
                                        <p:tav tm="0">
                                          <p:val>
                                            <p:strVal val="ppt_w"/>
                                          </p:val>
                                        </p:tav>
                                        <p:tav tm="100000">
                                          <p:val>
                                            <p:strVal val="4*ppt_w"/>
                                          </p:val>
                                        </p:tav>
                                      </p:tavLst>
                                    </p:anim>
                                    <p:anim calcmode="lin" valueType="num">
                                      <p:cBhvr>
                                        <p:cTn id="25" dur="2000"/>
                                        <p:tgtEl>
                                          <p:spTgt spid="8"/>
                                        </p:tgtEl>
                                        <p:attrNameLst>
                                          <p:attrName>ppt_h</p:attrName>
                                        </p:attrNameLst>
                                      </p:cBhvr>
                                      <p:tavLst>
                                        <p:tav tm="0">
                                          <p:val>
                                            <p:strVal val="ppt_h"/>
                                          </p:val>
                                        </p:tav>
                                        <p:tav tm="100000">
                                          <p:val>
                                            <p:strVal val="4*ppt_h"/>
                                          </p:val>
                                        </p:tav>
                                      </p:tavLst>
                                    </p:anim>
                                    <p:set>
                                      <p:cBhvr>
                                        <p:cTn id="26" dur="1" fill="hold">
                                          <p:stCondLst>
                                            <p:cond delay="1999"/>
                                          </p:stCondLst>
                                        </p:cTn>
                                        <p:tgtEl>
                                          <p:spTgt spid="8"/>
                                        </p:tgtEl>
                                        <p:attrNameLst>
                                          <p:attrName>style.visibility</p:attrName>
                                        </p:attrNameLst>
                                      </p:cBhvr>
                                      <p:to>
                                        <p:strVal val="hidden"/>
                                      </p:to>
                                    </p:set>
                                  </p:childTnLst>
                                </p:cTn>
                              </p:par>
                              <p:par>
                                <p:cTn id="27" presetID="52" presetClass="exit" presetSubtype="0" fill="hold" grpId="2" nodeType="withEffect">
                                  <p:stCondLst>
                                    <p:cond delay="2000"/>
                                  </p:stCondLst>
                                  <p:childTnLst>
                                    <p:animScale>
                                      <p:cBhvr>
                                        <p:cTn id="28" dur="2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9" dur="2000" accel="50000">
                                          <p:stCondLst>
                                            <p:cond delay="0"/>
                                          </p:stCondLst>
                                        </p:cTn>
                                        <p:tgtEl>
                                          <p:spTgt spid="8"/>
                                        </p:tgtEl>
                                        <p:attrNameLst>
                                          <p:attrName>ppt_x</p:attrName>
                                          <p:attrName>ppt_y</p:attrName>
                                        </p:attrNameLst>
                                      </p:cBhvr>
                                    </p:animMotion>
                                    <p:animEffect transition="out" filter="fade">
                                      <p:cBhvr>
                                        <p:cTn id="30" dur="2000"/>
                                        <p:tgtEl>
                                          <p:spTgt spid="8"/>
                                        </p:tgtEl>
                                      </p:cBhvr>
                                    </p:animEffect>
                                    <p:set>
                                      <p:cBhvr>
                                        <p:cTn id="31" dur="1" fill="hold">
                                          <p:stCondLst>
                                            <p:cond delay="1999"/>
                                          </p:stCondLst>
                                        </p:cTn>
                                        <p:tgtEl>
                                          <p:spTgt spid="8"/>
                                        </p:tgtEl>
                                        <p:attrNameLst>
                                          <p:attrName>style.visibility</p:attrName>
                                        </p:attrNameLst>
                                      </p:cBhvr>
                                      <p:to>
                                        <p:strVal val="hidden"/>
                                      </p:to>
                                    </p:set>
                                  </p:childTnLst>
                                </p:cTn>
                              </p:par>
                            </p:childTnLst>
                          </p:cTn>
                        </p:par>
                        <p:par>
                          <p:cTn id="32" fill="hold">
                            <p:stCondLst>
                              <p:cond delay="9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1"/>
                                          </p:val>
                                        </p:tav>
                                        <p:tav tm="100000">
                                          <p:val>
                                            <p:strVal val="#ppt_x"/>
                                          </p:val>
                                        </p:tav>
                                      </p:tavLst>
                                    </p:anim>
                                    <p:anim calcmode="lin" valueType="num">
                                      <p:cBhvr>
                                        <p:cTn id="3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8" grpId="2"/>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9.jpg"/>
          <p:cNvPicPr>
            <a:picLocks noChangeAspect="1"/>
          </p:cNvPicPr>
          <p:nvPr/>
        </p:nvPicPr>
        <p:blipFill>
          <a:blip r:embed="rId2" cstate="print"/>
          <a:stretch>
            <a:fillRect/>
          </a:stretch>
        </p:blipFill>
        <p:spPr bwMode="auto">
          <a:xfrm>
            <a:off x="0" y="0"/>
            <a:ext cx="9144000" cy="5143499"/>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5" name="4 Imagen" descr="Imagen29.jpg"/>
          <p:cNvPicPr>
            <a:picLocks noChangeAspect="1"/>
          </p:cNvPicPr>
          <p:nvPr/>
        </p:nvPicPr>
        <p:blipFill>
          <a:blip r:embed="rId2" cstate="print"/>
          <a:stretch>
            <a:fillRect/>
          </a:stretch>
        </p:blipFill>
        <p:spPr bwMode="auto">
          <a:xfrm>
            <a:off x="0" y="1"/>
            <a:ext cx="9144000" cy="5143499"/>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79512" y="4189393"/>
            <a:ext cx="8712968" cy="954107"/>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La Creación de Adán. </a:t>
            </a:r>
            <a:r>
              <a:rPr lang="es-ES" dirty="0" smtClean="0">
                <a:effectLst>
                  <a:glow rad="101600">
                    <a:srgbClr val="C00000">
                      <a:alpha val="60000"/>
                    </a:srgbClr>
                  </a:glow>
                  <a:outerShdw blurRad="38100" dist="38100" dir="2700000" algn="tl">
                    <a:srgbClr val="000000">
                      <a:alpha val="43137"/>
                    </a:srgbClr>
                  </a:outerShdw>
                </a:effectLst>
              </a:rPr>
              <a:t>Forma parte del fresco de la bóveda de la Capilla Sixtina. Es, desde luego una de las más famosas de la historia, pero solo una pequeña parte de una composición que ocupa el completo del techo de la Capilla Sixtina.</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4000"/>
                                        <p:tgtEl>
                                          <p:spTgt spid="5"/>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453_Digital_Island_5.jpg"/>
          <p:cNvPicPr>
            <a:picLocks noChangeAspect="1"/>
          </p:cNvPicPr>
          <p:nvPr/>
        </p:nvPicPr>
        <p:blipFill>
          <a:blip r:embed="rId2" cstate="print"/>
          <a:stretch>
            <a:fillRect/>
          </a:stretch>
        </p:blipFill>
        <p:spPr bwMode="auto">
          <a:xfrm>
            <a:off x="-78489" y="-29692"/>
            <a:ext cx="9222489" cy="5225199"/>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2">
              <a:lumMod val="75000"/>
              <a:alpha val="6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10453_Digital_Island_5.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11560" y="4189393"/>
            <a:ext cx="7920880" cy="954107"/>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EL JUICIO FINAL.</a:t>
            </a:r>
            <a:r>
              <a:rPr lang="es-ES" dirty="0" smtClean="0">
                <a:effectLst>
                  <a:glow rad="101600">
                    <a:srgbClr val="C00000">
                      <a:alpha val="60000"/>
                    </a:srgbClr>
                  </a:glow>
                  <a:outerShdw blurRad="38100" dist="38100" dir="2700000" algn="tl">
                    <a:srgbClr val="000000">
                      <a:alpha val="43137"/>
                    </a:srgbClr>
                  </a:outerShdw>
                </a:effectLst>
              </a:rPr>
              <a:t> Tampoco puede faltar en esta lista la pintura al fresco que ocupa el ábside de la Capilla Sixtina y que representa </a:t>
            </a:r>
            <a:r>
              <a:rPr lang="es-ES" b="1" dirty="0" smtClean="0">
                <a:effectLst>
                  <a:glow rad="101600">
                    <a:srgbClr val="C00000">
                      <a:alpha val="60000"/>
                    </a:srgbClr>
                  </a:glow>
                  <a:outerShdw blurRad="38100" dist="38100" dir="2700000" algn="tl">
                    <a:srgbClr val="000000">
                      <a:alpha val="43137"/>
                    </a:srgbClr>
                  </a:outerShdw>
                </a:effectLst>
              </a:rPr>
              <a:t>el Juicio Final. </a:t>
            </a:r>
            <a:r>
              <a:rPr lang="es-ES" dirty="0" smtClean="0">
                <a:effectLst>
                  <a:glow rad="101600">
                    <a:srgbClr val="C00000">
                      <a:alpha val="60000"/>
                    </a:srgbClr>
                  </a:glow>
                  <a:outerShdw blurRad="38100" dist="38100" dir="2700000" algn="tl">
                    <a:srgbClr val="000000">
                      <a:alpha val="43137"/>
                    </a:srgbClr>
                  </a:outerShdw>
                </a:effectLst>
              </a:rPr>
              <a:t>Fue terminada en 1541, 30 años más tarde que La Creación de Adán.</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3 Imagen" descr="6190371312_bcc453b8d7_b.jpg"/>
          <p:cNvPicPr>
            <a:picLocks noChangeAspect="1"/>
          </p:cNvPicPr>
          <p:nvPr/>
        </p:nvPicPr>
        <p:blipFill>
          <a:blip r:embed="rId2" cstate="print"/>
          <a:stretch>
            <a:fillRect/>
          </a:stretch>
        </p:blipFill>
        <p:spPr bwMode="auto">
          <a:xfrm>
            <a:off x="0" y="0"/>
            <a:ext cx="4224234"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4283968" cy="5143500"/>
          </a:xfrm>
          <a:prstGeom prst="rect">
            <a:avLst/>
          </a:prstGeom>
          <a:solidFill>
            <a:schemeClr val="bg2">
              <a:lumMod val="40000"/>
              <a:lumOff val="60000"/>
              <a:alpha val="65000"/>
            </a:scheme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44008" y="1491630"/>
            <a:ext cx="4104456" cy="400110"/>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latin typeface="+mj-lt"/>
              </a:rPr>
              <a:t>EL JUICIO FINAL, DE MIGUEL ÁNGEL.</a:t>
            </a:r>
            <a:endParaRPr lang="es-ES" sz="2000" b="1" dirty="0">
              <a:effectLst>
                <a:glow rad="101600">
                  <a:srgbClr val="C00000">
                    <a:alpha val="60000"/>
                  </a:srgbClr>
                </a:glow>
                <a:outerShdw blurRad="38100" dist="38100" dir="2700000" algn="tl">
                  <a:srgbClr val="000000">
                    <a:alpha val="43137"/>
                  </a:srgbClr>
                </a:outerShdw>
              </a:effectLst>
              <a:latin typeface="+mj-lt"/>
            </a:endParaRPr>
          </a:p>
        </p:txBody>
      </p:sp>
      <p:sp>
        <p:nvSpPr>
          <p:cNvPr id="6" name="5 CuadroTexto"/>
          <p:cNvSpPr txBox="1"/>
          <p:nvPr/>
        </p:nvSpPr>
        <p:spPr>
          <a:xfrm>
            <a:off x="4572000" y="2355726"/>
            <a:ext cx="4320480" cy="1631216"/>
          </a:xfrm>
          <a:prstGeom prst="rect">
            <a:avLst/>
          </a:prstGeom>
          <a:noFill/>
        </p:spPr>
        <p:txBody>
          <a:bodyPr wrap="square" rtlCol="0">
            <a:spAutoFit/>
          </a:bodyPr>
          <a:lstStyle/>
          <a:p>
            <a:r>
              <a:rPr lang="es-ES" sz="2000" dirty="0" smtClean="0">
                <a:effectLst>
                  <a:glow rad="101600">
                    <a:srgbClr val="C00000">
                      <a:alpha val="60000"/>
                    </a:srgbClr>
                  </a:glow>
                  <a:outerShdw blurRad="38100" dist="38100" dir="2700000" algn="tl">
                    <a:srgbClr val="000000">
                      <a:alpha val="43137"/>
                    </a:srgbClr>
                  </a:outerShdw>
                </a:effectLst>
              </a:rPr>
              <a:t>Se trata de una pintura al fresco enorme, que representa el tema del Juicio Final sobre el Apocalipsis según San Juan. Miguel Ángel tardó cuatro años en terminar la obra.</a:t>
            </a:r>
            <a:endParaRPr lang="es-ES" sz="2000"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gallery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nodeType="withEffect">
                                  <p:stCondLst>
                                    <p:cond delay="0"/>
                                  </p:stCondLst>
                                  <p:childTnLst>
                                    <p:set>
                                      <p:cBhvr>
                                        <p:cTn id="6" dur="1" fill="hold">
                                          <p:stCondLst>
                                            <p:cond delay="0"/>
                                          </p:stCondLst>
                                        </p:cTn>
                                        <p:tgtEl>
                                          <p:spTgt spid="40962"/>
                                        </p:tgtEl>
                                        <p:attrNameLst>
                                          <p:attrName>style.visibility</p:attrName>
                                        </p:attrNameLst>
                                      </p:cBhvr>
                                      <p:to>
                                        <p:strVal val="visible"/>
                                      </p:to>
                                    </p:set>
                                    <p:anim calcmode="lin" valueType="num">
                                      <p:cBhvr>
                                        <p:cTn id="7" dur="1500" decel="50000" fill="hold">
                                          <p:stCondLst>
                                            <p:cond delay="0"/>
                                          </p:stCondLst>
                                        </p:cTn>
                                        <p:tgtEl>
                                          <p:spTgt spid="40962"/>
                                        </p:tgtEl>
                                        <p:attrNameLst>
                                          <p:attrName>style.rotation</p:attrName>
                                        </p:attrNameLst>
                                      </p:cBhvr>
                                      <p:tavLst>
                                        <p:tav tm="0">
                                          <p:val>
                                            <p:fltVal val="-90"/>
                                          </p:val>
                                        </p:tav>
                                        <p:tav tm="100000">
                                          <p:val>
                                            <p:fltVal val="0"/>
                                          </p:val>
                                        </p:tav>
                                      </p:tavLst>
                                    </p:anim>
                                    <p:anim calcmode="lin" valueType="num">
                                      <p:cBhvr>
                                        <p:cTn id="8" dur="1500" decel="50000" fill="hold">
                                          <p:stCondLst>
                                            <p:cond delay="0"/>
                                          </p:stCondLst>
                                        </p:cTn>
                                        <p:tgtEl>
                                          <p:spTgt spid="40962"/>
                                        </p:tgtEl>
                                        <p:attrNameLst>
                                          <p:attrName>ppt_w</p:attrName>
                                        </p:attrNameLst>
                                      </p:cBhvr>
                                      <p:tavLst>
                                        <p:tav tm="0">
                                          <p:val>
                                            <p:strVal val="#ppt_w"/>
                                          </p:val>
                                        </p:tav>
                                        <p:tav tm="100000">
                                          <p:val>
                                            <p:strVal val="#ppt_w*.05"/>
                                          </p:val>
                                        </p:tav>
                                      </p:tavLst>
                                    </p:anim>
                                    <p:anim calcmode="lin" valueType="num">
                                      <p:cBhvr>
                                        <p:cTn id="9" dur="1500" accel="50000" fill="hold">
                                          <p:stCondLst>
                                            <p:cond delay="1500"/>
                                          </p:stCondLst>
                                        </p:cTn>
                                        <p:tgtEl>
                                          <p:spTgt spid="40962"/>
                                        </p:tgtEl>
                                        <p:attrNameLst>
                                          <p:attrName>ppt_w</p:attrName>
                                        </p:attrNameLst>
                                      </p:cBhvr>
                                      <p:tavLst>
                                        <p:tav tm="0">
                                          <p:val>
                                            <p:strVal val="#ppt_w*.05"/>
                                          </p:val>
                                        </p:tav>
                                        <p:tav tm="100000">
                                          <p:val>
                                            <p:strVal val="#ppt_w"/>
                                          </p:val>
                                        </p:tav>
                                      </p:tavLst>
                                    </p:anim>
                                    <p:anim calcmode="lin" valueType="num">
                                      <p:cBhvr>
                                        <p:cTn id="10" dur="3000" fill="hold"/>
                                        <p:tgtEl>
                                          <p:spTgt spid="40962"/>
                                        </p:tgtEl>
                                        <p:attrNameLst>
                                          <p:attrName>ppt_h</p:attrName>
                                        </p:attrNameLst>
                                      </p:cBhvr>
                                      <p:tavLst>
                                        <p:tav tm="0">
                                          <p:val>
                                            <p:strVal val="#ppt_h"/>
                                          </p:val>
                                        </p:tav>
                                        <p:tav tm="100000">
                                          <p:val>
                                            <p:strVal val="#ppt_h"/>
                                          </p:val>
                                        </p:tav>
                                      </p:tavLst>
                                    </p:anim>
                                    <p:anim calcmode="lin" valueType="num">
                                      <p:cBhvr>
                                        <p:cTn id="11" dur="1500" decel="50000" fill="hold">
                                          <p:stCondLst>
                                            <p:cond delay="0"/>
                                          </p:stCondLst>
                                        </p:cTn>
                                        <p:tgtEl>
                                          <p:spTgt spid="40962"/>
                                        </p:tgtEl>
                                        <p:attrNameLst>
                                          <p:attrName>ppt_x</p:attrName>
                                        </p:attrNameLst>
                                      </p:cBhvr>
                                      <p:tavLst>
                                        <p:tav tm="0">
                                          <p:val>
                                            <p:strVal val="#ppt_x+.4"/>
                                          </p:val>
                                        </p:tav>
                                        <p:tav tm="100000">
                                          <p:val>
                                            <p:strVal val="#ppt_x"/>
                                          </p:val>
                                        </p:tav>
                                      </p:tavLst>
                                    </p:anim>
                                    <p:anim calcmode="lin" valueType="num">
                                      <p:cBhvr>
                                        <p:cTn id="12" dur="1500" decel="50000" fill="hold">
                                          <p:stCondLst>
                                            <p:cond delay="0"/>
                                          </p:stCondLst>
                                        </p:cTn>
                                        <p:tgtEl>
                                          <p:spTgt spid="40962"/>
                                        </p:tgtEl>
                                        <p:attrNameLst>
                                          <p:attrName>ppt_y</p:attrName>
                                        </p:attrNameLst>
                                      </p:cBhvr>
                                      <p:tavLst>
                                        <p:tav tm="0">
                                          <p:val>
                                            <p:strVal val="#ppt_y-.2"/>
                                          </p:val>
                                        </p:tav>
                                        <p:tav tm="100000">
                                          <p:val>
                                            <p:strVal val="#ppt_y+.1"/>
                                          </p:val>
                                        </p:tav>
                                      </p:tavLst>
                                    </p:anim>
                                    <p:anim calcmode="lin" valueType="num">
                                      <p:cBhvr>
                                        <p:cTn id="13" dur="1500" accel="50000" fill="hold">
                                          <p:stCondLst>
                                            <p:cond delay="1500"/>
                                          </p:stCondLst>
                                        </p:cTn>
                                        <p:tgtEl>
                                          <p:spTgt spid="40962"/>
                                        </p:tgtEl>
                                        <p:attrNameLst>
                                          <p:attrName>ppt_y</p:attrName>
                                        </p:attrNameLst>
                                      </p:cBhvr>
                                      <p:tavLst>
                                        <p:tav tm="0">
                                          <p:val>
                                            <p:strVal val="#ppt_y+.1"/>
                                          </p:val>
                                        </p:tav>
                                        <p:tav tm="100000">
                                          <p:val>
                                            <p:strVal val="#ppt_y"/>
                                          </p:val>
                                        </p:tav>
                                      </p:tavLst>
                                    </p:anim>
                                    <p:animEffect transition="in" filter="fade">
                                      <p:cBhvr>
                                        <p:cTn id="14" dur="3000" decel="50000">
                                          <p:stCondLst>
                                            <p:cond delay="0"/>
                                          </p:stCondLst>
                                        </p:cTn>
                                        <p:tgtEl>
                                          <p:spTgt spid="40962"/>
                                        </p:tgtEl>
                                      </p:cBhvr>
                                    </p:animEffect>
                                  </p:childTnLst>
                                </p:cTn>
                              </p:par>
                              <p:par>
                                <p:cTn id="15" presetID="23" presetClass="entr" presetSubtype="272" fill="hold" nodeType="withEffect">
                                  <p:stCondLst>
                                    <p:cond delay="0"/>
                                  </p:stCondLst>
                                  <p:childTnLst>
                                    <p:set>
                                      <p:cBhvr>
                                        <p:cTn id="16" dur="1" fill="hold">
                                          <p:stCondLst>
                                            <p:cond delay="0"/>
                                          </p:stCondLst>
                                        </p:cTn>
                                        <p:tgtEl>
                                          <p:spTgt spid="40962"/>
                                        </p:tgtEl>
                                        <p:attrNameLst>
                                          <p:attrName>style.visibility</p:attrName>
                                        </p:attrNameLst>
                                      </p:cBhvr>
                                      <p:to>
                                        <p:strVal val="visible"/>
                                      </p:to>
                                    </p:set>
                                    <p:anim calcmode="lin" valueType="num">
                                      <p:cBhvr>
                                        <p:cTn id="17" dur="3000" fill="hold"/>
                                        <p:tgtEl>
                                          <p:spTgt spid="40962"/>
                                        </p:tgtEl>
                                        <p:attrNameLst>
                                          <p:attrName>ppt_w</p:attrName>
                                        </p:attrNameLst>
                                      </p:cBhvr>
                                      <p:tavLst>
                                        <p:tav tm="0">
                                          <p:val>
                                            <p:strVal val="2/3*#ppt_w"/>
                                          </p:val>
                                        </p:tav>
                                        <p:tav tm="100000">
                                          <p:val>
                                            <p:strVal val="#ppt_w"/>
                                          </p:val>
                                        </p:tav>
                                      </p:tavLst>
                                    </p:anim>
                                    <p:anim calcmode="lin" valueType="num">
                                      <p:cBhvr>
                                        <p:cTn id="18" dur="3000" fill="hold"/>
                                        <p:tgtEl>
                                          <p:spTgt spid="40962"/>
                                        </p:tgtEl>
                                        <p:attrNameLst>
                                          <p:attrName>ppt_h</p:attrName>
                                        </p:attrNameLst>
                                      </p:cBhvr>
                                      <p:tavLst>
                                        <p:tav tm="0">
                                          <p:val>
                                            <p:strVal val="2/3*#ppt_h"/>
                                          </p:val>
                                        </p:tav>
                                        <p:tav tm="100000">
                                          <p:val>
                                            <p:strVal val="#ppt_h"/>
                                          </p:val>
                                        </p:tav>
                                      </p:tavLst>
                                    </p:anim>
                                  </p:childTnLst>
                                </p:cTn>
                              </p:par>
                              <p:par>
                                <p:cTn id="19" presetID="13" presetClass="exit" presetSubtype="16" fill="hold" grpId="0" nodeType="withEffect">
                                  <p:stCondLst>
                                    <p:cond delay="0"/>
                                  </p:stCondLst>
                                  <p:childTnLst>
                                    <p:animEffect transition="out" filter="plus(in)">
                                      <p:cBhvr>
                                        <p:cTn id="20" dur="3000"/>
                                        <p:tgtEl>
                                          <p:spTgt spid="9"/>
                                        </p:tgtEl>
                                      </p:cBhvr>
                                    </p:animEffect>
                                    <p:set>
                                      <p:cBhvr>
                                        <p:cTn id="21" dur="1" fill="hold">
                                          <p:stCondLst>
                                            <p:cond delay="2999"/>
                                          </p:stCondLst>
                                        </p:cTn>
                                        <p:tgtEl>
                                          <p:spTgt spid="9"/>
                                        </p:tgtEl>
                                        <p:attrNameLst>
                                          <p:attrName>style.visibility</p:attrName>
                                        </p:attrNameLst>
                                      </p:cBhvr>
                                      <p:to>
                                        <p:strVal val="hidden"/>
                                      </p:to>
                                    </p:set>
                                  </p:childTnLst>
                                </p:cTn>
                              </p:par>
                            </p:childTnLst>
                          </p:cTn>
                        </p:par>
                        <p:par>
                          <p:cTn id="22" fill="hold">
                            <p:stCondLst>
                              <p:cond delay="3000"/>
                            </p:stCondLst>
                            <p:childTnLst>
                              <p:par>
                                <p:cTn id="23" presetID="23" presetClass="entr" presetSubtype="16" fill="hold"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p:cTn id="25"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6" dur="2000" fill="hold"/>
                                        <p:tgtEl>
                                          <p:spTgt spid="5">
                                            <p:txEl>
                                              <p:pRg st="0" end="0"/>
                                            </p:txEl>
                                          </p:spTgt>
                                        </p:tgtEl>
                                        <p:attrNameLst>
                                          <p:attrName>ppt_h</p:attrName>
                                        </p:attrNameLst>
                                      </p:cBhvr>
                                      <p:tavLst>
                                        <p:tav tm="0">
                                          <p:val>
                                            <p:fltVal val="0"/>
                                          </p:val>
                                        </p:tav>
                                        <p:tav tm="100000">
                                          <p:val>
                                            <p:strVal val="#ppt_h"/>
                                          </p:val>
                                        </p:tav>
                                      </p:tavLst>
                                    </p:anim>
                                  </p:childTnLst>
                                </p:cTn>
                              </p:par>
                            </p:childTnLst>
                          </p:cTn>
                        </p:par>
                        <p:par>
                          <p:cTn id="27" fill="hold">
                            <p:stCondLst>
                              <p:cond delay="50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 by="(-#ppt_w*2)" calcmode="lin" valueType="num">
                                      <p:cBhvr rctx="PPT">
                                        <p:cTn id="30" dur="500" autoRev="1" fill="hold">
                                          <p:stCondLst>
                                            <p:cond delay="0"/>
                                          </p:stCondLst>
                                        </p:cTn>
                                        <p:tgtEl>
                                          <p:spTgt spid="6"/>
                                        </p:tgtEl>
                                        <p:attrNameLst>
                                          <p:attrName>ppt_w</p:attrName>
                                        </p:attrNameLst>
                                      </p:cBhvr>
                                    </p:anim>
                                    <p:anim by="(#ppt_w*0.50)" calcmode="lin" valueType="num">
                                      <p:cBhvr>
                                        <p:cTn id="31" dur="500" decel="50000" autoRev="1" fill="hold">
                                          <p:stCondLst>
                                            <p:cond delay="0"/>
                                          </p:stCondLst>
                                        </p:cTn>
                                        <p:tgtEl>
                                          <p:spTgt spid="6"/>
                                        </p:tgtEl>
                                        <p:attrNameLst>
                                          <p:attrName>ppt_x</p:attrName>
                                        </p:attrNameLst>
                                      </p:cBhvr>
                                    </p:anim>
                                    <p:anim from="(-#ppt_h/2)" to="(#ppt_y)" calcmode="lin" valueType="num">
                                      <p:cBhvr>
                                        <p:cTn id="32" dur="1000" fill="hold">
                                          <p:stCondLst>
                                            <p:cond delay="0"/>
                                          </p:stCondLst>
                                        </p:cTn>
                                        <p:tgtEl>
                                          <p:spTgt spid="6"/>
                                        </p:tgtEl>
                                        <p:attrNameLst>
                                          <p:attrName>ppt_y</p:attrName>
                                        </p:attrNameLst>
                                      </p:cBhvr>
                                    </p:anim>
                                    <p:animRot by="21600000">
                                      <p:cBhvr>
                                        <p:cTn id="33"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6257883736_af1fb00a5f_b.jpg"/>
          <p:cNvPicPr>
            <a:picLocks noChangeAspect="1"/>
          </p:cNvPicPr>
          <p:nvPr/>
        </p:nvPicPr>
        <p:blipFill>
          <a:blip r:embed="rId2" cstate="print"/>
          <a:stretch>
            <a:fillRect/>
          </a:stretch>
        </p:blipFill>
        <p:spPr bwMode="auto">
          <a:xfrm>
            <a:off x="8118" y="0"/>
            <a:ext cx="9143999" cy="51435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6" name="3 Marcador de contenido" descr="6257883736_af1fb00a5f_b.jpg"/>
          <p:cNvPicPr>
            <a:picLocks noChangeAspect="1"/>
          </p:cNvPicPr>
          <p:nvPr/>
        </p:nvPicPr>
        <p:blipFill>
          <a:blip r:embed="rId2" cstate="print"/>
          <a:stretch>
            <a:fillRect/>
          </a:stretch>
        </p:blipFill>
        <p:spPr bwMode="auto">
          <a:xfrm>
            <a:off x="8118" y="0"/>
            <a:ext cx="9135881" cy="51435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4" name="3 Marcador de contenido" descr="6257883736_af1fb00a5f_b.jpg"/>
          <p:cNvPicPr>
            <a:picLocks noGrp="1" noChangeAspect="1"/>
          </p:cNvPicPr>
          <p:nvPr>
            <p:ph idx="1"/>
          </p:nvPr>
        </p:nvPicPr>
        <p:blipFill>
          <a:blip r:embed="rId2" cstate="print"/>
          <a:stretch>
            <a:fillRect/>
          </a:stretch>
        </p:blipFill>
        <p:spPr>
          <a:xfrm>
            <a:off x="0" y="0"/>
            <a:ext cx="9143999" cy="5143500"/>
          </a:xfrm>
          <a:ln>
            <a:noFill/>
          </a:ln>
          <a:effectLst/>
          <a:scene3d>
            <a:camera prst="orthographicFront">
              <a:rot lat="0" lon="0" rev="0"/>
            </a:camera>
            <a:lightRig rig="balanced" dir="t">
              <a:rot lat="0" lon="0" rev="8700000"/>
            </a:lightRig>
          </a:scene3d>
          <a:sp3d>
            <a:bevelT w="190500" h="38100"/>
          </a:sp3d>
        </p:spPr>
      </p:pic>
      <p:pic>
        <p:nvPicPr>
          <p:cNvPr id="8" name="3 Marcador de contenido" descr="6257883736_af1fb00a5f_b.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547664" y="1059582"/>
            <a:ext cx="6336704" cy="400110"/>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Adán y Eva en el Jardín del Edén, de </a:t>
            </a:r>
            <a:r>
              <a:rPr lang="es-ES" sz="2000" b="1" dirty="0" err="1" smtClean="0">
                <a:effectLst>
                  <a:glow rad="101600">
                    <a:srgbClr val="C00000">
                      <a:alpha val="60000"/>
                    </a:srgbClr>
                  </a:glow>
                  <a:outerShdw blurRad="38100" dist="38100" dir="2700000" algn="tl">
                    <a:srgbClr val="000000">
                      <a:alpha val="43137"/>
                    </a:srgbClr>
                  </a:outerShdw>
                </a:effectLst>
              </a:rPr>
              <a:t>Wenzel</a:t>
            </a:r>
            <a:r>
              <a:rPr lang="es-ES" sz="2000" b="1" dirty="0" smtClean="0">
                <a:effectLst>
                  <a:glow rad="101600">
                    <a:srgbClr val="C00000">
                      <a:alpha val="60000"/>
                    </a:srgbClr>
                  </a:glow>
                  <a:outerShdw blurRad="38100" dist="38100" dir="2700000" algn="tl">
                    <a:srgbClr val="000000">
                      <a:alpha val="43137"/>
                    </a:srgbClr>
                  </a:outerShdw>
                </a:effectLst>
              </a:rPr>
              <a:t> Peter.</a:t>
            </a:r>
            <a:endParaRPr lang="es-ES" sz="2000" b="1" dirty="0">
              <a:effectLst>
                <a:glow rad="101600">
                  <a:srgbClr val="C00000">
                    <a:alpha val="60000"/>
                  </a:srgbClr>
                </a:glow>
                <a:outerShdw blurRad="38100" dist="38100" dir="2700000" algn="tl">
                  <a:srgbClr val="000000">
                    <a:alpha val="43137"/>
                  </a:srgbClr>
                </a:outerShdw>
              </a:effectLst>
            </a:endParaRPr>
          </a:p>
        </p:txBody>
      </p:sp>
      <p:sp>
        <p:nvSpPr>
          <p:cNvPr id="9" name="8 CuadroTexto"/>
          <p:cNvSpPr txBox="1"/>
          <p:nvPr/>
        </p:nvSpPr>
        <p:spPr>
          <a:xfrm>
            <a:off x="323528" y="3943171"/>
            <a:ext cx="8640960" cy="1200329"/>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En la orilla exuberante de un río, Adán y Eva se hallan en plácida pose y rodeados de cientos de animales de los cinco continentes. Unos están solos, otros en pareja y otros luchan entre ellos. La minuciosidad del dibujo y la calidad de los animales demuestran un gran conocimiento de zoología del autor.</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1000">
        <p:split orient="vert"/>
      </p:transition>
    </mc:Choice>
    <mc:Fallback xmlns="">
      <p:transition spd="slow" advTm="41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4000"/>
                                        <p:tgtEl>
                                          <p:spTgt spid="4"/>
                                        </p:tgtEl>
                                      </p:cBhvr>
                                    </p:animEffect>
                                  </p:childTnLst>
                                </p:cTn>
                              </p:par>
                              <p:par>
                                <p:cTn id="14" presetID="8"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4000"/>
                                        <p:tgtEl>
                                          <p:spTgt spid="8"/>
                                        </p:tgtEl>
                                      </p:cBhvr>
                                    </p:animEffect>
                                  </p:childTnLst>
                                </p:cTn>
                              </p:par>
                            </p:childTnLst>
                          </p:cTn>
                        </p:par>
                        <p:par>
                          <p:cTn id="17" fill="hold">
                            <p:stCondLst>
                              <p:cond delay="40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 by="(-#ppt_w*2)" calcmode="lin" valueType="num">
                                      <p:cBhvr rctx="PPT">
                                        <p:cTn id="20" dur="500" autoRev="1" fill="hold">
                                          <p:stCondLst>
                                            <p:cond delay="0"/>
                                          </p:stCondLst>
                                        </p:cTn>
                                        <p:tgtEl>
                                          <p:spTgt spid="7"/>
                                        </p:tgtEl>
                                        <p:attrNameLst>
                                          <p:attrName>ppt_w</p:attrName>
                                        </p:attrNameLst>
                                      </p:cBhvr>
                                    </p:anim>
                                    <p:anim by="(#ppt_w*0.50)" calcmode="lin" valueType="num">
                                      <p:cBhvr>
                                        <p:cTn id="21" dur="500" decel="50000" autoRev="1" fill="hold">
                                          <p:stCondLst>
                                            <p:cond delay="0"/>
                                          </p:stCondLst>
                                        </p:cTn>
                                        <p:tgtEl>
                                          <p:spTgt spid="7"/>
                                        </p:tgtEl>
                                        <p:attrNameLst>
                                          <p:attrName>ppt_x</p:attrName>
                                        </p:attrNameLst>
                                      </p:cBhvr>
                                    </p:anim>
                                    <p:anim from="(-#ppt_h/2)" to="(#ppt_y)" calcmode="lin" valueType="num">
                                      <p:cBhvr>
                                        <p:cTn id="22" dur="1000" fill="hold">
                                          <p:stCondLst>
                                            <p:cond delay="0"/>
                                          </p:stCondLst>
                                        </p:cTn>
                                        <p:tgtEl>
                                          <p:spTgt spid="7"/>
                                        </p:tgtEl>
                                        <p:attrNameLst>
                                          <p:attrName>ppt_y</p:attrName>
                                        </p:attrNameLst>
                                      </p:cBhvr>
                                    </p:anim>
                                    <p:animRot by="21600000">
                                      <p:cBhvr>
                                        <p:cTn id="23" dur="1000" fill="hold">
                                          <p:stCondLst>
                                            <p:cond delay="0"/>
                                          </p:stCondLst>
                                        </p:cTn>
                                        <p:tgtEl>
                                          <p:spTgt spid="7"/>
                                        </p:tgtEl>
                                        <p:attrNameLst>
                                          <p:attrName>r</p:attrName>
                                        </p:attrNameLst>
                                      </p:cBhvr>
                                    </p:animRot>
                                  </p:childTnLst>
                                </p:cTn>
                              </p:par>
                            </p:childTnLst>
                          </p:cTn>
                        </p:par>
                        <p:par>
                          <p:cTn id="24" fill="hold">
                            <p:stCondLst>
                              <p:cond delay="89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3 Imagen" descr="5116684274_091678963a_b.jpg"/>
          <p:cNvPicPr>
            <a:picLocks noChangeAspect="1"/>
          </p:cNvPicPr>
          <p:nvPr/>
        </p:nvPicPr>
        <p:blipFill>
          <a:blip r:embed="rId2" cstate="print"/>
          <a:srcRect/>
          <a:stretch>
            <a:fillRect/>
          </a:stretch>
        </p:blipFill>
        <p:spPr bwMode="auto">
          <a:xfrm>
            <a:off x="0" y="0"/>
            <a:ext cx="4427984"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4427984" cy="5143500"/>
          </a:xfrm>
          <a:prstGeom prst="rect">
            <a:avLst/>
          </a:prstGeom>
          <a:solidFill>
            <a:srgbClr val="FFC000">
              <a:alpha val="65000"/>
            </a:srgb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220072" y="1707654"/>
            <a:ext cx="3042907" cy="2246769"/>
          </a:xfrm>
          <a:prstGeom prst="rect">
            <a:avLst/>
          </a:prstGeom>
          <a:noFill/>
        </p:spPr>
        <p:txBody>
          <a:bodyPr wrap="square">
            <a:spAutoFit/>
          </a:bodyPr>
          <a:lstStyle/>
          <a:p>
            <a:pPr>
              <a:defRPr/>
            </a:pPr>
            <a:r>
              <a:rPr lang="es-ES" sz="2800" dirty="0">
                <a:effectLst>
                  <a:glow rad="101600">
                    <a:schemeClr val="accent2">
                      <a:satMod val="175000"/>
                      <a:alpha val="40000"/>
                    </a:schemeClr>
                  </a:glow>
                  <a:outerShdw blurRad="38100" dist="38100" dir="2700000" algn="tl">
                    <a:srgbClr val="000000">
                      <a:alpha val="43137"/>
                    </a:srgbClr>
                  </a:outerShdw>
                </a:effectLst>
                <a:latin typeface="+mj-lt"/>
              </a:rPr>
              <a:t>Descanso en la huida a Egipto – La Virgen de</a:t>
            </a:r>
          </a:p>
          <a:p>
            <a:pPr>
              <a:defRPr/>
            </a:pPr>
            <a:r>
              <a:rPr lang="es-ES" sz="2800" dirty="0">
                <a:effectLst>
                  <a:glow rad="101600">
                    <a:schemeClr val="accent2">
                      <a:satMod val="175000"/>
                      <a:alpha val="40000"/>
                    </a:schemeClr>
                  </a:glow>
                  <a:outerShdw blurRad="38100" dist="38100" dir="2700000" algn="tl">
                    <a:srgbClr val="000000">
                      <a:alpha val="43137"/>
                    </a:srgbClr>
                  </a:outerShdw>
                </a:effectLst>
                <a:latin typeface="+mj-lt"/>
              </a:rPr>
              <a:t>las cerezas (</a:t>
            </a:r>
            <a:r>
              <a:rPr lang="es-ES" sz="2800" dirty="0" err="1">
                <a:effectLst>
                  <a:glow rad="101600">
                    <a:schemeClr val="accent2">
                      <a:satMod val="175000"/>
                      <a:alpha val="40000"/>
                    </a:schemeClr>
                  </a:glow>
                  <a:outerShdw blurRad="38100" dist="38100" dir="2700000" algn="tl">
                    <a:srgbClr val="000000">
                      <a:alpha val="43137"/>
                    </a:srgbClr>
                  </a:outerShdw>
                </a:effectLst>
                <a:latin typeface="+mj-lt"/>
              </a:rPr>
              <a:t>Barocci</a:t>
            </a:r>
            <a:r>
              <a:rPr lang="es-ES" sz="2800" dirty="0">
                <a:effectLst>
                  <a:glow rad="101600">
                    <a:schemeClr val="accent2">
                      <a:satMod val="175000"/>
                      <a:alpha val="40000"/>
                    </a:schemeClr>
                  </a:glow>
                  <a:outerShdw blurRad="38100" dist="38100" dir="2700000" algn="tl">
                    <a:srgbClr val="000000">
                      <a:alpha val="43137"/>
                    </a:srgbClr>
                  </a:outerShdw>
                </a:effectLst>
                <a:latin typeface="+mj-lt"/>
              </a:rPr>
              <a:t> 1573).</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14000">
        <p15:prstTrans prst="drape"/>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35842"/>
                                        </p:tgtEl>
                                        <p:attrNameLst>
                                          <p:attrName>style.visibility</p:attrName>
                                        </p:attrNameLst>
                                      </p:cBhvr>
                                      <p:to>
                                        <p:strVal val="visible"/>
                                      </p:to>
                                    </p:set>
                                    <p:anim calcmode="lin" valueType="num">
                                      <p:cBhvr>
                                        <p:cTn id="7" dur="3000" fill="hold"/>
                                        <p:tgtEl>
                                          <p:spTgt spid="35842"/>
                                        </p:tgtEl>
                                        <p:attrNameLst>
                                          <p:attrName>ppt_w</p:attrName>
                                        </p:attrNameLst>
                                      </p:cBhvr>
                                      <p:tavLst>
                                        <p:tav tm="0">
                                          <p:val>
                                            <p:fltVal val="0"/>
                                          </p:val>
                                        </p:tav>
                                        <p:tav tm="100000">
                                          <p:val>
                                            <p:strVal val="#ppt_w"/>
                                          </p:val>
                                        </p:tav>
                                      </p:tavLst>
                                    </p:anim>
                                    <p:anim calcmode="lin" valueType="num">
                                      <p:cBhvr>
                                        <p:cTn id="8" dur="3000" fill="hold"/>
                                        <p:tgtEl>
                                          <p:spTgt spid="35842"/>
                                        </p:tgtEl>
                                        <p:attrNameLst>
                                          <p:attrName>ppt_h</p:attrName>
                                        </p:attrNameLst>
                                      </p:cBhvr>
                                      <p:tavLst>
                                        <p:tav tm="0">
                                          <p:val>
                                            <p:fltVal val="0"/>
                                          </p:val>
                                        </p:tav>
                                        <p:tav tm="100000">
                                          <p:val>
                                            <p:strVal val="#ppt_h"/>
                                          </p:val>
                                        </p:tav>
                                      </p:tavLst>
                                    </p:anim>
                                  </p:childTnLst>
                                </p:cTn>
                              </p:par>
                              <p:par>
                                <p:cTn id="9" presetID="16" presetClass="entr" presetSubtype="26" fill="hold" nodeType="withEffect">
                                  <p:stCondLst>
                                    <p:cond delay="0"/>
                                  </p:stCondLst>
                                  <p:childTnLst>
                                    <p:set>
                                      <p:cBhvr>
                                        <p:cTn id="10" dur="1" fill="hold">
                                          <p:stCondLst>
                                            <p:cond delay="0"/>
                                          </p:stCondLst>
                                        </p:cTn>
                                        <p:tgtEl>
                                          <p:spTgt spid="35842"/>
                                        </p:tgtEl>
                                        <p:attrNameLst>
                                          <p:attrName>style.visibility</p:attrName>
                                        </p:attrNameLst>
                                      </p:cBhvr>
                                      <p:to>
                                        <p:strVal val="visible"/>
                                      </p:to>
                                    </p:set>
                                    <p:animEffect transition="in" filter="barn(inHorizontal)">
                                      <p:cBhvr>
                                        <p:cTn id="11" dur="3000"/>
                                        <p:tgtEl>
                                          <p:spTgt spid="35842"/>
                                        </p:tgtEl>
                                      </p:cBhvr>
                                    </p:animEffect>
                                  </p:childTnLst>
                                </p:cTn>
                              </p:par>
                              <p:par>
                                <p:cTn id="12" presetID="16" presetClass="exit" presetSubtype="37" fill="hold" grpId="0" nodeType="withEffect">
                                  <p:stCondLst>
                                    <p:cond delay="0"/>
                                  </p:stCondLst>
                                  <p:childTnLst>
                                    <p:animEffect transition="out" filter="barn(outVertical)">
                                      <p:cBhvr>
                                        <p:cTn id="13" dur="3000"/>
                                        <p:tgtEl>
                                          <p:spTgt spid="7"/>
                                        </p:tgtEl>
                                      </p:cBhvr>
                                    </p:animEffect>
                                    <p:set>
                                      <p:cBhvr>
                                        <p:cTn id="14" dur="1" fill="hold">
                                          <p:stCondLst>
                                            <p:cond delay="2999"/>
                                          </p:stCondLst>
                                        </p:cTn>
                                        <p:tgtEl>
                                          <p:spTgt spid="7"/>
                                        </p:tgtEl>
                                        <p:attrNameLst>
                                          <p:attrName>style.visibility</p:attrName>
                                        </p:attrNameLst>
                                      </p:cBhvr>
                                      <p:to>
                                        <p:strVal val="hidden"/>
                                      </p:to>
                                    </p:set>
                                  </p:childTnLst>
                                </p:cTn>
                              </p:par>
                            </p:childTnLst>
                          </p:cTn>
                        </p:par>
                        <p:par>
                          <p:cTn id="15" fill="hold" nodeType="afterGroup">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201107181505098473195733.jpg"/>
          <p:cNvPicPr>
            <a:picLocks noChangeAspect="1"/>
          </p:cNvPicPr>
          <p:nvPr/>
        </p:nvPicPr>
        <p:blipFill>
          <a:blip r:embed="rId2" cstate="print"/>
          <a:srcRect/>
          <a:stretch>
            <a:fillRect/>
          </a:stretch>
        </p:blipFill>
        <p:spPr bwMode="auto">
          <a:xfrm>
            <a:off x="0" y="0"/>
            <a:ext cx="4716016"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411760" cy="2571750"/>
          </a:xfrm>
          <a:prstGeom prst="rect">
            <a:avLst/>
          </a:prstGeom>
          <a:solidFill>
            <a:schemeClr val="bg1">
              <a:alpha val="85000"/>
            </a:scheme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411760" y="2499742"/>
            <a:ext cx="2304256" cy="2643758"/>
          </a:xfrm>
          <a:prstGeom prst="rect">
            <a:avLst/>
          </a:prstGeom>
          <a:solidFill>
            <a:schemeClr val="bg1">
              <a:alpha val="85000"/>
            </a:scheme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411760" y="0"/>
            <a:ext cx="2304256" cy="2499742"/>
          </a:xfrm>
          <a:prstGeom prst="rect">
            <a:avLst/>
          </a:prstGeom>
          <a:solidFill>
            <a:schemeClr val="bg1">
              <a:alpha val="85000"/>
            </a:scheme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2499742"/>
            <a:ext cx="2411760" cy="2643758"/>
          </a:xfrm>
          <a:prstGeom prst="rect">
            <a:avLst/>
          </a:prstGeom>
          <a:solidFill>
            <a:schemeClr val="bg1">
              <a:alpha val="85000"/>
            </a:scheme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5004048" y="195486"/>
            <a:ext cx="2952328" cy="1200329"/>
          </a:xfrm>
          <a:prstGeom prst="rect">
            <a:avLst/>
          </a:prstGeom>
          <a:noFill/>
        </p:spPr>
        <p:txBody>
          <a:bodyPr wrap="squar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mj-lt"/>
              </a:rPr>
              <a:t>Descendimiento (</a:t>
            </a:r>
            <a:r>
              <a:rPr lang="es-ES" sz="2400" b="1" dirty="0" err="1">
                <a:effectLst>
                  <a:glow rad="101600">
                    <a:schemeClr val="accent2">
                      <a:satMod val="175000"/>
                      <a:alpha val="40000"/>
                    </a:schemeClr>
                  </a:glow>
                  <a:outerShdw blurRad="38100" dist="38100" dir="2700000" algn="tl">
                    <a:srgbClr val="000000">
                      <a:alpha val="43137"/>
                    </a:srgbClr>
                  </a:outerShdw>
                </a:effectLst>
                <a:latin typeface="+mj-lt"/>
              </a:rPr>
              <a:t>Caravaggio</a:t>
            </a:r>
            <a:r>
              <a:rPr lang="es-ES" sz="2400" b="1" dirty="0">
                <a:effectLst>
                  <a:glow rad="101600">
                    <a:schemeClr val="accent2">
                      <a:satMod val="175000"/>
                      <a:alpha val="40000"/>
                    </a:schemeClr>
                  </a:glow>
                  <a:outerShdw blurRad="38100" dist="38100" dir="2700000" algn="tl">
                    <a:srgbClr val="000000">
                      <a:alpha val="43137"/>
                    </a:srgbClr>
                  </a:outerShdw>
                </a:effectLst>
                <a:latin typeface="+mj-lt"/>
              </a:rPr>
              <a:t> 1602-1604).</a:t>
            </a:r>
          </a:p>
        </p:txBody>
      </p:sp>
      <p:sp>
        <p:nvSpPr>
          <p:cNvPr id="10" name="9 CuadroTexto"/>
          <p:cNvSpPr txBox="1"/>
          <p:nvPr/>
        </p:nvSpPr>
        <p:spPr>
          <a:xfrm>
            <a:off x="5004048" y="1491630"/>
            <a:ext cx="3960440" cy="341632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El pintor italiano plasma con enorme habilidad las cualidades psicológicas de los personajes en la escena, captando su alma y vida interior, destacando su tratamiento de la luz con la técnica del tenebrismo proyectando la luz sobre los rostros y dejando zonas completamente apagadas donde no es posible vislumbrar ningún espacio lo que aporta un dramatismo incomparable en la historia del arte.</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5000">
        <p14:doors dir="vert"/>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childTnLst>
                          </p:cTn>
                        </p:par>
                        <p:par>
                          <p:cTn id="20" fill="hold" nodeType="afterGroup">
                            <p:stCondLst>
                              <p:cond delay="3000"/>
                            </p:stCondLst>
                            <p:childTnLst>
                              <p:par>
                                <p:cTn id="21" presetID="23" presetClass="entr" presetSubtype="16"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fltVal val="0"/>
                                          </p:val>
                                        </p:tav>
                                        <p:tav tm="100000">
                                          <p:val>
                                            <p:strVal val="#ppt_h"/>
                                          </p:val>
                                        </p:tav>
                                      </p:tavLst>
                                    </p:anim>
                                  </p:childTnLst>
                                </p:cTn>
                              </p:par>
                            </p:childTnLst>
                          </p:cTn>
                        </p:par>
                        <p:par>
                          <p:cTn id="25" fill="hold">
                            <p:stCondLst>
                              <p:cond delay="5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1"/>
                                          </p:val>
                                        </p:tav>
                                        <p:tav tm="100000">
                                          <p:val>
                                            <p:strVal val="#ppt_x"/>
                                          </p:val>
                                        </p:tav>
                                      </p:tavLst>
                                    </p:anim>
                                    <p:anim calcmode="lin" valueType="num">
                                      <p:cBhvr>
                                        <p:cTn id="3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nvierno-en-el-pueblo-Winter-im-Dorf-a23385154.jpg"/>
          <p:cNvPicPr>
            <a:picLocks noChangeAspect="1"/>
          </p:cNvPicPr>
          <p:nvPr/>
        </p:nvPicPr>
        <p:blipFill>
          <a:blip r:embed="rId2" cstate="print"/>
          <a:stretch>
            <a:fillRect/>
          </a:stretch>
        </p:blipFill>
        <p:spPr bwMode="auto">
          <a:xfrm>
            <a:off x="0" y="0"/>
            <a:ext cx="9144000" cy="5596086"/>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3999" cy="5143500"/>
          </a:xfrm>
          <a:prstGeom prst="rect">
            <a:avLst/>
          </a:prstGeom>
          <a:solidFill>
            <a:srgbClr val="8A0000">
              <a:alpha val="66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2267744" y="2283718"/>
            <a:ext cx="3960440" cy="461665"/>
          </a:xfrm>
          <a:prstGeom prst="rect">
            <a:avLst/>
          </a:prstGeom>
          <a:noFill/>
        </p:spPr>
        <p:txBody>
          <a:bodyPr wrap="square">
            <a:spAutoFit/>
          </a:bodyPr>
          <a:lstStyle/>
          <a:p>
            <a:pPr>
              <a:defRPr/>
            </a:pPr>
            <a:r>
              <a:rPr lang="es-ES" sz="2400" dirty="0" smtClean="0">
                <a:effectLst>
                  <a:glow rad="101600">
                    <a:schemeClr val="accent2">
                      <a:satMod val="175000"/>
                      <a:alpha val="40000"/>
                    </a:schemeClr>
                  </a:glow>
                  <a:outerShdw blurRad="38100" dist="38100" dir="2700000" algn="tl">
                    <a:srgbClr val="000000">
                      <a:alpha val="43137"/>
                    </a:srgbClr>
                  </a:outerShdw>
                </a:effectLst>
                <a:latin typeface="+mj-lt"/>
              </a:rPr>
              <a:t>La Piedad </a:t>
            </a:r>
            <a:r>
              <a:rPr lang="es-ES" sz="2400" dirty="0">
                <a:effectLst>
                  <a:glow rad="101600">
                    <a:schemeClr val="accent2">
                      <a:satMod val="175000"/>
                      <a:alpha val="40000"/>
                    </a:schemeClr>
                  </a:glow>
                  <a:outerShdw blurRad="38100" dist="38100" dir="2700000" algn="tl">
                    <a:srgbClr val="000000">
                      <a:alpha val="43137"/>
                    </a:srgbClr>
                  </a:outerShdw>
                </a:effectLst>
                <a:latin typeface="+mj-lt"/>
              </a:rPr>
              <a:t>(Carlo </a:t>
            </a:r>
            <a:r>
              <a:rPr lang="es-ES" sz="2400" dirty="0" err="1">
                <a:effectLst>
                  <a:glow rad="101600">
                    <a:schemeClr val="accent2">
                      <a:satMod val="175000"/>
                      <a:alpha val="40000"/>
                    </a:schemeClr>
                  </a:glow>
                  <a:outerShdw blurRad="38100" dist="38100" dir="2700000" algn="tl">
                    <a:srgbClr val="000000">
                      <a:alpha val="43137"/>
                    </a:srgbClr>
                  </a:outerShdw>
                </a:effectLst>
                <a:latin typeface="+mj-lt"/>
              </a:rPr>
              <a:t>Crivelli</a:t>
            </a:r>
            <a:r>
              <a:rPr lang="es-ES" sz="2400" dirty="0">
                <a:effectLst>
                  <a:glow rad="101600">
                    <a:schemeClr val="accent2">
                      <a:satMod val="175000"/>
                      <a:alpha val="40000"/>
                    </a:schemeClr>
                  </a:glow>
                  <a:outerShdw blurRad="38100" dist="38100" dir="2700000" algn="tl">
                    <a:srgbClr val="000000">
                      <a:alpha val="43137"/>
                    </a:srgbClr>
                  </a:outerShdw>
                </a:effectLst>
                <a:latin typeface="+mj-lt"/>
              </a:rPr>
              <a:t> 1490).</a:t>
            </a:r>
          </a:p>
        </p:txBody>
      </p:sp>
      <p:sp>
        <p:nvSpPr>
          <p:cNvPr id="6" name="5 CuadroTexto"/>
          <p:cNvSpPr txBox="1"/>
          <p:nvPr/>
        </p:nvSpPr>
        <p:spPr>
          <a:xfrm>
            <a:off x="179512" y="4220170"/>
            <a:ext cx="8496944"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Cristo se acuesta yacente sobre un espacio marmóreo. Junto al Señor, María la Virgen se acerca llena de dolor a su hijo, la Magdalena llorosa mira la herida del clavo en su mano y Juan lanza un grito desgarrador al cielo.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flip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childTnLst>
                                    <p:animEffect transition="out" filter="barn(outHorizontal)">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4000"/>
                                        <p:tgtEl>
                                          <p:spTgt spid="5"/>
                                        </p:tgtEl>
                                      </p:cBhvr>
                                    </p:animEffect>
                                  </p:childTnLst>
                                </p:cTn>
                              </p:par>
                            </p:childTnLst>
                          </p:cTn>
                        </p:par>
                        <p:par>
                          <p:cTn id="11" fill="hold" nodeType="afterGroup">
                            <p:stCondLst>
                              <p:cond delay="4000"/>
                            </p:stCondLst>
                            <p:childTnLst>
                              <p:par>
                                <p:cTn id="12" presetID="23" presetClass="entr" presetSubtype="16"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childTnLst>
                          </p:cTn>
                        </p:par>
                        <p:par>
                          <p:cTn id="16" fill="hold">
                            <p:stCondLst>
                              <p:cond delay="6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90580.jpg"/>
          <p:cNvPicPr>
            <a:picLocks noChangeAspect="1"/>
          </p:cNvPicPr>
          <p:nvPr/>
        </p:nvPicPr>
        <p:blipFill>
          <a:blip r:embed="rId2" cstate="print"/>
          <a:stretch>
            <a:fillRect/>
          </a:stretch>
        </p:blipFill>
        <p:spPr bwMode="auto">
          <a:xfrm>
            <a:off x="0" y="0"/>
            <a:ext cx="4283968"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8429652" y="0"/>
            <a:ext cx="714348" cy="5143500"/>
          </a:xfrm>
          <a:prstGeom prst="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7 Imagen" descr="2390580.jpg"/>
          <p:cNvPicPr>
            <a:picLocks noChangeAspect="1"/>
          </p:cNvPicPr>
          <p:nvPr/>
        </p:nvPicPr>
        <p:blipFill>
          <a:blip r:embed="rId2" cstate="print"/>
          <a:stretch>
            <a:fillRect/>
          </a:stretch>
        </p:blipFill>
        <p:spPr bwMode="auto">
          <a:xfrm>
            <a:off x="0" y="0"/>
            <a:ext cx="4283968"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4860032" y="915566"/>
            <a:ext cx="3024336" cy="523220"/>
          </a:xfrm>
          <a:prstGeom prst="rect">
            <a:avLst/>
          </a:prstGeom>
          <a:noFill/>
        </p:spPr>
        <p:txBody>
          <a:bodyPr wrap="square">
            <a:spAutoFit/>
          </a:bodyPr>
          <a:lstStyle/>
          <a:p>
            <a:pPr>
              <a:defRPr/>
            </a:pPr>
            <a:r>
              <a:rPr lang="es-ES" sz="2800" b="1" dirty="0">
                <a:effectLst>
                  <a:glow rad="101600">
                    <a:schemeClr val="accent2">
                      <a:satMod val="175000"/>
                      <a:alpha val="40000"/>
                    </a:schemeClr>
                  </a:glow>
                  <a:outerShdw blurRad="38100" dist="38100" dir="2700000" algn="tl">
                    <a:srgbClr val="000000">
                      <a:alpha val="43137"/>
                    </a:srgbClr>
                  </a:outerShdw>
                </a:effectLst>
                <a:latin typeface="+mj-lt"/>
              </a:rPr>
              <a:t>La </a:t>
            </a:r>
            <a:r>
              <a:rPr lang="es-ES" sz="2800" b="1" dirty="0" smtClean="0">
                <a:effectLst>
                  <a:glow rad="101600">
                    <a:schemeClr val="accent2">
                      <a:satMod val="175000"/>
                      <a:alpha val="40000"/>
                    </a:schemeClr>
                  </a:glow>
                  <a:outerShdw blurRad="38100" dist="38100" dir="2700000" algn="tl">
                    <a:srgbClr val="000000">
                      <a:alpha val="43137"/>
                    </a:srgbClr>
                  </a:outerShdw>
                </a:effectLst>
                <a:latin typeface="+mj-lt"/>
              </a:rPr>
              <a:t>transfiguración.</a:t>
            </a:r>
            <a:endParaRPr lang="es-ES" sz="2800" b="1" dirty="0">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10" name="9 CuadroTexto"/>
          <p:cNvSpPr txBox="1"/>
          <p:nvPr/>
        </p:nvSpPr>
        <p:spPr>
          <a:xfrm>
            <a:off x="4499992" y="1635646"/>
            <a:ext cx="4644008" cy="2862322"/>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En la parte superior se representa a un Cristo idealizado en el monte Tabor que ha sufrido el milagro de la transfiguración, acompañado de Elías y Moisés junto a algunos discípulos que despiertan ante la presencia de Cristo. </a:t>
            </a:r>
          </a:p>
          <a:p>
            <a:r>
              <a:rPr lang="es-ES" dirty="0" smtClean="0">
                <a:effectLst>
                  <a:glow rad="101600">
                    <a:srgbClr val="C00000">
                      <a:alpha val="60000"/>
                    </a:srgbClr>
                  </a:glow>
                  <a:outerShdw blurRad="38100" dist="38100" dir="2700000" algn="tl">
                    <a:srgbClr val="000000">
                      <a:alpha val="43137"/>
                    </a:srgbClr>
                  </a:outerShdw>
                </a:effectLst>
              </a:rPr>
              <a:t>En la parte inferior se despliega otra congregación de discípulos junto a un poseído que no ha podido ser curado por los apóstoles carente de una auténtica fe.</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4000">
        <p14:ripple dir="ru"/>
      </p:transition>
    </mc:Choice>
    <mc:Fallback xmlns="">
      <p:transition spd="slow" advTm="4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4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2000" fill="hold"/>
                                        <p:tgtEl>
                                          <p:spTgt spid="9"/>
                                        </p:tgtEl>
                                        <p:attrNameLst>
                                          <p:attrName>ppt_w</p:attrName>
                                        </p:attrNameLst>
                                      </p:cBhvr>
                                      <p:tavLst>
                                        <p:tav tm="0">
                                          <p:val>
                                            <p:fltVal val="0"/>
                                          </p:val>
                                        </p:tav>
                                        <p:tav tm="100000">
                                          <p:val>
                                            <p:strVal val="#ppt_w"/>
                                          </p:val>
                                        </p:tav>
                                      </p:tavLst>
                                    </p:anim>
                                    <p:anim calcmode="lin" valueType="num">
                                      <p:cBhvr>
                                        <p:cTn id="23" dur="2000" fill="hold"/>
                                        <p:tgtEl>
                                          <p:spTgt spid="9"/>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1"/>
                                          </p:val>
                                        </p:tav>
                                        <p:tav tm="100000">
                                          <p:val>
                                            <p:strVal val="#ppt_x"/>
                                          </p:val>
                                        </p:tav>
                                      </p:tavLst>
                                    </p:anim>
                                    <p:anim calcmode="lin" valueType="num">
                                      <p:cBhvr>
                                        <p:cTn id="2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624.jpg"/>
          <p:cNvPicPr>
            <a:picLocks noGrp="1" noChangeAspect="1"/>
          </p:cNvPicPr>
          <p:nvPr>
            <p:ph idx="1"/>
          </p:nvPr>
        </p:nvPicPr>
        <p:blipFill>
          <a:blip r:embed="rId2" cstate="print"/>
          <a:srcRect/>
          <a:stretch>
            <a:fillRect/>
          </a:stretch>
        </p:blipFill>
        <p:spPr>
          <a:xfrm>
            <a:off x="0" y="0"/>
            <a:ext cx="4427984" cy="5143500"/>
          </a:xfrm>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4427984" cy="5143500"/>
          </a:xfrm>
          <a:prstGeom prst="rect">
            <a:avLst/>
          </a:prstGeom>
          <a:blipFill>
            <a:blip r:embed="rId2" cstate="print"/>
            <a:stretch>
              <a:fillRect/>
            </a:stretch>
          </a:blip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4788024" y="1131590"/>
            <a:ext cx="4087850" cy="954107"/>
          </a:xfrm>
          <a:prstGeom prst="rect">
            <a:avLst/>
          </a:prstGeom>
          <a:noFill/>
        </p:spPr>
        <p:txBody>
          <a:bodyPr wrap="none">
            <a:spAutoFit/>
          </a:bodyPr>
          <a:lstStyle/>
          <a:p>
            <a:r>
              <a:rPr lang="es-ES" sz="2800" dirty="0">
                <a:effectLst>
                  <a:glow rad="101600">
                    <a:srgbClr val="C00000">
                      <a:alpha val="60000"/>
                    </a:srgbClr>
                  </a:glow>
                  <a:outerShdw blurRad="38100" dist="38100" dir="2700000" algn="tl">
                    <a:srgbClr val="1F497D"/>
                  </a:outerShdw>
                </a:effectLst>
                <a:latin typeface="+mj-lt"/>
              </a:rPr>
              <a:t>La crucifixión de San Pedro</a:t>
            </a:r>
          </a:p>
          <a:p>
            <a:r>
              <a:rPr lang="es-ES" sz="2800" dirty="0" smtClean="0">
                <a:effectLst>
                  <a:glow rad="101600">
                    <a:srgbClr val="C00000">
                      <a:alpha val="60000"/>
                    </a:srgbClr>
                  </a:glow>
                  <a:outerShdw blurRad="38100" dist="38100" dir="2700000" algn="tl">
                    <a:srgbClr val="1F497D"/>
                  </a:outerShdw>
                </a:effectLst>
                <a:latin typeface="+mj-lt"/>
              </a:rPr>
              <a:t>(</a:t>
            </a:r>
            <a:r>
              <a:rPr lang="es-ES" sz="2800" dirty="0">
                <a:effectLst>
                  <a:glow rad="101600">
                    <a:srgbClr val="C00000">
                      <a:alpha val="60000"/>
                    </a:srgbClr>
                  </a:glow>
                  <a:outerShdw blurRad="38100" dist="38100" dir="2700000" algn="tl">
                    <a:srgbClr val="1F497D"/>
                  </a:outerShdw>
                </a:effectLst>
                <a:latin typeface="+mj-lt"/>
              </a:rPr>
              <a:t>Guido </a:t>
            </a:r>
            <a:r>
              <a:rPr lang="es-ES" sz="2800" dirty="0" err="1">
                <a:effectLst>
                  <a:glow rad="101600">
                    <a:srgbClr val="C00000">
                      <a:alpha val="60000"/>
                    </a:srgbClr>
                  </a:glow>
                  <a:outerShdw blurRad="38100" dist="38100" dir="2700000" algn="tl">
                    <a:srgbClr val="1F497D"/>
                  </a:outerShdw>
                </a:effectLst>
                <a:latin typeface="+mj-lt"/>
              </a:rPr>
              <a:t>Reni</a:t>
            </a:r>
            <a:r>
              <a:rPr lang="es-ES" sz="2800" dirty="0">
                <a:effectLst>
                  <a:glow rad="101600">
                    <a:srgbClr val="C00000">
                      <a:alpha val="60000"/>
                    </a:srgbClr>
                  </a:glow>
                  <a:outerShdw blurRad="38100" dist="38100" dir="2700000" algn="tl">
                    <a:srgbClr val="1F497D"/>
                  </a:outerShdw>
                </a:effectLst>
                <a:latin typeface="+mj-lt"/>
              </a:rPr>
              <a:t> 1604-1605).</a:t>
            </a:r>
          </a:p>
        </p:txBody>
      </p:sp>
      <p:sp>
        <p:nvSpPr>
          <p:cNvPr id="5" name="4 CuadroTexto"/>
          <p:cNvSpPr txBox="1"/>
          <p:nvPr/>
        </p:nvSpPr>
        <p:spPr>
          <a:xfrm>
            <a:off x="4788024" y="2499742"/>
            <a:ext cx="3888432" cy="1631216"/>
          </a:xfrm>
          <a:prstGeom prst="rect">
            <a:avLst/>
          </a:prstGeom>
          <a:noFill/>
        </p:spPr>
        <p:txBody>
          <a:bodyPr wrap="square" rtlCol="0">
            <a:spAutoFit/>
          </a:bodyPr>
          <a:lstStyle/>
          <a:p>
            <a:r>
              <a:rPr lang="es-ES" sz="2000" dirty="0" smtClean="0">
                <a:effectLst>
                  <a:glow rad="101600">
                    <a:srgbClr val="C00000">
                      <a:alpha val="60000"/>
                    </a:srgbClr>
                  </a:glow>
                  <a:outerShdw blurRad="38100" dist="38100" dir="2700000" algn="tl">
                    <a:srgbClr val="000000">
                      <a:alpha val="43137"/>
                    </a:srgbClr>
                  </a:outerShdw>
                </a:effectLst>
              </a:rPr>
              <a:t>En el cuadro "Crucifixión de San Pedro" de 1604, </a:t>
            </a:r>
            <a:r>
              <a:rPr lang="es-ES" sz="2000" dirty="0" err="1" smtClean="0">
                <a:effectLst>
                  <a:glow rad="101600">
                    <a:srgbClr val="C00000">
                      <a:alpha val="60000"/>
                    </a:srgbClr>
                  </a:glow>
                  <a:outerShdw blurRad="38100" dist="38100" dir="2700000" algn="tl">
                    <a:srgbClr val="000000">
                      <a:alpha val="43137"/>
                    </a:srgbClr>
                  </a:outerShdw>
                </a:effectLst>
              </a:rPr>
              <a:t>Reni</a:t>
            </a:r>
            <a:r>
              <a:rPr lang="es-ES" sz="2000" dirty="0" smtClean="0">
                <a:effectLst>
                  <a:glow rad="101600">
                    <a:srgbClr val="C00000">
                      <a:alpha val="60000"/>
                    </a:srgbClr>
                  </a:glow>
                  <a:outerShdw blurRad="38100" dist="38100" dir="2700000" algn="tl">
                    <a:srgbClr val="000000">
                      <a:alpha val="43137"/>
                    </a:srgbClr>
                  </a:outerShdw>
                </a:effectLst>
              </a:rPr>
              <a:t> trató de imitar la manera ruda de </a:t>
            </a:r>
            <a:r>
              <a:rPr lang="es-ES" sz="2000" dirty="0" err="1" smtClean="0">
                <a:effectLst>
                  <a:glow rad="101600">
                    <a:srgbClr val="C00000">
                      <a:alpha val="60000"/>
                    </a:srgbClr>
                  </a:glow>
                  <a:outerShdw blurRad="38100" dist="38100" dir="2700000" algn="tl">
                    <a:srgbClr val="000000">
                      <a:alpha val="43137"/>
                    </a:srgbClr>
                  </a:outerShdw>
                </a:effectLst>
              </a:rPr>
              <a:t>Caravaggio</a:t>
            </a:r>
            <a:r>
              <a:rPr lang="es-ES" sz="2000" dirty="0" smtClean="0">
                <a:effectLst>
                  <a:glow rad="101600">
                    <a:srgbClr val="C00000">
                      <a:alpha val="60000"/>
                    </a:srgbClr>
                  </a:glow>
                  <a:outerShdw blurRad="38100" dist="38100" dir="2700000" algn="tl">
                    <a:srgbClr val="000000">
                      <a:alpha val="43137"/>
                    </a:srgbClr>
                  </a:outerShdw>
                </a:effectLst>
              </a:rPr>
              <a:t> de pintar sombras profundas. </a:t>
            </a:r>
            <a:endParaRPr lang="es-ES" sz="2000"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500" advTm="25000">
        <p14:ripple dir="r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4" presetClass="entr" presetSubtype="32" fill="hold" grpId="2"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3000"/>
                                        <p:tgtEl>
                                          <p:spTgt spid="7"/>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4000"/>
                                        <p:tgtEl>
                                          <p:spTgt spid="4"/>
                                        </p:tgtEl>
                                      </p:cBhvr>
                                    </p:animEffect>
                                  </p:childTnLst>
                                </p:cTn>
                              </p:par>
                            </p:childTnLst>
                          </p:cTn>
                        </p:par>
                        <p:par>
                          <p:cTn id="14" fill="hold" nodeType="afterGroup">
                            <p:stCondLst>
                              <p:cond delay="4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1"/>
                                        </p:tgtEl>
                                        <p:attrNameLst>
                                          <p:attrName>style.visibility</p:attrName>
                                        </p:attrNameLst>
                                      </p:cBhvr>
                                      <p:to>
                                        <p:strVal val="visible"/>
                                      </p:to>
                                    </p:set>
                                    <p:anim by="(-#ppt_w*2)" calcmode="lin" valueType="num">
                                      <p:cBhvr rctx="PPT">
                                        <p:cTn id="17" dur="500" autoRev="1" fill="hold">
                                          <p:stCondLst>
                                            <p:cond delay="0"/>
                                          </p:stCondLst>
                                        </p:cTn>
                                        <p:tgtEl>
                                          <p:spTgt spid="11"/>
                                        </p:tgtEl>
                                        <p:attrNameLst>
                                          <p:attrName>ppt_w</p:attrName>
                                        </p:attrNameLst>
                                      </p:cBhvr>
                                    </p:anim>
                                    <p:anim by="(#ppt_w*0.50)" calcmode="lin" valueType="num">
                                      <p:cBhvr>
                                        <p:cTn id="18" dur="500" decel="50000" autoRev="1" fill="hold">
                                          <p:stCondLst>
                                            <p:cond delay="0"/>
                                          </p:stCondLst>
                                        </p:cTn>
                                        <p:tgtEl>
                                          <p:spTgt spid="11"/>
                                        </p:tgtEl>
                                        <p:attrNameLst>
                                          <p:attrName>ppt_x</p:attrName>
                                        </p:attrNameLst>
                                      </p:cBhvr>
                                    </p:anim>
                                    <p:anim from="(-#ppt_h/2)" to="(#ppt_y)" calcmode="lin" valueType="num">
                                      <p:cBhvr>
                                        <p:cTn id="19" dur="1000" fill="hold">
                                          <p:stCondLst>
                                            <p:cond delay="0"/>
                                          </p:stCondLst>
                                        </p:cTn>
                                        <p:tgtEl>
                                          <p:spTgt spid="11"/>
                                        </p:tgtEl>
                                        <p:attrNameLst>
                                          <p:attrName>ppt_y</p:attrName>
                                        </p:attrNameLst>
                                      </p:cBhvr>
                                    </p:anim>
                                    <p:animRot by="21600000">
                                      <p:cBhvr>
                                        <p:cTn id="20" dur="1000" fill="hold">
                                          <p:stCondLst>
                                            <p:cond delay="0"/>
                                          </p:stCondLst>
                                        </p:cTn>
                                        <p:tgtEl>
                                          <p:spTgt spid="11"/>
                                        </p:tgtEl>
                                        <p:attrNameLst>
                                          <p:attrName>r</p:attrName>
                                        </p:attrNameLst>
                                      </p:cBhvr>
                                    </p:animRot>
                                  </p:childTnLst>
                                </p:cTn>
                              </p:par>
                            </p:childTnLst>
                          </p:cTn>
                        </p:par>
                        <p:par>
                          <p:cTn id="21" fill="hold">
                            <p:stCondLst>
                              <p:cond delay="93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2" animBg="1"/>
      <p:bldP spid="11" grpId="0"/>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ChangeAspect="1"/>
          </p:cNvPicPr>
          <p:nvPr/>
        </p:nvPicPr>
        <p:blipFill>
          <a:blip r:embed="rId2" cstate="print"/>
          <a:srcRect/>
          <a:stretch>
            <a:fillRect/>
          </a:stretch>
        </p:blipFill>
        <p:spPr bwMode="auto">
          <a:xfrm>
            <a:off x="0" y="0"/>
            <a:ext cx="4283968"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283968" cy="5143500"/>
          </a:xfrm>
          <a:prstGeom prst="rect">
            <a:avLst/>
          </a:prstGeom>
          <a:blipFill>
            <a:blip r:embed="rId2" cstate="print"/>
            <a:stretch>
              <a:fillRect/>
            </a:stretch>
          </a:blip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788024" y="1851670"/>
            <a:ext cx="3744416" cy="2246769"/>
          </a:xfrm>
          <a:prstGeom prst="rect">
            <a:avLst/>
          </a:prstGeom>
          <a:noFill/>
        </p:spPr>
        <p:txBody>
          <a:bodyPr wrap="square">
            <a:spAutoFit/>
          </a:bodyPr>
          <a:lstStyle/>
          <a:p>
            <a:r>
              <a:rPr lang="es-ES" sz="2800" dirty="0">
                <a:effectLst>
                  <a:glow rad="101600">
                    <a:srgbClr val="C00000">
                      <a:alpha val="60000"/>
                    </a:srgbClr>
                  </a:glow>
                  <a:outerShdw blurRad="38100" dist="38100" dir="2700000" algn="tl">
                    <a:srgbClr val="1F497D"/>
                  </a:outerShdw>
                </a:effectLst>
                <a:latin typeface="+mj-lt"/>
              </a:rPr>
              <a:t>Coronación de la </a:t>
            </a:r>
            <a:r>
              <a:rPr lang="es-ES" sz="2800" dirty="0" smtClean="0">
                <a:effectLst>
                  <a:glow rad="101600">
                    <a:srgbClr val="C00000">
                      <a:alpha val="60000"/>
                    </a:srgbClr>
                  </a:glow>
                  <a:outerShdw blurRad="38100" dist="38100" dir="2700000" algn="tl">
                    <a:srgbClr val="1F497D"/>
                  </a:outerShdw>
                </a:effectLst>
                <a:latin typeface="+mj-lt"/>
              </a:rPr>
              <a:t>Virgen, Ntra</a:t>
            </a:r>
            <a:r>
              <a:rPr lang="es-ES" sz="2800" dirty="0">
                <a:effectLst>
                  <a:glow rad="101600">
                    <a:srgbClr val="C00000">
                      <a:alpha val="60000"/>
                    </a:srgbClr>
                  </a:glow>
                  <a:outerShdw blurRad="38100" dist="38100" dir="2700000" algn="tl">
                    <a:srgbClr val="1F497D"/>
                  </a:outerShdw>
                </a:effectLst>
                <a:latin typeface="+mj-lt"/>
              </a:rPr>
              <a:t>. Sra. de </a:t>
            </a:r>
            <a:r>
              <a:rPr lang="es-ES" sz="2800" dirty="0" err="1">
                <a:effectLst>
                  <a:glow rad="101600">
                    <a:srgbClr val="C00000">
                      <a:alpha val="60000"/>
                    </a:srgbClr>
                  </a:glow>
                  <a:outerShdw blurRad="38100" dist="38100" dir="2700000" algn="tl">
                    <a:srgbClr val="1F497D"/>
                  </a:outerShdw>
                </a:effectLst>
                <a:latin typeface="+mj-lt"/>
              </a:rPr>
              <a:t>Monteluce</a:t>
            </a:r>
            <a:r>
              <a:rPr lang="es-ES" sz="2800" dirty="0">
                <a:effectLst>
                  <a:glow rad="101600">
                    <a:srgbClr val="C00000">
                      <a:alpha val="60000"/>
                    </a:srgbClr>
                  </a:glow>
                  <a:outerShdw blurRad="38100" dist="38100" dir="2700000" algn="tl">
                    <a:srgbClr val="1F497D"/>
                  </a:outerShdw>
                </a:effectLst>
                <a:latin typeface="+mj-lt"/>
              </a:rPr>
              <a:t> </a:t>
            </a:r>
          </a:p>
          <a:p>
            <a:r>
              <a:rPr lang="es-ES" sz="2800" dirty="0" smtClean="0">
                <a:effectLst>
                  <a:glow rad="101600">
                    <a:srgbClr val="C00000">
                      <a:alpha val="60000"/>
                    </a:srgbClr>
                  </a:glow>
                  <a:outerShdw blurRad="38100" dist="38100" dir="2700000" algn="tl">
                    <a:srgbClr val="1F497D"/>
                  </a:outerShdw>
                </a:effectLst>
                <a:latin typeface="+mj-lt"/>
              </a:rPr>
              <a:t>(</a:t>
            </a:r>
            <a:r>
              <a:rPr lang="es-ES" sz="2800" dirty="0">
                <a:effectLst>
                  <a:glow rad="101600">
                    <a:srgbClr val="C00000">
                      <a:alpha val="60000"/>
                    </a:srgbClr>
                  </a:glow>
                  <a:outerShdw blurRad="38100" dist="38100" dir="2700000" algn="tl">
                    <a:srgbClr val="1F497D"/>
                  </a:outerShdw>
                </a:effectLst>
                <a:latin typeface="+mj-lt"/>
              </a:rPr>
              <a:t>Rafael, Giulio Romano y</a:t>
            </a:r>
          </a:p>
          <a:p>
            <a:r>
              <a:rPr lang="es-ES" sz="2800" dirty="0" err="1" smtClean="0">
                <a:effectLst>
                  <a:glow rad="101600">
                    <a:srgbClr val="C00000">
                      <a:alpha val="60000"/>
                    </a:srgbClr>
                  </a:glow>
                  <a:outerShdw blurRad="38100" dist="38100" dir="2700000" algn="tl">
                    <a:srgbClr val="1F497D"/>
                  </a:outerShdw>
                </a:effectLst>
                <a:latin typeface="+mj-lt"/>
              </a:rPr>
              <a:t>Giovan</a:t>
            </a:r>
            <a:r>
              <a:rPr lang="es-ES" sz="2800" dirty="0" smtClean="0">
                <a:effectLst>
                  <a:glow rad="101600">
                    <a:srgbClr val="C00000">
                      <a:alpha val="60000"/>
                    </a:srgbClr>
                  </a:glow>
                  <a:outerShdw blurRad="38100" dist="38100" dir="2700000" algn="tl">
                    <a:srgbClr val="1F497D"/>
                  </a:outerShdw>
                </a:effectLst>
                <a:latin typeface="+mj-lt"/>
              </a:rPr>
              <a:t> </a:t>
            </a:r>
            <a:r>
              <a:rPr lang="es-ES" sz="2800" dirty="0">
                <a:effectLst>
                  <a:glow rad="101600">
                    <a:srgbClr val="C00000">
                      <a:alpha val="60000"/>
                    </a:srgbClr>
                  </a:glow>
                  <a:outerShdw blurRad="38100" dist="38100" dir="2700000" algn="tl">
                    <a:srgbClr val="1F497D"/>
                  </a:outerShdw>
                </a:effectLst>
                <a:latin typeface="+mj-lt"/>
              </a:rPr>
              <a:t>Francesco </a:t>
            </a:r>
            <a:r>
              <a:rPr lang="es-ES" sz="2800" dirty="0" err="1">
                <a:effectLst>
                  <a:glow rad="101600">
                    <a:srgbClr val="C00000">
                      <a:alpha val="60000"/>
                    </a:srgbClr>
                  </a:glow>
                  <a:outerShdw blurRad="38100" dist="38100" dir="2700000" algn="tl">
                    <a:srgbClr val="1F497D"/>
                  </a:outerShdw>
                </a:effectLst>
                <a:latin typeface="+mj-lt"/>
              </a:rPr>
              <a:t>Penni</a:t>
            </a:r>
            <a:endParaRPr lang="es-ES" sz="2800" dirty="0">
              <a:effectLst>
                <a:glow rad="101600">
                  <a:srgbClr val="C00000">
                    <a:alpha val="60000"/>
                  </a:srgbClr>
                </a:glow>
                <a:outerShdw blurRad="38100" dist="38100" dir="2700000" algn="tl">
                  <a:srgbClr val="1F497D"/>
                </a:outerShdw>
              </a:effectLst>
              <a:latin typeface="+mj-lt"/>
            </a:endParaRPr>
          </a:p>
          <a:p>
            <a:r>
              <a:rPr lang="es-ES" sz="2800" dirty="0" smtClean="0">
                <a:effectLst>
                  <a:glow rad="101600">
                    <a:srgbClr val="C00000">
                      <a:alpha val="60000"/>
                    </a:srgbClr>
                  </a:glow>
                  <a:outerShdw blurRad="38100" dist="38100" dir="2700000" algn="tl">
                    <a:srgbClr val="1F497D"/>
                  </a:outerShdw>
                </a:effectLst>
                <a:latin typeface="+mj-lt"/>
              </a:rPr>
              <a:t>1505-1525</a:t>
            </a:r>
            <a:r>
              <a:rPr lang="es-ES" sz="2800" dirty="0">
                <a:effectLst>
                  <a:glow rad="101600">
                    <a:srgbClr val="C00000">
                      <a:alpha val="60000"/>
                    </a:srgbClr>
                  </a:glow>
                  <a:outerShdw blurRad="38100" dist="38100" dir="2700000" algn="tl">
                    <a:srgbClr val="1F497D"/>
                  </a:outerShdw>
                </a:effectLst>
                <a:latin typeface="+mj-lt"/>
              </a:rPr>
              <a:t>).</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18000">
        <p15:prstTrans prst="fallOve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3000"/>
                                        <p:tgtEl>
                                          <p:spTgt spid="4"/>
                                        </p:tgtEl>
                                      </p:cBhvr>
                                    </p:animEffect>
                                  </p:childTnLst>
                                </p:cTn>
                              </p:par>
                              <p:par>
                                <p:cTn id="11" presetID="8" presetClass="entr" presetSubtype="3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out)">
                                      <p:cBhvr>
                                        <p:cTn id="13" dur="3000"/>
                                        <p:tgtEl>
                                          <p:spTgt spid="5"/>
                                        </p:tgtEl>
                                      </p:cBhvr>
                                    </p:animEffect>
                                  </p:childTnLst>
                                </p:cTn>
                              </p:par>
                              <p:par>
                                <p:cTn id="14" presetID="55" presetClass="entr" presetSubtype="0" fill="hold" grpId="1"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strVal val="#ppt_w*0.70"/>
                                          </p:val>
                                        </p:tav>
                                        <p:tav tm="100000">
                                          <p:val>
                                            <p:strVal val="#ppt_w"/>
                                          </p:val>
                                        </p:tav>
                                      </p:tavLst>
                                    </p:anim>
                                    <p:anim calcmode="lin" valueType="num">
                                      <p:cBhvr>
                                        <p:cTn id="17" dur="3000" fill="hold"/>
                                        <p:tgtEl>
                                          <p:spTgt spid="5"/>
                                        </p:tgtEl>
                                        <p:attrNameLst>
                                          <p:attrName>ppt_h</p:attrName>
                                        </p:attrNameLst>
                                      </p:cBhvr>
                                      <p:tavLst>
                                        <p:tav tm="0">
                                          <p:val>
                                            <p:strVal val="#ppt_h"/>
                                          </p:val>
                                        </p:tav>
                                        <p:tav tm="100000">
                                          <p:val>
                                            <p:strVal val="#ppt_h"/>
                                          </p:val>
                                        </p:tav>
                                      </p:tavLst>
                                    </p:anim>
                                    <p:animEffect transition="in" filter="fade">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4 Marcador de contenido" descr="5787458138_072fcc8c0b_b.jpg"/>
          <p:cNvPicPr>
            <a:picLocks noGrp="1" noChangeAspect="1"/>
          </p:cNvPicPr>
          <p:nvPr>
            <p:ph idx="1"/>
          </p:nvPr>
        </p:nvPicPr>
        <p:blipFill>
          <a:blip r:embed="rId2" cstate="print"/>
          <a:srcRect/>
          <a:stretch>
            <a:fillRect/>
          </a:stretch>
        </p:blipFill>
        <p:spPr>
          <a:xfrm>
            <a:off x="11895138" y="428625"/>
            <a:ext cx="63500" cy="54293"/>
          </a:xfrm>
          <a:effectLst>
            <a:outerShdw algn="tl" rotWithShape="0">
              <a:srgbClr val="000000">
                <a:alpha val="70000"/>
              </a:srgbClr>
            </a:outerShdw>
          </a:effectLst>
        </p:spPr>
      </p:pic>
      <p:sp>
        <p:nvSpPr>
          <p:cNvPr id="4" name="3 Rectángulo"/>
          <p:cNvSpPr/>
          <p:nvPr/>
        </p:nvSpPr>
        <p:spPr>
          <a:xfrm flipV="1">
            <a:off x="2741402" y="4607475"/>
            <a:ext cx="82496" cy="45719"/>
          </a:xfrm>
          <a:prstGeom prst="rect">
            <a:avLst/>
          </a:prstGeom>
          <a:no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5518568"/>
            <a:ext cx="428660" cy="107121"/>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2955714" y="555526"/>
            <a:ext cx="128906" cy="4063380"/>
          </a:xfrm>
          <a:prstGeom prst="roundRect">
            <a:avLst/>
          </a:prstGeom>
          <a:no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4" y="5464954"/>
            <a:ext cx="45719" cy="3428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1" y="321453"/>
            <a:ext cx="71439" cy="10715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2241336" y="3967402"/>
            <a:ext cx="257808" cy="169280"/>
          </a:xfrm>
          <a:prstGeom prst="roundRect">
            <a:avLst/>
          </a:prstGeom>
          <a:no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Imagen9.jpg"/>
          <p:cNvPicPr>
            <a:picLocks noChangeAspect="1"/>
          </p:cNvPicPr>
          <p:nvPr/>
        </p:nvPicPr>
        <p:blipFill>
          <a:blip r:embed="rId3" cstate="print"/>
          <a:stretch>
            <a:fillRect/>
          </a:stretch>
        </p:blipFill>
        <p:spPr bwMode="auto">
          <a:xfrm>
            <a:off x="0" y="0"/>
            <a:ext cx="4860032"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18" name="17 Rectángulo"/>
          <p:cNvSpPr/>
          <p:nvPr/>
        </p:nvSpPr>
        <p:spPr>
          <a:xfrm>
            <a:off x="0" y="0"/>
            <a:ext cx="4860032" cy="5143500"/>
          </a:xfrm>
          <a:prstGeom prst="rect">
            <a:avLst/>
          </a:prstGeom>
          <a:solidFill>
            <a:schemeClr val="tx2">
              <a:lumMod val="75000"/>
              <a:alpha val="65000"/>
            </a:scheme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0" y="0"/>
            <a:ext cx="4860032" cy="5143500"/>
          </a:xfrm>
          <a:prstGeom prst="rect">
            <a:avLst/>
          </a:prstGeom>
          <a:solidFill>
            <a:schemeClr val="bg1">
              <a:alpha val="66000"/>
            </a:scheme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5220072" y="1059582"/>
            <a:ext cx="3312368" cy="400110"/>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La Visión de Santa Elena</a:t>
            </a:r>
            <a:endParaRPr lang="es-ES" sz="2000" b="1" dirty="0">
              <a:effectLst>
                <a:glow rad="101600">
                  <a:srgbClr val="C00000">
                    <a:alpha val="60000"/>
                  </a:srgbClr>
                </a:glow>
                <a:outerShdw blurRad="38100" dist="38100" dir="2700000" algn="tl">
                  <a:srgbClr val="000000">
                    <a:alpha val="43137"/>
                  </a:srgbClr>
                </a:outerShdw>
              </a:effectLst>
            </a:endParaRPr>
          </a:p>
        </p:txBody>
      </p:sp>
      <p:sp>
        <p:nvSpPr>
          <p:cNvPr id="14" name="13 CuadroTexto"/>
          <p:cNvSpPr txBox="1"/>
          <p:nvPr/>
        </p:nvSpPr>
        <p:spPr>
          <a:xfrm>
            <a:off x="5148064" y="1851670"/>
            <a:ext cx="3672408" cy="2585323"/>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El bellísimo cuadro de La Visión de Santa Elena, de </a:t>
            </a:r>
            <a:r>
              <a:rPr lang="es-ES" dirty="0" err="1" smtClean="0">
                <a:effectLst>
                  <a:glow rad="101600">
                    <a:srgbClr val="C00000">
                      <a:alpha val="60000"/>
                    </a:srgbClr>
                  </a:glow>
                  <a:outerShdw blurRad="38100" dist="38100" dir="2700000" algn="tl">
                    <a:srgbClr val="000000">
                      <a:alpha val="43137"/>
                    </a:srgbClr>
                  </a:outerShdw>
                </a:effectLst>
              </a:rPr>
              <a:t>Veronese</a:t>
            </a:r>
            <a:r>
              <a:rPr lang="es-ES" dirty="0" smtClean="0">
                <a:effectLst>
                  <a:glow rad="101600">
                    <a:srgbClr val="C00000">
                      <a:alpha val="60000"/>
                    </a:srgbClr>
                  </a:glow>
                  <a:outerShdw blurRad="38100" dist="38100" dir="2700000" algn="tl">
                    <a:srgbClr val="000000">
                      <a:alpha val="43137"/>
                    </a:srgbClr>
                  </a:outerShdw>
                </a:effectLst>
              </a:rPr>
              <a:t> (1580), es otra de las obras maestras de la Pinacoteca Vaticana. Santa Elena era la madre del Emperador Constantino el Grande, el primer emperador romano convertido al Cristianismo. </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ox(out)">
                                      <p:cBhvr>
                                        <p:cTn id="7" dur="3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3000" fill="hold"/>
                                        <p:tgtEl>
                                          <p:spTgt spid="15"/>
                                        </p:tgtEl>
                                        <p:attrNameLst>
                                          <p:attrName>ppt_w</p:attrName>
                                        </p:attrNameLst>
                                      </p:cBhvr>
                                      <p:tavLst>
                                        <p:tav tm="0">
                                          <p:val>
                                            <p:strVal val="4/3*#ppt_w"/>
                                          </p:val>
                                        </p:tav>
                                        <p:tav tm="100000">
                                          <p:val>
                                            <p:strVal val="#ppt_w"/>
                                          </p:val>
                                        </p:tav>
                                      </p:tavLst>
                                    </p:anim>
                                    <p:anim calcmode="lin" valueType="num">
                                      <p:cBhvr>
                                        <p:cTn id="11" dur="3000" fill="hold"/>
                                        <p:tgtEl>
                                          <p:spTgt spid="15"/>
                                        </p:tgtEl>
                                        <p:attrNameLst>
                                          <p:attrName>ppt_h</p:attrName>
                                        </p:attrNameLst>
                                      </p:cBhvr>
                                      <p:tavLst>
                                        <p:tav tm="0">
                                          <p:val>
                                            <p:strVal val="4/3*#ppt_h"/>
                                          </p:val>
                                        </p:tav>
                                        <p:tav tm="100000">
                                          <p:val>
                                            <p:strVal val="#ppt_h"/>
                                          </p:val>
                                        </p:tav>
                                      </p:tavLst>
                                    </p:anim>
                                  </p:childTnLst>
                                </p:cTn>
                              </p:par>
                              <p:par>
                                <p:cTn id="12" presetID="13" presetClass="exit" presetSubtype="32" fill="hold" grpId="0" nodeType="withEffect">
                                  <p:stCondLst>
                                    <p:cond delay="0"/>
                                  </p:stCondLst>
                                  <p:childTnLst>
                                    <p:animEffect transition="out" filter="plus(out)">
                                      <p:cBhvr>
                                        <p:cTn id="13" dur="3000"/>
                                        <p:tgtEl>
                                          <p:spTgt spid="18"/>
                                        </p:tgtEl>
                                      </p:cBhvr>
                                    </p:animEffect>
                                    <p:set>
                                      <p:cBhvr>
                                        <p:cTn id="14" dur="1" fill="hold">
                                          <p:stCondLst>
                                            <p:cond delay="2999"/>
                                          </p:stCondLst>
                                        </p:cTn>
                                        <p:tgtEl>
                                          <p:spTgt spid="18"/>
                                        </p:tgtEl>
                                        <p:attrNameLst>
                                          <p:attrName>style.visibility</p:attrName>
                                        </p:attrNameLst>
                                      </p:cBhvr>
                                      <p:to>
                                        <p:strVal val="hidden"/>
                                      </p:to>
                                    </p:set>
                                  </p:childTnLst>
                                </p:cTn>
                              </p:par>
                              <p:par>
                                <p:cTn id="15" presetID="5" presetClass="exit" presetSubtype="5" fill="hold" grpId="0" nodeType="withEffect">
                                  <p:stCondLst>
                                    <p:cond delay="0"/>
                                  </p:stCondLst>
                                  <p:childTnLst>
                                    <p:animEffect transition="out" filter="checkerboard(down)">
                                      <p:cBhvr>
                                        <p:cTn id="16" dur="3000"/>
                                        <p:tgtEl>
                                          <p:spTgt spid="16"/>
                                        </p:tgtEl>
                                      </p:cBhvr>
                                    </p:animEffect>
                                    <p:set>
                                      <p:cBhvr>
                                        <p:cTn id="17" dur="1" fill="hold">
                                          <p:stCondLst>
                                            <p:cond delay="2999"/>
                                          </p:stCondLst>
                                        </p:cTn>
                                        <p:tgtEl>
                                          <p:spTgt spid="16"/>
                                        </p:tgtEl>
                                        <p:attrNameLst>
                                          <p:attrName>style.visibility</p:attrName>
                                        </p:attrNameLst>
                                      </p:cBhvr>
                                      <p:to>
                                        <p:strVal val="hidden"/>
                                      </p:to>
                                    </p:set>
                                  </p:childTnLst>
                                </p:cTn>
                              </p:par>
                            </p:childTnLst>
                          </p:cTn>
                        </p:par>
                        <p:par>
                          <p:cTn id="18" fill="hold">
                            <p:stCondLst>
                              <p:cond delay="3000"/>
                            </p:stCondLst>
                            <p:childTnLst>
                              <p:par>
                                <p:cTn id="19" presetID="23" presetClass="entr" presetSubtype="16" fill="hold" nodeType="afterEffect">
                                  <p:stCondLst>
                                    <p:cond delay="0"/>
                                  </p:stCondLst>
                                  <p:childTnLst>
                                    <p:set>
                                      <p:cBhvr>
                                        <p:cTn id="20" dur="1" fill="hold">
                                          <p:stCondLst>
                                            <p:cond delay="0"/>
                                          </p:stCondLst>
                                        </p:cTn>
                                        <p:tgtEl>
                                          <p:spTgt spid="13">
                                            <p:txEl>
                                              <p:pRg st="0" end="0"/>
                                            </p:txEl>
                                          </p:spTgt>
                                        </p:tgtEl>
                                        <p:attrNameLst>
                                          <p:attrName>style.visibility</p:attrName>
                                        </p:attrNameLst>
                                      </p:cBhvr>
                                      <p:to>
                                        <p:strVal val="visible"/>
                                      </p:to>
                                    </p:set>
                                    <p:anim calcmode="lin" valueType="num">
                                      <p:cBhvr>
                                        <p:cTn id="21" dur="5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13">
                                            <p:txEl>
                                              <p:pRg st="0" end="0"/>
                                            </p:txEl>
                                          </p:spTgt>
                                        </p:tgtEl>
                                        <p:attrNameLst>
                                          <p:attrName>ppt_h</p:attrName>
                                        </p:attrNameLst>
                                      </p:cBhvr>
                                      <p:tavLst>
                                        <p:tav tm="0">
                                          <p:val>
                                            <p:fltVal val="0"/>
                                          </p:val>
                                        </p:tav>
                                        <p:tav tm="100000">
                                          <p:val>
                                            <p:strVal val="#ppt_h"/>
                                          </p:val>
                                        </p:tav>
                                      </p:tavLst>
                                    </p:anim>
                                  </p:childTnLst>
                                </p:cTn>
                              </p:par>
                            </p:childTnLst>
                          </p:cTn>
                        </p:par>
                        <p:par>
                          <p:cTn id="23" fill="hold">
                            <p:stCondLst>
                              <p:cond delay="3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4"/>
                                        </p:tgtEl>
                                        <p:attrNameLst>
                                          <p:attrName>style.visibility</p:attrName>
                                        </p:attrNameLst>
                                      </p:cBhvr>
                                      <p:to>
                                        <p:strVal val="visible"/>
                                      </p:to>
                                    </p:set>
                                    <p:animEffect transition="in" filter="fade">
                                      <p:cBhvr>
                                        <p:cTn id="26" dur="1000"/>
                                        <p:tgtEl>
                                          <p:spTgt spid="14"/>
                                        </p:tgtEl>
                                      </p:cBhvr>
                                    </p:animEffect>
                                    <p:anim calcmode="lin" valueType="num">
                                      <p:cBhvr>
                                        <p:cTn id="27" dur="1000" fill="hold"/>
                                        <p:tgtEl>
                                          <p:spTgt spid="14"/>
                                        </p:tgtEl>
                                        <p:attrNameLst>
                                          <p:attrName>ppt_x</p:attrName>
                                        </p:attrNameLst>
                                      </p:cBhvr>
                                      <p:tavLst>
                                        <p:tav tm="0">
                                          <p:val>
                                            <p:strVal val="#ppt_x-.1"/>
                                          </p:val>
                                        </p:tav>
                                        <p:tav tm="100000">
                                          <p:val>
                                            <p:strVal val="#ppt_x"/>
                                          </p:val>
                                        </p:tav>
                                      </p:tavLst>
                                    </p:anim>
                                    <p:anim calcmode="lin" valueType="num">
                                      <p:cBhvr>
                                        <p:cTn id="2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1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728.jpg"/>
          <p:cNvPicPr>
            <a:picLocks noChangeAspect="1"/>
          </p:cNvPicPr>
          <p:nvPr/>
        </p:nvPicPr>
        <p:blipFill>
          <a:blip r:embed="rId2" cstate="print"/>
          <a:stretch>
            <a:fillRect/>
          </a:stretch>
        </p:blipFill>
        <p:spPr bwMode="auto">
          <a:xfrm>
            <a:off x="0" y="19050"/>
            <a:ext cx="9144000" cy="512445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flipV="1">
            <a:off x="0" y="-1"/>
            <a:ext cx="4427984" cy="5143499"/>
          </a:xfrm>
          <a:prstGeom prst="rtTriangle">
            <a:avLst/>
          </a:prstGeom>
          <a:solidFill>
            <a:srgbClr val="CC9900">
              <a:alpha val="80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flipV="1">
            <a:off x="4355976" y="0"/>
            <a:ext cx="4788024" cy="5143500"/>
          </a:xfrm>
          <a:prstGeom prst="rtTriangle">
            <a:avLst/>
          </a:prstGeom>
          <a:solidFill>
            <a:srgbClr val="CC9900">
              <a:alpha val="80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a:off x="0" y="0"/>
            <a:ext cx="4427984" cy="5143500"/>
          </a:xfrm>
          <a:prstGeom prst="rtTriangle">
            <a:avLst/>
          </a:prstGeom>
          <a:solidFill>
            <a:srgbClr val="CC9900">
              <a:alpha val="80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H="1">
            <a:off x="4427984" y="0"/>
            <a:ext cx="4716014" cy="5143500"/>
          </a:xfrm>
          <a:prstGeom prst="rtTriangle">
            <a:avLst/>
          </a:prstGeom>
          <a:solidFill>
            <a:srgbClr val="CC9900">
              <a:alpha val="80000"/>
            </a:srgb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2123728" y="0"/>
            <a:ext cx="4680520" cy="5143500"/>
          </a:xfrm>
          <a:prstGeom prst="diamond">
            <a:avLst/>
          </a:prstGeom>
          <a:solidFill>
            <a:schemeClr val="tx1">
              <a:lumMod val="8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uadroTexto"/>
          <p:cNvSpPr txBox="1"/>
          <p:nvPr/>
        </p:nvSpPr>
        <p:spPr>
          <a:xfrm>
            <a:off x="1979712" y="2211710"/>
            <a:ext cx="4536504" cy="461665"/>
          </a:xfrm>
          <a:prstGeom prst="rect">
            <a:avLst/>
          </a:prstGeom>
          <a:noFill/>
        </p:spPr>
        <p:txBody>
          <a:bodyPr wrap="squar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mj-lt"/>
              </a:rPr>
              <a:t>San Jerónimo </a:t>
            </a:r>
            <a:r>
              <a:rPr lang="es-ES" sz="2400" b="1" dirty="0" smtClean="0">
                <a:effectLst>
                  <a:glow rad="101600">
                    <a:schemeClr val="accent2">
                      <a:satMod val="175000"/>
                      <a:alpha val="40000"/>
                    </a:schemeClr>
                  </a:glow>
                  <a:outerShdw blurRad="38100" dist="38100" dir="2700000" algn="tl">
                    <a:srgbClr val="000000">
                      <a:alpha val="43137"/>
                    </a:srgbClr>
                  </a:outerShdw>
                </a:effectLst>
                <a:latin typeface="+mj-lt"/>
              </a:rPr>
              <a:t>(Leonardo Da Vinci)</a:t>
            </a:r>
            <a:endParaRPr lang="es-ES" sz="2400" b="1" dirty="0">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11" name="10 CuadroTexto"/>
          <p:cNvSpPr txBox="1"/>
          <p:nvPr/>
        </p:nvSpPr>
        <p:spPr>
          <a:xfrm>
            <a:off x="323528" y="4083918"/>
            <a:ext cx="8496944"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La representación de San Jerónimo resulta muy espeluznante por el sufrimiento de su rostro, la postura incómoda y hostil de su cuerpo y su brazo alargado que pretende llevarnos hacia el drama del personaje y el aspecto de la espiritualidad.</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isContent="1" isInverted="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16" presetClass="exit" presetSubtype="37" fill="hold" grpId="0" nodeType="withEffect">
                                  <p:stCondLst>
                                    <p:cond delay="0"/>
                                  </p:stCondLst>
                                  <p:childTnLst>
                                    <p:animEffect transition="out" filter="barn(outVertical)">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2/3*#ppt_w"/>
                                          </p:val>
                                        </p:tav>
                                        <p:tav tm="100000">
                                          <p:val>
                                            <p:strVal val="#ppt_w"/>
                                          </p:val>
                                        </p:tav>
                                      </p:tavLst>
                                    </p:anim>
                                    <p:anim calcmode="lin" valueType="num">
                                      <p:cBhvr>
                                        <p:cTn id="23" dur="3000" fill="hold"/>
                                        <p:tgtEl>
                                          <p:spTgt spid="4"/>
                                        </p:tgtEl>
                                        <p:attrNameLst>
                                          <p:attrName>ppt_h</p:attrName>
                                        </p:attrNameLst>
                                      </p:cBhvr>
                                      <p:tavLst>
                                        <p:tav tm="0">
                                          <p:val>
                                            <p:strVal val="2/3*#ppt_h"/>
                                          </p:val>
                                        </p:tav>
                                        <p:tav tm="100000">
                                          <p:val>
                                            <p:strVal val="#ppt_h"/>
                                          </p:val>
                                        </p:tav>
                                      </p:tavLst>
                                    </p:anim>
                                  </p:childTnLst>
                                </p:cTn>
                              </p:par>
                            </p:childTnLst>
                          </p:cTn>
                        </p:par>
                        <p:par>
                          <p:cTn id="24" fill="hold" nodeType="afterGroup">
                            <p:stCondLst>
                              <p:cond delay="3000"/>
                            </p:stCondLst>
                            <p:childTnLst>
                              <p:par>
                                <p:cTn id="25" presetID="23" presetClass="entr" presetSubtype="16"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childTnLst>
                                </p:cTn>
                              </p:par>
                            </p:childTnLst>
                          </p:cTn>
                        </p:par>
                        <p:par>
                          <p:cTn id="29" fill="hold">
                            <p:stCondLst>
                              <p:cond delay="5000"/>
                            </p:stCondLst>
                            <p:childTnLst>
                              <p:par>
                                <p:cTn id="30" presetID="10" presetClass="exit" presetSubtype="0" fill="hold" grpId="1" nodeType="afterEffect">
                                  <p:stCondLst>
                                    <p:cond delay="2000"/>
                                  </p:stCondLst>
                                  <p:childTnLst>
                                    <p:animEffect transition="out" filter="fade">
                                      <p:cBhvr>
                                        <p:cTn id="31" dur="2000"/>
                                        <p:tgtEl>
                                          <p:spTgt spid="14"/>
                                        </p:tgtEl>
                                      </p:cBhvr>
                                    </p:animEffect>
                                    <p:set>
                                      <p:cBhvr>
                                        <p:cTn id="32" dur="1" fill="hold">
                                          <p:stCondLst>
                                            <p:cond delay="1999"/>
                                          </p:stCondLst>
                                        </p:cTn>
                                        <p:tgtEl>
                                          <p:spTgt spid="14"/>
                                        </p:tgtEl>
                                        <p:attrNameLst>
                                          <p:attrName>style.visibility</p:attrName>
                                        </p:attrNameLst>
                                      </p:cBhvr>
                                      <p:to>
                                        <p:strVal val="hidden"/>
                                      </p:to>
                                    </p:set>
                                  </p:childTnLst>
                                </p:cTn>
                              </p:par>
                              <p:par>
                                <p:cTn id="33" presetID="40" presetClass="entr" presetSubtype="0" fill="hold" grpId="0" nodeType="withEffect">
                                  <p:stCondLst>
                                    <p:cond delay="200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1"/>
                                          </p:val>
                                        </p:tav>
                                        <p:tav tm="100000">
                                          <p:val>
                                            <p:strVal val="#ppt_x"/>
                                          </p:val>
                                        </p:tav>
                                      </p:tavLst>
                                    </p:anim>
                                    <p:anim calcmode="lin" valueType="num">
                                      <p:cBhvr>
                                        <p:cTn id="3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14" grpId="0"/>
      <p:bldP spid="14" grpId="1"/>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gt6yh.jpg"/>
          <p:cNvPicPr>
            <a:picLocks noChangeAspect="1"/>
          </p:cNvPicPr>
          <p:nvPr/>
        </p:nvPicPr>
        <p:blipFill>
          <a:blip r:embed="rId2" cstate="print"/>
          <a:srcRect/>
          <a:stretch>
            <a:fillRect/>
          </a:stretch>
        </p:blipFill>
        <p:spPr bwMode="auto">
          <a:xfrm>
            <a:off x="-1" y="0"/>
            <a:ext cx="4929021"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flipH="1">
            <a:off x="6858000" y="0"/>
            <a:ext cx="2286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 y="0"/>
            <a:ext cx="4929021" cy="5143500"/>
          </a:xfrm>
          <a:prstGeom prst="rect">
            <a:avLst/>
          </a:prstGeom>
          <a:solidFill>
            <a:schemeClr val="tx2">
              <a:lumMod val="50000"/>
              <a:alpha val="67000"/>
            </a:scheme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9" name="8 Imagen" descr="fgt6yh.jpg"/>
          <p:cNvPicPr>
            <a:picLocks noChangeAspect="1"/>
          </p:cNvPicPr>
          <p:nvPr/>
        </p:nvPicPr>
        <p:blipFill>
          <a:blip r:embed="rId2" cstate="print"/>
          <a:srcRect/>
          <a:stretch>
            <a:fillRect/>
          </a:stretch>
        </p:blipFill>
        <p:spPr bwMode="auto">
          <a:xfrm>
            <a:off x="13492" y="0"/>
            <a:ext cx="4918548"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10" name="9 CuadroTexto"/>
          <p:cNvSpPr txBox="1"/>
          <p:nvPr/>
        </p:nvSpPr>
        <p:spPr>
          <a:xfrm>
            <a:off x="5292080" y="627534"/>
            <a:ext cx="3312368" cy="1015663"/>
          </a:xfrm>
          <a:prstGeom prst="rect">
            <a:avLst/>
          </a:prstGeom>
          <a:noFill/>
        </p:spPr>
        <p:txBody>
          <a:bodyPr wrap="squar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evangelista San Mateo y el ángel (Guido </a:t>
            </a:r>
            <a:r>
              <a:rPr lang="es-ES" sz="2000"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Reni</a:t>
            </a:r>
            <a:endPar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1635 – 1640).</a:t>
            </a:r>
          </a:p>
        </p:txBody>
      </p:sp>
      <p:sp>
        <p:nvSpPr>
          <p:cNvPr id="7" name="6 CuadroTexto"/>
          <p:cNvSpPr txBox="1"/>
          <p:nvPr/>
        </p:nvSpPr>
        <p:spPr>
          <a:xfrm>
            <a:off x="5220072" y="1779662"/>
            <a:ext cx="3600400" cy="3139321"/>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San mateo mirando a un ángel, es un hombre maduro, con arrugas. El ángel es un niño real de su tiempo, delgado pero de mejillas sonrosadas.</a:t>
            </a:r>
            <a:br>
              <a:rPr lang="es-ES" dirty="0" smtClean="0">
                <a:effectLst>
                  <a:glow rad="101600">
                    <a:srgbClr val="C00000">
                      <a:alpha val="60000"/>
                    </a:srgbClr>
                  </a:glow>
                  <a:outerShdw blurRad="38100" dist="38100" dir="2700000" algn="tl">
                    <a:srgbClr val="000000">
                      <a:alpha val="43137"/>
                    </a:srgbClr>
                  </a:outerShdw>
                </a:effectLst>
              </a:rPr>
            </a:br>
            <a:r>
              <a:rPr lang="es-ES" dirty="0" smtClean="0">
                <a:effectLst>
                  <a:glow rad="101600">
                    <a:srgbClr val="C00000">
                      <a:alpha val="60000"/>
                    </a:srgbClr>
                  </a:glow>
                  <a:outerShdw blurRad="38100" dist="38100" dir="2700000" algn="tl">
                    <a:srgbClr val="000000">
                      <a:alpha val="43137"/>
                    </a:srgbClr>
                  </a:outerShdw>
                </a:effectLst>
              </a:rPr>
              <a:t>No hay palabras, solo una mirada tierna que es recíproca, que podría asemejarse a una escena de abuelo a nieto. La complicidad y la dulzura conmueven al espectador.</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0000">
        <p14:prism isInverted="1"/>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par>
                          <p:cTn id="22" fill="hold" nodeType="afterGroup">
                            <p:stCondLst>
                              <p:cond delay="300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10"/>
                                        </p:tgtEl>
                                        <p:attrNameLst>
                                          <p:attrName>style.visibility</p:attrName>
                                        </p:attrNameLst>
                                      </p:cBhvr>
                                      <p:to>
                                        <p:strVal val="visible"/>
                                      </p:to>
                                    </p:set>
                                    <p:anim by="(-#ppt_w*2)" calcmode="lin" valueType="num">
                                      <p:cBhvr rctx="PPT">
                                        <p:cTn id="25" dur="500" autoRev="1" fill="hold">
                                          <p:stCondLst>
                                            <p:cond delay="0"/>
                                          </p:stCondLst>
                                        </p:cTn>
                                        <p:tgtEl>
                                          <p:spTgt spid="10"/>
                                        </p:tgtEl>
                                        <p:attrNameLst>
                                          <p:attrName>ppt_w</p:attrName>
                                        </p:attrNameLst>
                                      </p:cBhvr>
                                    </p:anim>
                                    <p:anim by="(#ppt_w*0.50)" calcmode="lin" valueType="num">
                                      <p:cBhvr>
                                        <p:cTn id="26" dur="500" decel="50000" autoRev="1" fill="hold">
                                          <p:stCondLst>
                                            <p:cond delay="0"/>
                                          </p:stCondLst>
                                        </p:cTn>
                                        <p:tgtEl>
                                          <p:spTgt spid="10"/>
                                        </p:tgtEl>
                                        <p:attrNameLst>
                                          <p:attrName>ppt_x</p:attrName>
                                        </p:attrNameLst>
                                      </p:cBhvr>
                                    </p:anim>
                                    <p:anim from="(-#ppt_h/2)" to="(#ppt_y)" calcmode="lin" valueType="num">
                                      <p:cBhvr>
                                        <p:cTn id="27" dur="1000" fill="hold">
                                          <p:stCondLst>
                                            <p:cond delay="0"/>
                                          </p:stCondLst>
                                        </p:cTn>
                                        <p:tgtEl>
                                          <p:spTgt spid="10"/>
                                        </p:tgtEl>
                                        <p:attrNameLst>
                                          <p:attrName>ppt_y</p:attrName>
                                        </p:attrNameLst>
                                      </p:cBhvr>
                                    </p:anim>
                                    <p:animRot by="21600000">
                                      <p:cBhvr>
                                        <p:cTn id="28" dur="1000" fill="hold">
                                          <p:stCondLst>
                                            <p:cond delay="0"/>
                                          </p:stCondLst>
                                        </p:cTn>
                                        <p:tgtEl>
                                          <p:spTgt spid="10"/>
                                        </p:tgtEl>
                                        <p:attrNameLst>
                                          <p:attrName>r</p:attrName>
                                        </p:attrNameLst>
                                      </p:cBhvr>
                                    </p:animRot>
                                  </p:childTnLst>
                                </p:cTn>
                              </p:par>
                            </p:childTnLst>
                          </p:cTn>
                        </p:par>
                        <p:par>
                          <p:cTn id="29" fill="hold">
                            <p:stCondLst>
                              <p:cond delay="89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829_Digital_Cruise_2.jpg"/>
          <p:cNvPicPr>
            <a:picLocks noChangeAspect="1"/>
          </p:cNvPicPr>
          <p:nvPr/>
        </p:nvPicPr>
        <p:blipFill>
          <a:blip r:embed="rId2" cstate="print"/>
          <a:srcRect/>
          <a:stretch>
            <a:fillRect/>
          </a:stretch>
        </p:blipFill>
        <p:spPr bwMode="auto">
          <a:xfrm>
            <a:off x="0" y="0"/>
            <a:ext cx="5580112" cy="5137693"/>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5580112" cy="5143499"/>
          </a:xfrm>
          <a:prstGeom prst="rect">
            <a:avLst/>
          </a:prstGeom>
          <a:solidFill>
            <a:schemeClr val="tx2">
              <a:lumMod val="75000"/>
              <a:alpha val="68000"/>
            </a:scheme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6829_Digital_Cruise_2.jpg"/>
          <p:cNvPicPr>
            <a:picLocks noChangeAspect="1"/>
          </p:cNvPicPr>
          <p:nvPr/>
        </p:nvPicPr>
        <p:blipFill>
          <a:blip r:embed="rId2" cstate="print"/>
          <a:srcRect/>
          <a:stretch>
            <a:fillRect/>
          </a:stretch>
        </p:blipFill>
        <p:spPr bwMode="auto">
          <a:xfrm>
            <a:off x="0" y="0"/>
            <a:ext cx="5580112" cy="5143500"/>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156176" y="1491630"/>
            <a:ext cx="2338792" cy="3108543"/>
          </a:xfrm>
          <a:prstGeom prst="rect">
            <a:avLst/>
          </a:prstGeom>
          <a:noFill/>
        </p:spPr>
        <p:txBody>
          <a:bodyPr wrap="square">
            <a:spAutoFit/>
          </a:bodyPr>
          <a:lstStyle/>
          <a:p>
            <a:pPr>
              <a:defRPr/>
            </a:pPr>
            <a:r>
              <a:rPr lang="es-ES" sz="2800" dirty="0">
                <a:effectLst>
                  <a:glow rad="101600">
                    <a:schemeClr val="accent2">
                      <a:satMod val="175000"/>
                      <a:alpha val="40000"/>
                    </a:schemeClr>
                  </a:glow>
                  <a:outerShdw blurRad="38100" dist="38100" dir="2700000" algn="tl">
                    <a:srgbClr val="000000">
                      <a:alpha val="43137"/>
                    </a:srgbClr>
                  </a:outerShdw>
                </a:effectLst>
                <a:latin typeface="+mj-lt"/>
              </a:rPr>
              <a:t>Judith y la criada con la cabeza de </a:t>
            </a:r>
            <a:r>
              <a:rPr lang="es-ES" sz="2800" dirty="0" err="1">
                <a:effectLst>
                  <a:glow rad="101600">
                    <a:schemeClr val="accent2">
                      <a:satMod val="175000"/>
                      <a:alpha val="40000"/>
                    </a:schemeClr>
                  </a:glow>
                  <a:outerShdw blurRad="38100" dist="38100" dir="2700000" algn="tl">
                    <a:srgbClr val="000000">
                      <a:alpha val="43137"/>
                    </a:srgbClr>
                  </a:outerShdw>
                </a:effectLst>
                <a:latin typeface="+mj-lt"/>
              </a:rPr>
              <a:t>Holofernes</a:t>
            </a:r>
            <a:endParaRPr lang="es-ES" sz="2800" dirty="0">
              <a:effectLst>
                <a:glow rad="101600">
                  <a:schemeClr val="accent2">
                    <a:satMod val="175000"/>
                    <a:alpha val="40000"/>
                  </a:schemeClr>
                </a:glow>
                <a:outerShdw blurRad="38100" dist="38100" dir="2700000" algn="tl">
                  <a:srgbClr val="000000">
                    <a:alpha val="43137"/>
                  </a:srgbClr>
                </a:outerShdw>
              </a:effectLst>
              <a:latin typeface="+mj-lt"/>
            </a:endParaRPr>
          </a:p>
          <a:p>
            <a:pPr>
              <a:defRPr/>
            </a:pPr>
            <a:r>
              <a:rPr lang="es-ES" sz="2800" dirty="0">
                <a:effectLst>
                  <a:glow rad="101600">
                    <a:schemeClr val="accent2">
                      <a:satMod val="175000"/>
                      <a:alpha val="40000"/>
                    </a:schemeClr>
                  </a:glow>
                  <a:outerShdw blurRad="38100" dist="38100" dir="2700000" algn="tl">
                    <a:srgbClr val="000000">
                      <a:alpha val="43137"/>
                    </a:srgbClr>
                  </a:outerShdw>
                </a:effectLst>
                <a:latin typeface="+mj-lt"/>
              </a:rPr>
              <a:t>(</a:t>
            </a:r>
            <a:r>
              <a:rPr lang="es-ES" sz="2800" dirty="0" err="1">
                <a:effectLst>
                  <a:glow rad="101600">
                    <a:schemeClr val="accent2">
                      <a:satMod val="175000"/>
                      <a:alpha val="40000"/>
                    </a:schemeClr>
                  </a:glow>
                  <a:outerShdw blurRad="38100" dist="38100" dir="2700000" algn="tl">
                    <a:srgbClr val="000000">
                      <a:alpha val="43137"/>
                    </a:srgbClr>
                  </a:outerShdw>
                </a:effectLst>
                <a:latin typeface="+mj-lt"/>
              </a:rPr>
              <a:t>Orazio</a:t>
            </a:r>
            <a:r>
              <a:rPr lang="es-ES" sz="2800" dirty="0">
                <a:effectLst>
                  <a:glow rad="101600">
                    <a:schemeClr val="accent2">
                      <a:satMod val="175000"/>
                      <a:alpha val="40000"/>
                    </a:schemeClr>
                  </a:glow>
                  <a:outerShdw blurRad="38100" dist="38100" dir="2700000" algn="tl">
                    <a:srgbClr val="000000">
                      <a:alpha val="43137"/>
                    </a:srgbClr>
                  </a:outerShdw>
                </a:effectLst>
                <a:latin typeface="+mj-lt"/>
              </a:rPr>
              <a:t> </a:t>
            </a:r>
            <a:r>
              <a:rPr lang="es-ES" sz="2800" dirty="0" err="1">
                <a:effectLst>
                  <a:glow rad="101600">
                    <a:schemeClr val="accent2">
                      <a:satMod val="175000"/>
                      <a:alpha val="40000"/>
                    </a:schemeClr>
                  </a:glow>
                  <a:outerShdw blurRad="38100" dist="38100" dir="2700000" algn="tl">
                    <a:srgbClr val="000000">
                      <a:alpha val="43137"/>
                    </a:srgbClr>
                  </a:outerShdw>
                </a:effectLst>
                <a:latin typeface="+mj-lt"/>
              </a:rPr>
              <a:t>Gentileschi</a:t>
            </a:r>
            <a:r>
              <a:rPr lang="es-ES" sz="2800" dirty="0">
                <a:effectLst>
                  <a:glow rad="101600">
                    <a:schemeClr val="accent2">
                      <a:satMod val="175000"/>
                      <a:alpha val="40000"/>
                    </a:schemeClr>
                  </a:glow>
                  <a:outerShdw blurRad="38100" dist="38100" dir="2700000" algn="tl">
                    <a:srgbClr val="000000">
                      <a:alpha val="43137"/>
                    </a:srgbClr>
                  </a:outerShdw>
                </a:effectLst>
                <a:latin typeface="+mj-lt"/>
              </a:rPr>
              <a:t> 1611 – 1612).</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5000">
        <p15:prstTrans prst="pageCurlDouble"/>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nodeType="withEffect">
                                  <p:stCondLst>
                                    <p:cond delay="0"/>
                                  </p:stCondLst>
                                  <p:childTnLst>
                                    <p:animEffect transition="out" filter="plus(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0166_Fantasy_Face_wallpaper_5.jpg"/>
          <p:cNvPicPr>
            <a:picLocks noChangeAspect="1"/>
          </p:cNvPicPr>
          <p:nvPr/>
        </p:nvPicPr>
        <p:blipFill>
          <a:blip r:embed="rId2" cstate="print"/>
          <a:srcRect/>
          <a:stretch>
            <a:fillRect/>
          </a:stretch>
        </p:blipFill>
        <p:spPr bwMode="auto">
          <a:xfrm>
            <a:off x="0" y="0"/>
            <a:ext cx="6156176" cy="4155926"/>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6156176" cy="4155925"/>
          </a:xfrm>
          <a:prstGeom prst="rect">
            <a:avLst/>
          </a:prstGeom>
          <a:solidFill>
            <a:schemeClr val="bg2">
              <a:lumMod val="60000"/>
              <a:lumOff val="40000"/>
              <a:alpha val="68000"/>
            </a:schemeClr>
          </a:solidFill>
          <a:ln>
            <a:noFill/>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10166_Fantasy_Face_wallpaper_5.jpg"/>
          <p:cNvPicPr>
            <a:picLocks noChangeAspect="1"/>
          </p:cNvPicPr>
          <p:nvPr/>
        </p:nvPicPr>
        <p:blipFill>
          <a:blip r:embed="rId2" cstate="print"/>
          <a:srcRect/>
          <a:stretch>
            <a:fillRect/>
          </a:stretch>
        </p:blipFill>
        <p:spPr bwMode="auto">
          <a:xfrm>
            <a:off x="0" y="0"/>
            <a:ext cx="6156176" cy="4155926"/>
          </a:xfrm>
          <a:prstGeom prst="rect">
            <a:avLst/>
          </a:prstGeom>
          <a:noFill/>
          <a:ln w="9525">
            <a:noFill/>
            <a:miter lim="800000"/>
            <a:headEnd/>
            <a:tailEnd/>
          </a:ln>
          <a:effectLst>
            <a:outerShdw blurRad="76200" dist="203200" dir="3000000" algn="tl" rotWithShape="0">
              <a:prstClr val="black">
                <a:alpha val="45000"/>
              </a:prst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300192" y="771550"/>
            <a:ext cx="2488685" cy="1569660"/>
          </a:xfrm>
          <a:prstGeom prst="rect">
            <a:avLst/>
          </a:prstGeom>
          <a:noFill/>
        </p:spPr>
        <p:txBody>
          <a:bodyPr wrap="squar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mj-lt"/>
              </a:rPr>
              <a:t>Milagro de San Toribio de Lima (Sebastiano Conca 1726).</a:t>
            </a:r>
          </a:p>
        </p:txBody>
      </p:sp>
      <p:sp>
        <p:nvSpPr>
          <p:cNvPr id="9" name="8 CuadroTexto"/>
          <p:cNvSpPr txBox="1"/>
          <p:nvPr/>
        </p:nvSpPr>
        <p:spPr>
          <a:xfrm>
            <a:off x="6300192" y="2499742"/>
            <a:ext cx="2520280" cy="1785104"/>
          </a:xfrm>
          <a:prstGeom prst="rect">
            <a:avLst/>
          </a:prstGeom>
          <a:noFill/>
        </p:spPr>
        <p:txBody>
          <a:bodyPr wrap="square">
            <a:spAutoFit/>
          </a:bodyPr>
          <a:lstStyle/>
          <a:p>
            <a:pPr>
              <a:defRPr/>
            </a:pPr>
            <a:r>
              <a:rPr lang="es-ES" sz="2200" dirty="0">
                <a:effectLst>
                  <a:glow rad="101600">
                    <a:schemeClr val="accent2">
                      <a:satMod val="175000"/>
                      <a:alpha val="40000"/>
                    </a:schemeClr>
                  </a:glow>
                  <a:outerShdw blurRad="38100" dist="38100" dir="2700000" algn="tl">
                    <a:srgbClr val="000000">
                      <a:alpha val="43137"/>
                    </a:srgbClr>
                  </a:outerShdw>
                </a:effectLst>
                <a:latin typeface="+mj-lt"/>
              </a:rPr>
              <a:t>Con el paso del tiempo, la colección siguió creciendo gracias a numerosas donaciones </a:t>
            </a:r>
            <a:r>
              <a:rPr lang="es-ES" sz="2200" dirty="0" smtClean="0">
                <a:effectLst>
                  <a:glow rad="101600">
                    <a:schemeClr val="accent2">
                      <a:satMod val="175000"/>
                      <a:alpha val="40000"/>
                    </a:schemeClr>
                  </a:glow>
                  <a:outerShdw blurRad="38100" dist="38100" dir="2700000" algn="tl">
                    <a:srgbClr val="000000">
                      <a:alpha val="43137"/>
                    </a:srgbClr>
                  </a:outerShdw>
                </a:effectLst>
                <a:latin typeface="+mj-lt"/>
              </a:rPr>
              <a:t>y</a:t>
            </a:r>
            <a:endParaRPr lang="es-ES" sz="2200" dirty="0">
              <a:effectLst>
                <a:glow rad="101600">
                  <a:schemeClr val="accent2">
                    <a:satMod val="175000"/>
                    <a:alpha val="40000"/>
                  </a:schemeClr>
                </a:glow>
                <a:outerShdw blurRad="38100" dist="38100" dir="2700000" algn="tl">
                  <a:srgbClr val="000000">
                    <a:alpha val="43137"/>
                  </a:srgbClr>
                </a:outerShdw>
              </a:effectLst>
              <a:latin typeface="+mj-lt"/>
            </a:endParaRPr>
          </a:p>
        </p:txBody>
      </p:sp>
      <p:sp>
        <p:nvSpPr>
          <p:cNvPr id="10" name="9 CuadroTexto"/>
          <p:cNvSpPr txBox="1"/>
          <p:nvPr/>
        </p:nvSpPr>
        <p:spPr>
          <a:xfrm>
            <a:off x="179512" y="4155926"/>
            <a:ext cx="8568952" cy="769441"/>
          </a:xfrm>
          <a:prstGeom prst="rect">
            <a:avLst/>
          </a:prstGeom>
          <a:noFill/>
        </p:spPr>
        <p:txBody>
          <a:bodyPr wrap="square" rtlCol="0">
            <a:spAutoFit/>
          </a:bodyPr>
          <a:lstStyle/>
          <a:p>
            <a:pPr>
              <a:defRPr/>
            </a:pPr>
            <a:r>
              <a:rPr lang="es-ES" sz="2200" dirty="0" smtClean="0">
                <a:effectLst>
                  <a:glow rad="101600">
                    <a:schemeClr val="accent2">
                      <a:satMod val="175000"/>
                      <a:alpha val="40000"/>
                    </a:schemeClr>
                  </a:glow>
                  <a:outerShdw blurRad="38100" dist="38100" dir="2700000" algn="tl">
                    <a:srgbClr val="000000">
                      <a:alpha val="43137"/>
                    </a:srgbClr>
                  </a:outerShdw>
                </a:effectLst>
                <a:latin typeface="+mj-lt"/>
              </a:rPr>
              <a:t>adquisiciones, hasta alcanzar las aproximadamente 500 obras actuales, expuestas en las 18 salas siguiendo un orden cronológico.</a:t>
            </a:r>
            <a:endParaRPr lang="es-ES" sz="2200" dirty="0">
              <a:effectLst>
                <a:glow rad="1016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3000" advTm="36000">
        <p14:vortex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400" decel="100000"/>
                                        <p:tgtEl>
                                          <p:spTgt spid="5"/>
                                        </p:tgtEl>
                                      </p:cBhvr>
                                    </p:animEffect>
                                    <p:anim calcmode="lin" valueType="num">
                                      <p:cBhvr>
                                        <p:cTn id="14" dur="2400" decel="100000" fill="hold"/>
                                        <p:tgtEl>
                                          <p:spTgt spid="5"/>
                                        </p:tgtEl>
                                        <p:attrNameLst>
                                          <p:attrName>style.rotation</p:attrName>
                                        </p:attrNameLst>
                                      </p:cBhvr>
                                      <p:tavLst>
                                        <p:tav tm="0">
                                          <p:val>
                                            <p:fltVal val="-90"/>
                                          </p:val>
                                        </p:tav>
                                        <p:tav tm="100000">
                                          <p:val>
                                            <p:fltVal val="0"/>
                                          </p:val>
                                        </p:tav>
                                      </p:tavLst>
                                    </p:anim>
                                    <p:anim calcmode="lin" valueType="num">
                                      <p:cBhvr>
                                        <p:cTn id="15" dur="2400" decel="100000" fill="hold"/>
                                        <p:tgtEl>
                                          <p:spTgt spid="5"/>
                                        </p:tgtEl>
                                        <p:attrNameLst>
                                          <p:attrName>ppt_x</p:attrName>
                                        </p:attrNameLst>
                                      </p:cBhvr>
                                      <p:tavLst>
                                        <p:tav tm="0">
                                          <p:val>
                                            <p:strVal val="#ppt_x+0.4"/>
                                          </p:val>
                                        </p:tav>
                                        <p:tav tm="100000">
                                          <p:val>
                                            <p:strVal val="#ppt_x-0.05"/>
                                          </p:val>
                                        </p:tav>
                                      </p:tavLst>
                                    </p:anim>
                                    <p:anim calcmode="lin" valueType="num">
                                      <p:cBhvr>
                                        <p:cTn id="16" dur="2400" decel="100000" fill="hold"/>
                                        <p:tgtEl>
                                          <p:spTgt spid="5"/>
                                        </p:tgtEl>
                                        <p:attrNameLst>
                                          <p:attrName>ppt_y</p:attrName>
                                        </p:attrNameLst>
                                      </p:cBhvr>
                                      <p:tavLst>
                                        <p:tav tm="0">
                                          <p:val>
                                            <p:strVal val="#ppt_y-0.4"/>
                                          </p:val>
                                        </p:tav>
                                        <p:tav tm="100000">
                                          <p:val>
                                            <p:strVal val="#ppt_y+0.1"/>
                                          </p:val>
                                        </p:tav>
                                      </p:tavLst>
                                    </p:anim>
                                    <p:anim calcmode="lin" valueType="num">
                                      <p:cBhvr>
                                        <p:cTn id="17" dur="600" accel="100000" fill="hold">
                                          <p:stCondLst>
                                            <p:cond delay="2400"/>
                                          </p:stCondLst>
                                        </p:cTn>
                                        <p:tgtEl>
                                          <p:spTgt spid="5"/>
                                        </p:tgtEl>
                                        <p:attrNameLst>
                                          <p:attrName>ppt_x</p:attrName>
                                        </p:attrNameLst>
                                      </p:cBhvr>
                                      <p:tavLst>
                                        <p:tav tm="0">
                                          <p:val>
                                            <p:strVal val="#ppt_x-0.05"/>
                                          </p:val>
                                        </p:tav>
                                        <p:tav tm="100000">
                                          <p:val>
                                            <p:strVal val="#ppt_x"/>
                                          </p:val>
                                        </p:tav>
                                      </p:tavLst>
                                    </p:anim>
                                    <p:anim calcmode="lin" valueType="num">
                                      <p:cBhvr>
                                        <p:cTn id="18" dur="600" accel="100000" fill="hold">
                                          <p:stCondLst>
                                            <p:cond delay="2400"/>
                                          </p:stCondLst>
                                        </p:cTn>
                                        <p:tgtEl>
                                          <p:spTgt spid="5"/>
                                        </p:tgtEl>
                                        <p:attrNameLst>
                                          <p:attrName>ppt_y</p:attrName>
                                        </p:attrNameLst>
                                      </p:cBhvr>
                                      <p:tavLst>
                                        <p:tav tm="0">
                                          <p:val>
                                            <p:strVal val="#ppt_y+0.1"/>
                                          </p:val>
                                        </p:tav>
                                        <p:tav tm="100000">
                                          <p:val>
                                            <p:strVal val="#ppt_y"/>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8600"/>
                            </p:stCondLst>
                            <p:childTnLst>
                              <p:par>
                                <p:cTn id="26" presetID="40" presetClass="entr" presetSubtype="0" fill="hold" grpId="0" nodeType="afterEffect">
                                  <p:stCondLst>
                                    <p:cond delay="100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par>
                          <p:cTn id="31" fill="hold">
                            <p:stCondLst>
                              <p:cond delay="178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1"/>
                                          </p:val>
                                        </p:tav>
                                        <p:tav tm="100000">
                                          <p:val>
                                            <p:strVal val="#ppt_x"/>
                                          </p:val>
                                        </p:tav>
                                      </p:tavLst>
                                    </p:anim>
                                    <p:anim calcmode="lin" valueType="num">
                                      <p:cBhvr>
                                        <p:cTn id="3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WordArt 2"/>
          <p:cNvSpPr>
            <a:spLocks noChangeArrowheads="1" noChangeShapeType="1" noTextEdit="1"/>
          </p:cNvSpPr>
          <p:nvPr/>
        </p:nvSpPr>
        <p:spPr bwMode="auto">
          <a:xfrm>
            <a:off x="1331640" y="238691"/>
            <a:ext cx="6408862" cy="777686"/>
          </a:xfrm>
          <a:prstGeom prst="rect">
            <a:avLst/>
          </a:prstGeom>
        </p:spPr>
        <p:txBody>
          <a:bodyPr wrap="none" fromWordArt="1">
            <a:prstTxWarp prst="textCanUp">
              <a:avLst>
                <a:gd name="adj" fmla="val 70306"/>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0899" name="WordArt 3"/>
          <p:cNvSpPr>
            <a:spLocks noChangeArrowheads="1" noChangeShapeType="1" noTextEdit="1"/>
          </p:cNvSpPr>
          <p:nvPr/>
        </p:nvSpPr>
        <p:spPr bwMode="auto">
          <a:xfrm>
            <a:off x="1835697" y="1145992"/>
            <a:ext cx="4897437" cy="648653"/>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0900" name="WordArt 4"/>
          <p:cNvSpPr>
            <a:spLocks noChangeArrowheads="1" noChangeShapeType="1" noTextEdit="1"/>
          </p:cNvSpPr>
          <p:nvPr/>
        </p:nvSpPr>
        <p:spPr bwMode="auto">
          <a:xfrm>
            <a:off x="1043608" y="1923678"/>
            <a:ext cx="6263952" cy="681625"/>
          </a:xfrm>
          <a:prstGeom prst="rect">
            <a:avLst/>
          </a:prstGeom>
        </p:spPr>
        <p:txBody>
          <a:bodyPr wrap="none" fromWordArt="1">
            <a:prstTxWarp prst="textWave2">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0066CC"/>
                </a:solidFill>
                <a:effectLst>
                  <a:prstShdw prst="shdw17" dist="17961" dir="13500000">
                    <a:srgbClr val="003D7A"/>
                  </a:prstShdw>
                </a:effectLst>
                <a:latin typeface="Highlight LET"/>
              </a:rPr>
              <a:t>  </a:t>
            </a:r>
            <a:r>
              <a:rPr lang="es-ES" sz="3600" kern="10" dirty="0">
                <a:ln w="9525">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light LET"/>
              </a:rPr>
              <a:t>- </a:t>
            </a:r>
            <a:r>
              <a:rPr lang="es-ES" sz="3600" kern="10" dirty="0" smtClean="0">
                <a:ln w="9525">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light LET"/>
              </a:rPr>
              <a:t>Alba Sul Mare  </a:t>
            </a:r>
            <a:endParaRPr lang="es-ES" sz="3600" kern="10" dirty="0">
              <a:ln w="9525">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light LET"/>
            </a:endParaRPr>
          </a:p>
        </p:txBody>
      </p:sp>
      <p:sp>
        <p:nvSpPr>
          <p:cNvPr id="80902" name="WordArt 6"/>
          <p:cNvSpPr>
            <a:spLocks noChangeArrowheads="1" noChangeShapeType="1" noTextEdit="1"/>
          </p:cNvSpPr>
          <p:nvPr/>
        </p:nvSpPr>
        <p:spPr bwMode="auto">
          <a:xfrm>
            <a:off x="1187625" y="2643758"/>
            <a:ext cx="5832647" cy="540068"/>
          </a:xfrm>
          <a:prstGeom prst="rect">
            <a:avLst/>
          </a:prstGeom>
        </p:spPr>
        <p:txBody>
          <a:bodyPr wrap="none" fromWordArt="1">
            <a:prstTxWarp prst="textWave2">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rect">
                    <a:fillToRect l="50000" t="50000" r="50000" b="50000"/>
                  </a:path>
                </a:gradFill>
                <a:effectLst>
                  <a:prstShdw prst="shdw17" dist="17961" dir="2700000">
                    <a:srgbClr val="640267"/>
                  </a:prstShdw>
                </a:effectLst>
                <a:latin typeface="High Tower Text"/>
              </a:rPr>
              <a:t>  </a:t>
            </a:r>
            <a:r>
              <a:rPr lang="es-ES" sz="3600" kern="10" dirty="0">
                <a:ln w="9525">
                  <a:noFill/>
                  <a:round/>
                  <a:headEnd/>
                  <a:tailEnd/>
                </a:ln>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rect">
                    <a:fillToRect l="50000" t="50000" r="50000" b="50000"/>
                  </a:path>
                </a:gradFill>
                <a:effectLst>
                  <a:prstShdw prst="shdw17" dist="17961" dir="2700000">
                    <a:srgbClr val="640267"/>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rect">
                    <a:fillToRect l="50000" t="50000" r="50000" b="50000"/>
                  </a:path>
                </a:gradFill>
                <a:effectLst>
                  <a:prstShdw prst="shdw17" dist="17961" dir="2700000">
                    <a:srgbClr val="640267"/>
                  </a:prstShdw>
                  <a:reflection blurRad="6350" stA="60000" endA="900" endPos="58000" dir="5400000" sy="-100000" algn="bl" rotWithShape="0"/>
                </a:effectLst>
                <a:latin typeface="High Tower Text"/>
              </a:rPr>
              <a:t>Camporeale</a:t>
            </a:r>
            <a:r>
              <a:rPr lang="es-ES" sz="3600" kern="10" dirty="0" smtClean="0">
                <a:ln w="9525">
                  <a:noFill/>
                  <a:round/>
                  <a:headEnd/>
                  <a:tailEnd/>
                </a:ln>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rect">
                    <a:fillToRect l="50000" t="50000" r="50000" b="50000"/>
                  </a:path>
                </a:gradFill>
                <a:effectLst>
                  <a:prstShdw prst="shdw17" dist="17961" dir="2700000">
                    <a:srgbClr val="640267"/>
                  </a:prstShdw>
                  <a:reflection blurRad="6350" stA="60000" endA="900" endPos="58000" dir="5400000" sy="-100000" algn="bl" rotWithShape="0"/>
                </a:effectLst>
                <a:latin typeface="High Tower Text"/>
              </a:rPr>
              <a:t> (Waldo de los Ríos )  </a:t>
            </a:r>
            <a:endParaRPr lang="es-ES" sz="3600" kern="10" dirty="0">
              <a:ln w="9525">
                <a:noFill/>
                <a:round/>
                <a:headEnd/>
                <a:tailEnd/>
              </a:ln>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rect">
                  <a:fillToRect l="50000" t="50000" r="50000" b="50000"/>
                </a:path>
              </a:gradFill>
              <a:effectLst>
                <a:prstShdw prst="shdw17" dist="17961" dir="2700000">
                  <a:srgbClr val="640267"/>
                </a:prstShdw>
                <a:reflection blurRad="6350" stA="60000" endA="900" endPos="58000" dir="5400000" sy="-100000" algn="bl" rotWithShape="0"/>
              </a:effectLst>
              <a:latin typeface="High Tower Text"/>
            </a:endParaRPr>
          </a:p>
        </p:txBody>
      </p:sp>
      <p:sp>
        <p:nvSpPr>
          <p:cNvPr id="80904" name="WordArt 8"/>
          <p:cNvSpPr>
            <a:spLocks noChangeArrowheads="1" noChangeShapeType="1" noTextEdit="1"/>
          </p:cNvSpPr>
          <p:nvPr/>
        </p:nvSpPr>
        <p:spPr bwMode="auto">
          <a:xfrm>
            <a:off x="1115616" y="4155926"/>
            <a:ext cx="6408712" cy="648630"/>
          </a:xfrm>
          <a:prstGeom prst="rect">
            <a:avLst/>
          </a:prstGeom>
        </p:spPr>
        <p:txBody>
          <a:bodyPr wrap="none" fromWordArt="1">
            <a:prstTxWarp prst="textFadeUp">
              <a:avLst>
                <a:gd name="adj" fmla="val 4301"/>
              </a:avLst>
            </a:prstTxWarp>
            <a:scene3d>
              <a:camera prst="perspectiveRelaxedModerately"/>
              <a:lightRig rig="threePt" dir="t"/>
            </a:scene3d>
            <a:sp3d extrusionH="57150">
              <a:bevelT w="38100" h="38100" prst="angle"/>
            </a:sp3d>
          </a:bodyPr>
          <a:lstStyle/>
          <a:p>
            <a:pPr algn="ctr">
              <a:defRPr/>
            </a:pPr>
            <a:r>
              <a:rPr lang="es-ES" sz="28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28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Refugio Alpino ( Rondo Veneciano )  </a:t>
            </a:r>
            <a:endParaRPr lang="es-ES" sz="28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7" name="WordArt 4"/>
          <p:cNvSpPr>
            <a:spLocks noChangeArrowheads="1" noChangeShapeType="1" noTextEdit="1"/>
          </p:cNvSpPr>
          <p:nvPr/>
        </p:nvSpPr>
        <p:spPr bwMode="auto">
          <a:xfrm>
            <a:off x="1115616" y="3291830"/>
            <a:ext cx="6263952" cy="681625"/>
          </a:xfrm>
          <a:prstGeom prst="rect">
            <a:avLst/>
          </a:prstGeom>
        </p:spPr>
        <p:txBody>
          <a:bodyPr wrap="none" fromWordArt="1">
            <a:prstTxWarp prst="textWave2">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0066CC"/>
                </a:solidFill>
                <a:effectLst>
                  <a:prstShdw prst="shdw17" dist="17961" dir="13500000">
                    <a:srgbClr val="003D7A"/>
                  </a:prstShdw>
                </a:effectLst>
                <a:latin typeface="Highlight LET"/>
              </a:rPr>
              <a:t>  </a:t>
            </a:r>
            <a:r>
              <a:rPr lang="es-ES" sz="3600" kern="10" dirty="0">
                <a:ln w="9525">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light LET"/>
              </a:rPr>
              <a:t>- </a:t>
            </a:r>
            <a:r>
              <a:rPr lang="es-ES" sz="3600" kern="10" dirty="0" smtClean="0">
                <a:ln w="9525">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light LET"/>
              </a:rPr>
              <a:t>La </a:t>
            </a:r>
            <a:r>
              <a:rPr lang="es-ES" sz="3600" kern="10" dirty="0" err="1" smtClean="0">
                <a:ln w="9525">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light LET"/>
              </a:rPr>
              <a:t>Grotta</a:t>
            </a:r>
            <a:r>
              <a:rPr lang="es-ES" sz="3600" kern="10" dirty="0" smtClean="0">
                <a:ln w="9525">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light LET"/>
              </a:rPr>
              <a:t> </a:t>
            </a:r>
            <a:r>
              <a:rPr lang="es-ES" sz="3600" kern="10" dirty="0" err="1" smtClean="0">
                <a:ln w="9525">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light LET"/>
              </a:rPr>
              <a:t>Azzura</a:t>
            </a:r>
            <a:r>
              <a:rPr lang="es-ES" sz="3600" kern="10" dirty="0" smtClean="0">
                <a:ln w="9525">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light LET"/>
              </a:rPr>
              <a:t>  </a:t>
            </a:r>
            <a:endParaRPr lang="es-ES" sz="3600" kern="10" dirty="0">
              <a:ln w="9525">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light LE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split orient="vert"/>
      </p:transition>
    </mc:Choice>
    <mc:Fallback xmlns="">
      <p:transition spd="slow" advTm="21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0898"/>
                                        </p:tgtEl>
                                        <p:attrNameLst>
                                          <p:attrName>style.visibility</p:attrName>
                                        </p:attrNameLst>
                                      </p:cBhvr>
                                      <p:to>
                                        <p:strVal val="visible"/>
                                      </p:to>
                                    </p:set>
                                    <p:animEffect transition="in" filter="fade">
                                      <p:cBhvr>
                                        <p:cTn id="7" dur="2000"/>
                                        <p:tgtEl>
                                          <p:spTgt spid="80898"/>
                                        </p:tgtEl>
                                      </p:cBhvr>
                                    </p:animEffect>
                                    <p:anim calcmode="lin" valueType="num">
                                      <p:cBhvr>
                                        <p:cTn id="8" dur="2000" fill="hold"/>
                                        <p:tgtEl>
                                          <p:spTgt spid="80898"/>
                                        </p:tgtEl>
                                        <p:attrNameLst>
                                          <p:attrName>ppt_x</p:attrName>
                                        </p:attrNameLst>
                                      </p:cBhvr>
                                      <p:tavLst>
                                        <p:tav tm="0">
                                          <p:val>
                                            <p:strVal val="#ppt_x"/>
                                          </p:val>
                                        </p:tav>
                                        <p:tav tm="100000">
                                          <p:val>
                                            <p:strVal val="#ppt_x"/>
                                          </p:val>
                                        </p:tav>
                                      </p:tavLst>
                                    </p:anim>
                                    <p:anim calcmode="lin" valueType="num">
                                      <p:cBhvr>
                                        <p:cTn id="9" dur="2000" fill="hold"/>
                                        <p:tgtEl>
                                          <p:spTgt spid="8089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7" presetClass="entr" presetSubtype="4" fill="hold" nodeType="afterEffect">
                                  <p:stCondLst>
                                    <p:cond delay="500"/>
                                  </p:stCondLst>
                                  <p:childTnLst>
                                    <p:set>
                                      <p:cBhvr>
                                        <p:cTn id="12" dur="1" fill="hold">
                                          <p:stCondLst>
                                            <p:cond delay="0"/>
                                          </p:stCondLst>
                                        </p:cTn>
                                        <p:tgtEl>
                                          <p:spTgt spid="80899"/>
                                        </p:tgtEl>
                                        <p:attrNameLst>
                                          <p:attrName>style.visibility</p:attrName>
                                        </p:attrNameLst>
                                      </p:cBhvr>
                                      <p:to>
                                        <p:strVal val="visible"/>
                                      </p:to>
                                    </p:set>
                                    <p:anim calcmode="lin" valueType="num">
                                      <p:cBhvr additive="base">
                                        <p:cTn id="13" dur="2000" fill="hold"/>
                                        <p:tgtEl>
                                          <p:spTgt spid="80899"/>
                                        </p:tgtEl>
                                        <p:attrNameLst>
                                          <p:attrName>ppt_x</p:attrName>
                                        </p:attrNameLst>
                                      </p:cBhvr>
                                      <p:tavLst>
                                        <p:tav tm="0">
                                          <p:val>
                                            <p:strVal val="#ppt_x"/>
                                          </p:val>
                                        </p:tav>
                                        <p:tav tm="100000">
                                          <p:val>
                                            <p:strVal val="#ppt_x"/>
                                          </p:val>
                                        </p:tav>
                                      </p:tavLst>
                                    </p:anim>
                                    <p:anim calcmode="lin" valueType="num">
                                      <p:cBhvr additive="base">
                                        <p:cTn id="14" dur="2000" fill="hold"/>
                                        <p:tgtEl>
                                          <p:spTgt spid="8089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0899"/>
                                        </p:tgtEl>
                                        <p:attrNameLst>
                                          <p:attrName>style.visibility</p:attrName>
                                        </p:attrNameLst>
                                      </p:cBhvr>
                                      <p:to>
                                        <p:strVal val="visible"/>
                                      </p:to>
                                    </p:set>
                                    <p:anim calcmode="lin" valueType="num">
                                      <p:cBhvr>
                                        <p:cTn id="17" dur="2000" fill="hold"/>
                                        <p:tgtEl>
                                          <p:spTgt spid="80899"/>
                                        </p:tgtEl>
                                        <p:attrNameLst>
                                          <p:attrName>ppt_w</p:attrName>
                                        </p:attrNameLst>
                                      </p:cBhvr>
                                      <p:tavLst>
                                        <p:tav tm="0" fmla="#ppt_w*sin(2.5*pi*$)">
                                          <p:val>
                                            <p:fltVal val="0"/>
                                          </p:val>
                                        </p:tav>
                                        <p:tav tm="100000">
                                          <p:val>
                                            <p:fltVal val="1"/>
                                          </p:val>
                                        </p:tav>
                                      </p:tavLst>
                                    </p:anim>
                                    <p:anim calcmode="lin" valueType="num">
                                      <p:cBhvr>
                                        <p:cTn id="18" dur="2000" fill="hold"/>
                                        <p:tgtEl>
                                          <p:spTgt spid="80899"/>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500"/>
                            </p:stCondLst>
                            <p:childTnLst>
                              <p:par>
                                <p:cTn id="20" presetID="47" presetClass="entr" presetSubtype="0" fill="hold" nodeType="afterEffect">
                                  <p:stCondLst>
                                    <p:cond delay="500"/>
                                  </p:stCondLst>
                                  <p:childTnLst>
                                    <p:set>
                                      <p:cBhvr>
                                        <p:cTn id="21" dur="1" fill="hold">
                                          <p:stCondLst>
                                            <p:cond delay="0"/>
                                          </p:stCondLst>
                                        </p:cTn>
                                        <p:tgtEl>
                                          <p:spTgt spid="80900"/>
                                        </p:tgtEl>
                                        <p:attrNameLst>
                                          <p:attrName>style.visibility</p:attrName>
                                        </p:attrNameLst>
                                      </p:cBhvr>
                                      <p:to>
                                        <p:strVal val="visible"/>
                                      </p:to>
                                    </p:set>
                                    <p:animEffect transition="in" filter="fade">
                                      <p:cBhvr>
                                        <p:cTn id="22" dur="2000"/>
                                        <p:tgtEl>
                                          <p:spTgt spid="80900"/>
                                        </p:tgtEl>
                                      </p:cBhvr>
                                    </p:animEffect>
                                    <p:anim calcmode="lin" valueType="num">
                                      <p:cBhvr>
                                        <p:cTn id="23" dur="2000" fill="hold"/>
                                        <p:tgtEl>
                                          <p:spTgt spid="80900"/>
                                        </p:tgtEl>
                                        <p:attrNameLst>
                                          <p:attrName>ppt_x</p:attrName>
                                        </p:attrNameLst>
                                      </p:cBhvr>
                                      <p:tavLst>
                                        <p:tav tm="0">
                                          <p:val>
                                            <p:strVal val="#ppt_x"/>
                                          </p:val>
                                        </p:tav>
                                        <p:tav tm="100000">
                                          <p:val>
                                            <p:strVal val="#ppt_x"/>
                                          </p:val>
                                        </p:tav>
                                      </p:tavLst>
                                    </p:anim>
                                    <p:anim calcmode="lin" valueType="num">
                                      <p:cBhvr>
                                        <p:cTn id="24" dur="2000" fill="hold"/>
                                        <p:tgtEl>
                                          <p:spTgt spid="80900"/>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7000"/>
                            </p:stCondLst>
                            <p:childTnLst>
                              <p:par>
                                <p:cTn id="26" presetID="47" presetClass="entr" presetSubtype="0" fill="hold" nodeType="afterEffect">
                                  <p:stCondLst>
                                    <p:cond delay="500"/>
                                  </p:stCondLst>
                                  <p:childTnLst>
                                    <p:set>
                                      <p:cBhvr>
                                        <p:cTn id="27" dur="1" fill="hold">
                                          <p:stCondLst>
                                            <p:cond delay="0"/>
                                          </p:stCondLst>
                                        </p:cTn>
                                        <p:tgtEl>
                                          <p:spTgt spid="80902"/>
                                        </p:tgtEl>
                                        <p:attrNameLst>
                                          <p:attrName>style.visibility</p:attrName>
                                        </p:attrNameLst>
                                      </p:cBhvr>
                                      <p:to>
                                        <p:strVal val="visible"/>
                                      </p:to>
                                    </p:set>
                                    <p:animEffect transition="in" filter="fade">
                                      <p:cBhvr>
                                        <p:cTn id="28" dur="2000"/>
                                        <p:tgtEl>
                                          <p:spTgt spid="80902"/>
                                        </p:tgtEl>
                                      </p:cBhvr>
                                    </p:animEffect>
                                    <p:anim calcmode="lin" valueType="num">
                                      <p:cBhvr>
                                        <p:cTn id="29" dur="2000" fill="hold"/>
                                        <p:tgtEl>
                                          <p:spTgt spid="80902"/>
                                        </p:tgtEl>
                                        <p:attrNameLst>
                                          <p:attrName>ppt_x</p:attrName>
                                        </p:attrNameLst>
                                      </p:cBhvr>
                                      <p:tavLst>
                                        <p:tav tm="0">
                                          <p:val>
                                            <p:strVal val="#ppt_x"/>
                                          </p:val>
                                        </p:tav>
                                        <p:tav tm="100000">
                                          <p:val>
                                            <p:strVal val="#ppt_x"/>
                                          </p:val>
                                        </p:tav>
                                      </p:tavLst>
                                    </p:anim>
                                    <p:anim calcmode="lin" valueType="num">
                                      <p:cBhvr>
                                        <p:cTn id="30" dur="2000" fill="hold"/>
                                        <p:tgtEl>
                                          <p:spTgt spid="80902"/>
                                        </p:tgtEl>
                                        <p:attrNameLst>
                                          <p:attrName>ppt_y</p:attrName>
                                        </p:attrNameLst>
                                      </p:cBhvr>
                                      <p:tavLst>
                                        <p:tav tm="0">
                                          <p:val>
                                            <p:strVal val="#ppt_y-.1"/>
                                          </p:val>
                                        </p:tav>
                                        <p:tav tm="100000">
                                          <p:val>
                                            <p:strVal val="#ppt_y"/>
                                          </p:val>
                                        </p:tav>
                                      </p:tavLst>
                                    </p:anim>
                                  </p:childTnLst>
                                </p:cTn>
                              </p:par>
                            </p:childTnLst>
                          </p:cTn>
                        </p:par>
                        <p:par>
                          <p:cTn id="31" fill="hold">
                            <p:stCondLst>
                              <p:cond delay="9500"/>
                            </p:stCondLst>
                            <p:childTnLst>
                              <p:par>
                                <p:cTn id="32" presetID="47" presetClass="entr" presetSubtype="0" fill="hold" nodeType="afterEffect">
                                  <p:stCondLst>
                                    <p:cond delay="50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2000"/>
                                        <p:tgtEl>
                                          <p:spTgt spid="7"/>
                                        </p:tgtEl>
                                      </p:cBhvr>
                                    </p:animEffect>
                                    <p:anim calcmode="lin" valueType="num">
                                      <p:cBhvr>
                                        <p:cTn id="35" dur="2000" fill="hold"/>
                                        <p:tgtEl>
                                          <p:spTgt spid="7"/>
                                        </p:tgtEl>
                                        <p:attrNameLst>
                                          <p:attrName>ppt_x</p:attrName>
                                        </p:attrNameLst>
                                      </p:cBhvr>
                                      <p:tavLst>
                                        <p:tav tm="0">
                                          <p:val>
                                            <p:strVal val="#ppt_x"/>
                                          </p:val>
                                        </p:tav>
                                        <p:tav tm="100000">
                                          <p:val>
                                            <p:strVal val="#ppt_x"/>
                                          </p:val>
                                        </p:tav>
                                      </p:tavLst>
                                    </p:anim>
                                    <p:anim calcmode="lin" valueType="num">
                                      <p:cBhvr>
                                        <p:cTn id="36" dur="2000" fill="hold"/>
                                        <p:tgtEl>
                                          <p:spTgt spid="7"/>
                                        </p:tgtEl>
                                        <p:attrNameLst>
                                          <p:attrName>ppt_y</p:attrName>
                                        </p:attrNameLst>
                                      </p:cBhvr>
                                      <p:tavLst>
                                        <p:tav tm="0">
                                          <p:val>
                                            <p:strVal val="#ppt_y-.1"/>
                                          </p:val>
                                        </p:tav>
                                        <p:tav tm="100000">
                                          <p:val>
                                            <p:strVal val="#ppt_y"/>
                                          </p:val>
                                        </p:tav>
                                      </p:tavLst>
                                    </p:anim>
                                  </p:childTnLst>
                                </p:cTn>
                              </p:par>
                            </p:childTnLst>
                          </p:cTn>
                        </p:par>
                        <p:par>
                          <p:cTn id="37" fill="hold" nodeType="afterGroup">
                            <p:stCondLst>
                              <p:cond delay="12000"/>
                            </p:stCondLst>
                            <p:childTnLst>
                              <p:par>
                                <p:cTn id="38" presetID="42" presetClass="entr" presetSubtype="0" fill="hold" nodeType="afterEffect">
                                  <p:stCondLst>
                                    <p:cond delay="500"/>
                                  </p:stCondLst>
                                  <p:childTnLst>
                                    <p:set>
                                      <p:cBhvr>
                                        <p:cTn id="39" dur="1" fill="hold">
                                          <p:stCondLst>
                                            <p:cond delay="0"/>
                                          </p:stCondLst>
                                        </p:cTn>
                                        <p:tgtEl>
                                          <p:spTgt spid="80904"/>
                                        </p:tgtEl>
                                        <p:attrNameLst>
                                          <p:attrName>style.visibility</p:attrName>
                                        </p:attrNameLst>
                                      </p:cBhvr>
                                      <p:to>
                                        <p:strVal val="visible"/>
                                      </p:to>
                                    </p:set>
                                    <p:animEffect transition="in" filter="fade">
                                      <p:cBhvr>
                                        <p:cTn id="40" dur="2000"/>
                                        <p:tgtEl>
                                          <p:spTgt spid="80904"/>
                                        </p:tgtEl>
                                      </p:cBhvr>
                                    </p:animEffect>
                                    <p:anim calcmode="lin" valueType="num">
                                      <p:cBhvr>
                                        <p:cTn id="41" dur="2000" fill="hold"/>
                                        <p:tgtEl>
                                          <p:spTgt spid="80904"/>
                                        </p:tgtEl>
                                        <p:attrNameLst>
                                          <p:attrName>ppt_x</p:attrName>
                                        </p:attrNameLst>
                                      </p:cBhvr>
                                      <p:tavLst>
                                        <p:tav tm="0">
                                          <p:val>
                                            <p:strVal val="#ppt_x"/>
                                          </p:val>
                                        </p:tav>
                                        <p:tav tm="100000">
                                          <p:val>
                                            <p:strVal val="#ppt_x"/>
                                          </p:val>
                                        </p:tav>
                                      </p:tavLst>
                                    </p:anim>
                                    <p:anim calcmode="lin" valueType="num">
                                      <p:cBhvr>
                                        <p:cTn id="42" dur="2000" fill="hold"/>
                                        <p:tgtEl>
                                          <p:spTgt spid="809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smtClean="0">
              <a:solidFill>
                <a:srgbClr val="000000"/>
              </a:solidFill>
            </a:endParaRPr>
          </a:p>
        </p:txBody>
      </p:sp>
      <p:sp>
        <p:nvSpPr>
          <p:cNvPr id="205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p:spPr>
        <p:txBody>
          <a:bodyPr wrap="none" anchor="ctr"/>
          <a:lstStyle/>
          <a:p>
            <a:pPr algn="ctr"/>
            <a:endParaRPr lang="es-ES" smtClean="0">
              <a:solidFill>
                <a:srgbClr val="000000"/>
              </a:solidFill>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1"/>
            <a:ext cx="4876800" cy="1171575"/>
          </a:xfrm>
          <a:prstGeom prst="rect">
            <a:avLst/>
          </a:prstGeom>
          <a:noFill/>
          <a:ln w="9525">
            <a:noFill/>
            <a:miter lim="800000"/>
            <a:headEnd/>
            <a:tailEnd/>
          </a:ln>
        </p:spPr>
      </p:pic>
      <p:sp>
        <p:nvSpPr>
          <p:cNvPr id="2053" name="Text Box 8"/>
          <p:cNvSpPr txBox="1">
            <a:spLocks noChangeArrowheads="1"/>
          </p:cNvSpPr>
          <p:nvPr/>
        </p:nvSpPr>
        <p:spPr bwMode="auto">
          <a:xfrm>
            <a:off x="0" y="1428750"/>
            <a:ext cx="9144000" cy="2369880"/>
          </a:xfrm>
          <a:prstGeom prst="rect">
            <a:avLst/>
          </a:prstGeom>
          <a:noFill/>
          <a:ln w="9525">
            <a:noFill/>
            <a:miter lim="800000"/>
            <a:headEnd/>
            <a:tailEnd/>
          </a:ln>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2054"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p14:warp dir="in"/>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6522</TotalTime>
  <Words>2800</Words>
  <Application>Microsoft Office PowerPoint</Application>
  <PresentationFormat>Presentación en pantalla (16:9)</PresentationFormat>
  <Paragraphs>108</Paragraphs>
  <Slides>62</Slides>
  <Notes>2</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62</vt:i4>
      </vt:variant>
    </vt:vector>
  </HeadingPairs>
  <TitlesOfParts>
    <vt:vector size="71" baseType="lpstr">
      <vt:lpstr>Arial</vt:lpstr>
      <vt:lpstr>Arial Black</vt:lpstr>
      <vt:lpstr>Calibri</vt:lpstr>
      <vt:lpstr>High Tower Text</vt:lpstr>
      <vt:lpstr>Highlight LET</vt:lpstr>
      <vt:lpstr>Kristen ITC</vt:lpstr>
      <vt:lpstr>Times New Roman</vt:lpstr>
      <vt:lpstr>Tema de Office</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471</cp:revision>
  <dcterms:created xsi:type="dcterms:W3CDTF">2014-11-17T17:13:06Z</dcterms:created>
  <dcterms:modified xsi:type="dcterms:W3CDTF">2023-07-29T11:29:32Z</dcterms:modified>
</cp:coreProperties>
</file>