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5"/>
  </p:notesMasterIdLst>
  <p:sldIdLst>
    <p:sldId id="479" r:id="rId3"/>
    <p:sldId id="500" r:id="rId4"/>
    <p:sldId id="336" r:id="rId5"/>
    <p:sldId id="481" r:id="rId6"/>
    <p:sldId id="441" r:id="rId7"/>
    <p:sldId id="482" r:id="rId8"/>
    <p:sldId id="484" r:id="rId9"/>
    <p:sldId id="485" r:id="rId10"/>
    <p:sldId id="486"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1" r:id="rId24"/>
    <p:sldId id="496" r:id="rId25"/>
    <p:sldId id="497" r:id="rId26"/>
    <p:sldId id="449" r:id="rId27"/>
    <p:sldId id="498" r:id="rId28"/>
    <p:sldId id="455" r:id="rId29"/>
    <p:sldId id="499" r:id="rId30"/>
    <p:sldId id="456" r:id="rId31"/>
    <p:sldId id="458" r:id="rId32"/>
    <p:sldId id="480" r:id="rId33"/>
    <p:sldId id="501" r:id="rId3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gJs61tVakJ/QhfsNVSc98A==" hashData="7lpUY9wyzMWhGZd4TGGCnOL/77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B87F"/>
    <a:srgbClr val="8F8FFF"/>
    <a:srgbClr val="6666F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15" autoAdjust="0"/>
    <p:restoredTop sz="96338" autoAdjust="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10/05/2024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10/05/2024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10/05/2024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10/05/2024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10/05/2024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10/05/2024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10/05/2024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10/05/2024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10/05/2024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10/05/2024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10/05/2024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10/05/2024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634990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10/05/2024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61327396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Manos Escultoras – Lorenzo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Quinn</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715000"/>
          </a:xfrm>
          <a:prstGeom prst="rect">
            <a:avLst/>
          </a:prstGeom>
        </p:spPr>
      </p:pic>
      <p:sp>
        <p:nvSpPr>
          <p:cNvPr id="6" name="Rectángulo 5"/>
          <p:cNvSpPr/>
          <p:nvPr/>
        </p:nvSpPr>
        <p:spPr>
          <a:xfrm>
            <a:off x="0" y="0"/>
            <a:ext cx="9144000" cy="5715000"/>
          </a:xfrm>
          <a:prstGeom prst="rect">
            <a:avLst/>
          </a:prstGeom>
          <a:solidFill>
            <a:schemeClr val="bg1">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115616" y="121196"/>
            <a:ext cx="6494086" cy="92333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es-ES"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Manos Escultoras </a:t>
            </a:r>
            <a:endParaRPr lang="es-ES"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endParaRPr>
          </a:p>
        </p:txBody>
      </p:sp>
      <p:sp>
        <p:nvSpPr>
          <p:cNvPr id="3" name="2 CuadroTexto"/>
          <p:cNvSpPr txBox="1"/>
          <p:nvPr/>
        </p:nvSpPr>
        <p:spPr>
          <a:xfrm>
            <a:off x="539552" y="1129308"/>
            <a:ext cx="8352928" cy="2462213"/>
          </a:xfrm>
          <a:prstGeom prst="rect">
            <a:avLst/>
          </a:prstGeom>
          <a:noFill/>
          <a:scene3d>
            <a:camera prst="orthographicFront"/>
            <a:lightRig rig="threePt" dir="t"/>
          </a:scene3d>
          <a:sp3d>
            <a:bevelT prst="angle"/>
          </a:sp3d>
        </p:spPr>
        <p:txBody>
          <a:bodyPr wrap="square" rtlCol="0">
            <a:spAutoFit/>
            <a:sp3d extrusionH="57150">
              <a:bevelT w="38100" h="38100" prst="angle"/>
            </a:sp3d>
          </a:bodyPr>
          <a:lstStyle/>
          <a:p>
            <a:r>
              <a:rPr lang="es-ES" sz="2200" b="1" i="1" dirty="0" smtClean="0">
                <a:solidFill>
                  <a:schemeClr val="tx2"/>
                </a:solidFill>
                <a:effectLst>
                  <a:outerShdw blurRad="38100" dist="38100" dir="2700000" algn="tl">
                    <a:srgbClr val="000000">
                      <a:alpha val="43137"/>
                    </a:srgbClr>
                  </a:outerShdw>
                </a:effectLst>
                <a:latin typeface="Lucida Bright" pitchFamily="18" charset="0"/>
              </a:rPr>
              <a:t>Lorenzo </a:t>
            </a:r>
            <a:r>
              <a:rPr lang="es-ES" sz="2200" b="1" i="1" dirty="0" err="1" smtClean="0">
                <a:solidFill>
                  <a:schemeClr val="tx2"/>
                </a:solidFill>
                <a:effectLst>
                  <a:outerShdw blurRad="38100" dist="38100" dir="2700000" algn="tl">
                    <a:srgbClr val="000000">
                      <a:alpha val="43137"/>
                    </a:srgbClr>
                  </a:outerShdw>
                </a:effectLst>
                <a:latin typeface="Lucida Bright" pitchFamily="18" charset="0"/>
              </a:rPr>
              <a:t>Quinn</a:t>
            </a:r>
            <a:r>
              <a:rPr lang="es-ES" sz="2200" i="1" dirty="0" smtClean="0">
                <a:solidFill>
                  <a:schemeClr val="tx2"/>
                </a:solidFill>
                <a:effectLst>
                  <a:outerShdw blurRad="38100" dist="38100" dir="2700000" algn="tl">
                    <a:srgbClr val="000000">
                      <a:alpha val="43137"/>
                    </a:srgbClr>
                  </a:outerShdw>
                </a:effectLst>
                <a:latin typeface="Lucida Bright" pitchFamily="18" charset="0"/>
              </a:rPr>
              <a:t>;  del cine al universo de la escultura y con un apellido impreso en Hollywood, siguió en un inicio los pasos de su padre pero pronto encontró en el arte el lugar donde expresar acerca de su espíritu. En primer lugar y antes que nada quiero dar a conocer la obra del artista, aunque hay un espacio para una entrevista y poder así acercarnos al personaje.</a:t>
            </a:r>
            <a:endParaRPr lang="es-ES" sz="2200" i="1" dirty="0">
              <a:solidFill>
                <a:schemeClr val="tx2"/>
              </a:solidFill>
              <a:effectLst>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611560" y="3721596"/>
            <a:ext cx="8280920" cy="1785104"/>
          </a:xfrm>
          <a:prstGeom prst="rect">
            <a:avLst/>
          </a:prstGeom>
          <a:noFill/>
          <a:scene3d>
            <a:camera prst="orthographicFront"/>
            <a:lightRig rig="threePt" dir="t"/>
          </a:scene3d>
          <a:sp3d>
            <a:bevelT prst="angle"/>
          </a:sp3d>
        </p:spPr>
        <p:txBody>
          <a:bodyPr wrap="square" rtlCol="0">
            <a:spAutoFit/>
            <a:sp3d extrusionH="57150">
              <a:bevelT w="38100" h="38100" prst="angle"/>
            </a:sp3d>
          </a:bodyPr>
          <a:lstStyle/>
          <a:p>
            <a:r>
              <a:rPr lang="es-ES" sz="2200" i="1" dirty="0" smtClean="0">
                <a:solidFill>
                  <a:schemeClr val="tx2"/>
                </a:solidFill>
                <a:effectLst>
                  <a:outerShdw blurRad="38100" dist="38100" dir="2700000" algn="tl">
                    <a:srgbClr val="000000">
                      <a:alpha val="43137"/>
                    </a:srgbClr>
                  </a:outerShdw>
                </a:effectLst>
                <a:latin typeface="Lucida Bright" pitchFamily="18" charset="0"/>
              </a:rPr>
              <a:t>Lorenzo </a:t>
            </a:r>
            <a:r>
              <a:rPr lang="es-ES" sz="2200" i="1" dirty="0" err="1" smtClean="0">
                <a:solidFill>
                  <a:schemeClr val="tx2"/>
                </a:solidFill>
                <a:effectLst>
                  <a:outerShdw blurRad="38100" dist="38100" dir="2700000" algn="tl">
                    <a:srgbClr val="000000">
                      <a:alpha val="43137"/>
                    </a:srgbClr>
                  </a:outerShdw>
                </a:effectLst>
                <a:latin typeface="Lucida Bright" pitchFamily="18" charset="0"/>
              </a:rPr>
              <a:t>Quinn</a:t>
            </a:r>
            <a:r>
              <a:rPr lang="es-ES" sz="2200" i="1" dirty="0" smtClean="0">
                <a:solidFill>
                  <a:schemeClr val="tx2"/>
                </a:solidFill>
                <a:effectLst>
                  <a:outerShdw blurRad="38100" dist="38100" dir="2700000" algn="tl">
                    <a:srgbClr val="000000">
                      <a:alpha val="43137"/>
                    </a:srgbClr>
                  </a:outerShdw>
                </a:effectLst>
                <a:latin typeface="Lucida Bright" pitchFamily="18" charset="0"/>
              </a:rPr>
              <a:t> toma la anatomía humana como referencia, crea un mapa de emociones y de valores universales con un arte figurativo contemporáneo. Admirador de las obras de Auguste </a:t>
            </a:r>
            <a:r>
              <a:rPr lang="es-ES" sz="2200" i="1" dirty="0" err="1" smtClean="0">
                <a:solidFill>
                  <a:schemeClr val="tx2"/>
                </a:solidFill>
                <a:effectLst>
                  <a:outerShdw blurRad="38100" dist="38100" dir="2700000" algn="tl">
                    <a:srgbClr val="000000">
                      <a:alpha val="43137"/>
                    </a:srgbClr>
                  </a:outerShdw>
                </a:effectLst>
                <a:latin typeface="Lucida Bright" pitchFamily="18" charset="0"/>
              </a:rPr>
              <a:t>Rodin</a:t>
            </a:r>
            <a:r>
              <a:rPr lang="es-ES" sz="2200" i="1" dirty="0" smtClean="0">
                <a:solidFill>
                  <a:schemeClr val="tx2"/>
                </a:solidFill>
                <a:effectLst>
                  <a:outerShdw blurRad="38100" dist="38100" dir="2700000" algn="tl">
                    <a:srgbClr val="000000">
                      <a:alpha val="43137"/>
                    </a:srgbClr>
                  </a:outerShdw>
                </a:effectLst>
                <a:latin typeface="Lucida Bright" pitchFamily="18" charset="0"/>
              </a:rPr>
              <a:t> y de Miguel Ángel, su trabajo se inspira en referentes clásicos. </a:t>
            </a:r>
            <a:endParaRPr lang="es-ES" sz="2200" i="1" dirty="0">
              <a:solidFill>
                <a:schemeClr val="tx2"/>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wipe/>
      </p:transition>
    </mc:Choice>
    <mc:Fallback>
      <p:transition spd="slow" advTm="6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34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598884"/>
            <a:ext cx="9144000" cy="6624736"/>
          </a:xfrm>
          <a:prstGeom prst="rect">
            <a:avLst/>
          </a:prstGeom>
          <a:noFill/>
          <a:ln w="9525">
            <a:noFill/>
            <a:miter lim="800000"/>
            <a:headEnd/>
            <a:tailEnd/>
          </a:ln>
        </p:spPr>
      </p:pic>
      <p:sp>
        <p:nvSpPr>
          <p:cNvPr id="5" name="4 CuadroTexto"/>
          <p:cNvSpPr txBox="1"/>
          <p:nvPr/>
        </p:nvSpPr>
        <p:spPr>
          <a:xfrm>
            <a:off x="467544" y="4009628"/>
            <a:ext cx="8352928" cy="1538883"/>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Compartimos a lo largo de esta presentación algunas de las respuestas a las cuestiones que se le plantearon. </a:t>
            </a:r>
            <a:r>
              <a:rPr lang="es-ES" sz="2000" b="1" i="1" dirty="0" smtClean="0">
                <a:effectLst>
                  <a:glow rad="101600">
                    <a:srgbClr val="C00000">
                      <a:alpha val="60000"/>
                    </a:srgbClr>
                  </a:glow>
                  <a:outerShdw blurRad="38100" dist="38100" dir="2700000" algn="tl">
                    <a:srgbClr val="000000">
                      <a:alpha val="43137"/>
                    </a:srgbClr>
                  </a:outerShdw>
                </a:effectLst>
              </a:rPr>
              <a:t>¿En qué </a:t>
            </a:r>
            <a:r>
              <a:rPr lang="es-ES" sz="2000" b="1" i="1" dirty="0" err="1" smtClean="0">
                <a:effectLst>
                  <a:glow rad="101600">
                    <a:srgbClr val="C00000">
                      <a:alpha val="60000"/>
                    </a:srgbClr>
                  </a:glow>
                  <a:outerShdw blurRad="38100" dist="38100" dir="2700000" algn="tl">
                    <a:srgbClr val="000000">
                      <a:alpha val="43137"/>
                    </a:srgbClr>
                  </a:outerShdw>
                </a:effectLst>
              </a:rPr>
              <a:t>medída</a:t>
            </a:r>
            <a:r>
              <a:rPr lang="es-ES" sz="2000" b="1" i="1" dirty="0" smtClean="0">
                <a:effectLst>
                  <a:glow rad="101600">
                    <a:srgbClr val="C00000">
                      <a:alpha val="60000"/>
                    </a:srgbClr>
                  </a:glow>
                  <a:outerShdw blurRad="38100" dist="38100" dir="2700000" algn="tl">
                    <a:srgbClr val="000000">
                      <a:alpha val="43137"/>
                    </a:srgbClr>
                  </a:outerShdw>
                </a:effectLst>
              </a:rPr>
              <a:t>, ser el hijo del célebre actor Anthony </a:t>
            </a:r>
            <a:r>
              <a:rPr lang="es-ES" sz="2000" b="1" i="1" dirty="0" err="1" smtClean="0">
                <a:effectLst>
                  <a:glow rad="101600">
                    <a:srgbClr val="C00000">
                      <a:alpha val="60000"/>
                    </a:srgbClr>
                  </a:glow>
                  <a:outerShdw blurRad="38100" dist="38100" dir="2700000" algn="tl">
                    <a:srgbClr val="000000">
                      <a:alpha val="43137"/>
                    </a:srgbClr>
                  </a:outerShdw>
                </a:effectLst>
              </a:rPr>
              <a:t>Quinn</a:t>
            </a:r>
            <a:r>
              <a:rPr lang="es-ES" sz="2000" b="1" i="1" dirty="0" smtClean="0">
                <a:effectLst>
                  <a:glow rad="101600">
                    <a:srgbClr val="C00000">
                      <a:alpha val="60000"/>
                    </a:srgbClr>
                  </a:glow>
                  <a:outerShdw blurRad="38100" dist="38100" dir="2700000" algn="tl">
                    <a:srgbClr val="000000">
                      <a:alpha val="43137"/>
                    </a:srgbClr>
                  </a:outerShdw>
                </a:effectLst>
              </a:rPr>
              <a:t>, ha afectado a tu carrera? </a:t>
            </a:r>
            <a:r>
              <a:rPr lang="es-ES" i="1" dirty="0" smtClean="0">
                <a:effectLst>
                  <a:glow rad="101600">
                    <a:srgbClr val="C00000">
                      <a:alpha val="60000"/>
                    </a:srgbClr>
                  </a:glow>
                  <a:outerShdw blurRad="38100" dist="38100" dir="2700000" algn="tl">
                    <a:srgbClr val="000000">
                      <a:alpha val="43137"/>
                    </a:srgbClr>
                  </a:outerShdw>
                </a:effectLst>
              </a:rPr>
              <a:t>Mi padre ha tenido una gran influencia sobre mí por la personalidad increíble que tenía…de pequeño quería ser como él y soñaba con ser actor.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4896544"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004048" y="1417340"/>
            <a:ext cx="3960440"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Mi padre pasaba todo su tiempo libre creando arte o estudiando otros artistas.</a:t>
            </a:r>
          </a:p>
          <a:p>
            <a:r>
              <a:rPr lang="es-ES" sz="2000" i="1" dirty="0" smtClean="0">
                <a:effectLst>
                  <a:glow rad="101600">
                    <a:srgbClr val="C00000">
                      <a:alpha val="60000"/>
                    </a:srgbClr>
                  </a:glow>
                  <a:outerShdw blurRad="38100" dist="38100" dir="2700000" algn="tl">
                    <a:srgbClr val="000000">
                      <a:alpha val="43137"/>
                    </a:srgbClr>
                  </a:outerShdw>
                </a:effectLst>
              </a:rPr>
              <a:t>El siempre creyó en mi talento y me animó a seguir adelante en una carrera muy complicada como es la del escultor.</a:t>
            </a:r>
          </a:p>
          <a:p>
            <a:r>
              <a:rPr lang="es-ES" sz="2000" i="1" dirty="0" smtClean="0">
                <a:effectLst>
                  <a:glow rad="101600">
                    <a:srgbClr val="C00000">
                      <a:alpha val="60000"/>
                    </a:srgbClr>
                  </a:glow>
                  <a:outerShdw blurRad="38100" dist="38100" dir="2700000" algn="tl">
                    <a:srgbClr val="000000">
                      <a:alpha val="43137"/>
                    </a:srgbClr>
                  </a:outerShdw>
                </a:effectLst>
              </a:rPr>
              <a:t>Ser el hijo de un personaje famoso al principio te abre algunas puertas pero luego las expectativas son muy superiores a las de una persona común, con lo cual es un arma de doble filo.</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5" cstate="print"/>
          <a:stretch>
            <a:fillRect/>
          </a:stretch>
        </p:blipFill>
        <p:spPr bwMode="auto">
          <a:xfrm>
            <a:off x="0" y="0"/>
            <a:ext cx="57630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796136" y="1417340"/>
            <a:ext cx="3168352" cy="4154984"/>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¿Qué valores has adquirido de tu familia y que ahora son parte de tu persona?</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Mi familia me ha transmitido el valor de la honradez, la honestidad y el trabajo duro. También la empatía y el respeto para el prójimo.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99000">
        <p14:vortex dir="r"/>
        <p:sndAc>
          <p:stSnd loop="1">
            <p:snd r:embed="rId2" name="Variadas.wav"/>
          </p:stSnd>
        </p:sndAc>
      </p:transition>
    </mc:Choice>
    <mc:Fallback>
      <p:transition spd="slow" advTm="99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2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388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par>
                          <p:cTn id="42" fill="hold">
                            <p:stCondLst>
                              <p:cond delay="70600"/>
                            </p:stCondLst>
                            <p:childTnLst>
                              <p:par>
                                <p:cTn id="43" presetID="10" presetClass="exit" presetSubtype="0" fill="hold" grpId="1" nodeType="afterEffect">
                                  <p:stCondLst>
                                    <p:cond delay="2000"/>
                                  </p:stCondLst>
                                  <p:iterate type="lt">
                                    <p:tmPct val="0"/>
                                  </p:iterate>
                                  <p:childTnLst>
                                    <p:animEffect transition="out" filter="fade">
                                      <p:cBhvr>
                                        <p:cTn id="44" dur="2000"/>
                                        <p:tgtEl>
                                          <p:spTgt spid="8"/>
                                        </p:tgtEl>
                                      </p:cBhvr>
                                    </p:animEffect>
                                    <p:set>
                                      <p:cBhvr>
                                        <p:cTn id="45" dur="1" fill="hold">
                                          <p:stCondLst>
                                            <p:cond delay="1999"/>
                                          </p:stCondLst>
                                        </p:cTn>
                                        <p:tgtEl>
                                          <p:spTgt spid="8"/>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4000"/>
                                        <p:tgtEl>
                                          <p:spTgt spid="4"/>
                                        </p:tgtEl>
                                      </p:cBhvr>
                                    </p:animEffect>
                                    <p:set>
                                      <p:cBhvr>
                                        <p:cTn id="48" dur="1" fill="hold">
                                          <p:stCondLst>
                                            <p:cond delay="3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4000"/>
                                        <p:tgtEl>
                                          <p:spTgt spid="4"/>
                                        </p:tgtEl>
                                        <p:attrNameLst>
                                          <p:attrName>ppt_w</p:attrName>
                                        </p:attrNameLst>
                                      </p:cBhvr>
                                      <p:tavLst>
                                        <p:tav tm="0">
                                          <p:val>
                                            <p:strVal val="ppt_w"/>
                                          </p:val>
                                        </p:tav>
                                        <p:tav tm="100000">
                                          <p:val>
                                            <p:strVal val="4*ppt_w"/>
                                          </p:val>
                                        </p:tav>
                                      </p:tavLst>
                                    </p:anim>
                                    <p:anim calcmode="lin" valueType="num">
                                      <p:cBhvr>
                                        <p:cTn id="51" dur="4000"/>
                                        <p:tgtEl>
                                          <p:spTgt spid="4"/>
                                        </p:tgtEl>
                                        <p:attrNameLst>
                                          <p:attrName>ppt_h</p:attrName>
                                        </p:attrNameLst>
                                      </p:cBhvr>
                                      <p:tavLst>
                                        <p:tav tm="0">
                                          <p:val>
                                            <p:strVal val="ppt_h"/>
                                          </p:val>
                                        </p:tav>
                                        <p:tav tm="100000">
                                          <p:val>
                                            <p:strVal val="4*ppt_h"/>
                                          </p:val>
                                        </p:tav>
                                      </p:tavLst>
                                    </p:anim>
                                    <p:set>
                                      <p:cBhvr>
                                        <p:cTn id="52" dur="1" fill="hold">
                                          <p:stCondLst>
                                            <p:cond delay="3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766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9"/>
                                        </p:tgtEl>
                                        <p:attrNameLst>
                                          <p:attrName>style.visibility</p:attrName>
                                        </p:attrNameLst>
                                      </p:cBhvr>
                                      <p:to>
                                        <p:strVal val="visible"/>
                                      </p:to>
                                    </p:set>
                                    <p:animEffect transition="in" filter="fade">
                                      <p:cBhvr>
                                        <p:cTn id="63" dur="1000"/>
                                        <p:tgtEl>
                                          <p:spTgt spid="9"/>
                                        </p:tgtEl>
                                      </p:cBhvr>
                                    </p:animEffect>
                                    <p:anim calcmode="lin" valueType="num">
                                      <p:cBhvr>
                                        <p:cTn id="64" dur="1000" fill="hold"/>
                                        <p:tgtEl>
                                          <p:spTgt spid="9"/>
                                        </p:tgtEl>
                                        <p:attrNameLst>
                                          <p:attrName>ppt_x</p:attrName>
                                        </p:attrNameLst>
                                      </p:cBhvr>
                                      <p:tavLst>
                                        <p:tav tm="0">
                                          <p:val>
                                            <p:strVal val="#ppt_x-.1"/>
                                          </p:val>
                                        </p:tav>
                                        <p:tav tm="100000">
                                          <p:val>
                                            <p:strVal val="#ppt_x"/>
                                          </p:val>
                                        </p:tav>
                                      </p:tavLst>
                                    </p:anim>
                                    <p:anim calcmode="lin" valueType="num">
                                      <p:cBhvr>
                                        <p:cTn id="6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8"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¿Quién es Lorenzo </a:t>
            </a:r>
            <a:r>
              <a:rPr lang="es-ES" sz="2000" b="1" i="1" dirty="0" err="1" smtClean="0">
                <a:effectLst>
                  <a:glow rad="101600">
                    <a:srgbClr val="C00000">
                      <a:alpha val="60000"/>
                    </a:srgbClr>
                  </a:glow>
                  <a:outerShdw blurRad="38100" dist="38100" dir="2700000" algn="tl">
                    <a:srgbClr val="000000">
                      <a:alpha val="43137"/>
                    </a:srgbClr>
                  </a:outerShdw>
                </a:effectLst>
              </a:rPr>
              <a:t>Quinn</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Soy un artista, soy un escultor. Soy una persona que necesita comunicar. Para mí la comunicación es muy importante y, a través de mis esculturas, comunico unos mensajes universales de unión y de amor.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Soy una persona muy, muy sensible, a veces demasiado... Marido y padre de familia. Siempre me he visto como artista. Escribo todos los poemas que acompañan mis esculturas, he compuesto varias canciones, he hecho cine, unas 11 o 12 películas y llegué a ganar el premio a Mejor Actor Revelación en el Festival de Biarritz pero no seguí.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63000">
        <p14:glitter pattern="hexagon"/>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7"/>
                                        </p:tgtEl>
                                      </p:cBhvr>
                                    </p:animEffect>
                                    <p:set>
                                      <p:cBhvr>
                                        <p:cTn id="24" dur="1" fill="hold">
                                          <p:stCondLst>
                                            <p:cond delay="3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7"/>
                                        </p:tgtEl>
                                        <p:attrNameLst>
                                          <p:attrName>ppt_w</p:attrName>
                                        </p:attrNameLst>
                                      </p:cBhvr>
                                      <p:tavLst>
                                        <p:tav tm="0">
                                          <p:val>
                                            <p:strVal val="ppt_w"/>
                                          </p:val>
                                        </p:tav>
                                        <p:tav tm="100000">
                                          <p:val>
                                            <p:strVal val="4/3*ppt_w"/>
                                          </p:val>
                                        </p:tav>
                                      </p:tavLst>
                                    </p:anim>
                                    <p:anim calcmode="lin" valueType="num">
                                      <p:cBhvr>
                                        <p:cTn id="27" dur="4000"/>
                                        <p:tgtEl>
                                          <p:spTgt spid="17"/>
                                        </p:tgtEl>
                                        <p:attrNameLst>
                                          <p:attrName>ppt_h</p:attrName>
                                        </p:attrNameLst>
                                      </p:cBhvr>
                                      <p:tavLst>
                                        <p:tav tm="0">
                                          <p:val>
                                            <p:strVal val="ppt_h"/>
                                          </p:val>
                                        </p:tav>
                                        <p:tav tm="100000">
                                          <p:val>
                                            <p:strVal val="4/3*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4000" fill="hold"/>
                                        <p:tgtEl>
                                          <p:spTgt spid="18"/>
                                        </p:tgtEl>
                                        <p:attrNameLst>
                                          <p:attrName>ppt_w</p:attrName>
                                        </p:attrNameLst>
                                      </p:cBhvr>
                                      <p:tavLst>
                                        <p:tav tm="0">
                                          <p:val>
                                            <p:strVal val="4/3*#ppt_w"/>
                                          </p:val>
                                        </p:tav>
                                        <p:tav tm="100000">
                                          <p:val>
                                            <p:strVal val="#ppt_w"/>
                                          </p:val>
                                        </p:tav>
                                      </p:tavLst>
                                    </p:anim>
                                    <p:anim calcmode="lin" valueType="num">
                                      <p:cBhvr>
                                        <p:cTn id="32" dur="4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4000"/>
                                        <p:tgtEl>
                                          <p:spTgt spid="18"/>
                                        </p:tgtEl>
                                      </p:cBhvr>
                                    </p:animEffect>
                                    <p:anim calcmode="lin" valueType="num">
                                      <p:cBhvr>
                                        <p:cTn id="36" dur="4000" fill="hold"/>
                                        <p:tgtEl>
                                          <p:spTgt spid="18"/>
                                        </p:tgtEl>
                                        <p:attrNameLst>
                                          <p:attrName>ppt_x</p:attrName>
                                        </p:attrNameLst>
                                      </p:cBhvr>
                                      <p:tavLst>
                                        <p:tav tm="0">
                                          <p:val>
                                            <p:strVal val="#ppt_x"/>
                                          </p:val>
                                        </p:tav>
                                        <p:tav tm="100000">
                                          <p:val>
                                            <p:strVal val="#ppt_x"/>
                                          </p:val>
                                        </p:tav>
                                      </p:tavLst>
                                    </p:anim>
                                    <p:anim calcmode="lin" valueType="num">
                                      <p:cBhvr>
                                        <p:cTn id="37" dur="4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29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716016" y="1417340"/>
            <a:ext cx="4248472" cy="2985433"/>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¿Por qué abandonaste tu carrera cinematográfica?</a:t>
            </a:r>
          </a:p>
          <a:p>
            <a:r>
              <a:rPr lang="es-ES" sz="2000" i="1" dirty="0" smtClean="0">
                <a:effectLst>
                  <a:glow rad="101600">
                    <a:srgbClr val="C00000">
                      <a:alpha val="60000"/>
                    </a:srgbClr>
                  </a:glow>
                  <a:outerShdw blurRad="38100" dist="38100" dir="2700000" algn="tl">
                    <a:srgbClr val="000000">
                      <a:alpha val="43137"/>
                    </a:srgbClr>
                  </a:outerShdw>
                </a:effectLst>
              </a:rPr>
              <a:t/>
            </a:r>
            <a:br>
              <a:rPr lang="es-ES" sz="2000" i="1" dirty="0" smtClean="0">
                <a:effectLst>
                  <a:glow rad="101600">
                    <a:srgbClr val="C00000">
                      <a:alpha val="60000"/>
                    </a:srgbClr>
                  </a:glow>
                  <a:outerShdw blurRad="38100" dist="38100" dir="2700000" algn="tl">
                    <a:srgbClr val="000000">
                      <a:alpha val="43137"/>
                    </a:srgbClr>
                  </a:outerShdw>
                </a:effectLst>
              </a:rPr>
            </a:br>
            <a:r>
              <a:rPr lang="es-ES" sz="2000" i="1" dirty="0" smtClean="0">
                <a:effectLst>
                  <a:glow rad="101600">
                    <a:srgbClr val="C00000">
                      <a:alpha val="60000"/>
                    </a:srgbClr>
                  </a:glow>
                  <a:outerShdw blurRad="38100" dist="38100" dir="2700000" algn="tl">
                    <a:srgbClr val="000000">
                      <a:alpha val="43137"/>
                    </a:srgbClr>
                  </a:outerShdw>
                </a:effectLst>
              </a:rPr>
              <a:t>Pues mira, te diré que soy un </a:t>
            </a:r>
            <a:r>
              <a:rPr lang="es-ES" sz="2000" i="1" dirty="0" err="1" smtClean="0">
                <a:effectLst>
                  <a:glow rad="101600">
                    <a:srgbClr val="C00000">
                      <a:alpha val="60000"/>
                    </a:srgbClr>
                  </a:glow>
                  <a:outerShdw blurRad="38100" dist="38100" dir="2700000" algn="tl">
                    <a:srgbClr val="000000">
                      <a:alpha val="43137"/>
                    </a:srgbClr>
                  </a:outerShdw>
                </a:effectLst>
              </a:rPr>
              <a:t>freakie</a:t>
            </a:r>
            <a:r>
              <a:rPr lang="es-ES" sz="2000" i="1" dirty="0" smtClean="0">
                <a:effectLst>
                  <a:glow rad="101600">
                    <a:srgbClr val="C00000">
                      <a:alpha val="60000"/>
                    </a:srgbClr>
                  </a:glow>
                  <a:outerShdw blurRad="38100" dist="38100" dir="2700000" algn="tl">
                    <a:srgbClr val="000000">
                      <a:alpha val="43137"/>
                    </a:srgbClr>
                  </a:outerShdw>
                </a:effectLst>
              </a:rPr>
              <a:t> del control. Me gusta controlar la situación y en el cine no  puedes controlar nada porque para hacer una película se necesita un equipo muy grande.</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1"/>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716016" y="1561356"/>
            <a:ext cx="417646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 mucho más difícil hacer una buena película que un buen cuadro o una buena escultura. Si eres un buen artista, seguro que crearás una buena obra pero si eres un buen actor no siempre actuarás en una buena película.</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3999"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297660"/>
            <a:ext cx="8496944"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¿Y por qué decidiste finalmente centrarte en la escultura?</a:t>
            </a:r>
            <a:r>
              <a:rPr lang="es-ES" i="1" dirty="0" smtClean="0">
                <a:effectLst>
                  <a:glow rad="101600">
                    <a:srgbClr val="C00000">
                      <a:alpha val="60000"/>
                    </a:srgbClr>
                  </a:glow>
                  <a:outerShdw blurRad="38100" dist="38100" dir="2700000" algn="tl">
                    <a:srgbClr val="000000">
                      <a:alpha val="43137"/>
                    </a:srgbClr>
                  </a:outerShdw>
                </a:effectLst>
              </a:rPr>
              <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Por la materia. Soy muy táctil. Lo tangible es muy importante para mí. Aquello que puedo tocar, que puedo moldear. Y como no puedo crear vida como hombre, a mi manera, doy a luz a obras escultóricas.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84000">
        <p15:prstTrans prst="pageCurlDouble"/>
      </p:transition>
    </mc:Choice>
    <mc:Fallback>
      <p:transition spd="slow" advTm="8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3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3000" fill="hold"/>
                                        <p:tgtEl>
                                          <p:spTgt spid="15"/>
                                        </p:tgtEl>
                                        <p:attrNameLst>
                                          <p:attrName>ppt_w</p:attrName>
                                        </p:attrNameLst>
                                      </p:cBhvr>
                                      <p:tavLst>
                                        <p:tav tm="0">
                                          <p:val>
                                            <p:strVal val="4/3*#ppt_w"/>
                                          </p:val>
                                        </p:tav>
                                        <p:tav tm="100000">
                                          <p:val>
                                            <p:strVal val="#ppt_w"/>
                                          </p:val>
                                        </p:tav>
                                      </p:tavLst>
                                    </p:anim>
                                    <p:anim calcmode="lin" valueType="num">
                                      <p:cBhvr>
                                        <p:cTn id="28" dur="3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29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480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childTnLst>
                          </p:cTn>
                        </p:par>
                        <p:par>
                          <p:cTn id="39" fill="hold">
                            <p:stCondLst>
                              <p:cond delay="52000"/>
                            </p:stCondLst>
                            <p:childTnLst>
                              <p:par>
                                <p:cTn id="40" presetID="10" presetClass="entr" presetSubtype="0" fill="hold" nodeType="afterEffect">
                                  <p:stCondLst>
                                    <p:cond delay="20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3000"/>
                                        <p:tgtEl>
                                          <p:spTgt spid="16"/>
                                        </p:tgtEl>
                                      </p:cBhvr>
                                    </p:animEffect>
                                  </p:childTnLst>
                                </p:cTn>
                              </p:par>
                              <p:par>
                                <p:cTn id="43" presetID="23" presetClass="entr" presetSubtype="288" fill="hold" nodeType="withEffect">
                                  <p:stCondLst>
                                    <p:cond delay="2000"/>
                                  </p:stCondLst>
                                  <p:childTnLst>
                                    <p:set>
                                      <p:cBhvr>
                                        <p:cTn id="44" dur="1" fill="hold">
                                          <p:stCondLst>
                                            <p:cond delay="0"/>
                                          </p:stCondLst>
                                        </p:cTn>
                                        <p:tgtEl>
                                          <p:spTgt spid="16"/>
                                        </p:tgtEl>
                                        <p:attrNameLst>
                                          <p:attrName>style.visibility</p:attrName>
                                        </p:attrNameLst>
                                      </p:cBhvr>
                                      <p:to>
                                        <p:strVal val="visible"/>
                                      </p:to>
                                    </p:set>
                                    <p:anim calcmode="lin" valueType="num">
                                      <p:cBhvr>
                                        <p:cTn id="45" dur="3000" fill="hold"/>
                                        <p:tgtEl>
                                          <p:spTgt spid="16"/>
                                        </p:tgtEl>
                                        <p:attrNameLst>
                                          <p:attrName>ppt_w</p:attrName>
                                        </p:attrNameLst>
                                      </p:cBhvr>
                                      <p:tavLst>
                                        <p:tav tm="0">
                                          <p:val>
                                            <p:strVal val="4/3*#ppt_w"/>
                                          </p:val>
                                        </p:tav>
                                        <p:tav tm="100000">
                                          <p:val>
                                            <p:strVal val="#ppt_w"/>
                                          </p:val>
                                        </p:tav>
                                      </p:tavLst>
                                    </p:anim>
                                    <p:anim calcmode="lin" valueType="num">
                                      <p:cBhvr>
                                        <p:cTn id="46" dur="3000" fill="hold"/>
                                        <p:tgtEl>
                                          <p:spTgt spid="16"/>
                                        </p:tgtEl>
                                        <p:attrNameLst>
                                          <p:attrName>ppt_h</p:attrName>
                                        </p:attrNameLst>
                                      </p:cBhvr>
                                      <p:tavLst>
                                        <p:tav tm="0">
                                          <p:val>
                                            <p:strVal val="4/3*#ppt_h"/>
                                          </p:val>
                                        </p:tav>
                                        <p:tav tm="100000">
                                          <p:val>
                                            <p:strVal val="#ppt_h"/>
                                          </p:val>
                                        </p:tav>
                                      </p:tavLst>
                                    </p:anim>
                                  </p:childTnLst>
                                </p:cTn>
                              </p:par>
                            </p:childTnLst>
                          </p:cTn>
                        </p:par>
                        <p:par>
                          <p:cTn id="47" fill="hold">
                            <p:stCondLst>
                              <p:cond delay="57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468560" y="1"/>
            <a:ext cx="10369152" cy="5714999"/>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297660"/>
            <a:ext cx="846144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Lorenzo, lo tangible y lo táctil es fundamental y eso es lo que le llevó a centrar su carrera creativa en la escultura. "Aquí en el Mediterráneo se presta mucha atención a preservar la cultura del ayer, del pasado, pero falta esa visión del arte del futuro que puede existir en Estados Unidos"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cstate="print"/>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716016" y="1921396"/>
            <a:ext cx="4427984" cy="347787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Te criaste entre Italia y Estados Unidos. ¿Qué te ha aportado cada una de estas culturas a la persona y al artista que eres hoy en día?</a:t>
            </a:r>
          </a:p>
          <a:p>
            <a:r>
              <a:rPr lang="es-ES" sz="2000" i="1" dirty="0" smtClean="0">
                <a:effectLst>
                  <a:glow rad="101600">
                    <a:srgbClr val="C00000">
                      <a:alpha val="60000"/>
                    </a:srgbClr>
                  </a:glow>
                  <a:outerShdw blurRad="38100" dist="38100" dir="2700000" algn="tl">
                    <a:srgbClr val="000000">
                      <a:alpha val="43137"/>
                    </a:srgbClr>
                  </a:outerShdw>
                </a:effectLst>
              </a:rPr>
              <a:t/>
            </a:r>
            <a:br>
              <a:rPr lang="es-ES" sz="2000" i="1" dirty="0" smtClean="0">
                <a:effectLst>
                  <a:glow rad="101600">
                    <a:srgbClr val="C00000">
                      <a:alpha val="60000"/>
                    </a:srgbClr>
                  </a:glow>
                  <a:outerShdw blurRad="38100" dist="38100" dir="2700000" algn="tl">
                    <a:srgbClr val="000000">
                      <a:alpha val="43137"/>
                    </a:srgbClr>
                  </a:outerShdw>
                </a:effectLst>
              </a:rPr>
            </a:br>
            <a:r>
              <a:rPr lang="es-ES" sz="2000" i="1" dirty="0" smtClean="0">
                <a:effectLst>
                  <a:glow rad="101600">
                    <a:srgbClr val="C00000">
                      <a:alpha val="60000"/>
                    </a:srgbClr>
                  </a:glow>
                  <a:outerShdw blurRad="38100" dist="38100" dir="2700000" algn="tl">
                    <a:srgbClr val="000000">
                      <a:alpha val="43137"/>
                    </a:srgbClr>
                  </a:outerShdw>
                </a:effectLst>
              </a:rPr>
              <a:t>El lado americano me ha aportado la parte de la visión del negocio y el lado italiano la parte de los sentimientos y emociones.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14:switch dir="r"/>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9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4"/>
                                        </p:tgtEl>
                                        <p:attrNameLst>
                                          <p:attrName>ppt_w</p:attrName>
                                        </p:attrNameLst>
                                      </p:cBhvr>
                                      <p:tavLst>
                                        <p:tav tm="0">
                                          <p:val>
                                            <p:strVal val="ppt_w"/>
                                          </p:val>
                                        </p:tav>
                                        <p:tav tm="100000">
                                          <p:val>
                                            <p:strVal val="4/3*ppt_w"/>
                                          </p:val>
                                        </p:tav>
                                      </p:tavLst>
                                    </p:anim>
                                    <p:anim calcmode="lin" valueType="num">
                                      <p:cBhvr>
                                        <p:cTn id="27" dur="4000"/>
                                        <p:tgtEl>
                                          <p:spTgt spid="4"/>
                                        </p:tgtEl>
                                        <p:attrNameLst>
                                          <p:attrName>ppt_h</p:attrName>
                                        </p:attrNameLst>
                                      </p:cBhvr>
                                      <p:tavLst>
                                        <p:tav tm="0">
                                          <p:val>
                                            <p:strVal val="ppt_h"/>
                                          </p:val>
                                        </p:tav>
                                        <p:tav tm="100000">
                                          <p:val>
                                            <p:strVal val="4/3*ppt_h"/>
                                          </p:val>
                                        </p:tav>
                                      </p:tavLst>
                                    </p:anim>
                                    <p:set>
                                      <p:cBhvr>
                                        <p:cTn id="28" dur="1" fill="hold">
                                          <p:stCondLst>
                                            <p:cond delay="3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4000"/>
                                        <p:tgtEl>
                                          <p:spTgt spid="30"/>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30"/>
                                        </p:tgtEl>
                                        <p:attrNameLst>
                                          <p:attrName>style.visibility</p:attrName>
                                        </p:attrNameLst>
                                      </p:cBhvr>
                                      <p:to>
                                        <p:strVal val="visible"/>
                                      </p:to>
                                    </p:set>
                                    <p:anim calcmode="lin" valueType="num">
                                      <p:cBhvr>
                                        <p:cTn id="34" dur="4000" fill="hold"/>
                                        <p:tgtEl>
                                          <p:spTgt spid="30"/>
                                        </p:tgtEl>
                                        <p:attrNameLst>
                                          <p:attrName>ppt_w</p:attrName>
                                        </p:attrNameLst>
                                      </p:cBhvr>
                                      <p:tavLst>
                                        <p:tav tm="0">
                                          <p:val>
                                            <p:strVal val="4/3*#ppt_w"/>
                                          </p:val>
                                        </p:tav>
                                        <p:tav tm="100000">
                                          <p:val>
                                            <p:strVal val="#ppt_w"/>
                                          </p:val>
                                        </p:tav>
                                      </p:tavLst>
                                    </p:anim>
                                    <p:anim calcmode="lin" valueType="num">
                                      <p:cBhvr>
                                        <p:cTn id="35" dur="4000" fill="hold"/>
                                        <p:tgtEl>
                                          <p:spTgt spid="30"/>
                                        </p:tgtEl>
                                        <p:attrNameLst>
                                          <p:attrName>ppt_h</p:attrName>
                                        </p:attrNameLst>
                                      </p:cBhvr>
                                      <p:tavLst>
                                        <p:tav tm="0">
                                          <p:val>
                                            <p:strVal val="4/3*#ppt_h"/>
                                          </p:val>
                                        </p:tav>
                                        <p:tav tm="100000">
                                          <p:val>
                                            <p:strVal val="#ppt_h"/>
                                          </p:val>
                                        </p:tav>
                                      </p:tavLst>
                                    </p:anim>
                                  </p:childTnLst>
                                </p:cTn>
                              </p:par>
                            </p:childTnLst>
                          </p:cTn>
                        </p:par>
                        <p:par>
                          <p:cTn id="36" fill="hold">
                            <p:stCondLst>
                              <p:cond delay="354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324544" y="0"/>
            <a:ext cx="972108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motivos por los que nos fuimos de Nueva York mi mujer Giovanna y yo cuando vivíamos allí era por la alta competitividad que se vive en aquella ciudad.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297660"/>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es una gran competición allí y se pierde la sensibilidad de valores humanos. Es una ciudad muy creativa en la que pasan muchas cosas pero eso genera una presión para sobresalir de alguna forma en aquella jungla de cemento.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flip dir="r"/>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8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8"/>
                                        </p:tgtEl>
                                      </p:cBhvr>
                                    </p:animEffect>
                                    <p:set>
                                      <p:cBhvr>
                                        <p:cTn id="24" dur="1" fill="hold">
                                          <p:stCondLst>
                                            <p:cond delay="3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8"/>
                                        </p:tgtEl>
                                        <p:attrNameLst>
                                          <p:attrName>ppt_w</p:attrName>
                                        </p:attrNameLst>
                                      </p:cBhvr>
                                      <p:tavLst>
                                        <p:tav tm="0">
                                          <p:val>
                                            <p:strVal val="ppt_w"/>
                                          </p:val>
                                        </p:tav>
                                        <p:tav tm="100000">
                                          <p:val>
                                            <p:strVal val="4/3*ppt_w"/>
                                          </p:val>
                                        </p:tav>
                                      </p:tavLst>
                                    </p:anim>
                                    <p:anim calcmode="lin" valueType="num">
                                      <p:cBhvr>
                                        <p:cTn id="27" dur="4000"/>
                                        <p:tgtEl>
                                          <p:spTgt spid="8"/>
                                        </p:tgtEl>
                                        <p:attrNameLst>
                                          <p:attrName>ppt_h</p:attrName>
                                        </p:attrNameLst>
                                      </p:cBhvr>
                                      <p:tavLst>
                                        <p:tav tm="0">
                                          <p:val>
                                            <p:strVal val="ppt_h"/>
                                          </p:val>
                                        </p:tav>
                                        <p:tav tm="100000">
                                          <p:val>
                                            <p:strVal val="4/3*ppt_h"/>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42798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44008" y="1489348"/>
            <a:ext cx="4248472" cy="3046988"/>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Así que elegisteis España para vivir…</a:t>
            </a:r>
          </a:p>
          <a:p>
            <a:r>
              <a:rPr lang="es-ES" i="1" dirty="0" smtClean="0">
                <a:effectLst>
                  <a:glow rad="101600">
                    <a:srgbClr val="C00000">
                      <a:alpha val="60000"/>
                    </a:srgbClr>
                  </a:glow>
                  <a:outerShdw blurRad="38100" dist="38100" dir="2700000" algn="tl">
                    <a:srgbClr val="000000">
                      <a:alpha val="43137"/>
                    </a:srgbClr>
                  </a:outerShdw>
                </a:effectLst>
              </a:rPr>
              <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Sí, hace 25 años que vivimos en España. Aquí la vida es muy bella pero falta el lado negocio. Se vive muy bien, se come muy bien, los amigos son de verdad pero falta esta necesidad de crear cosas nuevas para sobresalir y esta parte me falta un poco aquí.</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44008" y="1561356"/>
            <a:ext cx="417646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Hay artistas que quizás han sido más egoístas y pensando solo en ellos han logrado mayores triunfos. Yo no llegaré a ser un grandísimo artista porque no soy tan egoísta de irme a vivir por ejemplo a Nueva York o a Miami porque a mí me convenga, pero no creo que fuera el mejor ambiente para educar a mis hijos.</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1"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225652"/>
            <a:ext cx="8784976" cy="1261884"/>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Esa diferencia de entornos culturales, ¿de qué forma ha marcado tu obra?</a:t>
            </a:r>
            <a:r>
              <a:rPr lang="es-ES" i="1" dirty="0" smtClean="0">
                <a:effectLst>
                  <a:glow rad="101600">
                    <a:srgbClr val="C00000">
                      <a:alpha val="60000"/>
                    </a:srgbClr>
                  </a:glow>
                  <a:outerShdw blurRad="38100" dist="38100" dir="2700000" algn="tl">
                    <a:srgbClr val="000000">
                      <a:alpha val="43137"/>
                    </a:srgbClr>
                  </a:outerShdw>
                </a:effectLst>
              </a:rPr>
              <a:t> Por ejemplo en Nueva York creé obras muy duras con una carga energética fuerte, inspiradas por la cultura y el tipo de vida allí como “La mano de Dios” o “Escalera de la Vida”, que reflejan el paso del tiempo y de las etapas de la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7000">
        <p14:gallery dir="l"/>
      </p:transition>
    </mc:Choice>
    <mc:Fallback>
      <p:transition spd="slow" advTm="9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4"/>
                                        </p:tgtEl>
                                      </p:cBhvr>
                                    </p:animEffect>
                                    <p:set>
                                      <p:cBhvr>
                                        <p:cTn id="24" dur="1" fill="hold">
                                          <p:stCondLst>
                                            <p:cond delay="3999"/>
                                          </p:stCondLst>
                                        </p:cTn>
                                        <p:tgtEl>
                                          <p:spTgt spid="4"/>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4"/>
                                        </p:tgtEl>
                                        <p:attrNameLst>
                                          <p:attrName>ppt_w</p:attrName>
                                        </p:attrNameLst>
                                      </p:cBhvr>
                                      <p:tavLst>
                                        <p:tav tm="0">
                                          <p:val>
                                            <p:strVal val="ppt_w"/>
                                          </p:val>
                                        </p:tav>
                                        <p:tav tm="100000">
                                          <p:val>
                                            <p:strVal val="4*ppt_w"/>
                                          </p:val>
                                        </p:tav>
                                      </p:tavLst>
                                    </p:anim>
                                    <p:anim calcmode="lin" valueType="num">
                                      <p:cBhvr>
                                        <p:cTn id="27" dur="4000"/>
                                        <p:tgtEl>
                                          <p:spTgt spid="4"/>
                                        </p:tgtEl>
                                        <p:attrNameLst>
                                          <p:attrName>ppt_h</p:attrName>
                                        </p:attrNameLst>
                                      </p:cBhvr>
                                      <p:tavLst>
                                        <p:tav tm="0">
                                          <p:val>
                                            <p:strVal val="ppt_h"/>
                                          </p:val>
                                        </p:tav>
                                        <p:tav tm="100000">
                                          <p:val>
                                            <p:strVal val="4*ppt_h"/>
                                          </p:val>
                                        </p:tav>
                                      </p:tavLst>
                                    </p:anim>
                                    <p:set>
                                      <p:cBhvr>
                                        <p:cTn id="28" dur="1" fill="hold">
                                          <p:stCondLst>
                                            <p:cond delay="3999"/>
                                          </p:stCondLst>
                                        </p:cTn>
                                        <p:tgtEl>
                                          <p:spTgt spid="4"/>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4000"/>
                                        <p:tgtEl>
                                          <p:spTgt spid="15"/>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15"/>
                                        </p:tgtEl>
                                        <p:attrNameLst>
                                          <p:attrName>style.visibility</p:attrName>
                                        </p:attrNameLst>
                                      </p:cBhvr>
                                      <p:to>
                                        <p:strVal val="visible"/>
                                      </p:to>
                                    </p:set>
                                    <p:anim calcmode="lin" valueType="num">
                                      <p:cBhvr>
                                        <p:cTn id="34" dur="4000" fill="hold"/>
                                        <p:tgtEl>
                                          <p:spTgt spid="15"/>
                                        </p:tgtEl>
                                        <p:attrNameLst>
                                          <p:attrName>ppt_w</p:attrName>
                                        </p:attrNameLst>
                                      </p:cBhvr>
                                      <p:tavLst>
                                        <p:tav tm="0">
                                          <p:val>
                                            <p:strVal val="4/3*#ppt_w"/>
                                          </p:val>
                                        </p:tav>
                                        <p:tav tm="100000">
                                          <p:val>
                                            <p:strVal val="#ppt_w"/>
                                          </p:val>
                                        </p:tav>
                                      </p:tavLst>
                                    </p:anim>
                                    <p:anim calcmode="lin" valueType="num">
                                      <p:cBhvr>
                                        <p:cTn id="35" dur="4000" fill="hold"/>
                                        <p:tgtEl>
                                          <p:spTgt spid="15"/>
                                        </p:tgtEl>
                                        <p:attrNameLst>
                                          <p:attrName>ppt_h</p:attrName>
                                        </p:attrNameLst>
                                      </p:cBhvr>
                                      <p:tavLst>
                                        <p:tav tm="0">
                                          <p:val>
                                            <p:strVal val="4/3*#ppt_h"/>
                                          </p:val>
                                        </p:tav>
                                        <p:tav tm="100000">
                                          <p:val>
                                            <p:strVal val="#ppt_h"/>
                                          </p:val>
                                        </p:tav>
                                      </p:tavLst>
                                    </p:anim>
                                  </p:childTnLst>
                                </p:cTn>
                              </p:par>
                            </p:childTnLst>
                          </p:cTn>
                        </p:par>
                        <p:par>
                          <p:cTn id="36" fill="hold">
                            <p:stCondLst>
                              <p:cond delay="34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60600"/>
                            </p:stCondLst>
                            <p:childTnLst>
                              <p:par>
                                <p:cTn id="43" presetID="10" presetClass="exit" presetSubtype="0" fill="hold" grpId="1" nodeType="afterEffect">
                                  <p:stCondLst>
                                    <p:cond delay="2000"/>
                                  </p:stCondLst>
                                  <p:iterate type="lt">
                                    <p:tmPct val="0"/>
                                  </p:iterate>
                                  <p:childTnLst>
                                    <p:animEffect transition="out" filter="fade">
                                      <p:cBhvr>
                                        <p:cTn id="44" dur="2000"/>
                                        <p:tgtEl>
                                          <p:spTgt spid="6"/>
                                        </p:tgtEl>
                                      </p:cBhvr>
                                    </p:animEffect>
                                    <p:set>
                                      <p:cBhvr>
                                        <p:cTn id="45" dur="1" fill="hold">
                                          <p:stCondLst>
                                            <p:cond delay="1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4000"/>
                                        <p:tgtEl>
                                          <p:spTgt spid="15"/>
                                        </p:tgtEl>
                                      </p:cBhvr>
                                    </p:animEffect>
                                    <p:set>
                                      <p:cBhvr>
                                        <p:cTn id="48" dur="1" fill="hold">
                                          <p:stCondLst>
                                            <p:cond delay="3999"/>
                                          </p:stCondLst>
                                        </p:cTn>
                                        <p:tgtEl>
                                          <p:spTgt spid="15"/>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4000"/>
                                        <p:tgtEl>
                                          <p:spTgt spid="15"/>
                                        </p:tgtEl>
                                        <p:attrNameLst>
                                          <p:attrName>ppt_w</p:attrName>
                                        </p:attrNameLst>
                                      </p:cBhvr>
                                      <p:tavLst>
                                        <p:tav tm="0">
                                          <p:val>
                                            <p:strVal val="ppt_w"/>
                                          </p:val>
                                        </p:tav>
                                        <p:tav tm="100000">
                                          <p:val>
                                            <p:strVal val="4*ppt_w"/>
                                          </p:val>
                                        </p:tav>
                                      </p:tavLst>
                                    </p:anim>
                                    <p:anim calcmode="lin" valueType="num">
                                      <p:cBhvr>
                                        <p:cTn id="51" dur="4000"/>
                                        <p:tgtEl>
                                          <p:spTgt spid="15"/>
                                        </p:tgtEl>
                                        <p:attrNameLst>
                                          <p:attrName>ppt_h</p:attrName>
                                        </p:attrNameLst>
                                      </p:cBhvr>
                                      <p:tavLst>
                                        <p:tav tm="0">
                                          <p:val>
                                            <p:strVal val="ppt_h"/>
                                          </p:val>
                                        </p:tav>
                                        <p:tav tm="100000">
                                          <p:val>
                                            <p:strVal val="4*ppt_h"/>
                                          </p:val>
                                        </p:tav>
                                      </p:tavLst>
                                    </p:anim>
                                    <p:set>
                                      <p:cBhvr>
                                        <p:cTn id="52" dur="1" fill="hold">
                                          <p:stCondLst>
                                            <p:cond delay="3999"/>
                                          </p:stCondLst>
                                        </p:cTn>
                                        <p:tgtEl>
                                          <p:spTgt spid="15"/>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666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7"/>
                                        </p:tgtEl>
                                        <p:attrNameLst>
                                          <p:attrName>style.visibility</p:attrName>
                                        </p:attrNameLst>
                                      </p:cBhvr>
                                      <p:to>
                                        <p:strVal val="visible"/>
                                      </p:to>
                                    </p:set>
                                    <p:animEffect transition="in" filter="fade">
                                      <p:cBhvr>
                                        <p:cTn id="63" dur="1000"/>
                                        <p:tgtEl>
                                          <p:spTgt spid="7"/>
                                        </p:tgtEl>
                                      </p:cBhvr>
                                    </p:animEffect>
                                    <p:anim calcmode="lin" valueType="num">
                                      <p:cBhvr>
                                        <p:cTn id="64" dur="1000" fill="hold"/>
                                        <p:tgtEl>
                                          <p:spTgt spid="7"/>
                                        </p:tgtEl>
                                        <p:attrNameLst>
                                          <p:attrName>ppt_x</p:attrName>
                                        </p:attrNameLst>
                                      </p:cBhvr>
                                      <p:tavLst>
                                        <p:tav tm="0">
                                          <p:val>
                                            <p:strVal val="#ppt_x-.1"/>
                                          </p:val>
                                        </p:tav>
                                        <p:tav tm="100000">
                                          <p:val>
                                            <p:strVal val="#ppt_x"/>
                                          </p:val>
                                        </p:tav>
                                      </p:tavLst>
                                    </p:anim>
                                    <p:anim calcmode="lin" valueType="num">
                                      <p:cBhvr>
                                        <p:cTn id="6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a:off x="0" y="0"/>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44008" y="1993404"/>
            <a:ext cx="417646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los 23 años, cuando vivía en Nueva York, ¡ya estaba obsesionado por el paso del tiempo!. Las esculturas que hago desde que estoy en España son mucho más armónicas y emocionales. El entorno marca sin duda la obra que tú haces. </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cstate="print"/>
          <a:stretch>
            <a:fillRect/>
          </a:stretch>
        </p:blipFill>
        <p:spPr bwMode="auto">
          <a:xfrm>
            <a:off x="0" y="0"/>
            <a:ext cx="449999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716016" y="1705372"/>
            <a:ext cx="4176464" cy="3293209"/>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¿Cuáles han sido tus referentes artísticos?</a:t>
            </a:r>
          </a:p>
          <a:p>
            <a:r>
              <a:rPr lang="es-ES" sz="2000" i="1" dirty="0" smtClean="0">
                <a:effectLst>
                  <a:glow rad="101600">
                    <a:srgbClr val="C00000">
                      <a:alpha val="60000"/>
                    </a:srgbClr>
                  </a:glow>
                  <a:outerShdw blurRad="38100" dist="38100" dir="2700000" algn="tl">
                    <a:srgbClr val="000000">
                      <a:alpha val="43137"/>
                    </a:srgbClr>
                  </a:outerShdw>
                </a:effectLst>
              </a:rPr>
              <a:t/>
            </a:r>
            <a:br>
              <a:rPr lang="es-ES" sz="2000" i="1" dirty="0" smtClean="0">
                <a:effectLst>
                  <a:glow rad="101600">
                    <a:srgbClr val="C00000">
                      <a:alpha val="60000"/>
                    </a:srgbClr>
                  </a:glow>
                  <a:outerShdw blurRad="38100" dist="38100" dir="2700000" algn="tl">
                    <a:srgbClr val="000000">
                      <a:alpha val="43137"/>
                    </a:srgbClr>
                  </a:outerShdw>
                </a:effectLst>
              </a:rPr>
            </a:br>
            <a:r>
              <a:rPr lang="es-ES" sz="2000" i="1" dirty="0" smtClean="0">
                <a:effectLst>
                  <a:glow rad="101600">
                    <a:srgbClr val="C00000">
                      <a:alpha val="60000"/>
                    </a:srgbClr>
                  </a:glow>
                  <a:outerShdw blurRad="38100" dist="38100" dir="2700000" algn="tl">
                    <a:srgbClr val="000000">
                      <a:alpha val="43137"/>
                    </a:srgbClr>
                  </a:outerShdw>
                </a:effectLst>
              </a:rPr>
              <a:t>De adolescente, todos los artistas del Renacimiento como Miguel Ángel o </a:t>
            </a:r>
            <a:r>
              <a:rPr lang="es-ES" sz="2000" i="1" dirty="0" err="1" smtClean="0">
                <a:effectLst>
                  <a:glow rad="101600">
                    <a:srgbClr val="C00000">
                      <a:alpha val="60000"/>
                    </a:srgbClr>
                  </a:glow>
                  <a:outerShdw blurRad="38100" dist="38100" dir="2700000" algn="tl">
                    <a:srgbClr val="000000">
                      <a:alpha val="43137"/>
                    </a:srgbClr>
                  </a:outerShdw>
                </a:effectLst>
              </a:rPr>
              <a:t>Bernini</a:t>
            </a:r>
            <a:r>
              <a:rPr lang="es-ES" sz="2000" i="1" dirty="0" smtClean="0">
                <a:effectLst>
                  <a:glow rad="101600">
                    <a:srgbClr val="C00000">
                      <a:alpha val="60000"/>
                    </a:srgbClr>
                  </a:glow>
                  <a:outerShdw blurRad="38100" dist="38100" dir="2700000" algn="tl">
                    <a:srgbClr val="000000">
                      <a:alpha val="43137"/>
                    </a:srgbClr>
                  </a:outerShdw>
                </a:effectLst>
              </a:rPr>
              <a:t>. Luego </a:t>
            </a:r>
            <a:r>
              <a:rPr lang="es-ES" sz="2000" i="1" dirty="0" err="1" smtClean="0">
                <a:effectLst>
                  <a:glow rad="101600">
                    <a:srgbClr val="C00000">
                      <a:alpha val="60000"/>
                    </a:srgbClr>
                  </a:glow>
                  <a:outerShdw blurRad="38100" dist="38100" dir="2700000" algn="tl">
                    <a:srgbClr val="000000">
                      <a:alpha val="43137"/>
                    </a:srgbClr>
                  </a:outerShdw>
                </a:effectLst>
              </a:rPr>
              <a:t>Rodin</a:t>
            </a:r>
            <a:r>
              <a:rPr lang="es-ES" sz="2000" i="1" dirty="0" smtClean="0">
                <a:effectLst>
                  <a:glow rad="101600">
                    <a:srgbClr val="C00000">
                      <a:alpha val="60000"/>
                    </a:srgbClr>
                  </a:glow>
                  <a:outerShdw blurRad="38100" dist="38100" dir="2700000" algn="tl">
                    <a:srgbClr val="000000">
                      <a:alpha val="43137"/>
                    </a:srgbClr>
                  </a:outerShdw>
                </a:effectLst>
              </a:rPr>
              <a:t>…y Dalí me encantaba por su imaginación y su poder para hacerte viajar a través de sus obras.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4000">
        <p14:prism/>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35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47" presetClass="exit" presetSubtype="0" fill="hold" nodeType="withEffect">
                                  <p:stCondLst>
                                    <p:cond delay="2000"/>
                                  </p:stCondLst>
                                  <p:childTnLst>
                                    <p:animEffect transition="out" filter="fade">
                                      <p:cBhvr>
                                        <p:cTn id="23" dur="4000"/>
                                        <p:tgtEl>
                                          <p:spTgt spid="12"/>
                                        </p:tgtEl>
                                      </p:cBhvr>
                                    </p:animEffect>
                                    <p:anim calcmode="lin" valueType="num">
                                      <p:cBhvr>
                                        <p:cTn id="24" dur="4000"/>
                                        <p:tgtEl>
                                          <p:spTgt spid="12"/>
                                        </p:tgtEl>
                                        <p:attrNameLst>
                                          <p:attrName>ppt_x</p:attrName>
                                        </p:attrNameLst>
                                      </p:cBhvr>
                                      <p:tavLst>
                                        <p:tav tm="0">
                                          <p:val>
                                            <p:strVal val="ppt_x"/>
                                          </p:val>
                                        </p:tav>
                                        <p:tav tm="100000">
                                          <p:val>
                                            <p:strVal val="ppt_x"/>
                                          </p:val>
                                        </p:tav>
                                      </p:tavLst>
                                    </p:anim>
                                    <p:anim calcmode="lin" valueType="num">
                                      <p:cBhvr>
                                        <p:cTn id="25" dur="4000"/>
                                        <p:tgtEl>
                                          <p:spTgt spid="12"/>
                                        </p:tgtEl>
                                        <p:attrNameLst>
                                          <p:attrName>ppt_y</p:attrName>
                                        </p:attrNameLst>
                                      </p:cBhvr>
                                      <p:tavLst>
                                        <p:tav tm="0">
                                          <p:val>
                                            <p:strVal val="ppt_y"/>
                                          </p:val>
                                        </p:tav>
                                        <p:tav tm="100000">
                                          <p:val>
                                            <p:strVal val="ppt_y-.1"/>
                                          </p:val>
                                        </p:tav>
                                      </p:tavLst>
                                    </p:anim>
                                    <p:set>
                                      <p:cBhvr>
                                        <p:cTn id="26" dur="1" fill="hold">
                                          <p:stCondLst>
                                            <p:cond delay="3999"/>
                                          </p:stCondLst>
                                        </p:cTn>
                                        <p:tgtEl>
                                          <p:spTgt spid="12"/>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12"/>
                                        </p:tgtEl>
                                        <p:attrNameLst>
                                          <p:attrName>ppt_w</p:attrName>
                                        </p:attrNameLst>
                                      </p:cBhvr>
                                      <p:tavLst>
                                        <p:tav tm="0">
                                          <p:val>
                                            <p:strVal val="ppt_w"/>
                                          </p:val>
                                        </p:tav>
                                        <p:tav tm="100000">
                                          <p:val>
                                            <p:strVal val="4/3*ppt_w"/>
                                          </p:val>
                                        </p:tav>
                                      </p:tavLst>
                                    </p:anim>
                                    <p:anim calcmode="lin" valueType="num">
                                      <p:cBhvr>
                                        <p:cTn id="29" dur="4000"/>
                                        <p:tgtEl>
                                          <p:spTgt spid="12"/>
                                        </p:tgtEl>
                                        <p:attrNameLst>
                                          <p:attrName>ppt_h</p:attrName>
                                        </p:attrNameLst>
                                      </p:cBhvr>
                                      <p:tavLst>
                                        <p:tav tm="0">
                                          <p:val>
                                            <p:strVal val="ppt_h"/>
                                          </p:val>
                                        </p:tav>
                                        <p:tav tm="100000">
                                          <p:val>
                                            <p:strVal val="4/3*ppt_h"/>
                                          </p:val>
                                        </p:tav>
                                      </p:tavLst>
                                    </p:anim>
                                    <p:set>
                                      <p:cBhvr>
                                        <p:cTn id="30" dur="1" fill="hold">
                                          <p:stCondLst>
                                            <p:cond delay="3999"/>
                                          </p:stCondLst>
                                        </p:cTn>
                                        <p:tgtEl>
                                          <p:spTgt spid="12"/>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29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493204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148064" y="1417340"/>
            <a:ext cx="3744416" cy="2831544"/>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También eres conocido por tus colecciones de joyas. ¿Tus joyas son esculturas o tus esculturas son joyas?</a:t>
            </a:r>
          </a:p>
          <a:p>
            <a:r>
              <a:rPr lang="es-ES" i="1" dirty="0" smtClean="0">
                <a:effectLst>
                  <a:glow rad="101600">
                    <a:srgbClr val="C00000">
                      <a:alpha val="60000"/>
                    </a:srgbClr>
                  </a:glow>
                  <a:outerShdw blurRad="38100" dist="38100" dir="2700000" algn="tl">
                    <a:srgbClr val="000000">
                      <a:alpha val="43137"/>
                    </a:srgbClr>
                  </a:outerShdw>
                </a:effectLst>
              </a:rPr>
              <a:t/>
            </a:r>
            <a:br>
              <a:rPr lang="es-ES" i="1" dirty="0" smtClean="0">
                <a:effectLst>
                  <a:glow rad="101600">
                    <a:srgbClr val="C00000">
                      <a:alpha val="60000"/>
                    </a:srgbClr>
                  </a:glow>
                  <a:outerShdw blurRad="38100" dist="38100" dir="2700000" algn="tl">
                    <a:srgbClr val="000000">
                      <a:alpha val="43137"/>
                    </a:srgbClr>
                  </a:outerShdw>
                </a:effectLst>
              </a:rPr>
            </a:br>
            <a:r>
              <a:rPr lang="es-ES" sz="2000" i="1" dirty="0" smtClean="0">
                <a:effectLst>
                  <a:glow rad="101600">
                    <a:srgbClr val="C00000">
                      <a:alpha val="60000"/>
                    </a:srgbClr>
                  </a:glow>
                  <a:outerShdw blurRad="38100" dist="38100" dir="2700000" algn="tl">
                    <a:srgbClr val="000000">
                      <a:alpha val="43137"/>
                    </a:srgbClr>
                  </a:outerShdw>
                </a:effectLst>
              </a:rPr>
              <a:t>Algo interesante es que, en un par de ocasiones, dos joyas han inspirado una escultura pero suele ser al revés.</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Primero creo la escultura y luego la rediseño y la adapto a la joyería. No es algo simple de hacer pero el mensaje y el concepto se mantienen tanto en la joya como en la escultura. Es una forma para mí de trascender y de llegar a otros sitios.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todo el mundo se puede permitir una escultura mía ya que las más asequibles se venden a partir de 6.000€. En cambio, las joyas ofrecen la posibilidad de acceder a una obra mía que además puedes llevar puesta.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7000">
        <p14:prism dir="r"/>
      </p:transition>
    </mc:Choice>
    <mc:Fallback>
      <p:transition spd="slow" advTm="7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0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9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9400"/>
                            </p:stCondLst>
                            <p:childTnLst>
                              <p:par>
                                <p:cTn id="43" presetID="10" presetClass="exit" presetSubtype="0" fill="hold" grpId="1" nodeType="afterEffect">
                                  <p:stCondLst>
                                    <p:cond delay="2000"/>
                                  </p:stCondLst>
                                  <p:iterate type="lt">
                                    <p:tmPct val="0"/>
                                  </p:iterate>
                                  <p:childTnLst>
                                    <p:animEffect transition="out" filter="fade">
                                      <p:cBhvr>
                                        <p:cTn id="44" dur="2000"/>
                                        <p:tgtEl>
                                          <p:spTgt spid="6"/>
                                        </p:tgtEl>
                                      </p:cBhvr>
                                    </p:animEffect>
                                    <p:set>
                                      <p:cBhvr>
                                        <p:cTn id="45" dur="1" fill="hold">
                                          <p:stCondLst>
                                            <p:cond delay="1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4000"/>
                                        <p:tgtEl>
                                          <p:spTgt spid="4"/>
                                        </p:tgtEl>
                                      </p:cBhvr>
                                    </p:animEffect>
                                    <p:set>
                                      <p:cBhvr>
                                        <p:cTn id="48" dur="1" fill="hold">
                                          <p:stCondLst>
                                            <p:cond delay="3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4000"/>
                                        <p:tgtEl>
                                          <p:spTgt spid="4"/>
                                        </p:tgtEl>
                                        <p:attrNameLst>
                                          <p:attrName>ppt_w</p:attrName>
                                        </p:attrNameLst>
                                      </p:cBhvr>
                                      <p:tavLst>
                                        <p:tav tm="0">
                                          <p:val>
                                            <p:strVal val="ppt_w"/>
                                          </p:val>
                                        </p:tav>
                                        <p:tav tm="100000">
                                          <p:val>
                                            <p:strVal val="4*ppt_w"/>
                                          </p:val>
                                        </p:tav>
                                      </p:tavLst>
                                    </p:anim>
                                    <p:anim calcmode="lin" valueType="num">
                                      <p:cBhvr>
                                        <p:cTn id="51" dur="4000"/>
                                        <p:tgtEl>
                                          <p:spTgt spid="4"/>
                                        </p:tgtEl>
                                        <p:attrNameLst>
                                          <p:attrName>ppt_h</p:attrName>
                                        </p:attrNameLst>
                                      </p:cBhvr>
                                      <p:tavLst>
                                        <p:tav tm="0">
                                          <p:val>
                                            <p:strVal val="ppt_h"/>
                                          </p:val>
                                        </p:tav>
                                        <p:tav tm="100000">
                                          <p:val>
                                            <p:strVal val="4*ppt_h"/>
                                          </p:val>
                                        </p:tav>
                                      </p:tavLst>
                                    </p:anim>
                                    <p:set>
                                      <p:cBhvr>
                                        <p:cTn id="52" dur="1" fill="hold">
                                          <p:stCondLst>
                                            <p:cond delay="3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54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873724"/>
            <a:ext cx="7992888"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¿Cómo definirías a tu perfil de cliente?</a:t>
            </a:r>
            <a:r>
              <a:rPr lang="es-ES" i="1" dirty="0" smtClean="0">
                <a:effectLst>
                  <a:glow rad="101600">
                    <a:srgbClr val="C00000">
                      <a:alpha val="60000"/>
                    </a:srgbClr>
                  </a:glow>
                  <a:outerShdw blurRad="38100" dist="38100" dir="2700000" algn="tl">
                    <a:srgbClr val="000000">
                      <a:alpha val="43137"/>
                    </a:srgbClr>
                  </a:outerShdw>
                </a:effectLst>
              </a:rPr>
              <a:t> Es gente que compra la obra, no como inversión, sino por el mensaje, porque le transmite algo personal.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0fd9476e7c0c1ff1a8d02f0b489eb290.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He tenido clientes, por ejemplo, casos extremos, que han comprado una escultura mía para regalársela a su ex-mujer y le han dicho: “ves, lo que representa esta escultura es lo que siempre te había querido decir”.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6000">
        <p15:prstTrans prst="fallOver"/>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6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2"/>
                                        </p:tgtEl>
                                      </p:cBhvr>
                                    </p:animEffect>
                                    <p:set>
                                      <p:cBhvr>
                                        <p:cTn id="24" dur="1" fill="hold">
                                          <p:stCondLst>
                                            <p:cond delay="3999"/>
                                          </p:stCondLst>
                                        </p:cTn>
                                        <p:tgtEl>
                                          <p:spTgt spid="2"/>
                                        </p:tgtEl>
                                        <p:attrNameLst>
                                          <p:attrName>style.visibility</p:attrName>
                                        </p:attrNameLst>
                                      </p:cBhvr>
                                      <p:to>
                                        <p:strVal val="hidden"/>
                                      </p:to>
                                    </p:se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childTnLst>
                          </p:cTn>
                        </p:par>
                        <p:par>
                          <p:cTn id="32" fill="hold">
                            <p:stCondLst>
                              <p:cond delay="229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Tuve un caso muy emotivo de una pareja en el que él enfermó de cáncer terminal y acabó muriendo pero, cuando le detectaron el cáncer, empezaron a coleccionar mi obra a conciencia.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1"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Empezaron comprando una pieza de “El tiempo vuela”, “Encontrando el amor”, “Destino”…y piezas que estaban relacionadas con su vida en ese momento. Veían su vida reflejada en mis esculturas.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6000">
        <p14:prism isInverted="1"/>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97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3000"/>
                                        <p:tgtEl>
                                          <p:spTgt spid="4"/>
                                        </p:tgtEl>
                                      </p:cBhvr>
                                    </p:animEffect>
                                  </p:childTnLst>
                                </p:cTn>
                              </p:par>
                              <p:par>
                                <p:cTn id="21" presetID="23" presetClass="entr" presetSubtype="288" fill="hold" nodeType="withEffect">
                                  <p:stCondLst>
                                    <p:cond delay="2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childTnLst>
                          </p:cTn>
                        </p:par>
                        <p:par>
                          <p:cTn id="25" fill="hold">
                            <p:stCondLst>
                              <p:cond delay="247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effectLst>
              </a:rPr>
              <a:t>"Me considero el artista del amor. Hay mucho odio en el mundo y el odio solo se puede vencer con el amor. Me gusta buscar el lado positivo de las cosas"</a:t>
            </a:r>
            <a:endParaRPr lang="es-ES" dirty="0">
              <a:effectLst>
                <a:glow rad="101600">
                  <a:srgbClr val="C00000">
                    <a:alpha val="60000"/>
                  </a:srgbClr>
                </a:glo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297660"/>
            <a:ext cx="8568952" cy="1261884"/>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¿Por qué las manos se han convertido en el sello más característico de tu obra? </a:t>
            </a:r>
            <a:r>
              <a:rPr lang="es-ES" i="1" dirty="0" smtClean="0">
                <a:effectLst>
                  <a:glow rad="101600">
                    <a:srgbClr val="C00000">
                      <a:alpha val="60000"/>
                    </a:srgbClr>
                  </a:glow>
                  <a:outerShdw blurRad="38100" dist="38100" dir="2700000" algn="tl">
                    <a:srgbClr val="000000">
                      <a:alpha val="43137"/>
                    </a:srgbClr>
                  </a:outerShdw>
                </a:effectLst>
              </a:rPr>
              <a:t>Uno de los motivos por los que utilizo mucho las manos es porque los gestos son universales y todo el mundo puede verse reflejado en ellas, a diferencia de un cuerpo escultórico, anatómicamente casi perfecto.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warp dir="in"/>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71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231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297660"/>
            <a:ext cx="8496944" cy="1261884"/>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Nombrabas antes una de tus piezas llamada “Destino”. ¿Lorenzo </a:t>
            </a:r>
            <a:r>
              <a:rPr lang="es-ES" sz="2000" b="1" i="1" dirty="0" err="1" smtClean="0">
                <a:effectLst>
                  <a:glow rad="101600">
                    <a:srgbClr val="C00000">
                      <a:alpha val="60000"/>
                    </a:srgbClr>
                  </a:glow>
                  <a:outerShdw blurRad="38100" dist="38100" dir="2700000" algn="tl">
                    <a:srgbClr val="000000">
                      <a:alpha val="43137"/>
                    </a:srgbClr>
                  </a:outerShdw>
                </a:effectLst>
              </a:rPr>
              <a:t>Quinn</a:t>
            </a:r>
            <a:r>
              <a:rPr lang="es-ES" sz="2000" b="1" i="1" dirty="0" smtClean="0">
                <a:effectLst>
                  <a:glow rad="101600">
                    <a:srgbClr val="C00000">
                      <a:alpha val="60000"/>
                    </a:srgbClr>
                  </a:glow>
                  <a:outerShdw blurRad="38100" dist="38100" dir="2700000" algn="tl">
                    <a:srgbClr val="000000">
                      <a:alpha val="43137"/>
                    </a:srgbClr>
                  </a:outerShdw>
                </a:effectLst>
              </a:rPr>
              <a:t> cree en el destino?</a:t>
            </a:r>
            <a:r>
              <a:rPr lang="es-ES" dirty="0" smtClean="0">
                <a:effectLst>
                  <a:glow rad="101600">
                    <a:srgbClr val="C00000">
                      <a:alpha val="60000"/>
                    </a:srgbClr>
                  </a:glow>
                </a:effectLst>
              </a:rPr>
              <a:t> </a:t>
            </a:r>
            <a:r>
              <a:rPr lang="es-ES" i="1" dirty="0" smtClean="0">
                <a:effectLst>
                  <a:glow rad="101600">
                    <a:srgbClr val="C00000">
                      <a:alpha val="60000"/>
                    </a:srgbClr>
                  </a:glow>
                  <a:outerShdw blurRad="38100" dist="38100" dir="2700000" algn="tl">
                    <a:srgbClr val="000000">
                      <a:alpha val="43137"/>
                    </a:srgbClr>
                  </a:outerShdw>
                </a:effectLst>
              </a:rPr>
              <a:t>Pues me lo he preguntado muchas veces. Yo sí que creo en el destino, aunque no tenga la certeza, pero creo que hay un destino marcado en general y luego tienes libertad de movimiento.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como subir a un barco que sabes que llegará a un puerto determinado pero lo que hagas en el barco durante el trayecto ya depende de ti. Y seguramente la gente que conocerás a lo largo de tu vida está ya en ese mismo barco.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ferris dir="l"/>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3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3000" fill="hold"/>
                                        <p:tgtEl>
                                          <p:spTgt spid="15"/>
                                        </p:tgtEl>
                                        <p:attrNameLst>
                                          <p:attrName>ppt_w</p:attrName>
                                        </p:attrNameLst>
                                      </p:cBhvr>
                                      <p:tavLst>
                                        <p:tav tm="0">
                                          <p:val>
                                            <p:strVal val="4/3*#ppt_w"/>
                                          </p:val>
                                        </p:tav>
                                        <p:tav tm="100000">
                                          <p:val>
                                            <p:strVal val="#ppt_w"/>
                                          </p:val>
                                        </p:tav>
                                      </p:tavLst>
                                    </p:anim>
                                    <p:anim calcmode="lin" valueType="num">
                                      <p:cBhvr>
                                        <p:cTn id="28" dur="3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323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esculpo ya he creado antes la obra en mi cabeza: he pensado y definido el tema, he escrito sobre ello y ya he visualizado antes la imagen de lo que quiero hacer. Cuando la carga creativa es baja, leo mucho y me documento sobre los temas que me interesan para que vuelva la inspiración.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513684"/>
            <a:ext cx="8208912" cy="98488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palabra lujo está desgastada últimamente. ¿Qué es el lujo para Lorenzo </a:t>
            </a:r>
            <a:r>
              <a:rPr lang="es-ES" sz="2000" b="1" i="1" dirty="0" err="1" smtClean="0">
                <a:effectLst>
                  <a:glow rad="101600">
                    <a:srgbClr val="C00000">
                      <a:alpha val="60000"/>
                    </a:srgbClr>
                  </a:glow>
                  <a:outerShdw blurRad="38100" dist="38100" dir="2700000" algn="tl">
                    <a:srgbClr val="000000">
                      <a:alpha val="43137"/>
                    </a:srgbClr>
                  </a:outerShdw>
                </a:effectLst>
              </a:rPr>
              <a:t>Quinn</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De entrada, el lujo más importante es la salud porque sin ella no puedes disfrutar de ningún otro lujo.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ferris dir="r"/>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8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34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940152" y="1633364"/>
            <a:ext cx="2952328"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Aparte de eso, para mí el lujo hoy en día tiene mucho que ver con la autenticidad. Estamos en un momento altamente creativo a nivel global, con muchos artistas que difunden su arte a través de las redes sociales. </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mi campo de la escultura, es imposible hacer una escultura al día...de hecho soy bastante prolífico con 10-12 esculturas al año con varias versiones de cada una de ellas. Por lo tanto, no soy como un fotógrafo que puedo publicar en redes sociales algo nuevo cada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conveyor dir="l"/>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52" presetClass="exit" presetSubtype="0" fill="hold" nodeType="withEffect">
                                  <p:stCondLst>
                                    <p:cond delay="2000"/>
                                  </p:stCondLst>
                                  <p:childTnLst>
                                    <p:animScale>
                                      <p:cBhvr>
                                        <p:cTn id="23"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4000" accel="50000">
                                          <p:stCondLst>
                                            <p:cond delay="0"/>
                                          </p:stCondLst>
                                        </p:cTn>
                                        <p:tgtEl>
                                          <p:spTgt spid="4"/>
                                        </p:tgtEl>
                                        <p:attrNameLst>
                                          <p:attrName>ppt_x</p:attrName>
                                          <p:attrName>ppt_y</p:attrName>
                                        </p:attrNameLst>
                                      </p:cBhvr>
                                    </p:animMotion>
                                    <p:animEffect transition="out" filter="fade">
                                      <p:cBhvr>
                                        <p:cTn id="25" dur="4000"/>
                                        <p:tgtEl>
                                          <p:spTgt spid="4"/>
                                        </p:tgtEl>
                                      </p:cBhvr>
                                    </p:animEffect>
                                    <p:set>
                                      <p:cBhvr>
                                        <p:cTn id="26" dur="1" fill="hold">
                                          <p:stCondLst>
                                            <p:cond delay="3999"/>
                                          </p:stCondLst>
                                        </p:cTn>
                                        <p:tgtEl>
                                          <p:spTgt spid="4"/>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4000"/>
                                        <p:tgtEl>
                                          <p:spTgt spid="4"/>
                                        </p:tgtEl>
                                        <p:attrNameLst>
                                          <p:attrName>ppt_w</p:attrName>
                                        </p:attrNameLst>
                                      </p:cBhvr>
                                      <p:tavLst>
                                        <p:tav tm="0">
                                          <p:val>
                                            <p:strVal val="ppt_w"/>
                                          </p:val>
                                        </p:tav>
                                        <p:tav tm="100000">
                                          <p:val>
                                            <p:strVal val="4/3*ppt_w"/>
                                          </p:val>
                                        </p:tav>
                                      </p:tavLst>
                                    </p:anim>
                                    <p:anim calcmode="lin" valueType="num">
                                      <p:cBhvr>
                                        <p:cTn id="29" dur="4000"/>
                                        <p:tgtEl>
                                          <p:spTgt spid="4"/>
                                        </p:tgtEl>
                                        <p:attrNameLst>
                                          <p:attrName>ppt_h</p:attrName>
                                        </p:attrNameLst>
                                      </p:cBhvr>
                                      <p:tavLst>
                                        <p:tav tm="0">
                                          <p:val>
                                            <p:strVal val="ppt_h"/>
                                          </p:val>
                                        </p:tav>
                                        <p:tav tm="100000">
                                          <p:val>
                                            <p:strVal val="4/3*ppt_h"/>
                                          </p:val>
                                        </p:tav>
                                      </p:tavLst>
                                    </p:anim>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4000" fill="hold"/>
                                        <p:tgtEl>
                                          <p:spTgt spid="10"/>
                                        </p:tgtEl>
                                        <p:attrNameLst>
                                          <p:attrName>ppt_w</p:attrName>
                                        </p:attrNameLst>
                                      </p:cBhvr>
                                      <p:tavLst>
                                        <p:tav tm="0">
                                          <p:val>
                                            <p:strVal val="4/3*#ppt_w"/>
                                          </p:val>
                                        </p:tav>
                                        <p:tav tm="100000">
                                          <p:val>
                                            <p:strVal val="#ppt_w"/>
                                          </p:val>
                                        </p:tav>
                                      </p:tavLst>
                                    </p:anim>
                                    <p:anim calcmode="lin" valueType="num">
                                      <p:cBhvr>
                                        <p:cTn id="34" dur="4000" fill="hold"/>
                                        <p:tgtEl>
                                          <p:spTgt spid="10"/>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Scale>
                                      <p:cBhvr>
                                        <p:cTn id="37"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4000" decel="50000" fill="hold">
                                          <p:stCondLst>
                                            <p:cond delay="0"/>
                                          </p:stCondLst>
                                        </p:cTn>
                                        <p:tgtEl>
                                          <p:spTgt spid="10"/>
                                        </p:tgtEl>
                                        <p:attrNameLst>
                                          <p:attrName>ppt_x</p:attrName>
                                          <p:attrName>ppt_y</p:attrName>
                                        </p:attrNameLst>
                                      </p:cBhvr>
                                    </p:animMotion>
                                    <p:animEffect transition="in" filter="fade">
                                      <p:cBhvr>
                                        <p:cTn id="39" dur="4000"/>
                                        <p:tgtEl>
                                          <p:spTgt spid="10"/>
                                        </p:tgtEl>
                                      </p:cBhvr>
                                    </p:animEffect>
                                  </p:childTnLst>
                                </p:cTn>
                              </p:par>
                            </p:childTnLst>
                          </p:cTn>
                        </p:par>
                        <p:par>
                          <p:cTn id="40" fill="hold">
                            <p:stCondLst>
                              <p:cond delay="283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Lorenzo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tuvo una breve carrera como actor, trabajó al lado de su padre en Stradivarius (1989) y realizó una aclamada actuación en su papel como Salvador Dalí.</a:t>
            </a:r>
            <a:endParaRPr lang="es-ES"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3999"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225652"/>
            <a:ext cx="8424936" cy="129266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Eres un artista solidario, entre tus iniciativas y organizaciones con las que colaboras, ¿cual es la causa con la que te has identificado más? </a:t>
            </a:r>
            <a:r>
              <a:rPr lang="es-ES" i="1" dirty="0" smtClean="0">
                <a:effectLst>
                  <a:glow rad="101600">
                    <a:srgbClr val="C00000">
                      <a:alpha val="60000"/>
                    </a:srgbClr>
                  </a:glow>
                  <a:outerShdw blurRad="38100" dist="38100" dir="2700000" algn="tl">
                    <a:srgbClr val="000000">
                      <a:alpha val="43137"/>
                    </a:srgbClr>
                  </a:outerShdw>
                </a:effectLst>
              </a:rPr>
              <a:t>Me he identificado con todas las causas con las que he colaborado y siempre he intentado dar lo mejor de mí.</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trabajo de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forma parte de muchas colecciones privadas de todo el mundo y ha sido expuesto internacionalmente durante los últimos 20 años.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69000">
        <p15:prstTrans prst="curtains"/>
      </p:transition>
    </mc:Choice>
    <mc:Fallback>
      <p:transition spd="slow" advTm="6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86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4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46200"/>
                            </p:stCondLst>
                            <p:childTnLst>
                              <p:par>
                                <p:cTn id="43" presetID="10" presetClass="exit" presetSubtype="0" fill="hold" grpId="1" nodeType="afterEffect">
                                  <p:stCondLst>
                                    <p:cond delay="2000"/>
                                  </p:stCondLst>
                                  <p:iterate type="lt">
                                    <p:tmPct val="0"/>
                                  </p:iterate>
                                  <p:childTnLst>
                                    <p:animEffect transition="out" filter="fade">
                                      <p:cBhvr>
                                        <p:cTn id="44" dur="2000"/>
                                        <p:tgtEl>
                                          <p:spTgt spid="6"/>
                                        </p:tgtEl>
                                      </p:cBhvr>
                                    </p:animEffect>
                                    <p:set>
                                      <p:cBhvr>
                                        <p:cTn id="45" dur="1" fill="hold">
                                          <p:stCondLst>
                                            <p:cond delay="1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4000"/>
                                        <p:tgtEl>
                                          <p:spTgt spid="4"/>
                                        </p:tgtEl>
                                      </p:cBhvr>
                                    </p:animEffect>
                                    <p:set>
                                      <p:cBhvr>
                                        <p:cTn id="48" dur="1" fill="hold">
                                          <p:stCondLst>
                                            <p:cond delay="3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4000"/>
                                        <p:tgtEl>
                                          <p:spTgt spid="4"/>
                                        </p:tgtEl>
                                        <p:attrNameLst>
                                          <p:attrName>ppt_w</p:attrName>
                                        </p:attrNameLst>
                                      </p:cBhvr>
                                      <p:tavLst>
                                        <p:tav tm="0">
                                          <p:val>
                                            <p:strVal val="ppt_w"/>
                                          </p:val>
                                        </p:tav>
                                        <p:tav tm="100000">
                                          <p:val>
                                            <p:strVal val="4*ppt_w"/>
                                          </p:val>
                                        </p:tav>
                                      </p:tavLst>
                                    </p:anim>
                                    <p:anim calcmode="lin" valueType="num">
                                      <p:cBhvr>
                                        <p:cTn id="51" dur="4000"/>
                                        <p:tgtEl>
                                          <p:spTgt spid="4"/>
                                        </p:tgtEl>
                                        <p:attrNameLst>
                                          <p:attrName>ppt_h</p:attrName>
                                        </p:attrNameLst>
                                      </p:cBhvr>
                                      <p:tavLst>
                                        <p:tav tm="0">
                                          <p:val>
                                            <p:strVal val="ppt_h"/>
                                          </p:val>
                                        </p:tav>
                                        <p:tav tm="100000">
                                          <p:val>
                                            <p:strVal val="4*ppt_h"/>
                                          </p:val>
                                        </p:tav>
                                      </p:tavLst>
                                    </p:anim>
                                    <p:set>
                                      <p:cBhvr>
                                        <p:cTn id="52" dur="1" fill="hold">
                                          <p:stCondLst>
                                            <p:cond delay="3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22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009628"/>
            <a:ext cx="8640960" cy="1508105"/>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¿Porque en tus obras apuestas preferentemente por las manos?</a:t>
            </a:r>
          </a:p>
          <a:p>
            <a:r>
              <a:rPr lang="es-ES" i="1" dirty="0" smtClean="0">
                <a:effectLst>
                  <a:glow rad="101600">
                    <a:srgbClr val="C00000">
                      <a:alpha val="60000"/>
                    </a:srgbClr>
                  </a:glow>
                  <a:outerShdw blurRad="38100" dist="38100" dir="2700000" algn="tl">
                    <a:srgbClr val="000000">
                      <a:alpha val="43137"/>
                    </a:srgbClr>
                  </a:outerShdw>
                </a:effectLst>
              </a:rPr>
              <a:t>Tengo muchas esculturas de figuras enteras y muchas de manos. Las que más han llamado la atención del gran público han sido las segundas. Yo creo que es más inmediato un mensaje transmitido a través de un gesto de manos porque todo el mundo se puede identificar sin importar su raza edad o sexo.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801716"/>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manos son las que nos reciben en este mundo al nacer y las que nos despiden cuando nos </a:t>
            </a:r>
            <a:r>
              <a:rPr lang="es-ES" i="1" dirty="0" err="1" smtClean="0">
                <a:effectLst>
                  <a:glow rad="101600">
                    <a:srgbClr val="C00000">
                      <a:alpha val="60000"/>
                    </a:srgbClr>
                  </a:glow>
                  <a:outerShdw blurRad="38100" dist="38100" dir="2700000" algn="tl">
                    <a:srgbClr val="000000">
                      <a:alpha val="43137"/>
                    </a:srgbClr>
                  </a:outerShdw>
                </a:effectLst>
              </a:rPr>
              <a:t>vamos,contienen</a:t>
            </a:r>
            <a:r>
              <a:rPr lang="es-ES" i="1" dirty="0" smtClean="0">
                <a:effectLst>
                  <a:glow rad="101600">
                    <a:srgbClr val="C00000">
                      <a:alpha val="60000"/>
                    </a:srgbClr>
                  </a:glow>
                  <a:outerShdw blurRad="38100" dist="38100" dir="2700000" algn="tl">
                    <a:srgbClr val="000000">
                      <a:alpha val="43137"/>
                    </a:srgbClr>
                  </a:outerShdw>
                </a:effectLst>
              </a:rPr>
              <a:t> símbolos muy potentes.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prism isContent="1"/>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34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7"/>
                                        </p:tgtEl>
                                      </p:cBhvr>
                                    </p:animEffect>
                                    <p:set>
                                      <p:cBhvr>
                                        <p:cTn id="24" dur="1" fill="hold">
                                          <p:stCondLst>
                                            <p:cond delay="3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7"/>
                                        </p:tgtEl>
                                        <p:attrNameLst>
                                          <p:attrName>ppt_w</p:attrName>
                                        </p:attrNameLst>
                                      </p:cBhvr>
                                      <p:tavLst>
                                        <p:tav tm="0">
                                          <p:val>
                                            <p:strVal val="ppt_w"/>
                                          </p:val>
                                        </p:tav>
                                        <p:tav tm="100000">
                                          <p:val>
                                            <p:strVal val="4/3*ppt_w"/>
                                          </p:val>
                                        </p:tav>
                                      </p:tavLst>
                                    </p:anim>
                                    <p:anim calcmode="lin" valueType="num">
                                      <p:cBhvr>
                                        <p:cTn id="27" dur="4000"/>
                                        <p:tgtEl>
                                          <p:spTgt spid="17"/>
                                        </p:tgtEl>
                                        <p:attrNameLst>
                                          <p:attrName>ppt_h</p:attrName>
                                        </p:attrNameLst>
                                      </p:cBhvr>
                                      <p:tavLst>
                                        <p:tav tm="0">
                                          <p:val>
                                            <p:strVal val="ppt_h"/>
                                          </p:val>
                                        </p:tav>
                                        <p:tav tm="100000">
                                          <p:val>
                                            <p:strVal val="4/3*ppt_h"/>
                                          </p:val>
                                        </p:tav>
                                      </p:tavLst>
                                    </p:anim>
                                    <p:set>
                                      <p:cBhvr>
                                        <p:cTn id="28" dur="1" fill="hold">
                                          <p:stCondLst>
                                            <p:cond delay="3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4000" fill="hold"/>
                                        <p:tgtEl>
                                          <p:spTgt spid="18"/>
                                        </p:tgtEl>
                                        <p:attrNameLst>
                                          <p:attrName>ppt_w</p:attrName>
                                        </p:attrNameLst>
                                      </p:cBhvr>
                                      <p:tavLst>
                                        <p:tav tm="0">
                                          <p:val>
                                            <p:strVal val="4/3*#ppt_w"/>
                                          </p:val>
                                        </p:tav>
                                        <p:tav tm="100000">
                                          <p:val>
                                            <p:strVal val="#ppt_w"/>
                                          </p:val>
                                        </p:tav>
                                      </p:tavLst>
                                    </p:anim>
                                    <p:anim calcmode="lin" valueType="num">
                                      <p:cBhvr>
                                        <p:cTn id="32" dur="4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4000"/>
                                        <p:tgtEl>
                                          <p:spTgt spid="18"/>
                                        </p:tgtEl>
                                      </p:cBhvr>
                                    </p:animEffect>
                                    <p:anim calcmode="lin" valueType="num">
                                      <p:cBhvr>
                                        <p:cTn id="36" dur="4000" fill="hold"/>
                                        <p:tgtEl>
                                          <p:spTgt spid="18"/>
                                        </p:tgtEl>
                                        <p:attrNameLst>
                                          <p:attrName>ppt_x</p:attrName>
                                        </p:attrNameLst>
                                      </p:cBhvr>
                                      <p:tavLst>
                                        <p:tav tm="0">
                                          <p:val>
                                            <p:strVal val="#ppt_x"/>
                                          </p:val>
                                        </p:tav>
                                        <p:tav tm="100000">
                                          <p:val>
                                            <p:strVal val="#ppt_x"/>
                                          </p:val>
                                        </p:tav>
                                      </p:tavLst>
                                    </p:anim>
                                    <p:anim calcmode="lin" valueType="num">
                                      <p:cBhvr>
                                        <p:cTn id="37" dur="4000" fill="hold"/>
                                        <p:tgtEl>
                                          <p:spTgt spid="18"/>
                                        </p:tgtEl>
                                        <p:attrNameLst>
                                          <p:attrName>ppt_y</p:attrName>
                                        </p:attrNameLst>
                                      </p:cBhvr>
                                      <p:tavLst>
                                        <p:tav tm="0">
                                          <p:val>
                                            <p:strVal val="#ppt_y-.1"/>
                                          </p:val>
                                        </p:tav>
                                        <p:tav tm="100000">
                                          <p:val>
                                            <p:strVal val="#ppt_y"/>
                                          </p:val>
                                        </p:tav>
                                      </p:tavLst>
                                    </p:anim>
                                  </p:childTnLst>
                                </p:cTn>
                              </p:par>
                            </p:childTnLst>
                          </p:cTn>
                        </p:par>
                        <p:par>
                          <p:cTn id="38" fill="hold">
                            <p:stCondLst>
                              <p:cond delay="403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a:off x="0" y="0"/>
            <a:ext cx="4788024" cy="57042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860032" y="1417340"/>
            <a:ext cx="3960440" cy="3847207"/>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Vives a caballo entre Barcelona e Ibiza ¿que es lo que más te gusta de cada uno de esos lugares?</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Yo vivo y trabajo en Barcelona, aunque Ibiza es mi isla bonita, donde desconecto del trabajo y me siento en contacto con una naturaleza poderosa.</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4860032" y="1777380"/>
            <a:ext cx="4032448"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tierra roja, el mar turquesa, el aire limpio y el fuego de </a:t>
            </a:r>
            <a:r>
              <a:rPr lang="es-ES" sz="2000" i="1" dirty="0" err="1" smtClean="0">
                <a:effectLst>
                  <a:glow rad="101600">
                    <a:srgbClr val="C00000">
                      <a:alpha val="60000"/>
                    </a:srgbClr>
                  </a:glow>
                  <a:outerShdw blurRad="38100" dist="38100" dir="2700000" algn="tl">
                    <a:srgbClr val="000000">
                      <a:alpha val="43137"/>
                    </a:srgbClr>
                  </a:outerShdw>
                </a:effectLst>
              </a:rPr>
              <a:t>Tanit</a:t>
            </a:r>
            <a:r>
              <a:rPr lang="es-ES" sz="2000" i="1" dirty="0" smtClean="0">
                <a:effectLst>
                  <a:glow rad="101600">
                    <a:srgbClr val="C00000">
                      <a:alpha val="60000"/>
                    </a:srgbClr>
                  </a:glow>
                  <a:outerShdw blurRad="38100" dist="38100" dir="2700000" algn="tl">
                    <a:srgbClr val="000000">
                      <a:alpha val="43137"/>
                    </a:srgbClr>
                  </a:outerShdw>
                </a:effectLst>
              </a:rPr>
              <a:t>. Un sitio donde alimentar la inspiración y la introspección.  LÖRENZO sigue una filosofía </a:t>
            </a:r>
            <a:r>
              <a:rPr lang="es-ES" sz="2000" i="1" dirty="0" err="1" smtClean="0">
                <a:effectLst>
                  <a:glow rad="101600">
                    <a:srgbClr val="C00000">
                      <a:alpha val="60000"/>
                    </a:srgbClr>
                  </a:glow>
                  <a:outerShdw blurRad="38100" dist="38100" dir="2700000" algn="tl">
                    <a:srgbClr val="000000">
                      <a:alpha val="43137"/>
                    </a:srgbClr>
                  </a:outerShdw>
                </a:effectLst>
              </a:rPr>
              <a:t>holistica</a:t>
            </a:r>
            <a:r>
              <a:rPr lang="es-ES" sz="2000" i="1" dirty="0" smtClean="0">
                <a:effectLst>
                  <a:glow rad="101600">
                    <a:srgbClr val="C00000">
                      <a:alpha val="60000"/>
                    </a:srgbClr>
                  </a:glow>
                  <a:outerShdw blurRad="38100" dist="38100" dir="2700000" algn="tl">
                    <a:srgbClr val="000000">
                      <a:alpha val="43137"/>
                    </a:srgbClr>
                  </a:outerShdw>
                </a:effectLst>
              </a:rPr>
              <a:t> para garantizar que cada pieza que se crea sea ecológica, socialmente responsable y única en su significado.</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cstate="print"/>
          <a:stretch>
            <a:fillRect/>
          </a:stretch>
        </p:blipFill>
        <p:spPr bwMode="auto">
          <a:xfrm>
            <a:off x="0" y="0"/>
            <a:ext cx="47880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Lorenzo Quinn y esposa.jpg"/>
          <p:cNvPicPr>
            <a:picLocks noChangeAspect="1"/>
          </p:cNvPicPr>
          <p:nvPr/>
        </p:nvPicPr>
        <p:blipFill>
          <a:blip r:embed="rId4" cstate="print"/>
          <a:stretch>
            <a:fillRect/>
          </a:stretch>
        </p:blipFill>
        <p:spPr>
          <a:xfrm>
            <a:off x="0" y="0"/>
            <a:ext cx="5364089"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5364088" y="1417340"/>
            <a:ext cx="3456384"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Lorenzo </a:t>
            </a:r>
            <a:r>
              <a:rPr lang="es-ES" sz="2000" i="1" dirty="0" err="1" smtClean="0">
                <a:effectLst>
                  <a:glow rad="101600">
                    <a:srgbClr val="C00000">
                      <a:alpha val="60000"/>
                    </a:srgbClr>
                  </a:glow>
                  <a:outerShdw blurRad="38100" dist="38100" dir="2700000" algn="tl">
                    <a:srgbClr val="000000">
                      <a:alpha val="43137"/>
                    </a:srgbClr>
                  </a:outerShdw>
                </a:effectLst>
              </a:rPr>
              <a:t>Quinn</a:t>
            </a:r>
            <a:r>
              <a:rPr lang="es-ES" sz="2000" i="1" dirty="0" smtClean="0">
                <a:effectLst>
                  <a:glow rad="101600">
                    <a:srgbClr val="C00000">
                      <a:alpha val="60000"/>
                    </a:srgbClr>
                  </a:glow>
                  <a:outerShdw blurRad="38100" dist="38100" dir="2700000" algn="tl">
                    <a:srgbClr val="000000">
                      <a:alpha val="43137"/>
                    </a:srgbClr>
                  </a:outerShdw>
                </a:effectLst>
              </a:rPr>
              <a:t> junto a su mujer Giovanna </a:t>
            </a:r>
            <a:r>
              <a:rPr lang="es-ES" sz="2000" i="1" dirty="0" err="1" smtClean="0">
                <a:effectLst>
                  <a:glow rad="101600">
                    <a:srgbClr val="C00000">
                      <a:alpha val="60000"/>
                    </a:srgbClr>
                  </a:glow>
                  <a:outerShdw blurRad="38100" dist="38100" dir="2700000" algn="tl">
                    <a:srgbClr val="000000">
                      <a:alpha val="43137"/>
                    </a:srgbClr>
                  </a:outerShdw>
                </a:effectLst>
              </a:rPr>
              <a:t>Cicutto</a:t>
            </a:r>
            <a:r>
              <a:rPr lang="es-ES" sz="2000" i="1" dirty="0" smtClean="0">
                <a:effectLst>
                  <a:glow rad="101600">
                    <a:srgbClr val="C00000">
                      <a:alpha val="60000"/>
                    </a:srgbClr>
                  </a:glow>
                  <a:outerShdw blurRad="38100" dist="38100" dir="2700000" algn="tl">
                    <a:srgbClr val="000000">
                      <a:alpha val="43137"/>
                    </a:srgbClr>
                  </a:outerShdw>
                </a:effectLst>
              </a:rPr>
              <a:t>; forman una pareja y un equipo que transmite amor, pasión y valores de una marca. </a:t>
            </a:r>
          </a:p>
          <a:p>
            <a:r>
              <a:rPr lang="es-ES" sz="2000" b="1" i="1" dirty="0" smtClean="0">
                <a:effectLst>
                  <a:glow rad="101600">
                    <a:srgbClr val="C00000">
                      <a:alpha val="60000"/>
                    </a:srgbClr>
                  </a:glow>
                  <a:outerShdw blurRad="38100" dist="38100" dir="2700000" algn="tl">
                    <a:srgbClr val="000000">
                      <a:alpha val="43137"/>
                    </a:srgbClr>
                  </a:outerShdw>
                </a:effectLst>
              </a:rPr>
              <a:t>¿Cuales son los motores que te inspiran en tu día a día?</a:t>
            </a:r>
          </a:p>
          <a:p>
            <a:r>
              <a:rPr lang="es-ES" sz="2000" i="1" dirty="0" smtClean="0">
                <a:effectLst>
                  <a:glow rad="101600">
                    <a:srgbClr val="C00000">
                      <a:alpha val="60000"/>
                    </a:srgbClr>
                  </a:glow>
                  <a:outerShdw blurRad="38100" dist="38100" dir="2700000" algn="tl">
                    <a:srgbClr val="000000">
                      <a:alpha val="43137"/>
                    </a:srgbClr>
                  </a:outerShdw>
                </a:effectLst>
              </a:rPr>
              <a:t>Los motores de mi vida son el amor para mi familia y mi trabajo. Mis amigos y mi moto.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87000">
        <p14:prism dir="r" isContent="1"/>
      </p:transition>
    </mc:Choice>
    <mc:Fallback>
      <p:transition spd="slow" advTm="8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8"/>
                                        </p:tgtEl>
                                      </p:cBhvr>
                                    </p:animEffect>
                                    <p:set>
                                      <p:cBhvr>
                                        <p:cTn id="24" dur="1" fill="hold">
                                          <p:stCondLst>
                                            <p:cond delay="3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8"/>
                                        </p:tgtEl>
                                        <p:attrNameLst>
                                          <p:attrName>ppt_w</p:attrName>
                                        </p:attrNameLst>
                                      </p:cBhvr>
                                      <p:tavLst>
                                        <p:tav tm="0">
                                          <p:val>
                                            <p:strVal val="ppt_w"/>
                                          </p:val>
                                        </p:tav>
                                        <p:tav tm="100000">
                                          <p:val>
                                            <p:strVal val="4/3*ppt_w"/>
                                          </p:val>
                                        </p:tav>
                                      </p:tavLst>
                                    </p:anim>
                                    <p:anim calcmode="lin" valueType="num">
                                      <p:cBhvr>
                                        <p:cTn id="27" dur="4000"/>
                                        <p:tgtEl>
                                          <p:spTgt spid="8"/>
                                        </p:tgtEl>
                                        <p:attrNameLst>
                                          <p:attrName>ppt_h</p:attrName>
                                        </p:attrNameLst>
                                      </p:cBhvr>
                                      <p:tavLst>
                                        <p:tav tm="0">
                                          <p:val>
                                            <p:strVal val="ppt_h"/>
                                          </p:val>
                                        </p:tav>
                                        <p:tav tm="100000">
                                          <p:val>
                                            <p:strVal val="4/3*ppt_h"/>
                                          </p:val>
                                        </p:tav>
                                      </p:tavLst>
                                    </p:anim>
                                    <p:set>
                                      <p:cBhvr>
                                        <p:cTn id="28" dur="1" fill="hold">
                                          <p:stCondLst>
                                            <p:cond delay="3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p:val>
                                            <p:strVal val="4/3*#ppt_w"/>
                                          </p:val>
                                        </p:tav>
                                        <p:tav tm="100000">
                                          <p:val>
                                            <p:strVal val="#ppt_w"/>
                                          </p:val>
                                        </p:tav>
                                      </p:tavLst>
                                    </p:anim>
                                    <p:anim calcmode="lin" valueType="num">
                                      <p:cBhvr>
                                        <p:cTn id="32" dur="4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4000"/>
                                        <p:tgtEl>
                                          <p:spTgt spid="7"/>
                                        </p:tgtEl>
                                      </p:cBhvr>
                                    </p:animEffect>
                                    <p:anim calcmode="lin" valueType="num">
                                      <p:cBhvr>
                                        <p:cTn id="36" dur="4000" fill="hold"/>
                                        <p:tgtEl>
                                          <p:spTgt spid="7"/>
                                        </p:tgtEl>
                                        <p:attrNameLst>
                                          <p:attrName>ppt_x</p:attrName>
                                        </p:attrNameLst>
                                      </p:cBhvr>
                                      <p:tavLst>
                                        <p:tav tm="0">
                                          <p:val>
                                            <p:strVal val="#ppt_x"/>
                                          </p:val>
                                        </p:tav>
                                        <p:tav tm="100000">
                                          <p:val>
                                            <p:strVal val="#ppt_x"/>
                                          </p:val>
                                        </p:tav>
                                      </p:tavLst>
                                    </p:anim>
                                    <p:anim calcmode="lin" valueType="num">
                                      <p:cBhvr>
                                        <p:cTn id="37" dur="4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307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par>
                          <p:cTn id="44" fill="hold">
                            <p:stCondLst>
                              <p:cond delay="54700"/>
                            </p:stCondLst>
                            <p:childTnLst>
                              <p:par>
                                <p:cTn id="45" presetID="10" presetClass="exit" presetSubtype="0" fill="hold" grpId="1" nodeType="afterEffect">
                                  <p:stCondLst>
                                    <p:cond delay="2000"/>
                                  </p:stCondLst>
                                  <p:iterate type="lt">
                                    <p:tmPct val="0"/>
                                  </p:iterate>
                                  <p:childTnLst>
                                    <p:animEffect transition="out" filter="fade">
                                      <p:cBhvr>
                                        <p:cTn id="46" dur="2000"/>
                                        <p:tgtEl>
                                          <p:spTgt spid="5"/>
                                        </p:tgtEl>
                                      </p:cBhvr>
                                    </p:animEffect>
                                    <p:set>
                                      <p:cBhvr>
                                        <p:cTn id="47" dur="1" fill="hold">
                                          <p:stCondLst>
                                            <p:cond delay="1999"/>
                                          </p:stCondLst>
                                        </p:cTn>
                                        <p:tgtEl>
                                          <p:spTgt spid="5"/>
                                        </p:tgtEl>
                                        <p:attrNameLst>
                                          <p:attrName>style.visibility</p:attrName>
                                        </p:attrNameLst>
                                      </p:cBhvr>
                                      <p:to>
                                        <p:strVal val="hidden"/>
                                      </p:to>
                                    </p:set>
                                  </p:childTnLst>
                                </p:cTn>
                              </p:par>
                              <p:par>
                                <p:cTn id="48" presetID="10" presetClass="exit" presetSubtype="0" fill="hold" nodeType="withEffect">
                                  <p:stCondLst>
                                    <p:cond delay="2000"/>
                                  </p:stCondLst>
                                  <p:childTnLst>
                                    <p:animEffect transition="out" filter="fade">
                                      <p:cBhvr>
                                        <p:cTn id="49" dur="2000"/>
                                        <p:tgtEl>
                                          <p:spTgt spid="7"/>
                                        </p:tgtEl>
                                      </p:cBhvr>
                                    </p:animEffect>
                                    <p:set>
                                      <p:cBhvr>
                                        <p:cTn id="50" dur="1" fill="hold">
                                          <p:stCondLst>
                                            <p:cond delay="1999"/>
                                          </p:stCondLst>
                                        </p:cTn>
                                        <p:tgtEl>
                                          <p:spTgt spid="7"/>
                                        </p:tgtEl>
                                        <p:attrNameLst>
                                          <p:attrName>style.visibility</p:attrName>
                                        </p:attrNameLst>
                                      </p:cBhvr>
                                      <p:to>
                                        <p:strVal val="hidden"/>
                                      </p:to>
                                    </p:set>
                                  </p:childTnLst>
                                </p:cTn>
                              </p:par>
                              <p:par>
                                <p:cTn id="51" presetID="23" presetClass="entr" presetSubtype="288" fill="hold" nodeType="withEffect">
                                  <p:stCondLst>
                                    <p:cond delay="2000"/>
                                  </p:stCondLst>
                                  <p:childTnLst>
                                    <p:set>
                                      <p:cBhvr>
                                        <p:cTn id="52" dur="1" fill="hold">
                                          <p:stCondLst>
                                            <p:cond delay="0"/>
                                          </p:stCondLst>
                                        </p:cTn>
                                        <p:tgtEl>
                                          <p:spTgt spid="6"/>
                                        </p:tgtEl>
                                        <p:attrNameLst>
                                          <p:attrName>style.visibility</p:attrName>
                                        </p:attrNameLst>
                                      </p:cBhvr>
                                      <p:to>
                                        <p:strVal val="visible"/>
                                      </p:to>
                                    </p:set>
                                    <p:anim calcmode="lin" valueType="num">
                                      <p:cBhvr>
                                        <p:cTn id="53" dur="4000" fill="hold"/>
                                        <p:tgtEl>
                                          <p:spTgt spid="6"/>
                                        </p:tgtEl>
                                        <p:attrNameLst>
                                          <p:attrName>ppt_w</p:attrName>
                                        </p:attrNameLst>
                                      </p:cBhvr>
                                      <p:tavLst>
                                        <p:tav tm="0">
                                          <p:val>
                                            <p:strVal val="4/3*#ppt_w"/>
                                          </p:val>
                                        </p:tav>
                                        <p:tav tm="100000">
                                          <p:val>
                                            <p:strVal val="#ppt_w"/>
                                          </p:val>
                                        </p:tav>
                                      </p:tavLst>
                                    </p:anim>
                                    <p:anim calcmode="lin" valueType="num">
                                      <p:cBhvr>
                                        <p:cTn id="54" dur="4000" fill="hold"/>
                                        <p:tgtEl>
                                          <p:spTgt spid="6"/>
                                        </p:tgtEl>
                                        <p:attrNameLst>
                                          <p:attrName>ppt_h</p:attrName>
                                        </p:attrNameLst>
                                      </p:cBhvr>
                                      <p:tavLst>
                                        <p:tav tm="0">
                                          <p:val>
                                            <p:strVal val="4/3*#ppt_h"/>
                                          </p:val>
                                        </p:tav>
                                        <p:tav tm="100000">
                                          <p:val>
                                            <p:strVal val="#ppt_h"/>
                                          </p:val>
                                        </p:tav>
                                      </p:tavLst>
                                    </p:anim>
                                  </p:childTnLst>
                                </p:cTn>
                              </p:par>
                              <p:par>
                                <p:cTn id="55" presetID="47" presetClass="entr" presetSubtype="0" fill="hold" nodeType="withEffect">
                                  <p:stCondLst>
                                    <p:cond delay="200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4000"/>
                                        <p:tgtEl>
                                          <p:spTgt spid="6"/>
                                        </p:tgtEl>
                                      </p:cBhvr>
                                    </p:animEffect>
                                    <p:anim calcmode="lin" valueType="num">
                                      <p:cBhvr>
                                        <p:cTn id="58" dur="4000" fill="hold"/>
                                        <p:tgtEl>
                                          <p:spTgt spid="6"/>
                                        </p:tgtEl>
                                        <p:attrNameLst>
                                          <p:attrName>ppt_x</p:attrName>
                                        </p:attrNameLst>
                                      </p:cBhvr>
                                      <p:tavLst>
                                        <p:tav tm="0">
                                          <p:val>
                                            <p:strVal val="#ppt_x"/>
                                          </p:val>
                                        </p:tav>
                                        <p:tav tm="100000">
                                          <p:val>
                                            <p:strVal val="#ppt_x"/>
                                          </p:val>
                                        </p:tav>
                                      </p:tavLst>
                                    </p:anim>
                                    <p:anim calcmode="lin" valueType="num">
                                      <p:cBhvr>
                                        <p:cTn id="59" dur="4000" fill="hold"/>
                                        <p:tgtEl>
                                          <p:spTgt spid="6"/>
                                        </p:tgtEl>
                                        <p:attrNameLst>
                                          <p:attrName>ppt_y</p:attrName>
                                        </p:attrNameLst>
                                      </p:cBhvr>
                                      <p:tavLst>
                                        <p:tav tm="0">
                                          <p:val>
                                            <p:strVal val="#ppt_y-.1"/>
                                          </p:val>
                                        </p:tav>
                                        <p:tav tm="100000">
                                          <p:val>
                                            <p:strVal val="#ppt_y"/>
                                          </p:val>
                                        </p:tav>
                                      </p:tavLst>
                                    </p:anim>
                                  </p:childTnLst>
                                </p:cTn>
                              </p:par>
                            </p:childTnLst>
                          </p:cTn>
                        </p:par>
                        <p:par>
                          <p:cTn id="60" fill="hold">
                            <p:stCondLst>
                              <p:cond delay="607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9"/>
                                        </p:tgtEl>
                                        <p:attrNameLst>
                                          <p:attrName>style.visibility</p:attrName>
                                        </p:attrNameLst>
                                      </p:cBhvr>
                                      <p:to>
                                        <p:strVal val="visible"/>
                                      </p:to>
                                    </p:set>
                                    <p:animEffect transition="in" filter="fade">
                                      <p:cBhvr>
                                        <p:cTn id="63" dur="1000"/>
                                        <p:tgtEl>
                                          <p:spTgt spid="9"/>
                                        </p:tgtEl>
                                      </p:cBhvr>
                                    </p:animEffect>
                                    <p:anim calcmode="lin" valueType="num">
                                      <p:cBhvr>
                                        <p:cTn id="64" dur="1000" fill="hold"/>
                                        <p:tgtEl>
                                          <p:spTgt spid="9"/>
                                        </p:tgtEl>
                                        <p:attrNameLst>
                                          <p:attrName>ppt_x</p:attrName>
                                        </p:attrNameLst>
                                      </p:cBhvr>
                                      <p:tavLst>
                                        <p:tav tm="0">
                                          <p:val>
                                            <p:strVal val="#ppt_x-.1"/>
                                          </p:val>
                                        </p:tav>
                                        <p:tav tm="100000">
                                          <p:val>
                                            <p:strVal val="#ppt_x"/>
                                          </p:val>
                                        </p:tav>
                                      </p:tavLst>
                                    </p:anim>
                                    <p:anim calcmode="lin" valueType="num">
                                      <p:cBhvr>
                                        <p:cTn id="6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Lorenzo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la escultura es principalmente un arte de comunicación, un medio a  través del cual conseguir su objetivo de ayudar a la gente a evolucionar en valores como la tolerancia, la comprensión y la harmonía.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“Hago arte para mí mismo y para la gente que desea acompañarme en un paseo a través de mis sueños”, dice Lorenzo. “La forma en que vivimos nuestra propia vida, es de suma importancia. Es por esto que la mayor parte de mi trabajo tiene que ver con los valores y las emociones”.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601216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796136" y="1417340"/>
            <a:ext cx="3347864"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Nacido el 7 de mayo de 1966 en Roma, hijo del actor  Anthony </a:t>
            </a:r>
            <a:r>
              <a:rPr lang="es-ES" sz="2000" i="1" dirty="0" err="1" smtClean="0">
                <a:effectLst>
                  <a:glow rad="101600">
                    <a:srgbClr val="C00000">
                      <a:alpha val="60000"/>
                    </a:srgbClr>
                  </a:glow>
                  <a:outerShdw blurRad="38100" dist="38100" dir="2700000" algn="tl">
                    <a:srgbClr val="000000">
                      <a:alpha val="43137"/>
                    </a:srgbClr>
                  </a:outerShdw>
                </a:effectLst>
              </a:rPr>
              <a:t>Quinn</a:t>
            </a:r>
            <a:r>
              <a:rPr lang="es-ES" sz="2000" i="1" dirty="0" smtClean="0">
                <a:effectLst>
                  <a:glow rad="101600">
                    <a:srgbClr val="C00000">
                      <a:alpha val="60000"/>
                    </a:srgbClr>
                  </a:glow>
                  <a:outerShdw blurRad="38100" dist="38100" dir="2700000" algn="tl">
                    <a:srgbClr val="000000">
                      <a:alpha val="43137"/>
                    </a:srgbClr>
                  </a:outerShdw>
                </a:effectLst>
              </a:rPr>
              <a:t> y su segunda esposa </a:t>
            </a:r>
            <a:r>
              <a:rPr lang="es-ES" sz="2000" i="1" dirty="0" err="1" smtClean="0">
                <a:effectLst>
                  <a:glow rad="101600">
                    <a:srgbClr val="C00000">
                      <a:alpha val="60000"/>
                    </a:srgbClr>
                  </a:glow>
                  <a:outerShdw blurRad="38100" dist="38100" dir="2700000" algn="tl">
                    <a:srgbClr val="000000">
                      <a:alpha val="43137"/>
                    </a:srgbClr>
                  </a:outerShdw>
                </a:effectLst>
              </a:rPr>
              <a:t>Iolanda</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Addolori</a:t>
            </a:r>
            <a:r>
              <a:rPr lang="es-ES" sz="2000" i="1" dirty="0" smtClean="0">
                <a:effectLst>
                  <a:glow rad="101600">
                    <a:srgbClr val="C00000">
                      <a:alpha val="60000"/>
                    </a:srgbClr>
                  </a:glow>
                  <a:outerShdw blurRad="38100" dist="38100" dir="2700000" algn="tl">
                    <a:srgbClr val="000000">
                      <a:alpha val="43137"/>
                    </a:srgbClr>
                  </a:outerShdw>
                </a:effectLst>
              </a:rPr>
              <a:t>, Su infancia se dividió entre Italia y los Estados Unidos. Su padre tuvo una profunda influencia sobre su carrera, ya que ambos han vivido y compartido la experiencia del mundo del cine y del arte.</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88000">
        <p14:window dir="vert"/>
      </p:transition>
    </mc:Choice>
    <mc:Fallback>
      <p:transition spd="slow" advTm="8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7"/>
                                        </p:tgtEl>
                                      </p:cBhvr>
                                    </p:animEffect>
                                    <p:set>
                                      <p:cBhvr>
                                        <p:cTn id="24" dur="1" fill="hold">
                                          <p:stCondLst>
                                            <p:cond delay="3999"/>
                                          </p:stCondLst>
                                        </p:cTn>
                                        <p:tgtEl>
                                          <p:spTgt spid="7"/>
                                        </p:tgtEl>
                                        <p:attrNameLst>
                                          <p:attrName>style.visibility</p:attrName>
                                        </p:attrNameLst>
                                      </p:cBhvr>
                                      <p:to>
                                        <p:strVal val="hidden"/>
                                      </p:to>
                                    </p:set>
                                  </p:childTnLst>
                                </p:cTn>
                              </p:par>
                              <p:par>
                                <p:cTn id="25" presetID="23" presetClass="exit" presetSubtype="16" fill="hold" nodeType="withEffect">
                                  <p:stCondLst>
                                    <p:cond delay="2000"/>
                                  </p:stCondLst>
                                  <p:childTnLst>
                                    <p:anim calcmode="lin" valueType="num">
                                      <p:cBhvr>
                                        <p:cTn id="26" dur="4000"/>
                                        <p:tgtEl>
                                          <p:spTgt spid="7"/>
                                        </p:tgtEl>
                                        <p:attrNameLst>
                                          <p:attrName>ppt_w</p:attrName>
                                        </p:attrNameLst>
                                      </p:cBhvr>
                                      <p:tavLst>
                                        <p:tav tm="0">
                                          <p:val>
                                            <p:strVal val="ppt_w"/>
                                          </p:val>
                                        </p:tav>
                                        <p:tav tm="100000">
                                          <p:val>
                                            <p:strVal val="4*ppt_w"/>
                                          </p:val>
                                        </p:tav>
                                      </p:tavLst>
                                    </p:anim>
                                    <p:anim calcmode="lin" valueType="num">
                                      <p:cBhvr>
                                        <p:cTn id="27" dur="4000"/>
                                        <p:tgtEl>
                                          <p:spTgt spid="7"/>
                                        </p:tgtEl>
                                        <p:attrNameLst>
                                          <p:attrName>ppt_h</p:attrName>
                                        </p:attrNameLst>
                                      </p:cBhvr>
                                      <p:tavLst>
                                        <p:tav tm="0">
                                          <p:val>
                                            <p:strVal val="ppt_h"/>
                                          </p:val>
                                        </p:tav>
                                        <p:tav tm="100000">
                                          <p:val>
                                            <p:strVal val="4*ppt_h"/>
                                          </p:val>
                                        </p:tav>
                                      </p:tavLst>
                                    </p:anim>
                                    <p:set>
                                      <p:cBhvr>
                                        <p:cTn id="28" dur="1" fill="hold">
                                          <p:stCondLst>
                                            <p:cond delay="3999"/>
                                          </p:stCondLst>
                                        </p:cTn>
                                        <p:tgtEl>
                                          <p:spTgt spid="7"/>
                                        </p:tgtEl>
                                        <p:attrNameLst>
                                          <p:attrName>style.visibility</p:attrName>
                                        </p:attrNameLst>
                                      </p:cBhvr>
                                      <p:to>
                                        <p:strVal val="hidden"/>
                                      </p:to>
                                    </p:set>
                                  </p:childTnLst>
                                </p:cTn>
                              </p:par>
                              <p:par>
                                <p:cTn id="29" presetID="10" presetClass="entr" presetSubtype="0"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4000"/>
                                        <p:tgtEl>
                                          <p:spTgt spid="4"/>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293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par>
                          <p:cTn id="42" fill="hold">
                            <p:stCondLst>
                              <p:cond delay="52600"/>
                            </p:stCondLst>
                            <p:childTnLst>
                              <p:par>
                                <p:cTn id="43" presetID="10" presetClass="exit" presetSubtype="0" fill="hold" grpId="1" nodeType="afterEffect">
                                  <p:stCondLst>
                                    <p:cond delay="2000"/>
                                  </p:stCondLst>
                                  <p:iterate type="lt">
                                    <p:tmPct val="0"/>
                                  </p:iterate>
                                  <p:childTnLst>
                                    <p:animEffect transition="out" filter="fade">
                                      <p:cBhvr>
                                        <p:cTn id="44" dur="2000"/>
                                        <p:tgtEl>
                                          <p:spTgt spid="6"/>
                                        </p:tgtEl>
                                      </p:cBhvr>
                                    </p:animEffect>
                                    <p:set>
                                      <p:cBhvr>
                                        <p:cTn id="45" dur="1" fill="hold">
                                          <p:stCondLst>
                                            <p:cond delay="1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4000"/>
                                        <p:tgtEl>
                                          <p:spTgt spid="4"/>
                                        </p:tgtEl>
                                      </p:cBhvr>
                                    </p:animEffect>
                                    <p:set>
                                      <p:cBhvr>
                                        <p:cTn id="48" dur="1" fill="hold">
                                          <p:stCondLst>
                                            <p:cond delay="3999"/>
                                          </p:stCondLst>
                                        </p:cTn>
                                        <p:tgtEl>
                                          <p:spTgt spid="4"/>
                                        </p:tgtEl>
                                        <p:attrNameLst>
                                          <p:attrName>style.visibility</p:attrName>
                                        </p:attrNameLst>
                                      </p:cBhvr>
                                      <p:to>
                                        <p:strVal val="hidden"/>
                                      </p:to>
                                    </p:set>
                                  </p:childTnLst>
                                </p:cTn>
                              </p:par>
                              <p:par>
                                <p:cTn id="49" presetID="23" presetClass="exit" presetSubtype="16" fill="hold" nodeType="withEffect">
                                  <p:stCondLst>
                                    <p:cond delay="2000"/>
                                  </p:stCondLst>
                                  <p:childTnLst>
                                    <p:anim calcmode="lin" valueType="num">
                                      <p:cBhvr>
                                        <p:cTn id="50" dur="4000"/>
                                        <p:tgtEl>
                                          <p:spTgt spid="4"/>
                                        </p:tgtEl>
                                        <p:attrNameLst>
                                          <p:attrName>ppt_w</p:attrName>
                                        </p:attrNameLst>
                                      </p:cBhvr>
                                      <p:tavLst>
                                        <p:tav tm="0">
                                          <p:val>
                                            <p:strVal val="ppt_w"/>
                                          </p:val>
                                        </p:tav>
                                        <p:tav tm="100000">
                                          <p:val>
                                            <p:strVal val="4*ppt_w"/>
                                          </p:val>
                                        </p:tav>
                                      </p:tavLst>
                                    </p:anim>
                                    <p:anim calcmode="lin" valueType="num">
                                      <p:cBhvr>
                                        <p:cTn id="51" dur="4000"/>
                                        <p:tgtEl>
                                          <p:spTgt spid="4"/>
                                        </p:tgtEl>
                                        <p:attrNameLst>
                                          <p:attrName>ppt_h</p:attrName>
                                        </p:attrNameLst>
                                      </p:cBhvr>
                                      <p:tavLst>
                                        <p:tav tm="0">
                                          <p:val>
                                            <p:strVal val="ppt_h"/>
                                          </p:val>
                                        </p:tav>
                                        <p:tav tm="100000">
                                          <p:val>
                                            <p:strVal val="4*ppt_h"/>
                                          </p:val>
                                        </p:tav>
                                      </p:tavLst>
                                    </p:anim>
                                    <p:set>
                                      <p:cBhvr>
                                        <p:cTn id="52" dur="1" fill="hold">
                                          <p:stCondLst>
                                            <p:cond delay="3999"/>
                                          </p:stCondLst>
                                        </p:cTn>
                                        <p:tgtEl>
                                          <p:spTgt spid="4"/>
                                        </p:tgtEl>
                                        <p:attrNameLst>
                                          <p:attrName>style.visibility</p:attrName>
                                        </p:attrNameLst>
                                      </p:cBhvr>
                                      <p:to>
                                        <p:strVal val="hidden"/>
                                      </p:to>
                                    </p:set>
                                  </p:childTnLst>
                                </p:cTn>
                              </p:par>
                              <p:par>
                                <p:cTn id="53" presetID="10" presetClass="entr" presetSubtype="0" fill="hold" nodeType="withEffect">
                                  <p:stCondLst>
                                    <p:cond delay="200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4000"/>
                                        <p:tgtEl>
                                          <p:spTgt spid="16"/>
                                        </p:tgtEl>
                                      </p:cBhvr>
                                    </p:animEffect>
                                  </p:childTnLst>
                                </p:cTn>
                              </p:par>
                              <p:par>
                                <p:cTn id="56" presetID="23" presetClass="entr" presetSubtype="288" fill="hold" nodeType="withEffect">
                                  <p:stCondLst>
                                    <p:cond delay="2000"/>
                                  </p:stCondLst>
                                  <p:childTnLst>
                                    <p:set>
                                      <p:cBhvr>
                                        <p:cTn id="57" dur="1" fill="hold">
                                          <p:stCondLst>
                                            <p:cond delay="0"/>
                                          </p:stCondLst>
                                        </p:cTn>
                                        <p:tgtEl>
                                          <p:spTgt spid="16"/>
                                        </p:tgtEl>
                                        <p:attrNameLst>
                                          <p:attrName>style.visibility</p:attrName>
                                        </p:attrNameLst>
                                      </p:cBhvr>
                                      <p:to>
                                        <p:strVal val="visible"/>
                                      </p:to>
                                    </p:set>
                                    <p:anim calcmode="lin" valueType="num">
                                      <p:cBhvr>
                                        <p:cTn id="58" dur="4000" fill="hold"/>
                                        <p:tgtEl>
                                          <p:spTgt spid="16"/>
                                        </p:tgtEl>
                                        <p:attrNameLst>
                                          <p:attrName>ppt_w</p:attrName>
                                        </p:attrNameLst>
                                      </p:cBhvr>
                                      <p:tavLst>
                                        <p:tav tm="0">
                                          <p:val>
                                            <p:strVal val="4/3*#ppt_w"/>
                                          </p:val>
                                        </p:tav>
                                        <p:tav tm="100000">
                                          <p:val>
                                            <p:strVal val="#ppt_w"/>
                                          </p:val>
                                        </p:tav>
                                      </p:tavLst>
                                    </p:anim>
                                    <p:anim calcmode="lin" valueType="num">
                                      <p:cBhvr>
                                        <p:cTn id="59" dur="4000" fill="hold"/>
                                        <p:tgtEl>
                                          <p:spTgt spid="16"/>
                                        </p:tgtEl>
                                        <p:attrNameLst>
                                          <p:attrName>ppt_h</p:attrName>
                                        </p:attrNameLst>
                                      </p:cBhvr>
                                      <p:tavLst>
                                        <p:tav tm="0">
                                          <p:val>
                                            <p:strVal val="4/3*#ppt_h"/>
                                          </p:val>
                                        </p:tav>
                                        <p:tav tm="100000">
                                          <p:val>
                                            <p:strVal val="#ppt_h"/>
                                          </p:val>
                                        </p:tav>
                                      </p:tavLst>
                                    </p:anim>
                                  </p:childTnLst>
                                </p:cTn>
                              </p:par>
                            </p:childTnLst>
                          </p:cTn>
                        </p:par>
                        <p:par>
                          <p:cTn id="60" fill="hold">
                            <p:stCondLst>
                              <p:cond delay="586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8"/>
                                        </p:tgtEl>
                                        <p:attrNameLst>
                                          <p:attrName>style.visibility</p:attrName>
                                        </p:attrNameLst>
                                      </p:cBhvr>
                                      <p:to>
                                        <p:strVal val="visible"/>
                                      </p:to>
                                    </p:set>
                                    <p:animEffect transition="in" filter="fade">
                                      <p:cBhvr>
                                        <p:cTn id="63" dur="1000"/>
                                        <p:tgtEl>
                                          <p:spTgt spid="8"/>
                                        </p:tgtEl>
                                      </p:cBhvr>
                                    </p:animEffect>
                                    <p:anim calcmode="lin" valueType="num">
                                      <p:cBhvr>
                                        <p:cTn id="64" dur="1000" fill="hold"/>
                                        <p:tgtEl>
                                          <p:spTgt spid="8"/>
                                        </p:tgtEl>
                                        <p:attrNameLst>
                                          <p:attrName>ppt_x</p:attrName>
                                        </p:attrNameLst>
                                      </p:cBhvr>
                                      <p:tavLst>
                                        <p:tav tm="0">
                                          <p:val>
                                            <p:strVal val="#ppt_x-.1"/>
                                          </p:val>
                                        </p:tav>
                                        <p:tav tm="100000">
                                          <p:val>
                                            <p:strVal val="#ppt_x"/>
                                          </p:val>
                                        </p:tav>
                                      </p:tavLst>
                                    </p:anim>
                                    <p:anim calcmode="lin" valueType="num">
                                      <p:cBhvr>
                                        <p:cTn id="6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Lorenzo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estudió en la American </a:t>
            </a:r>
            <a:r>
              <a:rPr lang="es-ES" i="1" dirty="0" err="1" smtClean="0">
                <a:effectLst>
                  <a:glow rad="101600">
                    <a:srgbClr val="C00000">
                      <a:alpha val="60000"/>
                    </a:srgbClr>
                  </a:glow>
                  <a:outerShdw blurRad="38100" dist="38100" dir="2700000" algn="tl">
                    <a:srgbClr val="000000">
                      <a:alpha val="43137"/>
                    </a:srgbClr>
                  </a:outerShdw>
                </a:effectLst>
              </a:rPr>
              <a:t>Academy</a:t>
            </a:r>
            <a:r>
              <a:rPr lang="es-ES" i="1" dirty="0" smtClean="0">
                <a:effectLst>
                  <a:glow rad="101600">
                    <a:srgbClr val="C00000">
                      <a:alpha val="60000"/>
                    </a:srgbClr>
                  </a:glow>
                  <a:outerShdw blurRad="38100" dist="38100" dir="2700000" algn="tl">
                    <a:srgbClr val="000000">
                      <a:alpha val="43137"/>
                    </a:srgbClr>
                  </a:outerShdw>
                </a:effectLst>
              </a:rPr>
              <a:t> of Fine </a:t>
            </a:r>
            <a:r>
              <a:rPr lang="es-ES" i="1" dirty="0" err="1" smtClean="0">
                <a:effectLst>
                  <a:glow rad="101600">
                    <a:srgbClr val="C00000">
                      <a:alpha val="60000"/>
                    </a:srgbClr>
                  </a:glow>
                  <a:outerShdw blurRad="38100" dist="38100" dir="2700000" algn="tl">
                    <a:srgbClr val="000000">
                      <a:alpha val="43137"/>
                    </a:srgbClr>
                  </a:outerShdw>
                </a:effectLst>
              </a:rPr>
              <a:t>Arts</a:t>
            </a:r>
            <a:r>
              <a:rPr lang="es-ES" i="1" dirty="0" smtClean="0">
                <a:effectLst>
                  <a:glow rad="101600">
                    <a:srgbClr val="C00000">
                      <a:alpha val="60000"/>
                    </a:srgbClr>
                  </a:glow>
                  <a:outerShdw blurRad="38100" dist="38100" dir="2700000" algn="tl">
                    <a:srgbClr val="000000">
                      <a:alpha val="43137"/>
                    </a:srgbClr>
                  </a:outerShdw>
                </a:effectLst>
              </a:rPr>
              <a:t> de Nueva York, con la intención de ser un pintor surrealista. Sin embargo, a los 21 años, decidió que su futuro estaba en la escultura, la cual podría adaptar mejor  su energía y originalidad.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Él recuerda tímidamente el momento en 1989, cuando sintió que había creado su primera obra de arte genuina: “Yo había hecho un torso del dibujo de Adán de Miguel Ángel… un trabajo artesano…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window/>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55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8"/>
                                        </p:tgtEl>
                                        <p:attrNameLst>
                                          <p:attrName>ppt_w</p:attrName>
                                        </p:attrNameLst>
                                      </p:cBhvr>
                                      <p:tavLst>
                                        <p:tav tm="0">
                                          <p:val>
                                            <p:strVal val="ppt_w"/>
                                          </p:val>
                                        </p:tav>
                                        <p:tav tm="100000">
                                          <p:val>
                                            <p:strVal val="4/3*ppt_w"/>
                                          </p:val>
                                        </p:tav>
                                      </p:tavLst>
                                    </p:anim>
                                    <p:anim calcmode="lin" valueType="num">
                                      <p:cBhvr>
                                        <p:cTn id="24" dur="4000"/>
                                        <p:tgtEl>
                                          <p:spTgt spid="18"/>
                                        </p:tgtEl>
                                        <p:attrNameLst>
                                          <p:attrName>ppt_h</p:attrName>
                                        </p:attrNameLst>
                                      </p:cBhvr>
                                      <p:tavLst>
                                        <p:tav tm="0">
                                          <p:val>
                                            <p:strVal val="ppt_h"/>
                                          </p:val>
                                        </p:tav>
                                        <p:tav tm="100000">
                                          <p:val>
                                            <p:strVal val="4/3*ppt_h"/>
                                          </p:val>
                                        </p:tav>
                                      </p:tavLst>
                                    </p:anim>
                                    <p:set>
                                      <p:cBhvr>
                                        <p:cTn id="25" dur="1" fill="hold">
                                          <p:stCondLst>
                                            <p:cond delay="3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4000"/>
                                        <p:tgtEl>
                                          <p:spTgt spid="18"/>
                                        </p:tgtEl>
                                        <p:attrNameLst>
                                          <p:attrName>ppt_x</p:attrName>
                                        </p:attrNameLst>
                                      </p:cBhvr>
                                      <p:tavLst>
                                        <p:tav tm="0">
                                          <p:val>
                                            <p:strVal val="ppt_x"/>
                                          </p:val>
                                        </p:tav>
                                        <p:tav tm="100000">
                                          <p:val>
                                            <p:strVal val="ppt_x-.2"/>
                                          </p:val>
                                        </p:tav>
                                      </p:tavLst>
                                    </p:anim>
                                    <p:anim calcmode="lin" valueType="num">
                                      <p:cBhvr>
                                        <p:cTn id="28" dur="4000"/>
                                        <p:tgtEl>
                                          <p:spTgt spid="18"/>
                                        </p:tgtEl>
                                        <p:attrNameLst>
                                          <p:attrName>ppt_y</p:attrName>
                                        </p:attrNameLst>
                                      </p:cBhvr>
                                      <p:tavLst>
                                        <p:tav tm="0">
                                          <p:val>
                                            <p:strVal val="ppt_y"/>
                                          </p:val>
                                        </p:tav>
                                        <p:tav tm="100000">
                                          <p:val>
                                            <p:strVal val="ppt_y"/>
                                          </p:val>
                                        </p:tav>
                                      </p:tavLst>
                                    </p:anim>
                                    <p:animEffect transition="out" filter="fade">
                                      <p:cBhvr>
                                        <p:cTn id="29" dur="4000"/>
                                        <p:tgtEl>
                                          <p:spTgt spid="18"/>
                                        </p:tgtEl>
                                      </p:cBhvr>
                                    </p:animEffect>
                                    <p:set>
                                      <p:cBhvr>
                                        <p:cTn id="30" dur="1" fill="hold">
                                          <p:stCondLst>
                                            <p:cond delay="3999"/>
                                          </p:stCondLst>
                                        </p:cTn>
                                        <p:tgtEl>
                                          <p:spTgt spid="1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4000" fill="hold"/>
                                        <p:tgtEl>
                                          <p:spTgt spid="17"/>
                                        </p:tgtEl>
                                        <p:attrNameLst>
                                          <p:attrName>ppt_w</p:attrName>
                                        </p:attrNameLst>
                                      </p:cBhvr>
                                      <p:tavLst>
                                        <p:tav tm="0">
                                          <p:val>
                                            <p:strVal val="4/3*#ppt_w"/>
                                          </p:val>
                                        </p:tav>
                                        <p:tav tm="100000">
                                          <p:val>
                                            <p:strVal val="#ppt_w"/>
                                          </p:val>
                                        </p:tav>
                                      </p:tavLst>
                                    </p:anim>
                                    <p:anim calcmode="lin" valueType="num">
                                      <p:cBhvr>
                                        <p:cTn id="34" dur="4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4000"/>
                                        <p:tgtEl>
                                          <p:spTgt spid="17"/>
                                        </p:tgtEl>
                                      </p:cBhvr>
                                    </p:animEffect>
                                    <p:anim calcmode="lin" valueType="num">
                                      <p:cBhvr>
                                        <p:cTn id="38" dur="4000" fill="hold"/>
                                        <p:tgtEl>
                                          <p:spTgt spid="17"/>
                                        </p:tgtEl>
                                        <p:attrNameLst>
                                          <p:attrName>ppt_x</p:attrName>
                                        </p:attrNameLst>
                                      </p:cBhvr>
                                      <p:tavLst>
                                        <p:tav tm="0">
                                          <p:val>
                                            <p:strVal val="#ppt_x"/>
                                          </p:val>
                                        </p:tav>
                                        <p:tav tm="100000">
                                          <p:val>
                                            <p:strVal val="#ppt_x"/>
                                          </p:val>
                                        </p:tav>
                                      </p:tavLst>
                                    </p:anim>
                                    <p:anim calcmode="lin" valueType="num">
                                      <p:cBhvr>
                                        <p:cTn id="39" dur="4000" fill="hold"/>
                                        <p:tgtEl>
                                          <p:spTgt spid="17"/>
                                        </p:tgtEl>
                                        <p:attrNameLst>
                                          <p:attrName>ppt_y</p:attrName>
                                        </p:attrNameLst>
                                      </p:cBhvr>
                                      <p:tavLst>
                                        <p:tav tm="0">
                                          <p:val>
                                            <p:strVal val="#ppt_y+.1"/>
                                          </p:val>
                                        </p:tav>
                                        <p:tav tm="100000">
                                          <p:val>
                                            <p:strVal val="#ppt_y"/>
                                          </p:val>
                                        </p:tav>
                                      </p:tavLst>
                                    </p:anim>
                                  </p:childTnLst>
                                </p:cTn>
                              </p:par>
                            </p:childTnLst>
                          </p:cTn>
                        </p:par>
                        <p:par>
                          <p:cTn id="40" fill="hold">
                            <p:stCondLst>
                              <p:cond delay="31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par de manos de la escultura celebra uno de los seis valores humanos universales: </a:t>
            </a:r>
            <a:r>
              <a:rPr lang="es-ES" b="1" i="1" dirty="0" smtClean="0">
                <a:effectLst>
                  <a:glow rad="101600">
                    <a:srgbClr val="C00000">
                      <a:alpha val="60000"/>
                    </a:srgbClr>
                  </a:glow>
                  <a:outerShdw blurRad="38100" dist="38100" dir="2700000" algn="tl">
                    <a:srgbClr val="000000">
                      <a:alpha val="43137"/>
                    </a:srgbClr>
                  </a:outerShdw>
                </a:effectLst>
              </a:rPr>
              <a:t>Amistad</a:t>
            </a:r>
            <a:r>
              <a:rPr lang="es-ES" i="1" dirty="0" smtClean="0">
                <a:effectLst>
                  <a:glow rad="101600">
                    <a:srgbClr val="C00000">
                      <a:alpha val="60000"/>
                    </a:srgbClr>
                  </a:glow>
                  <a:outerShdw blurRad="38100" dist="38100" dir="2700000" algn="tl">
                    <a:srgbClr val="000000">
                      <a:alpha val="43137"/>
                    </a:srgbClr>
                  </a:outerShdw>
                </a:effectLst>
              </a:rPr>
              <a:t>, para construir juntos el futuro; </a:t>
            </a:r>
            <a:r>
              <a:rPr lang="es-ES" b="1" i="1" dirty="0" smtClean="0">
                <a:effectLst>
                  <a:glow rad="101600">
                    <a:srgbClr val="C00000">
                      <a:alpha val="60000"/>
                    </a:srgbClr>
                  </a:glow>
                  <a:outerShdw blurRad="38100" dist="38100" dir="2700000" algn="tl">
                    <a:srgbClr val="000000">
                      <a:alpha val="43137"/>
                    </a:srgbClr>
                  </a:outerShdw>
                </a:effectLst>
              </a:rPr>
              <a:t>Sabiduría,</a:t>
            </a:r>
            <a:r>
              <a:rPr lang="es-ES" i="1" dirty="0" smtClean="0">
                <a:effectLst>
                  <a:glow rad="101600">
                    <a:srgbClr val="C00000">
                      <a:alpha val="60000"/>
                    </a:srgbClr>
                  </a:glow>
                  <a:outerShdw blurRad="38100" dist="38100" dir="2700000" algn="tl">
                    <a:srgbClr val="000000">
                      <a:alpha val="43137"/>
                    </a:srgbClr>
                  </a:outerShdw>
                </a:effectLst>
              </a:rPr>
              <a:t> para tomar decisiones mutuamente beneficiosas; </a:t>
            </a:r>
            <a:r>
              <a:rPr lang="es-ES" b="1" i="1" dirty="0" smtClean="0">
                <a:effectLst>
                  <a:glow rad="101600">
                    <a:srgbClr val="C00000">
                      <a:alpha val="60000"/>
                    </a:srgbClr>
                  </a:glow>
                  <a:outerShdw blurRad="38100" dist="38100" dir="2700000" algn="tl">
                    <a:srgbClr val="000000">
                      <a:alpha val="43137"/>
                    </a:srgbClr>
                  </a:outerShdw>
                </a:effectLst>
              </a:rPr>
              <a:t>Ayuda,</a:t>
            </a:r>
            <a:r>
              <a:rPr lang="es-ES" i="1" dirty="0" smtClean="0">
                <a:effectLst>
                  <a:glow rad="101600">
                    <a:srgbClr val="C00000">
                      <a:alpha val="60000"/>
                    </a:srgbClr>
                  </a:glow>
                  <a:outerShdw blurRad="38100" dist="38100" dir="2700000" algn="tl">
                    <a:srgbClr val="000000">
                      <a:alpha val="43137"/>
                    </a:srgbClr>
                  </a:outerShdw>
                </a:effectLst>
              </a:rPr>
              <a:t> para cimentar relaciones duraderas.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945732"/>
            <a:ext cx="8280920"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Fe,</a:t>
            </a:r>
            <a:r>
              <a:rPr lang="es-ES" i="1" dirty="0" smtClean="0">
                <a:effectLst>
                  <a:glow rad="101600">
                    <a:srgbClr val="C00000">
                      <a:alpha val="60000"/>
                    </a:srgbClr>
                  </a:glow>
                  <a:outerShdw blurRad="38100" dist="38100" dir="2700000" algn="tl">
                    <a:srgbClr val="000000">
                      <a:alpha val="43137"/>
                    </a:srgbClr>
                  </a:outerShdw>
                </a:effectLst>
              </a:rPr>
              <a:t> para confiar en tu corazón y en tu autoestima; </a:t>
            </a:r>
            <a:r>
              <a:rPr lang="es-ES" b="1" i="1" dirty="0" smtClean="0">
                <a:effectLst>
                  <a:glow rad="101600">
                    <a:srgbClr val="C00000">
                      <a:alpha val="60000"/>
                    </a:srgbClr>
                  </a:glow>
                  <a:outerShdw blurRad="38100" dist="38100" dir="2700000" algn="tl">
                    <a:srgbClr val="000000">
                      <a:alpha val="43137"/>
                    </a:srgbClr>
                  </a:outerShdw>
                </a:effectLst>
              </a:rPr>
              <a:t>Esperanza,</a:t>
            </a:r>
            <a:r>
              <a:rPr lang="es-ES" i="1" dirty="0" smtClean="0">
                <a:effectLst>
                  <a:glow rad="101600">
                    <a:srgbClr val="C00000">
                      <a:alpha val="60000"/>
                    </a:srgbClr>
                  </a:glow>
                  <a:outerShdw blurRad="38100" dist="38100" dir="2700000" algn="tl">
                    <a:srgbClr val="000000">
                      <a:alpha val="43137"/>
                    </a:srgbClr>
                  </a:outerShdw>
                </a:effectLst>
              </a:rPr>
              <a:t> para perseverar en esfuerzos que valen la pena; y </a:t>
            </a:r>
            <a:r>
              <a:rPr lang="es-ES" b="1" i="1" dirty="0" smtClean="0">
                <a:effectLst>
                  <a:glow rad="101600">
                    <a:srgbClr val="C00000">
                      <a:alpha val="60000"/>
                    </a:srgbClr>
                  </a:glow>
                  <a:outerShdw blurRad="38100" dist="38100" dir="2700000" algn="tl">
                    <a:srgbClr val="000000">
                      <a:alpha val="43137"/>
                    </a:srgbClr>
                  </a:outerShdw>
                </a:effectLst>
              </a:rPr>
              <a:t>Amor,</a:t>
            </a:r>
            <a:r>
              <a:rPr lang="es-ES" i="1" dirty="0" smtClean="0">
                <a:effectLst>
                  <a:glow rad="101600">
                    <a:srgbClr val="C00000">
                      <a:alpha val="60000"/>
                    </a:srgbClr>
                  </a:glow>
                  <a:outerShdw blurRad="38100" dist="38100" dir="2700000" algn="tl">
                    <a:srgbClr val="000000">
                      <a:alpha val="43137"/>
                    </a:srgbClr>
                  </a:outerShdw>
                </a:effectLst>
              </a:rPr>
              <a:t> el propósito fundamental de todo esto.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prism isContent="1" isInverted="1"/>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24700"/>
                            </p:stCondLst>
                            <p:childTnLst>
                              <p:par>
                                <p:cTn id="21" presetID="10" presetClass="exit" presetSubtype="0" fill="hold" grpId="1" nodeType="afterEffect">
                                  <p:stCondLst>
                                    <p:cond delay="2000"/>
                                  </p:stCondLst>
                                  <p:iterate type="lt">
                                    <p:tmPct val="0"/>
                                  </p:iterate>
                                  <p:childTnLst>
                                    <p:animEffect transition="out" filter="fade">
                                      <p:cBhvr>
                                        <p:cTn id="22" dur="2000"/>
                                        <p:tgtEl>
                                          <p:spTgt spid="5"/>
                                        </p:tgtEl>
                                      </p:cBhvr>
                                    </p:animEffect>
                                    <p:set>
                                      <p:cBhvr>
                                        <p:cTn id="23" dur="1" fill="hold">
                                          <p:stCondLst>
                                            <p:cond delay="1999"/>
                                          </p:stCondLst>
                                        </p:cTn>
                                        <p:tgtEl>
                                          <p:spTgt spid="5"/>
                                        </p:tgtEl>
                                        <p:attrNameLst>
                                          <p:attrName>style.visibility</p:attrName>
                                        </p:attrNameLst>
                                      </p:cBhvr>
                                      <p:to>
                                        <p:strVal val="hidden"/>
                                      </p:to>
                                    </p:set>
                                  </p:childTnLst>
                                </p:cTn>
                              </p:par>
                              <p:par>
                                <p:cTn id="24" presetID="42" presetClass="exit" presetSubtype="0" fill="hold" nodeType="withEffect">
                                  <p:stCondLst>
                                    <p:cond delay="2000"/>
                                  </p:stCondLst>
                                  <p:childTnLst>
                                    <p:animEffect transition="out" filter="fade">
                                      <p:cBhvr>
                                        <p:cTn id="25" dur="4000"/>
                                        <p:tgtEl>
                                          <p:spTgt spid="4"/>
                                        </p:tgtEl>
                                      </p:cBhvr>
                                    </p:animEffect>
                                    <p:anim calcmode="lin" valueType="num">
                                      <p:cBhvr>
                                        <p:cTn id="26" dur="4000"/>
                                        <p:tgtEl>
                                          <p:spTgt spid="4"/>
                                        </p:tgtEl>
                                        <p:attrNameLst>
                                          <p:attrName>ppt_x</p:attrName>
                                        </p:attrNameLst>
                                      </p:cBhvr>
                                      <p:tavLst>
                                        <p:tav tm="0">
                                          <p:val>
                                            <p:strVal val="ppt_x"/>
                                          </p:val>
                                        </p:tav>
                                        <p:tav tm="100000">
                                          <p:val>
                                            <p:strVal val="ppt_x"/>
                                          </p:val>
                                        </p:tav>
                                      </p:tavLst>
                                    </p:anim>
                                    <p:anim calcmode="lin" valueType="num">
                                      <p:cBhvr>
                                        <p:cTn id="27" dur="4000"/>
                                        <p:tgtEl>
                                          <p:spTgt spid="4"/>
                                        </p:tgtEl>
                                        <p:attrNameLst>
                                          <p:attrName>ppt_y</p:attrName>
                                        </p:attrNameLst>
                                      </p:cBhvr>
                                      <p:tavLst>
                                        <p:tav tm="0">
                                          <p:val>
                                            <p:strVal val="ppt_y"/>
                                          </p:val>
                                        </p:tav>
                                        <p:tav tm="100000">
                                          <p:val>
                                            <p:strVal val="ppt_y+.1"/>
                                          </p:val>
                                        </p:tav>
                                      </p:tavLst>
                                    </p:anim>
                                    <p:set>
                                      <p:cBhvr>
                                        <p:cTn id="28" dur="1" fill="hold">
                                          <p:stCondLst>
                                            <p:cond delay="3999"/>
                                          </p:stCondLst>
                                        </p:cTn>
                                        <p:tgtEl>
                                          <p:spTgt spid="4"/>
                                        </p:tgtEl>
                                        <p:attrNameLst>
                                          <p:attrName>style.visibility</p:attrName>
                                        </p:attrNameLst>
                                      </p:cBhvr>
                                      <p:to>
                                        <p:strVal val="hidden"/>
                                      </p:to>
                                    </p:set>
                                  </p:childTnLst>
                                </p:cTn>
                              </p:par>
                              <p:par>
                                <p:cTn id="29" presetID="23" presetClass="exit" presetSubtype="16" fill="hold" nodeType="withEffect">
                                  <p:stCondLst>
                                    <p:cond delay="2000"/>
                                  </p:stCondLst>
                                  <p:childTnLst>
                                    <p:anim calcmode="lin" valueType="num">
                                      <p:cBhvr>
                                        <p:cTn id="30" dur="4000"/>
                                        <p:tgtEl>
                                          <p:spTgt spid="4"/>
                                        </p:tgtEl>
                                        <p:attrNameLst>
                                          <p:attrName>ppt_w</p:attrName>
                                        </p:attrNameLst>
                                      </p:cBhvr>
                                      <p:tavLst>
                                        <p:tav tm="0">
                                          <p:val>
                                            <p:strVal val="ppt_w"/>
                                          </p:val>
                                        </p:tav>
                                        <p:tav tm="100000">
                                          <p:val>
                                            <p:strVal val="4*ppt_w"/>
                                          </p:val>
                                        </p:tav>
                                      </p:tavLst>
                                    </p:anim>
                                    <p:anim calcmode="lin" valueType="num">
                                      <p:cBhvr>
                                        <p:cTn id="31" dur="4000"/>
                                        <p:tgtEl>
                                          <p:spTgt spid="4"/>
                                        </p:tgtEl>
                                        <p:attrNameLst>
                                          <p:attrName>ppt_h</p:attrName>
                                        </p:attrNameLst>
                                      </p:cBhvr>
                                      <p:tavLst>
                                        <p:tav tm="0">
                                          <p:val>
                                            <p:strVal val="ppt_h"/>
                                          </p:val>
                                        </p:tav>
                                        <p:tav tm="100000">
                                          <p:val>
                                            <p:strVal val="4*ppt_h"/>
                                          </p:val>
                                        </p:tav>
                                      </p:tavLst>
                                    </p:anim>
                                    <p:set>
                                      <p:cBhvr>
                                        <p:cTn id="32" dur="1" fill="hold">
                                          <p:stCondLst>
                                            <p:cond delay="3999"/>
                                          </p:stCondLst>
                                        </p:cTn>
                                        <p:tgtEl>
                                          <p:spTgt spid="4"/>
                                        </p:tgtEl>
                                        <p:attrNameLst>
                                          <p:attrName>style.visibility</p:attrName>
                                        </p:attrNameLst>
                                      </p:cBhvr>
                                      <p:to>
                                        <p:strVal val="hidden"/>
                                      </p:to>
                                    </p:set>
                                  </p:childTnLst>
                                </p:cTn>
                              </p:par>
                              <p:par>
                                <p:cTn id="33" presetID="42" presetClass="entr" presetSubtype="0" fill="hold" nodeType="withEffect">
                                  <p:stCondLst>
                                    <p:cond delay="20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4000"/>
                                        <p:tgtEl>
                                          <p:spTgt spid="15"/>
                                        </p:tgtEl>
                                      </p:cBhvr>
                                    </p:animEffect>
                                    <p:anim calcmode="lin" valueType="num">
                                      <p:cBhvr>
                                        <p:cTn id="36" dur="4000" fill="hold"/>
                                        <p:tgtEl>
                                          <p:spTgt spid="15"/>
                                        </p:tgtEl>
                                        <p:attrNameLst>
                                          <p:attrName>ppt_x</p:attrName>
                                        </p:attrNameLst>
                                      </p:cBhvr>
                                      <p:tavLst>
                                        <p:tav tm="0">
                                          <p:val>
                                            <p:strVal val="#ppt_x"/>
                                          </p:val>
                                        </p:tav>
                                        <p:tav tm="100000">
                                          <p:val>
                                            <p:strVal val="#ppt_x"/>
                                          </p:val>
                                        </p:tav>
                                      </p:tavLst>
                                    </p:anim>
                                    <p:anim calcmode="lin" valueType="num">
                                      <p:cBhvr>
                                        <p:cTn id="37" dur="4000" fill="hold"/>
                                        <p:tgtEl>
                                          <p:spTgt spid="15"/>
                                        </p:tgtEl>
                                        <p:attrNameLst>
                                          <p:attrName>ppt_y</p:attrName>
                                        </p:attrNameLst>
                                      </p:cBhvr>
                                      <p:tavLst>
                                        <p:tav tm="0">
                                          <p:val>
                                            <p:strVal val="#ppt_y+.1"/>
                                          </p:val>
                                        </p:tav>
                                        <p:tav tm="100000">
                                          <p:val>
                                            <p:strVal val="#ppt_y"/>
                                          </p:val>
                                        </p:tav>
                                      </p:tavLst>
                                    </p:anim>
                                  </p:childTnLst>
                                </p:cTn>
                              </p:par>
                              <p:par>
                                <p:cTn id="38" presetID="23" presetClass="entr" presetSubtype="288" fill="hold" nodeType="withEffect">
                                  <p:stCondLst>
                                    <p:cond delay="20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4000" fill="hold"/>
                                        <p:tgtEl>
                                          <p:spTgt spid="15"/>
                                        </p:tgtEl>
                                        <p:attrNameLst>
                                          <p:attrName>ppt_w</p:attrName>
                                        </p:attrNameLst>
                                      </p:cBhvr>
                                      <p:tavLst>
                                        <p:tav tm="0">
                                          <p:val>
                                            <p:strVal val="4/3*#ppt_w"/>
                                          </p:val>
                                        </p:tav>
                                        <p:tav tm="100000">
                                          <p:val>
                                            <p:strVal val="#ppt_w"/>
                                          </p:val>
                                        </p:tav>
                                      </p:tavLst>
                                    </p:anim>
                                    <p:anim calcmode="lin" valueType="num">
                                      <p:cBhvr>
                                        <p:cTn id="41" dur="4000" fill="hold"/>
                                        <p:tgtEl>
                                          <p:spTgt spid="15"/>
                                        </p:tgtEl>
                                        <p:attrNameLst>
                                          <p:attrName>ppt_h</p:attrName>
                                        </p:attrNameLst>
                                      </p:cBhvr>
                                      <p:tavLst>
                                        <p:tav tm="0">
                                          <p:val>
                                            <p:strVal val="4/3*#ppt_h"/>
                                          </p:val>
                                        </p:tav>
                                        <p:tav tm="100000">
                                          <p:val>
                                            <p:strVal val="#ppt_h"/>
                                          </p:val>
                                        </p:tav>
                                      </p:tavLst>
                                    </p:anim>
                                  </p:childTnLst>
                                </p:cTn>
                              </p:par>
                            </p:childTnLst>
                          </p:cTn>
                        </p:par>
                        <p:par>
                          <p:cTn id="42" fill="hold">
                            <p:stCondLst>
                              <p:cond delay="307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par de manos expresa estos valores a través del tacto. Ya sea que se estén rozando o apretándose con fuerza, los grupos forman una expresión innegable que se entiende de manera universal.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fuerza, el amor y la empatía relucen a lo largo de toda la escultura, por lo que seguramente atraerá la misma atención que hizo de </a:t>
            </a:r>
            <a:r>
              <a:rPr lang="es-ES" i="1" dirty="0" err="1" smtClean="0">
                <a:effectLst>
                  <a:glow rad="101600">
                    <a:srgbClr val="C00000">
                      <a:alpha val="60000"/>
                    </a:srgbClr>
                  </a:glow>
                  <a:outerShdw blurRad="38100" dist="38100" dir="2700000" algn="tl">
                    <a:srgbClr val="000000">
                      <a:alpha val="43137"/>
                    </a:srgbClr>
                  </a:outerShdw>
                </a:effectLst>
              </a:rPr>
              <a:t>Support</a:t>
            </a:r>
            <a:r>
              <a:rPr lang="es-ES" i="1" dirty="0" smtClean="0">
                <a:effectLst>
                  <a:glow rad="101600">
                    <a:srgbClr val="C00000">
                      <a:alpha val="60000"/>
                    </a:srgbClr>
                  </a:glow>
                  <a:outerShdw blurRad="38100" dist="38100" dir="2700000" algn="tl">
                    <a:srgbClr val="000000">
                      <a:alpha val="43137"/>
                    </a:srgbClr>
                  </a:outerShdw>
                </a:effectLst>
              </a:rPr>
              <a:t> una de las instalaciones más populares de la Bienal de Venecia de 2017.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50000">
        <p15:prstTrans prst="wind"/>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ppt_w+.3"/>
                                          </p:val>
                                        </p:tav>
                                      </p:tavLst>
                                    </p:anim>
                                    <p:anim calcmode="lin" valueType="num">
                                      <p:cBhvr>
                                        <p:cTn id="28" dur="4000"/>
                                        <p:tgtEl>
                                          <p:spTgt spid="4"/>
                                        </p:tgtEl>
                                        <p:attrNameLst>
                                          <p:attrName>ppt_h</p:attrName>
                                        </p:attrNameLst>
                                      </p:cBhvr>
                                      <p:tavLst>
                                        <p:tav tm="0">
                                          <p:val>
                                            <p:strVal val="ppt_h"/>
                                          </p:val>
                                        </p:tav>
                                        <p:tav tm="100000">
                                          <p:val>
                                            <p:strVal val="ppt_h"/>
                                          </p:val>
                                        </p:tav>
                                      </p:tavLst>
                                    </p:anim>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4000" fill="hold"/>
                                        <p:tgtEl>
                                          <p:spTgt spid="35"/>
                                        </p:tgtEl>
                                        <p:attrNameLst>
                                          <p:attrName>ppt_w</p:attrName>
                                        </p:attrNameLst>
                                      </p:cBhvr>
                                      <p:tavLst>
                                        <p:tav tm="0">
                                          <p:val>
                                            <p:strVal val="4/3*#ppt_w"/>
                                          </p:val>
                                        </p:tav>
                                        <p:tav tm="100000">
                                          <p:val>
                                            <p:strVal val="#ppt_w"/>
                                          </p:val>
                                        </p:tav>
                                      </p:tavLst>
                                    </p:anim>
                                    <p:anim calcmode="lin" valueType="num">
                                      <p:cBhvr>
                                        <p:cTn id="34" dur="4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4000"/>
                                        <p:tgtEl>
                                          <p:spTgt spid="35"/>
                                        </p:tgtEl>
                                      </p:cBhvr>
                                    </p:animEffect>
                                    <p:anim calcmode="lin" valueType="num">
                                      <p:cBhvr>
                                        <p:cTn id="38" dur="4000" fill="hold"/>
                                        <p:tgtEl>
                                          <p:spTgt spid="35"/>
                                        </p:tgtEl>
                                        <p:attrNameLst>
                                          <p:attrName>ppt_x</p:attrName>
                                        </p:attrNameLst>
                                      </p:cBhvr>
                                      <p:tavLst>
                                        <p:tav tm="0">
                                          <p:val>
                                            <p:strVal val="#ppt_x"/>
                                          </p:val>
                                        </p:tav>
                                        <p:tav tm="100000">
                                          <p:val>
                                            <p:strVal val="#ppt_x"/>
                                          </p:val>
                                        </p:tav>
                                      </p:tavLst>
                                    </p:anim>
                                    <p:anim calcmode="lin" valueType="num">
                                      <p:cBhvr>
                                        <p:cTn id="39" dur="4000" fill="hold"/>
                                        <p:tgtEl>
                                          <p:spTgt spid="35"/>
                                        </p:tgtEl>
                                        <p:attrNameLst>
                                          <p:attrName>ppt_y</p:attrName>
                                        </p:attrNameLst>
                                      </p:cBhvr>
                                      <p:tavLst>
                                        <p:tav tm="0">
                                          <p:val>
                                            <p:strVal val="#ppt_y-.1"/>
                                          </p:val>
                                        </p:tav>
                                        <p:tav tm="100000">
                                          <p:val>
                                            <p:strVal val="#ppt_y"/>
                                          </p:val>
                                        </p:tav>
                                      </p:tavLst>
                                    </p:anim>
                                  </p:childTnLst>
                                </p:cTn>
                              </p:par>
                            </p:childTnLst>
                          </p:cTn>
                        </p:par>
                        <p:par>
                          <p:cTn id="40" fill="hold">
                            <p:stCondLst>
                              <p:cond delay="269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a:off x="0" y="0"/>
            <a:ext cx="5878285"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940152" y="1777380"/>
            <a:ext cx="302433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Seis pares de manos se unen por encima del canal en diferentes gestos que simbolizan el amor, la unidad y la empatía. “Venecia es una Ciudad Patrimonio de la Humanidad y también es la ciudad de los puentes”, dice </a:t>
            </a:r>
            <a:r>
              <a:rPr lang="es-ES" sz="2000" i="1" dirty="0" err="1" smtClean="0">
                <a:effectLst>
                  <a:glow rad="101600">
                    <a:srgbClr val="C00000">
                      <a:alpha val="60000"/>
                    </a:srgbClr>
                  </a:glow>
                  <a:outerShdw blurRad="38100" dist="38100" dir="2700000" algn="tl">
                    <a:srgbClr val="000000">
                      <a:alpha val="43137"/>
                    </a:srgbClr>
                  </a:outerShdw>
                </a:effectLst>
              </a:rPr>
              <a:t>Quinn</a:t>
            </a:r>
            <a:r>
              <a:rPr lang="es-ES" sz="2000" i="1" dirty="0" smtClean="0">
                <a:effectLst>
                  <a:glow rad="101600">
                    <a:srgbClr val="C00000">
                      <a:alpha val="60000"/>
                    </a:srgbClr>
                  </a:glow>
                  <a:outerShdw blurRad="38100" dist="38100" dir="2700000" algn="tl">
                    <a:srgbClr val="000000">
                      <a:alpha val="43137"/>
                    </a:srgbClr>
                  </a:outerShdw>
                </a:effectLst>
              </a:rPr>
              <a:t>.</a:t>
            </a:r>
          </a:p>
        </p:txBody>
      </p:sp>
      <p:pic>
        <p:nvPicPr>
          <p:cNvPr id="7" name="3 Marcador de contenido" descr="Imagen1.pn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reputación de Venecia como una ciudad que reúne a personas de todas partes, ya sea a través del comercio o del turismo, se alinea perfectamente con el deseo de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de ver a un mundo unido a través de las culturas.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flythrough/>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229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6"/>
                                        </p:tgtEl>
                                      </p:cBhvr>
                                    </p:animEffect>
                                    <p:set>
                                      <p:cBhvr>
                                        <p:cTn id="22" dur="1" fill="hold">
                                          <p:stCondLst>
                                            <p:cond delay="1999"/>
                                          </p:stCondLst>
                                        </p:cTn>
                                        <p:tgtEl>
                                          <p:spTgt spid="6"/>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4000"/>
                                        <p:tgtEl>
                                          <p:spTgt spid="4"/>
                                        </p:tgtEl>
                                      </p:cBhvr>
                                    </p:animEffect>
                                    <p:set>
                                      <p:cBhvr>
                                        <p:cTn id="25" dur="1" fill="hold">
                                          <p:stCondLst>
                                            <p:cond delay="3999"/>
                                          </p:stCondLst>
                                        </p:cTn>
                                        <p:tgtEl>
                                          <p:spTgt spid="4"/>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4000"/>
                                        <p:tgtEl>
                                          <p:spTgt spid="4"/>
                                        </p:tgtEl>
                                        <p:attrNameLst>
                                          <p:attrName>ppt_w</p:attrName>
                                        </p:attrNameLst>
                                      </p:cBhvr>
                                      <p:tavLst>
                                        <p:tav tm="0">
                                          <p:val>
                                            <p:strVal val="ppt_w"/>
                                          </p:val>
                                        </p:tav>
                                        <p:tav tm="100000">
                                          <p:val>
                                            <p:strVal val="4/3*ppt_w"/>
                                          </p:val>
                                        </p:tav>
                                      </p:tavLst>
                                    </p:anim>
                                    <p:anim calcmode="lin" valueType="num">
                                      <p:cBhvr>
                                        <p:cTn id="28" dur="4000"/>
                                        <p:tgtEl>
                                          <p:spTgt spid="4"/>
                                        </p:tgtEl>
                                        <p:attrNameLst>
                                          <p:attrName>ppt_h</p:attrName>
                                        </p:attrNameLst>
                                      </p:cBhvr>
                                      <p:tavLst>
                                        <p:tav tm="0">
                                          <p:val>
                                            <p:strVal val="ppt_h"/>
                                          </p:val>
                                        </p:tav>
                                        <p:tav tm="100000">
                                          <p:val>
                                            <p:strVal val="4/3*ppt_h"/>
                                          </p:val>
                                        </p:tav>
                                      </p:tavLst>
                                    </p:anim>
                                    <p:set>
                                      <p:cBhvr>
                                        <p:cTn id="29" dur="1" fill="hold">
                                          <p:stCondLst>
                                            <p:cond delay="3999"/>
                                          </p:stCondLst>
                                        </p:cTn>
                                        <p:tgtEl>
                                          <p:spTgt spid="4"/>
                                        </p:tgtEl>
                                        <p:attrNameLst>
                                          <p:attrName>style.visibility</p:attrName>
                                        </p:attrNameLst>
                                      </p:cBhvr>
                                      <p:to>
                                        <p:strVal val="hidden"/>
                                      </p:to>
                                    </p:set>
                                  </p:childTnLst>
                                </p:cTn>
                              </p:par>
                              <p:par>
                                <p:cTn id="30" presetID="47" presetClass="entr" presetSubtype="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4000"/>
                                        <p:tgtEl>
                                          <p:spTgt spid="7"/>
                                        </p:tgtEl>
                                      </p:cBhvr>
                                    </p:animEffect>
                                    <p:anim calcmode="lin" valueType="num">
                                      <p:cBhvr>
                                        <p:cTn id="33" dur="4000" fill="hold"/>
                                        <p:tgtEl>
                                          <p:spTgt spid="7"/>
                                        </p:tgtEl>
                                        <p:attrNameLst>
                                          <p:attrName>ppt_x</p:attrName>
                                        </p:attrNameLst>
                                      </p:cBhvr>
                                      <p:tavLst>
                                        <p:tav tm="0">
                                          <p:val>
                                            <p:strVal val="#ppt_x"/>
                                          </p:val>
                                        </p:tav>
                                        <p:tav tm="100000">
                                          <p:val>
                                            <p:strVal val="#ppt_x"/>
                                          </p:val>
                                        </p:tav>
                                      </p:tavLst>
                                    </p:anim>
                                    <p:anim calcmode="lin" valueType="num">
                                      <p:cBhvr>
                                        <p:cTn id="34" dur="4000" fill="hold"/>
                                        <p:tgtEl>
                                          <p:spTgt spid="7"/>
                                        </p:tgtEl>
                                        <p:attrNameLst>
                                          <p:attrName>ppt_y</p:attrName>
                                        </p:attrNameLst>
                                      </p:cBhvr>
                                      <p:tavLst>
                                        <p:tav tm="0">
                                          <p:val>
                                            <p:strVal val="#ppt_y-.1"/>
                                          </p:val>
                                        </p:tav>
                                        <p:tav tm="100000">
                                          <p:val>
                                            <p:strVal val="#ppt_y"/>
                                          </p:val>
                                        </p:tav>
                                      </p:tavLst>
                                    </p:anim>
                                  </p:childTnLst>
                                </p:cTn>
                              </p:par>
                              <p:par>
                                <p:cTn id="35" presetID="23" presetClass="entr" presetSubtype="288" fill="hold" nodeType="withEffect">
                                  <p:stCondLst>
                                    <p:cond delay="200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strVal val="4/3*#ppt_w"/>
                                          </p:val>
                                        </p:tav>
                                        <p:tav tm="100000">
                                          <p:val>
                                            <p:strVal val="#ppt_w"/>
                                          </p:val>
                                        </p:tav>
                                      </p:tavLst>
                                    </p:anim>
                                    <p:anim calcmode="lin" valueType="num">
                                      <p:cBhvr>
                                        <p:cTn id="38" dur="4000" fill="hold"/>
                                        <p:tgtEl>
                                          <p:spTgt spid="7"/>
                                        </p:tgtEl>
                                        <p:attrNameLst>
                                          <p:attrName>ppt_h</p:attrName>
                                        </p:attrNameLst>
                                      </p:cBhvr>
                                      <p:tavLst>
                                        <p:tav tm="0">
                                          <p:val>
                                            <p:strVal val="4/3*#ppt_h"/>
                                          </p:val>
                                        </p:tav>
                                        <p:tav tm="100000">
                                          <p:val>
                                            <p:strVal val="#ppt_h"/>
                                          </p:val>
                                        </p:tav>
                                      </p:tavLst>
                                    </p:anim>
                                  </p:childTnLst>
                                </p:cTn>
                              </p:par>
                            </p:childTnLst>
                          </p:cTn>
                        </p:par>
                        <p:par>
                          <p:cTn id="39" fill="hold">
                            <p:stCondLst>
                              <p:cond delay="289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actual residencia en España,​ trabaja con piezas íntimas y delicadas aunque destaca por sus monumentales esculturas de arte público vistas en todo el mundo: Doha, </a:t>
            </a:r>
            <a:r>
              <a:rPr lang="es-ES" i="1" dirty="0" err="1" smtClean="0">
                <a:effectLst>
                  <a:glow rad="101600">
                    <a:srgbClr val="C00000">
                      <a:alpha val="60000"/>
                    </a:srgbClr>
                  </a:glow>
                  <a:outerShdw blurRad="38100" dist="38100" dir="2700000" algn="tl">
                    <a:srgbClr val="000000">
                      <a:alpha val="43137"/>
                    </a:srgbClr>
                  </a:outerShdw>
                </a:effectLst>
              </a:rPr>
              <a:t>Shanghai</a:t>
            </a:r>
            <a:r>
              <a:rPr lang="es-ES" i="1" dirty="0" smtClean="0">
                <a:effectLst>
                  <a:glow rad="101600">
                    <a:srgbClr val="C00000">
                      <a:alpha val="60000"/>
                    </a:srgbClr>
                  </a:glow>
                  <a:outerShdw blurRad="38100" dist="38100" dir="2700000" algn="tl">
                    <a:srgbClr val="000000">
                      <a:alpha val="43137"/>
                    </a:srgbClr>
                  </a:outerShdw>
                </a:effectLst>
              </a:rPr>
              <a:t>, San Petersburgo, Nueva York, Singapur, Mónaco, Barcelona, India, Roma, Londres...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Inspirado en el trabajo de Miguel Ángel, </a:t>
            </a:r>
            <a:r>
              <a:rPr lang="es-ES" i="1" dirty="0" err="1" smtClean="0">
                <a:effectLst>
                  <a:glow rad="101600">
                    <a:srgbClr val="C00000">
                      <a:alpha val="60000"/>
                    </a:srgbClr>
                  </a:glow>
                  <a:outerShdw blurRad="38100" dist="38100" dir="2700000" algn="tl">
                    <a:srgbClr val="000000">
                      <a:alpha val="43137"/>
                    </a:srgbClr>
                  </a:outerShdw>
                </a:effectLst>
              </a:rPr>
              <a:t>Bernini</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Rodin</a:t>
            </a:r>
            <a:r>
              <a:rPr lang="es-ES" i="1" dirty="0" smtClean="0">
                <a:effectLst>
                  <a:glow rad="101600">
                    <a:srgbClr val="C00000">
                      <a:alpha val="60000"/>
                    </a:srgbClr>
                  </a:glow>
                  <a:outerShdw blurRad="38100" dist="38100" dir="2700000" algn="tl">
                    <a:srgbClr val="000000">
                      <a:alpha val="43137"/>
                    </a:srgbClr>
                  </a:outerShdw>
                </a:effectLst>
              </a:rPr>
              <a:t>, sus manos han acaparado nuestra atención. ​En 2017 un par de manos sostenían un edificio de Venecia, y ahora, la famosa ciudad italiana recibe un puente formado por 6 pares de manos.</a:t>
            </a:r>
          </a:p>
        </p:txBody>
      </p:sp>
    </p:spTree>
  </p:cSld>
  <p:clrMapOvr>
    <a:masterClrMapping/>
  </p:clrMapOvr>
  <mc:AlternateContent xmlns:mc="http://schemas.openxmlformats.org/markup-compatibility/2006">
    <mc:Choice xmlns:p14="http://schemas.microsoft.com/office/powerpoint/2010/main" Requires="p14">
      <p:transition spd="slow" p14:dur="2250" advTm="60000">
        <p:comb/>
      </p:transition>
    </mc:Choice>
    <mc:Fallback>
      <p:transition spd="slow" advTm="6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75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000" fill="hold"/>
                                        <p:tgtEl>
                                          <p:spTgt spid="15"/>
                                        </p:tgtEl>
                                        <p:attrNameLst>
                                          <p:attrName>ppt_w</p:attrName>
                                        </p:attrNameLst>
                                      </p:cBhvr>
                                      <p:tavLst>
                                        <p:tav tm="0">
                                          <p:val>
                                            <p:strVal val="#ppt_w+.3"/>
                                          </p:val>
                                        </p:tav>
                                        <p:tav tm="100000">
                                          <p:val>
                                            <p:strVal val="#ppt_w"/>
                                          </p:val>
                                        </p:tav>
                                      </p:tavLst>
                                    </p:anim>
                                    <p:anim calcmode="lin" valueType="num">
                                      <p:cBhvr>
                                        <p:cTn id="29" dur="4000" fill="hold"/>
                                        <p:tgtEl>
                                          <p:spTgt spid="15"/>
                                        </p:tgtEl>
                                        <p:attrNameLst>
                                          <p:attrName>ppt_h</p:attrName>
                                        </p:attrNameLst>
                                      </p:cBhvr>
                                      <p:tavLst>
                                        <p:tav tm="0">
                                          <p:val>
                                            <p:strVal val="#ppt_h"/>
                                          </p:val>
                                        </p:tav>
                                        <p:tav tm="100000">
                                          <p:val>
                                            <p:strVal val="#ppt_h"/>
                                          </p:val>
                                        </p:tav>
                                      </p:tavLst>
                                    </p:anim>
                                    <p:animEffect transition="in" filter="fade">
                                      <p:cBhvr>
                                        <p:cTn id="30" dur="4000"/>
                                        <p:tgtEl>
                                          <p:spTgt spid="15"/>
                                        </p:tgtEl>
                                      </p:cBhvr>
                                    </p:animEffect>
                                  </p:childTnLst>
                                </p:cTn>
                              </p:par>
                            </p:childTnLst>
                          </p:cTn>
                        </p:par>
                        <p:par>
                          <p:cTn id="31" fill="hold">
                            <p:stCondLst>
                              <p:cond delay="33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manos como protagonistas: "Son las mismas herramientas que pueden tanto destruir el mundo como tener la capacidad de salvarlo de la amenaza del cambio climático", explica el artista.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trabajo de Lorenzo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está presente en muchas colecciones privadas de todo el mundo, y ha formado parte de innumerables exposiciones internacionales a lo largo de los últimos 20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14:ripple/>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0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4000" accel="50000">
                                          <p:stCondLst>
                                            <p:cond delay="0"/>
                                          </p:stCondLst>
                                        </p:cTn>
                                        <p:tgtEl>
                                          <p:spTgt spid="4"/>
                                        </p:tgtEl>
                                        <p:attrNameLst>
                                          <p:attrName>ppt_x</p:attrName>
                                          <p:attrName>ppt_y</p:attrName>
                                        </p:attrNameLst>
                                      </p:cBhvr>
                                    </p:animMotion>
                                    <p:animEffect transition="out" filter="fade">
                                      <p:cBhvr>
                                        <p:cTn id="29" dur="4000"/>
                                        <p:tgtEl>
                                          <p:spTgt spid="4"/>
                                        </p:tgtEl>
                                      </p:cBhvr>
                                    </p:animEffect>
                                    <p:set>
                                      <p:cBhvr>
                                        <p:cTn id="30" dur="1" fill="hold">
                                          <p:stCondLst>
                                            <p:cond delay="3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0" fill="hold"/>
                                        <p:tgtEl>
                                          <p:spTgt spid="13"/>
                                        </p:tgtEl>
                                        <p:attrNameLst>
                                          <p:attrName>ppt_w</p:attrName>
                                        </p:attrNameLst>
                                      </p:cBhvr>
                                      <p:tavLst>
                                        <p:tav tm="0">
                                          <p:val>
                                            <p:strVal val="4/3*#ppt_w"/>
                                          </p:val>
                                        </p:tav>
                                        <p:tav tm="100000">
                                          <p:val>
                                            <p:strVal val="#ppt_w"/>
                                          </p:val>
                                        </p:tav>
                                      </p:tavLst>
                                    </p:anim>
                                    <p:anim calcmode="lin" valueType="num">
                                      <p:cBhvr>
                                        <p:cTn id="34" dur="4000" fill="hold"/>
                                        <p:tgtEl>
                                          <p:spTgt spid="13"/>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4000"/>
                                        <p:tgtEl>
                                          <p:spTgt spid="13"/>
                                        </p:tgtEl>
                                      </p:cBhvr>
                                    </p:animEffect>
                                    <p:anim calcmode="lin" valueType="num">
                                      <p:cBhvr>
                                        <p:cTn id="38" dur="4000" fill="hold"/>
                                        <p:tgtEl>
                                          <p:spTgt spid="13"/>
                                        </p:tgtEl>
                                        <p:attrNameLst>
                                          <p:attrName>ppt_x</p:attrName>
                                        </p:attrNameLst>
                                      </p:cBhvr>
                                      <p:tavLst>
                                        <p:tav tm="0">
                                          <p:val>
                                            <p:strVal val="#ppt_x"/>
                                          </p:val>
                                        </p:tav>
                                        <p:tav tm="100000">
                                          <p:val>
                                            <p:strVal val="#ppt_x"/>
                                          </p:val>
                                        </p:tav>
                                      </p:tavLst>
                                    </p:anim>
                                    <p:anim calcmode="lin" valueType="num">
                                      <p:cBhvr>
                                        <p:cTn id="39" dur="4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267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encargos, se encuentra El Árbol de la vida,  creado para las Naciones Unidas, y del cual se estampó un sello en 1993.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año siguiente, el Vaticano le encargó esculpir una imagen de San Antonio para la Basílica del Santo en Padua, por la conmemoración del 800 aniversario del nacimiento del Santo.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escultura fue bendecida por su santidad el Papa Juan Pablo II en la plaza de San Pedro en Roma, frente a 35.000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blinds dir="vert"/>
      </p:transition>
    </mc:Choice>
    <mc:Fallback>
      <p:transition spd="slow" advTm="5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5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21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1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4000"/>
                                        <p:tgtEl>
                                          <p:spTgt spid="4"/>
                                        </p:tgtEl>
                                      </p:cBhvr>
                                    </p:animEffect>
                                  </p:childTnLst>
                                </p:cTn>
                              </p:par>
                              <p:par>
                                <p:cTn id="42" presetID="23" presetClass="entr" presetSubtype="288" fill="hold" nodeType="withEffect">
                                  <p:stCondLst>
                                    <p:cond delay="2000"/>
                                  </p:stCondLst>
                                  <p:childTnLst>
                                    <p:set>
                                      <p:cBhvr>
                                        <p:cTn id="43" dur="1" fill="hold">
                                          <p:stCondLst>
                                            <p:cond delay="0"/>
                                          </p:stCondLst>
                                        </p:cTn>
                                        <p:tgtEl>
                                          <p:spTgt spid="4"/>
                                        </p:tgtEl>
                                        <p:attrNameLst>
                                          <p:attrName>style.visibility</p:attrName>
                                        </p:attrNameLst>
                                      </p:cBhvr>
                                      <p:to>
                                        <p:strVal val="visible"/>
                                      </p:to>
                                    </p:set>
                                    <p:anim calcmode="lin" valueType="num">
                                      <p:cBhvr>
                                        <p:cTn id="44" dur="4000" fill="hold"/>
                                        <p:tgtEl>
                                          <p:spTgt spid="4"/>
                                        </p:tgtEl>
                                        <p:attrNameLst>
                                          <p:attrName>ppt_w</p:attrName>
                                        </p:attrNameLst>
                                      </p:cBhvr>
                                      <p:tavLst>
                                        <p:tav tm="0">
                                          <p:val>
                                            <p:strVal val="4/3*#ppt_w"/>
                                          </p:val>
                                        </p:tav>
                                        <p:tav tm="100000">
                                          <p:val>
                                            <p:strVal val="#ppt_w"/>
                                          </p:val>
                                        </p:tav>
                                      </p:tavLst>
                                    </p:anim>
                                    <p:anim calcmode="lin" valueType="num">
                                      <p:cBhvr>
                                        <p:cTn id="45" dur="4000" fill="hold"/>
                                        <p:tgtEl>
                                          <p:spTgt spid="4"/>
                                        </p:tgtEl>
                                        <p:attrNameLst>
                                          <p:attrName>ppt_h</p:attrName>
                                        </p:attrNameLst>
                                      </p:cBhvr>
                                      <p:tavLst>
                                        <p:tav tm="0">
                                          <p:val>
                                            <p:strVal val="4/3*#ppt_h"/>
                                          </p:val>
                                        </p:tav>
                                        <p:tav tm="100000">
                                          <p:val>
                                            <p:strVal val="#ppt_h"/>
                                          </p:val>
                                        </p:tav>
                                      </p:tavLst>
                                    </p:anim>
                                  </p:childTnLst>
                                </p:cTn>
                              </p:par>
                            </p:childTnLst>
                          </p:cTn>
                        </p:par>
                        <p:par>
                          <p:cTn id="46" fill="hold">
                            <p:stCondLst>
                              <p:cond delay="431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a:off x="0" y="0"/>
            <a:ext cx="486003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076056" y="1921396"/>
            <a:ext cx="3744416" cy="2985433"/>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Birmingham, la obra, </a:t>
            </a:r>
            <a:r>
              <a:rPr lang="es-ES" sz="2400" b="1" i="1" dirty="0" smtClean="0">
                <a:effectLst>
                  <a:glow rad="101600">
                    <a:srgbClr val="C00000">
                      <a:alpha val="60000"/>
                    </a:srgbClr>
                  </a:glow>
                  <a:outerShdw blurRad="38100" dist="38100" dir="2700000" algn="tl">
                    <a:srgbClr val="000000">
                      <a:alpha val="43137"/>
                    </a:srgbClr>
                  </a:outerShdw>
                </a:effectLst>
              </a:rPr>
              <a:t>el Árbol de la Vida,</a:t>
            </a:r>
            <a:r>
              <a:rPr lang="es-ES" sz="2000" i="1" dirty="0" smtClean="0">
                <a:effectLst>
                  <a:glow rad="101600">
                    <a:srgbClr val="C00000">
                      <a:alpha val="60000"/>
                    </a:srgbClr>
                  </a:glow>
                  <a:outerShdw blurRad="38100" dist="38100" dir="2700000" algn="tl">
                    <a:srgbClr val="000000">
                      <a:alpha val="43137"/>
                    </a:srgbClr>
                  </a:outerShdw>
                </a:effectLst>
              </a:rPr>
              <a:t> fue instalada en 2005 para homenajear a aquellos que murieron en el bombardeo que sufrió esta ciudad, durante la Segunda Guerra Mundial. Esta obra está situada frente a la iglesia de St. </a:t>
            </a:r>
            <a:r>
              <a:rPr lang="es-ES" sz="2000" i="1" dirty="0" err="1" smtClean="0">
                <a:effectLst>
                  <a:glow rad="101600">
                    <a:srgbClr val="C00000">
                      <a:alpha val="60000"/>
                    </a:srgbClr>
                  </a:glow>
                  <a:outerShdw blurRad="38100" dist="38100" dir="2700000" algn="tl">
                    <a:srgbClr val="000000">
                      <a:alpha val="43137"/>
                    </a:srgbClr>
                  </a:outerShdw>
                </a:effectLst>
              </a:rPr>
              <a:t>Martin´s</a:t>
            </a:r>
            <a:r>
              <a:rPr lang="es-ES" sz="2000" i="1" dirty="0" smtClean="0">
                <a:effectLst>
                  <a:glow rad="101600">
                    <a:srgbClr val="C00000">
                      <a:alpha val="60000"/>
                    </a:srgbClr>
                  </a:glow>
                  <a:outerShdw blurRad="38100" dist="38100" dir="2700000" algn="tl">
                    <a:srgbClr val="000000">
                      <a:alpha val="43137"/>
                    </a:srgbClr>
                  </a:outerShdw>
                </a:effectLst>
              </a:rPr>
              <a:t>. </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cstate="print"/>
          <a:stretch>
            <a:fillRect/>
          </a:stretch>
        </p:blipFill>
        <p:spPr bwMode="auto">
          <a:xfrm>
            <a:off x="0" y="0"/>
            <a:ext cx="486003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148064" y="2353444"/>
            <a:ext cx="374441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Otros trabajos están expuestos en King </a:t>
            </a:r>
            <a:r>
              <a:rPr lang="es-ES" sz="2000" i="1" dirty="0" err="1" smtClean="0">
                <a:effectLst>
                  <a:glow rad="101600">
                    <a:srgbClr val="C00000">
                      <a:alpha val="60000"/>
                    </a:srgbClr>
                  </a:glow>
                  <a:outerShdw blurRad="38100" dist="38100" dir="2700000" algn="tl">
                    <a:srgbClr val="000000">
                      <a:alpha val="43137"/>
                    </a:srgbClr>
                  </a:outerShdw>
                </a:effectLst>
              </a:rPr>
              <a:t>Edward´s</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Wharf</a:t>
            </a:r>
            <a:r>
              <a:rPr lang="es-ES" sz="2000" i="1" dirty="0" smtClean="0">
                <a:effectLst>
                  <a:glow rad="101600">
                    <a:srgbClr val="C00000">
                      <a:alpha val="60000"/>
                    </a:srgbClr>
                  </a:glow>
                  <a:outerShdw blurRad="38100" dist="38100" dir="2700000" algn="tl">
                    <a:srgbClr val="000000">
                      <a:alpha val="43137"/>
                    </a:srgbClr>
                  </a:outerShdw>
                </a:effectLst>
              </a:rPr>
              <a:t> – Creación, Volare y Cruzando un Milenio – con característico enfoque a las manos, la forma humana y el círculo.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0000">
        <p:checker/>
      </p:transition>
    </mc:Choice>
    <mc:Fallback>
      <p:transition spd="slow" advTm="5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9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4000"/>
                                        <p:tgtEl>
                                          <p:spTgt spid="10"/>
                                        </p:tgtEl>
                                      </p:cBhvr>
                                    </p:animEffect>
                                    <p:set>
                                      <p:cBhvr>
                                        <p:cTn id="24" dur="1" fill="hold">
                                          <p:stCondLst>
                                            <p:cond delay="3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4000"/>
                                        <p:tgtEl>
                                          <p:spTgt spid="10"/>
                                        </p:tgtEl>
                                        <p:attrNameLst>
                                          <p:attrName>ppt_w</p:attrName>
                                        </p:attrNameLst>
                                      </p:cBhvr>
                                      <p:tavLst>
                                        <p:tav tm="0">
                                          <p:val>
                                            <p:strVal val="ppt_w"/>
                                          </p:val>
                                        </p:tav>
                                        <p:tav tm="100000">
                                          <p:val>
                                            <p:strVal val="4/3*ppt_w"/>
                                          </p:val>
                                        </p:tav>
                                      </p:tavLst>
                                    </p:anim>
                                    <p:anim calcmode="lin" valueType="num">
                                      <p:cBhvr>
                                        <p:cTn id="27" dur="4000"/>
                                        <p:tgtEl>
                                          <p:spTgt spid="10"/>
                                        </p:tgtEl>
                                        <p:attrNameLst>
                                          <p:attrName>ppt_h</p:attrName>
                                        </p:attrNameLst>
                                      </p:cBhvr>
                                      <p:tavLst>
                                        <p:tav tm="0">
                                          <p:val>
                                            <p:strVal val="ppt_h"/>
                                          </p:val>
                                        </p:tav>
                                        <p:tav tm="100000">
                                          <p:val>
                                            <p:strVal val="4/3*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4000"/>
                                        <p:tgtEl>
                                          <p:spTgt spid="8"/>
                                        </p:tgtEl>
                                      </p:cBhvr>
                                    </p:animEffect>
                                    <p:anim calcmode="lin" valueType="num">
                                      <p:cBhvr>
                                        <p:cTn id="32" dur="4000" fill="hold"/>
                                        <p:tgtEl>
                                          <p:spTgt spid="8"/>
                                        </p:tgtEl>
                                        <p:attrNameLst>
                                          <p:attrName>ppt_x</p:attrName>
                                        </p:attrNameLst>
                                      </p:cBhvr>
                                      <p:tavLst>
                                        <p:tav tm="0">
                                          <p:val>
                                            <p:strVal val="#ppt_x"/>
                                          </p:val>
                                        </p:tav>
                                        <p:tav tm="100000">
                                          <p:val>
                                            <p:strVal val="#ppt_x"/>
                                          </p:val>
                                        </p:tav>
                                      </p:tavLst>
                                    </p:anim>
                                    <p:anim calcmode="lin" valueType="num">
                                      <p:cBhvr>
                                        <p:cTn id="33" dur="4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4000" fill="hold"/>
                                        <p:tgtEl>
                                          <p:spTgt spid="8"/>
                                        </p:tgtEl>
                                        <p:attrNameLst>
                                          <p:attrName>ppt_w</p:attrName>
                                        </p:attrNameLst>
                                      </p:cBhvr>
                                      <p:tavLst>
                                        <p:tav tm="0">
                                          <p:val>
                                            <p:strVal val="4/3*#ppt_w"/>
                                          </p:val>
                                        </p:tav>
                                        <p:tav tm="100000">
                                          <p:val>
                                            <p:strVal val="#ppt_w"/>
                                          </p:val>
                                        </p:tav>
                                      </p:tavLst>
                                    </p:anim>
                                    <p:anim calcmode="lin" valueType="num">
                                      <p:cBhvr>
                                        <p:cTn id="37" dur="4000" fill="hold"/>
                                        <p:tgtEl>
                                          <p:spTgt spid="8"/>
                                        </p:tgtEl>
                                        <p:attrNameLst>
                                          <p:attrName>ppt_h</p:attrName>
                                        </p:attrNameLst>
                                      </p:cBhvr>
                                      <p:tavLst>
                                        <p:tav tm="0">
                                          <p:val>
                                            <p:strVal val="4/3*#ppt_h"/>
                                          </p:val>
                                        </p:tav>
                                        <p:tav tm="100000">
                                          <p:val>
                                            <p:strVal val="#ppt_h"/>
                                          </p:val>
                                        </p:tav>
                                      </p:tavLst>
                                    </p:anim>
                                  </p:childTnLst>
                                </p:cTn>
                              </p:par>
                            </p:childTnLst>
                          </p:cTn>
                        </p:par>
                        <p:par>
                          <p:cTn id="38" fill="hold">
                            <p:stCondLst>
                              <p:cond delay="30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verano de 2010, la escultura de Lorenzo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Vroom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Vroom</a:t>
            </a:r>
            <a:r>
              <a:rPr lang="es-ES" i="1" dirty="0" smtClean="0">
                <a:effectLst>
                  <a:glow rad="101600">
                    <a:srgbClr val="C00000">
                      <a:alpha val="60000"/>
                    </a:srgbClr>
                  </a:glow>
                  <a:outerShdw blurRad="38100" dist="38100" dir="2700000" algn="tl">
                    <a:srgbClr val="000000">
                      <a:alpha val="43137"/>
                    </a:srgbClr>
                  </a:outerShdw>
                </a:effectLst>
              </a:rPr>
              <a:t> se presentó en el Instituto de Arte Moderno de Valencia y más tarde ese mismo año en la Abu </a:t>
            </a:r>
            <a:r>
              <a:rPr lang="es-ES" i="1" dirty="0" err="1" smtClean="0">
                <a:effectLst>
                  <a:glow rad="101600">
                    <a:srgbClr val="C00000">
                      <a:alpha val="60000"/>
                    </a:srgbClr>
                  </a:glow>
                  <a:outerShdw blurRad="38100" dist="38100" dir="2700000" algn="tl">
                    <a:srgbClr val="000000">
                      <a:alpha val="43137"/>
                    </a:srgbClr>
                  </a:outerShdw>
                </a:effectLst>
              </a:rPr>
              <a:t>Dhabi</a:t>
            </a:r>
            <a:r>
              <a:rPr lang="es-ES" i="1" dirty="0" smtClean="0">
                <a:effectLst>
                  <a:glow rad="101600">
                    <a:srgbClr val="C00000">
                      <a:alpha val="60000"/>
                    </a:srgbClr>
                  </a:glow>
                  <a:outerShdw blurRad="38100" dist="38100" dir="2700000" algn="tl">
                    <a:srgbClr val="000000">
                      <a:alpha val="43137"/>
                    </a:srgbClr>
                  </a:outerShdw>
                </a:effectLst>
              </a:rPr>
              <a:t>, Feria de Arte.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enero  de 2011 </a:t>
            </a:r>
            <a:r>
              <a:rPr lang="es-ES" i="1" dirty="0" err="1" smtClean="0">
                <a:effectLst>
                  <a:glow rad="101600">
                    <a:srgbClr val="C00000">
                      <a:alpha val="60000"/>
                    </a:srgbClr>
                  </a:glow>
                  <a:outerShdw blurRad="38100" dist="38100" dir="2700000" algn="tl">
                    <a:srgbClr val="000000">
                      <a:alpha val="43137"/>
                    </a:srgbClr>
                  </a:outerShdw>
                </a:effectLst>
              </a:rPr>
              <a:t>Vroom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Vroom</a:t>
            </a:r>
            <a:r>
              <a:rPr lang="es-ES" i="1" dirty="0" smtClean="0">
                <a:effectLst>
                  <a:glow rad="101600">
                    <a:srgbClr val="C00000">
                      <a:alpha val="60000"/>
                    </a:srgbClr>
                  </a:glow>
                  <a:outerShdw blurRad="38100" dist="38100" dir="2700000" algn="tl">
                    <a:srgbClr val="000000">
                      <a:alpha val="43137"/>
                    </a:srgbClr>
                  </a:outerShdw>
                </a:effectLst>
              </a:rPr>
              <a:t> se instaló en Park </a:t>
            </a:r>
            <a:r>
              <a:rPr lang="es-ES" i="1" dirty="0" err="1" smtClean="0">
                <a:effectLst>
                  <a:glow rad="101600">
                    <a:srgbClr val="C00000">
                      <a:alpha val="60000"/>
                    </a:srgbClr>
                  </a:glow>
                  <a:outerShdw blurRad="38100" dist="38100" dir="2700000" algn="tl">
                    <a:srgbClr val="000000">
                      <a:alpha val="43137"/>
                    </a:srgbClr>
                  </a:outerShdw>
                </a:effectLst>
              </a:rPr>
              <a:t>Lane</a:t>
            </a:r>
            <a:r>
              <a:rPr lang="es-ES" i="1" dirty="0" smtClean="0">
                <a:effectLst>
                  <a:glow rad="101600">
                    <a:srgbClr val="C00000">
                      <a:alpha val="60000"/>
                    </a:srgbClr>
                  </a:glow>
                  <a:outerShdw blurRad="38100" dist="38100" dir="2700000" algn="tl">
                    <a:srgbClr val="000000">
                      <a:alpha val="43137"/>
                    </a:srgbClr>
                  </a:outerShdw>
                </a:effectLst>
              </a:rPr>
              <a:t>, Londres, como parte del festival de esculturas del Ayuntamiento de Westminster.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2000">
        <p15:prstTrans prst="peelOff"/>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93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10" presetClass="exit" presetSubtype="0" fill="hold" nodeType="withEffect">
                                  <p:stCondLst>
                                    <p:cond delay="2000"/>
                                  </p:stCondLst>
                                  <p:childTnLst>
                                    <p:animEffect transition="out" filter="fade">
                                      <p:cBhvr>
                                        <p:cTn id="24" dur="4000"/>
                                        <p:tgtEl>
                                          <p:spTgt spid="15"/>
                                        </p:tgtEl>
                                      </p:cBhvr>
                                    </p:animEffect>
                                    <p:set>
                                      <p:cBhvr>
                                        <p:cTn id="25" dur="1" fill="hold">
                                          <p:stCondLst>
                                            <p:cond delay="3999"/>
                                          </p:stCondLst>
                                        </p:cTn>
                                        <p:tgtEl>
                                          <p:spTgt spid="15"/>
                                        </p:tgtEl>
                                        <p:attrNameLst>
                                          <p:attrName>style.visibility</p:attrName>
                                        </p:attrNameLst>
                                      </p:cBhvr>
                                      <p:to>
                                        <p:strVal val="hidden"/>
                                      </p:to>
                                    </p:set>
                                  </p:childTnLst>
                                </p:cTn>
                              </p:par>
                              <p:par>
                                <p:cTn id="26" presetID="23" presetClass="exit" presetSubtype="16" fill="hold" nodeType="withEffect">
                                  <p:stCondLst>
                                    <p:cond delay="2000"/>
                                  </p:stCondLst>
                                  <p:childTnLst>
                                    <p:anim calcmode="lin" valueType="num">
                                      <p:cBhvr>
                                        <p:cTn id="27" dur="4000"/>
                                        <p:tgtEl>
                                          <p:spTgt spid="15"/>
                                        </p:tgtEl>
                                        <p:attrNameLst>
                                          <p:attrName>ppt_w</p:attrName>
                                        </p:attrNameLst>
                                      </p:cBhvr>
                                      <p:tavLst>
                                        <p:tav tm="0">
                                          <p:val>
                                            <p:strVal val="ppt_w"/>
                                          </p:val>
                                        </p:tav>
                                        <p:tav tm="100000">
                                          <p:val>
                                            <p:strVal val="4*ppt_w"/>
                                          </p:val>
                                        </p:tav>
                                      </p:tavLst>
                                    </p:anim>
                                    <p:anim calcmode="lin" valueType="num">
                                      <p:cBhvr>
                                        <p:cTn id="28" dur="4000"/>
                                        <p:tgtEl>
                                          <p:spTgt spid="15"/>
                                        </p:tgtEl>
                                        <p:attrNameLst>
                                          <p:attrName>ppt_h</p:attrName>
                                        </p:attrNameLst>
                                      </p:cBhvr>
                                      <p:tavLst>
                                        <p:tav tm="0">
                                          <p:val>
                                            <p:strVal val="ppt_h"/>
                                          </p:val>
                                        </p:tav>
                                        <p:tav tm="100000">
                                          <p:val>
                                            <p:strVal val="4*ppt_h"/>
                                          </p:val>
                                        </p:tav>
                                      </p:tavLst>
                                    </p:anim>
                                    <p:set>
                                      <p:cBhvr>
                                        <p:cTn id="29" dur="1" fill="hold">
                                          <p:stCondLst>
                                            <p:cond delay="3999"/>
                                          </p:stCondLst>
                                        </p:cTn>
                                        <p:tgtEl>
                                          <p:spTgt spid="15"/>
                                        </p:tgtEl>
                                        <p:attrNameLst>
                                          <p:attrName>style.visibility</p:attrName>
                                        </p:attrNameLst>
                                      </p:cBhvr>
                                      <p:to>
                                        <p:strVal val="hidden"/>
                                      </p:to>
                                    </p:set>
                                  </p:childTnLst>
                                </p:cTn>
                              </p:par>
                              <p:par>
                                <p:cTn id="30" presetID="10" presetClass="entr" presetSubtype="0" fill="hold" nodeType="withEffect">
                                  <p:stCondLst>
                                    <p:cond delay="20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4000"/>
                                        <p:tgtEl>
                                          <p:spTgt spid="16"/>
                                        </p:tgtEl>
                                      </p:cBhvr>
                                    </p:animEffect>
                                  </p:childTnLst>
                                </p:cTn>
                              </p:par>
                              <p:par>
                                <p:cTn id="33" presetID="52" presetClass="entr" presetSubtype="0" fill="hold" nodeType="withEffect">
                                  <p:stCondLst>
                                    <p:cond delay="2000"/>
                                  </p:stCondLst>
                                  <p:childTnLst>
                                    <p:set>
                                      <p:cBhvr>
                                        <p:cTn id="34" dur="1" fill="hold">
                                          <p:stCondLst>
                                            <p:cond delay="0"/>
                                          </p:stCondLst>
                                        </p:cTn>
                                        <p:tgtEl>
                                          <p:spTgt spid="16"/>
                                        </p:tgtEl>
                                        <p:attrNameLst>
                                          <p:attrName>style.visibility</p:attrName>
                                        </p:attrNameLst>
                                      </p:cBhvr>
                                      <p:to>
                                        <p:strVal val="visible"/>
                                      </p:to>
                                    </p:set>
                                    <p:animScale>
                                      <p:cBhvr>
                                        <p:cTn id="35" dur="4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4000" decel="50000" fill="hold">
                                          <p:stCondLst>
                                            <p:cond delay="0"/>
                                          </p:stCondLst>
                                        </p:cTn>
                                        <p:tgtEl>
                                          <p:spTgt spid="16"/>
                                        </p:tgtEl>
                                        <p:attrNameLst>
                                          <p:attrName>ppt_x</p:attrName>
                                          <p:attrName>ppt_y</p:attrName>
                                        </p:attrNameLst>
                                      </p:cBhvr>
                                    </p:animMotion>
                                    <p:animEffect transition="in" filter="fade">
                                      <p:cBhvr>
                                        <p:cTn id="37" dur="4000"/>
                                        <p:tgtEl>
                                          <p:spTgt spid="16"/>
                                        </p:tgtEl>
                                      </p:cBhvr>
                                    </p:animEffect>
                                  </p:childTnLst>
                                </p:cTn>
                              </p:par>
                            </p:childTnLst>
                          </p:cTn>
                        </p:par>
                        <p:par>
                          <p:cTn id="38" fill="hold">
                            <p:stCondLst>
                              <p:cond delay="253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nueva instalación en el lago Iseo se </a:t>
            </a:r>
            <a:r>
              <a:rPr lang="es-ES" i="1" dirty="0" smtClean="0">
                <a:effectLst>
                  <a:glow rad="101600">
                    <a:srgbClr val="C00000">
                      <a:alpha val="60000"/>
                    </a:srgbClr>
                  </a:glow>
                  <a:outerShdw blurRad="38100" dist="38100" dir="2700000" algn="tl">
                    <a:srgbClr val="000000">
                      <a:alpha val="43137"/>
                    </a:srgbClr>
                  </a:outerShdw>
                </a:effectLst>
              </a:rPr>
              <a:t>llama </a:t>
            </a:r>
            <a:r>
              <a:rPr lang="es-ES" i="1" dirty="0" err="1" smtClean="0">
                <a:effectLst>
                  <a:glow rad="101600">
                    <a:srgbClr val="C00000">
                      <a:alpha val="60000"/>
                    </a:srgbClr>
                  </a:glow>
                  <a:outerShdw blurRad="38100" dist="38100" dir="2700000" algn="tl">
                    <a:srgbClr val="000000">
                      <a:alpha val="43137"/>
                    </a:srgbClr>
                  </a:outerShdw>
                </a:effectLst>
              </a:rPr>
              <a:t>Your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World</a:t>
            </a:r>
            <a:r>
              <a:rPr lang="es-ES" i="1" dirty="0" smtClean="0">
                <a:effectLst>
                  <a:glow rad="101600">
                    <a:srgbClr val="C00000">
                      <a:alpha val="60000"/>
                    </a:srgbClr>
                  </a:glow>
                  <a:outerShdw blurRad="38100" dist="38100" dir="2700000" algn="tl">
                    <a:srgbClr val="000000">
                      <a:alpha val="43137"/>
                    </a:srgbClr>
                  </a:outerShdw>
                </a:effectLst>
              </a:rPr>
              <a:t>, y esta vez la denuncia se extiende a todo el mundo. De hecho, dos manos enormes se </a:t>
            </a:r>
            <a:r>
              <a:rPr lang="es-ES" i="1" dirty="0" smtClean="0">
                <a:effectLst>
                  <a:glow rad="101600">
                    <a:srgbClr val="C00000">
                      <a:alpha val="60000"/>
                    </a:srgbClr>
                  </a:glow>
                  <a:outerShdw blurRad="38100" dist="38100" dir="2700000" algn="tl">
                    <a:srgbClr val="000000">
                      <a:alpha val="43137"/>
                    </a:srgbClr>
                  </a:outerShdw>
                </a:effectLst>
              </a:rPr>
              <a:t>levantan </a:t>
            </a:r>
            <a:r>
              <a:rPr lang="es-ES" i="1" dirty="0" smtClean="0">
                <a:effectLst>
                  <a:glow rad="101600">
                    <a:srgbClr val="C00000">
                      <a:alpha val="60000"/>
                    </a:srgbClr>
                  </a:glow>
                  <a:outerShdw blurRad="38100" dist="38100" dir="2700000" algn="tl">
                    <a:srgbClr val="000000">
                      <a:alpha val="43137"/>
                    </a:srgbClr>
                  </a:outerShdw>
                </a:effectLst>
              </a:rPr>
              <a:t>del lago Iseo, que en este caso específico </a:t>
            </a:r>
            <a:r>
              <a:rPr lang="es-ES" i="1" dirty="0" smtClean="0">
                <a:effectLst>
                  <a:glow rad="101600">
                    <a:srgbClr val="C00000">
                      <a:alpha val="60000"/>
                    </a:srgbClr>
                  </a:glow>
                  <a:outerShdw blurRad="38100" dist="38100" dir="2700000" algn="tl">
                    <a:srgbClr val="000000">
                      <a:alpha val="43137"/>
                    </a:srgbClr>
                  </a:outerShdw>
                </a:effectLst>
              </a:rPr>
              <a:t>abraza </a:t>
            </a:r>
            <a:r>
              <a:rPr lang="es-ES" i="1" dirty="0" smtClean="0">
                <a:effectLst>
                  <a:glow rad="101600">
                    <a:srgbClr val="C00000">
                      <a:alpha val="60000"/>
                    </a:srgbClr>
                  </a:glow>
                  <a:outerShdw blurRad="38100" dist="38100" dir="2700000" algn="tl">
                    <a:srgbClr val="000000">
                      <a:alpha val="43137"/>
                    </a:srgbClr>
                  </a:outerShdw>
                </a:effectLst>
              </a:rPr>
              <a:t>el planeta Tierra.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324544" y="0"/>
            <a:ext cx="979308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07716" y="3851112"/>
            <a:ext cx="8496944"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Dos manos blancas sostienen un enorme globo plateado donde los continentes están representados por áreas verdes cubiertas por la naturaleza y los bosques, así sugiere la representación publicada por </a:t>
            </a:r>
            <a:r>
              <a:rPr lang="es-ES" i="1" dirty="0" err="1" smtClean="0">
                <a:effectLst>
                  <a:glow rad="101600">
                    <a:srgbClr val="C00000">
                      <a:alpha val="60000"/>
                    </a:srgbClr>
                  </a:glow>
                  <a:outerShdw blurRad="38100" dist="38100" dir="2700000" algn="tl">
                    <a:srgbClr val="000000">
                      <a:alpha val="43137"/>
                    </a:srgbClr>
                  </a:outerShdw>
                </a:effectLst>
              </a:rPr>
              <a:t>Quinn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 sus perfiles sociales. El artista italoamericano explicó que es como si las manos instaladas en Venecia hubieran llegado al lago Iseo nadando. Solo que en este caso apoyan no a un palacio sino al mundo entero.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5000">
        <p:wheel spokes="1"/>
      </p:transition>
    </mc:Choice>
    <mc:Fallback>
      <p:transition spd="slow" advTm="7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27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47" presetClass="entr" presetSubtype="0"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4000"/>
                                        <p:tgtEl>
                                          <p:spTgt spid="16"/>
                                        </p:tgtEl>
                                      </p:cBhvr>
                                    </p:animEffect>
                                    <p:anim calcmode="lin" valueType="num">
                                      <p:cBhvr>
                                        <p:cTn id="26" dur="4000" fill="hold"/>
                                        <p:tgtEl>
                                          <p:spTgt spid="16"/>
                                        </p:tgtEl>
                                        <p:attrNameLst>
                                          <p:attrName>ppt_x</p:attrName>
                                        </p:attrNameLst>
                                      </p:cBhvr>
                                      <p:tavLst>
                                        <p:tav tm="0">
                                          <p:val>
                                            <p:strVal val="#ppt_x"/>
                                          </p:val>
                                        </p:tav>
                                        <p:tav tm="100000">
                                          <p:val>
                                            <p:strVal val="#ppt_x"/>
                                          </p:val>
                                        </p:tav>
                                      </p:tavLst>
                                    </p:anim>
                                    <p:anim calcmode="lin" valueType="num">
                                      <p:cBhvr>
                                        <p:cTn id="27" dur="4000" fill="hold"/>
                                        <p:tgtEl>
                                          <p:spTgt spid="16"/>
                                        </p:tgtEl>
                                        <p:attrNameLst>
                                          <p:attrName>ppt_y</p:attrName>
                                        </p:attrNameLst>
                                      </p:cBhvr>
                                      <p:tavLst>
                                        <p:tav tm="0">
                                          <p:val>
                                            <p:strVal val="#ppt_y-.1"/>
                                          </p:val>
                                        </p:tav>
                                        <p:tav tm="100000">
                                          <p:val>
                                            <p:strVal val="#ppt_y"/>
                                          </p:val>
                                        </p:tav>
                                      </p:tavLst>
                                    </p:anim>
                                  </p:childTnLst>
                                </p:cTn>
                              </p:par>
                              <p:par>
                                <p:cTn id="28" presetID="23" presetClass="entr" presetSubtype="288" fill="hold" nodeType="withEffect">
                                  <p:stCondLst>
                                    <p:cond delay="2000"/>
                                  </p:stCondLst>
                                  <p:childTnLst>
                                    <p:set>
                                      <p:cBhvr>
                                        <p:cTn id="29" dur="1" fill="hold">
                                          <p:stCondLst>
                                            <p:cond delay="0"/>
                                          </p:stCondLst>
                                        </p:cTn>
                                        <p:tgtEl>
                                          <p:spTgt spid="16"/>
                                        </p:tgtEl>
                                        <p:attrNameLst>
                                          <p:attrName>style.visibility</p:attrName>
                                        </p:attrNameLst>
                                      </p:cBhvr>
                                      <p:to>
                                        <p:strVal val="visible"/>
                                      </p:to>
                                    </p:set>
                                    <p:anim calcmode="lin" valueType="num">
                                      <p:cBhvr>
                                        <p:cTn id="30" dur="4000" fill="hold"/>
                                        <p:tgtEl>
                                          <p:spTgt spid="16"/>
                                        </p:tgtEl>
                                        <p:attrNameLst>
                                          <p:attrName>ppt_w</p:attrName>
                                        </p:attrNameLst>
                                      </p:cBhvr>
                                      <p:tavLst>
                                        <p:tav tm="0">
                                          <p:val>
                                            <p:strVal val="4/3*#ppt_w"/>
                                          </p:val>
                                        </p:tav>
                                        <p:tav tm="100000">
                                          <p:val>
                                            <p:strVal val="#ppt_w"/>
                                          </p:val>
                                        </p:tav>
                                      </p:tavLst>
                                    </p:anim>
                                    <p:anim calcmode="lin" valueType="num">
                                      <p:cBhvr>
                                        <p:cTn id="31" dur="4000" fill="hold"/>
                                        <p:tgtEl>
                                          <p:spTgt spid="16"/>
                                        </p:tgtEl>
                                        <p:attrNameLst>
                                          <p:attrName>ppt_h</p:attrName>
                                        </p:attrNameLst>
                                      </p:cBhvr>
                                      <p:tavLst>
                                        <p:tav tm="0">
                                          <p:val>
                                            <p:strVal val="4/3*#ppt_h"/>
                                          </p:val>
                                        </p:tav>
                                        <p:tav tm="100000">
                                          <p:val>
                                            <p:strVal val="#ppt_h"/>
                                          </p:val>
                                        </p:tav>
                                      </p:tavLst>
                                    </p:anim>
                                  </p:childTnLst>
                                </p:cTn>
                              </p:par>
                            </p:childTnLst>
                          </p:cTn>
                        </p:par>
                        <p:par>
                          <p:cTn id="32" fill="hold">
                            <p:stCondLst>
                              <p:cond delay="287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714756"/>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Un lugar de verano</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90422" y="2807714"/>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Nunca en domingo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85852" y="4585692"/>
            <a:ext cx="5976664" cy="70704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Serenade</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Richard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Clayderman</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Rainbow</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Suite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630718"/>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3200</Words>
  <Application>Microsoft Office PowerPoint</Application>
  <PresentationFormat>Presentación en pantalla (16:10)</PresentationFormat>
  <Paragraphs>95</Paragraphs>
  <Slides>32</Slides>
  <Notes>1</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32</vt:i4>
      </vt:variant>
    </vt:vector>
  </HeadingPairs>
  <TitlesOfParts>
    <vt:vector size="43"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2024-05-10T21:50:58Z</dcterms:modified>
</cp:coreProperties>
</file>