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5"/>
  </p:notesMasterIdLst>
  <p:sldIdLst>
    <p:sldId id="377" r:id="rId3"/>
    <p:sldId id="553" r:id="rId4"/>
    <p:sldId id="482" r:id="rId5"/>
    <p:sldId id="480" r:id="rId6"/>
    <p:sldId id="476" r:id="rId7"/>
    <p:sldId id="552" r:id="rId8"/>
    <p:sldId id="562" r:id="rId9"/>
    <p:sldId id="524" r:id="rId10"/>
    <p:sldId id="525" r:id="rId11"/>
    <p:sldId id="529" r:id="rId12"/>
    <p:sldId id="530" r:id="rId13"/>
    <p:sldId id="531" r:id="rId14"/>
    <p:sldId id="527" r:id="rId15"/>
    <p:sldId id="504" r:id="rId16"/>
    <p:sldId id="518" r:id="rId17"/>
    <p:sldId id="519" r:id="rId18"/>
    <p:sldId id="520" r:id="rId19"/>
    <p:sldId id="596" r:id="rId20"/>
    <p:sldId id="523" r:id="rId21"/>
    <p:sldId id="522" r:id="rId22"/>
    <p:sldId id="546" r:id="rId23"/>
    <p:sldId id="501" r:id="rId24"/>
    <p:sldId id="503" r:id="rId25"/>
    <p:sldId id="505" r:id="rId26"/>
    <p:sldId id="506" r:id="rId27"/>
    <p:sldId id="507" r:id="rId28"/>
    <p:sldId id="508" r:id="rId29"/>
    <p:sldId id="509" r:id="rId30"/>
    <p:sldId id="510" r:id="rId31"/>
    <p:sldId id="526" r:id="rId32"/>
    <p:sldId id="528" r:id="rId33"/>
    <p:sldId id="511" r:id="rId34"/>
    <p:sldId id="512" r:id="rId35"/>
    <p:sldId id="513" r:id="rId36"/>
    <p:sldId id="514" r:id="rId37"/>
    <p:sldId id="516" r:id="rId38"/>
    <p:sldId id="517" r:id="rId39"/>
    <p:sldId id="487" r:id="rId40"/>
    <p:sldId id="486" r:id="rId41"/>
    <p:sldId id="484" r:id="rId42"/>
    <p:sldId id="485" r:id="rId43"/>
    <p:sldId id="489" r:id="rId44"/>
    <p:sldId id="488" r:id="rId45"/>
    <p:sldId id="490" r:id="rId46"/>
    <p:sldId id="491" r:id="rId47"/>
    <p:sldId id="492" r:id="rId48"/>
    <p:sldId id="494" r:id="rId49"/>
    <p:sldId id="495" r:id="rId50"/>
    <p:sldId id="497" r:id="rId51"/>
    <p:sldId id="498" r:id="rId52"/>
    <p:sldId id="499" r:id="rId53"/>
    <p:sldId id="500" r:id="rId54"/>
    <p:sldId id="502" r:id="rId55"/>
    <p:sldId id="496" r:id="rId56"/>
    <p:sldId id="613" r:id="rId57"/>
    <p:sldId id="532" r:id="rId58"/>
    <p:sldId id="533" r:id="rId59"/>
    <p:sldId id="534" r:id="rId60"/>
    <p:sldId id="535" r:id="rId61"/>
    <p:sldId id="544" r:id="rId62"/>
    <p:sldId id="618" r:id="rId63"/>
    <p:sldId id="536" r:id="rId64"/>
    <p:sldId id="537" r:id="rId65"/>
    <p:sldId id="538" r:id="rId66"/>
    <p:sldId id="540" r:id="rId67"/>
    <p:sldId id="541" r:id="rId68"/>
    <p:sldId id="543" r:id="rId69"/>
    <p:sldId id="542" r:id="rId70"/>
    <p:sldId id="539" r:id="rId71"/>
    <p:sldId id="548" r:id="rId72"/>
    <p:sldId id="549" r:id="rId73"/>
    <p:sldId id="550" r:id="rId74"/>
    <p:sldId id="554" r:id="rId75"/>
    <p:sldId id="555" r:id="rId76"/>
    <p:sldId id="556" r:id="rId77"/>
    <p:sldId id="559" r:id="rId78"/>
    <p:sldId id="560" r:id="rId79"/>
    <p:sldId id="557" r:id="rId80"/>
    <p:sldId id="561" r:id="rId81"/>
    <p:sldId id="564" r:id="rId82"/>
    <p:sldId id="378" r:id="rId83"/>
    <p:sldId id="448" r:id="rId84"/>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r3rBGyC5FwNm9Dme3eJeA==" hashData="do/4TsfZgJiTQOBiUz/bzUhlng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C83A"/>
    <a:srgbClr val="00FFFF"/>
    <a:srgbClr val="00FF99"/>
    <a:srgbClr val="FF5050"/>
    <a:srgbClr val="99FF66"/>
    <a:srgbClr val="FF33CC"/>
    <a:srgbClr val="00FF00"/>
    <a:srgbClr val="CC00CC"/>
    <a:srgbClr val="FFFF00"/>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tableStyles" Target="tableStyle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viewProps" Target="viewProp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09/11/2020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8"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9"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9"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4" y="1478709"/>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6" y="1478709"/>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1"/>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40" y="1418561"/>
            <a:ext cx="498134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40" y="2009746"/>
            <a:ext cx="498134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9" y="252323"/>
            <a:ext cx="3707641"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1" y="252321"/>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9" y="1326143"/>
            <a:ext cx="3707641"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3"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5"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3"/>
            <a:ext cx="957921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8"/>
            <a:ext cx="7888764"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9"/>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1"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09/11/2020</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2"/>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2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audio" Target="../media/audio5.wav"/><Relationship Id="rId4" Type="http://schemas.openxmlformats.org/officeDocument/2006/relationships/image" Target="../media/image1.gif"/></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audio" Target="../media/audio6.wav"/></Relationships>
</file>

<file path=ppt/slides/_rels/slide5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7.wav"/><Relationship Id="rId1" Type="http://schemas.openxmlformats.org/officeDocument/2006/relationships/slideLayout" Target="../slideLayouts/slideLayout7.xml"/><Relationship Id="rId4" Type="http://schemas.openxmlformats.org/officeDocument/2006/relationships/audio" Target="../media/audio7.wav"/></Relationships>
</file>

<file path=ppt/slides/_rels/slide5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3.jpeg"/></Relationships>
</file>

<file path=ppt/slides/_rels/slide82.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85789" y="-6683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7" y="3125764"/>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2" y="5185318"/>
            <a:ext cx="762419" cy="708754"/>
          </a:xfrm>
          <a:prstGeom prst="rect">
            <a:avLst/>
          </a:prstGeom>
          <a:noFill/>
          <a:ln w="38100">
            <a:solidFill>
              <a:srgbClr val="1CDEF8"/>
            </a:solidFill>
            <a:miter lim="800000"/>
            <a:headEnd/>
            <a:tailEnd/>
          </a:ln>
        </p:spPr>
      </p:pic>
      <p:sp>
        <p:nvSpPr>
          <p:cNvPr id="19" name="18 Rectángulo"/>
          <p:cNvSpPr/>
          <p:nvPr/>
        </p:nvSpPr>
        <p:spPr>
          <a:xfrm>
            <a:off x="2440722" y="4224885"/>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8" y="1242579"/>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LUGARES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ABANDONADOS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5"/>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6" y="174321"/>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7.lucky guy.wav"/>
          </p:stSnd>
        </p:sndAc>
      </p:transition>
    </mc:Choice>
    <mc:Fallback xmlns="">
      <p:transition spd="slow" advTm="6000">
        <p:fade/>
        <p:sndAc>
          <p:stSnd>
            <p:snd r:embed="rId9" name="7.lucky gu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Foto: Los 10 lugares abandonados más increíbles del mundo. (E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2" y="0"/>
            <a:ext cx="11526951"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8752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 name="2 Rectángulo"/>
          <p:cNvSpPr/>
          <p:nvPr/>
        </p:nvSpPr>
        <p:spPr>
          <a:xfrm>
            <a:off x="2209232" y="1336248"/>
            <a:ext cx="6849466" cy="3416320"/>
          </a:xfrm>
          <a:prstGeom prst="rect">
            <a:avLst/>
          </a:prstGeom>
        </p:spPr>
        <p:txBody>
          <a:bodyPr wrap="square">
            <a:spAutoFit/>
          </a:bodyPr>
          <a:lstStyle/>
          <a:p>
            <a:pPr algn="ctr"/>
            <a:r>
              <a:rPr lang="es-ES" sz="5400" dirty="0">
                <a:latin typeface="Bauhaus 93" pitchFamily="82" charset="0"/>
              </a:rPr>
              <a:t>Estos lugares fueron abandonados hace años. Mira cómo están hoy </a:t>
            </a:r>
          </a:p>
        </p:txBody>
      </p:sp>
      <p:sp>
        <p:nvSpPr>
          <p:cNvPr id="4" name="Gelijkbenige driehoek 10"/>
          <p:cNvSpPr/>
          <p:nvPr/>
        </p:nvSpPr>
        <p:spPr>
          <a:xfrm flipV="1">
            <a:off x="-868" y="1634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5" name="Gelijkbenige driehoek 12"/>
          <p:cNvSpPr/>
          <p:nvPr/>
        </p:nvSpPr>
        <p:spPr>
          <a:xfrm rot="5400000" flipH="1">
            <a:off x="-351667" y="36801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6" name="Gelijkbenige driehoek 8"/>
          <p:cNvSpPr/>
          <p:nvPr/>
        </p:nvSpPr>
        <p:spPr>
          <a:xfrm>
            <a:off x="40954" y="316864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7" name="Gelijkbenige driehoek 11"/>
          <p:cNvSpPr/>
          <p:nvPr/>
        </p:nvSpPr>
        <p:spPr>
          <a:xfrm rot="16200000">
            <a:off x="532352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pic>
        <p:nvPicPr>
          <p:cNvPr id="8"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225506003"/>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500"/>
                                  </p:stCondLst>
                                  <p:childTnLst>
                                    <p:anim calcmode="lin" valueType="num">
                                      <p:cBhvr additive="base">
                                        <p:cTn id="6" dur="8000"/>
                                        <p:tgtEl>
                                          <p:spTgt spid="4"/>
                                        </p:tgtEl>
                                        <p:attrNameLst>
                                          <p:attrName>ppt_x</p:attrName>
                                        </p:attrNameLst>
                                      </p:cBhvr>
                                      <p:tavLst>
                                        <p:tav tm="0">
                                          <p:val>
                                            <p:strVal val="ppt_x"/>
                                          </p:val>
                                        </p:tav>
                                        <p:tav tm="100000">
                                          <p:val>
                                            <p:strVal val="ppt_x"/>
                                          </p:val>
                                        </p:tav>
                                      </p:tavLst>
                                    </p:anim>
                                    <p:anim calcmode="lin" valueType="num">
                                      <p:cBhvr additive="base">
                                        <p:cTn id="7" dur="8000"/>
                                        <p:tgtEl>
                                          <p:spTgt spid="4"/>
                                        </p:tgtEl>
                                        <p:attrNameLst>
                                          <p:attrName>ppt_y</p:attrName>
                                        </p:attrNameLst>
                                      </p:cBhvr>
                                      <p:tavLst>
                                        <p:tav tm="0">
                                          <p:val>
                                            <p:strVal val="ppt_y"/>
                                          </p:val>
                                        </p:tav>
                                        <p:tav tm="100000">
                                          <p:val>
                                            <p:strVal val="1+ppt_h/2"/>
                                          </p:val>
                                        </p:tav>
                                      </p:tavLst>
                                    </p:anim>
                                    <p:set>
                                      <p:cBhvr>
                                        <p:cTn id="8" dur="1" fill="hold">
                                          <p:stCondLst>
                                            <p:cond delay="7999"/>
                                          </p:stCondLst>
                                        </p:cTn>
                                        <p:tgtEl>
                                          <p:spTgt spid="4"/>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4"/>
                                        </p:tgtEl>
                                      </p:cBhvr>
                                    </p:animEffect>
                                    <p:set>
                                      <p:cBhvr>
                                        <p:cTn id="11" dur="1" fill="hold">
                                          <p:stCondLst>
                                            <p:cond delay="7999"/>
                                          </p:stCondLst>
                                        </p:cTn>
                                        <p:tgtEl>
                                          <p:spTgt spid="4"/>
                                        </p:tgtEl>
                                        <p:attrNameLst>
                                          <p:attrName>style.visibility</p:attrName>
                                        </p:attrNameLst>
                                      </p:cBhvr>
                                      <p:to>
                                        <p:strVal val="hidden"/>
                                      </p:to>
                                    </p:set>
                                  </p:childTnLst>
                                </p:cTn>
                              </p:par>
                              <p:par>
                                <p:cTn id="12" presetID="7" presetClass="exit" presetSubtype="2" fill="hold" nodeType="withEffect">
                                  <p:stCondLst>
                                    <p:cond delay="500"/>
                                  </p:stCondLst>
                                  <p:childTnLst>
                                    <p:anim calcmode="lin" valueType="num">
                                      <p:cBhvr additive="base">
                                        <p:cTn id="13" dur="8000"/>
                                        <p:tgtEl>
                                          <p:spTgt spid="5"/>
                                        </p:tgtEl>
                                        <p:attrNameLst>
                                          <p:attrName>ppt_x</p:attrName>
                                        </p:attrNameLst>
                                      </p:cBhvr>
                                      <p:tavLst>
                                        <p:tav tm="0">
                                          <p:val>
                                            <p:strVal val="ppt_x"/>
                                          </p:val>
                                        </p:tav>
                                        <p:tav tm="100000">
                                          <p:val>
                                            <p:strVal val="1+ppt_w/2"/>
                                          </p:val>
                                        </p:tav>
                                      </p:tavLst>
                                    </p:anim>
                                    <p:anim calcmode="lin" valueType="num">
                                      <p:cBhvr additive="base">
                                        <p:cTn id="14" dur="8000"/>
                                        <p:tgtEl>
                                          <p:spTgt spid="5"/>
                                        </p:tgtEl>
                                        <p:attrNameLst>
                                          <p:attrName>ppt_y</p:attrName>
                                        </p:attrNameLst>
                                      </p:cBhvr>
                                      <p:tavLst>
                                        <p:tav tm="0">
                                          <p:val>
                                            <p:strVal val="ppt_y"/>
                                          </p:val>
                                        </p:tav>
                                        <p:tav tm="100000">
                                          <p:val>
                                            <p:strVal val="ppt_y"/>
                                          </p:val>
                                        </p:tav>
                                      </p:tavLst>
                                    </p:anim>
                                    <p:set>
                                      <p:cBhvr>
                                        <p:cTn id="15" dur="1" fill="hold">
                                          <p:stCondLst>
                                            <p:cond delay="7999"/>
                                          </p:stCondLst>
                                        </p:cTn>
                                        <p:tgtEl>
                                          <p:spTgt spid="5"/>
                                        </p:tgtEl>
                                        <p:attrNameLst>
                                          <p:attrName>style.visibility</p:attrName>
                                        </p:attrNameLst>
                                      </p:cBhvr>
                                      <p:to>
                                        <p:strVal val="hidden"/>
                                      </p:to>
                                    </p:set>
                                  </p:childTnLst>
                                </p:cTn>
                              </p:par>
                              <p:par>
                                <p:cTn id="16" presetID="3" presetClass="exit" presetSubtype="5" fill="hold" nodeType="withEffect">
                                  <p:stCondLst>
                                    <p:cond delay="500"/>
                                  </p:stCondLst>
                                  <p:childTnLst>
                                    <p:animEffect transition="out" filter="blinds(vertical)">
                                      <p:cBhvr>
                                        <p:cTn id="17" dur="8000"/>
                                        <p:tgtEl>
                                          <p:spTgt spid="5"/>
                                        </p:tgtEl>
                                      </p:cBhvr>
                                    </p:animEffect>
                                    <p:set>
                                      <p:cBhvr>
                                        <p:cTn id="18" dur="1" fill="hold">
                                          <p:stCondLst>
                                            <p:cond delay="7999"/>
                                          </p:stCondLst>
                                        </p:cTn>
                                        <p:tgtEl>
                                          <p:spTgt spid="5"/>
                                        </p:tgtEl>
                                        <p:attrNameLst>
                                          <p:attrName>style.visibility</p:attrName>
                                        </p:attrNameLst>
                                      </p:cBhvr>
                                      <p:to>
                                        <p:strVal val="hidden"/>
                                      </p:to>
                                    </p:set>
                                  </p:childTnLst>
                                </p:cTn>
                              </p:par>
                              <p:par>
                                <p:cTn id="19" presetID="7" presetClass="exit" presetSubtype="1" fill="hold" nodeType="withEffect">
                                  <p:stCondLst>
                                    <p:cond delay="500"/>
                                  </p:stCondLst>
                                  <p:childTnLst>
                                    <p:anim calcmode="lin" valueType="num">
                                      <p:cBhvr additive="base">
                                        <p:cTn id="20" dur="8000"/>
                                        <p:tgtEl>
                                          <p:spTgt spid="6"/>
                                        </p:tgtEl>
                                        <p:attrNameLst>
                                          <p:attrName>ppt_x</p:attrName>
                                        </p:attrNameLst>
                                      </p:cBhvr>
                                      <p:tavLst>
                                        <p:tav tm="0">
                                          <p:val>
                                            <p:strVal val="ppt_x"/>
                                          </p:val>
                                        </p:tav>
                                        <p:tav tm="100000">
                                          <p:val>
                                            <p:strVal val="ppt_x"/>
                                          </p:val>
                                        </p:tav>
                                      </p:tavLst>
                                    </p:anim>
                                    <p:anim calcmode="lin" valueType="num">
                                      <p:cBhvr additive="base">
                                        <p:cTn id="21" dur="8000"/>
                                        <p:tgtEl>
                                          <p:spTgt spid="6"/>
                                        </p:tgtEl>
                                        <p:attrNameLst>
                                          <p:attrName>ppt_y</p:attrName>
                                        </p:attrNameLst>
                                      </p:cBhvr>
                                      <p:tavLst>
                                        <p:tav tm="0">
                                          <p:val>
                                            <p:strVal val="ppt_y"/>
                                          </p:val>
                                        </p:tav>
                                        <p:tav tm="100000">
                                          <p:val>
                                            <p:strVal val="0-ppt_h/2"/>
                                          </p:val>
                                        </p:tav>
                                      </p:tavLst>
                                    </p:anim>
                                    <p:set>
                                      <p:cBhvr>
                                        <p:cTn id="22" dur="1" fill="hold">
                                          <p:stCondLst>
                                            <p:cond delay="7999"/>
                                          </p:stCondLst>
                                        </p:cTn>
                                        <p:tgtEl>
                                          <p:spTgt spid="6"/>
                                        </p:tgtEl>
                                        <p:attrNameLst>
                                          <p:attrName>style.visibility</p:attrName>
                                        </p:attrNameLst>
                                      </p:cBhvr>
                                      <p:to>
                                        <p:strVal val="hidden"/>
                                      </p:to>
                                    </p:set>
                                  </p:childTnLst>
                                </p:cTn>
                              </p:par>
                              <p:par>
                                <p:cTn id="23" presetID="3" presetClass="exit" presetSubtype="10" fill="hold" nodeType="withEffect">
                                  <p:stCondLst>
                                    <p:cond delay="500"/>
                                  </p:stCondLst>
                                  <p:childTnLst>
                                    <p:animEffect transition="out" filter="blinds(horizontal)">
                                      <p:cBhvr>
                                        <p:cTn id="24" dur="8000"/>
                                        <p:tgtEl>
                                          <p:spTgt spid="6"/>
                                        </p:tgtEl>
                                      </p:cBhvr>
                                    </p:animEffect>
                                    <p:set>
                                      <p:cBhvr>
                                        <p:cTn id="25" dur="1" fill="hold">
                                          <p:stCondLst>
                                            <p:cond delay="7999"/>
                                          </p:stCondLst>
                                        </p:cTn>
                                        <p:tgtEl>
                                          <p:spTgt spid="6"/>
                                        </p:tgtEl>
                                        <p:attrNameLst>
                                          <p:attrName>style.visibility</p:attrName>
                                        </p:attrNameLst>
                                      </p:cBhvr>
                                      <p:to>
                                        <p:strVal val="hidden"/>
                                      </p:to>
                                    </p:set>
                                  </p:childTnLst>
                                </p:cTn>
                              </p:par>
                              <p:par>
                                <p:cTn id="26" presetID="7" presetClass="exit" presetSubtype="8" fill="hold" nodeType="withEffect">
                                  <p:stCondLst>
                                    <p:cond delay="500"/>
                                  </p:stCondLst>
                                  <p:childTnLst>
                                    <p:anim calcmode="lin" valueType="num">
                                      <p:cBhvr additive="base">
                                        <p:cTn id="27" dur="8000"/>
                                        <p:tgtEl>
                                          <p:spTgt spid="7"/>
                                        </p:tgtEl>
                                        <p:attrNameLst>
                                          <p:attrName>ppt_x</p:attrName>
                                        </p:attrNameLst>
                                      </p:cBhvr>
                                      <p:tavLst>
                                        <p:tav tm="0">
                                          <p:val>
                                            <p:strVal val="ppt_x"/>
                                          </p:val>
                                        </p:tav>
                                        <p:tav tm="100000">
                                          <p:val>
                                            <p:strVal val="0-ppt_w/2"/>
                                          </p:val>
                                        </p:tav>
                                      </p:tavLst>
                                    </p:anim>
                                    <p:anim calcmode="lin" valueType="num">
                                      <p:cBhvr additive="base">
                                        <p:cTn id="28" dur="8000"/>
                                        <p:tgtEl>
                                          <p:spTgt spid="7"/>
                                        </p:tgtEl>
                                        <p:attrNameLst>
                                          <p:attrName>ppt_y</p:attrName>
                                        </p:attrNameLst>
                                      </p:cBhvr>
                                      <p:tavLst>
                                        <p:tav tm="0">
                                          <p:val>
                                            <p:strVal val="ppt_y"/>
                                          </p:val>
                                        </p:tav>
                                        <p:tav tm="100000">
                                          <p:val>
                                            <p:strVal val="ppt_y"/>
                                          </p:val>
                                        </p:tav>
                                      </p:tavLst>
                                    </p:anim>
                                    <p:set>
                                      <p:cBhvr>
                                        <p:cTn id="29" dur="1" fill="hold">
                                          <p:stCondLst>
                                            <p:cond delay="7999"/>
                                          </p:stCondLst>
                                        </p:cTn>
                                        <p:tgtEl>
                                          <p:spTgt spid="7"/>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7"/>
                                        </p:tgtEl>
                                      </p:cBhvr>
                                    </p:animEffect>
                                    <p:set>
                                      <p:cBhvr>
                                        <p:cTn id="32" dur="1" fill="hold">
                                          <p:stCondLst>
                                            <p:cond delay="7999"/>
                                          </p:stCondLst>
                                        </p:cTn>
                                        <p:tgtEl>
                                          <p:spTgt spid="7"/>
                                        </p:tgtEl>
                                        <p:attrNameLst>
                                          <p:attrName>style.visibility</p:attrName>
                                        </p:attrNameLst>
                                      </p:cBhvr>
                                      <p:to>
                                        <p:strVal val="hidden"/>
                                      </p:to>
                                    </p:set>
                                  </p:childTnLst>
                                </p:cTn>
                              </p:par>
                              <p:par>
                                <p:cTn id="33" presetID="53" presetClass="entr" presetSubtype="16" fill="hold" nodeType="with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p:cTn id="35" dur="8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6" dur="8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7" dur="8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anatorio de Ces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395472" cy="6468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23036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54403" y="5820701"/>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24681" y="3178400"/>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26987" y="349264"/>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831610" y="1398936"/>
            <a:ext cx="7608180" cy="3539430"/>
          </a:xfrm>
          <a:prstGeom prst="rect">
            <a:avLst/>
          </a:prstGeom>
        </p:spPr>
        <p:txBody>
          <a:bodyPr wrap="square">
            <a:spAutoFit/>
          </a:bodyPr>
          <a:lstStyle/>
          <a:p>
            <a:pPr algn="ctr"/>
            <a:r>
              <a:rPr lang="es-ES" sz="3200" dirty="0">
                <a:latin typeface="Bauhaus 93" pitchFamily="82" charset="0"/>
              </a:rPr>
              <a:t>Estamos acostumbrados a ver lugares bien cuidados y de alto nivel. Por lo general, viajamos a lugares que se ven lo más agradables posible a través de un mantenimiento y limpieza efectivos. ¿Pero qué hay de esos lugares que quedaron atrás?</a:t>
            </a:r>
          </a:p>
        </p:txBody>
      </p:sp>
      <p:pic>
        <p:nvPicPr>
          <p:cNvPr id="10"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283568401"/>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27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27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272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316"/>
            <a:ext cx="11269664" cy="646445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8" y="423054"/>
            <a:ext cx="3948197" cy="369332"/>
          </a:xfrm>
          <a:prstGeom prst="rect">
            <a:avLst/>
          </a:prstGeom>
          <a:solidFill>
            <a:srgbClr val="00FF00"/>
          </a:solidFill>
        </p:spPr>
        <p:txBody>
          <a:bodyPr wrap="none">
            <a:spAutoFit/>
          </a:bodyPr>
          <a:lstStyle/>
          <a:p>
            <a:r>
              <a:rPr lang="it-IT" b="1" dirty="0" smtClean="0"/>
              <a:t>Cristo </a:t>
            </a:r>
            <a:r>
              <a:rPr lang="it-IT" b="1" dirty="0"/>
              <a:t>del Abismo. San Fruttuoso, Italia.</a:t>
            </a:r>
            <a:endParaRPr lang="es-ES" b="1" dirty="0"/>
          </a:p>
        </p:txBody>
      </p:sp>
      <p:sp>
        <p:nvSpPr>
          <p:cNvPr id="3" name="2 Rectángulo"/>
          <p:cNvSpPr/>
          <p:nvPr/>
        </p:nvSpPr>
        <p:spPr>
          <a:xfrm>
            <a:off x="666280" y="5337511"/>
            <a:ext cx="4968552" cy="646331"/>
          </a:xfrm>
          <a:prstGeom prst="rect">
            <a:avLst/>
          </a:prstGeom>
          <a:solidFill>
            <a:srgbClr val="00FF00"/>
          </a:solidFill>
        </p:spPr>
        <p:txBody>
          <a:bodyPr wrap="square">
            <a:spAutoFit/>
          </a:bodyPr>
          <a:lstStyle/>
          <a:p>
            <a:pPr algn="ctr"/>
            <a:r>
              <a:rPr lang="es-ES" b="1" dirty="0"/>
              <a:t>Hay algo en la majestuosidad fracasada de los hombres que tiene una belleza misteriosa.</a:t>
            </a:r>
          </a:p>
        </p:txBody>
      </p:sp>
    </p:spTree>
    <p:extLst>
      <p:ext uri="{BB962C8B-B14F-4D97-AF65-F5344CB8AC3E}">
        <p14:creationId xmlns:p14="http://schemas.microsoft.com/office/powerpoint/2010/main" val="3980222382"/>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3" name="2 Rectángulo"/>
          <p:cNvSpPr/>
          <p:nvPr/>
        </p:nvSpPr>
        <p:spPr>
          <a:xfrm>
            <a:off x="1666107" y="1564291"/>
            <a:ext cx="7871519" cy="3108543"/>
          </a:xfrm>
          <a:prstGeom prst="rect">
            <a:avLst/>
          </a:prstGeom>
        </p:spPr>
        <p:txBody>
          <a:bodyPr wrap="square">
            <a:spAutoFit/>
          </a:bodyPr>
          <a:lstStyle/>
          <a:p>
            <a:pPr algn="ctr"/>
            <a:endParaRPr lang="es-ES" sz="2800" dirty="0">
              <a:latin typeface="Bauhaus 93" pitchFamily="82" charset="0"/>
            </a:endParaRPr>
          </a:p>
          <a:p>
            <a:pPr algn="ctr"/>
            <a:endParaRPr lang="es-ES" sz="2800" dirty="0">
              <a:latin typeface="Bauhaus 93" pitchFamily="82" charset="0"/>
            </a:endParaRPr>
          </a:p>
          <a:p>
            <a:pPr algn="ctr"/>
            <a:r>
              <a:rPr lang="es-ES" sz="2800" dirty="0" smtClean="0">
                <a:latin typeface="Bauhaus 93" pitchFamily="82" charset="0"/>
              </a:rPr>
              <a:t>Este PPS explora </a:t>
            </a:r>
            <a:r>
              <a:rPr lang="es-ES" sz="2800" dirty="0">
                <a:latin typeface="Bauhaus 93" pitchFamily="82" charset="0"/>
              </a:rPr>
              <a:t>algunos de los lugares abandonados más increíbles del mundo. A veces, un poco de negligencia puede incluso traer algo de belleza al mundo. ¿Qué tal visitar estos lugares? Dé una mirada…</a:t>
            </a:r>
          </a:p>
        </p:txBody>
      </p:sp>
      <p:sp>
        <p:nvSpPr>
          <p:cNvPr id="4" name="Gelijkbenige driehoek 10"/>
          <p:cNvSpPr/>
          <p:nvPr/>
        </p:nvSpPr>
        <p:spPr>
          <a:xfrm flipV="1">
            <a:off x="-32965" y="26089"/>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5" name="Gelijkbenige driehoek 8"/>
          <p:cNvSpPr/>
          <p:nvPr/>
        </p:nvSpPr>
        <p:spPr>
          <a:xfrm>
            <a:off x="24681" y="3178400"/>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6" name="Gelijkbenige driehoek 12"/>
          <p:cNvSpPr/>
          <p:nvPr/>
        </p:nvSpPr>
        <p:spPr>
          <a:xfrm rot="5400000" flipH="1">
            <a:off x="-383765" y="32738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7" name="Gelijkbenige driehoek 11"/>
          <p:cNvSpPr/>
          <p:nvPr/>
        </p:nvSpPr>
        <p:spPr>
          <a:xfrm rot="16200000">
            <a:off x="5294277" y="360607"/>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pic>
        <p:nvPicPr>
          <p:cNvPr id="8"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939827972"/>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500"/>
                                  </p:stCondLst>
                                  <p:childTnLst>
                                    <p:anim calcmode="lin" valueType="num">
                                      <p:cBhvr additive="base">
                                        <p:cTn id="6" dur="8000"/>
                                        <p:tgtEl>
                                          <p:spTgt spid="4"/>
                                        </p:tgtEl>
                                        <p:attrNameLst>
                                          <p:attrName>ppt_x</p:attrName>
                                        </p:attrNameLst>
                                      </p:cBhvr>
                                      <p:tavLst>
                                        <p:tav tm="0">
                                          <p:val>
                                            <p:strVal val="ppt_x"/>
                                          </p:val>
                                        </p:tav>
                                        <p:tav tm="100000">
                                          <p:val>
                                            <p:strVal val="ppt_x"/>
                                          </p:val>
                                        </p:tav>
                                      </p:tavLst>
                                    </p:anim>
                                    <p:anim calcmode="lin" valueType="num">
                                      <p:cBhvr additive="base">
                                        <p:cTn id="7" dur="8000"/>
                                        <p:tgtEl>
                                          <p:spTgt spid="4"/>
                                        </p:tgtEl>
                                        <p:attrNameLst>
                                          <p:attrName>ppt_y</p:attrName>
                                        </p:attrNameLst>
                                      </p:cBhvr>
                                      <p:tavLst>
                                        <p:tav tm="0">
                                          <p:val>
                                            <p:strVal val="ppt_y"/>
                                          </p:val>
                                        </p:tav>
                                        <p:tav tm="100000">
                                          <p:val>
                                            <p:strVal val="1+ppt_h/2"/>
                                          </p:val>
                                        </p:tav>
                                      </p:tavLst>
                                    </p:anim>
                                    <p:set>
                                      <p:cBhvr>
                                        <p:cTn id="8" dur="1" fill="hold">
                                          <p:stCondLst>
                                            <p:cond delay="7999"/>
                                          </p:stCondLst>
                                        </p:cTn>
                                        <p:tgtEl>
                                          <p:spTgt spid="4"/>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4"/>
                                        </p:tgtEl>
                                      </p:cBhvr>
                                    </p:animEffect>
                                    <p:set>
                                      <p:cBhvr>
                                        <p:cTn id="11" dur="1" fill="hold">
                                          <p:stCondLst>
                                            <p:cond delay="7999"/>
                                          </p:stCondLst>
                                        </p:cTn>
                                        <p:tgtEl>
                                          <p:spTgt spid="4"/>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5"/>
                                        </p:tgtEl>
                                        <p:attrNameLst>
                                          <p:attrName>ppt_x</p:attrName>
                                        </p:attrNameLst>
                                      </p:cBhvr>
                                      <p:tavLst>
                                        <p:tav tm="0">
                                          <p:val>
                                            <p:strVal val="ppt_x"/>
                                          </p:val>
                                        </p:tav>
                                        <p:tav tm="100000">
                                          <p:val>
                                            <p:strVal val="ppt_x"/>
                                          </p:val>
                                        </p:tav>
                                      </p:tavLst>
                                    </p:anim>
                                    <p:anim calcmode="lin" valueType="num">
                                      <p:cBhvr additive="base">
                                        <p:cTn id="14" dur="8000"/>
                                        <p:tgtEl>
                                          <p:spTgt spid="5"/>
                                        </p:tgtEl>
                                        <p:attrNameLst>
                                          <p:attrName>ppt_y</p:attrName>
                                        </p:attrNameLst>
                                      </p:cBhvr>
                                      <p:tavLst>
                                        <p:tav tm="0">
                                          <p:val>
                                            <p:strVal val="ppt_y"/>
                                          </p:val>
                                        </p:tav>
                                        <p:tav tm="100000">
                                          <p:val>
                                            <p:strVal val="0-ppt_h/2"/>
                                          </p:val>
                                        </p:tav>
                                      </p:tavLst>
                                    </p:anim>
                                    <p:set>
                                      <p:cBhvr>
                                        <p:cTn id="15" dur="1" fill="hold">
                                          <p:stCondLst>
                                            <p:cond delay="7999"/>
                                          </p:stCondLst>
                                        </p:cTn>
                                        <p:tgtEl>
                                          <p:spTgt spid="5"/>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5"/>
                                        </p:tgtEl>
                                      </p:cBhvr>
                                    </p:animEffect>
                                    <p:set>
                                      <p:cBhvr>
                                        <p:cTn id="18" dur="1" fill="hold">
                                          <p:stCondLst>
                                            <p:cond delay="7999"/>
                                          </p:stCondLst>
                                        </p:cTn>
                                        <p:tgtEl>
                                          <p:spTgt spid="5"/>
                                        </p:tgtEl>
                                        <p:attrNameLst>
                                          <p:attrName>style.visibility</p:attrName>
                                        </p:attrNameLst>
                                      </p:cBhvr>
                                      <p:to>
                                        <p:strVal val="hidden"/>
                                      </p:to>
                                    </p:set>
                                  </p:childTnLst>
                                </p:cTn>
                              </p:par>
                              <p:par>
                                <p:cTn id="19" presetID="7" presetClass="exit" presetSubtype="2" fill="hold" nodeType="withEffect">
                                  <p:stCondLst>
                                    <p:cond delay="500"/>
                                  </p:stCondLst>
                                  <p:childTnLst>
                                    <p:anim calcmode="lin" valueType="num">
                                      <p:cBhvr additive="base">
                                        <p:cTn id="20" dur="8000"/>
                                        <p:tgtEl>
                                          <p:spTgt spid="6"/>
                                        </p:tgtEl>
                                        <p:attrNameLst>
                                          <p:attrName>ppt_x</p:attrName>
                                        </p:attrNameLst>
                                      </p:cBhvr>
                                      <p:tavLst>
                                        <p:tav tm="0">
                                          <p:val>
                                            <p:strVal val="ppt_x"/>
                                          </p:val>
                                        </p:tav>
                                        <p:tav tm="100000">
                                          <p:val>
                                            <p:strVal val="1+ppt_w/2"/>
                                          </p:val>
                                        </p:tav>
                                      </p:tavLst>
                                    </p:anim>
                                    <p:anim calcmode="lin" valueType="num">
                                      <p:cBhvr additive="base">
                                        <p:cTn id="21" dur="8000"/>
                                        <p:tgtEl>
                                          <p:spTgt spid="6"/>
                                        </p:tgtEl>
                                        <p:attrNameLst>
                                          <p:attrName>ppt_y</p:attrName>
                                        </p:attrNameLst>
                                      </p:cBhvr>
                                      <p:tavLst>
                                        <p:tav tm="0">
                                          <p:val>
                                            <p:strVal val="ppt_y"/>
                                          </p:val>
                                        </p:tav>
                                        <p:tav tm="100000">
                                          <p:val>
                                            <p:strVal val="ppt_y"/>
                                          </p:val>
                                        </p:tav>
                                      </p:tavLst>
                                    </p:anim>
                                    <p:set>
                                      <p:cBhvr>
                                        <p:cTn id="22" dur="1" fill="hold">
                                          <p:stCondLst>
                                            <p:cond delay="7999"/>
                                          </p:stCondLst>
                                        </p:cTn>
                                        <p:tgtEl>
                                          <p:spTgt spid="6"/>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6"/>
                                        </p:tgtEl>
                                      </p:cBhvr>
                                    </p:animEffect>
                                    <p:set>
                                      <p:cBhvr>
                                        <p:cTn id="25" dur="1" fill="hold">
                                          <p:stCondLst>
                                            <p:cond delay="7999"/>
                                          </p:stCondLst>
                                        </p:cTn>
                                        <p:tgtEl>
                                          <p:spTgt spid="6"/>
                                        </p:tgtEl>
                                        <p:attrNameLst>
                                          <p:attrName>style.visibility</p:attrName>
                                        </p:attrNameLst>
                                      </p:cBhvr>
                                      <p:to>
                                        <p:strVal val="hidden"/>
                                      </p:to>
                                    </p:set>
                                  </p:childTnLst>
                                </p:cTn>
                              </p:par>
                              <p:par>
                                <p:cTn id="26" presetID="7" presetClass="exit" presetSubtype="8" fill="hold" nodeType="withEffect">
                                  <p:stCondLst>
                                    <p:cond delay="500"/>
                                  </p:stCondLst>
                                  <p:childTnLst>
                                    <p:anim calcmode="lin" valueType="num">
                                      <p:cBhvr additive="base">
                                        <p:cTn id="27" dur="8000"/>
                                        <p:tgtEl>
                                          <p:spTgt spid="7"/>
                                        </p:tgtEl>
                                        <p:attrNameLst>
                                          <p:attrName>ppt_x</p:attrName>
                                        </p:attrNameLst>
                                      </p:cBhvr>
                                      <p:tavLst>
                                        <p:tav tm="0">
                                          <p:val>
                                            <p:strVal val="ppt_x"/>
                                          </p:val>
                                        </p:tav>
                                        <p:tav tm="100000">
                                          <p:val>
                                            <p:strVal val="0-ppt_w/2"/>
                                          </p:val>
                                        </p:tav>
                                      </p:tavLst>
                                    </p:anim>
                                    <p:anim calcmode="lin" valueType="num">
                                      <p:cBhvr additive="base">
                                        <p:cTn id="28" dur="8000"/>
                                        <p:tgtEl>
                                          <p:spTgt spid="7"/>
                                        </p:tgtEl>
                                        <p:attrNameLst>
                                          <p:attrName>ppt_y</p:attrName>
                                        </p:attrNameLst>
                                      </p:cBhvr>
                                      <p:tavLst>
                                        <p:tav tm="0">
                                          <p:val>
                                            <p:strVal val="ppt_y"/>
                                          </p:val>
                                        </p:tav>
                                        <p:tav tm="100000">
                                          <p:val>
                                            <p:strVal val="ppt_y"/>
                                          </p:val>
                                        </p:tav>
                                      </p:tavLst>
                                    </p:anim>
                                    <p:set>
                                      <p:cBhvr>
                                        <p:cTn id="29" dur="1" fill="hold">
                                          <p:stCondLst>
                                            <p:cond delay="7999"/>
                                          </p:stCondLst>
                                        </p:cTn>
                                        <p:tgtEl>
                                          <p:spTgt spid="7"/>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7"/>
                                        </p:tgtEl>
                                      </p:cBhvr>
                                    </p:animEffect>
                                    <p:set>
                                      <p:cBhvr>
                                        <p:cTn id="32" dur="1" fill="hold">
                                          <p:stCondLst>
                                            <p:cond delay="7999"/>
                                          </p:stCondLst>
                                        </p:cTn>
                                        <p:tgtEl>
                                          <p:spTgt spid="7"/>
                                        </p:tgtEl>
                                        <p:attrNameLst>
                                          <p:attrName>style.visibility</p:attrName>
                                        </p:attrNameLst>
                                      </p:cBhvr>
                                      <p:to>
                                        <p:strVal val="hidden"/>
                                      </p:to>
                                    </p:set>
                                  </p:childTnLst>
                                </p:cTn>
                              </p:par>
                              <p:par>
                                <p:cTn id="33" presetID="53" presetClass="entr" presetSubtype="16" fill="hold" nodeType="withEffect">
                                  <p:stCondLst>
                                    <p:cond delay="50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41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6" dur="41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7" dur="41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cdn.editorchoice.com/wp-content/uploads/2019/02/abandoned-places-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 y="1"/>
            <a:ext cx="11320464" cy="642629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50256" y="610941"/>
            <a:ext cx="2952328" cy="646331"/>
          </a:xfrm>
          <a:prstGeom prst="rect">
            <a:avLst/>
          </a:prstGeom>
          <a:solidFill>
            <a:srgbClr val="00FF00"/>
          </a:solidFill>
        </p:spPr>
        <p:txBody>
          <a:bodyPr wrap="square">
            <a:spAutoFit/>
          </a:bodyPr>
          <a:lstStyle/>
          <a:p>
            <a:r>
              <a:rPr lang="es-ES" b="1" dirty="0"/>
              <a:t>La última casa de la isla </a:t>
            </a:r>
            <a:endParaRPr lang="es-ES" b="1" dirty="0" smtClean="0"/>
          </a:p>
          <a:p>
            <a:r>
              <a:rPr lang="es-ES" b="1" dirty="0" smtClean="0"/>
              <a:t>Países </a:t>
            </a:r>
            <a:r>
              <a:rPr lang="es-ES" b="1" dirty="0"/>
              <a:t>Bajos - Estados </a:t>
            </a:r>
            <a:r>
              <a:rPr lang="es-ES" b="1" dirty="0" smtClean="0"/>
              <a:t>Unidos</a:t>
            </a:r>
            <a:endParaRPr lang="es-ES" b="1" dirty="0"/>
          </a:p>
        </p:txBody>
      </p:sp>
    </p:spTree>
    <p:extLst>
      <p:ext uri="{BB962C8B-B14F-4D97-AF65-F5344CB8AC3E}">
        <p14:creationId xmlns:p14="http://schemas.microsoft.com/office/powerpoint/2010/main" val="42586487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3300">
            <a:alpha val="87000"/>
          </a:srgbClr>
        </a:solidFill>
        <a:effectLst/>
      </p:bgPr>
    </p:bg>
    <p:spTree>
      <p:nvGrpSpPr>
        <p:cNvPr id="1" name=""/>
        <p:cNvGrpSpPr/>
        <p:nvPr/>
      </p:nvGrpSpPr>
      <p:grpSpPr>
        <a:xfrm>
          <a:off x="0" y="0"/>
          <a:ext cx="0" cy="0"/>
          <a:chOff x="0" y="0"/>
          <a:chExt cx="0" cy="0"/>
        </a:xfrm>
      </p:grpSpPr>
      <p:sp>
        <p:nvSpPr>
          <p:cNvPr id="2" name="1 Rectángulo"/>
          <p:cNvSpPr/>
          <p:nvPr/>
        </p:nvSpPr>
        <p:spPr>
          <a:xfrm>
            <a:off x="2817812" y="1321992"/>
            <a:ext cx="7425530" cy="4154984"/>
          </a:xfrm>
          <a:prstGeom prst="rect">
            <a:avLst/>
          </a:prstGeom>
        </p:spPr>
        <p:txBody>
          <a:bodyPr wrap="square">
            <a:spAutoFit/>
          </a:bodyPr>
          <a:lstStyle/>
          <a:p>
            <a:r>
              <a:rPr lang="es-ES" sz="2400" dirty="0">
                <a:latin typeface="Bauhaus 93" pitchFamily="82" charset="0"/>
              </a:rPr>
              <a:t>La última casa de la isla Países Bajos - Estados Unidos</a:t>
            </a:r>
          </a:p>
          <a:p>
            <a:r>
              <a:rPr lang="es-ES" sz="2400" dirty="0">
                <a:latin typeface="Bauhaus 93" pitchFamily="82" charset="0"/>
              </a:rPr>
              <a:t>¡Aquí hay una casa en lo que una vez fue una isla exitosa para los lugareños! Ubicado en la Bahía de Chesapeake, sufrió erosión de lodo a lo largo de su costa. Con el tiempo, la isla comenzó a hundirse!</a:t>
            </a:r>
          </a:p>
          <a:p>
            <a:endParaRPr lang="es-ES" sz="2400" dirty="0">
              <a:latin typeface="Bauhaus 93" pitchFamily="82" charset="0"/>
            </a:endParaRPr>
          </a:p>
          <a:p>
            <a:r>
              <a:rPr lang="es-ES" sz="2400" dirty="0" smtClean="0">
                <a:latin typeface="Bauhaus 93" pitchFamily="82" charset="0"/>
              </a:rPr>
              <a:t>Por </a:t>
            </a:r>
            <a:r>
              <a:rPr lang="es-ES" sz="2400" dirty="0">
                <a:latin typeface="Bauhaus 93" pitchFamily="82" charset="0"/>
              </a:rPr>
              <a:t>un tiempo, esta fue la última propiedad restante en la isla. Desde lejos, la gente podía maravillarse de lo aislado que estaba este edificio. Como puede ver, ¡a los pájaros les encantó el espacio! Lamentablemente, se derrumbó en 2010.</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9504639"/>
      </p:ext>
    </p:extLst>
  </p:cSld>
  <p:clrMapOvr>
    <a:masterClrMapping/>
  </p:clrMapOvr>
  <mc:AlternateContent xmlns:mc="http://schemas.openxmlformats.org/markup-compatibility/2006" xmlns:p14="http://schemas.microsoft.com/office/powerpoint/2010/main">
    <mc:Choice Requires="p14">
      <p:transition spd="slow" p14:dur="4000" advTm="32000">
        <p14:vortex dir="r"/>
      </p:transition>
    </mc:Choice>
    <mc:Fallback xmlns="">
      <p:transition spd="slow" advTm="3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cdn.editorchoice.com/wp-content/uploads/2019/02/abandoned-places-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1269664" cy="64883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6280" y="360338"/>
            <a:ext cx="2490169" cy="369332"/>
          </a:xfrm>
          <a:prstGeom prst="rect">
            <a:avLst/>
          </a:prstGeom>
          <a:solidFill>
            <a:srgbClr val="00FF00"/>
          </a:solidFill>
        </p:spPr>
        <p:txBody>
          <a:bodyPr wrap="none">
            <a:spAutoFit/>
          </a:bodyPr>
          <a:lstStyle/>
          <a:p>
            <a:r>
              <a:rPr lang="es-ES" b="1" dirty="0"/>
              <a:t>Nara </a:t>
            </a:r>
            <a:r>
              <a:rPr lang="es-ES" b="1" dirty="0" err="1"/>
              <a:t>Dreamland</a:t>
            </a:r>
            <a:r>
              <a:rPr lang="es-ES" b="1" dirty="0"/>
              <a:t> - Japón</a:t>
            </a:r>
          </a:p>
        </p:txBody>
      </p:sp>
    </p:spTree>
    <p:extLst>
      <p:ext uri="{BB962C8B-B14F-4D97-AF65-F5344CB8AC3E}">
        <p14:creationId xmlns:p14="http://schemas.microsoft.com/office/powerpoint/2010/main" val="879811067"/>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modern talking - cheri lady.wav"/>
          </p:stSnd>
        </p:sndAc>
      </p:transition>
    </mc:Choice>
    <mc:Fallback xmlns="">
      <p:transition spd="slow" advTm="6000">
        <p:fade/>
        <p:sndAc>
          <p:stSnd>
            <p:snd r:embed="rId4" name="modern talking - cheri lady.wav"/>
          </p:stSnd>
        </p:sndAc>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00CC"/>
        </a:solidFill>
        <a:effectLst/>
      </p:bgPr>
    </p:bg>
    <p:spTree>
      <p:nvGrpSpPr>
        <p:cNvPr id="1" name=""/>
        <p:cNvGrpSpPr/>
        <p:nvPr/>
      </p:nvGrpSpPr>
      <p:grpSpPr>
        <a:xfrm>
          <a:off x="0" y="0"/>
          <a:ext cx="0" cy="0"/>
          <a:chOff x="0" y="0"/>
          <a:chExt cx="0" cy="0"/>
        </a:xfrm>
      </p:grpSpPr>
      <p:sp>
        <p:nvSpPr>
          <p:cNvPr id="2" name="1 Rectángulo"/>
          <p:cNvSpPr/>
          <p:nvPr/>
        </p:nvSpPr>
        <p:spPr>
          <a:xfrm>
            <a:off x="2970535" y="1386683"/>
            <a:ext cx="7785570" cy="4524315"/>
          </a:xfrm>
          <a:prstGeom prst="rect">
            <a:avLst/>
          </a:prstGeom>
        </p:spPr>
        <p:txBody>
          <a:bodyPr wrap="square">
            <a:spAutoFit/>
          </a:bodyPr>
          <a:lstStyle/>
          <a:p>
            <a:r>
              <a:rPr lang="es-ES" sz="2400" dirty="0">
                <a:latin typeface="Bauhaus 93" pitchFamily="82" charset="0"/>
              </a:rPr>
              <a:t>Nara Dreamland - Japón</a:t>
            </a:r>
          </a:p>
          <a:p>
            <a:r>
              <a:rPr lang="es-ES" sz="2400" dirty="0">
                <a:latin typeface="Bauhaus 93" pitchFamily="82" charset="0"/>
              </a:rPr>
              <a:t>El parque temático Nara Dreamland se inspiró en Disneyland. Abrió sus puertas al público en 1961, pero se cerró en 2006. Quizás la entrada comercial de Disney en Japón ha afectado las ventas y la popularidad del parque.</a:t>
            </a:r>
          </a:p>
          <a:p>
            <a:endParaRPr lang="es-ES" sz="2400" dirty="0">
              <a:latin typeface="Bauhaus 93" pitchFamily="82" charset="0"/>
            </a:endParaRPr>
          </a:p>
          <a:p>
            <a:r>
              <a:rPr lang="es-ES" sz="2400" dirty="0" smtClean="0">
                <a:latin typeface="Bauhaus 93" pitchFamily="82" charset="0"/>
              </a:rPr>
              <a:t>Hoy</a:t>
            </a:r>
            <a:r>
              <a:rPr lang="es-ES" sz="2400" dirty="0">
                <a:latin typeface="Bauhaus 93" pitchFamily="82" charset="0"/>
              </a:rPr>
              <a:t>, el lugar sigue siendo perfecto para turistas y viajeros que desean explorar lo que queda. Pero tenga cuidado: a veces los guardias de seguridad aún patrullan el área. Intenta no meterte en problemas. Si lo atrapan en el acto, puede recibir una multa.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503946292"/>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cdn.editorchoice.com/wp-content/uploads/2019/02/abandoned-places-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866"/>
            <a:ext cx="11269663" cy="63701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2" y="504354"/>
            <a:ext cx="2808141" cy="369332"/>
          </a:xfrm>
          <a:prstGeom prst="rect">
            <a:avLst/>
          </a:prstGeom>
          <a:solidFill>
            <a:srgbClr val="00FF00"/>
          </a:solidFill>
        </p:spPr>
        <p:txBody>
          <a:bodyPr wrap="none">
            <a:spAutoFit/>
          </a:bodyPr>
          <a:lstStyle/>
          <a:p>
            <a:r>
              <a:rPr lang="es-ES" b="1" dirty="0"/>
              <a:t>Molino Abandonado - Italia</a:t>
            </a:r>
          </a:p>
        </p:txBody>
      </p:sp>
    </p:spTree>
    <p:extLst>
      <p:ext uri="{BB962C8B-B14F-4D97-AF65-F5344CB8AC3E}">
        <p14:creationId xmlns:p14="http://schemas.microsoft.com/office/powerpoint/2010/main" val="31049354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Rectángulo"/>
          <p:cNvSpPr/>
          <p:nvPr/>
        </p:nvSpPr>
        <p:spPr>
          <a:xfrm>
            <a:off x="3114551" y="1224434"/>
            <a:ext cx="7569546" cy="4524315"/>
          </a:xfrm>
          <a:prstGeom prst="rect">
            <a:avLst/>
          </a:prstGeom>
        </p:spPr>
        <p:txBody>
          <a:bodyPr wrap="square">
            <a:spAutoFit/>
          </a:bodyPr>
          <a:lstStyle/>
          <a:p>
            <a:r>
              <a:rPr lang="es-ES" sz="2400" dirty="0" smtClean="0">
                <a:latin typeface="Bauhaus 93" pitchFamily="82" charset="0"/>
              </a:rPr>
              <a:t>Molino </a:t>
            </a:r>
            <a:r>
              <a:rPr lang="es-ES" sz="2400" dirty="0">
                <a:latin typeface="Bauhaus 93" pitchFamily="82" charset="0"/>
              </a:rPr>
              <a:t>Abandonado - Italia</a:t>
            </a:r>
          </a:p>
          <a:p>
            <a:r>
              <a:rPr lang="es-ES" sz="2400" dirty="0">
                <a:latin typeface="Bauhaus 93" pitchFamily="82" charset="0"/>
              </a:rPr>
              <a:t>En lo profundo de Sorrento, Italia, se encuentra este molino, ubicado en un valle. Según los informes, fue abandonado en 1866 y ha permanecido en gran medida intacto desde entonces. En ese momento, molía trigo y también operaba cerca de un aserradero.</a:t>
            </a:r>
          </a:p>
          <a:p>
            <a:endParaRPr lang="es-ES" sz="2400" dirty="0">
              <a:latin typeface="Bauhaus 93" pitchFamily="82" charset="0"/>
            </a:endParaRPr>
          </a:p>
          <a:p>
            <a:r>
              <a:rPr lang="es-ES" sz="2400" dirty="0" smtClean="0">
                <a:latin typeface="Bauhaus 93" pitchFamily="82" charset="0"/>
              </a:rPr>
              <a:t>La </a:t>
            </a:r>
            <a:r>
              <a:rPr lang="es-ES" sz="2400" dirty="0">
                <a:latin typeface="Bauhaus 93" pitchFamily="82" charset="0"/>
              </a:rPr>
              <a:t>razón de su abandono es clara: estaba aislada del mar cuando se construyó la Plaza Tasso. Esto hizo que la humedad aumentara a niveles muy altos, haciendo que la operación del molino fuera insostenible.</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272731951"/>
      </p:ext>
    </p:extLst>
  </p:cSld>
  <p:clrMapOvr>
    <a:masterClrMapping/>
  </p:clrMapOvr>
  <mc:AlternateContent xmlns:mc="http://schemas.openxmlformats.org/markup-compatibility/2006" xmlns:p14="http://schemas.microsoft.com/office/powerpoint/2010/main">
    <mc:Choice Requires="p14">
      <p:transition spd="slow" p14:dur="4000" advTm="30000">
        <p14:vortex dir="r"/>
      </p:transition>
    </mc:Choice>
    <mc:Fallback xmlns="">
      <p:transition spd="slow" advTm="3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cdn.editorchoice.com/wp-content/uploads/2019/02/32723466171_1ec46b51f9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147"/>
            <a:ext cx="11395472" cy="653637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1" y="432346"/>
            <a:ext cx="2688300" cy="369332"/>
          </a:xfrm>
          <a:prstGeom prst="rect">
            <a:avLst/>
          </a:prstGeom>
          <a:solidFill>
            <a:srgbClr val="00FF00"/>
          </a:solidFill>
        </p:spPr>
        <p:txBody>
          <a:bodyPr wrap="none">
            <a:spAutoFit/>
          </a:bodyPr>
          <a:lstStyle/>
          <a:p>
            <a:r>
              <a:rPr lang="es-ES" b="1" dirty="0"/>
              <a:t>Hotel Del Salto - Colombia</a:t>
            </a:r>
          </a:p>
        </p:txBody>
      </p:sp>
    </p:spTree>
    <p:extLst>
      <p:ext uri="{BB962C8B-B14F-4D97-AF65-F5344CB8AC3E}">
        <p14:creationId xmlns:p14="http://schemas.microsoft.com/office/powerpoint/2010/main" val="39358389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Rectángulo"/>
          <p:cNvSpPr/>
          <p:nvPr/>
        </p:nvSpPr>
        <p:spPr>
          <a:xfrm>
            <a:off x="2817812" y="1183492"/>
            <a:ext cx="7713562" cy="4524315"/>
          </a:xfrm>
          <a:prstGeom prst="rect">
            <a:avLst/>
          </a:prstGeom>
        </p:spPr>
        <p:txBody>
          <a:bodyPr wrap="square">
            <a:spAutoFit/>
          </a:bodyPr>
          <a:lstStyle/>
          <a:p>
            <a:r>
              <a:rPr lang="es-ES" sz="2400" dirty="0">
                <a:latin typeface="Bauhaus 93" pitchFamily="82" charset="0"/>
              </a:rPr>
              <a:t>Hotel Del Salto - Colombia</a:t>
            </a:r>
          </a:p>
          <a:p>
            <a:r>
              <a:rPr lang="es-ES" sz="2400" dirty="0">
                <a:latin typeface="Bauhaus 93" pitchFamily="82" charset="0"/>
              </a:rPr>
              <a:t>Este hotel fue construido con vistas al río Bogotá. Construido en 1928, permitió a los turistas permanecer cerca de las cascadas y de toda la naturaleza. Debido a una serie de problemas de seguridad a lo largo del tiempo, el edificio se cerró en 1991.</a:t>
            </a:r>
          </a:p>
          <a:p>
            <a:endParaRPr lang="es-ES" sz="2400" dirty="0">
              <a:latin typeface="Bauhaus 93" pitchFamily="82" charset="0"/>
            </a:endParaRPr>
          </a:p>
          <a:p>
            <a:r>
              <a:rPr lang="es-ES" sz="2400" dirty="0" smtClean="0">
                <a:latin typeface="Bauhaus 93" pitchFamily="82" charset="0"/>
              </a:rPr>
              <a:t>¡</a:t>
            </a:r>
            <a:r>
              <a:rPr lang="es-ES" sz="2400" dirty="0">
                <a:latin typeface="Bauhaus 93" pitchFamily="82" charset="0"/>
              </a:rPr>
              <a:t>Hoy, los lugareños creen que la propiedad está embrujada! Los visitantes a menudo exploran el lugar, pero escuchan ruidos extraños durante toda la noche. ¡No se recomienda visitar el Hotel Del Salto después del anochecer! ¿Visitarías?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895398285"/>
      </p:ext>
    </p:extLst>
  </p:cSld>
  <p:clrMapOvr>
    <a:masterClrMapping/>
  </p:clrMapOvr>
  <mc:AlternateContent xmlns:mc="http://schemas.openxmlformats.org/markup-compatibility/2006" xmlns:p14="http://schemas.microsoft.com/office/powerpoint/2010/main">
    <mc:Choice Requires="p14">
      <p:transition spd="slow" p14:dur="4000" advTm="32000">
        <p14:vortex dir="r"/>
      </p:transition>
    </mc:Choice>
    <mc:Fallback xmlns="">
      <p:transition spd="slow" advTm="3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cdn.editorchoice.com/wp-content/uploads/2019/02/8216305752_9faeb3b606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3717"/>
            <a:ext cx="11269664" cy="672826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46600" y="144314"/>
            <a:ext cx="4687117" cy="369332"/>
          </a:xfrm>
          <a:prstGeom prst="rect">
            <a:avLst/>
          </a:prstGeom>
          <a:solidFill>
            <a:srgbClr val="00FF00"/>
          </a:solidFill>
        </p:spPr>
        <p:txBody>
          <a:bodyPr wrap="none">
            <a:spAutoFit/>
          </a:bodyPr>
          <a:lstStyle/>
          <a:p>
            <a:r>
              <a:rPr lang="es-ES" b="1" dirty="0"/>
              <a:t>Michigan Central Train Station - Estados Unidos</a:t>
            </a:r>
          </a:p>
        </p:txBody>
      </p:sp>
    </p:spTree>
    <p:extLst>
      <p:ext uri="{BB962C8B-B14F-4D97-AF65-F5344CB8AC3E}">
        <p14:creationId xmlns:p14="http://schemas.microsoft.com/office/powerpoint/2010/main" val="394885503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C00CC">
            <a:alpha val="70000"/>
          </a:srgbClr>
        </a:solidFill>
        <a:effectLst/>
      </p:bgPr>
    </p:bg>
    <p:spTree>
      <p:nvGrpSpPr>
        <p:cNvPr id="1" name=""/>
        <p:cNvGrpSpPr/>
        <p:nvPr/>
      </p:nvGrpSpPr>
      <p:grpSpPr>
        <a:xfrm>
          <a:off x="0" y="0"/>
          <a:ext cx="0" cy="0"/>
          <a:chOff x="0" y="0"/>
          <a:chExt cx="0" cy="0"/>
        </a:xfrm>
      </p:grpSpPr>
      <p:sp>
        <p:nvSpPr>
          <p:cNvPr id="2" name="1 Rectángulo"/>
          <p:cNvSpPr/>
          <p:nvPr/>
        </p:nvSpPr>
        <p:spPr>
          <a:xfrm>
            <a:off x="2817813" y="1183491"/>
            <a:ext cx="7857578" cy="4524315"/>
          </a:xfrm>
          <a:prstGeom prst="rect">
            <a:avLst/>
          </a:prstGeom>
        </p:spPr>
        <p:txBody>
          <a:bodyPr wrap="square">
            <a:spAutoFit/>
          </a:bodyPr>
          <a:lstStyle/>
          <a:p>
            <a:r>
              <a:rPr lang="es-ES" sz="2400" dirty="0">
                <a:latin typeface="Bauhaus 93" pitchFamily="82" charset="0"/>
              </a:rPr>
              <a:t>Michigan Central Train Station - Estados Unidos</a:t>
            </a:r>
          </a:p>
          <a:p>
            <a:r>
              <a:rPr lang="es-ES" sz="2400" dirty="0">
                <a:latin typeface="Bauhaus 93" pitchFamily="82" charset="0"/>
              </a:rPr>
              <a:t>En el pasado, esta estación de tren ha tenido todo a su favor. Construido en 1913, prometió atraer talento de todas las áreas del Medio Oeste. Pero a medida que la economía de la ciudad comenzó a desmoronarse, también lo hizo la temporada.</a:t>
            </a:r>
          </a:p>
          <a:p>
            <a:endParaRPr lang="es-ES" sz="2400" dirty="0">
              <a:latin typeface="Bauhaus 93" pitchFamily="82" charset="0"/>
            </a:endParaRPr>
          </a:p>
          <a:p>
            <a:r>
              <a:rPr lang="es-ES" sz="2400" dirty="0" smtClean="0">
                <a:latin typeface="Bauhaus 93" pitchFamily="82" charset="0"/>
              </a:rPr>
              <a:t>Fue </a:t>
            </a:r>
            <a:r>
              <a:rPr lang="es-ES" sz="2400" dirty="0">
                <a:latin typeface="Bauhaus 93" pitchFamily="82" charset="0"/>
              </a:rPr>
              <a:t>cerrado en 1988 y su construcción todavía está vacía hoy. Se convirtió en un ícono en Michigan, con el rapero Eminem usándola como set en su película, 8 Mile. Se rumorea que la compañía de automóviles FORD planea comprar la estación.</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50901055"/>
      </p:ext>
    </p:extLst>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42416" y="0"/>
            <a:ext cx="11312080" cy="6354904"/>
          </a:xfrm>
          <a:prstGeom prst="rect">
            <a:avLst/>
          </a:prstGeom>
          <a:noFill/>
          <a:ln w="9525">
            <a:noFill/>
            <a:miter lim="800000"/>
            <a:headEnd/>
            <a:tailEnd/>
          </a:ln>
        </p:spPr>
      </p:pic>
      <p:pic>
        <p:nvPicPr>
          <p:cNvPr id="6" name="Picture 2" descr="https://cdn.editorchoice.com/wp-content/uploads/2019/02/1-43.png"/>
          <p:cNvPicPr>
            <a:picLocks noChangeAspect="1" noChangeArrowheads="1"/>
          </p:cNvPicPr>
          <p:nvPr/>
        </p:nvPicPr>
        <p:blipFill rotWithShape="1">
          <a:blip r:embed="rId4">
            <a:extLst>
              <a:ext uri="{28A0092B-C50C-407E-A947-70E740481C1C}">
                <a14:useLocalDpi xmlns:a14="http://schemas.microsoft.com/office/drawing/2010/main" val="0"/>
              </a:ext>
            </a:extLst>
          </a:blip>
          <a:srcRect l="23790" r="25661"/>
          <a:stretch/>
        </p:blipFill>
        <p:spPr bwMode="auto">
          <a:xfrm>
            <a:off x="2178448" y="0"/>
            <a:ext cx="7056783" cy="6553026"/>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62224" y="432346"/>
            <a:ext cx="3434979" cy="369332"/>
          </a:xfrm>
          <a:prstGeom prst="rect">
            <a:avLst/>
          </a:prstGeom>
          <a:solidFill>
            <a:srgbClr val="00FF00"/>
          </a:solidFill>
        </p:spPr>
        <p:txBody>
          <a:bodyPr wrap="none">
            <a:spAutoFit/>
          </a:bodyPr>
          <a:lstStyle/>
          <a:p>
            <a:r>
              <a:rPr lang="es-ES" b="1" dirty="0"/>
              <a:t>Torre de enfriamiento IM - Bélgica</a:t>
            </a:r>
          </a:p>
        </p:txBody>
      </p:sp>
    </p:spTree>
    <p:extLst>
      <p:ext uri="{BB962C8B-B14F-4D97-AF65-F5344CB8AC3E}">
        <p14:creationId xmlns:p14="http://schemas.microsoft.com/office/powerpoint/2010/main" val="1319857176"/>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WONDERLAN BY NIGH.wav"/>
          </p:stSnd>
        </p:sndAc>
      </p:transition>
    </mc:Choice>
    <mc:Fallback xmlns="">
      <p:transition spd="slow" advTm="5000">
        <p:sndAc>
          <p:stSnd>
            <p:snd r:embed="rId5" name="WONDERLAN BY NIGH.wav"/>
          </p:stSnd>
        </p:sndAc>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Rectángulo"/>
          <p:cNvSpPr/>
          <p:nvPr/>
        </p:nvSpPr>
        <p:spPr>
          <a:xfrm>
            <a:off x="2817813" y="1321992"/>
            <a:ext cx="8145610" cy="4154984"/>
          </a:xfrm>
          <a:prstGeom prst="rect">
            <a:avLst/>
          </a:prstGeom>
        </p:spPr>
        <p:txBody>
          <a:bodyPr wrap="square">
            <a:spAutoFit/>
          </a:bodyPr>
          <a:lstStyle/>
          <a:p>
            <a:r>
              <a:rPr lang="es-ES" sz="2400" dirty="0">
                <a:latin typeface="Bauhaus 93" pitchFamily="82" charset="0"/>
              </a:rPr>
              <a:t>Torre de enfriamiento IM - Bélgica</a:t>
            </a:r>
          </a:p>
          <a:p>
            <a:r>
              <a:rPr lang="es-ES" sz="2400" dirty="0">
                <a:latin typeface="Bauhaus 93" pitchFamily="82" charset="0"/>
              </a:rPr>
              <a:t>Esta increíble ubicación es el asiento de una torre de enfriamiento. Ubicada en una antigua central eléctrica en </a:t>
            </a:r>
            <a:r>
              <a:rPr lang="es-ES" sz="2400" dirty="0" err="1">
                <a:latin typeface="Bauhaus 93" pitchFamily="82" charset="0"/>
              </a:rPr>
              <a:t>Monceau</a:t>
            </a:r>
            <a:r>
              <a:rPr lang="es-ES" sz="2400" dirty="0">
                <a:latin typeface="Bauhaus 93" pitchFamily="82" charset="0"/>
              </a:rPr>
              <a:t>, Bélgica, la estructura está prácticamente abandonada hoy. Fue utilizado en el siglo XX, pero el gobierno ha cerrado el sitio y no tiene planes de reabrirlo.</a:t>
            </a:r>
          </a:p>
          <a:p>
            <a:endParaRPr lang="es-ES" sz="2400" dirty="0">
              <a:latin typeface="Bauhaus 93" pitchFamily="82" charset="0"/>
            </a:endParaRPr>
          </a:p>
          <a:p>
            <a:r>
              <a:rPr lang="es-ES" sz="2400" dirty="0" smtClean="0">
                <a:latin typeface="Bauhaus 93" pitchFamily="82" charset="0"/>
              </a:rPr>
              <a:t>Quizás </a:t>
            </a:r>
            <a:r>
              <a:rPr lang="es-ES" sz="2400" dirty="0">
                <a:latin typeface="Bauhaus 93" pitchFamily="82" charset="0"/>
              </a:rPr>
              <a:t>en el futuro, las autoridades o las empresas privadas decidirán qué hacer con el enorme espacio que ocupa la estructura. Por ahora, permanece sin usar y abandonado.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449966912"/>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51" y="-8458"/>
            <a:ext cx="11285414" cy="634575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6280" y="576362"/>
            <a:ext cx="4319644" cy="369332"/>
          </a:xfrm>
          <a:prstGeom prst="rect">
            <a:avLst/>
          </a:prstGeom>
          <a:solidFill>
            <a:srgbClr val="00FF00"/>
          </a:solidFill>
        </p:spPr>
        <p:txBody>
          <a:bodyPr wrap="none">
            <a:spAutoFit/>
          </a:bodyPr>
          <a:lstStyle/>
          <a:p>
            <a:r>
              <a:rPr lang="es-ES" b="1" dirty="0"/>
              <a:t>Mina de diamantes de Mirny. Siberia, Rusia</a:t>
            </a:r>
          </a:p>
        </p:txBody>
      </p:sp>
    </p:spTree>
    <p:extLst>
      <p:ext uri="{BB962C8B-B14F-4D97-AF65-F5344CB8AC3E}">
        <p14:creationId xmlns:p14="http://schemas.microsoft.com/office/powerpoint/2010/main" val="402599595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dotDmnd">
          <a:fgClr>
            <a:srgbClr val="FF3300"/>
          </a:fgClr>
          <a:bgClr>
            <a:schemeClr val="bg1"/>
          </a:bgClr>
        </a:pattFill>
        <a:effectLst/>
      </p:bgPr>
    </p:bg>
    <p:spTree>
      <p:nvGrpSpPr>
        <p:cNvPr id="1" name=""/>
        <p:cNvGrpSpPr/>
        <p:nvPr/>
      </p:nvGrpSpPr>
      <p:grpSpPr>
        <a:xfrm>
          <a:off x="0" y="0"/>
          <a:ext cx="0" cy="0"/>
          <a:chOff x="0" y="0"/>
          <a:chExt cx="0" cy="0"/>
        </a:xfrm>
      </p:grpSpPr>
      <p:sp>
        <p:nvSpPr>
          <p:cNvPr id="3" name="2 Rectángulo"/>
          <p:cNvSpPr/>
          <p:nvPr/>
        </p:nvSpPr>
        <p:spPr>
          <a:xfrm>
            <a:off x="3258567" y="2429986"/>
            <a:ext cx="6273403" cy="2308324"/>
          </a:xfrm>
          <a:prstGeom prst="rect">
            <a:avLst/>
          </a:prstGeom>
        </p:spPr>
        <p:txBody>
          <a:bodyPr wrap="square">
            <a:spAutoFit/>
          </a:bodyPr>
          <a:lstStyle/>
          <a:p>
            <a:r>
              <a:rPr lang="es-ES" sz="2400" dirty="0">
                <a:latin typeface="Bauhaus 93" pitchFamily="82" charset="0"/>
              </a:rPr>
              <a:t>El segundo hueco mas grande construido por el hombre, Mirny fue una ciudad diseñada en el gobierno de Stalin para satisfacer la demanda de diamantes industriales. Todo fue dejado de lado cuando se hizo muy difícil seguir con la construcción del hoyo. </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715608933"/>
      </p:ext>
    </p:extLst>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cdn.editorchoice.com/wp-content/uploads/2019/02/Floating-Forest-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9245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6" y="432346"/>
            <a:ext cx="2603213" cy="369332"/>
          </a:xfrm>
          <a:prstGeom prst="rect">
            <a:avLst/>
          </a:prstGeom>
          <a:solidFill>
            <a:srgbClr val="00FF00"/>
          </a:solidFill>
        </p:spPr>
        <p:txBody>
          <a:bodyPr wrap="none">
            <a:spAutoFit/>
          </a:bodyPr>
          <a:lstStyle/>
          <a:p>
            <a:r>
              <a:rPr lang="es-ES" b="1" dirty="0"/>
              <a:t>La isla flotante - Australia</a:t>
            </a:r>
          </a:p>
        </p:txBody>
      </p:sp>
    </p:spTree>
    <p:extLst>
      <p:ext uri="{BB962C8B-B14F-4D97-AF65-F5344CB8AC3E}">
        <p14:creationId xmlns:p14="http://schemas.microsoft.com/office/powerpoint/2010/main" val="408570979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narVert">
          <a:fgClr>
            <a:schemeClr val="accent6">
              <a:lumMod val="75000"/>
            </a:schemeClr>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538487" y="1026562"/>
            <a:ext cx="8361634" cy="4801314"/>
          </a:xfrm>
          <a:prstGeom prst="rect">
            <a:avLst/>
          </a:prstGeom>
        </p:spPr>
        <p:txBody>
          <a:bodyPr wrap="square">
            <a:spAutoFit/>
          </a:bodyPr>
          <a:lstStyle/>
          <a:p>
            <a:r>
              <a:rPr lang="es-ES" sz="2400" dirty="0">
                <a:latin typeface="Bauhaus 93" pitchFamily="82" charset="0"/>
              </a:rPr>
              <a:t>La isla flotante - Australia</a:t>
            </a:r>
          </a:p>
          <a:p>
            <a:r>
              <a:rPr lang="es-ES" sz="2400" dirty="0">
                <a:latin typeface="Bauhaus 93" pitchFamily="82" charset="0"/>
              </a:rPr>
              <a:t>El barco SS Ayrfield fue construido en 1911 en el Reino Unido. Fue registrado como un barco de vapor australiano, pero se convirtió en un buque de transporte de la marina para los soldados estadounidenses en la Segunda Guerra Mundial. Navegó hasta 1972, cuando fue retirado del servicio en Sydney, quedándose en Homebush Bay.</a:t>
            </a:r>
          </a:p>
          <a:p>
            <a:endParaRPr lang="es-ES" sz="2400" dirty="0">
              <a:latin typeface="Bauhaus 93" pitchFamily="82" charset="0"/>
            </a:endParaRPr>
          </a:p>
          <a:p>
            <a:r>
              <a:rPr lang="es-ES" sz="2400" dirty="0" smtClean="0">
                <a:latin typeface="Bauhaus 93" pitchFamily="82" charset="0"/>
              </a:rPr>
              <a:t>La </a:t>
            </a:r>
            <a:r>
              <a:rPr lang="es-ES" sz="2400" dirty="0">
                <a:latin typeface="Bauhaus 93" pitchFamily="82" charset="0"/>
              </a:rPr>
              <a:t>bahía es particularmente conocida como un "cementerio de barcos". En él, el SS Ayrfield volvió a la vida como un hogar de manglares con exuberante vegetación. Los visitantes pueden verlo desde la distancia.</a:t>
            </a:r>
          </a:p>
          <a:p>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315155585"/>
      </p:ext>
    </p:extLst>
  </p:cSld>
  <p:clrMapOvr>
    <a:masterClrMapping/>
  </p:clrMapOvr>
  <mc:AlternateContent xmlns:mc="http://schemas.openxmlformats.org/markup-compatibility/2006" xmlns:p14="http://schemas.microsoft.com/office/powerpoint/2010/main">
    <mc:Choice Requires="p14">
      <p:transition spd="slow" p14:dur="4000" advTm="28000">
        <p14:vortex dir="r"/>
      </p:transition>
    </mc:Choice>
    <mc:Fallback xmlns="">
      <p:transition spd="slow" advTm="2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cdn.editorchoice.com/wp-content/uploads/2019/02/1-14.png"/>
          <p:cNvPicPr>
            <a:picLocks noChangeAspect="1" noChangeArrowheads="1"/>
          </p:cNvPicPr>
          <p:nvPr/>
        </p:nvPicPr>
        <p:blipFill rotWithShape="1">
          <a:blip r:embed="rId2">
            <a:extLst>
              <a:ext uri="{28A0092B-C50C-407E-A947-70E740481C1C}">
                <a14:useLocalDpi xmlns:a14="http://schemas.microsoft.com/office/drawing/2010/main" val="0"/>
              </a:ext>
            </a:extLst>
          </a:blip>
          <a:srcRect l="3396" t="7968" r="2922" b="6258"/>
          <a:stretch/>
        </p:blipFill>
        <p:spPr bwMode="auto">
          <a:xfrm>
            <a:off x="-125808" y="-19174"/>
            <a:ext cx="11395472" cy="646156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06" y="288330"/>
            <a:ext cx="2901628" cy="369332"/>
          </a:xfrm>
          <a:prstGeom prst="rect">
            <a:avLst/>
          </a:prstGeom>
          <a:solidFill>
            <a:srgbClr val="00FF00"/>
          </a:solidFill>
        </p:spPr>
        <p:txBody>
          <a:bodyPr wrap="none">
            <a:spAutoFit/>
          </a:bodyPr>
          <a:lstStyle/>
          <a:p>
            <a:r>
              <a:rPr lang="es-ES" b="1" dirty="0"/>
              <a:t>Templo Ta Prohm - Camboya</a:t>
            </a:r>
          </a:p>
        </p:txBody>
      </p:sp>
    </p:spTree>
    <p:extLst>
      <p:ext uri="{BB962C8B-B14F-4D97-AF65-F5344CB8AC3E}">
        <p14:creationId xmlns:p14="http://schemas.microsoft.com/office/powerpoint/2010/main" val="152892871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sp>
        <p:nvSpPr>
          <p:cNvPr id="2" name="1 Rectángulo"/>
          <p:cNvSpPr/>
          <p:nvPr/>
        </p:nvSpPr>
        <p:spPr>
          <a:xfrm>
            <a:off x="2817813" y="1321991"/>
            <a:ext cx="8073602" cy="4524315"/>
          </a:xfrm>
          <a:prstGeom prst="rect">
            <a:avLst/>
          </a:prstGeom>
        </p:spPr>
        <p:txBody>
          <a:bodyPr wrap="square">
            <a:spAutoFit/>
          </a:bodyPr>
          <a:lstStyle/>
          <a:p>
            <a:r>
              <a:rPr lang="es-ES" sz="2400" dirty="0">
                <a:latin typeface="Bauhaus 93" pitchFamily="82" charset="0"/>
              </a:rPr>
              <a:t>Templo Ta Prohm - Camboya</a:t>
            </a:r>
          </a:p>
          <a:p>
            <a:r>
              <a:rPr lang="es-ES" sz="2400" dirty="0">
                <a:latin typeface="Bauhaus 93" pitchFamily="82" charset="0"/>
              </a:rPr>
              <a:t>Este templo está ubicado en Angkor Wat, Camboya. Después del final del imperio del siglo 17, fue abandonado y vacío hasta nuestros días. Durante los cientos de años transcurridos desde su abandono, la jungla lo ha tragado y reclamado el templo como su nuevo territorio.</a:t>
            </a:r>
          </a:p>
          <a:p>
            <a:endParaRPr lang="es-ES" sz="2400" dirty="0">
              <a:latin typeface="Bauhaus 93" pitchFamily="82" charset="0"/>
            </a:endParaRPr>
          </a:p>
          <a:p>
            <a:r>
              <a:rPr lang="es-ES" sz="2400" dirty="0" smtClean="0">
                <a:latin typeface="Bauhaus 93" pitchFamily="82" charset="0"/>
              </a:rPr>
              <a:t>Aunque </a:t>
            </a:r>
            <a:r>
              <a:rPr lang="es-ES" sz="2400" dirty="0">
                <a:latin typeface="Bauhaus 93" pitchFamily="82" charset="0"/>
              </a:rPr>
              <a:t>no se usa, los lugareños lo cuidan para asegurarse de que la jungla no lo destruya por completo. Hoy se conserva como monumento para que la gente pueda conocerlo.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4185377881"/>
      </p:ext>
    </p:extLst>
  </p:cSld>
  <p:clrMapOvr>
    <a:masterClrMapping/>
  </p:clrMapOvr>
  <mc:AlternateContent xmlns:mc="http://schemas.openxmlformats.org/markup-compatibility/2006" xmlns:p14="http://schemas.microsoft.com/office/powerpoint/2010/main">
    <mc:Choice Requires="p14">
      <p:transition spd="slow" p14:dur="4000" advTm="23000">
        <p14:vortex dir="r"/>
      </p:transition>
    </mc:Choice>
    <mc:Fallback xmlns="">
      <p:transition spd="slow" advTm="2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cdn.editorchoice.com/wp-content/uploads/2019/02/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337"/>
            <a:ext cx="11269664" cy="658434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5" y="216322"/>
            <a:ext cx="4268284" cy="369332"/>
          </a:xfrm>
          <a:prstGeom prst="rect">
            <a:avLst/>
          </a:prstGeom>
          <a:solidFill>
            <a:srgbClr val="00FF00"/>
          </a:solidFill>
        </p:spPr>
        <p:txBody>
          <a:bodyPr wrap="none">
            <a:spAutoFit/>
          </a:bodyPr>
          <a:lstStyle/>
          <a:p>
            <a:r>
              <a:rPr lang="es-ES" b="1" dirty="0"/>
              <a:t>Fortalezas Marinas Maunsell - Reino Unido</a:t>
            </a:r>
          </a:p>
        </p:txBody>
      </p:sp>
    </p:spTree>
    <p:extLst>
      <p:ext uri="{BB962C8B-B14F-4D97-AF65-F5344CB8AC3E}">
        <p14:creationId xmlns:p14="http://schemas.microsoft.com/office/powerpoint/2010/main" val="220337517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7030A0">
            <a:alpha val="83000"/>
          </a:srgbClr>
        </a:solidFill>
        <a:effectLst/>
      </p:bgPr>
    </p:bg>
    <p:spTree>
      <p:nvGrpSpPr>
        <p:cNvPr id="1" name=""/>
        <p:cNvGrpSpPr/>
        <p:nvPr/>
      </p:nvGrpSpPr>
      <p:grpSpPr>
        <a:xfrm>
          <a:off x="0" y="0"/>
          <a:ext cx="0" cy="0"/>
          <a:chOff x="0" y="0"/>
          <a:chExt cx="0" cy="0"/>
        </a:xfrm>
      </p:grpSpPr>
      <p:sp>
        <p:nvSpPr>
          <p:cNvPr id="2" name="1 Rectángulo"/>
          <p:cNvSpPr/>
          <p:nvPr/>
        </p:nvSpPr>
        <p:spPr>
          <a:xfrm>
            <a:off x="2970535" y="909638"/>
            <a:ext cx="7723064" cy="4524315"/>
          </a:xfrm>
          <a:prstGeom prst="rect">
            <a:avLst/>
          </a:prstGeom>
        </p:spPr>
        <p:txBody>
          <a:bodyPr wrap="square">
            <a:spAutoFit/>
          </a:bodyPr>
          <a:lstStyle/>
          <a:p>
            <a:r>
              <a:rPr lang="es-ES" sz="2400" dirty="0" smtClean="0">
                <a:latin typeface="Bauhaus 93" pitchFamily="82" charset="0"/>
              </a:rPr>
              <a:t>Estas </a:t>
            </a:r>
            <a:r>
              <a:rPr lang="es-ES" sz="2400" dirty="0">
                <a:latin typeface="Bauhaus 93" pitchFamily="82" charset="0"/>
              </a:rPr>
              <a:t>fortalezas marinas fueron diseñadas por Guy Maunsell y construidas en 1942. Originalmente, se ubicaron en los estuarios del río Támesis y Mersey con el propósito de proteger al Reino Unido durante la Segunda Guerra Mundial. Pasaron menos de 10 años antes de que todos estos fuertes fueran desmantelados.</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Durante </a:t>
            </a:r>
            <a:r>
              <a:rPr lang="es-ES" sz="2400" dirty="0">
                <a:latin typeface="Bauhaus 93" pitchFamily="82" charset="0"/>
              </a:rPr>
              <a:t>un tiempo, sirvieron como estaciones de radio clandestinas. Pero eso también se acabó. ¿Están completamente vacíos hoy o es lo que quieren que pensemos?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787653282"/>
      </p:ext>
    </p:extLst>
  </p:cSld>
  <p:clrMapOvr>
    <a:masterClrMapping/>
  </p:clrMapOvr>
  <mc:AlternateContent xmlns:mc="http://schemas.openxmlformats.org/markup-compatibility/2006" xmlns:p14="http://schemas.microsoft.com/office/powerpoint/2010/main">
    <mc:Choice Requires="p14">
      <p:transition spd="slow" p14:dur="4000" advTm="23000">
        <p14:vortex dir="r"/>
      </p:transition>
    </mc:Choice>
    <mc:Fallback xmlns="">
      <p:transition spd="slow" advTm="23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cdn.editorchoice.com/wp-content/uploads/2019/02/Bodiam-castle-10My8-119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3718"/>
            <a:ext cx="11269664" cy="669406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264" y="144314"/>
            <a:ext cx="3310971" cy="369332"/>
          </a:xfrm>
          <a:prstGeom prst="rect">
            <a:avLst/>
          </a:prstGeom>
          <a:solidFill>
            <a:srgbClr val="00FF00"/>
          </a:solidFill>
        </p:spPr>
        <p:txBody>
          <a:bodyPr wrap="none">
            <a:spAutoFit/>
          </a:bodyPr>
          <a:lstStyle/>
          <a:p>
            <a:r>
              <a:rPr lang="pt-BR" b="1" dirty="0"/>
              <a:t>Castillo de Bodiam - Reino Unido</a:t>
            </a:r>
          </a:p>
        </p:txBody>
      </p:sp>
    </p:spTree>
    <p:extLst>
      <p:ext uri="{BB962C8B-B14F-4D97-AF65-F5344CB8AC3E}">
        <p14:creationId xmlns:p14="http://schemas.microsoft.com/office/powerpoint/2010/main" val="390005450"/>
      </p:ext>
    </p:extLst>
  </p:cSld>
  <p:clrMapOvr>
    <a:masterClrMapping/>
  </p:clrMapOvr>
  <mc:AlternateContent xmlns:mc="http://schemas.openxmlformats.org/markup-compatibility/2006" xmlns:p14="http://schemas.microsoft.com/office/powerpoint/2010/main">
    <mc:Choice Requires="p14">
      <p:transition spd="slow" p14:dur="4000" advTm="7000">
        <p14:vortex dir="r"/>
        <p:sndAc>
          <p:stSnd>
            <p:snd r:embed="rId2" name="modern talking - touch by touch.wav"/>
          </p:stSnd>
        </p:sndAc>
      </p:transition>
    </mc:Choice>
    <mc:Fallback xmlns="">
      <p:transition spd="slow" advTm="7000">
        <p:fade/>
        <p:sndAc>
          <p:stSnd>
            <p:snd r:embed="rId4" name="modern talking - touch by touch.wav"/>
          </p:stSnd>
        </p:sndAc>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Rectángulo"/>
          <p:cNvSpPr/>
          <p:nvPr/>
        </p:nvSpPr>
        <p:spPr>
          <a:xfrm>
            <a:off x="2817812" y="720379"/>
            <a:ext cx="7785570" cy="4893647"/>
          </a:xfrm>
          <a:prstGeom prst="rect">
            <a:avLst/>
          </a:prstGeom>
        </p:spPr>
        <p:txBody>
          <a:bodyPr wrap="square">
            <a:spAutoFit/>
          </a:bodyPr>
          <a:lstStyle/>
          <a:p>
            <a:r>
              <a:rPr lang="es-ES" sz="2400" dirty="0" smtClean="0">
                <a:latin typeface="Bauhaus 93" pitchFamily="82" charset="0"/>
              </a:rPr>
              <a:t>Durante </a:t>
            </a:r>
            <a:r>
              <a:rPr lang="es-ES" sz="2400" dirty="0">
                <a:latin typeface="Bauhaus 93" pitchFamily="82" charset="0"/>
              </a:rPr>
              <a:t>la Guerra de los Cien Años, un soldado construyó el Castillo de Bodiam para proteger la región de East Sussex del ataque francés. Sirvió como castillo defensivo durante la época medieval, pero los soldados finalmente abandonaron el lugar. Hoy, el edificio recuerda a los visitantes esta valiosa historia en Gran Bretaña.</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Los </a:t>
            </a:r>
            <a:r>
              <a:rPr lang="es-ES" sz="2400" dirty="0">
                <a:latin typeface="Bauhaus 93" pitchFamily="82" charset="0"/>
              </a:rPr>
              <a:t>turistas simplemente cruzan un foso, sí, un foso, y pueden recorrer el edificio como espectadores de esta historia. Aunque no está "abandonado", ya no se usa para proteger a los ingleses de los franceses.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538977395"/>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cdn.editorchoice.com/wp-content/uploads/2019/02/abandoned-places-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4" cy="648839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78248" y="432346"/>
            <a:ext cx="4555221" cy="369332"/>
          </a:xfrm>
          <a:prstGeom prst="rect">
            <a:avLst/>
          </a:prstGeom>
          <a:solidFill>
            <a:srgbClr val="00FF00"/>
          </a:solidFill>
        </p:spPr>
        <p:txBody>
          <a:bodyPr wrap="none">
            <a:spAutoFit/>
          </a:bodyPr>
          <a:lstStyle/>
          <a:p>
            <a:r>
              <a:rPr lang="es-ES" b="1" dirty="0"/>
              <a:t>Sede del Partido Comunista Búlgaro - Bulgaria</a:t>
            </a:r>
          </a:p>
        </p:txBody>
      </p:sp>
    </p:spTree>
    <p:extLst>
      <p:ext uri="{BB962C8B-B14F-4D97-AF65-F5344CB8AC3E}">
        <p14:creationId xmlns:p14="http://schemas.microsoft.com/office/powerpoint/2010/main" val="349619674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56000"/>
          </a:srgbClr>
        </a:solidFill>
        <a:effectLst/>
      </p:bgPr>
    </p:bg>
    <p:spTree>
      <p:nvGrpSpPr>
        <p:cNvPr id="1" name=""/>
        <p:cNvGrpSpPr/>
        <p:nvPr/>
      </p:nvGrpSpPr>
      <p:grpSpPr>
        <a:xfrm>
          <a:off x="0" y="0"/>
          <a:ext cx="0" cy="0"/>
          <a:chOff x="0" y="0"/>
          <a:chExt cx="0" cy="0"/>
        </a:xfrm>
      </p:grpSpPr>
      <p:sp>
        <p:nvSpPr>
          <p:cNvPr id="2" name="1 Rectángulo"/>
          <p:cNvSpPr/>
          <p:nvPr/>
        </p:nvSpPr>
        <p:spPr>
          <a:xfrm>
            <a:off x="2538487" y="1440458"/>
            <a:ext cx="8145610" cy="3785652"/>
          </a:xfrm>
          <a:prstGeom prst="rect">
            <a:avLst/>
          </a:prstGeom>
        </p:spPr>
        <p:txBody>
          <a:bodyPr wrap="square">
            <a:spAutoFit/>
          </a:bodyPr>
          <a:lstStyle/>
          <a:p>
            <a:r>
              <a:rPr lang="es-ES" sz="2400" dirty="0">
                <a:latin typeface="Bauhaus 93" pitchFamily="82" charset="0"/>
              </a:rPr>
              <a:t>Sede del Partido Comunista Búlgaro - Bulgaria</a:t>
            </a:r>
          </a:p>
          <a:p>
            <a:r>
              <a:rPr lang="es-ES" sz="2400" dirty="0">
                <a:latin typeface="Bauhaus 93" pitchFamily="82" charset="0"/>
              </a:rPr>
              <a:t>Esta es una foto de la antigua sede del Partido Comunista de Bulgaria. Desde el exterior, se parece a la guarida del villano de una película de James Bond. ¡Y su interior no es muy diferente! El edificio tiene exactamente la forma de un platillo volador.</a:t>
            </a:r>
          </a:p>
          <a:p>
            <a:r>
              <a:rPr lang="es-ES" sz="2400" dirty="0" smtClean="0">
                <a:latin typeface="Bauhaus 93" pitchFamily="82" charset="0"/>
              </a:rPr>
              <a:t>El </a:t>
            </a:r>
            <a:r>
              <a:rPr lang="es-ES" sz="2400" dirty="0">
                <a:latin typeface="Bauhaus 93" pitchFamily="82" charset="0"/>
              </a:rPr>
              <a:t>edificio se utilizó durante una década entre 1981 y 1991. El partido se derrumbó después de la caída de la Unión Soviética y nadie tomó el control del lugar. Ahora es un espacio vacío. Pero hay planes para restaurarlo.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667005844"/>
      </p:ext>
    </p:extLst>
  </p:cSld>
  <p:clrMapOvr>
    <a:masterClrMapping/>
  </p:clrMapOvr>
  <mc:AlternateContent xmlns:mc="http://schemas.openxmlformats.org/markup-compatibility/2006" xmlns:p14="http://schemas.microsoft.com/office/powerpoint/2010/main">
    <mc:Choice Requires="p14">
      <p:transition spd="slow" p14:dur="4000" advTm="29000">
        <p14:vortex dir="r"/>
      </p:transition>
    </mc:Choice>
    <mc:Fallback xmlns="">
      <p:transition spd="slow" advTm="29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cdn.editorchoice.com/wp-content/uploads/2019/02/City-Methodist-Churc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26"/>
            <a:ext cx="11269663" cy="64012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75526" y="576362"/>
            <a:ext cx="3463962" cy="369332"/>
          </a:xfrm>
          <a:prstGeom prst="rect">
            <a:avLst/>
          </a:prstGeom>
          <a:solidFill>
            <a:srgbClr val="00FF00"/>
          </a:solidFill>
        </p:spPr>
        <p:txBody>
          <a:bodyPr wrap="none">
            <a:spAutoFit/>
          </a:bodyPr>
          <a:lstStyle/>
          <a:p>
            <a:r>
              <a:rPr lang="es-ES" b="1" dirty="0"/>
              <a:t>Iglesia Metodista - Indiana, EE.UU.</a:t>
            </a:r>
          </a:p>
        </p:txBody>
      </p:sp>
    </p:spTree>
    <p:extLst>
      <p:ext uri="{BB962C8B-B14F-4D97-AF65-F5344CB8AC3E}">
        <p14:creationId xmlns:p14="http://schemas.microsoft.com/office/powerpoint/2010/main" val="2104573680"/>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Rectángulo"/>
          <p:cNvSpPr/>
          <p:nvPr/>
        </p:nvSpPr>
        <p:spPr>
          <a:xfrm>
            <a:off x="3042543" y="792387"/>
            <a:ext cx="7848872" cy="4524315"/>
          </a:xfrm>
          <a:prstGeom prst="rect">
            <a:avLst/>
          </a:prstGeom>
        </p:spPr>
        <p:txBody>
          <a:bodyPr wrap="square">
            <a:spAutoFit/>
          </a:bodyPr>
          <a:lstStyle/>
          <a:p>
            <a:r>
              <a:rPr lang="es-ES" sz="2400" dirty="0" smtClean="0">
                <a:latin typeface="Bauhaus 93" pitchFamily="82" charset="0"/>
              </a:rPr>
              <a:t>Esta </a:t>
            </a:r>
            <a:r>
              <a:rPr lang="es-ES" sz="2400" dirty="0">
                <a:latin typeface="Bauhaus 93" pitchFamily="82" charset="0"/>
              </a:rPr>
              <a:t>iglesia metodista ya tenía 3,000 miembros cuando abrió sus puertas en 1926. Esta propiedad originalmente valía $ 1 millón en ese momento (hoy $ 13 millones), por lo que es uno de los edificios más valiosos de su tiempo. </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Con </a:t>
            </a:r>
            <a:r>
              <a:rPr lang="es-ES" sz="2400" dirty="0">
                <a:latin typeface="Bauhaus 93" pitchFamily="82" charset="0"/>
              </a:rPr>
              <a:t>el tiempo, el empleo en el área comenzó a disminuir y la tasa de criminalidad aumentó, lo que provocó que la gente abandonara la ciudad de Gary. Hoy se ha convertido en un pueblo fantasma: fue totalmente abandonado en la década de 1980. Quizás la iglesia podría ser comprada por otra religión pronto.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605092672"/>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cdn.editorchoice.com/wp-content/uploads/2019/02/24705086850_4c180188e1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6" y="0"/>
            <a:ext cx="11474846" cy="64630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4232" y="576362"/>
            <a:ext cx="3741537" cy="369332"/>
          </a:xfrm>
          <a:prstGeom prst="rect">
            <a:avLst/>
          </a:prstGeom>
          <a:solidFill>
            <a:srgbClr val="00FF00"/>
          </a:solidFill>
        </p:spPr>
        <p:txBody>
          <a:bodyPr wrap="none">
            <a:spAutoFit/>
          </a:bodyPr>
          <a:lstStyle/>
          <a:p>
            <a:r>
              <a:rPr lang="es-ES" b="1" dirty="0"/>
              <a:t>Palacio Tiki - Chattanooga, Tennessee</a:t>
            </a:r>
          </a:p>
        </p:txBody>
      </p:sp>
    </p:spTree>
    <p:extLst>
      <p:ext uri="{BB962C8B-B14F-4D97-AF65-F5344CB8AC3E}">
        <p14:creationId xmlns:p14="http://schemas.microsoft.com/office/powerpoint/2010/main" val="304674262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FFFF">
            <a:alpha val="56000"/>
          </a:srgbClr>
        </a:solidFill>
        <a:effectLst/>
      </p:bgPr>
    </p:bg>
    <p:spTree>
      <p:nvGrpSpPr>
        <p:cNvPr id="1" name=""/>
        <p:cNvGrpSpPr/>
        <p:nvPr/>
      </p:nvGrpSpPr>
      <p:grpSpPr>
        <a:xfrm>
          <a:off x="0" y="0"/>
          <a:ext cx="0" cy="0"/>
          <a:chOff x="0" y="0"/>
          <a:chExt cx="0" cy="0"/>
        </a:xfrm>
      </p:grpSpPr>
      <p:sp>
        <p:nvSpPr>
          <p:cNvPr id="2" name="1 Rectángulo"/>
          <p:cNvSpPr/>
          <p:nvPr/>
        </p:nvSpPr>
        <p:spPr>
          <a:xfrm>
            <a:off x="2817813" y="720379"/>
            <a:ext cx="8145610" cy="5262979"/>
          </a:xfrm>
          <a:prstGeom prst="rect">
            <a:avLst/>
          </a:prstGeom>
        </p:spPr>
        <p:txBody>
          <a:bodyPr wrap="square">
            <a:spAutoFit/>
          </a:bodyPr>
          <a:lstStyle/>
          <a:p>
            <a:r>
              <a:rPr lang="es-ES" sz="2400" dirty="0">
                <a:latin typeface="Bauhaus 93" pitchFamily="82" charset="0"/>
              </a:rPr>
              <a:t>Palacio Tiki - Chattanooga, Tennessee</a:t>
            </a:r>
          </a:p>
          <a:p>
            <a:r>
              <a:rPr lang="es-ES" sz="2400" dirty="0">
                <a:latin typeface="Bauhaus 93" pitchFamily="82" charset="0"/>
              </a:rPr>
              <a:t>Esta espeluznante piscina solía pertenecer a un club de striptease construido en 1972. La casa era una gran propiedad de 5.600 pies cuadrados y fue sede de cientos de fiestas en los agitados años setenta. Desafortunadamente, el sitio se cerró después de solo un año cuando su propietario contrató a un asesino para matar al amante de su esposa.</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Abandonado  Durante </a:t>
            </a:r>
            <a:r>
              <a:rPr lang="es-ES" sz="2400" dirty="0">
                <a:latin typeface="Bauhaus 93" pitchFamily="82" charset="0"/>
              </a:rPr>
              <a:t>muchos </a:t>
            </a:r>
            <a:r>
              <a:rPr lang="es-ES" sz="2400" dirty="0" smtClean="0">
                <a:latin typeface="Bauhaus 93" pitchFamily="82" charset="0"/>
              </a:rPr>
              <a:t>años </a:t>
            </a:r>
            <a:r>
              <a:rPr lang="es-ES" sz="2400" dirty="0">
                <a:latin typeface="Bauhaus 93" pitchFamily="82" charset="0"/>
              </a:rPr>
              <a:t>el lugar estuvo tranquilo la mayor parte del </a:t>
            </a:r>
            <a:r>
              <a:rPr lang="es-ES" sz="2400" dirty="0" smtClean="0">
                <a:latin typeface="Bauhaus 93" pitchFamily="82" charset="0"/>
              </a:rPr>
              <a:t>tiempo </a:t>
            </a:r>
            <a:r>
              <a:rPr lang="es-ES" sz="2400" dirty="0">
                <a:latin typeface="Bauhaus 93" pitchFamily="82" charset="0"/>
              </a:rPr>
              <a:t>ganándose el respeto de los vecinos que podían entrar y conocer la propiedad. Al final, en 2017, el espacio fue demolido.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886836549"/>
      </p:ext>
    </p:extLst>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cdn.editorchoice.com/wp-content/uploads/2019/02/6749797015_46492cd9ef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93" y="0"/>
            <a:ext cx="11299156" cy="650804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0294" y="216322"/>
            <a:ext cx="1981312" cy="369332"/>
          </a:xfrm>
          <a:prstGeom prst="rect">
            <a:avLst/>
          </a:prstGeom>
          <a:solidFill>
            <a:srgbClr val="00FF00"/>
          </a:solidFill>
        </p:spPr>
        <p:txBody>
          <a:bodyPr wrap="none">
            <a:spAutoFit/>
          </a:bodyPr>
          <a:lstStyle/>
          <a:p>
            <a:r>
              <a:rPr lang="es-ES" b="1" dirty="0"/>
              <a:t>El barco Kiev - Kiev</a:t>
            </a:r>
          </a:p>
        </p:txBody>
      </p:sp>
    </p:spTree>
    <p:extLst>
      <p:ext uri="{BB962C8B-B14F-4D97-AF65-F5344CB8AC3E}">
        <p14:creationId xmlns:p14="http://schemas.microsoft.com/office/powerpoint/2010/main" val="16756839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Rectángulo"/>
          <p:cNvSpPr/>
          <p:nvPr/>
        </p:nvSpPr>
        <p:spPr>
          <a:xfrm>
            <a:off x="2817813" y="1257801"/>
            <a:ext cx="8289626" cy="4524315"/>
          </a:xfrm>
          <a:prstGeom prst="rect">
            <a:avLst/>
          </a:prstGeom>
        </p:spPr>
        <p:txBody>
          <a:bodyPr wrap="square">
            <a:spAutoFit/>
          </a:bodyPr>
          <a:lstStyle/>
          <a:p>
            <a:r>
              <a:rPr lang="es-ES" sz="2400" dirty="0">
                <a:latin typeface="Bauhaus 93" pitchFamily="82" charset="0"/>
              </a:rPr>
              <a:t>El barco Kiev - Kiev</a:t>
            </a:r>
          </a:p>
          <a:p>
            <a:r>
              <a:rPr lang="es-ES" sz="2400" dirty="0">
                <a:latin typeface="Bauhaus 93" pitchFamily="82" charset="0"/>
              </a:rPr>
              <a:t>Este hidroala ha sido abandonado y es un recordatorio de la era soviética. Está diseñado para hacer viajes a lo largo del río Dnieper en Kiev hacia el mar de Kiev. Hoy sigue siendo el único barco de pasajeros de alta velocidad de una sola plataforma.</a:t>
            </a:r>
          </a:p>
          <a:p>
            <a:endParaRPr lang="es-ES" sz="2400" dirty="0">
              <a:latin typeface="Bauhaus 93" pitchFamily="82" charset="0"/>
            </a:endParaRPr>
          </a:p>
          <a:p>
            <a:r>
              <a:rPr lang="es-ES" sz="2400" dirty="0" smtClean="0">
                <a:latin typeface="Bauhaus 93" pitchFamily="82" charset="0"/>
              </a:rPr>
              <a:t>En </a:t>
            </a:r>
            <a:r>
              <a:rPr lang="es-ES" sz="2400" dirty="0">
                <a:latin typeface="Bauhaus 93" pitchFamily="82" charset="0"/>
              </a:rPr>
              <a:t>su apogeo, se estima que la embarcación, que se llamó Sunrise, podría alcanzar una velocidad de 60 km / h. Luego fue abandonado y dejado a la naturaleza. Los exploradores que buscan una aventura pueden visitarla, aunque los funcionarios del gobierno no la recomiendan.</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642122860"/>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cdn.editorchoice.com/wp-content/uploads/2019/02/abandoned-places-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6323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5" y="432346"/>
            <a:ext cx="3882794" cy="369332"/>
          </a:xfrm>
          <a:prstGeom prst="rect">
            <a:avLst/>
          </a:prstGeom>
          <a:solidFill>
            <a:srgbClr val="00FF00"/>
          </a:solidFill>
        </p:spPr>
        <p:txBody>
          <a:bodyPr wrap="none">
            <a:spAutoFit/>
          </a:bodyPr>
          <a:lstStyle/>
          <a:p>
            <a:r>
              <a:rPr lang="es-ES" b="1" dirty="0"/>
              <a:t>Domo </a:t>
            </a:r>
            <a:r>
              <a:rPr lang="es-ES" b="1" dirty="0" err="1"/>
              <a:t>Homes</a:t>
            </a:r>
            <a:r>
              <a:rPr lang="es-ES" b="1" dirty="0"/>
              <a:t> - Florida, Estados Unidos</a:t>
            </a:r>
          </a:p>
        </p:txBody>
      </p:sp>
    </p:spTree>
    <p:extLst>
      <p:ext uri="{BB962C8B-B14F-4D97-AF65-F5344CB8AC3E}">
        <p14:creationId xmlns:p14="http://schemas.microsoft.com/office/powerpoint/2010/main" val="284658664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50000"/>
            <a:alpha val="56000"/>
          </a:schemeClr>
        </a:solidFill>
        <a:effectLst/>
      </p:bgPr>
    </p:bg>
    <p:spTree>
      <p:nvGrpSpPr>
        <p:cNvPr id="1" name=""/>
        <p:cNvGrpSpPr/>
        <p:nvPr/>
      </p:nvGrpSpPr>
      <p:grpSpPr>
        <a:xfrm>
          <a:off x="0" y="0"/>
          <a:ext cx="0" cy="0"/>
          <a:chOff x="0" y="0"/>
          <a:chExt cx="0" cy="0"/>
        </a:xfrm>
      </p:grpSpPr>
      <p:sp>
        <p:nvSpPr>
          <p:cNvPr id="2" name="1 Rectángulo"/>
          <p:cNvSpPr/>
          <p:nvPr/>
        </p:nvSpPr>
        <p:spPr>
          <a:xfrm>
            <a:off x="3258567" y="815027"/>
            <a:ext cx="7497538" cy="4893647"/>
          </a:xfrm>
          <a:prstGeom prst="rect">
            <a:avLst/>
          </a:prstGeom>
        </p:spPr>
        <p:txBody>
          <a:bodyPr wrap="square">
            <a:spAutoFit/>
          </a:bodyPr>
          <a:lstStyle/>
          <a:p>
            <a:r>
              <a:rPr lang="es-ES" sz="2400" dirty="0" smtClean="0">
                <a:latin typeface="Bauhaus 93" pitchFamily="82" charset="0"/>
              </a:rPr>
              <a:t>Estas </a:t>
            </a:r>
            <a:r>
              <a:rPr lang="es-ES" sz="2400" dirty="0">
                <a:latin typeface="Bauhaus 93" pitchFamily="82" charset="0"/>
              </a:rPr>
              <a:t>casas domo se construyeron frente a la costa de la isla Marco en 1980. Originalmente diseñadas como casas de vacaciones, fueron golpeadas por huracanes y eventualmente se pudrieron. Los agentes inmobiliarios costeros decretaron que eran demasiado caros de arreglar y prefirieron dejarlos abandonados.</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Hoy </a:t>
            </a:r>
            <a:r>
              <a:rPr lang="es-ES" sz="2400" dirty="0">
                <a:latin typeface="Bauhaus 93" pitchFamily="82" charset="0"/>
              </a:rPr>
              <a:t>en día, es casi imposible encontrar una de estas casas que no se haya dejado colapsar por el océano. ¿Pero le gustaría ver estas casas en perfectas condiciones? ¡Pensamos que serían increíbles!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593552667"/>
      </p:ext>
    </p:extLst>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cdn.editorchoice.com/wp-content/uploads/2019/02/13896644635_31e07645ac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1" y="-50552"/>
            <a:ext cx="11274004" cy="653157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8" y="288330"/>
            <a:ext cx="1524585" cy="369332"/>
          </a:xfrm>
          <a:prstGeom prst="rect">
            <a:avLst/>
          </a:prstGeom>
          <a:solidFill>
            <a:srgbClr val="00FF00"/>
          </a:solidFill>
        </p:spPr>
        <p:txBody>
          <a:bodyPr wrap="none">
            <a:spAutoFit/>
          </a:bodyPr>
          <a:lstStyle/>
          <a:p>
            <a:r>
              <a:rPr lang="es-ES" b="1" dirty="0"/>
              <a:t>Hirta - Escocia</a:t>
            </a:r>
          </a:p>
        </p:txBody>
      </p:sp>
    </p:spTree>
    <p:extLst>
      <p:ext uri="{BB962C8B-B14F-4D97-AF65-F5344CB8AC3E}">
        <p14:creationId xmlns:p14="http://schemas.microsoft.com/office/powerpoint/2010/main" val="2180373506"/>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8C83A"/>
        </a:solidFill>
        <a:effectLst/>
      </p:bgPr>
    </p:bg>
    <p:spTree>
      <p:nvGrpSpPr>
        <p:cNvPr id="1" name=""/>
        <p:cNvGrpSpPr/>
        <p:nvPr/>
      </p:nvGrpSpPr>
      <p:grpSpPr>
        <a:xfrm>
          <a:off x="0" y="0"/>
          <a:ext cx="0" cy="0"/>
          <a:chOff x="0" y="0"/>
          <a:chExt cx="0" cy="0"/>
        </a:xfrm>
      </p:grpSpPr>
      <p:sp>
        <p:nvSpPr>
          <p:cNvPr id="2" name="1 Rectángulo"/>
          <p:cNvSpPr/>
          <p:nvPr/>
        </p:nvSpPr>
        <p:spPr>
          <a:xfrm>
            <a:off x="2860552" y="3597096"/>
            <a:ext cx="8266533" cy="2308324"/>
          </a:xfrm>
          <a:prstGeom prst="rect">
            <a:avLst/>
          </a:prstGeom>
        </p:spPr>
        <p:txBody>
          <a:bodyPr wrap="square">
            <a:spAutoFit/>
          </a:bodyPr>
          <a:lstStyle/>
          <a:p>
            <a:r>
              <a:rPr lang="es-ES" sz="2400" dirty="0">
                <a:latin typeface="Bauhaus 93" pitchFamily="82" charset="0"/>
              </a:rPr>
              <a:t>Simplemente, un día se despertaron y se fueron, convirtiendo el lugar en este pueblo completamente desierto. Estas casas de piedra son firmes y fuertes, tal como se dejaron hace 80 años. Muchos parecen haber recibido algo de mantenimiento. Entonces, tal vez el futuro reserve algo para Hirta Island.</a:t>
            </a:r>
          </a:p>
        </p:txBody>
      </p:sp>
      <p:sp>
        <p:nvSpPr>
          <p:cNvPr id="3" name="2 Rectángulo"/>
          <p:cNvSpPr/>
          <p:nvPr/>
        </p:nvSpPr>
        <p:spPr>
          <a:xfrm>
            <a:off x="2860551" y="1761530"/>
            <a:ext cx="8145610" cy="1569660"/>
          </a:xfrm>
          <a:prstGeom prst="rect">
            <a:avLst/>
          </a:prstGeom>
        </p:spPr>
        <p:txBody>
          <a:bodyPr wrap="square">
            <a:spAutoFit/>
          </a:bodyPr>
          <a:lstStyle/>
          <a:p>
            <a:r>
              <a:rPr lang="es-ES" sz="2400" dirty="0" smtClean="0">
                <a:latin typeface="Bauhaus 93" pitchFamily="82" charset="0"/>
              </a:rPr>
              <a:t>Este </a:t>
            </a:r>
            <a:r>
              <a:rPr lang="es-ES" sz="2400" dirty="0">
                <a:latin typeface="Bauhaus 93" pitchFamily="82" charset="0"/>
              </a:rPr>
              <a:t>impresionante pedazo de tierra alguna vez fue el hogar de un pueblo entero en la década de 1930. Pero el clima en el norte de Escocia no es fácil de soportar, y los lugareños se han mudado a un lugar más cálido.</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336465688"/>
      </p:ext>
    </p:extLst>
  </p:cSld>
  <p:clrMapOvr>
    <a:masterClrMapping/>
  </p:clrMapOvr>
  <mc:AlternateContent xmlns:mc="http://schemas.openxmlformats.org/markup-compatibility/2006" xmlns:p14="http://schemas.microsoft.com/office/powerpoint/2010/main">
    <mc:Choice Requires="p14">
      <p:transition spd="slow" p14:dur="4000" advTm="29000">
        <p14:vortex dir="r"/>
      </p:transition>
    </mc:Choice>
    <mc:Fallback xmlns="">
      <p:transition spd="slow" advTm="29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cdn.editorchoice.com/wp-content/uploads/2019/02/1-15.png"/>
          <p:cNvPicPr>
            <a:picLocks noChangeAspect="1" noChangeArrowheads="1"/>
          </p:cNvPicPr>
          <p:nvPr/>
        </p:nvPicPr>
        <p:blipFill rotWithShape="1">
          <a:blip r:embed="rId2">
            <a:extLst>
              <a:ext uri="{28A0092B-C50C-407E-A947-70E740481C1C}">
                <a14:useLocalDpi xmlns:a14="http://schemas.microsoft.com/office/drawing/2010/main" val="0"/>
              </a:ext>
            </a:extLst>
          </a:blip>
          <a:srcRect l="9083" r="7676"/>
          <a:stretch/>
        </p:blipFill>
        <p:spPr bwMode="auto">
          <a:xfrm>
            <a:off x="-1" y="0"/>
            <a:ext cx="11269664" cy="664204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0294" y="432346"/>
            <a:ext cx="2709524" cy="369332"/>
          </a:xfrm>
          <a:prstGeom prst="rect">
            <a:avLst/>
          </a:prstGeom>
          <a:solidFill>
            <a:srgbClr val="00FF00"/>
          </a:solidFill>
        </p:spPr>
        <p:txBody>
          <a:bodyPr wrap="none">
            <a:spAutoFit/>
          </a:bodyPr>
          <a:lstStyle/>
          <a:p>
            <a:r>
              <a:rPr lang="es-ES" b="1" dirty="0"/>
              <a:t>Villa - Lago de Como, Italia</a:t>
            </a:r>
          </a:p>
        </p:txBody>
      </p:sp>
    </p:spTree>
    <p:extLst>
      <p:ext uri="{BB962C8B-B14F-4D97-AF65-F5344CB8AC3E}">
        <p14:creationId xmlns:p14="http://schemas.microsoft.com/office/powerpoint/2010/main" val="29037368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813" y="1183492"/>
            <a:ext cx="7929586" cy="4524315"/>
          </a:xfrm>
          <a:prstGeom prst="rect">
            <a:avLst/>
          </a:prstGeom>
        </p:spPr>
        <p:txBody>
          <a:bodyPr wrap="square">
            <a:spAutoFit/>
          </a:bodyPr>
          <a:lstStyle/>
          <a:p>
            <a:r>
              <a:rPr lang="es-ES" sz="2400" dirty="0">
                <a:latin typeface="Bauhaus 93" pitchFamily="82" charset="0"/>
              </a:rPr>
              <a:t>Villa - Lago de Como, Italia</a:t>
            </a:r>
          </a:p>
          <a:p>
            <a:r>
              <a:rPr lang="es-ES" sz="2400" dirty="0">
                <a:latin typeface="Bauhaus 93" pitchFamily="82" charset="0"/>
              </a:rPr>
              <a:t>El extraño sobre esta casa en el lago de Como es el completo misterio al respecto. Los residentes locales creen que fue construido alrededor del siglo XIX, pero no hay registros que lo indiquen</a:t>
            </a:r>
            <a:r>
              <a:rPr lang="es-ES" sz="2400" dirty="0" smtClean="0">
                <a:latin typeface="Bauhaus 93" pitchFamily="82" charset="0"/>
              </a:rPr>
              <a:t>.</a:t>
            </a:r>
          </a:p>
          <a:p>
            <a:endParaRPr lang="es-ES" sz="2400" dirty="0">
              <a:latin typeface="Bauhaus 93" pitchFamily="82" charset="0"/>
            </a:endParaRPr>
          </a:p>
          <a:p>
            <a:r>
              <a:rPr lang="es-ES" sz="2400" dirty="0" smtClean="0">
                <a:latin typeface="Bauhaus 93" pitchFamily="82" charset="0"/>
              </a:rPr>
              <a:t>Se </a:t>
            </a:r>
            <a:r>
              <a:rPr lang="es-ES" sz="2400" dirty="0">
                <a:latin typeface="Bauhaus 93" pitchFamily="82" charset="0"/>
              </a:rPr>
              <a:t>rumorea que la casa se quedó sola después de un terrible asesinato o suicidio, pero nadie lo sabe con certeza. Hoy este edificio pasa la mayor parte del tiempo abandonado y se aconseja a los visitantes que se mantengan alejados de él. Para nosotros, ¡parece la escena de una nueva película de terror!</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pic>
        <p:nvPicPr>
          <p:cNvPr id="4"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85789" y="-66830"/>
            <a:ext cx="11269663" cy="6354904"/>
          </a:xfrm>
          <a:prstGeom prst="rect">
            <a:avLst/>
          </a:prstGeom>
          <a:noFill/>
          <a:ln w="9525">
            <a:noFill/>
            <a:miter lim="800000"/>
            <a:headEnd/>
            <a:tailEnd/>
          </a:ln>
        </p:spPr>
      </p:pic>
    </p:spTree>
    <p:extLst>
      <p:ext uri="{BB962C8B-B14F-4D97-AF65-F5344CB8AC3E}">
        <p14:creationId xmlns:p14="http://schemas.microsoft.com/office/powerpoint/2010/main" val="763940709"/>
      </p:ext>
    </p:extLst>
  </p:cSld>
  <p:clrMapOvr>
    <a:masterClrMapping/>
  </p:clrMapOvr>
  <mc:AlternateContent xmlns:mc="http://schemas.openxmlformats.org/markup-compatibility/2006" xmlns:p14="http://schemas.microsoft.com/office/powerpoint/2010/main">
    <mc:Choice Requires="p14">
      <p:transition spd="slow" p14:dur="4000" advTm="28000">
        <p14:vortex dir="r"/>
        <p:sndAc>
          <p:stSnd>
            <p:snd r:embed="rId2" name="GRABIELA.wav"/>
          </p:stSnd>
        </p:sndAc>
      </p:transition>
    </mc:Choice>
    <mc:Fallback xmlns="">
      <p:transition spd="slow" advTm="28000">
        <p:fade/>
        <p:sndAc>
          <p:stSnd>
            <p:snd r:embed="rId5" name="GRABIEL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16" fill="hold" nodeType="withEffect">
                                  <p:stCondLst>
                                    <p:cond delay="0"/>
                                  </p:stCondLst>
                                  <p:childTnLst>
                                    <p:animEffect transition="out" filter="circle(in)">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cdn.editorchoice.com/wp-content/uploads/2019/02/maxresdefault-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5726"/>
            <a:ext cx="11269664" cy="65530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40" y="288330"/>
            <a:ext cx="2456635" cy="369332"/>
          </a:xfrm>
          <a:prstGeom prst="rect">
            <a:avLst/>
          </a:prstGeom>
          <a:solidFill>
            <a:srgbClr val="00FF00"/>
          </a:solidFill>
        </p:spPr>
        <p:txBody>
          <a:bodyPr wrap="none">
            <a:spAutoFit/>
          </a:bodyPr>
          <a:lstStyle/>
          <a:p>
            <a:r>
              <a:rPr lang="es-ES" b="1" dirty="0"/>
              <a:t>Berlín - Nevada, EE. UU.</a:t>
            </a:r>
          </a:p>
        </p:txBody>
      </p:sp>
    </p:spTree>
    <p:extLst>
      <p:ext uri="{BB962C8B-B14F-4D97-AF65-F5344CB8AC3E}">
        <p14:creationId xmlns:p14="http://schemas.microsoft.com/office/powerpoint/2010/main" val="38467460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pattFill prst="pct20">
          <a:fgClr>
            <a:srgbClr val="FF33CC"/>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1321992"/>
            <a:ext cx="7497538" cy="4154984"/>
          </a:xfrm>
          <a:prstGeom prst="rect">
            <a:avLst/>
          </a:prstGeom>
        </p:spPr>
        <p:txBody>
          <a:bodyPr wrap="square">
            <a:spAutoFit/>
          </a:bodyPr>
          <a:lstStyle/>
          <a:p>
            <a:r>
              <a:rPr lang="es-ES" sz="2400" dirty="0" smtClean="0">
                <a:latin typeface="Bauhaus 93" pitchFamily="82" charset="0"/>
              </a:rPr>
              <a:t>Berlín</a:t>
            </a:r>
            <a:r>
              <a:rPr lang="es-ES" sz="2400" dirty="0">
                <a:latin typeface="Bauhaus 93" pitchFamily="82" charset="0"/>
              </a:rPr>
              <a:t>: en Nevada (EE. UU.), No en Alemania. - Fue fundada en 1897 en medio de un auge del negocio minero. Desafortunadamente, la industria nunca despegó y fue abandonada en 1911.</a:t>
            </a:r>
          </a:p>
          <a:p>
            <a:endParaRPr lang="es-ES" sz="2400" dirty="0">
              <a:latin typeface="Bauhaus 93" pitchFamily="82" charset="0"/>
            </a:endParaRPr>
          </a:p>
          <a:p>
            <a:r>
              <a:rPr lang="es-ES" sz="2400" dirty="0" smtClean="0">
                <a:latin typeface="Bauhaus 93" pitchFamily="82" charset="0"/>
              </a:rPr>
              <a:t>Nadie </a:t>
            </a:r>
            <a:r>
              <a:rPr lang="es-ES" sz="2400" dirty="0">
                <a:latin typeface="Bauhaus 93" pitchFamily="82" charset="0"/>
              </a:rPr>
              <a:t>se quedó para cuidar el edificio o convertirlo en otra cosa. Entonces no ha cambiado nada desde entonces. En el momento en que se escribió este texto, era parte del Parque Estatal de Nevada. Los visitantes pueden explorar el área y ver cómo se veía hace más de 100 años.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622354551"/>
      </p:ext>
    </p:extLst>
  </p:cSld>
  <p:clrMapOvr>
    <a:masterClrMapping/>
  </p:clrMapOvr>
  <mc:AlternateContent xmlns:mc="http://schemas.openxmlformats.org/markup-compatibility/2006" xmlns:p14="http://schemas.microsoft.com/office/powerpoint/2010/main">
    <mc:Choice Requires="p14">
      <p:transition spd="slow" p14:dur="4000" advTm="23000">
        <p14:vortex dir="r"/>
      </p:transition>
    </mc:Choice>
    <mc:Fallback xmlns="">
      <p:transition spd="slow" advTm="23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cdn.editorchoice.com/wp-content/uploads/2019/02/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7" y="288330"/>
            <a:ext cx="2333652" cy="369332"/>
          </a:xfrm>
          <a:prstGeom prst="rect">
            <a:avLst/>
          </a:prstGeom>
          <a:solidFill>
            <a:srgbClr val="00FF00"/>
          </a:solidFill>
        </p:spPr>
        <p:txBody>
          <a:bodyPr wrap="none">
            <a:spAutoFit/>
          </a:bodyPr>
          <a:lstStyle/>
          <a:p>
            <a:r>
              <a:rPr lang="es-ES" b="1" dirty="0"/>
              <a:t>Kolmanskop - Namibia</a:t>
            </a:r>
          </a:p>
        </p:txBody>
      </p:sp>
    </p:spTree>
    <p:extLst>
      <p:ext uri="{BB962C8B-B14F-4D97-AF65-F5344CB8AC3E}">
        <p14:creationId xmlns:p14="http://schemas.microsoft.com/office/powerpoint/2010/main" val="419492583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00FFFF"/>
            </a:gs>
            <a:gs pos="17999">
              <a:srgbClr val="FEE7F2"/>
            </a:gs>
            <a:gs pos="36000">
              <a:srgbClr val="FAC77D"/>
            </a:gs>
            <a:gs pos="61000">
              <a:srgbClr val="CC00CC"/>
            </a:gs>
            <a:gs pos="82001">
              <a:srgbClr val="FBD49C"/>
            </a:gs>
            <a:gs pos="7000">
              <a:srgbClr val="47D069"/>
            </a:gs>
            <a:gs pos="100000">
              <a:srgbClr val="0F5D32"/>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3114551" y="1166833"/>
            <a:ext cx="7497538" cy="4893647"/>
          </a:xfrm>
          <a:prstGeom prst="rect">
            <a:avLst/>
          </a:prstGeom>
        </p:spPr>
        <p:txBody>
          <a:bodyPr wrap="square">
            <a:spAutoFit/>
          </a:bodyPr>
          <a:lstStyle/>
          <a:p>
            <a:r>
              <a:rPr lang="es-ES" sz="2400" dirty="0">
                <a:latin typeface="Bauhaus 93" pitchFamily="82" charset="0"/>
              </a:rPr>
              <a:t>Kolmanskop - Namibia</a:t>
            </a:r>
          </a:p>
          <a:p>
            <a:r>
              <a:rPr lang="es-ES" sz="2400" dirty="0">
                <a:latin typeface="Bauhaus 93" pitchFamily="82" charset="0"/>
              </a:rPr>
              <a:t>A primera vista, pensará que es una imagen creada en la pantalla. En realidad es una foto real de Kolmanskop. Fundada en 1908, la ciudad surgió después de que un hombre encontró un diamante en bruto. De repente, muchos extraños llegaron a la escena con la esperanza de hacerse ricos.</a:t>
            </a:r>
          </a:p>
          <a:p>
            <a:endParaRPr lang="es-ES" sz="2400" dirty="0">
              <a:latin typeface="Bauhaus 93" pitchFamily="82" charset="0"/>
            </a:endParaRPr>
          </a:p>
          <a:p>
            <a:r>
              <a:rPr lang="es-ES" sz="2400" dirty="0" smtClean="0">
                <a:latin typeface="Bauhaus 93" pitchFamily="82" charset="0"/>
              </a:rPr>
              <a:t>Cuando </a:t>
            </a:r>
            <a:r>
              <a:rPr lang="es-ES" sz="2400" dirty="0">
                <a:latin typeface="Bauhaus 93" pitchFamily="82" charset="0"/>
              </a:rPr>
              <a:t>no encontraron más diamantes, los residentes también agotaron todos los demás recursos naturales. Pronto todos se fueron, dejando la ciudad abandonada desde 1954. Hoy, este lugar no recibe visitantes.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734092381"/>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cdn.editorchoice.com/wp-content/uploads/2019/02/abandoned-places-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1" y="0"/>
            <a:ext cx="11275914" cy="634864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6280" y="576362"/>
            <a:ext cx="1772601" cy="369332"/>
          </a:xfrm>
          <a:prstGeom prst="rect">
            <a:avLst/>
          </a:prstGeom>
          <a:solidFill>
            <a:srgbClr val="00FF00"/>
          </a:solidFill>
        </p:spPr>
        <p:txBody>
          <a:bodyPr wrap="none">
            <a:spAutoFit/>
          </a:bodyPr>
          <a:lstStyle/>
          <a:p>
            <a:r>
              <a:rPr lang="es-ES" b="1" dirty="0"/>
              <a:t>Pripyat - Ucrania</a:t>
            </a:r>
          </a:p>
        </p:txBody>
      </p:sp>
    </p:spTree>
    <p:extLst>
      <p:ext uri="{BB962C8B-B14F-4D97-AF65-F5344CB8AC3E}">
        <p14:creationId xmlns:p14="http://schemas.microsoft.com/office/powerpoint/2010/main" val="365062546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CC0099"/>
        </a:solidFill>
        <a:effectLst/>
      </p:bgPr>
    </p:bg>
    <p:spTree>
      <p:nvGrpSpPr>
        <p:cNvPr id="1" name=""/>
        <p:cNvGrpSpPr/>
        <p:nvPr/>
      </p:nvGrpSpPr>
      <p:grpSpPr>
        <a:xfrm>
          <a:off x="0" y="0"/>
          <a:ext cx="0" cy="0"/>
          <a:chOff x="0" y="0"/>
          <a:chExt cx="0" cy="0"/>
        </a:xfrm>
      </p:grpSpPr>
      <p:sp>
        <p:nvSpPr>
          <p:cNvPr id="2" name="1 Rectángulo"/>
          <p:cNvSpPr/>
          <p:nvPr/>
        </p:nvSpPr>
        <p:spPr>
          <a:xfrm>
            <a:off x="2817812" y="1183492"/>
            <a:ext cx="7569546" cy="4524315"/>
          </a:xfrm>
          <a:prstGeom prst="rect">
            <a:avLst/>
          </a:prstGeom>
        </p:spPr>
        <p:txBody>
          <a:bodyPr wrap="square">
            <a:spAutoFit/>
          </a:bodyPr>
          <a:lstStyle/>
          <a:p>
            <a:r>
              <a:rPr lang="es-ES" sz="2400" dirty="0">
                <a:latin typeface="Bauhaus 93" pitchFamily="82" charset="0"/>
              </a:rPr>
              <a:t>Pripyat - Ucrania</a:t>
            </a:r>
          </a:p>
          <a:p>
            <a:r>
              <a:rPr lang="es-ES" sz="2400" dirty="0">
                <a:latin typeface="Bauhaus 93" pitchFamily="82" charset="0"/>
              </a:rPr>
              <a:t>Esta ciudad fue planeada y abierta el 4 de febrero de 1970. Pripyat se encuentra cerca de la frontera con Bielorrusia y surgió como resultado de la energía nuclear soviética. En ese momento, era el hogar de los trabajadores de la fábrica de Chernobyl.</a:t>
            </a:r>
          </a:p>
          <a:p>
            <a:endParaRPr lang="es-ES" sz="2400" dirty="0">
              <a:latin typeface="Bauhaus 93" pitchFamily="82" charset="0"/>
            </a:endParaRPr>
          </a:p>
          <a:p>
            <a:r>
              <a:rPr lang="es-ES" sz="2400" dirty="0" smtClean="0">
                <a:latin typeface="Bauhaus 93" pitchFamily="82" charset="0"/>
              </a:rPr>
              <a:t>Después </a:t>
            </a:r>
            <a:r>
              <a:rPr lang="es-ES" sz="2400" dirty="0">
                <a:latin typeface="Bauhaus 93" pitchFamily="82" charset="0"/>
              </a:rPr>
              <a:t>del desastre de Chernobyl en 1986, la ciudad entera fue evacuada debido a los altos niveles de radiación. Hasta el día de hoy, puede visitar, pero solo si está acompañado, necesitando que le revisen los niveles de radiación al final. ¡Has sido advertido!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189903938"/>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editorchoice.com/wp-content/uploads/2019/02/41039850931_996233f9e0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7" y="-57150"/>
            <a:ext cx="11286580" cy="66527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360338"/>
            <a:ext cx="2877198" cy="369332"/>
          </a:xfrm>
          <a:prstGeom prst="rect">
            <a:avLst/>
          </a:prstGeom>
          <a:solidFill>
            <a:srgbClr val="00FF00"/>
          </a:solidFill>
        </p:spPr>
        <p:txBody>
          <a:bodyPr wrap="none">
            <a:spAutoFit/>
          </a:bodyPr>
          <a:lstStyle/>
          <a:p>
            <a:r>
              <a:rPr lang="es-ES" b="1" dirty="0"/>
              <a:t>Castillo de </a:t>
            </a:r>
            <a:r>
              <a:rPr lang="es-ES" b="1" dirty="0" err="1"/>
              <a:t>Kilchurn</a:t>
            </a:r>
            <a:r>
              <a:rPr lang="es-ES" b="1" dirty="0"/>
              <a:t> - Escocia</a:t>
            </a:r>
          </a:p>
        </p:txBody>
      </p:sp>
    </p:spTree>
    <p:extLst>
      <p:ext uri="{BB962C8B-B14F-4D97-AF65-F5344CB8AC3E}">
        <p14:creationId xmlns:p14="http://schemas.microsoft.com/office/powerpoint/2010/main" val="200690911"/>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BLUE MON.wav"/>
          </p:stSnd>
        </p:sndAc>
      </p:transition>
    </mc:Choice>
    <mc:Fallback xmlns="">
      <p:transition spd="slow" advTm="6000">
        <p:fade/>
        <p:sndAc>
          <p:stSnd>
            <p:snd r:embed="rId4" name="BLUE MON.wav"/>
          </p:stSnd>
        </p:sndAc>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00FFFF"/>
            </a:gs>
            <a:gs pos="17999">
              <a:srgbClr val="FEE7F2"/>
            </a:gs>
            <a:gs pos="36000">
              <a:srgbClr val="FAC77D"/>
            </a:gs>
            <a:gs pos="61000">
              <a:srgbClr val="FFFF00"/>
            </a:gs>
            <a:gs pos="82001">
              <a:srgbClr val="FBD49C"/>
            </a:gs>
            <a:gs pos="7000">
              <a:srgbClr val="47D069"/>
            </a:gs>
            <a:gs pos="100000">
              <a:srgbClr val="0F5D32"/>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2817813" y="648371"/>
            <a:ext cx="8073602" cy="4893647"/>
          </a:xfrm>
          <a:prstGeom prst="rect">
            <a:avLst/>
          </a:prstGeom>
        </p:spPr>
        <p:txBody>
          <a:bodyPr wrap="square">
            <a:spAutoFit/>
          </a:bodyPr>
          <a:lstStyle/>
          <a:p>
            <a:r>
              <a:rPr lang="es-ES" sz="2400" dirty="0">
                <a:latin typeface="Bauhaus 93" pitchFamily="82" charset="0"/>
              </a:rPr>
              <a:t>Castillo de </a:t>
            </a:r>
            <a:r>
              <a:rPr lang="es-ES" sz="2400" dirty="0" err="1">
                <a:latin typeface="Bauhaus 93" pitchFamily="82" charset="0"/>
              </a:rPr>
              <a:t>Kilchurn</a:t>
            </a:r>
            <a:r>
              <a:rPr lang="es-ES" sz="2400" dirty="0">
                <a:latin typeface="Bauhaus 93" pitchFamily="82" charset="0"/>
              </a:rPr>
              <a:t> - Escocia</a:t>
            </a:r>
          </a:p>
          <a:p>
            <a:r>
              <a:rPr lang="es-ES" sz="2400" dirty="0">
                <a:latin typeface="Bauhaus 93" pitchFamily="82" charset="0"/>
              </a:rPr>
              <a:t>Hoy, el castillo de </a:t>
            </a:r>
            <a:r>
              <a:rPr lang="es-ES" sz="2400" dirty="0" err="1">
                <a:latin typeface="Bauhaus 93" pitchFamily="82" charset="0"/>
              </a:rPr>
              <a:t>Kilchurn</a:t>
            </a:r>
            <a:r>
              <a:rPr lang="es-ES" sz="2400" dirty="0">
                <a:latin typeface="Bauhaus 93" pitchFamily="82" charset="0"/>
              </a:rPr>
              <a:t> es uno de los más fotografiados del mundo. Fue construido en la década de 1400 y lamentablemente ha sido apartado desde el siglo 18. La propiedad prístina atrae a personas de todo el mundo que se maravillan de su increíble figura, aunque descuidada durante 300 años.</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En </a:t>
            </a:r>
            <a:r>
              <a:rPr lang="es-ES" sz="2400" dirty="0">
                <a:latin typeface="Bauhaus 93" pitchFamily="82" charset="0"/>
              </a:rPr>
              <a:t>ese momento, albergó a algunas de las familias y empleados más influyentes cuando visitaron el país. ¡Esta construcción es algo que podemos imaginar en un escenario de la próxima película de James Bond!</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1051750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cdn.editorchoice.com/wp-content/uploads/2019/02/kayako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234"/>
            <a:ext cx="11269664" cy="639245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0296" y="504354"/>
            <a:ext cx="1880515" cy="369332"/>
          </a:xfrm>
          <a:prstGeom prst="rect">
            <a:avLst/>
          </a:prstGeom>
          <a:solidFill>
            <a:srgbClr val="00FF00"/>
          </a:solidFill>
        </p:spPr>
        <p:txBody>
          <a:bodyPr wrap="none">
            <a:spAutoFit/>
          </a:bodyPr>
          <a:lstStyle/>
          <a:p>
            <a:r>
              <a:rPr lang="es-ES" b="1" dirty="0"/>
              <a:t>Kayokoy - Turquía</a:t>
            </a:r>
          </a:p>
        </p:txBody>
      </p:sp>
    </p:spTree>
    <p:extLst>
      <p:ext uri="{BB962C8B-B14F-4D97-AF65-F5344CB8AC3E}">
        <p14:creationId xmlns:p14="http://schemas.microsoft.com/office/powerpoint/2010/main" val="23196014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pattFill prst="shingle">
          <a:fgClr>
            <a:schemeClr val="accent6">
              <a:lumMod val="75000"/>
            </a:schemeClr>
          </a:fgClr>
          <a:bgClr>
            <a:srgbClr val="00FFFF"/>
          </a:bgClr>
        </a:pattFill>
        <a:effectLst/>
      </p:bgPr>
    </p:bg>
    <p:spTree>
      <p:nvGrpSpPr>
        <p:cNvPr id="1" name=""/>
        <p:cNvGrpSpPr/>
        <p:nvPr/>
      </p:nvGrpSpPr>
      <p:grpSpPr>
        <a:xfrm>
          <a:off x="0" y="0"/>
          <a:ext cx="0" cy="0"/>
          <a:chOff x="0" y="0"/>
          <a:chExt cx="0" cy="0"/>
        </a:xfrm>
      </p:grpSpPr>
      <p:sp>
        <p:nvSpPr>
          <p:cNvPr id="2" name="1 Rectángulo"/>
          <p:cNvSpPr/>
          <p:nvPr/>
        </p:nvSpPr>
        <p:spPr>
          <a:xfrm>
            <a:off x="2817813" y="1044992"/>
            <a:ext cx="8217618" cy="5170646"/>
          </a:xfrm>
          <a:prstGeom prst="rect">
            <a:avLst/>
          </a:prstGeom>
        </p:spPr>
        <p:txBody>
          <a:bodyPr wrap="square">
            <a:spAutoFit/>
          </a:bodyPr>
          <a:lstStyle/>
          <a:p>
            <a:r>
              <a:rPr lang="es-ES" sz="2400" dirty="0">
                <a:latin typeface="Bauhaus 93" pitchFamily="82" charset="0"/>
              </a:rPr>
              <a:t>Kayokoy - Turquía</a:t>
            </a:r>
          </a:p>
          <a:p>
            <a:r>
              <a:rPr lang="es-ES" sz="2400" dirty="0">
                <a:latin typeface="Bauhaus 93" pitchFamily="82" charset="0"/>
              </a:rPr>
              <a:t>Este pequeño pueblo de Turquía está ubicado entre las montañas Taurus. Según los registros, toda su población se mudó a Grecia en un intercambio político entre países. Hoy la ciudad está desierta, dejando 350 edificios completamente vacíos y sin mantenimiento.</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Moss </a:t>
            </a:r>
            <a:r>
              <a:rPr lang="es-ES" sz="2400" dirty="0">
                <a:latin typeface="Bauhaus 93" pitchFamily="82" charset="0"/>
              </a:rPr>
              <a:t>e Ivy la convirtieron en su hogar ahora, sin humanos tomando el lugar. No está seguro si Turquía tiene planes de reactivar Kayokoy convirtiéndola en una nueva ciudad o manteniéndola como estaba. ¿Qué crees que deberían hacer allí?</a:t>
            </a:r>
          </a:p>
          <a:p>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583215484"/>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cdn.editorchoice.com/wp-content/uploads/2019/02/Allerheiligen_114_062220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41" y="-31378"/>
            <a:ext cx="11302604" cy="642200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1" y="288330"/>
            <a:ext cx="3626442" cy="369332"/>
          </a:xfrm>
          <a:prstGeom prst="rect">
            <a:avLst/>
          </a:prstGeom>
          <a:solidFill>
            <a:srgbClr val="00FF00"/>
          </a:solidFill>
        </p:spPr>
        <p:txBody>
          <a:bodyPr wrap="none">
            <a:spAutoFit/>
          </a:bodyPr>
          <a:lstStyle/>
          <a:p>
            <a:r>
              <a:rPr lang="es-ES" b="1" dirty="0"/>
              <a:t>Monasterio Allerheiligen - Alemania</a:t>
            </a:r>
          </a:p>
        </p:txBody>
      </p:sp>
    </p:spTree>
    <p:extLst>
      <p:ext uri="{BB962C8B-B14F-4D97-AF65-F5344CB8AC3E}">
        <p14:creationId xmlns:p14="http://schemas.microsoft.com/office/powerpoint/2010/main" val="3175865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2440722" y="4224885"/>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 name="1 Rectángulo"/>
          <p:cNvSpPr/>
          <p:nvPr/>
        </p:nvSpPr>
        <p:spPr>
          <a:xfrm>
            <a:off x="2846586" y="936402"/>
            <a:ext cx="7857578" cy="4893647"/>
          </a:xfrm>
          <a:prstGeom prst="rect">
            <a:avLst/>
          </a:prstGeom>
        </p:spPr>
        <p:txBody>
          <a:bodyPr wrap="square">
            <a:spAutoFit/>
          </a:bodyPr>
          <a:lstStyle/>
          <a:p>
            <a:r>
              <a:rPr lang="es-ES" sz="2400" dirty="0">
                <a:latin typeface="Bauhaus 93" pitchFamily="82" charset="0"/>
              </a:rPr>
              <a:t>Monasterio Allerheiligen - Alemania</a:t>
            </a:r>
          </a:p>
          <a:p>
            <a:r>
              <a:rPr lang="es-ES" sz="2400" dirty="0">
                <a:latin typeface="Bauhaus 93" pitchFamily="82" charset="0"/>
              </a:rPr>
              <a:t>¡Este monasterio tiene casi 900 años! Fue construido en 1192 dentro de la Selva Negra de Alemania y sus ruinas permanecen en pie hoy. Desafortunadamente, el edificio fue alcanzado por tres rayos en una fila durante una tormenta particularmente fuerte. Fue incendiado y no se tomaron medidas para reconstruirlo.</a:t>
            </a:r>
          </a:p>
          <a:p>
            <a:endParaRPr lang="es-ES" sz="2400" dirty="0">
              <a:latin typeface="Bauhaus 93" pitchFamily="82" charset="0"/>
            </a:endParaRPr>
          </a:p>
          <a:p>
            <a:endParaRPr lang="es-ES" sz="2400" dirty="0">
              <a:latin typeface="Bauhaus 93" pitchFamily="82" charset="0"/>
            </a:endParaRPr>
          </a:p>
          <a:p>
            <a:r>
              <a:rPr lang="es-ES" sz="2400" dirty="0">
                <a:latin typeface="Bauhaus 93" pitchFamily="82" charset="0"/>
              </a:rPr>
              <a:t>Si una iglesia ha sido golpeada tres veces, ¡creemos que debe dejarse sola! ¡Tratamos de imaginar lo que sucedió dentro de ella para que alguien o algo quisiera atacarla tres veces!</a:t>
            </a:r>
          </a:p>
        </p:txBody>
      </p:sp>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5879" y="0"/>
            <a:ext cx="11269664" cy="6337300"/>
          </a:xfrm>
          <a:prstGeom prst="rect">
            <a:avLst/>
          </a:prstGeom>
          <a:noFill/>
        </p:spPr>
      </p:pic>
      <p:pic>
        <p:nvPicPr>
          <p:cNvPr id="13"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530204534"/>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14"/>
                                        </p:tgtEl>
                                      </p:cBhvr>
                                    </p:animEffect>
                                    <p:set>
                                      <p:cBhvr>
                                        <p:cTn id="11"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cdn.editorchoice.com/wp-content/uploads/2019/02/abandoned-places-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8" y="-13815"/>
            <a:ext cx="11277402" cy="66374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262" y="216322"/>
            <a:ext cx="2527230" cy="369332"/>
          </a:xfrm>
          <a:prstGeom prst="rect">
            <a:avLst/>
          </a:prstGeom>
          <a:solidFill>
            <a:srgbClr val="00FF00"/>
          </a:solidFill>
        </p:spPr>
        <p:txBody>
          <a:bodyPr wrap="none">
            <a:spAutoFit/>
          </a:bodyPr>
          <a:lstStyle/>
          <a:p>
            <a:r>
              <a:rPr lang="es-ES" b="1" dirty="0"/>
              <a:t>Yate hundido - Antártida</a:t>
            </a:r>
          </a:p>
        </p:txBody>
      </p:sp>
    </p:spTree>
    <p:extLst>
      <p:ext uri="{BB962C8B-B14F-4D97-AF65-F5344CB8AC3E}">
        <p14:creationId xmlns:p14="http://schemas.microsoft.com/office/powerpoint/2010/main" val="39968659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Rectángulo"/>
          <p:cNvSpPr/>
          <p:nvPr/>
        </p:nvSpPr>
        <p:spPr>
          <a:xfrm>
            <a:off x="2817813" y="1183491"/>
            <a:ext cx="8073602" cy="4524315"/>
          </a:xfrm>
          <a:prstGeom prst="rect">
            <a:avLst/>
          </a:prstGeom>
        </p:spPr>
        <p:txBody>
          <a:bodyPr wrap="square">
            <a:spAutoFit/>
          </a:bodyPr>
          <a:lstStyle/>
          <a:p>
            <a:r>
              <a:rPr lang="es-ES" sz="2400" dirty="0">
                <a:latin typeface="Bauhaus 93" pitchFamily="82" charset="0"/>
              </a:rPr>
              <a:t>Yate hundido - Antártida</a:t>
            </a:r>
          </a:p>
          <a:p>
            <a:r>
              <a:rPr lang="es-ES" sz="2400" dirty="0">
                <a:latin typeface="Bauhaus 93" pitchFamily="82" charset="0"/>
              </a:rPr>
              <a:t>Este barco espeluznante yace bajo el agua en la Antártida, congelado en el tiempo para siempre. El barco brasileño, llamado </a:t>
            </a:r>
            <a:r>
              <a:rPr lang="es-ES" sz="2400" dirty="0" err="1">
                <a:latin typeface="Bauhaus 93" pitchFamily="82" charset="0"/>
              </a:rPr>
              <a:t>Endless</a:t>
            </a:r>
            <a:r>
              <a:rPr lang="es-ES" sz="2400" dirty="0">
                <a:latin typeface="Bauhaus 93" pitchFamily="82" charset="0"/>
              </a:rPr>
              <a:t> Sea, se hundió cerca de </a:t>
            </a:r>
            <a:r>
              <a:rPr lang="es-ES" sz="2400" dirty="0" err="1">
                <a:latin typeface="Bauhaus 93" pitchFamily="82" charset="0"/>
              </a:rPr>
              <a:t>Ardley</a:t>
            </a:r>
            <a:r>
              <a:rPr lang="es-ES" sz="2400" dirty="0">
                <a:latin typeface="Bauhaus 93" pitchFamily="82" charset="0"/>
              </a:rPr>
              <a:t> </a:t>
            </a:r>
            <a:r>
              <a:rPr lang="es-ES" sz="2400" dirty="0" err="1">
                <a:latin typeface="Bauhaus 93" pitchFamily="82" charset="0"/>
              </a:rPr>
              <a:t>Cove</a:t>
            </a:r>
            <a:r>
              <a:rPr lang="es-ES" sz="2400" dirty="0">
                <a:latin typeface="Bauhaus 93" pitchFamily="82" charset="0"/>
              </a:rPr>
              <a:t>. Se rumorea que la tripulación viajó al sur para filmar un documental, pero los planes se desmoronaron rápidamente, al igual que su barco.</a:t>
            </a:r>
          </a:p>
          <a:p>
            <a:endParaRPr lang="es-ES" sz="2400" dirty="0">
              <a:latin typeface="Bauhaus 93" pitchFamily="82" charset="0"/>
            </a:endParaRPr>
          </a:p>
          <a:p>
            <a:r>
              <a:rPr lang="es-ES" sz="2400" dirty="0" smtClean="0">
                <a:latin typeface="Bauhaus 93" pitchFamily="82" charset="0"/>
              </a:rPr>
              <a:t>Los </a:t>
            </a:r>
            <a:r>
              <a:rPr lang="es-ES" sz="2400" dirty="0">
                <a:latin typeface="Bauhaus 93" pitchFamily="82" charset="0"/>
              </a:rPr>
              <a:t>vientos de tormenta indicaron que la tripulación tuvo que abandonar su barco para proteger sus vidas. El agua bañó el bote y rápidamente lo congeló. Recientemente, los exploradores rescataron el barco.</a:t>
            </a:r>
          </a:p>
        </p:txBody>
      </p:sp>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0"/>
            <a:ext cx="11269664" cy="6337300"/>
          </a:xfrm>
          <a:prstGeom prst="rect">
            <a:avLst/>
          </a:prstGeom>
          <a:noFill/>
        </p:spPr>
      </p:pic>
      <p:pic>
        <p:nvPicPr>
          <p:cNvPr id="3"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1530140059"/>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cdn.editorchoice.com/wp-content/uploads/2019/02/abandoned-places-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1269664" cy="64883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33091" y="432347"/>
            <a:ext cx="3609106" cy="646331"/>
          </a:xfrm>
          <a:prstGeom prst="rect">
            <a:avLst/>
          </a:prstGeom>
          <a:solidFill>
            <a:srgbClr val="00FF00"/>
          </a:solidFill>
        </p:spPr>
        <p:txBody>
          <a:bodyPr wrap="square">
            <a:spAutoFit/>
          </a:bodyPr>
          <a:lstStyle/>
          <a:p>
            <a:r>
              <a:rPr lang="es-ES" b="1" dirty="0"/>
              <a:t>El teatro encantado de New Bedford - Massachusetts, EE.UU.</a:t>
            </a:r>
          </a:p>
        </p:txBody>
      </p:sp>
    </p:spTree>
    <p:extLst>
      <p:ext uri="{BB962C8B-B14F-4D97-AF65-F5344CB8AC3E}">
        <p14:creationId xmlns:p14="http://schemas.microsoft.com/office/powerpoint/2010/main" val="284478840"/>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PERFIDIA.wav"/>
          </p:stSnd>
        </p:sndAc>
      </p:transition>
    </mc:Choice>
    <mc:Fallback xmlns="">
      <p:transition spd="slow" advTm="6000">
        <p:fade/>
        <p:sndAc>
          <p:stSnd>
            <p:snd r:embed="rId4" name="PERFIDIA.wav"/>
          </p:stSnd>
        </p:sndAc>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812" y="1044992"/>
            <a:ext cx="7713562" cy="4801314"/>
          </a:xfrm>
          <a:prstGeom prst="rect">
            <a:avLst/>
          </a:prstGeom>
        </p:spPr>
        <p:txBody>
          <a:bodyPr wrap="square">
            <a:spAutoFit/>
          </a:bodyPr>
          <a:lstStyle/>
          <a:p>
            <a:r>
              <a:rPr lang="es-ES" sz="2400" dirty="0">
                <a:latin typeface="Bauhaus 93" pitchFamily="82" charset="0"/>
              </a:rPr>
              <a:t>El teatro encantado de New Bedford - Massachusetts, EE.UU.</a:t>
            </a:r>
          </a:p>
          <a:p>
            <a:r>
              <a:rPr lang="es-ES" sz="2400" dirty="0">
                <a:latin typeface="Bauhaus 93" pitchFamily="82" charset="0"/>
              </a:rPr>
              <a:t>Este antiguo teatro y lugar de entretenimiento se encuentra en Massachusetts. Abrió sus puertas en 1912 y funcionó hasta 1959. Ahora, 60 años después, ha sido prácticamente abandonado.</a:t>
            </a:r>
          </a:p>
          <a:p>
            <a:endParaRPr lang="es-ES" sz="2400" dirty="0">
              <a:latin typeface="Bauhaus 93" pitchFamily="82" charset="0"/>
            </a:endParaRPr>
          </a:p>
          <a:p>
            <a:r>
              <a:rPr lang="es-ES" sz="2400" dirty="0" smtClean="0">
                <a:latin typeface="Bauhaus 93" pitchFamily="82" charset="0"/>
              </a:rPr>
              <a:t>Recientemente</a:t>
            </a:r>
            <a:r>
              <a:rPr lang="es-ES" sz="2400" dirty="0">
                <a:latin typeface="Bauhaus 93" pitchFamily="82" charset="0"/>
              </a:rPr>
              <a:t>, organizaciones sin fines de lucro se reunieron en Bedford para tratar de recaudar dinero para renovar el edificio, una acción que está tomando forma dentro de la comunidad. ¡Nos encantaría verlo convertirse en algo nuevo!</a:t>
            </a:r>
          </a:p>
          <a:p>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31527" y="0"/>
            <a:ext cx="11312080" cy="6354904"/>
          </a:xfrm>
          <a:prstGeom prst="rect">
            <a:avLst/>
          </a:prstGeom>
          <a:noFill/>
          <a:ln w="9525">
            <a:noFill/>
            <a:miter lim="800000"/>
            <a:headEnd/>
            <a:tailEnd/>
          </a:ln>
        </p:spPr>
      </p:pic>
    </p:spTree>
    <p:extLst>
      <p:ext uri="{BB962C8B-B14F-4D97-AF65-F5344CB8AC3E}">
        <p14:creationId xmlns:p14="http://schemas.microsoft.com/office/powerpoint/2010/main" val="539072820"/>
      </p:ext>
    </p:extLst>
  </p:cSld>
  <p:clrMapOvr>
    <a:masterClrMapping/>
  </p:clrMapOvr>
  <mc:AlternateContent xmlns:mc="http://schemas.openxmlformats.org/markup-compatibility/2006" xmlns:p14="http://schemas.microsoft.com/office/powerpoint/2010/main">
    <mc:Choice Requires="p14">
      <p:transition spd="slow" p14:dur="4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cdn.editorchoice.com/wp-content/uploads/2019/02/abandoned-places-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5498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2" y="576362"/>
            <a:ext cx="3970895" cy="369332"/>
          </a:xfrm>
          <a:prstGeom prst="rect">
            <a:avLst/>
          </a:prstGeom>
          <a:solidFill>
            <a:srgbClr val="00FF00"/>
          </a:solidFill>
        </p:spPr>
        <p:txBody>
          <a:bodyPr wrap="none">
            <a:spAutoFit/>
          </a:bodyPr>
          <a:lstStyle/>
          <a:p>
            <a:r>
              <a:rPr lang="es-ES" b="1" dirty="0"/>
              <a:t>Estación de metro - Nueva York, EE. UU.</a:t>
            </a:r>
          </a:p>
        </p:txBody>
      </p:sp>
    </p:spTree>
    <p:extLst>
      <p:ext uri="{BB962C8B-B14F-4D97-AF65-F5344CB8AC3E}">
        <p14:creationId xmlns:p14="http://schemas.microsoft.com/office/powerpoint/2010/main" val="6355655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54403" y="5820701"/>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24681" y="3178400"/>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46889" y="-3218"/>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26987" y="349264"/>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pic>
        <p:nvPicPr>
          <p:cNvPr id="10"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
        <p:nvSpPr>
          <p:cNvPr id="3" name="2 Rectángulo"/>
          <p:cNvSpPr/>
          <p:nvPr/>
        </p:nvSpPr>
        <p:spPr>
          <a:xfrm>
            <a:off x="2044524" y="1148101"/>
            <a:ext cx="8289626" cy="4154984"/>
          </a:xfrm>
          <a:prstGeom prst="rect">
            <a:avLst/>
          </a:prstGeom>
        </p:spPr>
        <p:txBody>
          <a:bodyPr wrap="square">
            <a:spAutoFit/>
          </a:bodyPr>
          <a:lstStyle/>
          <a:p>
            <a:r>
              <a:rPr lang="es-ES" sz="2400" dirty="0" smtClean="0">
                <a:latin typeface="Bauhaus 93" pitchFamily="82" charset="0"/>
              </a:rPr>
              <a:t>Esta </a:t>
            </a:r>
            <a:r>
              <a:rPr lang="es-ES" sz="2400" dirty="0">
                <a:latin typeface="Bauhaus 93" pitchFamily="82" charset="0"/>
              </a:rPr>
              <a:t>estación de metro secreta está bajo el Ayuntamiento de Nueva York. Fue un proyecto muy esperado debido a su ubicación de alto valor y porque fue cuidadosamente colocado en sus proyectos iniciales. ¡Quizás por eso se ve mucho mejor que las otras estaciones que vemos hoy!</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Desafortunadamente</a:t>
            </a:r>
            <a:r>
              <a:rPr lang="es-ES" sz="2400" dirty="0">
                <a:latin typeface="Bauhaus 93" pitchFamily="82" charset="0"/>
              </a:rPr>
              <a:t>, su sinuoso camino hizo inseguro el paso de trenes más modernos. Por lo tanto, la estación se cerró en 1945 y hoy está abandonada. Ocasionalmente está abierto para recorridos a pie.</a:t>
            </a:r>
          </a:p>
        </p:txBody>
      </p:sp>
    </p:spTree>
    <p:extLst>
      <p:ext uri="{BB962C8B-B14F-4D97-AF65-F5344CB8AC3E}">
        <p14:creationId xmlns:p14="http://schemas.microsoft.com/office/powerpoint/2010/main" val="2926538399"/>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00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p:cTn id="35"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6"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7" dur="4000"/>
                                        <p:tgtEl>
                                          <p:spTgt spid="3">
                                            <p:txEl>
                                              <p:pRg st="0" end="0"/>
                                            </p:txEl>
                                          </p:spTgt>
                                        </p:tgtEl>
                                      </p:cBhvr>
                                    </p:animEffect>
                                  </p:childTnLst>
                                </p:cTn>
                              </p:par>
                              <p:par>
                                <p:cTn id="38" presetID="53" presetClass="entr" presetSubtype="16" fill="hold" nodeType="withEffect">
                                  <p:stCondLst>
                                    <p:cond delay="2000"/>
                                  </p:stCondLst>
                                  <p:childTnLst>
                                    <p:set>
                                      <p:cBhvr>
                                        <p:cTn id="39" dur="1" fill="hold">
                                          <p:stCondLst>
                                            <p:cond delay="0"/>
                                          </p:stCondLst>
                                        </p:cTn>
                                        <p:tgtEl>
                                          <p:spTgt spid="3">
                                            <p:txEl>
                                              <p:pRg st="3" end="3"/>
                                            </p:txEl>
                                          </p:spTgt>
                                        </p:tgtEl>
                                        <p:attrNameLst>
                                          <p:attrName>style.visibility</p:attrName>
                                        </p:attrNameLst>
                                      </p:cBhvr>
                                      <p:to>
                                        <p:strVal val="visible"/>
                                      </p:to>
                                    </p:set>
                                    <p:anim calcmode="lin" valueType="num">
                                      <p:cBhvr>
                                        <p:cTn id="40" dur="4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1" dur="4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2" dur="4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cdn.editorchoice.com/wp-content/uploads/2019/02/abandoned-places-1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2" y="1"/>
            <a:ext cx="11280106" cy="63601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264" y="360339"/>
            <a:ext cx="3168352" cy="646331"/>
          </a:xfrm>
          <a:prstGeom prst="rect">
            <a:avLst/>
          </a:prstGeom>
          <a:solidFill>
            <a:srgbClr val="00FF00"/>
          </a:solidFill>
        </p:spPr>
        <p:txBody>
          <a:bodyPr wrap="square">
            <a:spAutoFit/>
          </a:bodyPr>
          <a:lstStyle/>
          <a:p>
            <a:pPr algn="ctr"/>
            <a:r>
              <a:rPr lang="es-ES" b="1" dirty="0"/>
              <a:t>Estación de tren abandonada </a:t>
            </a:r>
            <a:endParaRPr lang="es-ES" b="1" dirty="0" smtClean="0"/>
          </a:p>
          <a:p>
            <a:pPr algn="ctr"/>
            <a:r>
              <a:rPr lang="es-ES" b="1" dirty="0" smtClean="0"/>
              <a:t>Abjasia</a:t>
            </a:r>
            <a:r>
              <a:rPr lang="es-ES" b="1" dirty="0"/>
              <a:t>, Georgia</a:t>
            </a:r>
          </a:p>
        </p:txBody>
      </p:sp>
    </p:spTree>
    <p:extLst>
      <p:ext uri="{BB962C8B-B14F-4D97-AF65-F5344CB8AC3E}">
        <p14:creationId xmlns:p14="http://schemas.microsoft.com/office/powerpoint/2010/main" val="48876829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pattFill prst="sphere">
          <a:fgClr>
            <a:srgbClr val="00FF00"/>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1321992"/>
            <a:ext cx="7785570" cy="4524315"/>
          </a:xfrm>
          <a:prstGeom prst="rect">
            <a:avLst/>
          </a:prstGeom>
        </p:spPr>
        <p:txBody>
          <a:bodyPr wrap="square">
            <a:spAutoFit/>
          </a:bodyPr>
          <a:lstStyle/>
          <a:p>
            <a:r>
              <a:rPr lang="es-ES" sz="2400" dirty="0">
                <a:latin typeface="Bauhaus 93" pitchFamily="82" charset="0"/>
              </a:rPr>
              <a:t>Estación de tren abandonada - Abjasia, Georgia</a:t>
            </a:r>
          </a:p>
          <a:p>
            <a:r>
              <a:rPr lang="es-ES" sz="2400" dirty="0">
                <a:latin typeface="Bauhaus 93" pitchFamily="82" charset="0"/>
              </a:rPr>
              <a:t>Durante la guerra de Abjasia, esta estación de tren fue abandonada. La guerra tuvo lugar entre 1992 y 1993 y fue una disputa entre Rusia y Georgia sobre la región para definir quién era el propietario.</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Desde </a:t>
            </a:r>
            <a:r>
              <a:rPr lang="es-ES" sz="2400" dirty="0">
                <a:latin typeface="Bauhaus 93" pitchFamily="82" charset="0"/>
              </a:rPr>
              <a:t>entonces, la disputa ha abandonado en gran medida el área. Aunque ha perdido su uso, aún podemos ver el complejo trabajo de los arquitectos en la estación. Desafortunadamente, no hay planes para retomar o renovar el área.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735399703"/>
      </p:ext>
    </p:extLst>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cdn.editorchoice.com/wp-content/uploads/2019/02/abandoned-places-1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8099"/>
            <a:ext cx="11467480" cy="65363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8" y="432346"/>
            <a:ext cx="2483116" cy="369332"/>
          </a:xfrm>
          <a:prstGeom prst="rect">
            <a:avLst/>
          </a:prstGeom>
          <a:solidFill>
            <a:srgbClr val="00FF00"/>
          </a:solidFill>
        </p:spPr>
        <p:txBody>
          <a:bodyPr wrap="none">
            <a:spAutoFit/>
          </a:bodyPr>
          <a:lstStyle/>
          <a:p>
            <a:r>
              <a:rPr lang="es-ES" b="1" dirty="0"/>
              <a:t>Casas de madera - Rusia</a:t>
            </a:r>
          </a:p>
        </p:txBody>
      </p:sp>
    </p:spTree>
    <p:extLst>
      <p:ext uri="{BB962C8B-B14F-4D97-AF65-F5344CB8AC3E}">
        <p14:creationId xmlns:p14="http://schemas.microsoft.com/office/powerpoint/2010/main" val="13145827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pattFill prst="horzBrick">
          <a:fgClr>
            <a:srgbClr val="FF5050"/>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1321992"/>
            <a:ext cx="7641554" cy="4154984"/>
          </a:xfrm>
          <a:prstGeom prst="rect">
            <a:avLst/>
          </a:prstGeom>
        </p:spPr>
        <p:txBody>
          <a:bodyPr wrap="square">
            <a:spAutoFit/>
          </a:bodyPr>
          <a:lstStyle/>
          <a:p>
            <a:r>
              <a:rPr lang="es-ES" sz="2400" dirty="0">
                <a:latin typeface="Bauhaus 93" pitchFamily="82" charset="0"/>
              </a:rPr>
              <a:t>Casas de madera - Rusia</a:t>
            </a:r>
          </a:p>
          <a:p>
            <a:r>
              <a:rPr lang="es-ES" sz="2400" dirty="0">
                <a:latin typeface="Bauhaus 93" pitchFamily="82" charset="0"/>
              </a:rPr>
              <a:t>Aquí hay algunos edificios realmente sorprendentes que se encuentran dentro de los bosques rusos. Tienen diseños complejos y carpintería natural que los hacen una belleza para admirar.</a:t>
            </a:r>
          </a:p>
          <a:p>
            <a:endParaRPr lang="es-ES" sz="2400" dirty="0">
              <a:latin typeface="Bauhaus 93" pitchFamily="82" charset="0"/>
            </a:endParaRPr>
          </a:p>
          <a:p>
            <a:r>
              <a:rPr lang="es-ES" sz="2400" dirty="0" smtClean="0">
                <a:latin typeface="Bauhaus 93" pitchFamily="82" charset="0"/>
              </a:rPr>
              <a:t>La </a:t>
            </a:r>
            <a:r>
              <a:rPr lang="es-ES" sz="2400" dirty="0">
                <a:latin typeface="Bauhaus 93" pitchFamily="82" charset="0"/>
              </a:rPr>
              <a:t>mayoría de estos edificios no fueron utilizados por los constructores debido a las bajas temperaturas. Con el tiempo, abandonaron sus casas de madera por casas de ladrillo en la ciudad. Ahora los visitantes pueden explorar estas casas históricas.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452627427"/>
      </p:ext>
    </p:extLst>
  </p:cSld>
  <p:clrMapOvr>
    <a:masterClrMapping/>
  </p:clrMapOvr>
  <mc:AlternateContent xmlns:mc="http://schemas.openxmlformats.org/markup-compatibility/2006" xmlns:p14="http://schemas.microsoft.com/office/powerpoint/2010/main">
    <mc:Choice Requires="p14">
      <p:transition spd="slow" p14:dur="4000" advTm="21000">
        <p14:vortex dir="r"/>
      </p:transition>
    </mc:Choice>
    <mc:Fallback xmlns="">
      <p:transition spd="slow" advTm="21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cdn.editorchoice.com/wp-content/uploads/2019/02/abandoned-places-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89" y="-143717"/>
            <a:ext cx="11286952" cy="665725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19008" y="360338"/>
            <a:ext cx="3550331" cy="369332"/>
          </a:xfrm>
          <a:prstGeom prst="rect">
            <a:avLst/>
          </a:prstGeom>
          <a:solidFill>
            <a:srgbClr val="00FFFF"/>
          </a:solidFill>
        </p:spPr>
        <p:txBody>
          <a:bodyPr wrap="none">
            <a:spAutoFit/>
          </a:bodyPr>
          <a:lstStyle/>
          <a:p>
            <a:r>
              <a:rPr lang="es-ES" dirty="0"/>
              <a:t>Ciudad submarina - Shicheng, China</a:t>
            </a:r>
          </a:p>
        </p:txBody>
      </p:sp>
    </p:spTree>
    <p:extLst>
      <p:ext uri="{BB962C8B-B14F-4D97-AF65-F5344CB8AC3E}">
        <p14:creationId xmlns:p14="http://schemas.microsoft.com/office/powerpoint/2010/main" val="3370936607"/>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314-beautifulword.wav"/>
          </p:stSnd>
        </p:sndAc>
      </p:transition>
    </mc:Choice>
    <mc:Fallback>
      <p:transition spd="slow" advTm="6000">
        <p:fade/>
        <p:sndAc>
          <p:stSnd>
            <p:snd r:embed="rId2" name="314-beautifulword.wav"/>
          </p:stSnd>
        </p:sndAc>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Rectángulo"/>
          <p:cNvSpPr/>
          <p:nvPr/>
        </p:nvSpPr>
        <p:spPr>
          <a:xfrm>
            <a:off x="3186559" y="792387"/>
            <a:ext cx="7497538" cy="5262979"/>
          </a:xfrm>
          <a:prstGeom prst="rect">
            <a:avLst/>
          </a:prstGeom>
        </p:spPr>
        <p:txBody>
          <a:bodyPr wrap="square">
            <a:spAutoFit/>
          </a:bodyPr>
          <a:lstStyle/>
          <a:p>
            <a:r>
              <a:rPr lang="es-ES" sz="2400" dirty="0">
                <a:latin typeface="Bauhaus 93" pitchFamily="82" charset="0"/>
              </a:rPr>
              <a:t>Ciudad submarina - Shicheng, China</a:t>
            </a:r>
          </a:p>
          <a:p>
            <a:r>
              <a:rPr lang="es-ES" sz="2400" dirty="0">
                <a:latin typeface="Bauhaus 93" pitchFamily="82" charset="0"/>
              </a:rPr>
              <a:t>¡Los fanáticos de Aquaman se sorprenderán al descubrir que China tiene su propia Atlántida! Esta ciudad submarina se ha perdido en el tiempo desde 1959, cuando la construcción de la estación hidroeléctrica del río Xin'an hizo que se inundara a propósito.</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Curiosamente</a:t>
            </a:r>
            <a:r>
              <a:rPr lang="es-ES" sz="2400" dirty="0">
                <a:latin typeface="Bauhaus 93" pitchFamily="82" charset="0"/>
              </a:rPr>
              <a:t>, el agua protege a la ciudad de la erosión normal que puede ocurrir debido a la lluvia y el viento, por lo que permanece en buenas condiciones 60 años después. Como puede ver, los buzos pueden explorar el sitio. ¿Bajarías de visita?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290137156"/>
      </p:ext>
    </p:extLst>
  </p:cSld>
  <p:clrMapOvr>
    <a:masterClrMapping/>
  </p:clrMapOvr>
  <mc:AlternateContent xmlns:mc="http://schemas.openxmlformats.org/markup-compatibility/2006" xmlns:p14="http://schemas.microsoft.com/office/powerpoint/2010/main">
    <mc:Choice Requires="p14">
      <p:transition spd="slow" p14:dur="4000" advTm="30000">
        <p14:vortex dir="r"/>
      </p:transition>
    </mc:Choice>
    <mc:Fallback xmlns="">
      <p:transition spd="slow" advTm="30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cdn.editorchoice.com/wp-content/uploads/2019/02/abandoned-places-2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94" y="0"/>
            <a:ext cx="11305258" cy="64161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8" y="504354"/>
            <a:ext cx="3412281" cy="369332"/>
          </a:xfrm>
          <a:prstGeom prst="rect">
            <a:avLst/>
          </a:prstGeom>
          <a:solidFill>
            <a:srgbClr val="00FFFF"/>
          </a:solidFill>
        </p:spPr>
        <p:txBody>
          <a:bodyPr wrap="none">
            <a:spAutoFit/>
          </a:bodyPr>
          <a:lstStyle/>
          <a:p>
            <a:r>
              <a:rPr lang="es-ES" dirty="0"/>
              <a:t>Hospital militar - Beelitz, Alemania</a:t>
            </a:r>
          </a:p>
        </p:txBody>
      </p:sp>
    </p:spTree>
    <p:extLst>
      <p:ext uri="{BB962C8B-B14F-4D97-AF65-F5344CB8AC3E}">
        <p14:creationId xmlns:p14="http://schemas.microsoft.com/office/powerpoint/2010/main" val="148885921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pattFill prst="diagBrick">
          <a:fgClr>
            <a:srgbClr val="08C83A"/>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970535" y="828645"/>
            <a:ext cx="7560840" cy="4893647"/>
          </a:xfrm>
          <a:prstGeom prst="rect">
            <a:avLst/>
          </a:prstGeom>
        </p:spPr>
        <p:txBody>
          <a:bodyPr wrap="square">
            <a:spAutoFit/>
          </a:bodyPr>
          <a:lstStyle/>
          <a:p>
            <a:r>
              <a:rPr lang="es-ES" sz="2400" dirty="0">
                <a:latin typeface="Bauhaus 93" pitchFamily="82" charset="0"/>
              </a:rPr>
              <a:t>Hospital militar - Beelitz, Alemania</a:t>
            </a:r>
          </a:p>
          <a:p>
            <a:r>
              <a:rPr lang="es-ES" sz="2400" dirty="0">
                <a:latin typeface="Bauhaus 93" pitchFamily="82" charset="0"/>
              </a:rPr>
              <a:t>Esta foto muestra el hospital </a:t>
            </a:r>
            <a:r>
              <a:rPr lang="es-ES" sz="2400" dirty="0" smtClean="0">
                <a:latin typeface="Bauhaus 93" pitchFamily="82" charset="0"/>
              </a:rPr>
              <a:t>Beelitz- Heilstatten</a:t>
            </a:r>
            <a:r>
              <a:rPr lang="es-ES" sz="2400" dirty="0">
                <a:latin typeface="Bauhaus 93" pitchFamily="82" charset="0"/>
              </a:rPr>
              <a:t>. Fue construido a fines del siglo XIX e incluso sirvió a Adolf Hitler cuando su pierna fue lesionada en 1916 durante la Batalla del Somme.</a:t>
            </a:r>
          </a:p>
          <a:p>
            <a:endParaRPr lang="es-ES" sz="2400" dirty="0">
              <a:latin typeface="Bauhaus 93" pitchFamily="82" charset="0"/>
            </a:endParaRPr>
          </a:p>
          <a:p>
            <a:endParaRPr lang="es-ES" sz="2400" dirty="0">
              <a:latin typeface="Bauhaus 93" pitchFamily="82" charset="0"/>
            </a:endParaRPr>
          </a:p>
          <a:p>
            <a:r>
              <a:rPr lang="es-ES" sz="2400" dirty="0" smtClean="0">
                <a:latin typeface="Bauhaus 93" pitchFamily="82" charset="0"/>
              </a:rPr>
              <a:t>Hoy</a:t>
            </a:r>
            <a:r>
              <a:rPr lang="es-ES" sz="2400" dirty="0">
                <a:latin typeface="Bauhaus 93" pitchFamily="82" charset="0"/>
              </a:rPr>
              <a:t>, partes del complejo permanecen abiertas al público. Sin embargo, la mayoría de las áreas (como la anterior) fueron abandonadas después de que los soviéticos se retiraron en 1995. Hoy, la instalación está prácticamente abandonada y no atiende a pacientes.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570825377"/>
      </p:ext>
    </p:extLst>
  </p:cSld>
  <p:clrMapOvr>
    <a:masterClrMapping/>
  </p:clrMapOvr>
  <mc:AlternateContent xmlns:mc="http://schemas.openxmlformats.org/markup-compatibility/2006" xmlns:p14="http://schemas.microsoft.com/office/powerpoint/2010/main">
    <mc:Choice Requires="p14">
      <p:transition spd="slow" p14:dur="4000" advTm="28000">
        <p14:vortex dir="r"/>
      </p:transition>
    </mc:Choice>
    <mc:Fallback xmlns="">
      <p:transition spd="slow" advTm="28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eilean_donan_castle_by_drronson-d4xi8f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97" y="-13816"/>
            <a:ext cx="11282760" cy="649483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288330"/>
            <a:ext cx="3351880" cy="369332"/>
          </a:xfrm>
          <a:prstGeom prst="rect">
            <a:avLst/>
          </a:prstGeom>
          <a:solidFill>
            <a:srgbClr val="00FFFF"/>
          </a:solidFill>
        </p:spPr>
        <p:txBody>
          <a:bodyPr wrap="none">
            <a:spAutoFit/>
          </a:bodyPr>
          <a:lstStyle/>
          <a:p>
            <a:r>
              <a:rPr lang="es-ES" dirty="0"/>
              <a:t>Eilean Donan. Lago Duich, Escocia</a:t>
            </a:r>
          </a:p>
        </p:txBody>
      </p:sp>
    </p:spTree>
    <p:extLst>
      <p:ext uri="{BB962C8B-B14F-4D97-AF65-F5344CB8AC3E}">
        <p14:creationId xmlns:p14="http://schemas.microsoft.com/office/powerpoint/2010/main" val="8833138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Rectángulo"/>
          <p:cNvSpPr/>
          <p:nvPr/>
        </p:nvSpPr>
        <p:spPr>
          <a:xfrm>
            <a:off x="2817814" y="1872507"/>
            <a:ext cx="6345409" cy="2246769"/>
          </a:xfrm>
          <a:prstGeom prst="rect">
            <a:avLst/>
          </a:prstGeom>
        </p:spPr>
        <p:txBody>
          <a:bodyPr wrap="square">
            <a:spAutoFit/>
          </a:bodyPr>
          <a:lstStyle/>
          <a:p>
            <a:r>
              <a:rPr lang="es-ES" sz="2800" dirty="0" smtClean="0">
                <a:latin typeface="Bauhaus 93" pitchFamily="82" charset="0"/>
              </a:rPr>
              <a:t>Localizada </a:t>
            </a:r>
            <a:r>
              <a:rPr lang="es-ES" sz="2800" dirty="0">
                <a:latin typeface="Bauhaus 93" pitchFamily="82" charset="0"/>
              </a:rPr>
              <a:t>en las Tierras Altas de Escocia, la isla Eilean Donan estuvo abandonada hasta 1911, cuando fue restaurada por un prominente oficial militar retirado. </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181870972"/>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9938" name="Picture 2" descr="pow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8618" y="0"/>
            <a:ext cx="7398207" cy="645671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2224" y="288330"/>
            <a:ext cx="3872791" cy="369332"/>
          </a:xfrm>
          <a:prstGeom prst="rect">
            <a:avLst/>
          </a:prstGeom>
          <a:solidFill>
            <a:srgbClr val="00FFFF"/>
          </a:solidFill>
        </p:spPr>
        <p:txBody>
          <a:bodyPr wrap="none">
            <a:spAutoFit/>
          </a:bodyPr>
          <a:lstStyle/>
          <a:p>
            <a:r>
              <a:rPr lang="es-ES" dirty="0"/>
              <a:t>Planta de energía abandonada. Bélgica.</a:t>
            </a:r>
          </a:p>
        </p:txBody>
      </p:sp>
    </p:spTree>
    <p:extLst>
      <p:ext uri="{BB962C8B-B14F-4D97-AF65-F5344CB8AC3E}">
        <p14:creationId xmlns:p14="http://schemas.microsoft.com/office/powerpoint/2010/main" val="233157949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C/Wikimedia Comm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40" y="-33660"/>
            <a:ext cx="11293203" cy="637096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1" y="432346"/>
            <a:ext cx="1821332" cy="369332"/>
          </a:xfrm>
          <a:prstGeom prst="rect">
            <a:avLst/>
          </a:prstGeom>
          <a:solidFill>
            <a:srgbClr val="00FF00"/>
          </a:solidFill>
        </p:spPr>
        <p:txBody>
          <a:bodyPr wrap="none">
            <a:spAutoFit/>
          </a:bodyPr>
          <a:lstStyle/>
          <a:p>
            <a:r>
              <a:rPr lang="es-ES" dirty="0"/>
              <a:t>Vallone </a:t>
            </a:r>
            <a:r>
              <a:rPr lang="es-ES" dirty="0" smtClean="0"/>
              <a:t>de Mulini</a:t>
            </a:r>
            <a:endParaRPr lang="es-ES" dirty="0"/>
          </a:p>
        </p:txBody>
      </p:sp>
    </p:spTree>
    <p:extLst>
      <p:ext uri="{BB962C8B-B14F-4D97-AF65-F5344CB8AC3E}">
        <p14:creationId xmlns:p14="http://schemas.microsoft.com/office/powerpoint/2010/main" val="27085752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pattFill prst="diagBrick">
          <a:fgClr>
            <a:srgbClr val="0F5D32"/>
          </a:fgClr>
          <a:bgClr>
            <a:srgbClr val="00FF00"/>
          </a:bgClr>
        </a:pattFill>
        <a:effectLst/>
      </p:bgPr>
    </p:bg>
    <p:spTree>
      <p:nvGrpSpPr>
        <p:cNvPr id="1" name=""/>
        <p:cNvGrpSpPr/>
        <p:nvPr/>
      </p:nvGrpSpPr>
      <p:grpSpPr>
        <a:xfrm>
          <a:off x="0" y="0"/>
          <a:ext cx="0" cy="0"/>
          <a:chOff x="0" y="0"/>
          <a:chExt cx="0" cy="0"/>
        </a:xfrm>
      </p:grpSpPr>
      <p:sp>
        <p:nvSpPr>
          <p:cNvPr id="2" name="1 Rectángulo"/>
          <p:cNvSpPr/>
          <p:nvPr/>
        </p:nvSpPr>
        <p:spPr>
          <a:xfrm>
            <a:off x="3330575" y="1584474"/>
            <a:ext cx="7272808" cy="3539430"/>
          </a:xfrm>
          <a:prstGeom prst="rect">
            <a:avLst/>
          </a:prstGeom>
        </p:spPr>
        <p:txBody>
          <a:bodyPr wrap="square">
            <a:spAutoFit/>
          </a:bodyPr>
          <a:lstStyle/>
          <a:p>
            <a:r>
              <a:rPr lang="es-ES" sz="2800" dirty="0">
                <a:latin typeface="Bauhaus 93" pitchFamily="82" charset="0"/>
              </a:rPr>
              <a:t>Situado en el Parque de Sorrento, en Nápoles (Italia), se trata de un molino construido en piedra en el siglo XIII junto a un aserradero. Fue abandonado en 1940 y, desde entonces, la naturaleza ha reclamado su espacio, conquistando los edificios levantados por la mano humano. Hoy, es una de las vistas más bellas de Italia.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3670688835"/>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C/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4" y="0"/>
            <a:ext cx="11278568"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2" y="288330"/>
            <a:ext cx="1109599" cy="369332"/>
          </a:xfrm>
          <a:prstGeom prst="rect">
            <a:avLst/>
          </a:prstGeom>
          <a:solidFill>
            <a:srgbClr val="00FFFF"/>
          </a:solidFill>
        </p:spPr>
        <p:txBody>
          <a:bodyPr wrap="none">
            <a:spAutoFit/>
          </a:bodyPr>
          <a:lstStyle/>
          <a:p>
            <a:r>
              <a:rPr lang="es-ES" b="1" dirty="0"/>
              <a:t>Chernóbil</a:t>
            </a:r>
          </a:p>
        </p:txBody>
      </p:sp>
    </p:spTree>
    <p:extLst>
      <p:ext uri="{BB962C8B-B14F-4D97-AF65-F5344CB8AC3E}">
        <p14:creationId xmlns:p14="http://schemas.microsoft.com/office/powerpoint/2010/main" val="116138651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Rectángulo"/>
          <p:cNvSpPr/>
          <p:nvPr/>
        </p:nvSpPr>
        <p:spPr>
          <a:xfrm>
            <a:off x="2817812" y="2155681"/>
            <a:ext cx="7713562" cy="3539430"/>
          </a:xfrm>
          <a:prstGeom prst="rect">
            <a:avLst/>
          </a:prstGeom>
        </p:spPr>
        <p:txBody>
          <a:bodyPr wrap="square">
            <a:spAutoFit/>
          </a:bodyPr>
          <a:lstStyle/>
          <a:p>
            <a:r>
              <a:rPr lang="es-ES" sz="2800" dirty="0">
                <a:latin typeface="Bauhaus 93" pitchFamily="82" charset="0"/>
              </a:rPr>
              <a:t>La ciudad fantasma por antonomasia. El accidente nuclear de Chernóbil en 1986 provocó que esta localidad, situada en la actual Ucrania, tuviera que ser abandonada por encontrarse dentro de la zona de exclusión por la proximidad de los desechos radioactivos. No se podrá volver a ocupar hasta dentro de 24.000 años. Casi nada.</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03201605"/>
      </p:ext>
    </p:extLst>
  </p:cSld>
  <p:clrMapOvr>
    <a:masterClrMapping/>
  </p:clrMapOvr>
  <mc:AlternateContent xmlns:mc="http://schemas.openxmlformats.org/markup-compatibility/2006">
    <mc:Choice xmlns:p14="http://schemas.microsoft.com/office/powerpoint/2010/main" Requires="p14">
      <p:transition spd="slow" p14:dur="4000" advTm="23000">
        <p14:vortex dir="r"/>
        <p:sndAc>
          <p:stSnd>
            <p:snd r:embed="rId2" name="688_AQUARELADOBRASIL_RAYCONNIFF_JECT.wav"/>
          </p:stSnd>
        </p:sndAc>
      </p:transition>
    </mc:Choice>
    <mc:Fallback>
      <p:transition spd="slow" advTm="23000">
        <p:fade/>
        <p:sndAc>
          <p:stSnd>
            <p:snd r:embed="rId2" name="688_AQUARELADOBRASIL_RAYCONNIFF_JECT.wav"/>
          </p:stSnd>
        </p:sndAc>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38"/>
            <a:ext cx="11269663" cy="6351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06240" y="432346"/>
            <a:ext cx="1517403" cy="369332"/>
          </a:xfrm>
          <a:prstGeom prst="rect">
            <a:avLst/>
          </a:prstGeom>
          <a:solidFill>
            <a:srgbClr val="00FFFF"/>
          </a:solidFill>
        </p:spPr>
        <p:txBody>
          <a:bodyPr wrap="none">
            <a:spAutoFit/>
          </a:bodyPr>
          <a:lstStyle/>
          <a:p>
            <a:r>
              <a:rPr lang="es-ES" b="1" dirty="0" err="1"/>
              <a:t>Mirny</a:t>
            </a:r>
            <a:r>
              <a:rPr lang="es-ES" b="1" dirty="0"/>
              <a:t> (Rusia) </a:t>
            </a:r>
          </a:p>
        </p:txBody>
      </p:sp>
    </p:spTree>
    <p:extLst>
      <p:ext uri="{BB962C8B-B14F-4D97-AF65-F5344CB8AC3E}">
        <p14:creationId xmlns:p14="http://schemas.microsoft.com/office/powerpoint/2010/main" val="31832308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54511" y="2169243"/>
            <a:ext cx="7920880" cy="3668868"/>
          </a:xfrm>
          <a:prstGeom prst="rect">
            <a:avLst/>
          </a:prstGeom>
        </p:spPr>
        <p:txBody>
          <a:bodyPr wrap="square">
            <a:spAutoFit/>
          </a:bodyPr>
          <a:lstStyle/>
          <a:p>
            <a:r>
              <a:rPr lang="es-ES" sz="2800" dirty="0">
                <a:latin typeface="Bauhaus 93" pitchFamily="82" charset="0"/>
              </a:rPr>
              <a:t>Esta mina de diamantes construida a cielo abierto en Mirny (Rusia) estuvo en uso desde 1955 hasta 2001. Con 1.200 metros de diámetro y 525 metros de profundidad, se trata del segundo mayor agujero excavado del mundo. Se prohíbe a los aviones volar sobre él, pues el flujo de aire ha provocado varios accidentes en la zona.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7"/>
            <a:ext cx="1775562" cy="1257254"/>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38026" y="-17778"/>
            <a:ext cx="11269663" cy="6354904"/>
          </a:xfrm>
          <a:prstGeom prst="rect">
            <a:avLst/>
          </a:prstGeom>
          <a:noFill/>
          <a:ln w="9525">
            <a:noFill/>
            <a:miter lim="800000"/>
            <a:headEnd/>
            <a:tailEnd/>
          </a:ln>
        </p:spPr>
      </p:pic>
    </p:spTree>
    <p:extLst>
      <p:ext uri="{BB962C8B-B14F-4D97-AF65-F5344CB8AC3E}">
        <p14:creationId xmlns:p14="http://schemas.microsoft.com/office/powerpoint/2010/main" val="3359463995"/>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16" fill="hold" nodeType="withEffect">
                                  <p:stCondLst>
                                    <p:cond delay="0"/>
                                  </p:stCondLst>
                                  <p:childTnLst>
                                    <p:animEffect transition="out" filter="circle(in)">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lacio de Zobeltitz (Polo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63" y="-107424"/>
            <a:ext cx="11467479" cy="644472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4271" y="288330"/>
            <a:ext cx="2954720" cy="369332"/>
          </a:xfrm>
          <a:prstGeom prst="rect">
            <a:avLst/>
          </a:prstGeom>
          <a:solidFill>
            <a:srgbClr val="00FFFF"/>
          </a:solidFill>
        </p:spPr>
        <p:txBody>
          <a:bodyPr wrap="none">
            <a:spAutoFit/>
          </a:bodyPr>
          <a:lstStyle/>
          <a:p>
            <a:r>
              <a:rPr lang="es-ES" b="1" dirty="0"/>
              <a:t>Palacio de Zobeltitz (Polonia)</a:t>
            </a:r>
          </a:p>
        </p:txBody>
      </p:sp>
    </p:spTree>
    <p:extLst>
      <p:ext uri="{BB962C8B-B14F-4D97-AF65-F5344CB8AC3E}">
        <p14:creationId xmlns:p14="http://schemas.microsoft.com/office/powerpoint/2010/main" val="21108215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Rectángulo"/>
          <p:cNvSpPr/>
          <p:nvPr/>
        </p:nvSpPr>
        <p:spPr>
          <a:xfrm>
            <a:off x="2817813" y="1875989"/>
            <a:ext cx="8073602" cy="3416320"/>
          </a:xfrm>
          <a:prstGeom prst="rect">
            <a:avLst/>
          </a:prstGeom>
        </p:spPr>
        <p:txBody>
          <a:bodyPr wrap="square">
            <a:spAutoFit/>
          </a:bodyPr>
          <a:lstStyle/>
          <a:p>
            <a:r>
              <a:rPr lang="es-ES" sz="2400" dirty="0">
                <a:latin typeface="Bauhaus 93" pitchFamily="82" charset="0"/>
              </a:rPr>
              <a:t>Palacio de Zobeltitz (Polonia)</a:t>
            </a:r>
          </a:p>
          <a:p>
            <a:r>
              <a:rPr lang="es-ES" sz="2400" dirty="0">
                <a:latin typeface="Bauhaus 93" pitchFamily="82" charset="0"/>
              </a:rPr>
              <a:t>Hay bastante confusión en la red respecto a este lugar, principalmente porque en muchos </a:t>
            </a:r>
            <a:r>
              <a:rPr lang="es-ES" sz="2400" dirty="0" smtClean="0">
                <a:latin typeface="Bauhaus 93" pitchFamily="82" charset="0"/>
              </a:rPr>
              <a:t>sities </a:t>
            </a:r>
            <a:r>
              <a:rPr lang="es-ES" sz="2400" dirty="0">
                <a:latin typeface="Bauhaus 93" pitchFamily="82" charset="0"/>
              </a:rPr>
              <a:t>se le denomina Palacio de Overgrown. Su verdadero nombre parece ser Zobeltitz Palace (en referencia a sus primeros dueños, la familia Zobeltitz) o Glinka Palace (en referencia a la aldea polaca donde está construido). Se erigió a mitad del siglo XVIII, tanto el parque ajardinado como el edifico, y fue ampliado un siglo después.</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33346" y="5080047"/>
            <a:ext cx="1775562" cy="1257254"/>
          </a:xfrm>
          <a:prstGeom prst="rect">
            <a:avLst/>
          </a:prstGeom>
          <a:noFill/>
        </p:spPr>
      </p:pic>
    </p:spTree>
    <p:extLst>
      <p:ext uri="{BB962C8B-B14F-4D97-AF65-F5344CB8AC3E}">
        <p14:creationId xmlns:p14="http://schemas.microsoft.com/office/powerpoint/2010/main" val="2216980075"/>
      </p:ext>
    </p:extLst>
  </p:cSld>
  <p:clrMapOvr>
    <a:masterClrMapping/>
  </p:clrMapOvr>
  <mc:AlternateContent xmlns:mc="http://schemas.openxmlformats.org/markup-compatibility/2006" xmlns:p14="http://schemas.microsoft.com/office/powerpoint/2010/main">
    <mc:Choice Requires="p14">
      <p:transition spd="slow" p14:dur="4000" advTm="26000">
        <p14:vortex dir="r"/>
      </p:transition>
    </mc:Choice>
    <mc:Fallback xmlns="">
      <p:transition spd="slow" advTm="26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7"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6" y="5363260"/>
            <a:ext cx="742624" cy="632541"/>
          </a:xfrm>
          <a:prstGeom prst="rect">
            <a:avLst/>
          </a:prstGeom>
          <a:noFill/>
          <a:ln w="38100">
            <a:solidFill>
              <a:srgbClr val="1CDEF8"/>
            </a:solidFill>
            <a:miter lim="800000"/>
            <a:headEnd/>
            <a:tailEnd/>
          </a:ln>
        </p:spPr>
      </p:pic>
      <p:sp>
        <p:nvSpPr>
          <p:cNvPr id="19" name="18 Rectángulo"/>
          <p:cNvSpPr/>
          <p:nvPr/>
        </p:nvSpPr>
        <p:spPr>
          <a:xfrm>
            <a:off x="2440722" y="4224885"/>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8" y="463170"/>
            <a:ext cx="4192792" cy="3929616"/>
          </a:xfrm>
          <a:prstGeom prst="rect">
            <a:avLst/>
          </a:prstGeom>
        </p:spPr>
        <p:txBody>
          <a:bodyPr wrap="none" lIns="81272" tIns="40636" rIns="81272" bIns="40636" fromWordArt="1">
            <a:prstTxWarp prst="textPlain">
              <a:avLst>
                <a:gd name="adj" fmla="val 46223"/>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6"/>
            <a:ext cx="4311408" cy="52711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09 de noviembre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10:31</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9"/>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5"/>
            <a:ext cx="11269663"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9"/>
            <a:ext cx="11269663"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2" y="0"/>
            <a:ext cx="6010487" cy="1443496"/>
          </a:xfrm>
          <a:prstGeom prst="rect">
            <a:avLst/>
          </a:prstGeom>
          <a:noFill/>
        </p:spPr>
      </p:pic>
      <p:sp>
        <p:nvSpPr>
          <p:cNvPr id="4104" name="Text Box 8"/>
          <p:cNvSpPr txBox="1">
            <a:spLocks noChangeArrowheads="1"/>
          </p:cNvSpPr>
          <p:nvPr/>
        </p:nvSpPr>
        <p:spPr bwMode="auto">
          <a:xfrm>
            <a:off x="1" y="1760362"/>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9" y="4365698"/>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6"/>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6"/>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746164"/>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731966"/>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224868"/>
            <a:ext cx="657397" cy="4929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theme/theme1.xml><?xml version="1.0" encoding="utf-8"?>
<a:theme xmlns:a="http://schemas.openxmlformats.org/drawingml/2006/main" name="LUGARES ABANDONADOS -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LUGARES ABANDONADOS -M</Template>
  <TotalTime>25</TotalTime>
  <Words>3609</Words>
  <Application>Microsoft Office PowerPoint</Application>
  <PresentationFormat>Personalizado</PresentationFormat>
  <Paragraphs>189</Paragraphs>
  <Slides>82</Slides>
  <Notes>0</Notes>
  <HiddenSlides>0</HiddenSlides>
  <MMClips>0</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LUGARES ABANDONADOS -M</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2020-11-09T09:30:56Z</dcterms:created>
  <dcterms:modified xsi:type="dcterms:W3CDTF">2020-11-09T09:56:19Z</dcterms:modified>
</cp:coreProperties>
</file>