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183" r:id="rId3"/>
    <p:sldMasterId id="2147484195" r:id="rId4"/>
  </p:sldMasterIdLst>
  <p:sldIdLst>
    <p:sldId id="301" r:id="rId5"/>
    <p:sldId id="315" r:id="rId6"/>
    <p:sldId id="316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65" r:id="rId17"/>
    <p:sldId id="366" r:id="rId18"/>
    <p:sldId id="367" r:id="rId19"/>
    <p:sldId id="368" r:id="rId20"/>
    <p:sldId id="369" r:id="rId21"/>
    <p:sldId id="370" r:id="rId22"/>
    <p:sldId id="371" r:id="rId23"/>
    <p:sldId id="372" r:id="rId24"/>
    <p:sldId id="373" r:id="rId25"/>
    <p:sldId id="374" r:id="rId26"/>
    <p:sldId id="375" r:id="rId27"/>
    <p:sldId id="376" r:id="rId28"/>
    <p:sldId id="377" r:id="rId29"/>
    <p:sldId id="378" r:id="rId30"/>
    <p:sldId id="379" r:id="rId31"/>
    <p:sldId id="380" r:id="rId32"/>
    <p:sldId id="381" r:id="rId33"/>
    <p:sldId id="382" r:id="rId34"/>
    <p:sldId id="383" r:id="rId35"/>
    <p:sldId id="384" r:id="rId36"/>
    <p:sldId id="385" r:id="rId37"/>
    <p:sldId id="386" r:id="rId38"/>
    <p:sldId id="387" r:id="rId39"/>
    <p:sldId id="388" r:id="rId40"/>
    <p:sldId id="389" r:id="rId41"/>
    <p:sldId id="423" r:id="rId42"/>
    <p:sldId id="300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TUQSjx0CZVrpdugwf5m4g==" hashData="y+Iad8erNbG75DfTTfWdE9KXQ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>
        <p:scale>
          <a:sx n="78" d="100"/>
          <a:sy n="78" d="100"/>
        </p:scale>
        <p:origin x="-1482" y="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CBBE-0966-45CF-9E22-BA9E321237F8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29AEE-CD2F-4840-9EF2-9B50AE0C42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96612848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B9E67-975D-457D-B81B-88F28D7FDEAB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A9B94-34E8-4365-95C4-F45F26A665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73983738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1BA4D-7CA5-4CCC-88E8-CA159054DA1E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F262E-D038-4A33-AEA8-C905960F871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41136337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E1592-561F-4203-A10D-B0F95D41CE6A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522FA-C409-42B8-9671-0E1F0230E2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4067841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5A463-EA24-470F-B95E-CC9E3001F28E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3FB6E-126C-45B0-8BF9-DB170409C2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03506768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BA20A-4D6C-4033-92E4-3FCF88C408BD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AC0AF-DE44-4CC8-BCE1-60CC5289BE0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56566712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1CDCF-C0A2-41D1-9207-9E823A4D1B32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080A6-859A-460F-B2E2-67BDB2B766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36255419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E7144-EACD-41A5-BDE2-C60A556DD4C8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9FEB1-C921-4C44-931E-411E4DFB66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97131878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7D4AB-6FF4-49CD-B38E-3190D2AD6479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852B8-3624-4A29-8119-56ED6101320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36431583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A4033-05DB-480C-9C55-AF71C651B8F3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7E756-981A-403D-880C-20C27587230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2412732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4727F-7A10-41C5-AA5F-20A8930ADE67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8696A-D716-469B-9DFD-79D26423720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12676522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74587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212206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43794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35813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71174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1802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66291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264952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13308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354481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764759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967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621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8204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1310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3321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5153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7023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615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4339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7427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4/6/2015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3122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CD671-B47B-4209-BF81-D8A820C1483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89172506"/>
      </p:ext>
    </p:extLst>
  </p:cSld>
  <p:clrMapOvr>
    <a:masterClrMapping/>
  </p:clrMapOvr>
  <p:transition spd="slow" advTm="5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0639B-34CB-4ED1-900E-76966AADC6F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643053353"/>
      </p:ext>
    </p:extLst>
  </p:cSld>
  <p:clrMapOvr>
    <a:masterClrMapping/>
  </p:clrMapOvr>
  <p:transition spd="slow" advTm="5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A7D0B-2A8A-46D3-94F3-2918C53F3F3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26656167"/>
      </p:ext>
    </p:extLst>
  </p:cSld>
  <p:clrMapOvr>
    <a:masterClrMapping/>
  </p:clrMapOvr>
  <p:transition spd="slow" advTm="5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418EC-F121-4FC3-9A10-A27225B583D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98528057"/>
      </p:ext>
    </p:extLst>
  </p:cSld>
  <p:clrMapOvr>
    <a:masterClrMapping/>
  </p:clrMapOvr>
  <p:transition spd="slow" advTm="5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8BB40-8EBC-400A-8F49-51A69F850D6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749391480"/>
      </p:ext>
    </p:extLst>
  </p:cSld>
  <p:clrMapOvr>
    <a:masterClrMapping/>
  </p:clrMapOvr>
  <p:transition spd="slow" advTm="5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C3442-3C44-4A8C-9F9A-5C00DB82533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470793194"/>
      </p:ext>
    </p:extLst>
  </p:cSld>
  <p:clrMapOvr>
    <a:masterClrMapping/>
  </p:clrMapOvr>
  <p:transition spd="slow" advTm="5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C6979-D752-4DC8-9B14-CD963B4C83A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005817072"/>
      </p:ext>
    </p:extLst>
  </p:cSld>
  <p:clrMapOvr>
    <a:masterClrMapping/>
  </p:clrMapOvr>
  <p:transition spd="slow" advTm="5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E8DFF-CB7E-45FF-9850-BECBDAE4E7A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03165894"/>
      </p:ext>
    </p:extLst>
  </p:cSld>
  <p:clrMapOvr>
    <a:masterClrMapping/>
  </p:clrMapOvr>
  <p:transition spd="slow" advTm="5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54015-6922-4552-8E62-ED5F015B4C9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919223788"/>
      </p:ext>
    </p:extLst>
  </p:cSld>
  <p:clrMapOvr>
    <a:masterClrMapping/>
  </p:clrMapOvr>
  <p:transition spd="slow" advTm="5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47041-F131-44F6-9784-6B3C5040065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62991042"/>
      </p:ext>
    </p:extLst>
  </p:cSld>
  <p:clrMapOvr>
    <a:masterClrMapping/>
  </p:clrMapOvr>
  <p:transition spd="slow" advTm="5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17635-ABE2-4921-9191-3B5453C376A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942031672"/>
      </p:ext>
    </p:extLst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FA7B15-7A20-440F-9EAB-196B930E8C25}" type="datetimeFigureOut">
              <a:rPr lang="es-ES"/>
              <a:pPr>
                <a:defRPr/>
              </a:pPr>
              <a:t>06/04/2015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26166B-C728-4A2E-842F-ACEE0C6C28F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4000">
              <a:schemeClr val="bg1"/>
            </a:gs>
            <a:gs pos="38000">
              <a:srgbClr val="D6B19C"/>
            </a:gs>
            <a:gs pos="64000">
              <a:srgbClr val="D49E6C"/>
            </a:gs>
            <a:gs pos="84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4/6/2015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1368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4000">
              <a:schemeClr val="bg1"/>
            </a:gs>
            <a:gs pos="38000">
              <a:srgbClr val="D6B19C"/>
            </a:gs>
            <a:gs pos="64000">
              <a:srgbClr val="D49E6C"/>
            </a:gs>
            <a:gs pos="84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>
              <a:latin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>
              <a:latin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D627C88-143C-4C29-9F18-BB045E0B74FB}" type="slidenum">
              <a:rPr lang="en-US" altLang="es-MX">
                <a:latin typeface="Arial"/>
              </a:rPr>
              <a:pPr>
                <a:defRPr/>
              </a:pPr>
              <a:t>‹Nº›</a:t>
            </a:fld>
            <a:endParaRPr lang="en-US" altLang="es-MX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889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7.xml"/><Relationship Id="rId3" Type="http://schemas.openxmlformats.org/officeDocument/2006/relationships/image" Target="../media/image1.png"/><Relationship Id="rId7" Type="http://schemas.openxmlformats.org/officeDocument/2006/relationships/slide" Target="slide1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jpeg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microsoft.com/office/2007/relationships/hdphoto" Target="../media/hdphoto4.wdp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jpeg"/><Relationship Id="rId5" Type="http://schemas.microsoft.com/office/2007/relationships/hdphoto" Target="../media/hdphoto5.wdp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.pn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15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microsoft.com/office/2007/relationships/hdphoto" Target="../media/hdphoto2.wdp"/><Relationship Id="rId9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8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8.png"/><Relationship Id="rId4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jpeg"/><Relationship Id="rId7" Type="http://schemas.openxmlformats.org/officeDocument/2006/relationships/image" Target="../media/image1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4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audio" Target="../media/audio4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16.jpeg"/><Relationship Id="rId7" Type="http://schemas.openxmlformats.org/officeDocument/2006/relationships/image" Target="../media/image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es.wikipedia.org/wiki/F%C3%B3rmula_1" TargetMode="External"/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40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10" Type="http://schemas.openxmlformats.org/officeDocument/2006/relationships/image" Target="../media/image8.png"/><Relationship Id="rId4" Type="http://schemas.openxmlformats.org/officeDocument/2006/relationships/audio" Target="../media/audio5.wav"/><Relationship Id="rId9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0.xml"/><Relationship Id="rId6" Type="http://schemas.openxmlformats.org/officeDocument/2006/relationships/audio" Target="../media/audio3.wav"/><Relationship Id="rId5" Type="http://schemas.openxmlformats.org/officeDocument/2006/relationships/image" Target="../media/image8.png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audio" Target="../media/audio6.wav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15.jpeg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audio" Target="../media/audio7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8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audio" Target="../media/audio8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16.jpeg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8.png"/><Relationship Id="rId4" Type="http://schemas.openxmlformats.org/officeDocument/2006/relationships/image" Target="../media/image57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audio" Target="../media/audio9.wav"/><Relationship Id="rId3" Type="http://schemas.openxmlformats.org/officeDocument/2006/relationships/image" Target="../media/image26.jpeg"/><Relationship Id="rId7" Type="http://schemas.openxmlformats.org/officeDocument/2006/relationships/image" Target="../media/image8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4.xml"/><Relationship Id="rId6" Type="http://schemas.microsoft.com/office/2007/relationships/hdphoto" Target="../media/hdphoto4.wdp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8.png"/><Relationship Id="rId4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9.jpeg"/><Relationship Id="rId7" Type="http://schemas.openxmlformats.org/officeDocument/2006/relationships/image" Target="../media/image3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4.xml"/><Relationship Id="rId6" Type="http://schemas.microsoft.com/office/2007/relationships/hdphoto" Target="../media/hdphoto5.wdp"/><Relationship Id="rId5" Type="http://schemas.openxmlformats.org/officeDocument/2006/relationships/image" Target="../media/image31.png"/><Relationship Id="rId4" Type="http://schemas.openxmlformats.org/officeDocument/2006/relationships/image" Target="../media/image30.jpeg"/><Relationship Id="rId9" Type="http://schemas.openxmlformats.org/officeDocument/2006/relationships/audio" Target="../media/audio4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8.pn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audio" Target="../media/audio10.wav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32.jpeg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35.jpeg"/><Relationship Id="rId7" Type="http://schemas.openxmlformats.org/officeDocument/2006/relationships/image" Target="../media/image8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jpeg"/><Relationship Id="rId5" Type="http://schemas.openxmlformats.org/officeDocument/2006/relationships/image" Target="../media/image32.jpeg"/><Relationship Id="rId4" Type="http://schemas.openxmlformats.org/officeDocument/2006/relationships/image" Target="../media/image3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8.png"/><Relationship Id="rId4" Type="http://schemas.openxmlformats.org/officeDocument/2006/relationships/image" Target="../media/image6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4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78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75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image" Target="../media/image77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79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73.png"/><Relationship Id="rId9" Type="http://schemas.openxmlformats.org/officeDocument/2006/relationships/image" Target="../media/image76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capiA\Desktop\Imagen111 - copia 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93" y="403580"/>
            <a:ext cx="6931160" cy="55457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1331640" y="87015"/>
            <a:ext cx="6408712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Sucesores de Ben </a:t>
            </a:r>
            <a:r>
              <a:rPr lang="es-MX" sz="2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Hur</a:t>
            </a: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y las </a:t>
            </a:r>
            <a:r>
              <a:rPr lang="es-MX" sz="2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quadrigas</a:t>
            </a: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Romanas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476226" y="692696"/>
            <a:ext cx="7200230" cy="515340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Button">
              <a:avLst>
                <a:gd name="adj" fmla="val 10774699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6600" b="1" dirty="0">
                <a:ln w="11430"/>
                <a:solidFill>
                  <a:srgbClr val="996600"/>
                </a:solidFill>
                <a:effectLst>
                  <a:outerShdw blurRad="38100" dist="50800" dir="6600000" sx="101000" sy="101000" algn="tl">
                    <a:srgbClr val="3333CC">
                      <a:alpha val="68627"/>
                    </a:srgbClr>
                  </a:outerShdw>
                </a:effectLst>
                <a:latin typeface="Calibri"/>
              </a:rPr>
              <a:t> los Modernos  Ben </a:t>
            </a:r>
            <a:r>
              <a:rPr lang="es-ES" sz="6600" b="1" dirty="0" err="1">
                <a:ln w="11430"/>
                <a:solidFill>
                  <a:srgbClr val="996600"/>
                </a:solidFill>
                <a:effectLst>
                  <a:outerShdw blurRad="38100" dist="50800" dir="6600000" sx="101000" sy="101000" algn="tl">
                    <a:srgbClr val="3333CC">
                      <a:alpha val="68627"/>
                    </a:srgbClr>
                  </a:outerShdw>
                </a:effectLst>
                <a:latin typeface="Calibri"/>
              </a:rPr>
              <a:t>Hur</a:t>
            </a:r>
            <a:endParaRPr lang="es-ES" sz="6600" b="1" dirty="0">
              <a:ln w="11430"/>
              <a:solidFill>
                <a:srgbClr val="996600"/>
              </a:solidFill>
              <a:effectLst>
                <a:outerShdw blurRad="38100" dist="50800" dir="6600000" sx="101000" sy="101000" algn="tl">
                  <a:srgbClr val="3333CC">
                    <a:alpha val="68627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356700" y="1929026"/>
            <a:ext cx="12234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88900" dir="8400000" sx="102000" sy="102000" algn="tl">
                    <a:srgbClr val="3333CC">
                      <a:alpha val="69000"/>
                    </a:srgbClr>
                  </a:outerShdw>
                </a:effectLst>
                <a:latin typeface="Calibri"/>
              </a:rPr>
              <a:t>1969</a:t>
            </a:r>
            <a:endParaRPr lang="es-ES" sz="4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88900" dir="8400000" sx="102000" sy="102000" algn="tl">
                  <a:srgbClr val="3333CC">
                    <a:alpha val="69000"/>
                  </a:srgbClr>
                </a:outerShdw>
              </a:effectLst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139952" y="3225170"/>
            <a:ext cx="12234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63500" dir="5460000" sx="103000" sy="103000" algn="tl">
                    <a:srgbClr val="3333CC">
                      <a:alpha val="69000"/>
                    </a:srgbClr>
                  </a:outerShdw>
                </a:effectLst>
                <a:latin typeface="Calibri"/>
              </a:rPr>
              <a:t>1987</a:t>
            </a:r>
            <a:endParaRPr lang="es-ES" sz="4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63500" dir="5460000" sx="103000" sy="103000" algn="tl">
                  <a:srgbClr val="3333CC">
                    <a:alpha val="69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" name="Picture 2" descr="C:\Users\capiA\Desktop\Carrera de Cuadrigas Ben-Hu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49" y="764704"/>
            <a:ext cx="8107694" cy="5328592"/>
          </a:xfrm>
          <a:prstGeom prst="rect">
            <a:avLst/>
          </a:prstGeom>
          <a:noFill/>
          <a:ln w="190500" cap="sq">
            <a:solidFill>
              <a:srgbClr val="C00000"/>
            </a:solidFill>
            <a:bevel/>
          </a:ln>
          <a:effectLst>
            <a:outerShdw blurRad="50800" dist="127000" dir="3600000" sx="103000" sy="103000" algn="ctr" rotWithShape="0">
              <a:schemeClr val="bg1">
                <a:lumMod val="65000"/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En turno\Normales\278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2696" y="6021288"/>
            <a:ext cx="1625129" cy="108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0" y="6279703"/>
            <a:ext cx="2088231" cy="58477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VERSIÖN CONDENSADA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</a:t>
            </a: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PANTALLA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04 Minutos 54 segundos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11" name="10 CuadroTexto">
            <a:hlinkClick r:id="rId7" action="ppaction://hlinksldjump"/>
          </p:cNvPr>
          <p:cNvSpPr txBox="1"/>
          <p:nvPr/>
        </p:nvSpPr>
        <p:spPr>
          <a:xfrm>
            <a:off x="7415808" y="6279703"/>
            <a:ext cx="1728192" cy="58477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8" action="ppaction://hlinksldjump"/>
              </a:rPr>
              <a:t>VERSIÖN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7" action="ppaction://hlinksldjump"/>
              </a:rPr>
              <a:t>COMPLETA</a:t>
            </a:r>
            <a:endParaRPr lang="es-ES_tradnl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</a:t>
            </a: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AQUÍ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21 minutos  55 segundos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468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 loop="1">
            <p:snd r:embed="rId2" name="F1 intro-1 Eaglenest.wav"/>
          </p:stSnd>
        </p:sndAc>
      </p:transition>
    </mc:Choice>
    <mc:Fallback xmlns="">
      <p:transition spd="slow">
        <p:fade/>
        <p:sndAc>
          <p:stSnd loop="1">
            <p:snd r:embed="rId9" name="F1 intr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375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750"/>
                            </p:stCondLst>
                            <p:childTnLst>
                              <p:par>
                                <p:cTn id="32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975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7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5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3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99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5" grpId="1"/>
      <p:bldP spid="7" grpId="0"/>
      <p:bldP spid="7" grpId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265814"/>
            <a:ext cx="33203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Jackie</a:t>
            </a:r>
            <a:r>
              <a:rPr lang="es-ES" sz="4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40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Steward</a:t>
            </a:r>
            <a:endParaRPr lang="es-ES" sz="4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6146" name="Picture 2" descr="C:\Users\Emilio\Desktop\Nueva carpeta\stewar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624"/>
            <a:ext cx="2680277" cy="350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8967" y="4117136"/>
            <a:ext cx="388382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69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Matra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1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Tyrrell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1973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Tyrrell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8" name="Picture 2" descr="C:\Users\Emilio\Desktop\Tyrrell p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260" y="233597"/>
            <a:ext cx="4705610" cy="3130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Emilio\Desktop\Nueva carpeta\tyrrell-log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74" y="4941168"/>
            <a:ext cx="375285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Emilio\Desktop\Nueva carpeta\logo_matra_4308_b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098" y="3687985"/>
            <a:ext cx="1109166" cy="110916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53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8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3081734"/>
            <a:ext cx="3868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Jochen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Rindt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170" name="Picture 2" descr="C:\Users\Emilio\Desktop\Nueva carpeta\Jochen Rind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217613" cy="2952328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Emilio\Desktop\Nueva carpeta\Jochen Rindt c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892" y="280228"/>
            <a:ext cx="4195588" cy="30767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milio\Desktop\Nueva carpeta\lotus-racing-gold-leaf-white-decal-2999-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253" y="4365104"/>
            <a:ext cx="3252179" cy="17281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3568" y="4737918"/>
            <a:ext cx="3613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1970   Lotus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34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3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1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3297178"/>
            <a:ext cx="40548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Emerson </a:t>
            </a:r>
            <a:r>
              <a:rPr lang="es-ES" sz="40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Fittipaldi</a:t>
            </a:r>
            <a:endParaRPr lang="es-ES" sz="4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8194" name="Picture 2" descr="C:\Users\Emilio\Desktop\Nueva carpeta\Emerson-Fittipald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948138" cy="300810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Emilio\Desktop\Nueva carpeta\Emerson_Fittipaldi_McLaren_M23_1974_Brit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58" y="342690"/>
            <a:ext cx="4471830" cy="2870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2 Rectángulo"/>
          <p:cNvSpPr/>
          <p:nvPr/>
        </p:nvSpPr>
        <p:spPr>
          <a:xfrm>
            <a:off x="107504" y="3933056"/>
            <a:ext cx="442646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2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Lotus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1974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8196" name="Picture 4" descr="C:\Users\Emilio\Desktop\Nueva carpeta\john-player-special-lotus-sew-on-patch-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49798"/>
            <a:ext cx="1234579" cy="124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137573"/>
            <a:ext cx="2179485" cy="1531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5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7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375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315" y="3717032"/>
            <a:ext cx="1512168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315" y="5445224"/>
            <a:ext cx="1625949" cy="1142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Emilio\Desktop\thCA3OMYG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80" y="647328"/>
            <a:ext cx="2857500" cy="2133600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Emilio\Desktop\lauda_01_5107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494" y="116632"/>
            <a:ext cx="4812993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54501" y="3009726"/>
            <a:ext cx="26340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Niki Lauda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6164" y="3868013"/>
            <a:ext cx="458356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5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7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1984 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61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5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3513782"/>
            <a:ext cx="3514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James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Hunt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" name="Picture 2" descr="C:\Users\Emilio\Desktop\Nueva carpeta\James Hu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5263"/>
            <a:ext cx="2330574" cy="314942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Emilio\Desktop\Nueva carpeta\James-Hunt-McLar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1520"/>
            <a:ext cx="4847429" cy="317149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27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3 Rectángulo"/>
          <p:cNvSpPr/>
          <p:nvPr/>
        </p:nvSpPr>
        <p:spPr>
          <a:xfrm>
            <a:off x="73524" y="4737918"/>
            <a:ext cx="4426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1976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33146"/>
            <a:ext cx="3096344" cy="21761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69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25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3441774"/>
            <a:ext cx="4466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Mario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Andretti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1266" name="Picture 2" descr="C:\Users\Emilio\Desktop\Nueva carpeta\Mario Andret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86" y="80665"/>
            <a:ext cx="3274142" cy="327414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Emilio\Desktop\Nueva carpeta\marioandretti_lotus-cosworth_jarama_19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072" y="116632"/>
            <a:ext cx="4267200" cy="32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2 Rectángulo"/>
          <p:cNvSpPr/>
          <p:nvPr/>
        </p:nvSpPr>
        <p:spPr>
          <a:xfrm>
            <a:off x="526462" y="4881934"/>
            <a:ext cx="3613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1978   Lotus</a:t>
            </a:r>
          </a:p>
        </p:txBody>
      </p:sp>
      <p:pic>
        <p:nvPicPr>
          <p:cNvPr id="8" name="Picture 4" descr="C:\Users\Emilio\Desktop\Nueva carpeta\john-player-special-lotus-sew-on-patch-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3949235"/>
            <a:ext cx="2695057" cy="2720125"/>
          </a:xfrm>
          <a:prstGeom prst="ellipse">
            <a:avLst/>
          </a:prstGeom>
          <a:ln w="127000" cap="rnd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44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5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35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Users\Emilio\Desktop\312t3_jody_scheckter_argentina_1979_foto_dppi_michelin_f1_d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3933"/>
            <a:ext cx="5328592" cy="31413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721" y="3284984"/>
            <a:ext cx="36391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Jody</a:t>
            </a: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4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Scheckter</a:t>
            </a:r>
            <a:endParaRPr lang="es-ES" sz="4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2291" name="Picture 3" descr="C:\Users\Emilio\Desktop\Nueva carpeta\Scheckt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2232248" cy="3037072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4737918"/>
            <a:ext cx="39520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1979   Ferrari</a:t>
            </a:r>
          </a:p>
        </p:txBody>
      </p:sp>
      <p:pic>
        <p:nvPicPr>
          <p:cNvPr id="9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49080"/>
            <a:ext cx="1944217" cy="19442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23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5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7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Emilio\Desktop\Nueva carpeta\Alan Jones 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1333"/>
            <a:ext cx="4794442" cy="3036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1 Rectángulo"/>
          <p:cNvSpPr/>
          <p:nvPr/>
        </p:nvSpPr>
        <p:spPr>
          <a:xfrm>
            <a:off x="755576" y="3225750"/>
            <a:ext cx="3241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Alan Jones</a:t>
            </a:r>
          </a:p>
        </p:txBody>
      </p:sp>
      <p:pic>
        <p:nvPicPr>
          <p:cNvPr id="13314" name="Picture 2" descr="C:\Users\Emilio\Desktop\Nueva carpeta\alan_jones_pho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2535"/>
            <a:ext cx="2448272" cy="3205278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4737918"/>
            <a:ext cx="40639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1980   Williams</a:t>
            </a:r>
          </a:p>
        </p:txBody>
      </p:sp>
      <p:pic>
        <p:nvPicPr>
          <p:cNvPr id="13316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588" y="4339287"/>
            <a:ext cx="3625828" cy="197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91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5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2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4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58376" y="2967335"/>
            <a:ext cx="42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Nelson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Piquet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338" name="Picture 2" descr="C:\Users\Emilio\Desktop\Nueva carpeta\nelson-piqu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267200" cy="2847975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6633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4339" name="Picture 3" descr="C:\Users\Emilio\Desktop\Nueva carpeta\Nelson Piquet 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-315416"/>
            <a:ext cx="3816424" cy="27012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miter lim="800000"/>
          </a:ln>
          <a:effectLst>
            <a:outerShdw blurRad="57150" dist="63500" dir="7560000" sx="101000" sy="101000" kx="110000" ky="200000" algn="tl" rotWithShape="0">
              <a:schemeClr val="tx1">
                <a:lumMod val="95000"/>
                <a:lumOff val="5000"/>
                <a:alpha val="50000"/>
              </a:scheme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6" name="Picture 4" descr="C:\Users\Emilio\Desktop\Nueva carpeta\180px-Brabham_de_cesaris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17" b="100000" l="111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064" y="4069178"/>
            <a:ext cx="1456144" cy="144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371" y="3933056"/>
            <a:ext cx="45480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1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Braham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3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Braham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1987   Williams</a:t>
            </a:r>
          </a:p>
        </p:txBody>
      </p:sp>
      <p:pic>
        <p:nvPicPr>
          <p:cNvPr id="9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588" y="5552822"/>
            <a:ext cx="2054979" cy="1116538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accent2">
                <a:lumMod val="75000"/>
              </a:schemeClr>
            </a:solidFill>
            <a:bevel/>
          </a:ln>
          <a:effectLst>
            <a:outerShdw blurRad="57150" dist="37500" dir="4200000" sy="98000" kx="110000" ky="200000" algn="tl" rotWithShape="0">
              <a:srgbClr val="000000">
                <a:alpha val="4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32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25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62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3153742"/>
            <a:ext cx="4028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Keke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Rosberg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5362" name="Picture 2" descr="C:\Users\Emilio\Desktop\Nueva carpeta\keke22wwros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810000" cy="2857501"/>
          </a:xfrm>
          <a:prstGeom prst="rect">
            <a:avLst/>
          </a:prstGeom>
          <a:ln>
            <a:noFill/>
          </a:ln>
          <a:effectLst>
            <a:outerShdw blurRad="292100" dist="139700" dir="2700000" sx="101000" sy="101000" algn="tl" rotWithShape="0">
              <a:schemeClr val="tx1">
                <a:lumMod val="95000"/>
                <a:lumOff val="5000"/>
                <a:alpha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Emilio\Desktop\Nueva carpeta\Keke Rosberg williams1982-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501" y="405507"/>
            <a:ext cx="4488962" cy="27354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604" y="4123263"/>
            <a:ext cx="3625828" cy="1970033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accent2">
                <a:lumMod val="75000"/>
              </a:schemeClr>
            </a:solidFill>
            <a:bevel/>
          </a:ln>
          <a:effectLst>
            <a:outerShdw blurRad="57150" dist="37500" dir="4200000" sy="98000" kx="110000" ky="200000" algn="tl" rotWithShape="0">
              <a:srgbClr val="000000">
                <a:alpha val="4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>
            <a:off x="421566" y="4737918"/>
            <a:ext cx="40639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1982   Williams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43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2780928"/>
            <a:ext cx="33023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Alain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Prost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6386" name="Picture 2" descr="C:\Users\Emilio\Desktop\Nueva carpeta\alain-prost_100383468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1872208" cy="275904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Emilio\Desktop\Nueva carpeta\Alain Pros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7868"/>
            <a:ext cx="4438686" cy="2959124"/>
          </a:xfrm>
          <a:prstGeom prst="roundRect">
            <a:avLst>
              <a:gd name="adj" fmla="val 16667"/>
            </a:avLst>
          </a:prstGeom>
          <a:ln w="63500" cap="rnd">
            <a:solidFill>
              <a:srgbClr val="FFC000"/>
            </a:solidFill>
            <a:bevel/>
          </a:ln>
          <a:effectLst>
            <a:outerShdw blurRad="76200" dist="63500" dir="4800000" sx="102000" sy="102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997" y="5821198"/>
            <a:ext cx="1629315" cy="88526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tx2"/>
            </a:solidFill>
            <a:bevel/>
          </a:ln>
          <a:effectLst>
            <a:outerShdw blurRad="57150" dist="63500" dir="3600000" sx="102000" sy="102000" kx="110000" ky="200000" algn="tl" rotWithShape="0">
              <a:schemeClr val="tx1">
                <a:lumMod val="85000"/>
                <a:lumOff val="15000"/>
                <a:alpha val="50000"/>
              </a:scheme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8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096344" cy="2176174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tx2"/>
            </a:solidFill>
            <a:bevel/>
          </a:ln>
          <a:effectLst>
            <a:outerShdw blurRad="57150" dist="63500" dir="3600000" sx="102000" sy="102000" kx="110000" ky="200000" algn="tl" rotWithShape="0">
              <a:schemeClr val="tx1">
                <a:lumMod val="85000"/>
                <a:lumOff val="15000"/>
                <a:alpha val="50000"/>
              </a:scheme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2738" y="3429000"/>
            <a:ext cx="454804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5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6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9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1993   Williams</a:t>
            </a: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46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75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775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265814"/>
            <a:ext cx="33203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Jackie</a:t>
            </a:r>
            <a:r>
              <a:rPr lang="es-ES" sz="4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40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Steward</a:t>
            </a:r>
            <a:endParaRPr lang="es-ES" sz="4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6146" name="Picture 2" descr="C:\Users\Emilio\Desktop\Nueva carpeta\stewart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624"/>
            <a:ext cx="2680277" cy="350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8967" y="4117136"/>
            <a:ext cx="388382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69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Matra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1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Tyrrell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1973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Tyrrell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8" name="Picture 2" descr="C:\Users\Emilio\Desktop\Tyrrell p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260" y="233597"/>
            <a:ext cx="4705610" cy="3130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Emilio\Desktop\Nueva carpeta\tyrrell-logo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74" y="4941168"/>
            <a:ext cx="375285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Emilio\Desktop\Nueva carpeta\logo_matra_4308_big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098" y="3687985"/>
            <a:ext cx="1109166" cy="110916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66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 de Escocia - Flowers of Scotland-1 Eaglenest.wav"/>
          </p:stSnd>
        </p:sndAc>
      </p:transition>
    </mc:Choice>
    <mc:Fallback xmlns="">
      <p:transition spd="slow" advTm="0">
        <p:fade/>
        <p:sndAc>
          <p:stSnd>
            <p:snd r:embed="rId9" name="Himno de Escocia - Flowers of Scotland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8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En turno\Normales\JAckie-Stweat-1973-10751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980728"/>
            <a:ext cx="3468556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3397056"/>
            <a:ext cx="4572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</a:rPr>
              <a:t>Es uno de los nueve pilotos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</a:rPr>
              <a:t>que obtuvo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</a:rPr>
              <a:t>tres títulos mundiales de Formula 1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al resultar campeón en 1969, 1971 y 1973,  además de subcampeón en 1968 y 1972,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y tercero en 1965.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En sus 99 carreras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como piloto de las escuderías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BRM,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</a:rPr>
              <a:t>Matra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 y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</a:rPr>
              <a:t>Tyrrell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obtuvo 27 victorias, 43 podios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y 17 pole positions.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" name="Picture 2" descr="E:\En turno\Normales\escocia-map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16632"/>
            <a:ext cx="2448272" cy="113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1253659"/>
            <a:ext cx="46434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     Sir 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John Young Stewart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,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nació en Milton, Escocia, Reino Unido,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El 11 de junio de 1939.</a:t>
            </a:r>
            <a:endParaRPr lang="es-MX" dirty="0">
              <a:solidFill>
                <a:srgbClr val="0B0080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Más conocido como 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Jackie Stewart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es un ex piloto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del automovilismo de velocidad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</a:rPr>
              <a:t>Britanico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28" name="Picture 4" descr="E:\En turno\Normales\sir_jackie_stewart_196yuyq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45" y="3436054"/>
            <a:ext cx="4185047" cy="3233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240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9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750"/>
                            </p:stCondLst>
                            <p:childTnLst>
                              <p:par>
                                <p:cTn id="18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12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3081734"/>
            <a:ext cx="3868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Jochen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Rindt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170" name="Picture 2" descr="C:\Users\Emilio\Desktop\Nueva carpeta\Jochen Rind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217613" cy="2952328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Emilio\Desktop\Nueva carpeta\Jochen Rindt c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892" y="280228"/>
            <a:ext cx="4195588" cy="30767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milio\Desktop\Nueva carpeta\lotus-racing-gold-leaf-white-decal-2999-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253" y="4365104"/>
            <a:ext cx="3252179" cy="17281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3568" y="4737918"/>
            <a:ext cx="3613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1970   Lotus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0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NacionaldeAustria__AustriaNationalAnthem_(360p)-1 Eaglenest.wav"/>
          </p:stSnd>
        </p:sndAc>
      </p:transition>
    </mc:Choice>
    <mc:Fallback xmlns="">
      <p:transition spd="slow" advTm="0">
        <p:fade/>
        <p:sndAc>
          <p:stSnd>
            <p:snd r:embed="rId7" name="HimnoNacionaldeAustria__AustriaNationalAnthem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3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1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En turno\Normales\Umriss_Oesterreich (2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6632"/>
            <a:ext cx="1800200" cy="97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7042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Ganó el Campeonato Mundial de Formula 1 en 1970, resultó tercero en 1966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y cuarto en 1969, obteniendo en total seis victorias,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trece podios y diez pole positions.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Su coronación como campeón fue póstuma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pues falleció en las prácticas Del Gran Premio de Italia.</a:t>
            </a: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-108520" y="44624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   Karl Jochen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Rindt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 Nació en Maguncia, Austria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el 4 de abril de 1942.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† Falleció en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Monza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el 5 de SEPTIEMBRE DE 1970.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Fue un piloto del automovilismo austríaco que se destacó a fines de la década de 1960.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4102" name="Picture 6" descr="E:\En turno\Normales\images (7)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89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05727"/>
            <a:ext cx="5112568" cy="3316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62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137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3297178"/>
            <a:ext cx="40548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0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Emerson </a:t>
            </a:r>
            <a:r>
              <a:rPr lang="es-ES" sz="40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Fittipaldi</a:t>
            </a:r>
            <a:endParaRPr lang="es-ES" sz="40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8194" name="Picture 2" descr="C:\Users\Emilio\Desktop\Nueva carpeta\Emerson-Fittipald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948138" cy="300810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Emilio\Desktop\Nueva carpeta\Emerson_Fittipaldi_McLaren_M23_1974_Britai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58" y="342690"/>
            <a:ext cx="4471830" cy="2870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2 Rectángulo"/>
          <p:cNvSpPr/>
          <p:nvPr/>
        </p:nvSpPr>
        <p:spPr>
          <a:xfrm>
            <a:off x="107504" y="3933056"/>
            <a:ext cx="442646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2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Lotus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1974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8196" name="Picture 4" descr="C:\Users\Emilio\Desktop\Nueva carpeta\john-player-special-lotus-sew-on-patch-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49798"/>
            <a:ext cx="1234579" cy="1246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137573"/>
            <a:ext cx="2179485" cy="1531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48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:fade/>
        <p:sndAc>
          <p:stSnd>
            <p:snd r:embed="rId2" name="Ayrton.-Himno Nacional de Brasil-1 Eaglenest.wav"/>
          </p:stSnd>
        </p:sndAc>
      </p:transition>
    </mc:Choice>
    <mc:Fallback xmlns="">
      <p:transition spd="slow" advTm="0">
        <p:fade/>
        <p:sndAc>
          <p:stSnd>
            <p:snd r:embed="rId9" name="Ayrton.-Himno Nacional de Brasil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7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375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En turno\Normales\gp-brasil-1974-emerson-fittipald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87" y="2924944"/>
            <a:ext cx="4360982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138693"/>
            <a:ext cx="9144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Emerson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Fittipaldi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en Sao Paulo, Brasil el 12 de diciembre de 1946,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un ex piloto y dueño del equipo de automovilismo brasileño.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Conocido con el sobrenombre de </a:t>
            </a:r>
            <a:r>
              <a:rPr lang="es-MX" i="1" dirty="0" err="1">
                <a:solidFill>
                  <a:srgbClr val="252525"/>
                </a:solidFill>
                <a:latin typeface="Arial"/>
                <a:ea typeface="Times New Roman"/>
              </a:rPr>
              <a:t>Emmo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fue piloto de Formula 1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la década de 1970, donde logró 14 victorias, 35 podios,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dos campeonatos, en 1972 y 1974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y dos subcampeonatos en 1973 y 1975.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122" name="Picture 2" descr="E:\En turno\Normales\brasil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246" y="116632"/>
            <a:ext cx="1041234" cy="104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2000" y="2654910"/>
            <a:ext cx="453593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las décadas de 1980 y 1990,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Fittipaldi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disputó la serie CART, donde cosechó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22 victorias, 65 podios, el título de 1989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los subcampeonatos de 1993 y 1994.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Dentro de sus triunfos se destacan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dos en las 500 Millas de Indianápolis.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 1989 y 1993, a lo que se suma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un segundo puesto en 1988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un tercero en 1990.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2090" y="6144393"/>
            <a:ext cx="86403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Desde marzo de 2013 es presidente de la Comisión de Pilotos de la FIA.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18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625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375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8625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371" y="3717032"/>
            <a:ext cx="1512168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371" y="5445224"/>
            <a:ext cx="1625949" cy="1142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Emilio\Desktop\thCA3OMYG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80" y="647328"/>
            <a:ext cx="2857500" cy="2133600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Emilio\Desktop\lauda_01_5107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494" y="116632"/>
            <a:ext cx="4812993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54501" y="3009726"/>
            <a:ext cx="26340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Niki Lauda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6164" y="3868013"/>
            <a:ext cx="458356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5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77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Ferrari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1984 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NacionaldeAustria__AustriaNationalAnthem_(360p)-1 Eaglenest.wav"/>
          </p:stSnd>
        </p:sndAc>
      </p:transition>
    </mc:Choice>
    <mc:Fallback xmlns="">
      <p:transition spd="slow" advTm="0">
        <p:fade/>
        <p:sndAc>
          <p:stSnd>
            <p:snd r:embed="rId8" name="HimnoNacionaldeAustria__AustriaNationalAnthem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5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iKKi Accident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5307" y="3789040"/>
            <a:ext cx="4205518" cy="2860758"/>
          </a:xfrm>
          <a:prstGeom prst="rect">
            <a:avLst/>
          </a:prstGeom>
        </p:spPr>
      </p:pic>
      <p:pic>
        <p:nvPicPr>
          <p:cNvPr id="6146" name="Picture 2" descr="E:\En turno\Normales\1264091098343_f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91920"/>
            <a:ext cx="4248472" cy="28607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1264091098343_f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61517"/>
            <a:ext cx="4248472" cy="2907843"/>
          </a:xfrm>
          <a:prstGeom prst="rect">
            <a:avLst/>
          </a:prstGeom>
          <a:ln>
            <a:noFill/>
          </a:ln>
          <a:effectLst>
            <a:outerShdw blurRad="292100" dist="165100" dir="21540000" sx="108000" sy="108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E:\En turno\Normales\Umriss_Oesterreich (2)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6632"/>
            <a:ext cx="1800200" cy="97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27384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Andreas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Nikolaus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Lauda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mejor conocido como 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Niki Lauda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el 22 de febrero de 1949, en Viena, Austria.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un ex piloto de </a:t>
            </a:r>
            <a:r>
              <a:rPr lang="es-MX" dirty="0">
                <a:solidFill>
                  <a:srgbClr val="0B0080"/>
                </a:solidFill>
                <a:latin typeface="Arial"/>
                <a:ea typeface="Times New Roman"/>
                <a:hlinkClick r:id="rId8" tooltip="Fórmula 1"/>
              </a:rPr>
              <a:t>Fórmula 1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6512" y="1144339"/>
            <a:ext cx="4679950" cy="2500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Fue Campeón del Mundo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en 1975, 1977 y 1984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 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subcampeón en 1976,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cuarto en 1974 y 1978. 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Su primera victoria fue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en el Gran Premio de España de 1974,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la última en el Gran Premio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 los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Paises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Bajos.de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1985.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4096667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A lo largo de su carrera en la máxima categoría piloteó para las escuderías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March,BRM,Ferrari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Brabham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y McLaren,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acumulando 25 victorias y 54 podios.</a:t>
            </a: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147" name="Picture 3" descr="E:\En turno\Normales\Ferrari-312-T-Ultimatecarpage.com_-655x36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2776"/>
            <a:ext cx="4294659" cy="2412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355976" y="5373216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En 1976, Lauda sufrió un grave accidente en el Gran Premio de Alemania 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que le produjo graves quemaduras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que le dejaron marcas de por vida.</a:t>
            </a: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13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43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1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4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51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12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Formula Uno  01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2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1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6745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90566">
                <p:cTn id="58" fill="remove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2" grpId="0"/>
      <p:bldP spid="6" grpId="0"/>
      <p:bldP spid="7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En turno\Normales\lauda-hamilt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61308"/>
            <a:ext cx="4465340" cy="3036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572000" y="620688"/>
            <a:ext cx="45365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Retirado de las carreras en 1978,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fundó su propia compañía aérea,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&lt;&lt; Lauda Air &gt;&gt;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Las deudas y una larga querella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con la compañía 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Austrian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 Airlines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lo obligaron a volver a la F1 en 1982.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 retiró definitivamente de la competición en 1985.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72008" y="3573016"/>
            <a:ext cx="457200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Volvió a fundar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una nueva compañía de aviación,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&lt;&lt; Niki &gt;&gt;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Comenta las carreras de Fórmula 1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para una cadena austro-alemana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 televisión.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_tradnl" sz="2000" dirty="0">
              <a:solidFill>
                <a:srgbClr val="252525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Actualmente es asesor del equipo Mercedes Benz de formula 1.</a:t>
            </a:r>
            <a:endParaRPr lang="es-MX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123" name="Picture 3" descr="E:\En turno\Normales\NikiLauda-B7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6075"/>
            <a:ext cx="3168352" cy="2534853"/>
          </a:xfrm>
          <a:prstGeom prst="rect">
            <a:avLst/>
          </a:prstGeom>
          <a:ln w="95250" cap="rnd">
            <a:solidFill>
              <a:srgbClr val="FF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6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  <p:sndAc>
          <p:stSnd>
            <p:snd r:embed="rId2" name="HimnoNacionaldeAustria__AustriaNationalAnthem_(360p)-1 Eaglenest.wav"/>
          </p:stSnd>
        </p:sndAc>
      </p:transition>
    </mc:Choice>
    <mc:Fallback xmlns="">
      <p:transition spd="slow" advClick="0" advTm="0">
        <p:comb/>
        <p:sndAc>
          <p:stSnd>
            <p:snd r:embed="rId6" name="HimnoNacionaldeAustria__AustriaNationalAnthem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875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9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3513782"/>
            <a:ext cx="3514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James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Hunt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" name="Picture 2" descr="C:\Users\Emilio\Desktop\Nueva carpeta\James Hu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5263"/>
            <a:ext cx="2330574" cy="314942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Emilio\Desktop\Nueva carpeta\James-Hunt-McLar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1520"/>
            <a:ext cx="4847429" cy="317149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27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3 Rectángulo"/>
          <p:cNvSpPr/>
          <p:nvPr/>
        </p:nvSpPr>
        <p:spPr>
          <a:xfrm>
            <a:off x="73524" y="4737918"/>
            <a:ext cx="4426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1976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33146"/>
            <a:ext cx="3096344" cy="21761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83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etalia-HimnodeInglaterra(R.U.)_AnthemEngland(U.K.)_(360p)-1 Eaglenest.wav"/>
          </p:stSnd>
        </p:sndAc>
      </p:transition>
    </mc:Choice>
    <mc:Fallback xmlns="">
      <p:transition spd="slow" advTm="0">
        <p:fade/>
        <p:sndAc>
          <p:stSnd>
            <p:snd r:embed="rId7" name="Hetalia-HimnodeInglaterra(R.U.)_AnthemEngland(U.K.)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5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25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6262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James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Simon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Wallis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Hunt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 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nació el 29 de agosto de 1947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en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Belmot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, Inglaterra, Reino Unido,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Falleció el 15 de junio de 1993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En Wimbledon, Inglaterra, Reino Unido.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Fue piloto de carreras y comentarista de automovilismo en televisión.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E:\En turno\Normales\af5d0d_bandrencorz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4624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4750693"/>
            <a:ext cx="91440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Compitió en Formula 1 durante siete temporadas,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donde resultó campeón del mundo en 1976, cuarto en 1975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quinto en 1977, además de obtener 10 victorias, 33 podios y 14 pole positions.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4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En 2013 se estrenó su película biográfica, Rush,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y fue interpretado por el actor australiano Chris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Hemsworth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7170" name="Picture 2" descr="E:\En turno\Normales\Hu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80" y="1484784"/>
            <a:ext cx="7503412" cy="31298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07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250"/>
                            </p:stCondLst>
                            <p:childTnLst>
                              <p:par>
                                <p:cTn id="1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812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3441774"/>
            <a:ext cx="4466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Mario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Andretti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1266" name="Picture 2" descr="C:\Users\Emilio\Desktop\Nueva carpeta\Mario Andrett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86" y="80665"/>
            <a:ext cx="3274142" cy="327414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Emilio\Desktop\Nueva carpeta\marioandretti_lotus-cosworth_jarama_19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072" y="116632"/>
            <a:ext cx="4267200" cy="32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2 Rectángulo"/>
          <p:cNvSpPr/>
          <p:nvPr/>
        </p:nvSpPr>
        <p:spPr>
          <a:xfrm>
            <a:off x="526462" y="4881934"/>
            <a:ext cx="3613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1978   Lotus</a:t>
            </a:r>
          </a:p>
        </p:txBody>
      </p:sp>
      <p:pic>
        <p:nvPicPr>
          <p:cNvPr id="8" name="Picture 4" descr="C:\Users\Emilio\Desktop\Nueva carpeta\john-player-special-lotus-sew-on-patch-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3949235"/>
            <a:ext cx="2695057" cy="2720125"/>
          </a:xfrm>
          <a:prstGeom prst="ellipse">
            <a:avLst/>
          </a:prstGeom>
          <a:ln w="127000" cap="rnd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62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 de usa-1 Eaglenest.wav"/>
          </p:stSnd>
        </p:sndAc>
      </p:transition>
    </mc:Choice>
    <mc:Fallback xmlns="">
      <p:transition spd="slow" advTm="0">
        <p:fade/>
        <p:sndAc>
          <p:stSnd>
            <p:snd r:embed="rId7" name="himno de us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5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35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E:\En turno\Normales\stato-US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3"/>
            <a:ext cx="1512168" cy="113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En turno\Normales\imag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4624"/>
            <a:ext cx="864096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" y="1556792"/>
            <a:ext cx="464343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Durante su carrera, se destacó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tanto en monoplazas como en stock cars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y sport prototipos.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Ganó cuatro veces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El Campeonato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Nacionl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 del USAC,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y el campeonato mundial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De Formula 1 del año 1978.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Andretti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es la primera y única persona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en ganar las 500 Millas de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Indianapolis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las 500 Millas de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Daytona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 y la formula 1.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endParaRPr lang="es-MX" dirty="0">
              <a:solidFill>
                <a:srgbClr val="252525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Además, ganó una edición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de las 24 horas de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Daytona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y tres de las 12 horas de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Sebring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además del International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Race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  <a:cs typeface="Times New Roman"/>
              </a:rPr>
              <a:t> of Champions.</a:t>
            </a:r>
            <a:endParaRPr lang="es-MX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E:\En turno\Normales\Andrett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296602"/>
            <a:ext cx="4249041" cy="17723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En turno\Normales\AndrettiMario19690801Lotus63-Allrad-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40" y="3375227"/>
            <a:ext cx="4284262" cy="322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07504" y="260648"/>
            <a:ext cx="86409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b="1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Mario Gabriel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Andretti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 nacido el 28 de febrero de 1940,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Motovun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, (antigua ciudad de Italia).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es un ex-piloto de automovilismo </a:t>
            </a:r>
            <a:r>
              <a:rPr lang="es-MX" dirty="0" err="1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Italo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  <a:cs typeface="Times New Roman"/>
              </a:rPr>
              <a:t>-Estadounidense.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38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4875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Users\Emilio\Desktop\312t3_jody_scheckter_argentina_1979_foto_dppi_michelin_f1_d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3933"/>
            <a:ext cx="5328592" cy="31413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721" y="3284984"/>
            <a:ext cx="36391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Jody</a:t>
            </a:r>
            <a:r>
              <a:rPr lang="es-ES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4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Scheckter</a:t>
            </a:r>
            <a:endParaRPr lang="es-ES" sz="4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2291" name="Picture 3" descr="C:\Users\Emilio\Desktop\Nueva carpeta\Scheckt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2232248" cy="3037072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4737918"/>
            <a:ext cx="39520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1979   Ferrari</a:t>
            </a:r>
          </a:p>
        </p:txBody>
      </p:sp>
      <p:pic>
        <p:nvPicPr>
          <p:cNvPr id="9" name="Picture 4" descr="C:\Users\Emilio\Desktop\Nueva carpeta\logo-ferrar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49080"/>
            <a:ext cx="1944217" cy="19442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48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 nacional de sudafrica-1 Eaglenest.wav"/>
          </p:stSnd>
        </p:sndAc>
      </p:transition>
    </mc:Choice>
    <mc:Fallback xmlns="">
      <p:transition spd="slow" advTm="0">
        <p:fade/>
        <p:sndAc>
          <p:stSnd>
            <p:snd r:embed="rId7" name="himno nacional de sudafric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5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75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217671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Jody</a:t>
            </a: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 David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Scheckter</a:t>
            </a:r>
            <a:endParaRPr lang="es-MX" b="1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el 29 de enero de 1950, en East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london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un piloto del automovilismo Sudafricano.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Disputó 112 carreras en la Fórmula 1 entre las temporadas 1972 y 1980, destacándose como piloto de Ferrari, Walter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Wolí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 y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Tyrrell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Resultó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Campeón en 1979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subcampeón en 1977, y tercero en 1974 y 1976.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 piloto obtuvo 10 victorias y 33 podios en la categoría.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6147" name="Picture 3" descr="E:\En turno\Normales\sudafrica-mapa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353" y="139452"/>
            <a:ext cx="1356868" cy="10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E:\En turno\Normales\poster-jod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92" y="3645024"/>
            <a:ext cx="4123184" cy="2889910"/>
          </a:xfrm>
          <a:prstGeom prst="snip2DiagRect">
            <a:avLst>
              <a:gd name="adj1" fmla="val 1582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20" name="Picture 4" descr="E:\En turno\Normales\Scheckter_2618959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5024"/>
            <a:ext cx="4321448" cy="2889910"/>
          </a:xfrm>
          <a:prstGeom prst="snip2DiagRect">
            <a:avLst>
              <a:gd name="adj1" fmla="val 17216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9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41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8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4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4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Emilio\Desktop\Nueva carpeta\Alan Jones 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1333"/>
            <a:ext cx="4794442" cy="3036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1 Rectángulo"/>
          <p:cNvSpPr/>
          <p:nvPr/>
        </p:nvSpPr>
        <p:spPr>
          <a:xfrm>
            <a:off x="755576" y="3225750"/>
            <a:ext cx="3241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Alan Jones</a:t>
            </a:r>
          </a:p>
        </p:txBody>
      </p:sp>
      <p:pic>
        <p:nvPicPr>
          <p:cNvPr id="13314" name="Picture 2" descr="C:\Users\Emilio\Desktop\Nueva carpeta\alan_jones_pho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2535"/>
            <a:ext cx="2448272" cy="3205278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4737918"/>
            <a:ext cx="40639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1980   Williams</a:t>
            </a:r>
          </a:p>
        </p:txBody>
      </p:sp>
      <p:pic>
        <p:nvPicPr>
          <p:cNvPr id="13316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588" y="4339287"/>
            <a:ext cx="3625828" cy="197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03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 Nacional de Australia-1 Eaglenest.wav"/>
          </p:stSnd>
        </p:sndAc>
      </p:transition>
    </mc:Choice>
    <mc:Fallback xmlns="">
      <p:transition spd="slow" advTm="0">
        <p:fade/>
        <p:sndAc>
          <p:stSnd>
            <p:snd r:embed="rId8" name="Himno Nacional de Australi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5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2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4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En turno\Normales\1980-alan-Jon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38835"/>
            <a:ext cx="3392526" cy="2544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8457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Alan Stanley Jones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 nacido el 2 de noviembre de 1946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En Melbourne, Australia.</a:t>
            </a:r>
            <a:endParaRPr lang="es-MX" dirty="0">
              <a:solidFill>
                <a:srgbClr val="0B0080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0B0080"/>
              </a:solidFill>
              <a:latin typeface="Arial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B0080"/>
                </a:solidFill>
                <a:latin typeface="Arial"/>
                <a:ea typeface="Calibri"/>
                <a:cs typeface="Times New Roman"/>
              </a:rPr>
              <a:t>E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s piloto del automovilismo de velocidad Australiano.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" name="Picture 2" descr="E:\En turno\Normales\Austra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4225" y="116632"/>
            <a:ext cx="1358255" cy="12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1844824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Tuvo una sólida carrera en la Formula 1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a fines de los años 1970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y principios de los 1980,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logrando 12 victorias y 24 podios.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4028871"/>
            <a:ext cx="45714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Se destacó especialmente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con el equipo Williams,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con el que resultó </a:t>
            </a:r>
            <a:r>
              <a:rPr lang="es-MX" dirty="0">
                <a:solidFill>
                  <a:srgbClr val="FFFF00"/>
                </a:solidFill>
                <a:latin typeface="Arial"/>
                <a:ea typeface="Calibri"/>
              </a:rPr>
              <a:t>campeón en 1980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y tercero en 1979 y 1981.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6300028"/>
            <a:ext cx="91434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Fue el primer piloto en ganar un campeonato de Fórmula 1 para Williams.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243" name="Picture 3" descr="E:\En turno\Normales\Alan-Jones-Montreal-19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66095"/>
            <a:ext cx="4457700" cy="2943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5496" y="-2738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19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75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3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2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75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475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1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58376" y="2967335"/>
            <a:ext cx="42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Nelson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Piquet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338" name="Picture 2" descr="C:\Users\Emilio\Desktop\Nueva carpeta\nelson-piqu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267200" cy="2847975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>
            <a:solidFill>
              <a:srgbClr val="6633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5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4339" name="Picture 3" descr="C:\Users\Emilio\Desktop\Nueva carpeta\Nelson Piquet 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-315416"/>
            <a:ext cx="3816424" cy="270123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miter lim="800000"/>
          </a:ln>
          <a:effectLst>
            <a:outerShdw blurRad="57150" dist="63500" dir="7560000" sx="101000" sy="101000" kx="110000" ky="200000" algn="tl" rotWithShape="0">
              <a:schemeClr val="tx1">
                <a:lumMod val="95000"/>
                <a:lumOff val="5000"/>
                <a:alpha val="50000"/>
              </a:scheme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6" name="Picture 4" descr="C:\Users\Emilio\Desktop\Nueva carpeta\180px-Brabham_de_cesaris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17" b="100000" l="111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064" y="4069178"/>
            <a:ext cx="1456144" cy="1448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371" y="3933056"/>
            <a:ext cx="45480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1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Braham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3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Braham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1987   Williams</a:t>
            </a:r>
          </a:p>
        </p:txBody>
      </p:sp>
      <p:pic>
        <p:nvPicPr>
          <p:cNvPr id="9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588" y="5552822"/>
            <a:ext cx="2054979" cy="1116538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accent2">
                <a:lumMod val="75000"/>
              </a:schemeClr>
            </a:solidFill>
            <a:bevel/>
          </a:ln>
          <a:effectLst>
            <a:outerShdw blurRad="57150" dist="37500" dir="4200000" sy="98000" kx="110000" ky="200000" algn="tl" rotWithShape="0">
              <a:srgbClr val="000000">
                <a:alpha val="4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708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Ayrton.-Himno Nacional de Brasil-1 Eaglenest.wav"/>
          </p:stSnd>
        </p:sndAc>
      </p:transition>
    </mc:Choice>
    <mc:Fallback xmlns="">
      <p:transition spd="slow" advTm="0">
        <p:fade/>
        <p:sndAc>
          <p:stSnd>
            <p:snd r:embed="rId9" name="Ayrton.-Himno Nacional de Brasil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25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62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piA\Desktop\Image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07" y="31485"/>
            <a:ext cx="1456585" cy="116526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En turno\Normales\brasil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246" y="116632"/>
            <a:ext cx="1041234" cy="1041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572000" y="3819669"/>
            <a:ext cx="4572000" cy="2777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Entre los negocios que realizó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luego de retirarse como piloto,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fundó el equipo de automovilismo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Piquet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Racing, que disputó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 Formula 3000 Internacional en 1992.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Dos autódromos brasileños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llevan el nombre Nelson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Piquet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: </a:t>
            </a:r>
            <a:r>
              <a:rPr lang="es-MX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Jacarepaquá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(donde ganó dos ediciones del Gran Premio de Brasil)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y Brasilia.</a:t>
            </a:r>
            <a:endParaRPr lang="es-MX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</p:txBody>
      </p:sp>
      <p:pic>
        <p:nvPicPr>
          <p:cNvPr id="11266" name="Picture 2" descr="E:\En turno\Normales\Piquet-Brabham-83-chuv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581129"/>
            <a:ext cx="3813847" cy="2088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E:\En turno\Normales\nelson_piquet__austria_1987__by_f1_history-d68uhl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45" y="1412776"/>
            <a:ext cx="4097119" cy="23042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1772816"/>
            <a:ext cx="5076056" cy="2777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uno de los pilotos más exitosos en la historia de la Formula 1, al haber obtenido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tres campeonatos en 1981, 1983 y 1987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finalizado segundo en 1980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tercero en 1986 y 1990.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El piloto logró 23 victorias, 60 podios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y 24 pole positions en dicho certamen, habiendo competido para los equipos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Brabham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Williams, Lotus y Benetton.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91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000"/>
                            </p:stCondLst>
                            <p:childTnLst>
                              <p:par>
                                <p:cTn id="16" presetID="3" presetClass="entr" presetSubtype="5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62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3153742"/>
            <a:ext cx="4028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Keke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Rosberg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5362" name="Picture 2" descr="C:\Users\Emilio\Desktop\Nueva carpeta\keke22wwros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810000" cy="2857501"/>
          </a:xfrm>
          <a:prstGeom prst="rect">
            <a:avLst/>
          </a:prstGeom>
          <a:ln>
            <a:noFill/>
          </a:ln>
          <a:effectLst>
            <a:outerShdw blurRad="292100" dist="139700" dir="2700000" sx="101000" sy="101000" algn="tl" rotWithShape="0">
              <a:schemeClr val="tx1">
                <a:lumMod val="95000"/>
                <a:lumOff val="5000"/>
                <a:alpha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Emilio\Desktop\Nueva carpeta\Keke Rosberg williams1982-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501" y="405507"/>
            <a:ext cx="4488962" cy="27354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604" y="4123263"/>
            <a:ext cx="3625828" cy="1970033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accent2">
                <a:lumMod val="75000"/>
              </a:schemeClr>
            </a:solidFill>
            <a:bevel/>
          </a:ln>
          <a:effectLst>
            <a:outerShdw blurRad="57150" dist="37500" dir="4200000" sy="98000" kx="110000" ky="200000" algn="tl" rotWithShape="0">
              <a:srgbClr val="000000">
                <a:alpha val="4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3" name="2 Rectángulo"/>
          <p:cNvSpPr/>
          <p:nvPr/>
        </p:nvSpPr>
        <p:spPr>
          <a:xfrm>
            <a:off x="421566" y="4737918"/>
            <a:ext cx="40639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4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1982   Williams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15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>
            <p:snd r:embed="rId2" name="HIMNOYBANDERADEFINLANDIA-ANTHEMANDFLAGOFFINLAND_(360p)-1 Eaglenest.wav"/>
          </p:stSnd>
        </p:sndAc>
      </p:transition>
    </mc:Choice>
    <mc:Fallback xmlns="">
      <p:transition spd="slow" advTm="0">
        <p:fade/>
        <p:sndAc>
          <p:stSnd>
            <p:snd r:embed="rId7" name="HIMNOYBANDERADEFINLANDIA-ANTHEMANDFLAGOFFINLAND_(360p)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32656"/>
            <a:ext cx="91439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</a:rPr>
              <a:t>Keijo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 Erik "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</a:rPr>
              <a:t>Keke</a:t>
            </a:r>
            <a:r>
              <a:rPr lang="es-MX" b="1" dirty="0">
                <a:solidFill>
                  <a:srgbClr val="252525"/>
                </a:solidFill>
                <a:latin typeface="Arial"/>
                <a:ea typeface="Calibri"/>
              </a:rPr>
              <a:t>"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Calibri"/>
              </a:rPr>
              <a:t>Rosberg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Nació Estocolmo, Suecia el 6 de diciembre de 1948.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Es un popular expiloto de Formula 1 que compitió a principios de los años 1980.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y logró el 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</a:rPr>
              <a:t>Campeonato del Mundo en 1982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Nacionalizado en Finlandia, Fue el segundo piloto Finlandés en correr en la Formula 1.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Eso y su velocidad le valieron el apodo de «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Calibri"/>
              </a:rPr>
              <a:t>finlandés Volador</a:t>
            </a:r>
            <a:r>
              <a:rPr lang="es-MX" dirty="0">
                <a:solidFill>
                  <a:srgbClr val="252525"/>
                </a:solidFill>
                <a:latin typeface="Arial"/>
                <a:ea typeface="Calibri"/>
              </a:rPr>
              <a:t>».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170" name="Picture 2" descr="E:\En turno\Normales\Finland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299" y="116632"/>
            <a:ext cx="1620181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E:\En turno\Normales\Kek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10" y="2852936"/>
            <a:ext cx="8286314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22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2780928"/>
            <a:ext cx="33023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Alain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Prost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6386" name="Picture 2" descr="C:\Users\Emilio\Desktop\Nueva carpeta\alain-prost_100383468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1872208" cy="275904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Emilio\Desktop\Nueva carpeta\Alain Pros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7868"/>
            <a:ext cx="4438686" cy="2959124"/>
          </a:xfrm>
          <a:prstGeom prst="roundRect">
            <a:avLst>
              <a:gd name="adj" fmla="val 16667"/>
            </a:avLst>
          </a:prstGeom>
          <a:ln w="63500" cap="rnd">
            <a:solidFill>
              <a:srgbClr val="FFC000"/>
            </a:solidFill>
            <a:bevel/>
          </a:ln>
          <a:effectLst>
            <a:outerShdw blurRad="76200" dist="63500" dir="4800000" sx="102000" sy="102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milio\Desktop\Nueva carpeta\thCASDX6N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997" y="5821198"/>
            <a:ext cx="1629315" cy="885260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tx2"/>
            </a:solidFill>
            <a:bevel/>
          </a:ln>
          <a:effectLst>
            <a:outerShdw blurRad="57150" dist="63500" dir="3600000" sx="102000" sy="102000" kx="110000" ky="200000" algn="tl" rotWithShape="0">
              <a:schemeClr val="tx1">
                <a:lumMod val="85000"/>
                <a:lumOff val="15000"/>
                <a:alpha val="50000"/>
              </a:scheme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8" name="Picture 5" descr="C:\Users\Emilio\Desktop\Nueva carpeta\mclaren-logo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096344" cy="2176174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rnd">
            <a:solidFill>
              <a:schemeClr val="tx2"/>
            </a:solidFill>
            <a:bevel/>
          </a:ln>
          <a:effectLst>
            <a:outerShdw blurRad="57150" dist="63500" dir="3600000" sx="102000" sy="102000" kx="110000" ky="200000" algn="tl" rotWithShape="0">
              <a:schemeClr val="tx1">
                <a:lumMod val="85000"/>
                <a:lumOff val="15000"/>
                <a:alpha val="50000"/>
              </a:scheme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2738" y="3429000"/>
            <a:ext cx="454804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5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6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Tx/>
              <a:buAutoNum type="arabicPlain" startAt="1989"/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  </a:t>
            </a:r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Mclaren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1993   Williams</a:t>
            </a: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685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  <p:sndAc>
          <p:stSnd loop="1">
            <p:snd r:embed="rId2" name="La Marsellesa-1 Eaglenest.wav"/>
          </p:stSnd>
        </p:sndAc>
      </p:transition>
    </mc:Choice>
    <mc:Fallback xmlns="">
      <p:transition spd="slow" advTm="0">
        <p:fade/>
        <p:sndAc>
          <p:stSnd loop="1">
            <p:snd r:embed="rId8" name="La Marselles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75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775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E:\En turno\Normales\Alain_Prost,_1990_USA_GP_Phoeni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408" y="4033057"/>
            <a:ext cx="5032717" cy="25853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E:\En turno\Normales\info_flagge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09736"/>
            <a:ext cx="1008112" cy="104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E:\En turno\Normales\alain-prost_100383467_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33" y="1412776"/>
            <a:ext cx="4267200" cy="2571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11663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252525"/>
                </a:solidFill>
                <a:latin typeface="Arial"/>
                <a:ea typeface="Times New Roman"/>
              </a:rPr>
              <a:t>Alain Marie Pascal </a:t>
            </a:r>
            <a:r>
              <a:rPr lang="es-MX" b="1" dirty="0" err="1">
                <a:solidFill>
                  <a:srgbClr val="252525"/>
                </a:solidFill>
                <a:latin typeface="Arial"/>
                <a:ea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Nació en Saint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</a:rPr>
              <a:t>Chamond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Francia el 24 de febrero de 1955.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uno de los pilotos de Formula 1 más exitosos de todos los tiempos.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2012647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Compitió en el período de 1980 a 1993, obteniendo 51 victorias, 106 podios,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cuatro campeonatos mundiales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y cuatro subcampeonatos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4687976"/>
            <a:ext cx="3563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Algunas de esas marcas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estuvieron imbatidas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durante varios años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hasta que Michael Schumacher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las batió en la década de 2000.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43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75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4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75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4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4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4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En turno\Normales\Al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52" y="4725144"/>
            <a:ext cx="4105425" cy="1713649"/>
          </a:xfrm>
          <a:prstGeom prst="rect">
            <a:avLst/>
          </a:prstGeom>
          <a:solidFill>
            <a:srgbClr val="FFFFFF">
              <a:shade val="85000"/>
            </a:srgbClr>
          </a:solidFill>
          <a:ln w="952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4338" name="Picture 2" descr="E:\En turno\Normales\Alan-Jones-Montreal-19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028" y="1844825"/>
            <a:ext cx="4068452" cy="2282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6 Rectángulo"/>
          <p:cNvSpPr/>
          <p:nvPr/>
        </p:nvSpPr>
        <p:spPr>
          <a:xfrm>
            <a:off x="755576" y="44624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Es reconocido por sus apodos </a:t>
            </a:r>
            <a:r>
              <a:rPr lang="es-MX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el Maestro</a:t>
            </a:r>
            <a:r>
              <a:rPr 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o </a:t>
            </a:r>
            <a:r>
              <a:rPr lang="es-MX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el Profesor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</a:rPr>
              <a:t>debido a su metódica manera de correr.</a:t>
            </a:r>
            <a:endParaRPr lang="es-MX" sz="24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 rivalidad entre Alain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y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Ayrton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Senna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fue posiblemente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 mayor de la historia del automovilismo, entre dos pilotos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que estaban muy por delante de casi cualquier otro en su época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(exceptuando tal vez a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Nigel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Mansell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Nelson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Piquet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o Gerhard Berger).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2021354"/>
            <a:ext cx="4572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Tal era dicha rivalidad que la definición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del título de pilotos de 1989 y la de 1990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 produjo por una colisión entre ambos.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Años después de la muerte de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Senna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el propio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reconoció que sin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Senna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nada hubiera sido igual,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 retroalimentaban entre los dos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gracias a su rivalidad.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355977" y="4125267"/>
            <a:ext cx="478802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 época de los 80' fue posiblemente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 década de oro de la Fórmula 1.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era un piloto caracterizado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por ser muy minucioso en todo lo que hacía, cuidando al más mínimo detalle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cada parte de su monoplaza,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cada parte de su conducción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sus posibilidades en el mundial.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11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625"/>
                            </p:stCondLst>
                            <p:childTnLst>
                              <p:par>
                                <p:cTn id="13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8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775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En turno\Normales\Alain_Prost_2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4207771" cy="28083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641891" y="27771"/>
            <a:ext cx="7502109" cy="1669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 dice que la conducción de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era la típica conducción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que se enseña en las escuelas de pilotos, que rápidamente se olvida.</a:t>
            </a:r>
          </a:p>
          <a:p>
            <a:pPr algn="ctr" fontAlgn="auto">
              <a:lnSpc>
                <a:spcPts val="1500"/>
              </a:lnSpc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Cada vez que se le veía en la pista daba impresión de lentitud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por su manejo pulido, sin embargo su técnica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era tremendamente rápida y efectiva.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2219" y="4293096"/>
            <a:ext cx="90995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no solamente por la talla de los pilotos contra quienes le tocó competir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(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Piquet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Lauda,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Alboreto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Mansell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Rosberg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Senna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Reutemann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Arnoux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)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sino por las características y especificaciones de los automóviles que condujo.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srgbClr val="252525"/>
              </a:solidFill>
              <a:latin typeface="Arial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La década de 1980 fue la era del turbocompresor, con una mecánica sofisticada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difícil de domar por la potencia de los motores, aunada a restricciones de consumo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 combustible, medidas de seguridad aún no muy desarrolladas y un reglamento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una aerodinámica que favorecían la lucha cuerpo a cuerpo en la pista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los adelantamientos.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572000" y="1676995"/>
            <a:ext cx="4549781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Se reveló como el mejor estratega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de su época en el aspecto técnico,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en particular durante la etapa de adopción de la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telemetria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y la aparición de la suspensión activa.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Adicionalmente, </a:t>
            </a:r>
            <a:r>
              <a:rPr lang="es-MX" dirty="0" err="1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Prost</a:t>
            </a:r>
            <a:r>
              <a:rPr lang="es-MX" dirty="0">
                <a:solidFill>
                  <a:srgbClr val="252525"/>
                </a:solidFill>
                <a:latin typeface="Arial"/>
                <a:ea typeface="Times New Roman"/>
                <a:cs typeface="Times New Roman"/>
              </a:rPr>
              <a:t> resultó ser el piloto más ganador durante la época en que quizás fue más complicado hacerlo; </a:t>
            </a:r>
            <a:endParaRPr lang="es-MX" sz="20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_tradnl" dirty="0">
                <a:solidFill>
                  <a:srgbClr val="000000"/>
                </a:solidFill>
                <a:latin typeface="Arial"/>
              </a:rPr>
              <a:t> </a:t>
            </a:r>
            <a:endParaRPr lang="es-MX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9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comb/>
      </p:transition>
    </mc:Choice>
    <mc:Fallback xmlns=""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250"/>
                            </p:stCondLst>
                            <p:childTnLst>
                              <p:par>
                                <p:cTn id="13" presetID="5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9875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25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18:40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06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432048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Wikipedia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Videos 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Youtube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Himnos nacionales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Diversas Bandas Militares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21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0" name="Picture 3" descr="E:\En turno\Normales\formula_1_one_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55" y="191034"/>
            <a:ext cx="728545" cy="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599502"/>
      </p:ext>
    </p:extLst>
  </p:cSld>
  <p:clrMapOvr>
    <a:masterClrMapping/>
  </p:clrMapOvr>
  <p:transition spd="slow" advClick="0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38664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 dirty="0" smtClean="0">
                <a:solidFill>
                  <a:srgbClr val="000000"/>
                </a:solidFill>
              </a:rPr>
              <a:t>1:04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7" grpId="0"/>
    </p:bld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aglenes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1275</Words>
  <Application>Microsoft Office PowerPoint</Application>
  <PresentationFormat>Presentación en pantalla (4:3)</PresentationFormat>
  <Paragraphs>362</Paragraphs>
  <Slides>39</Slides>
  <Notes>0</Notes>
  <HiddenSlides>25</HiddenSlides>
  <MMClips>1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39</vt:i4>
      </vt:variant>
    </vt:vector>
  </HeadingPairs>
  <TitlesOfParts>
    <vt:vector size="43" baseType="lpstr">
      <vt:lpstr>2_Tema de Office</vt:lpstr>
      <vt:lpstr>1_Diseño predeterminado</vt:lpstr>
      <vt:lpstr>Eaglenest</vt:lpstr>
      <vt:lpstr>3_Diseño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modernos Ben Hur  1969-1987</dc:title>
  <dc:creator>Eaglenest</dc:creator>
  <cp:lastModifiedBy>Eaglenest</cp:lastModifiedBy>
  <cp:revision>39</cp:revision>
  <dcterms:created xsi:type="dcterms:W3CDTF">2015-03-21T13:32:37Z</dcterms:created>
  <dcterms:modified xsi:type="dcterms:W3CDTF">2015-04-06T23:46:05Z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