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4183" r:id="rId3"/>
    <p:sldMasterId id="2147484195" r:id="rId4"/>
  </p:sldMasterIdLst>
  <p:sldIdLst>
    <p:sldId id="301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424" r:id="rId14"/>
    <p:sldId id="335" r:id="rId15"/>
    <p:sldId id="336" r:id="rId16"/>
    <p:sldId id="425" r:id="rId17"/>
    <p:sldId id="426" r:id="rId18"/>
    <p:sldId id="427" r:id="rId19"/>
    <p:sldId id="428" r:id="rId20"/>
    <p:sldId id="429" r:id="rId21"/>
    <p:sldId id="430" r:id="rId22"/>
    <p:sldId id="431" r:id="rId23"/>
    <p:sldId id="432" r:id="rId24"/>
    <p:sldId id="433" r:id="rId25"/>
    <p:sldId id="434" r:id="rId26"/>
    <p:sldId id="435" r:id="rId27"/>
    <p:sldId id="436" r:id="rId28"/>
    <p:sldId id="437" r:id="rId29"/>
    <p:sldId id="438" r:id="rId30"/>
    <p:sldId id="439" r:id="rId31"/>
    <p:sldId id="440" r:id="rId32"/>
    <p:sldId id="441" r:id="rId33"/>
    <p:sldId id="442" r:id="rId34"/>
    <p:sldId id="443" r:id="rId35"/>
    <p:sldId id="444" r:id="rId36"/>
    <p:sldId id="445" r:id="rId37"/>
    <p:sldId id="446" r:id="rId38"/>
    <p:sldId id="447" r:id="rId39"/>
    <p:sldId id="448" r:id="rId40"/>
    <p:sldId id="449" r:id="rId41"/>
    <p:sldId id="450" r:id="rId42"/>
    <p:sldId id="451" r:id="rId43"/>
    <p:sldId id="452" r:id="rId44"/>
    <p:sldId id="453" r:id="rId45"/>
    <p:sldId id="454" r:id="rId46"/>
    <p:sldId id="455" r:id="rId47"/>
    <p:sldId id="456" r:id="rId48"/>
    <p:sldId id="421" r:id="rId49"/>
    <p:sldId id="422" r:id="rId50"/>
    <p:sldId id="457" r:id="rId51"/>
    <p:sldId id="423" r:id="rId52"/>
    <p:sldId id="300" r:id="rId5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TUQSjx0CZVrpdugwf5m4g==" hashData="y+Iad8erNbG75DfTTfWdE9KXQ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>
        <p:scale>
          <a:sx n="78" d="100"/>
          <a:sy n="78" d="100"/>
        </p:scale>
        <p:origin x="-1482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CBBE-0966-45CF-9E22-BA9E321237F8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29AEE-CD2F-4840-9EF2-9B50AE0C422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96612848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B9E67-975D-457D-B81B-88F28D7FDEAB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A9B94-34E8-4365-95C4-F45F26A665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73983738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1BA4D-7CA5-4CCC-88E8-CA159054DA1E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F262E-D038-4A33-AEA8-C905960F871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41136337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E1592-561F-4203-A10D-B0F95D41CE6A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522FA-C409-42B8-9671-0E1F0230E27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4067841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5A463-EA24-470F-B95E-CC9E3001F28E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3FB6E-126C-45B0-8BF9-DB170409C2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03506768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BA20A-4D6C-4033-92E4-3FCF88C408BD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AC0AF-DE44-4CC8-BCE1-60CC5289BE0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56566712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1CDCF-C0A2-41D1-9207-9E823A4D1B32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080A6-859A-460F-B2E2-67BDB2B766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36255419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E7144-EACD-41A5-BDE2-C60A556DD4C8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9FEB1-C921-4C44-931E-411E4DFB66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97131878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7D4AB-6FF4-49CD-B38E-3190D2AD6479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852B8-3624-4A29-8119-56ED610132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36431583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A4033-05DB-480C-9C55-AF71C651B8F3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7E756-981A-403D-880C-20C27587230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2412732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4727F-7A10-41C5-AA5F-20A8930ADE67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8696A-D716-469B-9DFD-79D2642372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12676522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74587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212206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43794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35813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71174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1802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66291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264952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13308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354481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764759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967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621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8204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1310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3321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5153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7023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615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4339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7427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3122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CD671-B47B-4209-BF81-D8A820C1483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89172506"/>
      </p:ext>
    </p:extLst>
  </p:cSld>
  <p:clrMapOvr>
    <a:masterClrMapping/>
  </p:clrMapOvr>
  <p:transition spd="slow" advTm="5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0639B-34CB-4ED1-900E-76966AADC6F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643053353"/>
      </p:ext>
    </p:extLst>
  </p:cSld>
  <p:clrMapOvr>
    <a:masterClrMapping/>
  </p:clrMapOvr>
  <p:transition spd="slow" advTm="5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A7D0B-2A8A-46D3-94F3-2918C53F3F3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26656167"/>
      </p:ext>
    </p:extLst>
  </p:cSld>
  <p:clrMapOvr>
    <a:masterClrMapping/>
  </p:clrMapOvr>
  <p:transition spd="slow" advTm="5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418EC-F121-4FC3-9A10-A27225B583D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98528057"/>
      </p:ext>
    </p:extLst>
  </p:cSld>
  <p:clrMapOvr>
    <a:masterClrMapping/>
  </p:clrMapOvr>
  <p:transition spd="slow" advTm="5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8BB40-8EBC-400A-8F49-51A69F850D6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749391480"/>
      </p:ext>
    </p:extLst>
  </p:cSld>
  <p:clrMapOvr>
    <a:masterClrMapping/>
  </p:clrMapOvr>
  <p:transition spd="slow" advTm="5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C3442-3C44-4A8C-9F9A-5C00DB82533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470793194"/>
      </p:ext>
    </p:extLst>
  </p:cSld>
  <p:clrMapOvr>
    <a:masterClrMapping/>
  </p:clrMapOvr>
  <p:transition spd="slow" advTm="5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C6979-D752-4DC8-9B14-CD963B4C83A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005817072"/>
      </p:ext>
    </p:extLst>
  </p:cSld>
  <p:clrMapOvr>
    <a:masterClrMapping/>
  </p:clrMapOvr>
  <p:transition spd="slow" advTm="5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E8DFF-CB7E-45FF-9850-BECBDAE4E7A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03165894"/>
      </p:ext>
    </p:extLst>
  </p:cSld>
  <p:clrMapOvr>
    <a:masterClrMapping/>
  </p:clrMapOvr>
  <p:transition spd="slow" advTm="5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54015-6922-4552-8E62-ED5F015B4C9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919223788"/>
      </p:ext>
    </p:extLst>
  </p:cSld>
  <p:clrMapOvr>
    <a:masterClrMapping/>
  </p:clrMapOvr>
  <p:transition spd="slow" advTm="5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47041-F131-44F6-9784-6B3C5040065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62991042"/>
      </p:ext>
    </p:extLst>
  </p:cSld>
  <p:clrMapOvr>
    <a:masterClrMapping/>
  </p:clrMapOvr>
  <p:transition spd="slow" advTm="5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17635-ABE2-4921-9191-3B5453C376A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942031672"/>
      </p:ext>
    </p:extLst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FA7B15-7A20-440F-9EAB-196B930E8C25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26166B-C728-4A2E-842F-ACEE0C6C28F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4000">
              <a:schemeClr val="bg1"/>
            </a:gs>
            <a:gs pos="38000">
              <a:srgbClr val="D6B19C"/>
            </a:gs>
            <a:gs pos="64000">
              <a:srgbClr val="D49E6C"/>
            </a:gs>
            <a:gs pos="84000">
              <a:srgbClr val="A65528"/>
            </a:gs>
            <a:gs pos="100000">
              <a:srgbClr val="663012"/>
            </a:gs>
          </a:gsLst>
          <a:path path="circle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4/6/2015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368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4000">
              <a:schemeClr val="bg1"/>
            </a:gs>
            <a:gs pos="38000">
              <a:srgbClr val="D6B19C"/>
            </a:gs>
            <a:gs pos="64000">
              <a:srgbClr val="D49E6C"/>
            </a:gs>
            <a:gs pos="84000">
              <a:srgbClr val="A65528"/>
            </a:gs>
            <a:gs pos="100000">
              <a:srgbClr val="663012"/>
            </a:gs>
          </a:gsLst>
          <a:path path="circle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>
              <a:latin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>
              <a:latin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D627C88-143C-4C29-9F18-BB045E0B74FB}" type="slidenum">
              <a:rPr lang="en-US" altLang="es-MX">
                <a:latin typeface="Arial"/>
              </a:rPr>
              <a:pPr>
                <a:defRPr/>
              </a:pPr>
              <a:t>‹Nº›</a:t>
            </a:fld>
            <a:endParaRPr lang="en-US" altLang="es-MX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98894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10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microsoft.com/office/2007/relationships/hdphoto" Target="../media/hdphoto3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9.png"/><Relationship Id="rId5" Type="http://schemas.openxmlformats.org/officeDocument/2006/relationships/image" Target="../media/image7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7.png"/><Relationship Id="rId4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42.jpe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image" Target="../media/image11.jpeg"/><Relationship Id="rId7" Type="http://schemas.openxmlformats.org/officeDocument/2006/relationships/image" Target="../media/image7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jpeg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10.jpeg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17.png"/><Relationship Id="rId7" Type="http://schemas.openxmlformats.org/officeDocument/2006/relationships/image" Target="../media/image7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jpeg"/><Relationship Id="rId5" Type="http://schemas.openxmlformats.org/officeDocument/2006/relationships/image" Target="../media/image18.jpeg"/><Relationship Id="rId4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audio" Target="../media/audio6.wav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20.jpeg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audio" Target="../media/audio7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7.png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audio" Target="../media/audio6.wav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11.jpeg"/><Relationship Id="rId4" Type="http://schemas.openxmlformats.org/officeDocument/2006/relationships/image" Target="../media/image2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7.png"/><Relationship Id="rId4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0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6.jpeg"/><Relationship Id="rId7" Type="http://schemas.openxmlformats.org/officeDocument/2006/relationships/image" Target="../media/image29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Relationship Id="rId9" Type="http://schemas.openxmlformats.org/officeDocument/2006/relationships/audio" Target="../media/audio8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.pn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audio" Target="../media/audio8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.pn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audio" Target="../media/audio4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7.png"/><Relationship Id="rId4" Type="http://schemas.openxmlformats.org/officeDocument/2006/relationships/image" Target="../media/image7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4" Type="http://schemas.openxmlformats.org/officeDocument/2006/relationships/audio" Target="../media/audio1.wav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capiA\Desktop\Imagen111 - copia 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93" y="403580"/>
            <a:ext cx="6931160" cy="55457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1331640" y="87015"/>
            <a:ext cx="6408712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Sucesores de Ben </a:t>
            </a:r>
            <a:r>
              <a:rPr lang="es-MX" sz="2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Hur</a:t>
            </a:r>
            <a:r>
              <a:rPr lang="es-MX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y las </a:t>
            </a:r>
            <a:r>
              <a:rPr lang="es-MX" sz="2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quadrigas</a:t>
            </a:r>
            <a:r>
              <a:rPr lang="es-MX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Romanas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476226" y="692696"/>
            <a:ext cx="7200230" cy="515340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Button">
              <a:avLst>
                <a:gd name="adj" fmla="val 10774699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6600" b="1" dirty="0">
                <a:ln w="11430"/>
                <a:solidFill>
                  <a:srgbClr val="996600"/>
                </a:solidFill>
                <a:effectLst>
                  <a:outerShdw blurRad="38100" dist="50800" dir="6600000" sx="101000" sy="101000" algn="tl">
                    <a:srgbClr val="3333CC">
                      <a:alpha val="68627"/>
                    </a:srgbClr>
                  </a:outerShdw>
                </a:effectLst>
                <a:latin typeface="Calibri"/>
              </a:rPr>
              <a:t> los Modernos  Ben </a:t>
            </a:r>
            <a:r>
              <a:rPr lang="es-ES" sz="6600" b="1" dirty="0" err="1">
                <a:ln w="11430"/>
                <a:solidFill>
                  <a:srgbClr val="996600"/>
                </a:solidFill>
                <a:effectLst>
                  <a:outerShdw blurRad="38100" dist="50800" dir="6600000" sx="101000" sy="101000" algn="tl">
                    <a:srgbClr val="3333CC">
                      <a:alpha val="68627"/>
                    </a:srgbClr>
                  </a:outerShdw>
                </a:effectLst>
                <a:latin typeface="Calibri"/>
              </a:rPr>
              <a:t>Hur</a:t>
            </a:r>
            <a:endParaRPr lang="es-ES" sz="6600" b="1" dirty="0">
              <a:ln w="11430"/>
              <a:solidFill>
                <a:srgbClr val="996600"/>
              </a:solidFill>
              <a:effectLst>
                <a:outerShdw blurRad="38100" dist="50800" dir="6600000" sx="101000" sy="101000" algn="tl">
                  <a:srgbClr val="3333CC">
                    <a:alpha val="68627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356700" y="1929026"/>
            <a:ext cx="12234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88900" dir="8400000" sx="102000" sy="102000" algn="tl">
                    <a:srgbClr val="3333CC">
                      <a:alpha val="69000"/>
                    </a:srgbClr>
                  </a:outerShdw>
                </a:effectLst>
                <a:latin typeface="Calibri"/>
              </a:rPr>
              <a:t>1988</a:t>
            </a:r>
            <a:endParaRPr lang="es-ES" sz="4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88900" dir="8400000" sx="102000" sy="102000" algn="tl">
                  <a:srgbClr val="3333CC">
                    <a:alpha val="69000"/>
                  </a:srgbClr>
                </a:outerShdw>
              </a:effectLst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139952" y="3225170"/>
            <a:ext cx="12234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63500" dir="5460000" sx="103000" sy="103000" algn="tl">
                    <a:srgbClr val="3333CC">
                      <a:alpha val="69000"/>
                    </a:srgbClr>
                  </a:outerShdw>
                </a:effectLst>
                <a:latin typeface="Calibri"/>
              </a:rPr>
              <a:t>2014</a:t>
            </a:r>
          </a:p>
        </p:txBody>
      </p:sp>
      <p:pic>
        <p:nvPicPr>
          <p:cNvPr id="2050" name="Picture 2" descr="E:\En turno\Normales\278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2696" y="6021288"/>
            <a:ext cx="1625129" cy="108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capiA\Desktop\Carrera de Cuadrigas Ben-Hu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49" y="764704"/>
            <a:ext cx="8107694" cy="5328592"/>
          </a:xfrm>
          <a:prstGeom prst="rect">
            <a:avLst/>
          </a:prstGeom>
          <a:noFill/>
          <a:ln w="190500" cap="sq">
            <a:solidFill>
              <a:srgbClr val="C00000"/>
            </a:solidFill>
            <a:bevel/>
          </a:ln>
          <a:effectLst>
            <a:outerShdw blurRad="50800" dist="127000" dir="3600000" sx="103000" sy="103000" algn="ctr" rotWithShape="0">
              <a:schemeClr val="bg1">
                <a:lumMod val="65000"/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>
            <a:hlinkClick r:id="rId7" action="ppaction://hlinksldjump"/>
          </p:cNvPr>
          <p:cNvSpPr txBox="1"/>
          <p:nvPr/>
        </p:nvSpPr>
        <p:spPr>
          <a:xfrm>
            <a:off x="7199784" y="6284615"/>
            <a:ext cx="1944216" cy="58477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7" action="ppaction://hlinksldjump"/>
              </a:rPr>
              <a:t>VERSIÖN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7" action="ppaction://hlinksldjump"/>
              </a:rPr>
              <a:t>COMPLETA</a:t>
            </a:r>
            <a:endParaRPr lang="es-ES_tradnl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</a:t>
            </a: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7" action="ppaction://hlinksldjump"/>
              </a:rPr>
              <a:t>AQUÍ</a:t>
            </a:r>
            <a:endParaRPr lang="es-ES_tradnl" sz="800" kern="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28 MINUTOS  28 SEGUNDOS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0" y="6284615"/>
            <a:ext cx="2088231" cy="58477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VERSIÖN CONDENSADA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</a:t>
            </a: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PANTALLA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16 Minutos 41 segundos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468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 loop="1">
            <p:snd r:embed="rId2" name="F1 intro-1 Eaglenest.wav"/>
          </p:stSnd>
        </p:sndAc>
      </p:transition>
    </mc:Choice>
    <mc:Fallback xmlns="">
      <p:transition spd="slow">
        <p:fade/>
        <p:sndAc>
          <p:stSnd loop="1">
            <p:snd r:embed="rId8" name="F1 intr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375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750"/>
                            </p:stCondLst>
                            <p:childTnLst>
                              <p:par>
                                <p:cTn id="32" presetID="5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975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7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3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99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5" grpId="1"/>
      <p:bldP spid="7" grpId="0"/>
      <p:bldP spid="7" grpId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501008"/>
            <a:ext cx="4303141" cy="30243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1789" y="3009726"/>
            <a:ext cx="40541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Ayrton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Senna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7410" name="Picture 2" descr="C:\Users\Emilio\Desktop\Nueva carpeta\Ayrton Senna 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79597"/>
            <a:ext cx="4032448" cy="279931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Emilio\Desktop\Nueva carpeta\ayrton-senna-1920x1080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3" y="282388"/>
            <a:ext cx="4267200" cy="2708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496" y="3940021"/>
            <a:ext cx="442646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8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0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1991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6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513782"/>
            <a:ext cx="4090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Nigel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Mansell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8434" name="Picture 2" descr="C:\Users\Emilio\Desktop\Nueva carpeta\nigelmanse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93441"/>
            <a:ext cx="2160240" cy="3235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Emilio\Desktop\Nueva carpeta\MaNSE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60648"/>
            <a:ext cx="5117711" cy="28659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11982"/>
            <a:ext cx="3646595" cy="19813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504" y="4737918"/>
            <a:ext cx="4548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1992   Williams</a:t>
            </a:r>
          </a:p>
        </p:txBody>
      </p:sp>
      <p:pic>
        <p:nvPicPr>
          <p:cNvPr id="7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77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2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Emilio\Desktop\Nueva carpeta\logo-ferra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149080"/>
            <a:ext cx="1584176" cy="1584176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3286725"/>
            <a:ext cx="41729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Michael Schumacher</a:t>
            </a:r>
          </a:p>
        </p:txBody>
      </p:sp>
      <p:pic>
        <p:nvPicPr>
          <p:cNvPr id="19459" name="Picture 3" descr="C:\Users\Emilio\Desktop\Nueva carpeta\Schumm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6089"/>
            <a:ext cx="4320480" cy="2880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8726" y="3970799"/>
            <a:ext cx="354122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4"/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Benetton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4"/>
            </a:pPr>
            <a:endParaRPr lang="es-ES" sz="4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4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5"/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Benetton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499992" y="3284984"/>
            <a:ext cx="2972737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2000   Ferrari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2001   Ferrari</a:t>
            </a:r>
          </a:p>
          <a:p>
            <a:pPr marL="742950" indent="-74295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2002"/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Ferrari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2003   Ferrari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2004   Ferrari</a:t>
            </a:r>
          </a:p>
        </p:txBody>
      </p:sp>
      <p:pic>
        <p:nvPicPr>
          <p:cNvPr id="19460" name="Picture 4" descr="C:\Users\Emilio\Desktop\Nueva carpeta\benetto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24375"/>
            <a:ext cx="3772914" cy="1080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En turno\Normales\michael-schumacher-y-su-bolid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060946" cy="2855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35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7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6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6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2" presetClass="emph" presetSubtype="0" repeatCount="1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" fill="hold">
                                          <p:stCondLst>
                                            <p:cond delay="197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" fill="hold">
                                          <p:stCondLst>
                                            <p:cond delay="296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2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2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3441774"/>
            <a:ext cx="3373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Damon Hill</a:t>
            </a:r>
          </a:p>
        </p:txBody>
      </p:sp>
      <p:pic>
        <p:nvPicPr>
          <p:cNvPr id="20483" name="Picture 3" descr="C:\Users\Emilio\Desktop\Nueva carpeta\1994 _0 Damon Hill portrai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2574"/>
            <a:ext cx="2294931" cy="3059907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C:\Users\Emilio\Desktop\Nueva carpeta\Hill-Williams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556" y="282575"/>
            <a:ext cx="4554279" cy="30599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504" y="4809926"/>
            <a:ext cx="4548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1996   Williams</a:t>
            </a:r>
          </a:p>
        </p:txBody>
      </p:sp>
      <p:pic>
        <p:nvPicPr>
          <p:cNvPr id="8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853" y="4111982"/>
            <a:ext cx="3646595" cy="1981314"/>
          </a:xfrm>
          <a:prstGeom prst="ellipse">
            <a:avLst/>
          </a:prstGeom>
          <a:ln w="95250" cap="rnd">
            <a:solidFill>
              <a:srgbClr val="3333CC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43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4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3681" y="3379639"/>
            <a:ext cx="45956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Jacques </a:t>
            </a:r>
            <a:r>
              <a:rPr lang="es-ES" sz="4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Villeneuve</a:t>
            </a:r>
            <a:endParaRPr lang="es-ES" sz="4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1506" name="Picture 2" descr="C:\Users\Emilio\Desktop\Nueva carpeta\jacques-villeneuv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6212"/>
            <a:ext cx="4176464" cy="313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Emilio\Desktop\Nueva carpeta\Jacques_Villeneuve_2005_Canad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97" y="340785"/>
            <a:ext cx="4411683" cy="294419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5968" y="4653136"/>
            <a:ext cx="4548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7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Williams</a:t>
            </a:r>
          </a:p>
        </p:txBody>
      </p:sp>
      <p:pic>
        <p:nvPicPr>
          <p:cNvPr id="7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11982"/>
            <a:ext cx="3646595" cy="19813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33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7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700"/>
                            </p:stCondLst>
                            <p:childTnLst>
                              <p:par>
                                <p:cTn id="24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7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Emilio\Desktop\Nueva carpeta\Mika_Hakkinen_2006_Goodwo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511" y="569228"/>
            <a:ext cx="4435952" cy="26437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520" y="3645024"/>
            <a:ext cx="4240968" cy="23042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  <a:reflection blurRad="6350" stA="50000" endA="300" endPos="55000" dir="5400000" sy="-100000" algn="bl" rotWithShape="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C:\Users\Emilio\Desktop\Nueva carpeta\Mika_Hakkin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88641"/>
            <a:ext cx="4176464" cy="306709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3225750"/>
            <a:ext cx="4486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Mika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Hakkinen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7063" y="4509120"/>
            <a:ext cx="458490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1998   Williams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1999   Williams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27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3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307631"/>
            <a:ext cx="415184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Fernando Alonso</a:t>
            </a:r>
          </a:p>
        </p:txBody>
      </p:sp>
      <p:pic>
        <p:nvPicPr>
          <p:cNvPr id="23554" name="Picture 2" descr="C:\Users\Emilio\Desktop\Nueva carpeta\fernando-alonso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2088232" cy="312885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C:\Users\Emilio\Desktop\Nueva carpeta\fernando-alons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776" y="185935"/>
            <a:ext cx="4994712" cy="31216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3" name="2 Rectángulo"/>
          <p:cNvSpPr/>
          <p:nvPr/>
        </p:nvSpPr>
        <p:spPr>
          <a:xfrm>
            <a:off x="179512" y="4410978"/>
            <a:ext cx="428303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2005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Renault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2006   Renault</a:t>
            </a:r>
          </a:p>
        </p:txBody>
      </p:sp>
      <p:pic>
        <p:nvPicPr>
          <p:cNvPr id="23556" name="Picture 4" descr="C:\Users\Emilio\Desktop\Nueva carpeta\renault_f1_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49080"/>
            <a:ext cx="2592288" cy="218851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92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1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8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997" y="3873822"/>
            <a:ext cx="46310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Kimi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Raikkonen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4578" name="Picture 2" descr="C:\Users\Emilio\Desktop\Nueva carpeta\kimi_raikkon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88641"/>
            <a:ext cx="3096343" cy="309634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75" endPos="40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C:\Users\Emilio\Desktop\Nueva carpeta\Kim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470" y="404665"/>
            <a:ext cx="4320479" cy="3240359"/>
          </a:xfrm>
          <a:prstGeom prst="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milio\Desktop\Nueva carpeta\logo-ferrar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93096"/>
            <a:ext cx="1944216" cy="1944216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75" endPos="40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528" y="5530006"/>
            <a:ext cx="39520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2007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Ferrari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74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4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4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2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0607" y="3606115"/>
            <a:ext cx="41061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Lewis Hamilton</a:t>
            </a:r>
          </a:p>
        </p:txBody>
      </p:sp>
      <p:pic>
        <p:nvPicPr>
          <p:cNvPr id="25602" name="Picture 2" descr="C:\Users\Emilio\Desktop\Nueva carpeta\Lewis Hamilt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09" y="332656"/>
            <a:ext cx="4224467" cy="316835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C:\Users\Emilio\Desktop\Nueva carpeta\lewis-hamilt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046" y="332656"/>
            <a:ext cx="4329434" cy="2705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504" y="4593902"/>
            <a:ext cx="4426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2008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61853"/>
            <a:ext cx="1256894" cy="8833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37525" y="5602014"/>
            <a:ext cx="5041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2014   Mercedes</a:t>
            </a:r>
          </a:p>
        </p:txBody>
      </p:sp>
      <p:pic>
        <p:nvPicPr>
          <p:cNvPr id="11" name="Picture 10" descr="C:\Users\Emilio\Desktop\Nueva carpeta\Mercedes-Benz-Log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197" y="5661248"/>
            <a:ext cx="896027" cy="8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7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2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Emilio\Desktop\Nueva carpeta\Jenson-Button-jenson-button-29270826-1920-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6441"/>
            <a:ext cx="4369925" cy="2916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C:\Users\Emilio\Desktop\butt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7856"/>
            <a:ext cx="4122699" cy="2641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extLst/>
        </p:spPr>
      </p:pic>
      <p:sp>
        <p:nvSpPr>
          <p:cNvPr id="2" name="1 Rectángulo"/>
          <p:cNvSpPr/>
          <p:nvPr/>
        </p:nvSpPr>
        <p:spPr>
          <a:xfrm>
            <a:off x="251520" y="3441774"/>
            <a:ext cx="42798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Jenson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Button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504" y="4737918"/>
            <a:ext cx="435176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2009   </a:t>
            </a:r>
            <a:r>
              <a:rPr lang="es-ES" sz="4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Brawn</a:t>
            </a: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GP</a:t>
            </a:r>
          </a:p>
        </p:txBody>
      </p:sp>
      <p:pic>
        <p:nvPicPr>
          <p:cNvPr id="26629" name="Picture 5" descr="C:\Users\Emilio\Desktop\aunque-usted-no-lo-crea-brawn-gp-no-posee-tercer-coche-ni-recambios-1481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5024"/>
            <a:ext cx="4000500" cy="2676525"/>
          </a:xfrm>
          <a:prstGeom prst="snip2DiagRect">
            <a:avLst>
              <a:gd name="adj1" fmla="val 16077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rnd">
            <a:solidFill>
              <a:srgbClr val="FFC000"/>
            </a:solidFill>
            <a:bevel/>
          </a:ln>
          <a:effectLst>
            <a:outerShdw blurRad="88900" dist="76200" dir="1800000" sx="102000" sy="102000" algn="tl" rotWithShape="0">
              <a:schemeClr val="tx1">
                <a:lumMod val="75000"/>
                <a:lumOff val="25000"/>
                <a:alpha val="7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89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6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C:\Users\Emilio\Desktop\Nueva carpeta\thCA2MUQL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95836"/>
            <a:ext cx="3483797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27651" name="Picture 3" descr="C:\Users\Emilio\Desktop\Nueva carpeta\S Vett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4128457" cy="3096344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C:\Users\Emilio\Desktop\Sebastian_Vettel_2010_Malaysia_2nd_Free_Practi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032" y="333375"/>
            <a:ext cx="4393456" cy="2079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58246" y="2492896"/>
            <a:ext cx="43062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Sebastian</a:t>
            </a: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4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Vettel</a:t>
            </a:r>
            <a:endParaRPr lang="es-ES" sz="48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 rot="21258209">
            <a:off x="2887674" y="3304470"/>
            <a:ext cx="346441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2010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2011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2012   2013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2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8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501008"/>
            <a:ext cx="4303141" cy="30243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1789" y="3009726"/>
            <a:ext cx="40541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Ayrton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Senna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7410" name="Picture 2" descr="C:\Users\Emilio\Desktop\Nueva carpeta\Ayrton Senna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79597"/>
            <a:ext cx="4032448" cy="279931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Emilio\Desktop\Nueva carpeta\ayrton-senna-1920x1080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3" y="282388"/>
            <a:ext cx="4267200" cy="2708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496" y="3940021"/>
            <a:ext cx="442646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8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0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1991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30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Ayrton.-Himno Nacional de Brasil-1 Eaglenest.wav"/>
          </p:stSnd>
        </p:sndAc>
      </p:transition>
    </mc:Choice>
    <mc:Fallback xmlns="">
      <p:transition spd="slow" advTm="0">
        <p:fade/>
        <p:sndAc>
          <p:stSnd>
            <p:snd r:embed="rId7" name="Ayrton.-Himno Nacional de Brasil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E:\En turno\Normales\senna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3429000"/>
            <a:ext cx="4267201" cy="3200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E:\En turno\Normales\senn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80" y="1157866"/>
            <a:ext cx="4267200" cy="2828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47664" y="116632"/>
            <a:ext cx="63035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Ayrton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Senna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da Silva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en Sao Paulo, Brasil el 21 de marzo de 1960.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252525"/>
                </a:solidFill>
                <a:latin typeface="Arial"/>
                <a:ea typeface="Times New Roman"/>
              </a:rPr>
              <a:t>Falleció en </a:t>
            </a:r>
            <a:r>
              <a:rPr lang="es-ES_tradnl" dirty="0" err="1">
                <a:solidFill>
                  <a:srgbClr val="252525"/>
                </a:solidFill>
                <a:latin typeface="Arial"/>
                <a:ea typeface="Times New Roman"/>
              </a:rPr>
              <a:t>Ímola</a:t>
            </a:r>
            <a:r>
              <a:rPr lang="es-ES_tradnl" dirty="0">
                <a:solidFill>
                  <a:srgbClr val="252525"/>
                </a:solidFill>
                <a:latin typeface="Arial"/>
                <a:ea typeface="Times New Roman"/>
              </a:rPr>
              <a:t>, Italia, el 1º de mayo de 1994.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" name="Picture 2" descr="E:\En turno\Normales\brasil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246" y="116632"/>
            <a:ext cx="1041234" cy="104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1" y="1663640"/>
            <a:ext cx="457200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B0080"/>
                </a:solidFill>
                <a:latin typeface="Arial"/>
                <a:ea typeface="Times New Roman"/>
              </a:rPr>
              <a:t>F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ue un destacado piloto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Del automovilismo de velocidad Brasileño, </a:t>
            </a:r>
            <a:r>
              <a:rPr lang="es-MX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considerado por muchos aficionados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y expertos como el piloto más rápido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de la historia de la Fórmula 1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4289028"/>
            <a:ext cx="457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También fue uno de los pilotos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De Formula 1 más exitosos,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ganando el Campeonato Mundial.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de Pilotos de Formula 1 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en tres ocasiones: 1988, 1990 y 1991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Logró también dos subcampeonatos,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1989 y en 1993.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98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75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8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375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:\En turno\Normales\Senna-Prost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84785"/>
            <a:ext cx="4267200" cy="2942064"/>
          </a:xfrm>
          <a:prstGeom prst="ellipse">
            <a:avLst/>
          </a:prstGeom>
          <a:ln w="190500" cap="rnd">
            <a:gradFill flip="none" rotWithShape="1">
              <a:gsLst>
                <a:gs pos="0">
                  <a:srgbClr val="336600"/>
                </a:gs>
                <a:gs pos="49000">
                  <a:srgbClr val="336600"/>
                </a:gs>
                <a:gs pos="51000">
                  <a:srgbClr val="FFFF00"/>
                </a:gs>
                <a:gs pos="100000">
                  <a:srgbClr val="FFFF00"/>
                </a:gs>
              </a:gsLst>
              <a:path path="circle">
                <a:fillToRect r="100000" b="100000"/>
              </a:path>
              <a:tileRect l="-100000" t="-100000"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yrton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2367" y="3429000"/>
            <a:ext cx="4292600" cy="3219450"/>
          </a:xfrm>
          <a:prstGeom prst="rect">
            <a:avLst/>
          </a:prstGeom>
        </p:spPr>
      </p:pic>
      <p:pic>
        <p:nvPicPr>
          <p:cNvPr id="1026" name="Picture 2" descr="E:\En turno\Normales\Senna 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67" y="3449910"/>
            <a:ext cx="4322057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E:\En turno\Normales\ayrton1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34" y="3429000"/>
            <a:ext cx="4322690" cy="3246820"/>
          </a:xfrm>
          <a:prstGeom prst="rect">
            <a:avLst/>
          </a:prstGeom>
          <a:ln>
            <a:noFill/>
          </a:ln>
          <a:effectLst>
            <a:outerShdw blurRad="292100" dist="139700" dir="2400000" sx="101000" sy="101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913599" y="404664"/>
            <a:ext cx="82304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Compitió en Fórmula 1 para los equipos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Toleman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Lotus, McLaren y Williams, acumulando un total de 41 victorias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(</a:t>
            </a:r>
            <a:r>
              <a:rPr lang="es-MX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seis de ellas en el Gran Premio de Mónaco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), 80 podios y 65 Pole Positions.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1700808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Mantuvo una rivalidad intensa con el piloto francés Alain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Prost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durante gran parte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 su carrera, incluyendo dos años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como compañeros de equipo en McLaren.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572000" y="4892967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Senna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falleció debido a un fuerte choque sufrido en competición en el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Autódromo Enzo e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Dino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Ferrari, durante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El Gran Premio de San Marino de 1994.</a:t>
            </a:r>
            <a:endParaRPr lang="es-MX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4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375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8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8625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625"/>
                            </p:stCondLst>
                            <p:childTnLst>
                              <p:par>
                                <p:cTn id="33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96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730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2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4555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54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7" grpId="0"/>
      <p:bldP spid="11" grpId="0"/>
      <p:bldP spid="12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" y="18864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Su muerte motivó tres días de luto del gobierno de Brasil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un entierro con honores de Estado.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Más de un millón de personas  participaron en su traslado al cementerio.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" y="5661248"/>
            <a:ext cx="91440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La primera curva del Autódromo José Carlos Pace de su ciudad natal se denomina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S de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Senna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dado que él propuso el diseño de dicha sección del trazado.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437" name="Picture 5" descr="E:\En turno\Normales\senna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5868358" cy="3912238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13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:comb/>
      </p:transition>
    </mc:Choice>
    <mc:Fallback xmlns="">
      <p:transition spd="slow" advClick="0" advTm="1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9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4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513782"/>
            <a:ext cx="4090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Nigel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Mansell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8434" name="Picture 2" descr="C:\Users\Emilio\Desktop\Nueva carpeta\nigelmanse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93441"/>
            <a:ext cx="2160240" cy="3235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Emilio\Desktop\Nueva carpeta\MaNSEL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60648"/>
            <a:ext cx="5117711" cy="28659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11982"/>
            <a:ext cx="3646595" cy="19813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504" y="4737918"/>
            <a:ext cx="4548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1992   Williams</a:t>
            </a:r>
          </a:p>
        </p:txBody>
      </p:sp>
      <p:pic>
        <p:nvPicPr>
          <p:cNvPr id="7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00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etalia-HimnodeInglaterra(R.U.)_AnthemEngland(U.K.)_(360p)-1 Eaglenest.wav"/>
          </p:stSnd>
        </p:sndAc>
      </p:transition>
    </mc:Choice>
    <mc:Fallback xmlns="">
      <p:transition spd="slow" advTm="0">
        <p:fade/>
        <p:sndAc>
          <p:stSnd>
            <p:snd r:embed="rId7" name="Hetalia-HimnodeInglaterra(R.U.)_AnthemEngland(U.K.)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2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af5d0d_bandrencorz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37868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116632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Nigel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Ernest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James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Mansell</a:t>
            </a:r>
            <a:endParaRPr lang="es-MX" b="1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ES_tradnl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Nació en </a:t>
            </a:r>
            <a:r>
              <a:rPr lang="es-ES_tradnl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Upton-on</a:t>
            </a:r>
            <a:r>
              <a:rPr lang="es-ES_tradnl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</a:t>
            </a:r>
            <a:r>
              <a:rPr lang="es-ES_tradnl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Severn</a:t>
            </a:r>
            <a:r>
              <a:rPr lang="es-ES_tradnl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</a:t>
            </a:r>
            <a:r>
              <a:rPr lang="es-ES_tradnl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Worcestershire</a:t>
            </a:r>
            <a:r>
              <a:rPr lang="es-ES_tradnl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Inglaterra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ES_tradnl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El 8 de agosto de 1953.</a:t>
            </a:r>
            <a:endParaRPr lang="es-MX" dirty="0">
              <a:solidFill>
                <a:srgbClr val="0B0080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0B0080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0B0080"/>
                </a:solidFill>
                <a:latin typeface="Arial"/>
                <a:ea typeface="Calibri"/>
                <a:cs typeface="Times New Roman"/>
              </a:rPr>
              <a:t>E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s un expiloto del automovilismo de velocidad Británico.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Disputó 191 Grandes Premios en la Formula 1 entre los años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1980 y 1992, y en 1994 y 1995, totalizando 31 victorias, 59 podios y 32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poles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en la máxima categoría.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Fue campeón en el Campeonato de 1992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subcampeón en 1986, 1987 y 1991,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cuarto en 1989, y quinto en 1990, entre otros resultados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9458" name="Picture 2" descr="E:\En turno\Normales\nigel-mansell-williams-fw14b-david-ky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73016"/>
            <a:ext cx="7477834" cy="3069393"/>
          </a:xfrm>
          <a:prstGeom prst="rect">
            <a:avLst/>
          </a:prstGeom>
          <a:ln w="127000" cap="rnd"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circle">
                <a:fillToRect l="100000" t="100000"/>
              </a:path>
              <a:tileRect r="-100000" b="-10000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96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Emilio\Desktop\Nueva carpeta\logo-ferrar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149080"/>
            <a:ext cx="1584176" cy="1584176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3286725"/>
            <a:ext cx="41729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Michael Schumacher</a:t>
            </a:r>
          </a:p>
        </p:txBody>
      </p:sp>
      <p:pic>
        <p:nvPicPr>
          <p:cNvPr id="19459" name="Picture 3" descr="C:\Users\Emilio\Desktop\Nueva carpeta\Schumm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6089"/>
            <a:ext cx="4320480" cy="2880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8726" y="3970799"/>
            <a:ext cx="354122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4"/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Benetton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4"/>
            </a:pPr>
            <a:endParaRPr lang="es-ES" sz="4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4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5"/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Benetton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499992" y="3284984"/>
            <a:ext cx="2972737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2000   Ferrari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2001   Ferrari</a:t>
            </a:r>
          </a:p>
          <a:p>
            <a:pPr marL="742950" indent="-74295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2002"/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Ferrari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2003   Ferrari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2004   Ferrari</a:t>
            </a:r>
          </a:p>
        </p:txBody>
      </p:sp>
      <p:pic>
        <p:nvPicPr>
          <p:cNvPr id="19460" name="Picture 4" descr="C:\Users\Emilio\Desktop\Nueva carpeta\benett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24375"/>
            <a:ext cx="3772914" cy="1080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En turno\Normales\michael-schumacher-y-su-bolid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060946" cy="2855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51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 Nacional de Alemania (Deutschlandüberalles)-1 Eaglenest.wav"/>
          </p:stSnd>
        </p:sndAc>
      </p:transition>
    </mc:Choice>
    <mc:Fallback xmlns="">
      <p:transition spd="slow" advTm="0">
        <p:fade/>
        <p:sndAc>
          <p:stSnd>
            <p:snd r:embed="rId8" name="Himno Nacional de Alemania (Deutschlandüberalles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7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6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6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2" presetClass="emph" presetSubtype="0" repeatCount="1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" fill="hold">
                                          <p:stCondLst>
                                            <p:cond delay="197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" fill="hold">
                                          <p:stCondLst>
                                            <p:cond delay="296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2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2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51521" y="3181032"/>
            <a:ext cx="8641928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Se le conoce como el </a:t>
            </a:r>
            <a:r>
              <a:rPr lang="es-MX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"Káiser"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 y, de forma cariñosa, </a:t>
            </a:r>
            <a:r>
              <a:rPr lang="es-MX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"</a:t>
            </a:r>
            <a:r>
              <a:rPr lang="es-MX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Schumi</a:t>
            </a:r>
            <a:r>
              <a:rPr lang="es-MX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"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Ha ganado siete campeonatos mundiales de Formula 1: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dos con la escudería Benetton en 1994 y 1995,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y cinco con Ferrari en los años 2000, 2001, 2002, 2003 y 2004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superando en ello los cinco campeonatos conseguidos por 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Juan Manuel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Fangio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Asimismo, fue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subcampeón en 1998 y 2006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es-MX" dirty="0">
                <a:solidFill>
                  <a:srgbClr val="FFFF00"/>
                </a:solidFill>
                <a:latin typeface="Arial"/>
                <a:ea typeface="Times New Roman"/>
                <a:cs typeface="Times New Roman"/>
              </a:rPr>
              <a:t>tercero en 1992, 1996 y 2005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cuarto en 1993 y quinto en 1999.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Acumuló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91 victorias y 155 podios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superando los números de 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Alain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Prost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quien ostentaba dichos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récords en la década de los 90’s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.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218" name="Picture 2" descr="E:\En turno\Normales\Flag-map_of_Alemani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650" y="108425"/>
            <a:ext cx="819830" cy="1088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826754" y="318710"/>
            <a:ext cx="37776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Michael Schumacher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en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Hurth-Hermülheim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Alemania Occidental,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el 3 de Enero de 1969,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 un expiloto alemán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de automovilismo de velocidad,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conocido por ser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el más laureado de la historia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de la formula 1.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219" name="Picture 3" descr="E:\En turno\Normales\250px-Michael_Schumacher_2006_USA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4032448" cy="31409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69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875"/>
                            </p:stCondLst>
                            <p:childTnLst>
                              <p:par>
                                <p:cTn id="17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8575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51520" y="692696"/>
            <a:ext cx="4391918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Si tenemos en cuenta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el actual sistema de puntos, el </a:t>
            </a:r>
            <a:r>
              <a:rPr lang="es-MX" i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Káiser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contaría con 3.890 puntos,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siendo así el piloto con más puntos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la historia de la 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Formula 1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_tradnl" sz="1050" dirty="0">
              <a:solidFill>
                <a:srgbClr val="252525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105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Tras su retirada de la </a:t>
            </a:r>
            <a:r>
              <a:rPr lang="es-MX" dirty="0">
                <a:solidFill>
                  <a:srgbClr val="0B0080"/>
                </a:solidFill>
                <a:latin typeface="Arial"/>
                <a:ea typeface="Times New Roman"/>
                <a:cs typeface="Times New Roman"/>
              </a:rPr>
              <a:t>Formula 1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en 2006,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compitió en motociclismo de velocidad en 2007.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643438" y="2996952"/>
            <a:ext cx="425001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Sin embargo, Schumacher regresó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 la Formula 1 en 2010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 las órdenes de Ross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Brawn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el equipo 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Mercedes Benz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 retiró de forma definitiva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al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teminar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</a:t>
            </a:r>
            <a:r>
              <a:rPr lang="es-MX" dirty="0">
                <a:solidFill>
                  <a:srgbClr val="0B0080"/>
                </a:solidFill>
                <a:latin typeface="Arial"/>
                <a:ea typeface="Times New Roman"/>
                <a:cs typeface="Times New Roman"/>
              </a:rPr>
              <a:t>2012 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tras el anuncio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del fichaje de Lewis Hamilton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por las </a:t>
            </a:r>
            <a:r>
              <a:rPr lang="es-MX" i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flechas de plata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558924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El 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29 de Diciembre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de 2013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sufrió un grave accidente mientras practicaba 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esquí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la estación invernal de 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Méribel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en los Alpes Franceses,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al esquiar fuera de pista.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Actualmente se encuentra recuperándose de sus graves lesiones.</a:t>
            </a:r>
            <a:endParaRPr lang="es-MX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pic>
        <p:nvPicPr>
          <p:cNvPr id="4099" name="Picture 3" descr="C:\Users\capiA\Desktop\1578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3916"/>
            <a:ext cx="4571536" cy="2163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E:\En turno\Normales\398389-ff8011e4-1c69-11e4-9498-229fc8e204d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900" y="548680"/>
            <a:ext cx="4220141" cy="2376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4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9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6600"/>
                            </p:stCondLst>
                            <p:childTnLst>
                              <p:par>
                                <p:cTn id="24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8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3441774"/>
            <a:ext cx="3373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Damon Hill</a:t>
            </a:r>
          </a:p>
        </p:txBody>
      </p:sp>
      <p:pic>
        <p:nvPicPr>
          <p:cNvPr id="20483" name="Picture 3" descr="C:\Users\Emilio\Desktop\Nueva carpeta\1994 _0 Damon Hill portrai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2574"/>
            <a:ext cx="2294931" cy="3059907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C:\Users\Emilio\Desktop\Nueva carpeta\Hill-Williams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556" y="282575"/>
            <a:ext cx="4554279" cy="30599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504" y="4809926"/>
            <a:ext cx="4548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1996   Williams</a:t>
            </a:r>
          </a:p>
        </p:txBody>
      </p:sp>
      <p:pic>
        <p:nvPicPr>
          <p:cNvPr id="8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853" y="4111982"/>
            <a:ext cx="3646595" cy="1981314"/>
          </a:xfrm>
          <a:prstGeom prst="ellipse">
            <a:avLst/>
          </a:prstGeom>
          <a:ln w="95250" cap="rnd">
            <a:solidFill>
              <a:srgbClr val="3333CC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35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etalia-HimnodeInglaterra(R.U.)_AnthemEngland(U.K.)_(360p)-1 Eaglenest.wav"/>
          </p:stSnd>
        </p:sndAc>
      </p:transition>
    </mc:Choice>
    <mc:Fallback xmlns="">
      <p:transition spd="slow" advTm="0">
        <p:fade/>
        <p:sndAc>
          <p:stSnd>
            <p:snd r:embed="rId7" name="Hetalia-HimnodeInglaterra(R.U.)_AnthemEngland(U.K.)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4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29623" y="-27384"/>
            <a:ext cx="7186793" cy="111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Calibri"/>
              </a:rPr>
              <a:t>Damon Graham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</a:rPr>
              <a:t>Devereux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</a:rPr>
              <a:t> Hill 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más conocido como 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</a:rPr>
              <a:t>Damon Hill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Nació en Londres, Inglaterra, el 17 de septiembre de 1960.</a:t>
            </a:r>
          </a:p>
          <a:p>
            <a:pPr algn="ctr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Piloto del automovilismo de velocidad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</a:rPr>
              <a:t>Britanico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" name="Picture 2" descr="E:\En turno\Normales\af5d0d_bandrencorz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37868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1098610"/>
            <a:ext cx="91439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Disputó la Formula 1 desde 1992 hasta 1999,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Resultando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</a:rPr>
              <a:t>Campeón de Pilotos en 1996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 para el equipo Williams,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subcampeón en 1994 y 1995, y tercero en 1993,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en su carrera totalizó 22 victorias y 42 podios.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Es hijo del dos veces campeón del mundo de Fórmula 1 Graham Hill.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0483" name="Picture 3" descr="E:\En turno\Normales\Damon-Hi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96952"/>
            <a:ext cx="7142308" cy="35711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07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3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3681" y="3379639"/>
            <a:ext cx="45956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Jacques </a:t>
            </a:r>
            <a:r>
              <a:rPr lang="es-ES" sz="4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Villeneuve</a:t>
            </a:r>
            <a:endParaRPr lang="es-ES" sz="4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1506" name="Picture 2" descr="C:\Users\Emilio\Desktop\Nueva carpeta\jacques-villeneuve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6212"/>
            <a:ext cx="4176464" cy="313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Emilio\Desktop\Nueva carpeta\Jacques_Villeneuve_2005_Canad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97" y="340785"/>
            <a:ext cx="4411683" cy="294419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5968" y="4653136"/>
            <a:ext cx="4548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97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Williams</a:t>
            </a:r>
          </a:p>
        </p:txBody>
      </p:sp>
      <p:pic>
        <p:nvPicPr>
          <p:cNvPr id="7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11982"/>
            <a:ext cx="3646595" cy="19813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82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 Nacional De Canada-1 Eaglenest.wav"/>
          </p:stSnd>
        </p:sndAc>
      </p:transition>
    </mc:Choice>
    <mc:Fallback xmlns="">
      <p:transition spd="slow" advTm="0">
        <p:fade/>
        <p:sndAc>
          <p:stSnd>
            <p:snd r:embed="rId8" name="Himno Nacional De Canad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7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700"/>
                            </p:stCondLst>
                            <p:childTnLst>
                              <p:par>
                                <p:cTn id="24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7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47664" y="116632"/>
            <a:ext cx="5544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Jacques Joseph Charles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Villeneuve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Nació en Saint Jean Sur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Richelieu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Quebec,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El 9 de abril de 1971.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1266" name="Picture 2" descr="E:\En turno\Normales\Mapa-Bandera_Canada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3"/>
            <a:ext cx="2088232" cy="111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397023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También obtuvo campeonato de la serie CART en 1995,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triunfando además en las 500 Millas de Indianápolis.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Actualmente corre esporádicamente en la NASCAR y el V8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Supercars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21506" name="Picture 2" descr="E:\En turno\Normales\Villeneu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33" y="2612192"/>
            <a:ext cx="7515683" cy="27848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1015568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Piloto del Automovilismo de velocidad Canadiense.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Ha sido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Campeón de la Formula 1 en 1997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y subcampeón en 1996.,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logrando 11 victorias y 23 podios.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65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7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4825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Emilio\Desktop\Nueva carpeta\Mika_Hakkinen_2006_Goodwoo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511" y="569228"/>
            <a:ext cx="4435952" cy="26437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520" y="3645024"/>
            <a:ext cx="4240968" cy="23042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  <a:reflection blurRad="6350" stA="50000" endA="300" endPos="55000" dir="5400000" sy="-100000" algn="bl" rotWithShape="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C:\Users\Emilio\Desktop\Nueva carpeta\Mika_Hakkine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88641"/>
            <a:ext cx="4176464" cy="306709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3225750"/>
            <a:ext cx="4486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Mika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Hakkinen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7063" y="4509120"/>
            <a:ext cx="458490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1998   Williams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1999   Williams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81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YBANDERADEFINLANDIA-ANTHEMANDFLAGOFFINLAND_(360p)-1 Eaglenest.wav"/>
          </p:stSnd>
        </p:sndAc>
      </p:transition>
    </mc:Choice>
    <mc:Fallback xmlns="">
      <p:transition spd="slow" advTm="0">
        <p:fade/>
        <p:sndAc>
          <p:stSnd>
            <p:snd r:embed="rId7" name="HIMNOYBANDERADEFINLANDIA-ANTHEMANDFLAGOFFINLAND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3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59632" y="406405"/>
            <a:ext cx="61926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Mika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Pauli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Häkkinen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Nació en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Vantaa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Finlandia, el  28 de septiembre de 1968.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E:\En turno\Normales\Finland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299" y="116632"/>
            <a:ext cx="162018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1192684"/>
            <a:ext cx="9143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Piloto del automovilismo de velocidad Finlandés </a:t>
            </a:r>
            <a:r>
              <a:rPr lang="es-MX" dirty="0">
                <a:solidFill>
                  <a:srgbClr val="FFFF00"/>
                </a:solidFill>
                <a:latin typeface="Arial"/>
                <a:ea typeface="Calibri"/>
                <a:cs typeface="Times New Roman"/>
              </a:rPr>
              <a:t>retirado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Fue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Campeón del Mundo de Formula 1 en 1998 y 1999 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para McLaren,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y logró 20 victorias y 56 podios en dicho certamen.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3446" y="5879013"/>
            <a:ext cx="91574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Actualmente se encuentra fuera de la alta competición,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habiendo competido tres años en el Campeonato Alemán de Turismos.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22530" name="Picture 2" descr="E:\En turno\Normales\Hakkin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2652713"/>
            <a:ext cx="7010400" cy="2924175"/>
          </a:xfrm>
          <a:prstGeom prst="rect">
            <a:avLst/>
          </a:prstGeom>
          <a:ln w="228600" cap="sq" cmpd="thickThin">
            <a:solidFill>
              <a:srgbClr val="0099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70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25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175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917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307631"/>
            <a:ext cx="415184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Fernando Alonso</a:t>
            </a:r>
          </a:p>
        </p:txBody>
      </p:sp>
      <p:pic>
        <p:nvPicPr>
          <p:cNvPr id="23554" name="Picture 2" descr="C:\Users\Emilio\Desktop\Nueva carpeta\fernando-alonso-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2088232" cy="312885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C:\Users\Emilio\Desktop\Nueva carpeta\fernando-alons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776" y="185935"/>
            <a:ext cx="4994712" cy="31216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3" name="2 Rectángulo"/>
          <p:cNvSpPr/>
          <p:nvPr/>
        </p:nvSpPr>
        <p:spPr>
          <a:xfrm>
            <a:off x="179512" y="4410978"/>
            <a:ext cx="428303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2005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Renault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2006   Renault</a:t>
            </a:r>
          </a:p>
        </p:txBody>
      </p:sp>
      <p:pic>
        <p:nvPicPr>
          <p:cNvPr id="23556" name="Picture 4" descr="C:\Users\Emilio\Desktop\Nueva carpeta\renault_f1_log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49080"/>
            <a:ext cx="2592288" cy="218851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56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 loop="1">
            <p:snd r:embed="rId2" name="Himno Nacional de España-1 Eaglenest.wav"/>
          </p:stSnd>
        </p:sndAc>
      </p:transition>
    </mc:Choice>
    <mc:Fallback xmlns="">
      <p:transition spd="slow" advTm="0">
        <p:fade/>
        <p:sndAc>
          <p:stSnd loop="1">
            <p:snd r:embed="rId7" name="Himno Nacional de Españ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1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8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4624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Fernando Alonso Díaz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en Oviedo, Asturias, España, el 29 de julio de 1981.</a:t>
            </a:r>
            <a:endParaRPr lang="es-MX" dirty="0">
              <a:solidFill>
                <a:srgbClr val="0B0080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0B0080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B0080"/>
                </a:solidFill>
                <a:latin typeface="Arial"/>
                <a:ea typeface="Times New Roman"/>
              </a:rPr>
              <a:t>P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iloto Español de Formula 1.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290" name="Picture 2" descr="E:\En turno\Normales\mapa_espana_bandera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643" y="85378"/>
            <a:ext cx="1347837" cy="111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1436583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Con Renault, ha ganado dos veces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el Campeonato Mundial de Pilotos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de Formula 1 en 2005 y 2006.</a:t>
            </a:r>
            <a:endParaRPr lang="es-MX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4084037"/>
            <a:ext cx="4572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B0080"/>
                </a:solidFill>
                <a:latin typeface="Arial"/>
                <a:ea typeface="Times New Roman"/>
              </a:rPr>
              <a:t>H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a sido subcampeón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2010, 2012 y 2013,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obtuvo un tercer puesto en 2007.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Ha competido para los equipos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Minardi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Renault F1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Team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McLaren y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Scuderia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Ferrari,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siendo esta su escudería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desde 2010 hasta 2014.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556" name="Picture 4" descr="E:\En turno\Normales\Fernando_Alonso_and_Sergio_Perez_2012_Malays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981695"/>
            <a:ext cx="4149769" cy="36876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13500000" sx="103000" sy="103000" algn="br" rotWithShape="0">
              <a:schemeClr val="accent5">
                <a:lumMod val="75000"/>
                <a:alpha val="74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E:\En turno\Normales\alons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392"/>
            <a:ext cx="3789455" cy="25206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14400000" sx="102000" sy="102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06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375"/>
                            </p:stCondLst>
                            <p:childTnLst>
                              <p:par>
                                <p:cTn id="13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975"/>
                            </p:stCondLst>
                            <p:childTnLst>
                              <p:par>
                                <p:cTn id="28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0" accel="50000" fill="hold">
                                          <p:stCondLst>
                                            <p:cond delay="90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0" accel="50000" fill="hold">
                                          <p:stCondLst>
                                            <p:cond delay="90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075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547664" y="95135"/>
            <a:ext cx="7596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El 20 de noviembre de 2014,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la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Scuderia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Ferrari anuncia su marcha después de 5 temporadas.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El 11 de diciembre de 2014 se anuncia la llegada a McLaren-Honda.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355976" y="1375608"/>
            <a:ext cx="457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Alonso es el sexto piloto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con mayor cantidad de victorias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la historia de la Fórmula 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con 32 grandes premios ganados,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el tercer piloto con más podios con 97.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3359303"/>
            <a:ext cx="914400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Entre sus triunfos se cuentan tres en el Gran Premio de Malasia,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tres en el Gran Premio de Alemania,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tres en el Gran Permio de Europa (uno de ellos en España),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dos en el Gran Premio de Mónaco, dos en el Gran Premio de la Gran Bretaña,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dos en el Gran Premio de Italia, dos en el Gran Premio de Japón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otros dos en el Gran Premio de España.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Junto a Alfonso de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Portago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y Pedro de la Rosa,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Alonso es uno de los tres españoles que han alcanzado el podio en esta competición,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siendo el único que ha logrado victorias.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 además uno de los cuatro pilotos que han debutado en Ferrari con victoria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la primera carrera (junto con Mario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Andretti,Nigel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Mansell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y Kimi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Raikkonen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).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578" name="Picture 2" descr="E:\En turno\Normales\Fernando_Alonso_won_2012_Malaysian_G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02" y="1052736"/>
            <a:ext cx="3345615" cy="2234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90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0"/>
                            </p:stCondLst>
                            <p:childTnLst>
                              <p:par>
                                <p:cTn id="13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accel="50000" fill="hold">
                                          <p:stCondLst>
                                            <p:cond delay="70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4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accel="50000" fill="hold">
                                          <p:stCondLst>
                                            <p:cond delay="70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23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997" y="3873822"/>
            <a:ext cx="46310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Kimi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Raikkonen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4578" name="Picture 2" descr="C:\Users\Emilio\Desktop\Nueva carpeta\kimi_raikkon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88641"/>
            <a:ext cx="3096343" cy="309634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75" endPos="40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C:\Users\Emilio\Desktop\Nueva carpeta\Kim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470" y="404665"/>
            <a:ext cx="4320479" cy="3240359"/>
          </a:xfrm>
          <a:prstGeom prst="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milio\Desktop\Nueva carpeta\logo-ferrar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93096"/>
            <a:ext cx="1944216" cy="1944216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75" endPos="40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528" y="5530006"/>
            <a:ext cx="39520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2007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Ferrari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19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 loop="1">
            <p:snd r:embed="rId2" name="HIMNOYBANDERADEFINLANDIA-ANTHEMANDFLAGOFFINLAND_(360p)-1 Eaglenest.wav"/>
          </p:stSnd>
        </p:sndAc>
      </p:transition>
    </mc:Choice>
    <mc:Fallback xmlns="">
      <p:transition spd="slow" advTm="0">
        <p:fade/>
        <p:sndAc>
          <p:stSnd loop="1">
            <p:snd r:embed="rId7" name="HIMNOYBANDERADEFINLANDIA-ANTHEMANDFLAGOFFINLAND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4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4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2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5655" y="212447"/>
            <a:ext cx="57966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Kimi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Mattias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Räikkönen</a:t>
            </a:r>
            <a:endParaRPr lang="es-MX" b="1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Nació en </a:t>
            </a:r>
            <a:r>
              <a:rPr lang="es-MX" dirty="0" err="1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Espoo</a:t>
            </a:r>
            <a:r>
              <a:rPr lang="es-MX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, Finlandia, el 17 de octubre de 1979.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0B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B0080"/>
                </a:solidFill>
                <a:latin typeface="Arial"/>
                <a:ea typeface="Times New Roman"/>
              </a:rPr>
              <a:t>Piloto del Automovilismo Finlandés.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E:\En turno\Normales\Finland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299" y="116632"/>
            <a:ext cx="162018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572000" y="4759984"/>
            <a:ext cx="457250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Tras la temporada 2009,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el piloto cambió de disciplina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para competir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el Campeonato Mundial de Rally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para Citroën.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1916832"/>
            <a:ext cx="457199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Fue campeón mundial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de Formula 1 en 2007</a:t>
            </a:r>
            <a:r>
              <a:rPr lang="es-MX" dirty="0">
                <a:solidFill>
                  <a:srgbClr val="0B0080"/>
                </a:solidFill>
                <a:latin typeface="Arial"/>
                <a:ea typeface="Times New Roman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como piloto de Ferrari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Arial"/>
                <a:ea typeface="Times New Roman"/>
              </a:rPr>
              <a:t>y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</a:t>
            </a:r>
            <a:r>
              <a:rPr lang="es-MX" dirty="0">
                <a:solidFill>
                  <a:srgbClr val="000000"/>
                </a:solidFill>
                <a:latin typeface="Arial"/>
                <a:ea typeface="Times New Roman"/>
              </a:rPr>
              <a:t>subcampeón en 2003 y 2005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Arial"/>
                <a:ea typeface="Times New Roman"/>
              </a:rPr>
              <a:t>con McLaren.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25603" name="Picture 3" descr="E:\En turno\Normales\Kim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80" y="1526654"/>
            <a:ext cx="4267200" cy="2838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E:\En turno\Normales\Kimi 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3817938"/>
            <a:ext cx="4267200" cy="2838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42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9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9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2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36512" y="1591632"/>
            <a:ext cx="46450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Allí logró un quinto en el Rally de Turquía de 2010 como mejor resultado.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El finlandés terminó en el décimo lugar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del campeonato de pilotos de 2010 y 2011.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4005064"/>
            <a:ext cx="457250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Räikkönen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y Carlos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Reutemann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son los únicos pilotos de Formula 1 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que han conseguido sumar puntos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el Campeonato del Mundo de Rally.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Siendo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Reutemann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el único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haber subido al podio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Räikkönen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en haberlo logrado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siendo campeón del mundo de F1.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27650" name="Picture 2" descr="E:\En turno\Normales\kimi-raikkonen-c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705" y="756667"/>
            <a:ext cx="4267200" cy="2600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E:\En turno\Normales\kimitopgea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645024"/>
            <a:ext cx="4590691" cy="25830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87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6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641891" y="116632"/>
            <a:ext cx="75021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Räikkönen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retornó a la Fórmula 1 en 2012 para pilotar para Lotus,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quedando tercero en el campeonato mundial de pilotos.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El piloto volvió a correr con Ferrari en 2014.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5877272"/>
            <a:ext cx="91217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su carrera en la máxima categoría de automovilismo,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el finlandés ha obtenido 20 victorias y 77 podios.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26626" name="Picture 2" descr="E:\En turno\Normales\KimiRaikkon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352928" cy="41764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21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8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8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8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375"/>
                            </p:stCondLst>
                            <p:childTnLst>
                              <p:par>
                                <p:cTn id="24" presetID="2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825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0607" y="3606115"/>
            <a:ext cx="41061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Lewis Hamilton</a:t>
            </a:r>
          </a:p>
        </p:txBody>
      </p:sp>
      <p:pic>
        <p:nvPicPr>
          <p:cNvPr id="25602" name="Picture 2" descr="C:\Users\Emilio\Desktop\Nueva carpeta\Lewis Hamilt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09" y="332656"/>
            <a:ext cx="4224467" cy="316835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C:\Users\Emilio\Desktop\Nueva carpeta\lewis-hamilt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046" y="332656"/>
            <a:ext cx="4329434" cy="2705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504" y="4593902"/>
            <a:ext cx="4426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2008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61853"/>
            <a:ext cx="1256894" cy="8833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37525" y="5602014"/>
            <a:ext cx="5041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2014   Mercedes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1" name="Picture 10" descr="C:\Users\Emilio\Desktop\Nueva carpeta\Mercedes-Benz-Log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197" y="5661248"/>
            <a:ext cx="896027" cy="8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9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Formula Uno  019.wav"/>
          </p:stSnd>
        </p:sndAc>
      </p:transition>
    </mc:Choice>
    <mc:Fallback xmlns="">
      <p:transition spd="slow" advTm="0">
        <p:fade/>
        <p:sndAc>
          <p:stSnd>
            <p:snd r:embed="rId9" name="Formula Uno  01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2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547664" y="273422"/>
            <a:ext cx="6336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Lewis Carl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Davidson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Hamilton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Stevenage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Hertfordshire 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el 7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January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1985.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Es un piloto de carreras de fórmula 1.</a:t>
            </a:r>
            <a:endParaRPr lang="es-MX" sz="105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E:\En turno\Normales\af5d0d_bandrencorz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37868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1591632"/>
            <a:ext cx="457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Actualmente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corre para el equipo de Mercedes AMG.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En el 2008 y 2014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Campeón mundial de fórmula 1.</a:t>
            </a:r>
            <a:endParaRPr lang="es-MX" sz="10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4351600"/>
            <a:ext cx="4572000" cy="1669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 la edad de diez años,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 acercó a Ron Dennis de McLaren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la ceremonia de premios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Autosport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le dijo, "quiero correr para ti un día...</a:t>
            </a:r>
          </a:p>
          <a:p>
            <a:pPr algn="ctr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Quiero correr para McLaren".</a:t>
            </a:r>
            <a:endParaRPr lang="es-MX" sz="105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28675" name="Picture 3" descr="E:\En turno\Normales\Lewis_Hamilton_2007_Britain_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30688"/>
            <a:ext cx="4267200" cy="2294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26" name="Picture 2" descr="E:\En turno\Normales\lewis-hamilton_1106294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56792"/>
            <a:ext cx="4176464" cy="2673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15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  <p:sndAc>
          <p:stSnd>
            <p:snd r:embed="rId2" name="Hetalia-HimnodeInglaterra(R.U.)_AnthemEngland(U.K.)_(360p)-1 Eaglenest.wav"/>
          </p:stSnd>
        </p:sndAc>
      </p:transition>
    </mc:Choice>
    <mc:Fallback xmlns="">
      <p:transition spd="slow" advClick="0" advTm="0">
        <p:comb/>
        <p:sndAc>
          <p:stSnd>
            <p:snd r:embed="rId7" name="Hetalia-HimnodeInglaterra(R.U.)_AnthemEngland(U.K.)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750"/>
                            </p:stCondLst>
                            <p:childTnLst>
                              <p:par>
                                <p:cTn id="13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6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4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1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641892" y="332656"/>
            <a:ext cx="75021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Menos de tres años más tarde McLaren y Mercedes-Benz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le firmaron en su programa de apoyo a jóvenes conductores,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después de ganar el británico de Fórmula Renault,</a:t>
            </a:r>
            <a:endParaRPr lang="es-MX" sz="105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1397675"/>
            <a:ext cx="45497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la fórmula 3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Euroseries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el Campeonato de GP2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subiendo la escalera en las carreras,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él condujo para McLaren en 2007, haciendo su debut en fórmula uno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12 años después de su inicial encuentro con Dennis.</a:t>
            </a:r>
            <a:endParaRPr lang="es-MX" sz="105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2220" y="4361036"/>
            <a:ext cx="45497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El contrato de Hamilton para el programa de desarrollo de conductores de McLaren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lo hizo el conductor más joven jamás contratado.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Contrato que posteriormente le dio lugar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 una unidad de formula uno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proveniente de un fondo mixto...</a:t>
            </a:r>
            <a:endParaRPr lang="es-MX" sz="105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29698" name="Picture 2" descr="E:\En turno\Normales\Lewis+Hamilt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06" y="1196752"/>
            <a:ext cx="4464207" cy="29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E:\En turno\Normales\Lewis-Hamilton-and-Nico-Rosberg-Mercedes-World-Drivers-Championshi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77072"/>
            <a:ext cx="4321324" cy="2439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40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8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8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600"/>
                            </p:stCondLst>
                            <p:childTnLst>
                              <p:par>
                                <p:cTn id="2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8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8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8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8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8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Emilio\Desktop\Nueva carpeta\Jenson-Button-jenson-button-29270826-1920-1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6441"/>
            <a:ext cx="4369925" cy="2916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C:\Users\Emilio\Desktop\butt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7856"/>
            <a:ext cx="4122699" cy="2641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extLst/>
        </p:spPr>
      </p:pic>
      <p:sp>
        <p:nvSpPr>
          <p:cNvPr id="2" name="1 Rectángulo"/>
          <p:cNvSpPr/>
          <p:nvPr/>
        </p:nvSpPr>
        <p:spPr>
          <a:xfrm>
            <a:off x="251520" y="3441774"/>
            <a:ext cx="42798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Jenson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Button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504" y="4737918"/>
            <a:ext cx="435176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2009   </a:t>
            </a:r>
            <a:r>
              <a:rPr lang="es-ES" sz="4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Brawn</a:t>
            </a: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GP</a:t>
            </a:r>
          </a:p>
        </p:txBody>
      </p:sp>
      <p:pic>
        <p:nvPicPr>
          <p:cNvPr id="26629" name="Picture 5" descr="C:\Users\Emilio\Desktop\aunque-usted-no-lo-crea-brawn-gp-no-posee-tercer-coche-ni-recambios-1481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5024"/>
            <a:ext cx="4000500" cy="2676525"/>
          </a:xfrm>
          <a:prstGeom prst="snip2DiagRect">
            <a:avLst>
              <a:gd name="adj1" fmla="val 16077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rnd">
            <a:solidFill>
              <a:srgbClr val="FFC000"/>
            </a:solidFill>
            <a:bevel/>
          </a:ln>
          <a:effectLst>
            <a:outerShdw blurRad="88900" dist="76200" dir="1800000" sx="102000" sy="102000" algn="tl" rotWithShape="0">
              <a:schemeClr val="tx1">
                <a:lumMod val="75000"/>
                <a:lumOff val="25000"/>
                <a:alpha val="7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64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Formula Uno  019.wav"/>
          </p:stSnd>
        </p:sndAc>
      </p:transition>
    </mc:Choice>
    <mc:Fallback xmlns="">
      <p:transition spd="slow" advTm="0">
        <p:fade/>
        <p:sndAc>
          <p:stSnd>
            <p:snd r:embed="rId7" name="Formula Uno  01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6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41892" y="116632"/>
            <a:ext cx="62424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Jenson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Alexander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Lyons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Button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b="1" dirty="0">
                <a:solidFill>
                  <a:srgbClr val="252525"/>
                </a:solidFill>
                <a:latin typeface="Arial"/>
                <a:ea typeface="Times New Roman"/>
              </a:rPr>
              <a:t>Nació el 19 de enero de 1980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b="1" dirty="0">
                <a:solidFill>
                  <a:srgbClr val="252525"/>
                </a:solidFill>
                <a:latin typeface="Arial"/>
                <a:ea typeface="Times New Roman"/>
              </a:rPr>
              <a:t>en </a:t>
            </a:r>
            <a:r>
              <a:rPr lang="es-ES_tradnl" b="1" dirty="0" err="1">
                <a:solidFill>
                  <a:srgbClr val="252525"/>
                </a:solidFill>
                <a:latin typeface="Arial"/>
                <a:ea typeface="Times New Roman"/>
              </a:rPr>
              <a:t>Frome</a:t>
            </a:r>
            <a:r>
              <a:rPr lang="es-ES_tradnl" b="1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  <a:r>
              <a:rPr lang="es-ES_tradnl" b="1" dirty="0" err="1">
                <a:solidFill>
                  <a:srgbClr val="252525"/>
                </a:solidFill>
                <a:latin typeface="Arial"/>
                <a:ea typeface="Times New Roman"/>
              </a:rPr>
              <a:t>Somerst</a:t>
            </a:r>
            <a:r>
              <a:rPr lang="es-ES_tradnl" b="1" dirty="0">
                <a:solidFill>
                  <a:srgbClr val="252525"/>
                </a:solidFill>
                <a:latin typeface="Arial"/>
                <a:ea typeface="Times New Roman"/>
              </a:rPr>
              <a:t>, Inglaterra. 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E:\En turno\Normales\af5d0d_bandrencorz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37868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14292" y="1268760"/>
            <a:ext cx="47774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Conocido como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Jenson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Button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Piloto del automovilismo Británico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que participa desde el año 2000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la Formula 1.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el pasado compitió en las escuderías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Williams, Benetton, Renault, BAR,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Honda y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Brawn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GP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desde 2010 forma parte del equipo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252525"/>
                </a:solidFill>
                <a:latin typeface="Arial"/>
                <a:ea typeface="Times New Roman"/>
              </a:rPr>
              <a:t>McLaren.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4289028"/>
            <a:ext cx="4561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Button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 fue campeón del mundo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de Fórmula 1 en 2009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subcampeón en 2011, tercero en 2004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quinto en 2010 y 2012.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 lo largo de su carrera, el británico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ha logrado 15 victorias y 50 podios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dicha categoría.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30722" name="Picture 2" descr="E:\En turno\Normales\Jens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51" y="4408082"/>
            <a:ext cx="3683109" cy="2313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E:\En turno\Normales\Jenson-Button-jenson-button-23335703-416-3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130" y="1310201"/>
            <a:ext cx="3962400" cy="2857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19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comb/>
        <p:sndAc>
          <p:stSnd>
            <p:snd r:embed="rId2" name="Hetalia-HimnodeInglaterra(R.U.)_AnthemEngland(U.K.)_(360p)-1 Eaglenest.wav"/>
          </p:stSnd>
        </p:sndAc>
      </p:transition>
    </mc:Choice>
    <mc:Fallback xmlns="">
      <p:transition spd="slow" advClick="0" advTm="0">
        <p:comb/>
        <p:sndAc>
          <p:stSnd>
            <p:snd r:embed="rId7" name="Hetalia-HimnodeInglaterra(R.U.)_AnthemEngland(U.K.)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34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7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7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7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205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P spid="7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C:\Users\Emilio\Desktop\Nueva carpeta\thCA2MUQL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95836"/>
            <a:ext cx="3483797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27651" name="Picture 3" descr="C:\Users\Emilio\Desktop\Nueva carpeta\S Vette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4128457" cy="3096344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C:\Users\Emilio\Desktop\Sebastian_Vettel_2010_Malaysia_2nd_Free_Practic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032" y="333375"/>
            <a:ext cx="4393456" cy="2079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58246" y="2492896"/>
            <a:ext cx="43062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Sebastian</a:t>
            </a: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4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Vettel</a:t>
            </a:r>
            <a:endParaRPr lang="es-ES" sz="48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 rot="21258209">
            <a:off x="2887674" y="3304470"/>
            <a:ext cx="346441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2010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2011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2012   2013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9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 Nacional de Alemania (Deutschlandüberalles)-1 Eaglenest.wav"/>
          </p:stSnd>
        </p:sndAc>
      </p:transition>
    </mc:Choice>
    <mc:Fallback xmlns="">
      <p:transition spd="slow" advTm="0">
        <p:fade/>
        <p:sndAc>
          <p:stSnd>
            <p:snd r:embed="rId7" name="Himno Nacional de Alemania (Deutschlandüberalles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8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896544" y="1796623"/>
            <a:ext cx="435597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Ha ganado cuatro títulos mundiales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con el equipo Red Bull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En 2010, 2011, 2012 y 2013</a:t>
            </a: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</a:rPr>
              <a:t>,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más un subcampeonato en 2009.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" name="Picture 2" descr="E:\En turno\Normales\Flag-map_of_Alemani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650" y="108425"/>
            <a:ext cx="819830" cy="1088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763688" y="201414"/>
            <a:ext cx="63089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Sebastian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Vettel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en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Heppenheim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Alemania,el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3 de julio de 1987.</a:t>
            </a:r>
            <a:endParaRPr lang="es-MX" dirty="0">
              <a:solidFill>
                <a:srgbClr val="0B0080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Piloto de automovilismo de velocidad alemán.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4016" y="4699010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Debutó en 2007</a:t>
            </a:r>
            <a:r>
              <a:rPr lang="es-MX" dirty="0">
                <a:solidFill>
                  <a:srgbClr val="0B0080"/>
                </a:solidFill>
                <a:latin typeface="Arial"/>
                <a:ea typeface="Times New Roman"/>
              </a:rPr>
              <a:t> 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con el equipo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252525"/>
                </a:solidFill>
                <a:latin typeface="Arial"/>
                <a:ea typeface="Times New Roman"/>
              </a:rPr>
              <a:t>BMV </a:t>
            </a:r>
            <a:r>
              <a:rPr lang="es-ES_tradnl" dirty="0" err="1">
                <a:solidFill>
                  <a:srgbClr val="252525"/>
                </a:solidFill>
                <a:latin typeface="Arial"/>
                <a:ea typeface="Times New Roman"/>
              </a:rPr>
              <a:t>Sauber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participó en 2008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con el equipo Toro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Rosso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logrando su primer victoria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el Gran Premio de Italia de 2008.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1746" name="Picture 2" descr="E:\En turno\Normales\Sebastian_Vette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401018"/>
            <a:ext cx="3701212" cy="2124325"/>
          </a:xfrm>
          <a:prstGeom prst="rect">
            <a:avLst/>
          </a:prstGeom>
          <a:ln w="228600" cap="sq" cmpd="thickThin">
            <a:solidFill>
              <a:srgbClr val="00006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E:\En turno\Normales\Sebastian-Vettel-Wallpap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24744"/>
            <a:ext cx="4723725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82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75"/>
                            </p:stCondLst>
                            <p:childTnLst>
                              <p:par>
                                <p:cTn id="1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775"/>
                            </p:stCondLst>
                            <p:childTnLst>
                              <p:par>
                                <p:cTn id="2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7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2105705"/>
            <a:ext cx="3923928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19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Comenzando la temporada 2015,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19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lleva acumuladas 39 victorias,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19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67 podios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19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y 45 </a:t>
            </a:r>
            <a:r>
              <a:rPr lang="es-MX" sz="1900" i="1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pole positions</a:t>
            </a:r>
            <a:r>
              <a:rPr lang="es-MX" sz="19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.</a:t>
            </a:r>
          </a:p>
          <a:p>
            <a:pPr algn="ctr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endParaRPr lang="es-MX" sz="1900" dirty="0">
              <a:solidFill>
                <a:srgbClr val="2525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19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Es el cuarto piloto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19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con más grandes premios ganados en la historia.</a:t>
            </a:r>
            <a:endParaRPr lang="es-MX" sz="19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641892" y="188640"/>
            <a:ext cx="75021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El 27 de octubre de 2013, se convirtió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el piloto más joven de la historia en ser tetra campeón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 la máxima categoría del automovilismo.</a:t>
            </a:r>
          </a:p>
        </p:txBody>
      </p:sp>
      <p:pic>
        <p:nvPicPr>
          <p:cNvPr id="32770" name="Picture 2" descr="E:\En turno\Normales\Sebastian-Vette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941" y="1484784"/>
            <a:ext cx="4800531" cy="3600400"/>
          </a:xfrm>
          <a:prstGeom prst="rect">
            <a:avLst/>
          </a:prstGeom>
          <a:noFill/>
          <a:ln w="63500">
            <a:solidFill>
              <a:schemeClr val="accent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51520" y="5385990"/>
            <a:ext cx="8604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número de títulos mundiales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iguala a Alain </a:t>
            </a:r>
            <a:r>
              <a:rPr lang="es-MX" sz="2000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Prost</a:t>
            </a: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(4),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superado por Juan Manuel </a:t>
            </a:r>
            <a:r>
              <a:rPr lang="es-MX" sz="2000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Fangio</a:t>
            </a: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(5)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Michael Schumacher (7).</a:t>
            </a:r>
            <a:endParaRPr lang="es-MX" sz="20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12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375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14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675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175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8" grpId="0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00000">
              <a:srgbClr val="996633"/>
            </a:gs>
            <a:gs pos="24000">
              <a:srgbClr val="A65528"/>
            </a:gs>
            <a:gs pos="18000">
              <a:schemeClr val="bg1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5094" y="663798"/>
            <a:ext cx="8908905" cy="5501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Vettel ostenta los récords como el Piloto: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Mas joven en lograr puntuar en su primer Gran Premio de Fórmula 1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(el Gran Premio de los Estados Unidos de 2007).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Mas joven en liderar una carrera </a:t>
            </a: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(el Gran Premio de Japón de 2007).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Mas joven en conseguir la Pole Position,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un podio y una victoria en un Gran Premio</a:t>
            </a: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(récords que logró en el Gran Premio de Italia en 2008). </a:t>
            </a:r>
          </a:p>
          <a:p>
            <a:pPr algn="ctr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Mas joven en ser campeón mundial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(con 23 años y 134 días en 2010).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</a:rPr>
              <a:t>El 26 de marzo de 2014 recibió el </a:t>
            </a: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Premio </a:t>
            </a:r>
            <a:r>
              <a:rPr lang="es-MX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Laureus</a:t>
            </a: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</a:t>
            </a: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252525"/>
                </a:solidFill>
                <a:latin typeface="Arial"/>
                <a:ea typeface="Times New Roman"/>
              </a:rPr>
              <a:t>al Mejor Deportista Masculino del Año (2013).</a:t>
            </a:r>
            <a:endParaRPr lang="es-MX" sz="2000" b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89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625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375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375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25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375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75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250" tmFilter="0,0; .5, 1; 1, 1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1125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250" tmFilter="0,0; .5, 1; 1, 1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800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250" tmFilter="0,0; .5, 1; 1, 1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3500"/>
                            </p:stCondLst>
                            <p:childTnLst>
                              <p:par>
                                <p:cTn id="6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250" tmFilter="0,0; .5, 1; 1, 1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7875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25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5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5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5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250" tmFilter="0,0; .5, 1; 1, 1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4875"/>
                            </p:stCondLst>
                            <p:childTnLst>
                              <p:par>
                                <p:cTn id="8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25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5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5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5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250" tmFilter="0,0; .5, 1; 1, 1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875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uadroTexto"/>
          <p:cNvSpPr txBox="1"/>
          <p:nvPr/>
        </p:nvSpPr>
        <p:spPr>
          <a:xfrm>
            <a:off x="865607" y="5373216"/>
            <a:ext cx="4138441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España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8-10 de Mayo</a:t>
            </a:r>
            <a:endParaRPr lang="es-MX" sz="24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955988" y="3555013"/>
            <a:ext cx="3957686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China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10-12 de Abril</a:t>
            </a:r>
            <a:endParaRPr lang="es-MX" sz="2400" b="1" dirty="0">
              <a:ln w="11430"/>
              <a:solidFill>
                <a:srgbClr val="C0504D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39552" y="1754813"/>
            <a:ext cx="4443781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33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Australia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33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13-15 de Marzo</a:t>
            </a:r>
            <a:endParaRPr lang="es-MX" sz="2400" b="1" dirty="0">
              <a:ln w="11430"/>
              <a:solidFill>
                <a:srgbClr val="33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211960" y="4419109"/>
            <a:ext cx="4243213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CCCC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</a:t>
            </a:r>
            <a:r>
              <a:rPr lang="es-ES_tradnl" sz="3200" b="1" dirty="0" err="1">
                <a:ln w="11430"/>
                <a:solidFill>
                  <a:srgbClr val="CCCC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Bharain</a:t>
            </a:r>
            <a:endParaRPr lang="es-ES_tradnl" sz="3200" b="1" dirty="0">
              <a:ln w="11430"/>
              <a:solidFill>
                <a:srgbClr val="CCCC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CCCC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17-19 de Abril</a:t>
            </a:r>
            <a:endParaRPr lang="es-MX" sz="2400" b="1" dirty="0">
              <a:ln w="11430"/>
              <a:solidFill>
                <a:srgbClr val="CCCC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231682" y="2492896"/>
            <a:ext cx="4445769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Malaysia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27-29 de Marzo</a:t>
            </a:r>
            <a:endParaRPr lang="es-MX" sz="2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644314" y="-53518"/>
            <a:ext cx="58553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Para el 2015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 anuncian </a:t>
            </a:r>
            <a:r>
              <a:rPr lang="es-ES" sz="4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20 </a:t>
            </a: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Circuitos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3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89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F1 intro-1 Eaglenest.wav"/>
          </p:stSnd>
        </p:sndAc>
      </p:transition>
    </mc:Choice>
    <mc:Fallback xmlns="">
      <p:transition spd="slow" advTm="0">
        <p:fade/>
        <p:sndAc>
          <p:stSnd>
            <p:snd r:embed="rId4" name="F1 intr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375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125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125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75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0" grpId="0"/>
      <p:bldP spid="21" grpId="0"/>
      <p:bldP spid="2" grpId="0"/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4211960" y="2927846"/>
            <a:ext cx="4149854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Austria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19-21 de Junio</a:t>
            </a:r>
            <a:endParaRPr lang="es-MX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21768" y="4077072"/>
            <a:ext cx="4582280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33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Inglaterra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33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3-5 de Julio</a:t>
            </a:r>
            <a:endParaRPr lang="es-MX" sz="2400" b="1" dirty="0">
              <a:ln w="11430"/>
              <a:solidFill>
                <a:srgbClr val="33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809502" y="1988840"/>
            <a:ext cx="4194546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</a:t>
            </a:r>
            <a:r>
              <a:rPr lang="es-ES_tradnl" sz="3200" b="1" dirty="0" err="1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Canada</a:t>
            </a:r>
            <a:endParaRPr lang="es-ES_tradnl" sz="32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5-7 de Junio</a:t>
            </a:r>
            <a:endParaRPr lang="es-MX" sz="24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211960" y="1034733"/>
            <a:ext cx="4324004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Mónaco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21-24 de Mayo</a:t>
            </a:r>
            <a:endParaRPr lang="es-MX" sz="2400" b="1" dirty="0">
              <a:ln w="11430"/>
              <a:solidFill>
                <a:srgbClr val="008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3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4202861" y="5232102"/>
            <a:ext cx="4545603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</a:t>
            </a:r>
            <a:r>
              <a:rPr lang="es-ES_tradnl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Alemania</a:t>
            </a:r>
            <a:endParaRPr lang="es-ES_tradnl" sz="32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17-19 </a:t>
            </a:r>
            <a:r>
              <a:rPr lang="es-ES_tradnl" sz="32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</a:t>
            </a:r>
            <a:r>
              <a:rPr lang="es-ES_tradnl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Julio</a:t>
            </a:r>
            <a:endParaRPr lang="es-MX" sz="2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0734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7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375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375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5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625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19" grpId="0"/>
      <p:bldP spid="13" grpId="0"/>
      <p:bldP spid="2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CuadroTexto"/>
          <p:cNvSpPr txBox="1"/>
          <p:nvPr/>
        </p:nvSpPr>
        <p:spPr>
          <a:xfrm>
            <a:off x="4124698" y="4275093"/>
            <a:ext cx="4623766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</a:t>
            </a:r>
            <a:r>
              <a:rPr lang="es-ES_tradnl" sz="3200" b="1" dirty="0" err="1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Singapore</a:t>
            </a:r>
            <a:endParaRPr lang="es-ES_tradnl" sz="3200" b="1" dirty="0">
              <a:ln w="11430"/>
              <a:solidFill>
                <a:srgbClr val="C0504D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C0504D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18-20 de Septiembre</a:t>
            </a:r>
            <a:endParaRPr lang="es-MX" sz="2400" b="1" dirty="0">
              <a:ln w="11430"/>
              <a:solidFill>
                <a:srgbClr val="C0504D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158099" y="1844824"/>
            <a:ext cx="4230325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33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</a:t>
            </a:r>
            <a:r>
              <a:rPr lang="es-ES_tradnl" sz="3200" b="1" dirty="0" err="1">
                <a:ln w="11430"/>
                <a:solidFill>
                  <a:srgbClr val="33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Belgica</a:t>
            </a:r>
            <a:endParaRPr lang="es-ES_tradnl" sz="3200" b="1" dirty="0">
              <a:ln w="11430"/>
              <a:solidFill>
                <a:srgbClr val="33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33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21-23 de Agosto</a:t>
            </a:r>
            <a:endParaRPr lang="es-MX" sz="2400" b="1" dirty="0">
              <a:ln w="11430"/>
              <a:solidFill>
                <a:srgbClr val="33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54263" y="5355213"/>
            <a:ext cx="4064061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CCCC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Japón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CCCC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25-27 de Septiembre</a:t>
            </a:r>
            <a:endParaRPr lang="es-MX" sz="2400" b="1" dirty="0">
              <a:ln w="11430"/>
              <a:solidFill>
                <a:srgbClr val="CCCC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986736" y="3122965"/>
            <a:ext cx="3799117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Italia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4-6 de Septiembre</a:t>
            </a:r>
            <a:endParaRPr lang="es-MX" sz="2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5576" y="818709"/>
            <a:ext cx="4221990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Magyar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24-26 de Julio</a:t>
            </a:r>
            <a:endParaRPr lang="es-MX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4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29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875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125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/>
      <p:bldP spid="13" grpId="0"/>
      <p:bldP spid="2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4139952" y="4077072"/>
            <a:ext cx="3971536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Brasil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13-15 de Noviembre</a:t>
            </a:r>
            <a:endParaRPr lang="es-MX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79512" y="5373216"/>
            <a:ext cx="4712316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33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Abu </a:t>
            </a:r>
            <a:r>
              <a:rPr lang="es-ES_tradnl" sz="3200" b="1" dirty="0" err="1">
                <a:ln w="11430"/>
                <a:solidFill>
                  <a:srgbClr val="33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Dhabi</a:t>
            </a:r>
            <a:endParaRPr lang="es-ES_tradnl" sz="3200" b="1" dirty="0">
              <a:ln w="11430"/>
              <a:solidFill>
                <a:srgbClr val="33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33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27-29 de Noviembre</a:t>
            </a:r>
            <a:endParaRPr lang="es-MX" sz="2400" b="1" dirty="0">
              <a:ln w="11430"/>
              <a:solidFill>
                <a:srgbClr val="33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21915" y="2978949"/>
            <a:ext cx="4282133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México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30 de Octubre-1 de Noviembre</a:t>
            </a:r>
            <a:endParaRPr lang="es-MX" sz="24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021419" y="800706"/>
            <a:ext cx="3982629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Rusia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9-11 de Octubre</a:t>
            </a:r>
            <a:endParaRPr lang="es-MX" sz="24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139952" y="1844824"/>
            <a:ext cx="3636508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3200" b="1" dirty="0">
                <a:ln w="11430"/>
                <a:solidFill>
                  <a:srgbClr val="CC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Gran Premio de USA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b="1" dirty="0">
                <a:ln w="11430"/>
                <a:solidFill>
                  <a:srgbClr val="CC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23-25 de Octubre</a:t>
            </a:r>
            <a:endParaRPr lang="es-MX" sz="2400" b="1" dirty="0">
              <a:ln w="11430"/>
              <a:solidFill>
                <a:srgbClr val="CC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4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0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875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625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375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16" grpId="0"/>
      <p:bldP spid="19" grpId="0"/>
      <p:bldP spid="2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18:46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06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432048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Wikipedia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Videos 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Youtube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Himnos nacionales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Diversas Bandas Militares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599502"/>
      </p:ext>
    </p:extLst>
  </p:cSld>
  <p:clrMapOvr>
    <a:masterClrMapping/>
  </p:clrMapOvr>
  <p:transition spd="slow" advClick="0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aglenes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1739</Words>
  <Application>Microsoft Office PowerPoint</Application>
  <PresentationFormat>Presentación en pantalla (4:3)</PresentationFormat>
  <Paragraphs>479</Paragraphs>
  <Slides>49</Slides>
  <Notes>0</Notes>
  <HiddenSlides>31</HiddenSlides>
  <MMClips>1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49</vt:i4>
      </vt:variant>
    </vt:vector>
  </HeadingPairs>
  <TitlesOfParts>
    <vt:vector size="53" baseType="lpstr">
      <vt:lpstr>2_Tema de Office</vt:lpstr>
      <vt:lpstr>1_Diseño predeterminado</vt:lpstr>
      <vt:lpstr>Eaglenest</vt:lpstr>
      <vt:lpstr>3_Diseño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modernos Ben Hur  1988-2014</dc:title>
  <dc:creator>Eaglenest</dc:creator>
  <cp:lastModifiedBy>Eaglenest</cp:lastModifiedBy>
  <cp:revision>40</cp:revision>
  <dcterms:created xsi:type="dcterms:W3CDTF">2015-03-21T13:32:37Z</dcterms:created>
  <dcterms:modified xsi:type="dcterms:W3CDTF">2015-04-06T23:58:46Z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