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057" r:id="rId2"/>
    <p:sldMasterId id="2147485081" r:id="rId3"/>
    <p:sldMasterId id="2147485093" r:id="rId4"/>
  </p:sldMasterIdLst>
  <p:notesMasterIdLst>
    <p:notesMasterId r:id="rId74"/>
  </p:notesMasterIdLst>
  <p:sldIdLst>
    <p:sldId id="410" r:id="rId5"/>
    <p:sldId id="407" r:id="rId6"/>
    <p:sldId id="408" r:id="rId7"/>
    <p:sldId id="405" r:id="rId8"/>
    <p:sldId id="402" r:id="rId9"/>
    <p:sldId id="475" r:id="rId10"/>
    <p:sldId id="357" r:id="rId11"/>
    <p:sldId id="444" r:id="rId12"/>
    <p:sldId id="443" r:id="rId13"/>
    <p:sldId id="359" r:id="rId14"/>
    <p:sldId id="446" r:id="rId15"/>
    <p:sldId id="360" r:id="rId16"/>
    <p:sldId id="361" r:id="rId17"/>
    <p:sldId id="445" r:id="rId18"/>
    <p:sldId id="363" r:id="rId19"/>
    <p:sldId id="449" r:id="rId20"/>
    <p:sldId id="447" r:id="rId21"/>
    <p:sldId id="362" r:id="rId22"/>
    <p:sldId id="477" r:id="rId23"/>
    <p:sldId id="448" r:id="rId24"/>
    <p:sldId id="365" r:id="rId25"/>
    <p:sldId id="450" r:id="rId26"/>
    <p:sldId id="367" r:id="rId27"/>
    <p:sldId id="451" r:id="rId28"/>
    <p:sldId id="368" r:id="rId29"/>
    <p:sldId id="452" r:id="rId30"/>
    <p:sldId id="369" r:id="rId31"/>
    <p:sldId id="453" r:id="rId32"/>
    <p:sldId id="370" r:id="rId33"/>
    <p:sldId id="371" r:id="rId34"/>
    <p:sldId id="454" r:id="rId35"/>
    <p:sldId id="372" r:id="rId36"/>
    <p:sldId id="456" r:id="rId37"/>
    <p:sldId id="373" r:id="rId38"/>
    <p:sldId id="457" r:id="rId39"/>
    <p:sldId id="374" r:id="rId40"/>
    <p:sldId id="458" r:id="rId41"/>
    <p:sldId id="375" r:id="rId42"/>
    <p:sldId id="459" r:id="rId43"/>
    <p:sldId id="476" r:id="rId44"/>
    <p:sldId id="460" r:id="rId45"/>
    <p:sldId id="378" r:id="rId46"/>
    <p:sldId id="383" r:id="rId47"/>
    <p:sldId id="379" r:id="rId48"/>
    <p:sldId id="461" r:id="rId49"/>
    <p:sldId id="382" r:id="rId50"/>
    <p:sldId id="464" r:id="rId51"/>
    <p:sldId id="465" r:id="rId52"/>
    <p:sldId id="474" r:id="rId53"/>
    <p:sldId id="384" r:id="rId54"/>
    <p:sldId id="473" r:id="rId55"/>
    <p:sldId id="462" r:id="rId56"/>
    <p:sldId id="466" r:id="rId57"/>
    <p:sldId id="386" r:id="rId58"/>
    <p:sldId id="467" r:id="rId59"/>
    <p:sldId id="387" r:id="rId60"/>
    <p:sldId id="469" r:id="rId61"/>
    <p:sldId id="389" r:id="rId62"/>
    <p:sldId id="468" r:id="rId63"/>
    <p:sldId id="478" r:id="rId64"/>
    <p:sldId id="391" r:id="rId65"/>
    <p:sldId id="470" r:id="rId66"/>
    <p:sldId id="388" r:id="rId67"/>
    <p:sldId id="471" r:id="rId68"/>
    <p:sldId id="441" r:id="rId69"/>
    <p:sldId id="401" r:id="rId70"/>
    <p:sldId id="337" r:id="rId71"/>
    <p:sldId id="338" r:id="rId72"/>
    <p:sldId id="380" r:id="rId73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4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  <a:srgbClr val="996600"/>
    <a:srgbClr val="747A81"/>
    <a:srgbClr val="0033CC"/>
    <a:srgbClr val="660033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69" d="100"/>
          <a:sy n="69" d="100"/>
        </p:scale>
        <p:origin x="258" y="48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viewProps" Target="viewProp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12/03/2016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10048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9609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7865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76798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3429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8534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0004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66856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505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47717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10085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12/03/2016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369-30AF-423C-AA96-91EEAA265626}" type="datetimeFigureOut">
              <a:rPr lang="es-MX" smtClean="0"/>
              <a:t>12/03/2016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6FD11-A836-47D4-B2D4-8092DA17CA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31909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369-30AF-423C-AA96-91EEAA265626}" type="datetimeFigureOut">
              <a:rPr lang="es-MX" smtClean="0"/>
              <a:t>12/03/2016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6FD11-A836-47D4-B2D4-8092DA17CA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802502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369-30AF-423C-AA96-91EEAA265626}" type="datetimeFigureOut">
              <a:rPr lang="es-MX" smtClean="0"/>
              <a:t>12/03/2016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6FD11-A836-47D4-B2D4-8092DA17CA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65920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369-30AF-423C-AA96-91EEAA265626}" type="datetimeFigureOut">
              <a:rPr lang="es-MX" smtClean="0"/>
              <a:t>12/03/2016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6FD11-A836-47D4-B2D4-8092DA17CA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529728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369-30AF-423C-AA96-91EEAA265626}" type="datetimeFigureOut">
              <a:rPr lang="es-MX" smtClean="0"/>
              <a:t>12/03/2016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6FD11-A836-47D4-B2D4-8092DA17CA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74066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369-30AF-423C-AA96-91EEAA265626}" type="datetimeFigureOut">
              <a:rPr lang="es-MX" smtClean="0"/>
              <a:t>12/03/2016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6FD11-A836-47D4-B2D4-8092DA17CA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497973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369-30AF-423C-AA96-91EEAA265626}" type="datetimeFigureOut">
              <a:rPr lang="es-MX" smtClean="0"/>
              <a:t>12/03/2016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6FD11-A836-47D4-B2D4-8092DA17CA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09685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369-30AF-423C-AA96-91EEAA265626}" type="datetimeFigureOut">
              <a:rPr lang="es-MX" smtClean="0"/>
              <a:t>12/03/2016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6FD11-A836-47D4-B2D4-8092DA17CA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19986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369-30AF-423C-AA96-91EEAA265626}" type="datetimeFigureOut">
              <a:rPr lang="es-MX" smtClean="0"/>
              <a:t>12/03/2016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6FD11-A836-47D4-B2D4-8092DA17CA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64493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369-30AF-423C-AA96-91EEAA265626}" type="datetimeFigureOut">
              <a:rPr lang="es-MX" smtClean="0"/>
              <a:t>12/03/2016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6FD11-A836-47D4-B2D4-8092DA17CA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016438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369-30AF-423C-AA96-91EEAA265626}" type="datetimeFigureOut">
              <a:rPr lang="es-MX" smtClean="0"/>
              <a:t>12/03/2016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6FD11-A836-47D4-B2D4-8092DA17CA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849339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36-D86C-456C-8D26-05D08E9BC2C7}" type="datetimeFigureOut">
              <a:rPr lang="es-ES" smtClean="0"/>
              <a:t>12/03/2016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00590-34B6-4D11-9A73-C121B3C518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663811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36-D86C-456C-8D26-05D08E9BC2C7}" type="datetimeFigureOut">
              <a:rPr lang="es-ES" smtClean="0"/>
              <a:t>12/03/2016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00590-34B6-4D11-9A73-C121B3C518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557500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36-D86C-456C-8D26-05D08E9BC2C7}" type="datetimeFigureOut">
              <a:rPr lang="es-ES" smtClean="0"/>
              <a:t>12/03/2016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00590-34B6-4D11-9A73-C121B3C518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06000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36-D86C-456C-8D26-05D08E9BC2C7}" type="datetimeFigureOut">
              <a:rPr lang="es-ES" smtClean="0"/>
              <a:t>12/03/2016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00590-34B6-4D11-9A73-C121B3C518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58353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36-D86C-456C-8D26-05D08E9BC2C7}" type="datetimeFigureOut">
              <a:rPr lang="es-ES" smtClean="0"/>
              <a:t>12/03/2016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00590-34B6-4D11-9A73-C121B3C518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09188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36-D86C-456C-8D26-05D08E9BC2C7}" type="datetimeFigureOut">
              <a:rPr lang="es-ES" smtClean="0"/>
              <a:t>12/03/2016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00590-34B6-4D11-9A73-C121B3C518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357163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36-D86C-456C-8D26-05D08E9BC2C7}" type="datetimeFigureOut">
              <a:rPr lang="es-ES" smtClean="0"/>
              <a:t>12/03/2016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00590-34B6-4D11-9A73-C121B3C518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838856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36-D86C-456C-8D26-05D08E9BC2C7}" type="datetimeFigureOut">
              <a:rPr lang="es-ES" smtClean="0"/>
              <a:t>12/03/2016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00590-34B6-4D11-9A73-C121B3C518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05872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36-D86C-456C-8D26-05D08E9BC2C7}" type="datetimeFigureOut">
              <a:rPr lang="es-ES" smtClean="0"/>
              <a:t>12/03/2016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00590-34B6-4D11-9A73-C121B3C518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41624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36-D86C-456C-8D26-05D08E9BC2C7}" type="datetimeFigureOut">
              <a:rPr lang="es-ES" smtClean="0"/>
              <a:t>12/03/2016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00590-34B6-4D11-9A73-C121B3C518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06357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3C36-D86C-456C-8D26-05D08E9BC2C7}" type="datetimeFigureOut">
              <a:rPr lang="es-ES" smtClean="0"/>
              <a:t>12/03/2016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00590-34B6-4D11-9A73-C121B3C518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2674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12/03/2016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69369-30AF-423C-AA96-91EEAA265626}" type="datetimeFigureOut">
              <a:rPr lang="es-MX" smtClean="0"/>
              <a:t>12/03/2016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6FD11-A836-47D4-B2D4-8092DA17CA0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4772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D3C36-D86C-456C-8D26-05D08E9BC2C7}" type="datetimeFigureOut">
              <a:rPr lang="es-ES" smtClean="0"/>
              <a:t>12/03/2016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00590-34B6-4D11-9A73-C121B3C518D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5179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1.wav"/><Relationship Id="rId7" Type="http://schemas.microsoft.com/office/2007/relationships/hdphoto" Target="../media/hdphoto1.wdp"/><Relationship Id="rId2" Type="http://schemas.microsoft.com/office/2007/relationships/media" Target="../media/media1.wav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10" Type="http://schemas.microsoft.com/office/2007/relationships/hdphoto" Target="../media/hdphoto2.wdp"/><Relationship Id="rId4" Type="http://schemas.openxmlformats.org/officeDocument/2006/relationships/slideLayout" Target="../slideLayouts/slideLayout34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4.xml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microsoft.com/office/2007/relationships/hdphoto" Target="../media/hdphoto3.wd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5" Type="http://schemas.microsoft.com/office/2007/relationships/hdphoto" Target="../media/hdphoto4.wdp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2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2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3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3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3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3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4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4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4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47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49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51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53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55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57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59.jp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g"/><Relationship Id="rId3" Type="http://schemas.openxmlformats.org/officeDocument/2006/relationships/image" Target="../media/image60.jpeg"/><Relationship Id="rId7" Type="http://schemas.openxmlformats.org/officeDocument/2006/relationships/image" Target="../media/image6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6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65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67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69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71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73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75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77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79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81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83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85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87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9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91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93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5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7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9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4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101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3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05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107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9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jpg"/><Relationship Id="rId3" Type="http://schemas.openxmlformats.org/officeDocument/2006/relationships/image" Target="../media/image110.jpg"/><Relationship Id="rId7" Type="http://schemas.openxmlformats.org/officeDocument/2006/relationships/image" Target="../media/image1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1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5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7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9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21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23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25.jp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27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29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31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33.jpg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g"/><Relationship Id="rId7" Type="http://schemas.microsoft.com/office/2007/relationships/hdphoto" Target="../media/hdphoto3.wd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5" Type="http://schemas.microsoft.com/office/2007/relationships/hdphoto" Target="../media/hdphoto5.wdp"/><Relationship Id="rId4" Type="http://schemas.openxmlformats.org/officeDocument/2006/relationships/image" Target="../media/image135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9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40.jp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39.png"/><Relationship Id="rId5" Type="http://schemas.openxmlformats.org/officeDocument/2006/relationships/image" Target="../media/image138.png"/><Relationship Id="rId4" Type="http://schemas.openxmlformats.org/officeDocument/2006/relationships/image" Target="../media/image137.jp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2.png"/><Relationship Id="rId10" Type="http://schemas.openxmlformats.org/officeDocument/2006/relationships/image" Target="../media/image1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7.pn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9.xml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6.wdp"/><Relationship Id="rId5" Type="http://schemas.openxmlformats.org/officeDocument/2006/relationships/image" Target="../media/image148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315" y="1412542"/>
            <a:ext cx="4499517" cy="448826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151784" y="692696"/>
            <a:ext cx="3946088" cy="158417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Bottom">
              <a:avLst>
                <a:gd name="adj" fmla="val 39431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5400" b="1">
                <a:ln/>
                <a:solidFill>
                  <a:srgbClr val="FFC000"/>
                </a:solidFill>
                <a:latin typeface="Algerian" panose="04020705040A02060702" pitchFamily="82" charset="0"/>
              </a:rPr>
              <a:t>Los dioses</a:t>
            </a:r>
          </a:p>
        </p:txBody>
      </p:sp>
      <p:sp>
        <p:nvSpPr>
          <p:cNvPr id="6" name="Rectángulo 5"/>
          <p:cNvSpPr/>
          <p:nvPr/>
        </p:nvSpPr>
        <p:spPr>
          <a:xfrm>
            <a:off x="4079776" y="5157192"/>
            <a:ext cx="4032448" cy="136815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Top">
              <a:avLst>
                <a:gd name="adj" fmla="val 59413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5400" b="1">
                <a:ln/>
                <a:solidFill>
                  <a:srgbClr val="FFC000"/>
                </a:solidFill>
                <a:latin typeface="Algerian" panose="04020705040A02060702" pitchFamily="82" charset="0"/>
              </a:rPr>
              <a:t>AZTECAS</a:t>
            </a:r>
          </a:p>
        </p:txBody>
      </p:sp>
      <p:pic>
        <p:nvPicPr>
          <p:cNvPr id="8" name="Eaglenest-avion aterrizando 023-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06880" y="7101408"/>
            <a:ext cx="393576" cy="39357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280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0">
        <p:sndAc>
          <p:stSnd>
            <p:snd r:embed="rId4" name="Eagle 1 - Prehispanica mix - MDB.wav"/>
          </p:stSnd>
        </p:sndAc>
      </p:transition>
    </mc:Choice>
    <mc:Fallback>
      <p:transition advTm="0">
        <p:sndAc>
          <p:stSnd>
            <p:snd r:embed="rId4" name="Eagle 1 - Prehispanica mix - MD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1415480" y="836712"/>
            <a:ext cx="259228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emiliomaguilar8@gmail.com</a:t>
            </a:r>
            <a:endParaRPr kumimoji="0" lang="es-ES" sz="1400" b="0" i="0" u="none" strike="noStrike" kern="0" cap="none" spc="0" normalizeH="0" baseline="0" noProof="0">
              <a:ln>
                <a:noFill/>
              </a:ln>
              <a:solidFill>
                <a:srgbClr val="99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4151784" y="404664"/>
            <a:ext cx="3946088" cy="158417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Bottom">
              <a:avLst>
                <a:gd name="adj" fmla="val 39431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5400" b="1">
                <a:ln/>
                <a:solidFill>
                  <a:srgbClr val="FFC000"/>
                </a:solidFill>
                <a:latin typeface="Algerian" panose="04020705040A02060702" pitchFamily="82" charset="0"/>
              </a:rPr>
              <a:t>Los dioses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4079776" y="5013176"/>
            <a:ext cx="4032448" cy="136815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Top">
              <a:avLst>
                <a:gd name="adj" fmla="val 59413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5400" b="1">
                <a:ln/>
                <a:solidFill>
                  <a:srgbClr val="FFC000"/>
                </a:solidFill>
                <a:latin typeface="Algerian" panose="04020705040A02060702" pitchFamily="82" charset="0"/>
              </a:rPr>
              <a:t>AZTECAS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6400" y="548680"/>
            <a:ext cx="1910729" cy="648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Eaglenest-avion aterrizando 023-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967120" y="7283896"/>
            <a:ext cx="177552" cy="17755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7" name="CuadroTexto 6"/>
          <p:cNvSpPr txBox="1"/>
          <p:nvPr/>
        </p:nvSpPr>
        <p:spPr>
          <a:xfrm>
            <a:off x="9664593" y="3142709"/>
            <a:ext cx="1268296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MX" b="1">
                <a:ln/>
                <a:solidFill>
                  <a:srgbClr val="C00000"/>
                </a:solidFill>
                <a:latin typeface="Algerian" panose="04020705040A02060702" pitchFamily="82" charset="0"/>
              </a:rPr>
              <a:t>Album</a:t>
            </a:r>
          </a:p>
          <a:p>
            <a:pPr algn="ctr"/>
            <a:r>
              <a:rPr lang="es-MX" b="1">
                <a:ln/>
                <a:solidFill>
                  <a:srgbClr val="C00000"/>
                </a:solidFill>
                <a:latin typeface="Algerian" panose="04020705040A02060702" pitchFamily="82" charset="0"/>
              </a:rPr>
              <a:t>del </a:t>
            </a:r>
          </a:p>
          <a:p>
            <a:pPr algn="ctr"/>
            <a:r>
              <a:rPr lang="es-MX" b="1">
                <a:ln/>
                <a:solidFill>
                  <a:srgbClr val="C00000"/>
                </a:solidFill>
                <a:latin typeface="Algerian" panose="04020705040A02060702" pitchFamily="82" charset="0"/>
              </a:rPr>
              <a:t>Anahuac</a:t>
            </a:r>
            <a:endParaRPr lang="es-ES" b="1">
              <a:ln/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1124744"/>
            <a:ext cx="4488528" cy="465369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9028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urtains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-43200000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353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5" grpId="1"/>
      <p:bldP spid="9" grpId="0"/>
      <p:bldP spid="10" grpId="0"/>
      <p:bldP spid="4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75520" y="1987093"/>
            <a:ext cx="93610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</a:rPr>
              <a:t>es una extensión del complejo cultural mexica…</a:t>
            </a:r>
          </a:p>
          <a:p>
            <a:pPr algn="ctr"/>
            <a:endParaRPr lang="es-MX" sz="2000">
              <a:solidFill>
                <a:schemeClr val="accent6">
                  <a:lumMod val="50000"/>
                </a:schemeClr>
              </a:solidFill>
              <a:latin typeface="Algerian" panose="04020705040A02060702" pitchFamily="82" charset="0"/>
            </a:endParaRP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</a:rPr>
              <a:t>Antes de llegar los aztecas al valle del anahuac, </a:t>
            </a: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</a:rPr>
              <a:t>ya existían antiguos cultos y diosas del Sol que ellos adoptaron </a:t>
            </a: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</a:rPr>
              <a:t>en su afán de adquirir un rostro.</a:t>
            </a:r>
          </a:p>
          <a:p>
            <a:pPr algn="ctr"/>
            <a:endParaRPr lang="es-MX" sz="2000">
              <a:solidFill>
                <a:schemeClr val="accent6">
                  <a:lumMod val="50000"/>
                </a:schemeClr>
              </a:solidFill>
              <a:latin typeface="Algerian" panose="04020705040A02060702" pitchFamily="82" charset="0"/>
            </a:endParaRP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</a:rPr>
              <a:t>Al asimilarlos también cambiaron sus propios dioses, </a:t>
            </a: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</a:rPr>
              <a:t>tratando de colocarlos al mismo nivel </a:t>
            </a: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</a:rPr>
              <a:t>de los antiguos dioses del panteón nahua.</a:t>
            </a:r>
          </a:p>
          <a:p>
            <a:pPr algn="ctr"/>
            <a:endParaRPr lang="es-MX" sz="2000">
              <a:solidFill>
                <a:schemeClr val="accent6">
                  <a:lumMod val="50000"/>
                </a:schemeClr>
              </a:solidFill>
              <a:latin typeface="Algerian" panose="04020705040A02060702" pitchFamily="82" charset="0"/>
            </a:endParaRP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</a:rPr>
              <a:t>De esta manera, elevaron a sus dioses patronos, </a:t>
            </a:r>
          </a:p>
          <a:p>
            <a:pPr algn="ctr"/>
            <a:r>
              <a:rPr lang="es-MX" sz="200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</a:rPr>
              <a:t>al nivel de las antiguas deidades creadoras.</a:t>
            </a:r>
            <a:endParaRPr lang="es-ES" sz="2000">
              <a:solidFill>
                <a:schemeClr val="accent6">
                  <a:lumMod val="50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561572" y="673532"/>
            <a:ext cx="7782900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MX" sz="2800" b="1">
                <a:ln/>
                <a:solidFill>
                  <a:srgbClr val="996633"/>
                </a:solidFill>
                <a:latin typeface="Algerian" panose="04020705040A02060702" pitchFamily="82" charset="0"/>
              </a:rPr>
              <a:t>La mitología mexica o mitología azteca</a:t>
            </a:r>
            <a:endParaRPr lang="es-ES" sz="2800" b="1">
              <a:ln/>
              <a:solidFill>
                <a:srgbClr val="996633"/>
              </a:solidFill>
              <a:latin typeface="Algerian" panose="04020705040A02060702" pitchFamily="8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653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1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2" name="Rectángulo 1"/>
          <p:cNvSpPr/>
          <p:nvPr/>
        </p:nvSpPr>
        <p:spPr>
          <a:xfrm>
            <a:off x="3215679" y="568036"/>
            <a:ext cx="5762065" cy="916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Acuecueyotl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096000" y="3193812"/>
            <a:ext cx="568863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54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 sz="2800"/>
              <a:t>Diosa de las olas</a:t>
            </a:r>
            <a:endParaRPr lang="es-ES" sz="2800"/>
          </a:p>
        </p:txBody>
      </p:sp>
    </p:spTree>
    <p:extLst>
      <p:ext uri="{BB962C8B-B14F-4D97-AF65-F5344CB8AC3E}">
        <p14:creationId xmlns:p14="http://schemas.microsoft.com/office/powerpoint/2010/main" val="2991067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575720" y="561454"/>
            <a:ext cx="50405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Antagonía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6096000" y="2708920"/>
            <a:ext cx="5688632" cy="224676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Quetzalcoatl </a:t>
            </a:r>
          </a:p>
          <a:p>
            <a:r>
              <a:rPr lang="es-MX"/>
              <a:t>dios de la luz </a:t>
            </a:r>
          </a:p>
          <a:p>
            <a:r>
              <a:rPr lang="es-MX"/>
              <a:t>contra </a:t>
            </a:r>
          </a:p>
          <a:p>
            <a:r>
              <a:rPr lang="es-MX"/>
              <a:t>Tezcatlipoca </a:t>
            </a:r>
          </a:p>
          <a:p>
            <a:r>
              <a:rPr lang="es-MX"/>
              <a:t>dios de la obscuridad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8431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2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026" y="1737320"/>
            <a:ext cx="4572000" cy="4572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680642" y="548680"/>
            <a:ext cx="68307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Centzon Totochtin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6126052" y="3140968"/>
            <a:ext cx="5658580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Dioses de los estados </a:t>
            </a:r>
          </a:p>
          <a:p>
            <a:r>
              <a:rPr lang="es-MX"/>
              <a:t>de la embriaguez</a:t>
            </a:r>
            <a:endParaRPr lang="es-ES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4577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1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337474" y="548680"/>
            <a:ext cx="60708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Chalchiuhtlicue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0339" y="3193812"/>
            <a:ext cx="5694293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del agua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9331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4745309" y="548680"/>
            <a:ext cx="27013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Tlaloc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1" y="3196133"/>
            <a:ext cx="5688632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lluvia, </a:t>
            </a:r>
          </a:p>
          <a:p>
            <a:r>
              <a:rPr lang="es-MX"/>
              <a:t>del rayo </a:t>
            </a:r>
          </a:p>
          <a:p>
            <a:r>
              <a:rPr lang="es-MX"/>
              <a:t>y de los terremotos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4102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1686664" y="692696"/>
            <a:ext cx="93778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>
                <a:solidFill>
                  <a:srgbClr val="C00000"/>
                </a:solidFill>
                <a:latin typeface="Algerian" panose="04020705040A02060702" pitchFamily="82" charset="0"/>
              </a:rPr>
              <a:t>Chalchiuhtlicue y Tlaloc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6096000" y="3338989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La señora y el señor </a:t>
            </a:r>
          </a:p>
          <a:p>
            <a:r>
              <a:rPr lang="es-MX"/>
              <a:t>de las aguas</a:t>
            </a:r>
            <a:endParaRPr lang="es-ES"/>
          </a:p>
        </p:txBody>
      </p:sp>
      <p:sp>
        <p:nvSpPr>
          <p:cNvPr id="11" name="CuadroTexto 10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9619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048" y="1689368"/>
            <a:ext cx="4619952" cy="461995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00808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846552" y="548680"/>
            <a:ext cx="64988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Chalchiuhtotolin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1" y="3140968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las enfermedades </a:t>
            </a:r>
          </a:p>
          <a:p>
            <a:r>
              <a:rPr lang="es-MX"/>
              <a:t>y de los desastres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9048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7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523822" y="548680"/>
            <a:ext cx="51443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Chicomecoatl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356992"/>
            <a:ext cx="5688632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 la agricultura </a:t>
            </a:r>
          </a:p>
          <a:p>
            <a:r>
              <a:rPr lang="es-MX"/>
              <a:t>y señora </a:t>
            </a:r>
          </a:p>
          <a:p>
            <a:r>
              <a:rPr lang="es-MX"/>
              <a:t>de los mantenimientos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491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4467188" y="561454"/>
            <a:ext cx="32576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Cinteotl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63852" y="3625860"/>
            <a:ext cx="5720780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del maiz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7289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00808"/>
            <a:ext cx="4572000" cy="4608512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00808"/>
            <a:ext cx="4572000" cy="4572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984950" y="653787"/>
            <a:ext cx="90075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>
                <a:solidFill>
                  <a:srgbClr val="C00000"/>
                </a:solidFill>
                <a:latin typeface="Algerian" panose="04020705040A02060702" pitchFamily="82" charset="0"/>
              </a:rPr>
              <a:t>Cinteotl y Chicomecoatl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645024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El señor y la señora </a:t>
            </a:r>
          </a:p>
          <a:p>
            <a:r>
              <a:rPr lang="es-MX"/>
              <a:t>del maiz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9596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938198" y="548680"/>
            <a:ext cx="43156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Cihuacoatl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5999" y="3196133"/>
            <a:ext cx="5688633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del nacer </a:t>
            </a:r>
          </a:p>
          <a:p>
            <a:r>
              <a:rPr lang="es-MX"/>
              <a:t>y del fallecer, </a:t>
            </a:r>
          </a:p>
          <a:p>
            <a:r>
              <a:rPr lang="es-MX"/>
              <a:t>Señora de las almas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287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6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953426" y="548680"/>
            <a:ext cx="42851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Cipactonal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1" y="3483005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del dia, </a:t>
            </a:r>
          </a:p>
          <a:p>
            <a:r>
              <a:rPr lang="es-MX"/>
              <a:t>señor del calendario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9594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7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1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0" y="1737320"/>
            <a:ext cx="4589929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4658747" y="548680"/>
            <a:ext cx="28745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oxomoc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125352" y="3841884"/>
            <a:ext cx="5659280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Señora del calendario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0768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579205" y="548680"/>
            <a:ext cx="77652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Cipactonal y oxomoc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5999" y="3429000"/>
            <a:ext cx="5688633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Dioses del dia y de la noche, La señora y el señor </a:t>
            </a:r>
          </a:p>
          <a:p>
            <a:r>
              <a:rPr lang="es-MX"/>
              <a:t>del calendario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030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1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4533713" y="548680"/>
            <a:ext cx="31245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Cipactli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5999" y="3627021"/>
            <a:ext cx="5688633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Criatura intersexual, </a:t>
            </a:r>
          </a:p>
          <a:p>
            <a:r>
              <a:rPr lang="es-MX"/>
              <a:t>mitad cocodrilo y mitad pez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9722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8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264822" y="561454"/>
            <a:ext cx="3775394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54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Cuatlicue</a:t>
            </a:r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6095999" y="3212976"/>
            <a:ext cx="5688633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 la fertilidad, señora de la vida, </a:t>
            </a:r>
          </a:p>
          <a:p>
            <a:r>
              <a:rPr lang="es-MX"/>
              <a:t>de la muerte </a:t>
            </a:r>
          </a:p>
          <a:p>
            <a:r>
              <a:rPr lang="es-MX"/>
              <a:t>y del renacimiento</a:t>
            </a:r>
            <a:endParaRPr lang="es-ES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3774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908652" y="548680"/>
            <a:ext cx="52116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Coyolxauhqui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789040"/>
            <a:ext cx="568863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 la luna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6975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171857" y="548680"/>
            <a:ext cx="65245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Dioses creadores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197294"/>
            <a:ext cx="5688632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Xipetotec,</a:t>
            </a:r>
          </a:p>
          <a:p>
            <a:r>
              <a:rPr lang="es-MX"/>
              <a:t>Tezcatlipoca,</a:t>
            </a:r>
          </a:p>
          <a:p>
            <a:r>
              <a:rPr lang="es-MX"/>
              <a:t>Huitzilopochtli,</a:t>
            </a:r>
          </a:p>
          <a:p>
            <a:r>
              <a:rPr lang="es-MX"/>
              <a:t>Y Quetzalcoatl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8618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 decel="100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200" decel="100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" decel="100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decel="100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00" decel="100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200" decel="100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100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100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 decel="100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200" decel="100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00" decel="100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 decel="100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408388" y="548680"/>
            <a:ext cx="57839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Dioses mayores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841884"/>
            <a:ext cx="568863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Señores del universo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906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62880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4502454" y="548680"/>
            <a:ext cx="31870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Ehecatl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5275" y="3913892"/>
            <a:ext cx="5689357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del viento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9751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472525" y="548680"/>
            <a:ext cx="52469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Huehuecoyotl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5999" y="3412157"/>
            <a:ext cx="5688633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del destino, </a:t>
            </a:r>
          </a:p>
          <a:p>
            <a:r>
              <a:rPr lang="es-MX"/>
              <a:t>Señor de la danza </a:t>
            </a:r>
          </a:p>
          <a:p>
            <a:r>
              <a:rPr lang="es-MX"/>
              <a:t>y de la musica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4657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3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405182" y="548680"/>
            <a:ext cx="57871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Huitzilopochtli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5999" y="3284984"/>
            <a:ext cx="5688633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guerra </a:t>
            </a:r>
          </a:p>
          <a:p>
            <a:r>
              <a:rPr lang="es-MX"/>
              <a:t>y de la voluntad, </a:t>
            </a:r>
          </a:p>
          <a:p>
            <a:r>
              <a:rPr lang="es-MX"/>
              <a:t>señor del sol y del fuego, regidor del sur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7225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6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202419" y="548680"/>
            <a:ext cx="57871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Huitzilopochtli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284984"/>
            <a:ext cx="5688633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guerra </a:t>
            </a:r>
          </a:p>
          <a:p>
            <a:r>
              <a:rPr lang="es-MX"/>
              <a:t>y de voluntad, </a:t>
            </a:r>
          </a:p>
          <a:p>
            <a:r>
              <a:rPr lang="es-MX"/>
              <a:t>señor del sol y del fuego, regidor del sur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8089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3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391574" y="548680"/>
            <a:ext cx="540885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Ilamatecuhtli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5999" y="3861048"/>
            <a:ext cx="5688633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del maíz seco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8385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984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747440" y="548680"/>
            <a:ext cx="4697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Itzpapalotl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4983" y="3841884"/>
            <a:ext cx="5689649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del sacrificio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1915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146314" y="548680"/>
            <a:ext cx="58993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Itztlacoliuhqui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627021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obsidiana </a:t>
            </a:r>
          </a:p>
          <a:p>
            <a:r>
              <a:rPr lang="es-MX"/>
              <a:t>y señor del castigo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8759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3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700808"/>
            <a:ext cx="4608512" cy="460851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700808"/>
            <a:ext cx="4608512" cy="460851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4347765" y="332656"/>
            <a:ext cx="34964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Ixtlilton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287688" y="1052736"/>
            <a:ext cx="568863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medicina</a:t>
            </a:r>
            <a:endParaRPr lang="es-ES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560" y="1737320"/>
            <a:ext cx="4572000" cy="4572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560" y="1737320"/>
            <a:ext cx="4572000" cy="457200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3677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163146" y="548680"/>
            <a:ext cx="58657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Malinalxochitl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5999" y="3356992"/>
            <a:ext cx="5688633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Semidiosa de las bestias, </a:t>
            </a:r>
          </a:p>
          <a:p>
            <a:r>
              <a:rPr lang="es-MX"/>
              <a:t>de los animales ponzoñosos y de los insectos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2959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2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4617069" y="548680"/>
            <a:ext cx="29578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Metztli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5999" y="3789040"/>
            <a:ext cx="5688633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 la luna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9202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984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178374" y="548680"/>
            <a:ext cx="58352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Mictecacihuatl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4985" y="3699029"/>
            <a:ext cx="5689648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 los muertos </a:t>
            </a:r>
          </a:p>
          <a:p>
            <a:r>
              <a:rPr lang="es-MX"/>
              <a:t>y Señora del inframundo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0612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9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044523" y="548680"/>
            <a:ext cx="61029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Mictlantecuhtli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627021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los muertos </a:t>
            </a:r>
          </a:p>
          <a:p>
            <a:r>
              <a:rPr lang="es-MX"/>
              <a:t>y señor del inframundo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096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4334139" y="548680"/>
            <a:ext cx="35237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Mixcoatl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627021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caceria </a:t>
            </a:r>
          </a:p>
          <a:p>
            <a:r>
              <a:rPr lang="es-MX"/>
              <a:t>y de la guerra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1124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639238" y="548680"/>
            <a:ext cx="49135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Nanahuatzin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717032"/>
            <a:ext cx="568863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humildad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4827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4296469" y="548680"/>
            <a:ext cx="35990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Ometeotl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769876"/>
            <a:ext cx="568863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creación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1062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931923" y="620688"/>
            <a:ext cx="91326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>
                <a:solidFill>
                  <a:srgbClr val="C00000"/>
                </a:solidFill>
                <a:latin typeface="Algerian" panose="04020705040A02060702" pitchFamily="82" charset="0"/>
              </a:rPr>
              <a:t>Omecihuatl y Ometecutli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1" y="3573016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La señora y el señor </a:t>
            </a:r>
          </a:p>
          <a:p>
            <a:r>
              <a:rPr lang="es-MX"/>
              <a:t>de la creación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6555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713533" y="620688"/>
            <a:ext cx="956704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>
                <a:solidFill>
                  <a:srgbClr val="C00000"/>
                </a:solidFill>
                <a:latin typeface="Algerian" panose="04020705040A02060702" pitchFamily="82" charset="0"/>
              </a:rPr>
              <a:t>Ometecuhtli y Omecihuatl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140968"/>
            <a:ext cx="5688632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Dioses primordiales </a:t>
            </a:r>
          </a:p>
          <a:p>
            <a:r>
              <a:rPr lang="es-MX"/>
              <a:t>de la sustancia, </a:t>
            </a:r>
          </a:p>
          <a:p>
            <a:r>
              <a:rPr lang="es-MX"/>
              <a:t>de la existencia </a:t>
            </a:r>
          </a:p>
          <a:p>
            <a:r>
              <a:rPr lang="es-MX"/>
              <a:t>e inexistencia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5954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2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096000" y="3429000"/>
            <a:ext cx="5688632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las batallas </a:t>
            </a:r>
          </a:p>
          <a:p>
            <a:r>
              <a:rPr lang="es-MX"/>
              <a:t>y mensajero </a:t>
            </a:r>
          </a:p>
          <a:p>
            <a:r>
              <a:rPr lang="es-MX"/>
              <a:t>de Huitzilopochtli</a:t>
            </a:r>
            <a:endParaRPr lang="es-ES"/>
          </a:p>
        </p:txBody>
      </p:sp>
      <p:sp>
        <p:nvSpPr>
          <p:cNvPr id="3" name="CuadroTexto 2"/>
          <p:cNvSpPr txBox="1"/>
          <p:nvPr/>
        </p:nvSpPr>
        <p:spPr>
          <a:xfrm>
            <a:off x="5056501" y="715343"/>
            <a:ext cx="2191627" cy="76944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44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Painal</a:t>
            </a:r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5733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479964" y="568036"/>
            <a:ext cx="80805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Patecatl y Mayahuel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2924944"/>
            <a:ext cx="5688632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54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 sz="2800"/>
              <a:t>Dioses del pulque </a:t>
            </a:r>
          </a:p>
          <a:p>
            <a:r>
              <a:rPr lang="es-MX" sz="2800"/>
              <a:t>y del maguey,</a:t>
            </a:r>
          </a:p>
          <a:p>
            <a:r>
              <a:rPr lang="es-MX" sz="2800"/>
              <a:t>El señor y la señora</a:t>
            </a:r>
          </a:p>
          <a:p>
            <a:r>
              <a:rPr lang="es-MX" sz="2800"/>
              <a:t>De la embriaguez</a:t>
            </a:r>
            <a:endParaRPr lang="es-ES" sz="2800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9000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7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413215" y="548680"/>
            <a:ext cx="53655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Quetzalcoatl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2924944"/>
            <a:ext cx="5688632" cy="224676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vida, </a:t>
            </a:r>
          </a:p>
          <a:p>
            <a:r>
              <a:rPr lang="es-MX"/>
              <a:t>de la luz y del conocimiento, señor del dia </a:t>
            </a:r>
          </a:p>
          <a:p>
            <a:r>
              <a:rPr lang="es-MX"/>
              <a:t>y de los vientos…</a:t>
            </a:r>
          </a:p>
          <a:p>
            <a:r>
              <a:rPr lang="es-MX"/>
              <a:t>regidor del oeste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5680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523019" y="548680"/>
            <a:ext cx="51459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Tezcatlipoca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095999" y="2852936"/>
            <a:ext cx="5688633" cy="224676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providencia, </a:t>
            </a:r>
          </a:p>
          <a:p>
            <a:r>
              <a:rPr lang="es-MX"/>
              <a:t>de lo invisible </a:t>
            </a:r>
          </a:p>
          <a:p>
            <a:r>
              <a:rPr lang="es-MX"/>
              <a:t>y de la ubicuidad, </a:t>
            </a:r>
          </a:p>
          <a:p>
            <a:r>
              <a:rPr lang="es-MX"/>
              <a:t>Señor de la noche </a:t>
            </a:r>
          </a:p>
          <a:p>
            <a:r>
              <a:rPr lang="es-MX"/>
              <a:t>y regidor del norte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0021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729240" y="620688"/>
            <a:ext cx="11487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C00000"/>
                </a:solidFill>
                <a:latin typeface="Algerian" panose="04020705040A02060702" pitchFamily="82" charset="0"/>
              </a:rPr>
              <a:t>Quetzalcoatl vs Tezcatlipoca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140968"/>
            <a:ext cx="5688632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El señor de la luz </a:t>
            </a:r>
          </a:p>
          <a:p>
            <a:r>
              <a:rPr lang="es-MX"/>
              <a:t>contra </a:t>
            </a:r>
          </a:p>
          <a:p>
            <a:r>
              <a:rPr lang="es-MX"/>
              <a:t>el señor de la obscuridad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9070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588743" y="548680"/>
            <a:ext cx="50145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Tecciztecatl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80926" y="3717032"/>
            <a:ext cx="5703706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soberbia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9781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745035" y="548680"/>
            <a:ext cx="47019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Tepeyollotl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096000" y="3555013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las montañas </a:t>
            </a:r>
          </a:p>
          <a:p>
            <a:r>
              <a:rPr lang="es-MX"/>
              <a:t>y de los ecos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1164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4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27836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676107" y="548680"/>
            <a:ext cx="48397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Tepoztecatl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096000" y="3266981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fermentación alcoholica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1115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8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592751" y="554182"/>
            <a:ext cx="5038631" cy="917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Tlacotzontli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089781" y="3789040"/>
            <a:ext cx="5694851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del camino diurno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2881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118253" y="548680"/>
            <a:ext cx="8730275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54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 sz="4800"/>
              <a:t>Tlahuizcalpantecuhtli</a:t>
            </a:r>
            <a:endParaRPr lang="es-ES" sz="4800"/>
          </a:p>
        </p:txBody>
      </p:sp>
      <p:sp>
        <p:nvSpPr>
          <p:cNvPr id="7" name="CuadroTexto 6"/>
          <p:cNvSpPr txBox="1"/>
          <p:nvPr/>
        </p:nvSpPr>
        <p:spPr>
          <a:xfrm>
            <a:off x="6096000" y="3483005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aurora </a:t>
            </a:r>
          </a:p>
          <a:p>
            <a:r>
              <a:rPr lang="es-MX"/>
              <a:t>y señor de Venus matutino</a:t>
            </a:r>
            <a:endParaRPr lang="es-ES"/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645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295800" y="704890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>
                <a:solidFill>
                  <a:srgbClr val="C00000"/>
                </a:solidFill>
                <a:latin typeface="Algerian" panose="04020705040A02060702" pitchFamily="82" charset="0"/>
              </a:rPr>
              <a:t>Tlalcihuatl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096000" y="3769876"/>
            <a:ext cx="568863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 la tierra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4370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627513" y="548680"/>
            <a:ext cx="49455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Tlaltecuhtli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100925" y="3697868"/>
            <a:ext cx="5683707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tierra</a:t>
            </a:r>
            <a:endParaRPr lang="es-ES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5713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379600" y="704890"/>
            <a:ext cx="10189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>
                <a:solidFill>
                  <a:srgbClr val="C00000"/>
                </a:solidFill>
                <a:latin typeface="Algerian" panose="04020705040A02060702" pitchFamily="82" charset="0"/>
              </a:rPr>
              <a:t>Tlaltecuhtli y Tlalcihuatl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6000" y="3573016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El señor y la señora </a:t>
            </a:r>
          </a:p>
          <a:p>
            <a:r>
              <a:rPr lang="es-MX"/>
              <a:t>de la tierra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1535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702556" y="548680"/>
            <a:ext cx="4786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Tlazolteotl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096001" y="3645024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 la lujuria </a:t>
            </a:r>
          </a:p>
          <a:p>
            <a:r>
              <a:rPr lang="es-MX"/>
              <a:t>y de los amores ilicitos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3650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7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383833" y="548680"/>
            <a:ext cx="34243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Tonatiuh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4951799" y="1268760"/>
            <a:ext cx="2369559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del sol</a:t>
            </a:r>
            <a:endParaRPr lang="es-ES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560" y="1737320"/>
            <a:ext cx="4572000" cy="4572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560" y="1737320"/>
            <a:ext cx="4572000" cy="4572000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926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361117" y="548680"/>
            <a:ext cx="54697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Tzapotlatena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096000" y="3697868"/>
            <a:ext cx="568863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La diosa de los medicamentos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6658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568979" y="548680"/>
            <a:ext cx="30540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Xantico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095999" y="3412157"/>
            <a:ext cx="5688633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del fogón </a:t>
            </a:r>
          </a:p>
          <a:p>
            <a:r>
              <a:rPr lang="es-MX"/>
              <a:t>y del hogar,</a:t>
            </a:r>
          </a:p>
          <a:p>
            <a:r>
              <a:rPr lang="es-MX"/>
              <a:t>Señora de los volcanes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0488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6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716161" y="548680"/>
            <a:ext cx="107596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Xiuhtecuhtli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096000" y="3697868"/>
            <a:ext cx="5688631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del fuego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6976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-762492" y="653787"/>
            <a:ext cx="144193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4800">
                <a:solidFill>
                  <a:srgbClr val="C00000"/>
                </a:solidFill>
                <a:latin typeface="Algerian" panose="04020705040A02060702" pitchFamily="82" charset="0"/>
              </a:rPr>
              <a:t>Xiuhtecuhtli y xantico</a:t>
            </a:r>
            <a:endParaRPr lang="es-ES" sz="4800"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096000" y="3555013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El señor y la señora </a:t>
            </a:r>
          </a:p>
          <a:p>
            <a:r>
              <a:rPr lang="es-MX"/>
              <a:t>del fuego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2609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620275" y="548680"/>
            <a:ext cx="29514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Xilonen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096000" y="3717032"/>
            <a:ext cx="568863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del maíz tierno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5729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510928" y="692696"/>
            <a:ext cx="32412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>
                <a:solidFill>
                  <a:srgbClr val="C00000"/>
                </a:solidFill>
                <a:latin typeface="Algerian" panose="04020705040A02060702" pitchFamily="82" charset="0"/>
              </a:rPr>
              <a:t>Xochipilli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6096000" y="2924944"/>
            <a:ext cx="5688632" cy="224676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Diosa del amor </a:t>
            </a:r>
          </a:p>
          <a:p>
            <a:r>
              <a:rPr lang="es-MX"/>
              <a:t>y de la belleza, </a:t>
            </a:r>
          </a:p>
          <a:p>
            <a:r>
              <a:rPr lang="es-MX"/>
              <a:t>señora de las flores, </a:t>
            </a:r>
          </a:p>
          <a:p>
            <a:r>
              <a:rPr lang="es-MX"/>
              <a:t>de las jóvenes </a:t>
            </a:r>
          </a:p>
          <a:p>
            <a:r>
              <a:rPr lang="es-MX"/>
              <a:t>y de la fertilidad</a:t>
            </a:r>
            <a:endParaRPr lang="es-ES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0437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8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777897" y="620688"/>
            <a:ext cx="46362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>
                <a:solidFill>
                  <a:srgbClr val="C00000"/>
                </a:solidFill>
                <a:latin typeface="Algerian" panose="04020705040A02060702" pitchFamily="82" charset="0"/>
              </a:rPr>
              <a:t>Xochiquetzal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6095999" y="3627021"/>
            <a:ext cx="5688633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del amor </a:t>
            </a:r>
          </a:p>
          <a:p>
            <a:r>
              <a:rPr lang="es-MX"/>
              <a:t>y señor de las flores</a:t>
            </a:r>
            <a:endParaRPr lang="es-ES"/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653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744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278680" y="692696"/>
            <a:ext cx="84978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>
                <a:solidFill>
                  <a:srgbClr val="C00000"/>
                </a:solidFill>
                <a:latin typeface="Algerian" panose="04020705040A02060702" pitchFamily="82" charset="0"/>
              </a:rPr>
              <a:t>Xochipilli y Xochiquetzal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077745" y="3068960"/>
            <a:ext cx="5706888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Dioses del amor </a:t>
            </a:r>
          </a:p>
          <a:p>
            <a:r>
              <a:rPr lang="es-MX"/>
              <a:t>y de la belleza, </a:t>
            </a:r>
          </a:p>
          <a:p>
            <a:r>
              <a:rPr lang="es-MX"/>
              <a:t>el señor y la señora </a:t>
            </a:r>
          </a:p>
          <a:p>
            <a:r>
              <a:rPr lang="es-MX"/>
              <a:t>de las flores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1939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3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202693" y="548680"/>
            <a:ext cx="37866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Xipetotec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096001" y="2636912"/>
            <a:ext cx="5688631" cy="267765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 la fuerza, </a:t>
            </a:r>
          </a:p>
          <a:p>
            <a:r>
              <a:rPr lang="es-MX"/>
              <a:t>señor de las estaciones, </a:t>
            </a:r>
          </a:p>
          <a:p>
            <a:r>
              <a:rPr lang="es-MX"/>
              <a:t>del renacimiento, </a:t>
            </a:r>
          </a:p>
          <a:p>
            <a:r>
              <a:rPr lang="es-MX"/>
              <a:t>de la enfermedad </a:t>
            </a:r>
          </a:p>
          <a:p>
            <a:r>
              <a:rPr lang="es-MX"/>
              <a:t>y de los oficios, </a:t>
            </a:r>
          </a:p>
          <a:p>
            <a:r>
              <a:rPr lang="es-MX"/>
              <a:t>regidor del este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8129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4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889579" y="620688"/>
            <a:ext cx="24128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>
                <a:solidFill>
                  <a:srgbClr val="C00000"/>
                </a:solidFill>
                <a:latin typeface="Algerian" panose="04020705040A02060702" pitchFamily="82" charset="0"/>
              </a:rPr>
              <a:t>Xolotl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6096000" y="3573016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del ocaso </a:t>
            </a:r>
          </a:p>
          <a:p>
            <a:r>
              <a:rPr lang="es-MX"/>
              <a:t>y señor de venus vespertino</a:t>
            </a:r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755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37320"/>
            <a:ext cx="4572000" cy="4572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680642" y="332656"/>
            <a:ext cx="68307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>
                <a:solidFill>
                  <a:srgbClr val="C00000"/>
                </a:solidFill>
                <a:latin typeface="Algerian" panose="04020705040A02060702" pitchFamily="82" charset="0"/>
              </a:rPr>
              <a:t>yacatecuhtli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6096000" y="3645024"/>
            <a:ext cx="5688632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800">
                <a:solidFill>
                  <a:srgbClr val="C00000"/>
                </a:solidFill>
                <a:latin typeface="Algerian" panose="04020705040A02060702" pitchFamily="82" charset="0"/>
              </a:defRPr>
            </a:lvl1pPr>
          </a:lstStyle>
          <a:p>
            <a:r>
              <a:rPr lang="es-MX"/>
              <a:t>Dios del comercio</a:t>
            </a:r>
            <a:endParaRPr lang="es-ES"/>
          </a:p>
        </p:txBody>
      </p:sp>
      <p:sp>
        <p:nvSpPr>
          <p:cNvPr id="10" name="CuadroTexto 9"/>
          <p:cNvSpPr txBox="1"/>
          <p:nvPr/>
        </p:nvSpPr>
        <p:spPr>
          <a:xfrm>
            <a:off x="152400" y="15240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9249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10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" t="6218" r="7740" b="7308"/>
          <a:stretch/>
        </p:blipFill>
        <p:spPr>
          <a:xfrm>
            <a:off x="3143673" y="908720"/>
            <a:ext cx="5904655" cy="5112568"/>
          </a:xfrm>
          <a:prstGeom prst="snip2DiagRect">
            <a:avLst>
              <a:gd name="adj1" fmla="val 40470"/>
              <a:gd name="adj2" fmla="val 38869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32656"/>
            <a:ext cx="1152128" cy="115212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32656"/>
            <a:ext cx="1152128" cy="11521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5301208"/>
            <a:ext cx="1152128" cy="11521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301208"/>
            <a:ext cx="1152128" cy="1152128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6897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1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43200000">
                                      <p:cBhvr>
                                        <p:cTn id="1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43200000">
                                      <p:cBhvr>
                                        <p:cTn id="2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43200000">
                                      <p:cBhvr>
                                        <p:cTn id="3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43200000">
                                      <p:cBhvr>
                                        <p:cTn id="3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2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Musica prehispánica mix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B DM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18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00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4463820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866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 shadeToTitle="1"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703513" y="312912"/>
            <a:ext cx="26909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emiliomaguilar8@Gmail.com</a:t>
            </a:r>
            <a:endParaRPr kumimoji="0" lang="es-ES" sz="1400" b="0" i="0" u="none" strike="noStrike" kern="0" cap="none" spc="0" normalizeH="0" baseline="0" noProof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 Rounded MT Bold" panose="020F070403050403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44350" y1="69012" x2="44350" y2="69012"/>
                        <a14:foregroundMark x1="44350" y1="69012" x2="44350" y2="69012"/>
                        <a14:foregroundMark x1="48225" y1="71784" x2="48225" y2="71784"/>
                        <a14:foregroundMark x1="51925" y1="74058" x2="51925" y2="74058"/>
                        <a14:foregroundMark x1="51925" y1="74058" x2="51925" y2="740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5248" y="116632"/>
            <a:ext cx="1432996" cy="504056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315" y="1412542"/>
            <a:ext cx="4499517" cy="448826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151784" y="692696"/>
            <a:ext cx="3946088" cy="158417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Bottom">
              <a:avLst>
                <a:gd name="adj" fmla="val 39431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5400" b="1">
                <a:ln/>
                <a:solidFill>
                  <a:srgbClr val="FFC000"/>
                </a:solidFill>
                <a:latin typeface="Algerian" panose="04020705040A02060702" pitchFamily="82" charset="0"/>
              </a:rPr>
              <a:t>Los dioses</a:t>
            </a:r>
          </a:p>
        </p:txBody>
      </p:sp>
      <p:sp>
        <p:nvSpPr>
          <p:cNvPr id="6" name="Rectángulo 5"/>
          <p:cNvSpPr/>
          <p:nvPr/>
        </p:nvSpPr>
        <p:spPr>
          <a:xfrm>
            <a:off x="4079776" y="5157192"/>
            <a:ext cx="4032448" cy="136815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Top">
              <a:avLst>
                <a:gd name="adj" fmla="val 59413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5400" b="1">
                <a:ln/>
                <a:solidFill>
                  <a:srgbClr val="FFC000"/>
                </a:solidFill>
                <a:latin typeface="Algerian" panose="04020705040A02060702" pitchFamily="82" charset="0"/>
              </a:rPr>
              <a:t>AZTECAS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pic>
        <p:nvPicPr>
          <p:cNvPr id="8" name="Eaglenest-avion aterrizando 023-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06880" y="7101408"/>
            <a:ext cx="393576" cy="393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68884"/>
      </p:ext>
    </p:extLst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3D TRANSITION" val="DemoOrbitingtheEarth.p3d 0"/>
  <p:tag name="POWER3D OPTIONS" val="Medium "/>
  <p:tag name="POWER3D IMAGE0" val="PWRTRANS.TGA"/>
  <p:tag name="POWER3D SOUND" val="Orbiting the Earth"/>
</p:tagLst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2128</TotalTime>
  <Words>759</Words>
  <Application>Microsoft Office PowerPoint</Application>
  <PresentationFormat>Panorámica</PresentationFormat>
  <Paragraphs>314</Paragraphs>
  <Slides>69</Slides>
  <Notes>0</Notes>
  <HiddenSlides>1</HiddenSlides>
  <MMClips>4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69</vt:i4>
      </vt:variant>
    </vt:vector>
  </HeadingPairs>
  <TitlesOfParts>
    <vt:vector size="84" baseType="lpstr">
      <vt:lpstr>Algerian</vt:lpstr>
      <vt:lpstr>Arial</vt:lpstr>
      <vt:lpstr>Arial Narrow</vt:lpstr>
      <vt:lpstr>Arial Rounded MT Bold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1_Diseño predeterminado</vt:lpstr>
      <vt:lpstr>3_Tema de Office</vt:lpstr>
      <vt:lpstr>1_Tema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dioses Aztecas</dc:title>
  <dc:creator>Eaglenest</dc:creator>
  <cp:lastModifiedBy>Emilio M Aguilar P</cp:lastModifiedBy>
  <cp:revision>187</cp:revision>
  <dcterms:created xsi:type="dcterms:W3CDTF">2015-03-21T13:32:37Z</dcterms:created>
  <dcterms:modified xsi:type="dcterms:W3CDTF">2016-03-12T18:20:51Z</dcterms:modified>
  <cp:contentStatus/>
</cp:coreProperties>
</file>