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99" r:id="rId3"/>
    <p:sldId id="408" r:id="rId4"/>
    <p:sldId id="338" r:id="rId5"/>
    <p:sldId id="333" r:id="rId6"/>
    <p:sldId id="335" r:id="rId7"/>
    <p:sldId id="329" r:id="rId8"/>
    <p:sldId id="337" r:id="rId9"/>
    <p:sldId id="342" r:id="rId10"/>
    <p:sldId id="344" r:id="rId11"/>
    <p:sldId id="345" r:id="rId12"/>
    <p:sldId id="346" r:id="rId13"/>
    <p:sldId id="347" r:id="rId14"/>
    <p:sldId id="348" r:id="rId15"/>
    <p:sldId id="353" r:id="rId16"/>
    <p:sldId id="354" r:id="rId17"/>
    <p:sldId id="360" r:id="rId18"/>
    <p:sldId id="343" r:id="rId19"/>
    <p:sldId id="351" r:id="rId20"/>
    <p:sldId id="361" r:id="rId21"/>
    <p:sldId id="362" r:id="rId22"/>
    <p:sldId id="397" r:id="rId23"/>
    <p:sldId id="398" r:id="rId24"/>
    <p:sldId id="381" r:id="rId25"/>
    <p:sldId id="341" r:id="rId26"/>
    <p:sldId id="359" r:id="rId27"/>
    <p:sldId id="339" r:id="rId28"/>
    <p:sldId id="401" r:id="rId29"/>
    <p:sldId id="365" r:id="rId30"/>
    <p:sldId id="364" r:id="rId31"/>
    <p:sldId id="369" r:id="rId32"/>
    <p:sldId id="370" r:id="rId33"/>
    <p:sldId id="376" r:id="rId34"/>
    <p:sldId id="371" r:id="rId35"/>
    <p:sldId id="375" r:id="rId36"/>
    <p:sldId id="377" r:id="rId37"/>
    <p:sldId id="374" r:id="rId38"/>
    <p:sldId id="373" r:id="rId39"/>
    <p:sldId id="378" r:id="rId40"/>
    <p:sldId id="379" r:id="rId41"/>
    <p:sldId id="382" r:id="rId42"/>
    <p:sldId id="405" r:id="rId43"/>
    <p:sldId id="356" r:id="rId44"/>
    <p:sldId id="383" r:id="rId45"/>
    <p:sldId id="384" r:id="rId46"/>
    <p:sldId id="388" r:id="rId47"/>
    <p:sldId id="392" r:id="rId48"/>
    <p:sldId id="380" r:id="rId49"/>
    <p:sldId id="406" r:id="rId50"/>
    <p:sldId id="387" r:id="rId51"/>
    <p:sldId id="407" r:id="rId52"/>
    <p:sldId id="395" r:id="rId53"/>
    <p:sldId id="409" r:id="rId5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I2e7XeTC3uFbORNmAZhotg==" hashData="IUt+8fWufW+fhEvEVHvhrbWxkB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67" autoAdjust="0"/>
    <p:restoredTop sz="94660"/>
  </p:normalViewPr>
  <p:slideViewPr>
    <p:cSldViewPr>
      <p:cViewPr>
        <p:scale>
          <a:sx n="60" d="100"/>
          <a:sy n="60" d="100"/>
        </p:scale>
        <p:origin x="955"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F372EC4-900E-435C-A595-361887BB6201}" type="datetimeFigureOut">
              <a:rPr lang="es-ES"/>
              <a:pPr/>
              <a:t>11/08/2026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DCA11ED-470B-4FC4-BE01-5AA4F30EB37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3D10803-34AA-4553-B675-398C38DF273D}" type="datetimeFigureOut">
              <a:rPr lang="es-ES"/>
              <a:pPr/>
              <a:t>11/08/2026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A4A3440-EE9A-4966-B596-6706CFE5F507}"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C8D73C9-5744-410E-BBEC-2DF4F0C596EF}" type="datetimeFigureOut">
              <a:rPr lang="es-ES"/>
              <a:pPr/>
              <a:t>11/08/2026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887181-85C9-490D-A690-5972B44738A3}"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4CCDF5A-00C6-4319-ADB3-DB4A7A07C032}" type="datetimeFigureOut">
              <a:rPr lang="es-ES"/>
              <a:pPr/>
              <a:t>11/08/2026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D0F434A-2E96-470F-9E5A-09933F0FBAF9}"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9B9E76D2-1CC0-47D8-9C8A-334F8EA90FCB}" type="datetimeFigureOut">
              <a:rPr lang="es-ES"/>
              <a:pPr/>
              <a:t>11/08/2026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B3C74D-CAC7-46F8-8C9C-58241BB9CD9E}"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C61ED5E-564B-4D0D-9187-C021D33A9075}" type="datetimeFigureOut">
              <a:rPr lang="es-ES"/>
              <a:pPr/>
              <a:t>11/08/2026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97B2248-570D-4B3E-B420-DBC59899AD74}"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88B15FA-105C-4AE0-8035-3E4298C6332C}" type="datetimeFigureOut">
              <a:rPr lang="es-ES"/>
              <a:pPr/>
              <a:t>11/08/2026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57DDC0C-1D9D-4B60-BB3C-F23E49627A58}"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396EF02D-13CF-42AA-A24D-03A457C0D6DA}" type="datetimeFigureOut">
              <a:rPr lang="es-ES"/>
              <a:pPr/>
              <a:t>11/08/2026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1D5AB5B-4DC5-47E1-8623-CE7AC057AE1F}"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97061EE-E92B-4B55-9F4A-C4AC8AFBA57D}" type="datetimeFigureOut">
              <a:rPr lang="es-ES"/>
              <a:pPr/>
              <a:t>11/08/2026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5CEB6C0-0C6E-4372-9E51-8BFF6C3877EE}"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7872975-7FD4-41B6-B70F-95BE0134A168}" type="datetimeFigureOut">
              <a:rPr lang="es-ES"/>
              <a:pPr/>
              <a:t>11/08/2026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EC9C2E0-90B3-40E0-A433-EB1653413565}"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6ACB279-0F11-4758-B690-71C402E1E52A}" type="datetimeFigureOut">
              <a:rPr lang="es-ES"/>
              <a:pPr/>
              <a:t>11/08/2026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19686B7-065F-4E9E-9C05-3FEC429837BE}"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C87560D-D58D-4C73-AEEA-C695F3797D16}" type="datetimeFigureOut">
              <a:rPr lang="es-ES"/>
              <a:pPr/>
              <a:t>11/08/2026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AA47EB8-9FB5-4088-BCFC-12CEEC748CB0}"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196845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1D05221-BCB9-4A87-9083-78E448658EAF}" type="datetimeFigureOut">
              <a:rPr lang="es-ES"/>
              <a:pPr/>
              <a:t>11/08/2026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2404508C-0CFC-484E-8E8C-D9C0D3D1E82D}"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61243767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youtube.com/user/tapiolga?feature=mhee"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Above"/>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b="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042988" y="120650"/>
            <a:ext cx="6985000" cy="1079500"/>
          </a:xfrm>
          <a:prstGeom prst="rect">
            <a:avLst/>
          </a:prstGeom>
        </p:spPr>
        <p:txBody>
          <a:bodyPr wrap="none" fromWordArt="1">
            <a:prstTxWarp prst="textTriangle">
              <a:avLst>
                <a:gd name="adj" fmla="val 4785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Los amantes de Teruel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50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calcmode="lin" valueType="num">
                                      <p:cBhvr>
                                        <p:cTn id="24" dur="2000" fill="hold"/>
                                        <p:tgtEl>
                                          <p:spTgt spid="16390"/>
                                        </p:tgtEl>
                                        <p:attrNameLst>
                                          <p:attrName>ppt_w</p:attrName>
                                        </p:attrNameLst>
                                      </p:cBhvr>
                                      <p:tavLst>
                                        <p:tav tm="0">
                                          <p:val>
                                            <p:fltVal val="0"/>
                                          </p:val>
                                        </p:tav>
                                        <p:tav tm="100000">
                                          <p:val>
                                            <p:strVal val="#ppt_w"/>
                                          </p:val>
                                        </p:tav>
                                      </p:tavLst>
                                    </p:anim>
                                    <p:anim calcmode="lin" valueType="num">
                                      <p:cBhvr>
                                        <p:cTn id="25" dur="2000" fill="hold"/>
                                        <p:tgtEl>
                                          <p:spTgt spid="16390"/>
                                        </p:tgtEl>
                                        <p:attrNameLst>
                                          <p:attrName>ppt_h</p:attrName>
                                        </p:attrNameLst>
                                      </p:cBhvr>
                                      <p:tavLst>
                                        <p:tav tm="0">
                                          <p:val>
                                            <p:fltVal val="0"/>
                                          </p:val>
                                        </p:tav>
                                        <p:tav tm="100000">
                                          <p:val>
                                            <p:strVal val="#ppt_h"/>
                                          </p:val>
                                        </p:tav>
                                      </p:tavLst>
                                    </p:anim>
                                  </p:childTnLst>
                                </p:cTn>
                              </p:par>
                            </p:childTnLst>
                          </p:cTn>
                        </p:par>
                        <p:par>
                          <p:cTn id="26" fill="hold">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16391"/>
                                        </p:tgtEl>
                                        <p:attrNameLst>
                                          <p:attrName>style.visibility</p:attrName>
                                        </p:attrNameLst>
                                      </p:cBhvr>
                                      <p:to>
                                        <p:strVal val="visible"/>
                                      </p:to>
                                    </p:set>
                                    <p:anim calcmode="lin" valueType="num">
                                      <p:cBhvr>
                                        <p:cTn id="29" dur="1000" fill="hold"/>
                                        <p:tgtEl>
                                          <p:spTgt spid="16391"/>
                                        </p:tgtEl>
                                        <p:attrNameLst>
                                          <p:attrName>ppt_w</p:attrName>
                                        </p:attrNameLst>
                                      </p:cBhvr>
                                      <p:tavLst>
                                        <p:tav tm="0">
                                          <p:val>
                                            <p:fltVal val="0"/>
                                          </p:val>
                                        </p:tav>
                                        <p:tav tm="100000">
                                          <p:val>
                                            <p:strVal val="#ppt_w"/>
                                          </p:val>
                                        </p:tav>
                                      </p:tavLst>
                                    </p:anim>
                                    <p:anim calcmode="lin" valueType="num">
                                      <p:cBhvr>
                                        <p:cTn id="30"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1 Isabel afligida.jpg"/>
          <p:cNvPicPr>
            <a:picLocks noChangeAspect="1"/>
          </p:cNvPicPr>
          <p:nvPr/>
        </p:nvPicPr>
        <p:blipFill>
          <a:blip r:embed="rId2" cstate="print"/>
          <a:stretch>
            <a:fillRect/>
          </a:stretch>
        </p:blipFill>
        <p:spPr>
          <a:xfrm>
            <a:off x="-142908" y="-142896"/>
            <a:ext cx="9429816" cy="6000792"/>
          </a:xfrm>
          <a:prstGeom prst="rect">
            <a:avLst/>
          </a:prstGeom>
        </p:spPr>
      </p:pic>
      <p:sp>
        <p:nvSpPr>
          <p:cNvPr id="6" name="5 Rectángulo"/>
          <p:cNvSpPr/>
          <p:nvPr/>
        </p:nvSpPr>
        <p:spPr>
          <a:xfrm>
            <a:off x="-142908" y="-142896"/>
            <a:ext cx="9429816" cy="607223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14414" y="0"/>
            <a:ext cx="6515847" cy="923330"/>
          </a:xfrm>
          <a:prstGeom prst="rect">
            <a:avLst/>
          </a:prstGeom>
          <a:noFill/>
        </p:spPr>
        <p:txBody>
          <a:bodyPr wrap="none" lIns="91440" tIns="45720" rIns="91440" bIns="45720">
            <a:prstTxWarp prst="textStop">
              <a:avLst>
                <a:gd name="adj" fmla="val 23625"/>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Amantes de Teruel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285720" y="1000112"/>
            <a:ext cx="8572560"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historia de Isabel de Segura y Diego (Juan) Martínez de Marcilla atraviesa siglos entre literatura, tradición y piedra. Sus momias reposan hoy en el Mausoleo de los Amantes, dentro de la Iglesia de San Pedro, conjunto mudéjar declarado Patrimonio Mundial por la UNESCO, y cada febrero la ciudad revive la leyenda en Las Bodas de Isabel con una recreación histórica de primer nivel.</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85720" y="3714756"/>
            <a:ext cx="8358246" cy="181588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Los nombres de los Amantes de Teruel.</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Juan Diego Martínez e Isabel, pertenecían a dos de las grandes familias de la ciudad de Teruel, los Marcilla (o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Marsilla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los Segura, él era un Marcilla e Isabel era hija de Pedro Segura.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59000">
        <p:split orient="vert"/>
      </p:transition>
    </mc:Choice>
    <mc:Fallback xmlns="">
      <p:transition spd="slow" advTm="5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5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3" cstate="print"/>
          <a:stretch>
            <a:fillRect/>
          </a:stretch>
        </p:blipFill>
        <p:spPr>
          <a:xfrm>
            <a:off x="-132430" y="-136228"/>
            <a:ext cx="9480139" cy="5987456"/>
          </a:xfrm>
        </p:spPr>
      </p:pic>
      <p:pic>
        <p:nvPicPr>
          <p:cNvPr id="5" name="3 Marcador de contenido" descr="6257883736_af1fb00a5f_b.jpg"/>
          <p:cNvPicPr>
            <a:picLocks noChangeAspect="1"/>
          </p:cNvPicPr>
          <p:nvPr/>
        </p:nvPicPr>
        <p:blipFill>
          <a:blip r:embed="rId3" cstate="print"/>
          <a:stretch>
            <a:fillRect/>
          </a:stretch>
        </p:blipFill>
        <p:spPr bwMode="auto">
          <a:xfrm>
            <a:off x="-142908" y="-142896"/>
            <a:ext cx="9501254" cy="6000792"/>
          </a:xfrm>
          <a:prstGeom prst="rect">
            <a:avLst/>
          </a:prstGeom>
          <a:noFill/>
          <a:ln w="9525">
            <a:noFill/>
            <a:miter lim="800000"/>
            <a:headEnd/>
            <a:tailEnd/>
          </a:ln>
        </p:spPr>
      </p:pic>
      <p:pic>
        <p:nvPicPr>
          <p:cNvPr id="6" name="3 Marcador de contenido" descr="6257883736_af1fb00a5f_b.jpg"/>
          <p:cNvPicPr>
            <a:picLocks noChangeAspect="1"/>
          </p:cNvPicPr>
          <p:nvPr/>
        </p:nvPicPr>
        <p:blipFill>
          <a:blip r:embed="rId3" cstate="print"/>
          <a:stretch>
            <a:fillRect/>
          </a:stretch>
        </p:blipFill>
        <p:spPr bwMode="auto">
          <a:xfrm>
            <a:off x="-142908" y="-142896"/>
            <a:ext cx="9501254" cy="6000792"/>
          </a:xfrm>
          <a:prstGeom prst="rect">
            <a:avLst/>
          </a:prstGeom>
          <a:noFill/>
          <a:ln w="9525">
            <a:noFill/>
            <a:miter lim="800000"/>
            <a:headEnd/>
            <a:tailEnd/>
          </a:ln>
        </p:spPr>
      </p:pic>
      <p:sp>
        <p:nvSpPr>
          <p:cNvPr id="7" name="6 CuadroTexto"/>
          <p:cNvSpPr txBox="1"/>
          <p:nvPr/>
        </p:nvSpPr>
        <p:spPr>
          <a:xfrm>
            <a:off x="571472" y="4071946"/>
            <a:ext cx="821537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versión más acendrada, depurada por siglos de transmisión oral y literaria, la leyenda de los Amantes de Teruel es de una simplicidad trágica y universal. En el Teruel de los albores del siglo XIII, dos jóvenes de las familias más notables de la ciudad, Isabel de Segura y Juan Diego de Marcilla, se aman desde la infancia.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randomBar dir="vert"/>
        <p:sndAc>
          <p:stSnd loop="1">
            <p:snd r:embed="rId2" name="Variadas.wav"/>
          </p:stSnd>
        </p:sndAc>
      </p:transition>
    </mc:Choice>
    <mc:Fallback>
      <p:transition spd="slow" advTm="36000">
        <p:randomBar dir="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3999" cy="6072210"/>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0" y="0"/>
            <a:ext cx="9143999" cy="6072210"/>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0" y="0"/>
            <a:ext cx="9143999" cy="6072210"/>
          </a:xfrm>
          <a:prstGeom prst="rect">
            <a:avLst/>
          </a:prstGeom>
          <a:noFill/>
          <a:ln w="9525">
            <a:noFill/>
            <a:miter lim="800000"/>
            <a:headEnd/>
            <a:tailEnd/>
          </a:ln>
        </p:spPr>
      </p:pic>
      <p:sp>
        <p:nvSpPr>
          <p:cNvPr id="7" name="6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y Juan Diego, mencionado casi siempre en los relatos como Marcilla, se conocían desde la infancia y al llegar a la edad adulta éste le confesó su amor y el deseo de tomarla como esposa.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randomBar dir="vert"/>
      </p:transition>
    </mc:Choice>
    <mc:Fallback xmlns="">
      <p:transition spd="slow" advTm="26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4000"/>
                                        <p:tgtEl>
                                          <p:spTgt spid="4"/>
                                        </p:tgtEl>
                                      </p:cBhvr>
                                    </p:animEffect>
                                  </p:childTnLst>
                                </p:cTn>
                              </p:par>
                              <p:par>
                                <p:cTn id="14" presetID="23" presetClass="entr" presetSubtype="27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15240" y="0"/>
            <a:ext cx="9113520" cy="5695950"/>
          </a:xfrm>
          <a:prstGeom prst="rect">
            <a:avLst/>
          </a:prstGeom>
          <a:noFill/>
          <a:ln w="9525">
            <a:noFill/>
            <a:miter lim="800000"/>
            <a:headEnd/>
            <a:tailEnd/>
          </a:ln>
        </p:spPr>
      </p:pic>
      <p:pic>
        <p:nvPicPr>
          <p:cNvPr id="5" name="4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Ella quería lo mismo, pero no accedería sin el consentimiento de su familia.</a:t>
            </a:r>
          </a:p>
          <a:p>
            <a:r>
              <a:rPr lang="es-ES" i="1" dirty="0" smtClean="0">
                <a:effectLst>
                  <a:glow rad="101600">
                    <a:srgbClr val="C00000">
                      <a:alpha val="60000"/>
                    </a:srgbClr>
                  </a:glow>
                  <a:outerShdw blurRad="38100" dist="38100" dir="2700000" algn="tl">
                    <a:srgbClr val="000000">
                      <a:alpha val="43137"/>
                    </a:srgbClr>
                  </a:outerShdw>
                </a:effectLst>
              </a:rPr>
              <a:t>Su historia. Los tiempos habían cambiado y la familia Marcilla no pasaba por uno de sus mejores momentos económicos.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wedge/>
      </p:transition>
    </mc:Choice>
    <mc:Fallback xmlns="">
      <p:transition spd="slow"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edge">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8" name="7 Imagen" descr="3_1.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sp>
        <p:nvSpPr>
          <p:cNvPr id="6" name="5 CuadroTexto"/>
          <p:cNvSpPr txBox="1"/>
          <p:nvPr/>
        </p:nvSpPr>
        <p:spPr>
          <a:xfrm>
            <a:off x="428596"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su unión es un imposible social. Diego, a pesar de su linaje hidalgo, es un segundón desprovisto de fortuna, un obstáculo insalvable para el padre de Isabel, que anhela para ella un enlace mucho más provechoso.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wedge/>
      </p:transition>
    </mc:Choice>
    <mc:Fallback xmlns="">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4/3*#ppt_w"/>
                                          </p:val>
                                        </p:tav>
                                        <p:tav tm="100000">
                                          <p:val>
                                            <p:strVal val="#ppt_w"/>
                                          </p:val>
                                        </p:tav>
                                      </p:tavLst>
                                    </p:anim>
                                    <p:anim calcmode="lin" valueType="num">
                                      <p:cBhvr>
                                        <p:cTn id="15" dur="5000" fill="hold"/>
                                        <p:tgtEl>
                                          <p:spTgt spid="8"/>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142908" y="-142896"/>
            <a:ext cx="9429816" cy="6000792"/>
          </a:xfrm>
          <a:prstGeom prst="rect">
            <a:avLst/>
          </a:prstGeom>
          <a:noFill/>
          <a:ln w="9525">
            <a:noFill/>
            <a:miter lim="800000"/>
            <a:headEnd/>
            <a:tailEnd/>
          </a:ln>
        </p:spPr>
      </p:pic>
      <p:pic>
        <p:nvPicPr>
          <p:cNvPr id="5" name="4 Imagen" descr="24.jpg"/>
          <p:cNvPicPr>
            <a:picLocks noChangeAspect="1"/>
          </p:cNvPicPr>
          <p:nvPr/>
        </p:nvPicPr>
        <p:blipFill>
          <a:blip r:embed="rId2" cstate="print"/>
          <a:stretch>
            <a:fillRect/>
          </a:stretch>
        </p:blipFill>
        <p:spPr bwMode="auto">
          <a:xfrm>
            <a:off x="-142908" y="-142896"/>
            <a:ext cx="9429816" cy="6000792"/>
          </a:xfrm>
          <a:prstGeom prst="rect">
            <a:avLst/>
          </a:prstGeom>
          <a:noFill/>
          <a:ln w="9525">
            <a:noFill/>
            <a:miter lim="800000"/>
            <a:headEnd/>
            <a:tailEnd/>
          </a:ln>
        </p:spPr>
      </p:pic>
      <p:pic>
        <p:nvPicPr>
          <p:cNvPr id="6" name="5 Imagen" descr="24.jpg"/>
          <p:cNvPicPr>
            <a:picLocks noChangeAspect="1"/>
          </p:cNvPicPr>
          <p:nvPr/>
        </p:nvPicPr>
        <p:blipFill>
          <a:blip r:embed="rId2" cstate="print"/>
          <a:stretch>
            <a:fillRect/>
          </a:stretch>
        </p:blipFill>
        <p:spPr bwMode="auto">
          <a:xfrm>
            <a:off x="-142908" y="-142896"/>
            <a:ext cx="9429816" cy="6000792"/>
          </a:xfrm>
          <a:prstGeom prst="rect">
            <a:avLst/>
          </a:prstGeom>
          <a:noFill/>
          <a:ln w="9525">
            <a:noFill/>
            <a:miter lim="800000"/>
            <a:headEnd/>
            <a:tailEnd/>
          </a:ln>
        </p:spPr>
      </p:pic>
      <p:sp>
        <p:nvSpPr>
          <p:cNvPr id="7" name="6 CuadroTexto"/>
          <p:cNvSpPr txBox="1"/>
          <p:nvPr/>
        </p:nvSpPr>
        <p:spPr>
          <a:xfrm>
            <a:off x="714348" y="4357698"/>
            <a:ext cx="78581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la determinación de los jóvenes, el padre de Isabel concede una prórroga, un pacto que sellará su destino: otorga a Diego un plazo de cinco años para amasar una fortuna y regresar a Teruel como un hombre digno de la mano de su hija.</a:t>
            </a: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trips(downRigh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142908" y="-142896"/>
            <a:ext cx="9501253" cy="6072230"/>
          </a:xfrm>
          <a:prstGeom prst="rect">
            <a:avLst/>
          </a:prstGeom>
          <a:noFill/>
          <a:ln w="9525">
            <a:noFill/>
            <a:miter lim="800000"/>
            <a:headEnd/>
            <a:tailEnd/>
          </a:ln>
        </p:spPr>
      </p:pic>
      <p:pic>
        <p:nvPicPr>
          <p:cNvPr id="5" name="4 Imagen" descr="2011_4_21_nakagawa.jpg"/>
          <p:cNvPicPr>
            <a:picLocks noChangeAspect="1"/>
          </p:cNvPicPr>
          <p:nvPr/>
        </p:nvPicPr>
        <p:blipFill>
          <a:blip r:embed="rId2" cstate="print"/>
          <a:stretch>
            <a:fillRect/>
          </a:stretch>
        </p:blipFill>
        <p:spPr bwMode="auto">
          <a:xfrm>
            <a:off x="-142908" y="-142896"/>
            <a:ext cx="9501253" cy="607223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142908" y="-142896"/>
            <a:ext cx="9501253" cy="6072230"/>
          </a:xfrm>
          <a:prstGeom prst="rect">
            <a:avLst/>
          </a:prstGeom>
          <a:noFill/>
          <a:ln w="9525">
            <a:noFill/>
            <a:miter lim="800000"/>
            <a:headEnd/>
            <a:tailEnd/>
          </a:ln>
        </p:spPr>
      </p:pic>
      <p:sp>
        <p:nvSpPr>
          <p:cNvPr id="7" name="6 CuadroTexto"/>
          <p:cNvSpPr txBox="1"/>
          <p:nvPr/>
        </p:nvSpPr>
        <p:spPr>
          <a:xfrm>
            <a:off x="642910" y="4286260"/>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Diego parte a la guerra y a los negocios, a ese turbulento mundo de frontera donde la riqueza y la muerte se ganaban con la misma celeridad. Durante cinco años exactos, Isabel espera, rechazando pretendientes y aferrándose a una promesa susurrada.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285772"/>
            <a:ext cx="9144000" cy="6000772"/>
          </a:xfrm>
          <a:prstGeom prst="rect">
            <a:avLst/>
          </a:prstGeom>
          <a:noFill/>
          <a:ln w="9525">
            <a:noFill/>
            <a:miter lim="800000"/>
            <a:headEnd/>
            <a:tailEnd/>
          </a:ln>
        </p:spPr>
      </p:pic>
      <p:pic>
        <p:nvPicPr>
          <p:cNvPr id="5" name="4 Imagen" descr="Colores-de-Otoo-11-a22934840.jpg"/>
          <p:cNvPicPr>
            <a:picLocks noChangeAspect="1"/>
          </p:cNvPicPr>
          <p:nvPr/>
        </p:nvPicPr>
        <p:blipFill>
          <a:blip r:embed="rId2" cstate="print"/>
          <a:stretch>
            <a:fillRect/>
          </a:stretch>
        </p:blipFill>
        <p:spPr bwMode="auto">
          <a:xfrm>
            <a:off x="0" y="-285772"/>
            <a:ext cx="9144000" cy="6000772"/>
          </a:xfrm>
          <a:prstGeom prst="rect">
            <a:avLst/>
          </a:prstGeom>
          <a:noFill/>
          <a:ln w="9525">
            <a:noFill/>
            <a:miter lim="800000"/>
            <a:headEnd/>
            <a:tailEnd/>
          </a:ln>
        </p:spPr>
      </p:pic>
      <p:pic>
        <p:nvPicPr>
          <p:cNvPr id="6" name="5 Imagen" descr="Colores-de-Otoo-11-a22934840.jpg"/>
          <p:cNvPicPr>
            <a:picLocks noChangeAspect="1"/>
          </p:cNvPicPr>
          <p:nvPr/>
        </p:nvPicPr>
        <p:blipFill>
          <a:blip r:embed="rId2" cstate="print"/>
          <a:stretch>
            <a:fillRect/>
          </a:stretch>
        </p:blipFill>
        <p:spPr bwMode="auto">
          <a:xfrm>
            <a:off x="0" y="-285772"/>
            <a:ext cx="9144000" cy="6000772"/>
          </a:xfrm>
          <a:prstGeom prst="rect">
            <a:avLst/>
          </a:prstGeom>
          <a:noFill/>
          <a:ln w="9525">
            <a:noFill/>
            <a:miter lim="800000"/>
            <a:headEnd/>
            <a:tailEnd/>
          </a:ln>
        </p:spPr>
      </p:pic>
      <p:sp>
        <p:nvSpPr>
          <p:cNvPr id="7" name="6 CuadroTexto"/>
          <p:cNvSpPr txBox="1"/>
          <p:nvPr/>
        </p:nvSpPr>
        <p:spPr>
          <a:xfrm>
            <a:off x="571472"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Diego marchó a las cruzadas contra los moros a luchar y participó entre otras en la célebre batalla de las Navas de Tolosa en 1212 que los cristianos ganaron a los musulmanes y una de las más importantes de la Reconquista.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peelOff"/>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6589622" cy="5715000"/>
          </a:xfrm>
          <a:prstGeom prst="rect">
            <a:avLst/>
          </a:prstGeom>
          <a:noFill/>
          <a:ln w="9525">
            <a:noFill/>
            <a:miter lim="800000"/>
            <a:headEnd/>
            <a:tailEnd/>
          </a:ln>
        </p:spPr>
      </p:pic>
      <p:pic>
        <p:nvPicPr>
          <p:cNvPr id="5" name="4 Imagen" descr="e4r5re.JPG"/>
          <p:cNvPicPr>
            <a:picLocks noChangeAspect="1"/>
          </p:cNvPicPr>
          <p:nvPr/>
        </p:nvPicPr>
        <p:blipFill>
          <a:blip r:embed="rId2" cstate="print"/>
          <a:stretch>
            <a:fillRect/>
          </a:stretch>
        </p:blipFill>
        <p:spPr bwMode="auto">
          <a:xfrm>
            <a:off x="0" y="0"/>
            <a:ext cx="6589622" cy="5715000"/>
          </a:xfrm>
          <a:prstGeom prst="rect">
            <a:avLst/>
          </a:prstGeom>
          <a:noFill/>
          <a:ln w="9525">
            <a:noFill/>
            <a:miter lim="800000"/>
            <a:headEnd/>
            <a:tailEnd/>
          </a:ln>
        </p:spPr>
      </p:pic>
      <p:pic>
        <p:nvPicPr>
          <p:cNvPr id="6" name="5 Imagen" descr="e4r5re.JPG"/>
          <p:cNvPicPr>
            <a:picLocks noChangeAspect="1"/>
          </p:cNvPicPr>
          <p:nvPr/>
        </p:nvPicPr>
        <p:blipFill>
          <a:blip r:embed="rId2" cstate="print"/>
          <a:stretch>
            <a:fillRect/>
          </a:stretch>
        </p:blipFill>
        <p:spPr bwMode="auto">
          <a:xfrm>
            <a:off x="0" y="0"/>
            <a:ext cx="6589622" cy="5715000"/>
          </a:xfrm>
          <a:prstGeom prst="rect">
            <a:avLst/>
          </a:prstGeom>
          <a:noFill/>
          <a:ln w="9525">
            <a:noFill/>
            <a:miter lim="800000"/>
            <a:headEnd/>
            <a:tailEnd/>
          </a:ln>
        </p:spPr>
      </p:pic>
      <p:sp>
        <p:nvSpPr>
          <p:cNvPr id="7" name="6 CuadroTexto"/>
          <p:cNvSpPr txBox="1"/>
          <p:nvPr/>
        </p:nvSpPr>
        <p:spPr>
          <a:xfrm>
            <a:off x="6715140" y="1285864"/>
            <a:ext cx="2071702"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Isabel, como ya habían pasado más de 5 años y no recibía noticias de su amado —al que creía muerto— accedió a lo que su padre llevaba años pidiéndole.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peelOff"/>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714348"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padre de Isabel no esperó los cinco años y ansioso por casar a su hija, a la cual respetó hasta que cumplió los 20 años, amañó un matrimonio con don Pedro de </a:t>
            </a:r>
            <a:r>
              <a:rPr lang="es-ES" i="1" dirty="0" err="1" smtClean="0">
                <a:effectLst>
                  <a:glow rad="101600">
                    <a:srgbClr val="C00000">
                      <a:alpha val="60000"/>
                    </a:srgbClr>
                  </a:glow>
                  <a:outerShdw blurRad="38100" dist="38100" dir="2700000" algn="tl">
                    <a:srgbClr val="000000">
                      <a:alpha val="43137"/>
                    </a:srgbClr>
                  </a:outerShdw>
                </a:effectLst>
              </a:rPr>
              <a:t>Azagra</a:t>
            </a:r>
            <a:r>
              <a:rPr lang="es-ES" i="1" dirty="0" smtClean="0">
                <a:effectLst>
                  <a:glow rad="101600">
                    <a:srgbClr val="C00000">
                      <a:alpha val="60000"/>
                    </a:srgbClr>
                  </a:glow>
                  <a:outerShdw blurRad="38100" dist="38100" dir="2700000" algn="tl">
                    <a:srgbClr val="000000">
                      <a:alpha val="43137"/>
                    </a:srgbClr>
                  </a:outerShdw>
                </a:effectLst>
              </a:rPr>
              <a:t>, Señor de Albarracín.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714412" y="0"/>
            <a:ext cx="10429948" cy="5715000"/>
          </a:xfrm>
          <a:prstGeom prst="rect">
            <a:avLst/>
          </a:prstGeom>
          <a:noFill/>
          <a:ln w="9525">
            <a:noFill/>
            <a:miter lim="800000"/>
            <a:headEnd/>
            <a:tailEnd/>
          </a:ln>
        </p:spPr>
      </p:pic>
      <p:pic>
        <p:nvPicPr>
          <p:cNvPr id="5" name="4 Imagen" descr="Enamorados.jpg"/>
          <p:cNvPicPr>
            <a:picLocks noChangeAspect="1"/>
          </p:cNvPicPr>
          <p:nvPr/>
        </p:nvPicPr>
        <p:blipFill>
          <a:blip r:embed="rId2" cstate="print"/>
          <a:stretch>
            <a:fillRect/>
          </a:stretch>
        </p:blipFill>
        <p:spPr bwMode="auto">
          <a:xfrm>
            <a:off x="-714412" y="0"/>
            <a:ext cx="10429948" cy="5715000"/>
          </a:xfrm>
          <a:prstGeom prst="rect">
            <a:avLst/>
          </a:prstGeom>
          <a:noFill/>
          <a:ln w="9525">
            <a:noFill/>
            <a:miter lim="800000"/>
            <a:headEnd/>
            <a:tailEnd/>
          </a:ln>
        </p:spPr>
      </p:pic>
      <p:pic>
        <p:nvPicPr>
          <p:cNvPr id="6" name="5 Imagen" descr="Enamorados.jpg"/>
          <p:cNvPicPr>
            <a:picLocks noChangeAspect="1"/>
          </p:cNvPicPr>
          <p:nvPr/>
        </p:nvPicPr>
        <p:blipFill>
          <a:blip r:embed="rId2" cstate="print"/>
          <a:stretch>
            <a:fillRect/>
          </a:stretch>
        </p:blipFill>
        <p:spPr bwMode="auto">
          <a:xfrm>
            <a:off x="-714412" y="0"/>
            <a:ext cx="10429948" cy="5715000"/>
          </a:xfrm>
          <a:prstGeom prst="rect">
            <a:avLst/>
          </a:prstGeom>
          <a:noFill/>
          <a:ln w="9525">
            <a:noFill/>
            <a:miter lim="800000"/>
            <a:headEnd/>
            <a:tailEnd/>
          </a:ln>
        </p:spPr>
      </p:pic>
      <p:sp>
        <p:nvSpPr>
          <p:cNvPr id="8" name="7 CuadroTexto"/>
          <p:cNvSpPr txBox="1"/>
          <p:nvPr/>
        </p:nvSpPr>
        <p:spPr>
          <a:xfrm>
            <a:off x="285720"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Año del señor 1217, Teruel celebra las bodas de Isabel de Segura con Don Pedro de </a:t>
            </a:r>
            <a:r>
              <a:rPr lang="es-ES" i="1" dirty="0" err="1" smtClean="0">
                <a:effectLst>
                  <a:glow rad="101600">
                    <a:srgbClr val="C00000">
                      <a:alpha val="60000"/>
                    </a:srgbClr>
                  </a:glow>
                  <a:outerShdw blurRad="38100" dist="38100" dir="2700000" algn="tl">
                    <a:srgbClr val="000000">
                      <a:alpha val="43137"/>
                    </a:srgbClr>
                  </a:outerShdw>
                </a:effectLst>
              </a:rPr>
              <a:t>Azagra</a:t>
            </a:r>
            <a:r>
              <a:rPr lang="es-ES" i="1" dirty="0" smtClean="0">
                <a:effectLst>
                  <a:glow rad="101600">
                    <a:srgbClr val="C00000">
                      <a:alpha val="60000"/>
                    </a:srgbClr>
                  </a:glow>
                  <a:outerShdw blurRad="38100" dist="38100" dir="2700000" algn="tl">
                    <a:srgbClr val="000000">
                      <a:alpha val="43137"/>
                    </a:srgbClr>
                  </a:outerShdw>
                </a:effectLst>
              </a:rPr>
              <a:t>, señor de Albarracín. ¡Sean bienvenidas </a:t>
            </a:r>
            <a:r>
              <a:rPr lang="es-ES" i="1" dirty="0" err="1" smtClean="0">
                <a:effectLst>
                  <a:glow rad="101600">
                    <a:srgbClr val="C00000">
                      <a:alpha val="60000"/>
                    </a:srgbClr>
                  </a:glow>
                  <a:outerShdw blurRad="38100" dist="38100" dir="2700000" algn="tl">
                    <a:srgbClr val="000000">
                      <a:alpha val="43137"/>
                    </a:srgbClr>
                  </a:outerShdw>
                </a:effectLst>
              </a:rPr>
              <a:t>vuesas</a:t>
            </a:r>
            <a:r>
              <a:rPr lang="es-ES" i="1" dirty="0" smtClean="0">
                <a:effectLst>
                  <a:glow rad="101600">
                    <a:srgbClr val="C00000">
                      <a:alpha val="60000"/>
                    </a:srgbClr>
                  </a:glow>
                  <a:outerShdw blurRad="38100" dist="38100" dir="2700000" algn="tl">
                    <a:srgbClr val="000000">
                      <a:alpha val="43137"/>
                    </a:srgbClr>
                  </a:outerShdw>
                </a:effectLst>
              </a:rPr>
              <a:t> mercedes! Teruel aguanta el suspiro y todos nos sentimos transportados a la Edad Media, a la historia de un amor que ha superado las barreras del tiempo.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428660" y="0"/>
            <a:ext cx="9929882" cy="5715000"/>
          </a:xfrm>
          <a:prstGeom prst="rect">
            <a:avLst/>
          </a:prstGeom>
          <a:noFill/>
          <a:ln w="9525">
            <a:noFill/>
            <a:miter lim="800000"/>
            <a:headEnd/>
            <a:tailEnd/>
          </a:ln>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428660" y="0"/>
            <a:ext cx="9929882" cy="5715000"/>
          </a:xfrm>
          <a:prstGeom prst="rect">
            <a:avLst/>
          </a:prstGeom>
          <a:noFill/>
          <a:ln w="9525">
            <a:noFill/>
            <a:miter lim="800000"/>
            <a:headEnd/>
            <a:tailEnd/>
          </a:ln>
        </p:spPr>
      </p:pic>
      <p:sp>
        <p:nvSpPr>
          <p:cNvPr id="4" name="3 CuadroTexto"/>
          <p:cNvSpPr txBox="1"/>
          <p:nvPr/>
        </p:nvSpPr>
        <p:spPr>
          <a:xfrm>
            <a:off x="571472"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Amor, como idioma universal, dicta la vida durante unos días en la capital turolense. Nosotros, podremos embriagarnos del ambiente de una de las fiestas medievales más bellas, románticas y populares de nuestro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5000"/>
                                        <p:tgtEl>
                                          <p:spTgt spid="3"/>
                                        </p:tgtEl>
                                      </p:cBhvr>
                                    </p:animEffect>
                                  </p:childTnLst>
                                </p:cTn>
                              </p:par>
                              <p:par>
                                <p:cTn id="11" presetID="23" presetClass="entr" presetSubtype="288"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285784" y="-214334"/>
            <a:ext cx="9644130" cy="6143668"/>
          </a:xfrm>
          <a:prstGeom prst="rect">
            <a:avLst/>
          </a:prstGeom>
          <a:noFill/>
          <a:ln w="9525">
            <a:noFill/>
            <a:miter lim="800000"/>
            <a:headEnd/>
            <a:tailEnd/>
          </a:ln>
        </p:spPr>
      </p:pic>
      <p:pic>
        <p:nvPicPr>
          <p:cNvPr id="5" name="4 Imagen" descr="101126_1454101.jpg"/>
          <p:cNvPicPr>
            <a:picLocks noChangeAspect="1"/>
          </p:cNvPicPr>
          <p:nvPr/>
        </p:nvPicPr>
        <p:blipFill>
          <a:blip r:embed="rId2" cstate="print"/>
          <a:stretch>
            <a:fillRect/>
          </a:stretch>
        </p:blipFill>
        <p:spPr bwMode="auto">
          <a:xfrm>
            <a:off x="-285784" y="-214334"/>
            <a:ext cx="9644130" cy="6143668"/>
          </a:xfrm>
          <a:prstGeom prst="rect">
            <a:avLst/>
          </a:prstGeom>
          <a:noFill/>
          <a:ln w="9525">
            <a:noFill/>
            <a:miter lim="800000"/>
            <a:headEnd/>
            <a:tailEnd/>
          </a:ln>
        </p:spPr>
      </p:pic>
      <p:pic>
        <p:nvPicPr>
          <p:cNvPr id="6" name="5 Imagen" descr="101126_1454101.jpg"/>
          <p:cNvPicPr>
            <a:picLocks noChangeAspect="1"/>
          </p:cNvPicPr>
          <p:nvPr/>
        </p:nvPicPr>
        <p:blipFill>
          <a:blip r:embed="rId2" cstate="print"/>
          <a:stretch>
            <a:fillRect/>
          </a:stretch>
        </p:blipFill>
        <p:spPr bwMode="auto">
          <a:xfrm>
            <a:off x="-285784" y="-214334"/>
            <a:ext cx="9644130" cy="6143668"/>
          </a:xfrm>
          <a:prstGeom prst="rect">
            <a:avLst/>
          </a:prstGeom>
          <a:noFill/>
          <a:ln w="9525">
            <a:noFill/>
            <a:miter lim="800000"/>
            <a:headEnd/>
            <a:tailEnd/>
          </a:ln>
        </p:spPr>
      </p:pic>
      <p:sp>
        <p:nvSpPr>
          <p:cNvPr id="7" name="6 CuadroTexto"/>
          <p:cNvSpPr txBox="1"/>
          <p:nvPr/>
        </p:nvSpPr>
        <p:spPr>
          <a:xfrm>
            <a:off x="142844" y="4286260"/>
            <a:ext cx="90011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el tercer jueves de febrero, Teruel se transforma en un espectacular decorado medieval que discurre a la sombra de esbeltas torres mudéjares -Patrimonio de la Humanidad- y edificios modernistas. Las calles del centro se despiden de su fisonomía cotidiana y se convierten en un animado mercado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5000">
        <p14:shre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14282"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año 1997, en el tercer fin de semana del mes de febrero, Teruel recrea la historia que le ha dado fama internacional. La ciudad nos coge de la mano y durante cuatro días nos hace viajar al pasado, concretamente al año 1217 para vivir en nuestras propias pieles una de las recreaciones históricas más importantes de nuestro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switch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cstate="print"/>
          <a:stretch>
            <a:fillRect/>
          </a:stretch>
        </p:blipFill>
        <p:spPr bwMode="auto">
          <a:xfrm>
            <a:off x="16669" y="0"/>
            <a:ext cx="9144000" cy="5715000"/>
          </a:xfrm>
          <a:prstGeom prst="rect">
            <a:avLst/>
          </a:prstGeom>
          <a:noFill/>
          <a:ln w="9525">
            <a:noFill/>
            <a:miter lim="800000"/>
            <a:headEnd/>
            <a:tailEnd/>
          </a:ln>
        </p:spPr>
      </p:pic>
      <p:pic>
        <p:nvPicPr>
          <p:cNvPr id="6" name="5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8913" name="Rectangle 1"/>
          <p:cNvSpPr>
            <a:spLocks noChangeArrowheads="1"/>
          </p:cNvSpPr>
          <p:nvPr/>
        </p:nvSpPr>
        <p:spPr bwMode="auto">
          <a:xfrm>
            <a:off x="714348" y="4357698"/>
            <a:ext cx="8062848" cy="120032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Pero sobre todo, como dice Luis Alegre, pregonero de las Bodas de ese año: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«Las Bodas de Isabel han logrado que un lugar identificado con el frio sea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una referencia mundial de algo tan cálido como el amor».</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Pregonero de las bodas de Isabel de Segura. </a:t>
            </a:r>
          </a:p>
        </p:txBody>
      </p:sp>
    </p:spTree>
  </p:cSld>
  <p:clrMapOvr>
    <a:masterClrMapping/>
  </p:clrMapOvr>
  <mc:AlternateContent xmlns:mc="http://schemas.openxmlformats.org/markup-compatibility/2006" xmlns:p14="http://schemas.microsoft.com/office/powerpoint/2010/main">
    <mc:Choice Requires="p14">
      <p:transition spd="slow" p14:dur="250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8913"/>
                                        </p:tgtEl>
                                        <p:attrNameLst>
                                          <p:attrName>style.visibility</p:attrName>
                                        </p:attrNameLst>
                                      </p:cBhvr>
                                      <p:to>
                                        <p:strVal val="visible"/>
                                      </p:to>
                                    </p:set>
                                    <p:animEffect transition="in" filter="fade">
                                      <p:cBhvr>
                                        <p:cTn id="17" dur="1000"/>
                                        <p:tgtEl>
                                          <p:spTgt spid="38913"/>
                                        </p:tgtEl>
                                      </p:cBhvr>
                                    </p:animEffect>
                                    <p:anim calcmode="lin" valueType="num">
                                      <p:cBhvr>
                                        <p:cTn id="18" dur="1000" fill="hold"/>
                                        <p:tgtEl>
                                          <p:spTgt spid="38913"/>
                                        </p:tgtEl>
                                        <p:attrNameLst>
                                          <p:attrName>ppt_x</p:attrName>
                                        </p:attrNameLst>
                                      </p:cBhvr>
                                      <p:tavLst>
                                        <p:tav tm="0">
                                          <p:val>
                                            <p:strVal val="#ppt_x-.1"/>
                                          </p:val>
                                        </p:tav>
                                        <p:tav tm="100000">
                                          <p:val>
                                            <p:strVal val="#ppt_x"/>
                                          </p:val>
                                        </p:tav>
                                      </p:tavLst>
                                    </p:anim>
                                    <p:anim calcmode="lin" valueType="num">
                                      <p:cBhvr>
                                        <p:cTn id="19" dur="1000" fill="hold"/>
                                        <p:tgtEl>
                                          <p:spTgt spid="389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214334"/>
            <a:ext cx="9144000" cy="6357982"/>
          </a:xfrm>
          <a:prstGeom prst="rect">
            <a:avLst/>
          </a:prstGeom>
          <a:noFill/>
          <a:ln w="9525">
            <a:noFill/>
            <a:miter lim="800000"/>
            <a:headEnd/>
            <a:tailEnd/>
          </a:ln>
        </p:spPr>
      </p:pic>
      <p:pic>
        <p:nvPicPr>
          <p:cNvPr id="6" name="5 Imagen" descr="Camino-de-otoo-a23166620.jpg"/>
          <p:cNvPicPr>
            <a:picLocks noChangeAspect="1"/>
          </p:cNvPicPr>
          <p:nvPr/>
        </p:nvPicPr>
        <p:blipFill>
          <a:blip r:embed="rId2" cstate="print"/>
          <a:stretch>
            <a:fillRect/>
          </a:stretch>
        </p:blipFill>
        <p:spPr bwMode="auto">
          <a:xfrm>
            <a:off x="0" y="-214334"/>
            <a:ext cx="9144000" cy="6357982"/>
          </a:xfrm>
          <a:prstGeom prst="rect">
            <a:avLst/>
          </a:prstGeom>
          <a:noFill/>
          <a:ln w="9525">
            <a:noFill/>
            <a:miter lim="800000"/>
            <a:headEnd/>
            <a:tailEnd/>
          </a:ln>
        </p:spPr>
      </p:pic>
      <p:pic>
        <p:nvPicPr>
          <p:cNvPr id="4" name="3 Imagen" descr="Camino-de-otoo-a23166620.jpg"/>
          <p:cNvPicPr>
            <a:picLocks noChangeAspect="1"/>
          </p:cNvPicPr>
          <p:nvPr/>
        </p:nvPicPr>
        <p:blipFill>
          <a:blip r:embed="rId2" cstate="print"/>
          <a:stretch>
            <a:fillRect/>
          </a:stretch>
        </p:blipFill>
        <p:spPr bwMode="auto">
          <a:xfrm>
            <a:off x="0" y="-214334"/>
            <a:ext cx="9144000" cy="6357982"/>
          </a:xfrm>
          <a:prstGeom prst="rect">
            <a:avLst/>
          </a:prstGeom>
          <a:noFill/>
          <a:ln w="9525">
            <a:noFill/>
            <a:miter lim="800000"/>
            <a:headEnd/>
            <a:tailEnd/>
          </a:ln>
        </p:spPr>
      </p:pic>
      <p:sp>
        <p:nvSpPr>
          <p:cNvPr id="7" name="6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poder presenciar pasajes como la entrada de las tropas de Aragón en pleno centro de la ciudad, los visitantes pueden ir a exposiciones, conciertos, degustaciones de productos típicos, talleres artesanos, demostraciones de cetrería o lucha con espada...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blinds dir="vert"/>
      </p:transition>
    </mc:Choice>
    <mc:Fallback xmlns="">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cifras que se manejan en estas fiestas demuestran la implicación de toda una ciudad. Según nos cuenta Raquel Esteban, Directora de la Fundación Bodas de Isabel, «son un fenómeno motivo de estudio en campos como la Antropología o la Sociología…»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blinds(horizontal)">
                                      <p:cBhvr>
                                        <p:cTn id="10" dur="5000"/>
                                        <p:tgtEl>
                                          <p:spTgt spid="2662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imagen-33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imagen-33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928662" y="4857764"/>
            <a:ext cx="764386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diecisiete mil personas perfectamente ataviadas según el uso de la época, cinco mil personas organizadas en ciento cincuenta </a:t>
            </a:r>
            <a:r>
              <a:rPr lang="es-ES" i="1" dirty="0" err="1" smtClean="0">
                <a:effectLst>
                  <a:glow rad="101600">
                    <a:srgbClr val="C00000">
                      <a:alpha val="60000"/>
                    </a:srgbClr>
                  </a:glow>
                  <a:outerShdw blurRad="38100" dist="38100" dir="2700000" algn="tl">
                    <a:srgbClr val="000000">
                      <a:alpha val="43137"/>
                    </a:srgbClr>
                  </a:outerShdw>
                </a:effectLst>
              </a:rPr>
              <a:t>haimas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1000">
        <p15:prstTrans prst="win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0" y="-214334"/>
            <a:ext cx="9144000" cy="6143668"/>
          </a:xfrm>
          <a:prstGeom prst="rect">
            <a:avLst/>
          </a:prstGeom>
          <a:noFill/>
          <a:ln w="9525">
            <a:noFill/>
            <a:miter lim="800000"/>
            <a:headEnd/>
            <a:tailEnd/>
          </a:ln>
        </p:spPr>
      </p:pic>
      <p:pic>
        <p:nvPicPr>
          <p:cNvPr id="5" name="4 Imagen" descr="Mirando_al_mar_1[2].jpg"/>
          <p:cNvPicPr>
            <a:picLocks noChangeAspect="1"/>
          </p:cNvPicPr>
          <p:nvPr/>
        </p:nvPicPr>
        <p:blipFill>
          <a:blip r:embed="rId2" cstate="print"/>
          <a:stretch>
            <a:fillRect/>
          </a:stretch>
        </p:blipFill>
        <p:spPr bwMode="auto">
          <a:xfrm>
            <a:off x="0" y="-214334"/>
            <a:ext cx="9144000" cy="6143668"/>
          </a:xfrm>
          <a:prstGeom prst="rect">
            <a:avLst/>
          </a:prstGeom>
          <a:noFill/>
          <a:ln w="9525">
            <a:noFill/>
            <a:miter lim="800000"/>
            <a:headEnd/>
            <a:tailEnd/>
          </a:ln>
        </p:spPr>
      </p:pic>
      <p:pic>
        <p:nvPicPr>
          <p:cNvPr id="6" name="5 Imagen" descr="Mirando_al_mar_1[2].jpg"/>
          <p:cNvPicPr>
            <a:picLocks noChangeAspect="1"/>
          </p:cNvPicPr>
          <p:nvPr/>
        </p:nvPicPr>
        <p:blipFill>
          <a:blip r:embed="rId2" cstate="print"/>
          <a:stretch>
            <a:fillRect/>
          </a:stretch>
        </p:blipFill>
        <p:spPr bwMode="auto">
          <a:xfrm>
            <a:off x="0" y="-214334"/>
            <a:ext cx="9144000" cy="6143668"/>
          </a:xfrm>
          <a:prstGeom prst="rect">
            <a:avLst/>
          </a:prstGeom>
          <a:noFill/>
          <a:ln w="9525">
            <a:noFill/>
            <a:miter lim="800000"/>
            <a:headEnd/>
            <a:tailEnd/>
          </a:ln>
        </p:spPr>
      </p:pic>
      <p:sp>
        <p:nvSpPr>
          <p:cNvPr id="24581" name="8 CuadroTexto"/>
          <p:cNvSpPr txBox="1">
            <a:spLocks noChangeArrowheads="1"/>
          </p:cNvSpPr>
          <p:nvPr/>
        </p:nvSpPr>
        <p:spPr bwMode="auto">
          <a:xfrm>
            <a:off x="5622469" y="5523387"/>
            <a:ext cx="226338" cy="369332"/>
          </a:xfrm>
          <a:prstGeom prst="rect">
            <a:avLst/>
          </a:prstGeom>
          <a:noFill/>
          <a:ln w="9525">
            <a:noFill/>
            <a:miter lim="800000"/>
            <a:headEnd/>
            <a:tailEnd/>
          </a:ln>
        </p:spPr>
        <p:txBody>
          <a:bodyPr wrap="square">
            <a:spAutoFit/>
          </a:bodyPr>
          <a:lstStyle/>
          <a:p>
            <a:endParaRPr lang="es-ES">
              <a:latin typeface="Calibri" pitchFamily="34" charset="0"/>
            </a:endParaRPr>
          </a:p>
        </p:txBody>
      </p:sp>
      <p:sp>
        <p:nvSpPr>
          <p:cNvPr id="7" name="6 CuadroTexto"/>
          <p:cNvSpPr txBox="1"/>
          <p:nvPr/>
        </p:nvSpPr>
        <p:spPr>
          <a:xfrm>
            <a:off x="571472"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Doscientos puestos de mercado medieval y más de ciento cincuenta actores aficionados, en su mayoría, turolenses totalmente volcados con su celebración, dando vida a los personajes protagonistas de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win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SY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PSY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57158"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perfectamente complementado con un programa de infarto. Unos noventa actos repartidos por diferentes escenarios </a:t>
            </a:r>
            <a:r>
              <a:rPr lang="es-ES" i="1" dirty="0" err="1" smtClean="0">
                <a:effectLst>
                  <a:glow rad="101600">
                    <a:srgbClr val="C00000">
                      <a:alpha val="60000"/>
                    </a:srgbClr>
                  </a:glow>
                  <a:outerShdw blurRad="38100" dist="38100" dir="2700000" algn="tl">
                    <a:srgbClr val="000000">
                      <a:alpha val="43137"/>
                    </a:srgbClr>
                  </a:outerShdw>
                </a:effectLst>
              </a:rPr>
              <a:t>recreacionistas</a:t>
            </a:r>
            <a:r>
              <a:rPr lang="es-ES" i="1" dirty="0" smtClean="0">
                <a:effectLst>
                  <a:glow rad="101600">
                    <a:srgbClr val="C00000">
                      <a:alpha val="60000"/>
                    </a:srgbClr>
                  </a:glow>
                  <a:outerShdw blurRad="38100" dist="38100" dir="2700000" algn="tl">
                    <a:srgbClr val="000000">
                      <a:alpha val="43137"/>
                    </a:srgbClr>
                  </a:outerShdw>
                </a:effectLst>
              </a:rPr>
              <a:t> que trasladan a la ciudad de Teruel al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3"/>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scu-parqueexpo-noche.jpg"/>
          <p:cNvPicPr>
            <a:picLocks noChangeAspect="1"/>
          </p:cNvPicPr>
          <p:nvPr/>
        </p:nvPicPr>
        <p:blipFill>
          <a:blip r:embed="rId2" cstate="print"/>
          <a:stretch>
            <a:fillRect/>
          </a:stretch>
        </p:blipFill>
        <p:spPr bwMode="auto">
          <a:xfrm>
            <a:off x="0" y="-285772"/>
            <a:ext cx="9144000" cy="6215106"/>
          </a:xfrm>
          <a:prstGeom prst="rect">
            <a:avLst/>
          </a:prstGeom>
          <a:noFill/>
          <a:ln w="9525">
            <a:noFill/>
            <a:miter lim="800000"/>
            <a:headEnd/>
            <a:tailEnd/>
          </a:ln>
        </p:spPr>
      </p:pic>
      <p:pic>
        <p:nvPicPr>
          <p:cNvPr id="5" name="4 Imagen" descr="moscu-parqueexpo-noche.jpg"/>
          <p:cNvPicPr>
            <a:picLocks noChangeAspect="1"/>
          </p:cNvPicPr>
          <p:nvPr/>
        </p:nvPicPr>
        <p:blipFill>
          <a:blip r:embed="rId2" cstate="print"/>
          <a:stretch>
            <a:fillRect/>
          </a:stretch>
        </p:blipFill>
        <p:spPr bwMode="auto">
          <a:xfrm>
            <a:off x="0" y="-285772"/>
            <a:ext cx="9144000" cy="6215106"/>
          </a:xfrm>
          <a:prstGeom prst="rect">
            <a:avLst/>
          </a:prstGeom>
          <a:noFill/>
          <a:ln w="9525">
            <a:noFill/>
            <a:miter lim="800000"/>
            <a:headEnd/>
            <a:tailEnd/>
          </a:ln>
        </p:spPr>
      </p:pic>
      <p:sp>
        <p:nvSpPr>
          <p:cNvPr id="6" name="5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escenario de los festejos, el casco histórico de Teruel, donde todo recuerda su pasado medieval, potenciando también sus joyas mudéjares, que forman parte del Patrimonio Mundial de la Unesco, así como plazas de corte modernista con toques románticos.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JardinesLuxemburgo.jpg"/>
          <p:cNvPicPr>
            <a:picLocks noGrp="1" noChangeAspect="1"/>
          </p:cNvPicPr>
          <p:nvPr>
            <p:ph idx="1"/>
          </p:nvPr>
        </p:nvPicPr>
        <p:blipFill>
          <a:blip r:embed="rId2" cstate="print"/>
          <a:stretch>
            <a:fillRect/>
          </a:stretch>
        </p:blipFill>
        <p:spPr>
          <a:xfrm>
            <a:off x="0" y="-285772"/>
            <a:ext cx="9144000" cy="6286544"/>
          </a:xfrm>
        </p:spPr>
      </p:pic>
      <p:pic>
        <p:nvPicPr>
          <p:cNvPr id="5" name="3 Marcador de contenido" descr="JardinesLuxemburgo.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p:spPr>
      </p:pic>
      <p:pic>
        <p:nvPicPr>
          <p:cNvPr id="6" name="3 Marcador de contenido" descr="JardinesLuxemburgo.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p:spPr>
      </p:pic>
      <p:sp>
        <p:nvSpPr>
          <p:cNvPr id="7" name="6 CuadroTexto"/>
          <p:cNvSpPr txBox="1"/>
          <p:nvPr/>
        </p:nvSpPr>
        <p:spPr>
          <a:xfrm>
            <a:off x="785786"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celebración está declarada Fiesta de Interés Turístico Nacional y aspira a convertirse en breve en Interés Internacional. Teruel forma parte de la red Europa Enamorada, una serie de ciudades con historias de amor que han dejado huella en su territorio. Continuamos con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flip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 calcmode="lin" valueType="num">
                                      <p:cBhvr>
                                        <p:cTn id="8" dur="5000"/>
                                        <p:tgtEl>
                                          <p:spTgt spid="6"/>
                                        </p:tgtEl>
                                        <p:attrNameLst>
                                          <p:attrName>style.rotation</p:attrName>
                                        </p:attrNameLst>
                                      </p:cBhvr>
                                      <p:tavLst>
                                        <p:tav tm="0">
                                          <p:val>
                                            <p:fltVal val="0"/>
                                          </p:val>
                                        </p:tav>
                                        <p:tav tm="100000">
                                          <p:val>
                                            <p:fltVal val="360"/>
                                          </p:val>
                                        </p:tav>
                                      </p:tavLst>
                                    </p:anim>
                                    <p:animEffect transition="out" filter="fad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5000"/>
                                        <p:tgtEl>
                                          <p:spTgt spid="4"/>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357210"/>
            <a:ext cx="9144000" cy="6357982"/>
          </a:xfrm>
          <a:prstGeom prst="rect">
            <a:avLst/>
          </a:prstGeom>
          <a:noFill/>
          <a:ln w="9525">
            <a:noFill/>
            <a:miter lim="800000"/>
            <a:headEnd/>
            <a:tailEnd/>
          </a:ln>
        </p:spPr>
      </p:pic>
      <p:pic>
        <p:nvPicPr>
          <p:cNvPr id="6" name="5 Imagen" descr="2410827105_f1269c5976_o.jpg"/>
          <p:cNvPicPr>
            <a:picLocks noChangeAspect="1"/>
          </p:cNvPicPr>
          <p:nvPr/>
        </p:nvPicPr>
        <p:blipFill>
          <a:blip r:embed="rId2" cstate="print"/>
          <a:stretch>
            <a:fillRect/>
          </a:stretch>
        </p:blipFill>
        <p:spPr bwMode="auto">
          <a:xfrm>
            <a:off x="0" y="-357210"/>
            <a:ext cx="9144000" cy="6357982"/>
          </a:xfrm>
          <a:prstGeom prst="rect">
            <a:avLst/>
          </a:prstGeom>
          <a:noFill/>
          <a:ln w="9525">
            <a:noFill/>
            <a:miter lim="800000"/>
            <a:headEnd/>
            <a:tailEnd/>
          </a:ln>
        </p:spPr>
      </p:pic>
      <p:pic>
        <p:nvPicPr>
          <p:cNvPr id="7" name="6 Imagen" descr="2410827105_f1269c5976_o.jpg"/>
          <p:cNvPicPr>
            <a:picLocks noChangeAspect="1"/>
          </p:cNvPicPr>
          <p:nvPr/>
        </p:nvPicPr>
        <p:blipFill>
          <a:blip r:embed="rId2" cstate="print"/>
          <a:stretch>
            <a:fillRect/>
          </a:stretch>
        </p:blipFill>
        <p:spPr bwMode="auto">
          <a:xfrm>
            <a:off x="0" y="-357210"/>
            <a:ext cx="9144000" cy="6357982"/>
          </a:xfrm>
          <a:prstGeom prst="rect">
            <a:avLst/>
          </a:prstGeom>
          <a:noFill/>
          <a:ln w="9525">
            <a:noFill/>
            <a:miter lim="800000"/>
            <a:headEnd/>
            <a:tailEnd/>
          </a:ln>
        </p:spPr>
      </p:pic>
      <p:sp>
        <p:nvSpPr>
          <p:cNvPr id="8" name="7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mismo día de la boda, llegan a Teruel las noticias de que Juan Diego Garcés Martínez de Marcilla había regresado a Zaragoza, con grandes riquezas y con el deseo de casarse con su amada Isabel.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1" y="-428648"/>
            <a:ext cx="9143999" cy="6429420"/>
          </a:xfrm>
          <a:prstGeom prst="rect">
            <a:avLst/>
          </a:prstGeom>
          <a:noFill/>
          <a:ln w="9525">
            <a:noFill/>
            <a:miter lim="800000"/>
            <a:headEnd/>
            <a:tailEnd/>
          </a:ln>
        </p:spPr>
      </p:pic>
      <p:pic>
        <p:nvPicPr>
          <p:cNvPr id="8" name="7 Imagen" descr="ccabc48f8829c0cf2d6c0c24d3a62cde.jpg"/>
          <p:cNvPicPr>
            <a:picLocks noChangeAspect="1"/>
          </p:cNvPicPr>
          <p:nvPr/>
        </p:nvPicPr>
        <p:blipFill>
          <a:blip r:embed="rId2" cstate="print"/>
          <a:stretch>
            <a:fillRect/>
          </a:stretch>
        </p:blipFill>
        <p:spPr bwMode="auto">
          <a:xfrm>
            <a:off x="0" y="-428648"/>
            <a:ext cx="9143999" cy="6429420"/>
          </a:xfrm>
          <a:prstGeom prst="rect">
            <a:avLst/>
          </a:prstGeom>
          <a:noFill/>
          <a:ln w="9525">
            <a:noFill/>
            <a:miter lim="800000"/>
            <a:headEnd/>
            <a:tailEnd/>
          </a:ln>
        </p:spPr>
      </p:pic>
      <p:sp>
        <p:nvSpPr>
          <p:cNvPr id="5" name="4 CuadroTexto"/>
          <p:cNvSpPr txBox="1"/>
          <p:nvPr/>
        </p:nvSpPr>
        <p:spPr>
          <a:xfrm>
            <a:off x="142844" y="4286260"/>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repicar de campanas, la música y algaradas anunciaban que la ciudad celebraba el casamiento de Isabel de Segura con don Pedro de </a:t>
            </a:r>
            <a:r>
              <a:rPr lang="es-ES" i="1" dirty="0" err="1" smtClean="0">
                <a:effectLst>
                  <a:glow rad="101600">
                    <a:srgbClr val="C00000">
                      <a:alpha val="60000"/>
                    </a:srgbClr>
                  </a:glow>
                  <a:outerShdw blurRad="38100" dist="38100" dir="2700000" algn="tl">
                    <a:srgbClr val="000000">
                      <a:alpha val="43137"/>
                    </a:srgbClr>
                  </a:outerShdw>
                </a:effectLst>
              </a:rPr>
              <a:t>Azagra</a:t>
            </a:r>
            <a:r>
              <a:rPr lang="es-ES" i="1" dirty="0" smtClean="0">
                <a:effectLst>
                  <a:glow rad="101600">
                    <a:srgbClr val="C00000">
                      <a:alpha val="60000"/>
                    </a:srgbClr>
                  </a:glow>
                  <a:outerShdw blurRad="38100" dist="38100" dir="2700000" algn="tl">
                    <a:srgbClr val="000000">
                      <a:alpha val="43137"/>
                    </a:srgbClr>
                  </a:outerShdw>
                </a:effectLst>
              </a:rPr>
              <a:t>. En ese instante, Diego creyó enloquecer de ira pues su amada no lo había aguardado. Aunque, en realidad, Isabel no había roto el acuerdo ya que habían pasado los cinco años acordados.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hecker/>
      </p:transition>
    </mc:Choice>
    <mc:Fallback xmlns="">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2/3*#ppt_w"/>
                                          </p:val>
                                        </p:tav>
                                        <p:tav tm="100000">
                                          <p:val>
                                            <p:strVal val="#ppt_w"/>
                                          </p:val>
                                        </p:tav>
                                      </p:tavLst>
                                    </p:anim>
                                    <p:anim calcmode="lin" valueType="num">
                                      <p:cBhvr>
                                        <p:cTn id="15" dur="5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428660" y="0"/>
            <a:ext cx="10001320" cy="5714999"/>
          </a:xfrm>
        </p:spPr>
      </p:pic>
      <p:pic>
        <p:nvPicPr>
          <p:cNvPr id="5" name="3 Marcador de contenido" descr="6265080460_c9d5bc5501_b.jpg"/>
          <p:cNvPicPr>
            <a:picLocks noChangeAspect="1"/>
          </p:cNvPicPr>
          <p:nvPr/>
        </p:nvPicPr>
        <p:blipFill>
          <a:blip r:embed="rId2" cstate="print"/>
          <a:stretch>
            <a:fillRect/>
          </a:stretch>
        </p:blipFill>
        <p:spPr bwMode="auto">
          <a:xfrm>
            <a:off x="-428660" y="0"/>
            <a:ext cx="10001320" cy="5714999"/>
          </a:xfrm>
          <a:prstGeom prst="rect">
            <a:avLst/>
          </a:prstGeom>
          <a:noFill/>
          <a:ln w="9525">
            <a:noFill/>
            <a:miter lim="800000"/>
            <a:headEnd/>
            <a:tailEnd/>
          </a:ln>
        </p:spPr>
      </p:pic>
      <p:pic>
        <p:nvPicPr>
          <p:cNvPr id="6" name="3 Marcador de contenido" descr="6265080460_c9d5bc5501_b.jpg"/>
          <p:cNvPicPr>
            <a:picLocks noChangeAspect="1"/>
          </p:cNvPicPr>
          <p:nvPr/>
        </p:nvPicPr>
        <p:blipFill>
          <a:blip r:embed="rId2" cstate="print"/>
          <a:stretch>
            <a:fillRect/>
          </a:stretch>
        </p:blipFill>
        <p:spPr bwMode="auto">
          <a:xfrm>
            <a:off x="-428660" y="0"/>
            <a:ext cx="10001320" cy="5714999"/>
          </a:xfrm>
          <a:prstGeom prst="rect">
            <a:avLst/>
          </a:prstGeom>
          <a:noFill/>
          <a:ln w="9525">
            <a:noFill/>
            <a:miter lim="800000"/>
            <a:headEnd/>
            <a:tailEnd/>
          </a:ln>
        </p:spPr>
      </p:pic>
      <p:sp>
        <p:nvSpPr>
          <p:cNvPr id="7" name="6 CuadroTexto"/>
          <p:cNvSpPr txBox="1"/>
          <p:nvPr/>
        </p:nvSpPr>
        <p:spPr>
          <a:xfrm>
            <a:off x="357158" y="4572012"/>
            <a:ext cx="835821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Decidió entonces ir en su busca y pedirle aquel beso que tanto había anhelado durante los largos y duros años de batallas. Se encaramó al balcón de la recién casada y la despertó para rogarle esta última prueba de amor.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5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2214546" y="0"/>
            <a:ext cx="4714907" cy="5715000"/>
          </a:xfrm>
          <a:prstGeom prst="rect">
            <a:avLst/>
          </a:prstGeom>
          <a:noFill/>
          <a:ln w="9525">
            <a:noFill/>
            <a:miter lim="800000"/>
            <a:headEnd/>
            <a:tailEnd/>
          </a:ln>
        </p:spPr>
      </p:pic>
      <p:sp>
        <p:nvSpPr>
          <p:cNvPr id="5" name="4 Pentágono"/>
          <p:cNvSpPr/>
          <p:nvPr/>
        </p:nvSpPr>
        <p:spPr>
          <a:xfrm>
            <a:off x="0" y="0"/>
            <a:ext cx="1142976" cy="1547813"/>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1071537" y="0"/>
            <a:ext cx="1129613" cy="1547813"/>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1428750"/>
            <a:ext cx="1071538" cy="1309688"/>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1000100" y="1370013"/>
            <a:ext cx="1214446"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2738438"/>
            <a:ext cx="1142976"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entágono"/>
          <p:cNvSpPr/>
          <p:nvPr/>
        </p:nvSpPr>
        <p:spPr>
          <a:xfrm flipH="1">
            <a:off x="1071537" y="2738438"/>
            <a:ext cx="1116562"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4108450"/>
            <a:ext cx="1142976" cy="16065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1071537" y="4167188"/>
            <a:ext cx="1129613" cy="1547812"/>
          </a:xfrm>
          <a:prstGeom prst="homePlate">
            <a:avLst>
              <a:gd name="adj" fmla="val 9923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a:off x="6929455" y="0"/>
            <a:ext cx="1143008" cy="1547813"/>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entágono"/>
          <p:cNvSpPr/>
          <p:nvPr/>
        </p:nvSpPr>
        <p:spPr>
          <a:xfrm flipH="1">
            <a:off x="8001024" y="0"/>
            <a:ext cx="1142976" cy="1547813"/>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a:off x="6929455" y="1428750"/>
            <a:ext cx="1143008" cy="1309688"/>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entágono"/>
          <p:cNvSpPr/>
          <p:nvPr/>
        </p:nvSpPr>
        <p:spPr>
          <a:xfrm flipH="1">
            <a:off x="8001023" y="1370013"/>
            <a:ext cx="1133451"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entágono"/>
          <p:cNvSpPr/>
          <p:nvPr/>
        </p:nvSpPr>
        <p:spPr>
          <a:xfrm>
            <a:off x="6929455" y="2738438"/>
            <a:ext cx="1143008"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entágono"/>
          <p:cNvSpPr/>
          <p:nvPr/>
        </p:nvSpPr>
        <p:spPr>
          <a:xfrm flipH="1">
            <a:off x="8001023" y="2738438"/>
            <a:ext cx="1133451" cy="14287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entágono"/>
          <p:cNvSpPr/>
          <p:nvPr/>
        </p:nvSpPr>
        <p:spPr>
          <a:xfrm>
            <a:off x="6929455" y="4108450"/>
            <a:ext cx="1143008" cy="1606550"/>
          </a:xfrm>
          <a:prstGeom prst="homePlate">
            <a:avLst>
              <a:gd name="adj" fmla="val 10000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entágono"/>
          <p:cNvSpPr/>
          <p:nvPr/>
        </p:nvSpPr>
        <p:spPr>
          <a:xfrm flipH="1">
            <a:off x="8001024" y="4167188"/>
            <a:ext cx="1142976" cy="1547812"/>
          </a:xfrm>
          <a:prstGeom prst="homePlate">
            <a:avLst>
              <a:gd name="adj" fmla="val 99230"/>
            </a:avLst>
          </a:prstGeom>
          <a:solidFill>
            <a:schemeClr val="tx1">
              <a:lumMod val="5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1" name="20 Imagen" descr="Imagen29.jpg"/>
          <p:cNvPicPr>
            <a:picLocks noChangeAspect="1"/>
          </p:cNvPicPr>
          <p:nvPr/>
        </p:nvPicPr>
        <p:blipFill>
          <a:blip r:embed="rId2" cstate="print"/>
          <a:stretch>
            <a:fillRect/>
          </a:stretch>
        </p:blipFill>
        <p:spPr bwMode="auto">
          <a:xfrm>
            <a:off x="2214546" y="0"/>
            <a:ext cx="4714907" cy="5715000"/>
          </a:xfrm>
          <a:prstGeom prst="rect">
            <a:avLst/>
          </a:prstGeom>
          <a:noFill/>
          <a:ln w="9525">
            <a:noFill/>
            <a:miter lim="800000"/>
            <a:headEnd/>
            <a:tailEnd/>
          </a:ln>
        </p:spPr>
      </p:pic>
      <p:sp>
        <p:nvSpPr>
          <p:cNvPr id="22" name="21 CuadroTexto"/>
          <p:cNvSpPr txBox="1"/>
          <p:nvPr/>
        </p:nvSpPr>
        <p:spPr>
          <a:xfrm>
            <a:off x="1714480" y="4643450"/>
            <a:ext cx="60007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Isabel se lo negó porque no quería ofender a su reciente esposo. El rechazo fulminó el corazón de Diego, quien cayó muerto a su 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ppt_x"/>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0" fill="hold"/>
                                        <p:tgtEl>
                                          <p:spTgt spid="11"/>
                                        </p:tgtEl>
                                        <p:attrNameLst>
                                          <p:attrName>ppt_x</p:attrName>
                                        </p:attrNameLst>
                                      </p:cBhvr>
                                      <p:tavLst>
                                        <p:tav tm="0">
                                          <p:val>
                                            <p:strVal val="#ppt_x"/>
                                          </p:val>
                                        </p:tav>
                                        <p:tav tm="100000">
                                          <p:val>
                                            <p:strVal val="#ppt_x"/>
                                          </p:val>
                                        </p:tav>
                                      </p:tavLst>
                                    </p:anim>
                                    <p:anim calcmode="lin" valueType="num">
                                      <p:cBhvr additive="base">
                                        <p:cTn id="20" dur="5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0" fill="hold"/>
                                        <p:tgtEl>
                                          <p:spTgt spid="6"/>
                                        </p:tgtEl>
                                        <p:attrNameLst>
                                          <p:attrName>ppt_x</p:attrName>
                                        </p:attrNameLst>
                                      </p:cBhvr>
                                      <p:tavLst>
                                        <p:tav tm="0">
                                          <p:val>
                                            <p:strVal val="#ppt_x"/>
                                          </p:val>
                                        </p:tav>
                                        <p:tav tm="100000">
                                          <p:val>
                                            <p:strVal val="#ppt_x"/>
                                          </p:val>
                                        </p:tav>
                                      </p:tavLst>
                                    </p:anim>
                                    <p:anim calcmode="lin" valueType="num">
                                      <p:cBhvr additive="base">
                                        <p:cTn id="24" dur="5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ppt_x"/>
                                          </p:val>
                                        </p:tav>
                                        <p:tav tm="100000">
                                          <p:val>
                                            <p:strVal val="#ppt_x"/>
                                          </p:val>
                                        </p:tav>
                                      </p:tavLst>
                                    </p:anim>
                                    <p:anim calcmode="lin" valueType="num">
                                      <p:cBhvr additive="base">
                                        <p:cTn id="28" dur="5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ppt_x"/>
                                          </p:val>
                                        </p:tav>
                                        <p:tav tm="100000">
                                          <p:val>
                                            <p:strVal val="#ppt_x"/>
                                          </p:val>
                                        </p:tav>
                                      </p:tavLst>
                                    </p:anim>
                                    <p:anim calcmode="lin" valueType="num">
                                      <p:cBhvr additive="base">
                                        <p:cTn id="32" dur="5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5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5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5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5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5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0" fill="hold"/>
                                        <p:tgtEl>
                                          <p:spTgt spid="13"/>
                                        </p:tgtEl>
                                        <p:attrNameLst>
                                          <p:attrName>ppt_x</p:attrName>
                                        </p:attrNameLst>
                                      </p:cBhvr>
                                      <p:tavLst>
                                        <p:tav tm="0">
                                          <p:val>
                                            <p:strVal val="#ppt_x"/>
                                          </p:val>
                                        </p:tav>
                                        <p:tav tm="100000">
                                          <p:val>
                                            <p:strVal val="#ppt_x"/>
                                          </p:val>
                                        </p:tav>
                                      </p:tavLst>
                                    </p:anim>
                                    <p:anim calcmode="lin" valueType="num">
                                      <p:cBhvr additive="base">
                                        <p:cTn id="56" dur="5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0" fill="hold"/>
                                        <p:tgtEl>
                                          <p:spTgt spid="15"/>
                                        </p:tgtEl>
                                        <p:attrNameLst>
                                          <p:attrName>ppt_x</p:attrName>
                                        </p:attrNameLst>
                                      </p:cBhvr>
                                      <p:tavLst>
                                        <p:tav tm="0">
                                          <p:val>
                                            <p:strVal val="#ppt_x"/>
                                          </p:val>
                                        </p:tav>
                                        <p:tav tm="100000">
                                          <p:val>
                                            <p:strVal val="#ppt_x"/>
                                          </p:val>
                                        </p:tav>
                                      </p:tavLst>
                                    </p:anim>
                                    <p:anim calcmode="lin" valueType="num">
                                      <p:cBhvr additive="base">
                                        <p:cTn id="60" dur="5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0" fill="hold"/>
                                        <p:tgtEl>
                                          <p:spTgt spid="17"/>
                                        </p:tgtEl>
                                        <p:attrNameLst>
                                          <p:attrName>ppt_x</p:attrName>
                                        </p:attrNameLst>
                                      </p:cBhvr>
                                      <p:tavLst>
                                        <p:tav tm="0">
                                          <p:val>
                                            <p:strVal val="#ppt_x"/>
                                          </p:val>
                                        </p:tav>
                                        <p:tav tm="100000">
                                          <p:val>
                                            <p:strVal val="#ppt_x"/>
                                          </p:val>
                                        </p:tav>
                                      </p:tavLst>
                                    </p:anim>
                                    <p:anim calcmode="lin" valueType="num">
                                      <p:cBhvr additive="base">
                                        <p:cTn id="64" dur="5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0" fill="hold"/>
                                        <p:tgtEl>
                                          <p:spTgt spid="19"/>
                                        </p:tgtEl>
                                        <p:attrNameLst>
                                          <p:attrName>ppt_x</p:attrName>
                                        </p:attrNameLst>
                                      </p:cBhvr>
                                      <p:tavLst>
                                        <p:tav tm="0">
                                          <p:val>
                                            <p:strVal val="#ppt_x"/>
                                          </p:val>
                                        </p:tav>
                                        <p:tav tm="100000">
                                          <p:val>
                                            <p:strVal val="#ppt_x"/>
                                          </p:val>
                                        </p:tav>
                                      </p:tavLst>
                                    </p:anim>
                                    <p:anim calcmode="lin" valueType="num">
                                      <p:cBhvr additive="base">
                                        <p:cTn id="68" dur="5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0" fill="hold"/>
                                        <p:tgtEl>
                                          <p:spTgt spid="14"/>
                                        </p:tgtEl>
                                        <p:attrNameLst>
                                          <p:attrName>ppt_x</p:attrName>
                                        </p:attrNameLst>
                                      </p:cBhvr>
                                      <p:tavLst>
                                        <p:tav tm="0">
                                          <p:val>
                                            <p:strVal val="#ppt_x"/>
                                          </p:val>
                                        </p:tav>
                                        <p:tav tm="100000">
                                          <p:val>
                                            <p:strVal val="#ppt_x"/>
                                          </p:val>
                                        </p:tav>
                                      </p:tavLst>
                                    </p:anim>
                                    <p:anim calcmode="lin" valueType="num">
                                      <p:cBhvr additive="base">
                                        <p:cTn id="72" dur="5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0" fill="hold"/>
                                        <p:tgtEl>
                                          <p:spTgt spid="16"/>
                                        </p:tgtEl>
                                        <p:attrNameLst>
                                          <p:attrName>ppt_x</p:attrName>
                                        </p:attrNameLst>
                                      </p:cBhvr>
                                      <p:tavLst>
                                        <p:tav tm="0">
                                          <p:val>
                                            <p:strVal val="#ppt_x"/>
                                          </p:val>
                                        </p:tav>
                                        <p:tav tm="100000">
                                          <p:val>
                                            <p:strVal val="#ppt_x"/>
                                          </p:val>
                                        </p:tav>
                                      </p:tavLst>
                                    </p:anim>
                                    <p:anim calcmode="lin" valueType="num">
                                      <p:cBhvr additive="base">
                                        <p:cTn id="76" dur="5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0" fill="hold"/>
                                        <p:tgtEl>
                                          <p:spTgt spid="18"/>
                                        </p:tgtEl>
                                        <p:attrNameLst>
                                          <p:attrName>ppt_x</p:attrName>
                                        </p:attrNameLst>
                                      </p:cBhvr>
                                      <p:tavLst>
                                        <p:tav tm="0">
                                          <p:val>
                                            <p:strVal val="#ppt_x"/>
                                          </p:val>
                                        </p:tav>
                                        <p:tav tm="100000">
                                          <p:val>
                                            <p:strVal val="#ppt_x"/>
                                          </p:val>
                                        </p:tav>
                                      </p:tavLst>
                                    </p:anim>
                                    <p:anim calcmode="lin" valueType="num">
                                      <p:cBhvr additive="base">
                                        <p:cTn id="80" dur="5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0" fill="hold"/>
                                        <p:tgtEl>
                                          <p:spTgt spid="20"/>
                                        </p:tgtEl>
                                        <p:attrNameLst>
                                          <p:attrName>ppt_x</p:attrName>
                                        </p:attrNameLst>
                                      </p:cBhvr>
                                      <p:tavLst>
                                        <p:tav tm="0">
                                          <p:val>
                                            <p:strVal val="#ppt_x"/>
                                          </p:val>
                                        </p:tav>
                                        <p:tav tm="100000">
                                          <p:val>
                                            <p:strVal val="#ppt_x"/>
                                          </p:val>
                                        </p:tav>
                                      </p:tavLst>
                                    </p:anim>
                                    <p:anim calcmode="lin" valueType="num">
                                      <p:cBhvr additive="base">
                                        <p:cTn id="84" dur="5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5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5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5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5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5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5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5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5000" fill="hold"/>
                                        <p:tgtEl>
                                          <p:spTgt spid="20"/>
                                        </p:tgtEl>
                                        <p:attrNameLst>
                                          <p:attrName>r</p:attrName>
                                        </p:attrNameLst>
                                      </p:cBhvr>
                                    </p:animRot>
                                  </p:childTnLst>
                                </p:cTn>
                              </p:par>
                              <p:par>
                                <p:cTn id="101" presetID="7" presetClass="entr" presetSubtype="4"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5000" fill="hold"/>
                                        <p:tgtEl>
                                          <p:spTgt spid="4"/>
                                        </p:tgtEl>
                                        <p:attrNameLst>
                                          <p:attrName>ppt_x</p:attrName>
                                        </p:attrNameLst>
                                      </p:cBhvr>
                                      <p:tavLst>
                                        <p:tav tm="0">
                                          <p:val>
                                            <p:strVal val="#ppt_x"/>
                                          </p:val>
                                        </p:tav>
                                        <p:tav tm="100000">
                                          <p:val>
                                            <p:strVal val="#ppt_x"/>
                                          </p:val>
                                        </p:tav>
                                      </p:tavLst>
                                    </p:anim>
                                    <p:anim calcmode="lin" valueType="num">
                                      <p:cBhvr additive="base">
                                        <p:cTn id="104" dur="5000" fill="hold"/>
                                        <p:tgtEl>
                                          <p:spTgt spid="4"/>
                                        </p:tgtEl>
                                        <p:attrNameLst>
                                          <p:attrName>ppt_y</p:attrName>
                                        </p:attrNameLst>
                                      </p:cBhvr>
                                      <p:tavLst>
                                        <p:tav tm="0">
                                          <p:val>
                                            <p:strVal val="1+#ppt_h/2"/>
                                          </p:val>
                                        </p:tav>
                                        <p:tav tm="100000">
                                          <p:val>
                                            <p:strVal val="#ppt_y"/>
                                          </p:val>
                                        </p:tav>
                                      </p:tavLst>
                                    </p:anim>
                                  </p:childTnLst>
                                </p:cTn>
                              </p:par>
                              <p:par>
                                <p:cTn id="105" presetID="3" presetClass="entr" presetSubtype="5"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linds(vertical)">
                                      <p:cBhvr>
                                        <p:cTn id="107" dur="5000"/>
                                        <p:tgtEl>
                                          <p:spTgt spid="4"/>
                                        </p:tgtEl>
                                      </p:cBhvr>
                                    </p:animEffect>
                                  </p:childTnLst>
                                </p:cTn>
                              </p:par>
                              <p:par>
                                <p:cTn id="108" presetID="7" presetClass="entr" presetSubtype="4"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5000" fill="hold"/>
                                        <p:tgtEl>
                                          <p:spTgt spid="21"/>
                                        </p:tgtEl>
                                        <p:attrNameLst>
                                          <p:attrName>ppt_x</p:attrName>
                                        </p:attrNameLst>
                                      </p:cBhvr>
                                      <p:tavLst>
                                        <p:tav tm="0">
                                          <p:val>
                                            <p:strVal val="#ppt_x"/>
                                          </p:val>
                                        </p:tav>
                                        <p:tav tm="100000">
                                          <p:val>
                                            <p:strVal val="#ppt_x"/>
                                          </p:val>
                                        </p:tav>
                                      </p:tavLst>
                                    </p:anim>
                                    <p:anim calcmode="lin" valueType="num">
                                      <p:cBhvr additive="base">
                                        <p:cTn id="111" dur="5000" fill="hold"/>
                                        <p:tgtEl>
                                          <p:spTgt spid="21"/>
                                        </p:tgtEl>
                                        <p:attrNameLst>
                                          <p:attrName>ppt_y</p:attrName>
                                        </p:attrNameLst>
                                      </p:cBhvr>
                                      <p:tavLst>
                                        <p:tav tm="0">
                                          <p:val>
                                            <p:strVal val="1+#ppt_h/2"/>
                                          </p:val>
                                        </p:tav>
                                        <p:tav tm="100000">
                                          <p:val>
                                            <p:strVal val="#ppt_y"/>
                                          </p:val>
                                        </p:tav>
                                      </p:tavLst>
                                    </p:anim>
                                  </p:childTnLst>
                                </p:cTn>
                              </p:par>
                              <p:par>
                                <p:cTn id="112" presetID="3" presetClass="entr" presetSubtype="10"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blinds(horizontal)">
                                      <p:cBhvr>
                                        <p:cTn id="114" dur="5000"/>
                                        <p:tgtEl>
                                          <p:spTgt spid="21"/>
                                        </p:tgtEl>
                                      </p:cBhvr>
                                    </p:animEffect>
                                  </p:childTnLst>
                                </p:cTn>
                              </p:par>
                            </p:childTnLst>
                          </p:cTn>
                        </p:par>
                        <p:par>
                          <p:cTn id="115" fill="hold">
                            <p:stCondLst>
                              <p:cond delay="5000"/>
                            </p:stCondLst>
                            <p:childTnLst>
                              <p:par>
                                <p:cTn id="116" presetID="40" presetClass="entr" presetSubtype="0" fill="hold" grpId="0" nodeType="afterEffect">
                                  <p:stCondLst>
                                    <p:cond delay="0"/>
                                  </p:stCondLst>
                                  <p:iterate type="lt">
                                    <p:tmPct val="10000"/>
                                  </p:iterate>
                                  <p:childTnLst>
                                    <p:set>
                                      <p:cBhvr>
                                        <p:cTn id="117" dur="1" fill="hold">
                                          <p:stCondLst>
                                            <p:cond delay="0"/>
                                          </p:stCondLst>
                                        </p:cTn>
                                        <p:tgtEl>
                                          <p:spTgt spid="22"/>
                                        </p:tgtEl>
                                        <p:attrNameLst>
                                          <p:attrName>style.visibility</p:attrName>
                                        </p:attrNameLst>
                                      </p:cBhvr>
                                      <p:to>
                                        <p:strVal val="visible"/>
                                      </p:to>
                                    </p:set>
                                    <p:animEffect transition="in" filter="fade">
                                      <p:cBhvr>
                                        <p:cTn id="118" dur="1000"/>
                                        <p:tgtEl>
                                          <p:spTgt spid="22"/>
                                        </p:tgtEl>
                                      </p:cBhvr>
                                    </p:animEffect>
                                    <p:anim calcmode="lin" valueType="num">
                                      <p:cBhvr>
                                        <p:cTn id="119" dur="1000" fill="hold"/>
                                        <p:tgtEl>
                                          <p:spTgt spid="22"/>
                                        </p:tgtEl>
                                        <p:attrNameLst>
                                          <p:attrName>ppt_x</p:attrName>
                                        </p:attrNameLst>
                                      </p:cBhvr>
                                      <p:tavLst>
                                        <p:tav tm="0">
                                          <p:val>
                                            <p:strVal val="#ppt_x-.1"/>
                                          </p:val>
                                        </p:tav>
                                        <p:tav tm="100000">
                                          <p:val>
                                            <p:strVal val="#ppt_x"/>
                                          </p:val>
                                        </p:tav>
                                      </p:tavLst>
                                    </p:anim>
                                    <p:anim calcmode="lin" valueType="num">
                                      <p:cBhvr>
                                        <p:cTn id="12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se cuenta, su extraña muerte conmocionó a toda la ciudad que acudió en masa a los oficios por el alma de Diego. Isabel, desconsolada por haber perdido a su verdadero amor, se coló en el funeral para poder darle aquel beso que le había negado en vida.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4/3*#ppt_w"/>
                                          </p:val>
                                        </p:tav>
                                        <p:tav tm="100000">
                                          <p:val>
                                            <p:strVal val="#ppt_w"/>
                                          </p:val>
                                        </p:tav>
                                      </p:tavLst>
                                    </p:anim>
                                    <p:anim calcmode="lin" valueType="num">
                                      <p:cBhvr>
                                        <p:cTn id="11" dur="5000" fill="hold"/>
                                        <p:tgtEl>
                                          <p:spTgt spid="3"/>
                                        </p:tgtEl>
                                        <p:attrNameLst>
                                          <p:attrName>ppt_h</p:attrName>
                                        </p:attrNameLst>
                                      </p:cBhvr>
                                      <p:tavLst>
                                        <p:tav tm="0">
                                          <p:val>
                                            <p:strVal val="4/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0"/>
                                        <p:tgtEl>
                                          <p:spTgt spid="6146"/>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a:t>
            </a:r>
            <a:r>
              <a:rPr lang="es-ES" i="1" dirty="0">
                <a:effectLst>
                  <a:glow rad="101600">
                    <a:srgbClr val="C00000">
                      <a:alpha val="60000"/>
                    </a:srgbClr>
                  </a:glow>
                  <a:outerShdw blurRad="38100" dist="38100" dir="2700000" algn="tl">
                    <a:srgbClr val="000000">
                      <a:alpha val="43137"/>
                    </a:srgbClr>
                  </a:outerShdw>
                </a:effectLst>
              </a:rPr>
              <a:t>no llora ni se lamenta, los asistentes al funeral no reaccionan y tampoco el cura, que opta por continuar el oficio. Hasta que no termina, nadie se atreve a separar a Isabel de Diego y cuando tratan de hacerlo con palabras de consuelo, Isabel cae muerta al suelo.</a:t>
            </a:r>
          </a:p>
        </p:txBody>
      </p:sp>
    </p:spTree>
  </p:cSld>
  <p:clrMapOvr>
    <a:masterClrMapping/>
  </p:clrMapOvr>
  <mc:AlternateContent xmlns:mc="http://schemas.openxmlformats.org/markup-compatibility/2006" xmlns:p14="http://schemas.microsoft.com/office/powerpoint/2010/main">
    <mc:Choice Requires="p14">
      <p:transition spd="slow" p14:dur="225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5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0724"/>
                                        </p:tgtEl>
                                        <p:attrNameLst>
                                          <p:attrName>style.visibility</p:attrName>
                                        </p:attrNameLst>
                                      </p:cBhvr>
                                      <p:to>
                                        <p:strVal val="visible"/>
                                      </p:to>
                                    </p:set>
                                    <p:animEffect transition="in" filter="diamond(in)">
                                      <p:cBhvr>
                                        <p:cTn id="14" dur="5000"/>
                                        <p:tgtEl>
                                          <p:spTgt spid="30724"/>
                                        </p:tgtEl>
                                      </p:cBhvr>
                                    </p:animEffect>
                                  </p:childTnLst>
                                </p:cTn>
                              </p:par>
                              <p:par>
                                <p:cTn id="15" presetID="17" presetClass="entr" presetSubtype="10" fill="hold" nodeType="withEffect">
                                  <p:stCondLst>
                                    <p:cond delay="0"/>
                                  </p:stCondLst>
                                  <p:childTnLst>
                                    <p:set>
                                      <p:cBhvr>
                                        <p:cTn id="16" dur="1" fill="hold">
                                          <p:stCondLst>
                                            <p:cond delay="0"/>
                                          </p:stCondLst>
                                        </p:cTn>
                                        <p:tgtEl>
                                          <p:spTgt spid="30724"/>
                                        </p:tgtEl>
                                        <p:attrNameLst>
                                          <p:attrName>style.visibility</p:attrName>
                                        </p:attrNameLst>
                                      </p:cBhvr>
                                      <p:to>
                                        <p:strVal val="visible"/>
                                      </p:to>
                                    </p:set>
                                    <p:anim calcmode="lin" valueType="num">
                                      <p:cBhvr>
                                        <p:cTn id="17" dur="5000" fill="hold"/>
                                        <p:tgtEl>
                                          <p:spTgt spid="30724"/>
                                        </p:tgtEl>
                                        <p:attrNameLst>
                                          <p:attrName>ppt_w</p:attrName>
                                        </p:attrNameLst>
                                      </p:cBhvr>
                                      <p:tavLst>
                                        <p:tav tm="0">
                                          <p:val>
                                            <p:fltVal val="0"/>
                                          </p:val>
                                        </p:tav>
                                        <p:tav tm="100000">
                                          <p:val>
                                            <p:strVal val="#ppt_w"/>
                                          </p:val>
                                        </p:tav>
                                      </p:tavLst>
                                    </p:anim>
                                    <p:anim calcmode="lin" valueType="num">
                                      <p:cBhvr>
                                        <p:cTn id="18" dur="5000" fill="hold"/>
                                        <p:tgtEl>
                                          <p:spTgt spid="30724"/>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7620" y="4763"/>
            <a:ext cx="9128760" cy="5705475"/>
          </a:xfrm>
        </p:spPr>
      </p:pic>
      <p:pic>
        <p:nvPicPr>
          <p:cNvPr id="5"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14348" y="4857764"/>
            <a:ext cx="72866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acercó al cuerpo de su amado y lo besó intensamente y de nuevo también, su corazón falló y cayó muerta sobre el cadáver de Diego.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doors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EasyCapture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cae muerta al suelo. Se conoce su voluntad de ser enterrada junto a su amado, con las manos entrelazadas, a lo que acceden ambas familias, que, humilladas por la desventura de sus hijos, se reconcilian.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style.rotation</p:attrName>
                                        </p:attrNameLst>
                                      </p:cBhvr>
                                      <p:tavLst>
                                        <p:tav tm="0">
                                          <p:val>
                                            <p:fltVal val="90"/>
                                          </p:val>
                                        </p:tav>
                                        <p:tav tm="100000">
                                          <p:val>
                                            <p:fltVal val="0"/>
                                          </p:val>
                                        </p:tav>
                                      </p:tavLst>
                                    </p:anim>
                                    <p:animEffect transition="in" filter="fade">
                                      <p:cBhvr>
                                        <p:cTn id="27" dur="3000"/>
                                        <p:tgtEl>
                                          <p:spTgt spid="7"/>
                                        </p:tgtEl>
                                      </p:cBhvr>
                                    </p:animEffec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autumnsreflextio.jpg"/>
          <p:cNvPicPr>
            <a:picLocks noGrp="1" noChangeAspect="1"/>
          </p:cNvPicPr>
          <p:nvPr>
            <p:ph idx="1"/>
          </p:nvPr>
        </p:nvPicPr>
        <p:blipFill>
          <a:blip r:embed="rId2" cstate="print"/>
          <a:stretch>
            <a:fillRect/>
          </a:stretch>
        </p:blipFill>
        <p:spPr>
          <a:xfrm>
            <a:off x="-285784" y="0"/>
            <a:ext cx="9644130" cy="5715000"/>
          </a:xfrm>
        </p:spPr>
      </p:pic>
      <p:pic>
        <p:nvPicPr>
          <p:cNvPr id="5" name="3 Marcador de contenido" descr="autumnsreflextio.jpg"/>
          <p:cNvPicPr>
            <a:picLocks noChangeAspect="1"/>
          </p:cNvPicPr>
          <p:nvPr/>
        </p:nvPicPr>
        <p:blipFill>
          <a:blip r:embed="rId2" cstate="print"/>
          <a:stretch>
            <a:fillRect/>
          </a:stretch>
        </p:blipFill>
        <p:spPr bwMode="auto">
          <a:xfrm>
            <a:off x="-285784" y="0"/>
            <a:ext cx="9644130" cy="5715000"/>
          </a:xfrm>
          <a:prstGeom prst="rect">
            <a:avLst/>
          </a:prstGeom>
          <a:noFill/>
          <a:ln w="9525">
            <a:noFill/>
            <a:miter lim="800000"/>
            <a:headEnd/>
            <a:tailEnd/>
          </a:ln>
        </p:spPr>
      </p:pic>
      <p:pic>
        <p:nvPicPr>
          <p:cNvPr id="6" name="3 Marcador de contenido" descr="autumnsreflextio.jpg"/>
          <p:cNvPicPr>
            <a:picLocks noChangeAspect="1"/>
          </p:cNvPicPr>
          <p:nvPr/>
        </p:nvPicPr>
        <p:blipFill>
          <a:blip r:embed="rId2" cstate="print"/>
          <a:stretch>
            <a:fillRect/>
          </a:stretch>
        </p:blipFill>
        <p:spPr bwMode="auto">
          <a:xfrm>
            <a:off x="-285784" y="0"/>
            <a:ext cx="9644130" cy="5715000"/>
          </a:xfrm>
          <a:prstGeom prst="rect">
            <a:avLst/>
          </a:prstGeom>
          <a:noFill/>
          <a:ln w="9525">
            <a:noFill/>
            <a:miter lim="800000"/>
            <a:headEnd/>
            <a:tailEnd/>
          </a:ln>
        </p:spPr>
      </p:pic>
      <p:sp>
        <p:nvSpPr>
          <p:cNvPr id="7" name="6 CuadroTexto"/>
          <p:cNvSpPr txBox="1"/>
          <p:nvPr/>
        </p:nvSpPr>
        <p:spPr>
          <a:xfrm>
            <a:off x="928662" y="4357698"/>
            <a:ext cx="778674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familias de ambos y el marido por un día de Isabel, Pedro de </a:t>
            </a:r>
            <a:r>
              <a:rPr lang="es-ES" i="1" dirty="0" err="1" smtClean="0">
                <a:effectLst>
                  <a:glow rad="101600">
                    <a:srgbClr val="C00000">
                      <a:alpha val="60000"/>
                    </a:srgbClr>
                  </a:glow>
                  <a:outerShdw blurRad="38100" dist="38100" dir="2700000" algn="tl">
                    <a:srgbClr val="000000">
                      <a:alpha val="43137"/>
                    </a:srgbClr>
                  </a:outerShdw>
                </a:effectLst>
              </a:rPr>
              <a:t>Azagra</a:t>
            </a:r>
            <a:r>
              <a:rPr lang="es-ES" i="1" dirty="0" smtClean="0">
                <a:effectLst>
                  <a:glow rad="101600">
                    <a:srgbClr val="C00000">
                      <a:alpha val="60000"/>
                    </a:srgbClr>
                  </a:glow>
                  <a:outerShdw blurRad="38100" dist="38100" dir="2700000" algn="tl">
                    <a:srgbClr val="000000">
                      <a:alpha val="43137"/>
                    </a:srgbClr>
                  </a:outerShdw>
                </a:effectLst>
              </a:rPr>
              <a:t>, reconciliados ante el drama y la bella historia de amor, decidieron darles sepultura juntos para que no volvieran a separarse nunca más. Y de esta forma descansan hasta nuestros días.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142907" y="-142896"/>
            <a:ext cx="9429816" cy="6000792"/>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r="50000"/>
          <a:stretch>
            <a:fillRect/>
          </a:stretch>
        </p:blipFill>
        <p:spPr bwMode="auto">
          <a:xfrm>
            <a:off x="-142908" y="-142896"/>
            <a:ext cx="4714908" cy="6000792"/>
          </a:xfrm>
          <a:prstGeom prst="rect">
            <a:avLst/>
          </a:prstGeom>
          <a:noFill/>
          <a:ln w="9525">
            <a:noFill/>
            <a:miter lim="800000"/>
            <a:headEnd/>
            <a:tailEnd/>
          </a:ln>
        </p:spPr>
      </p:pic>
      <p:pic>
        <p:nvPicPr>
          <p:cNvPr id="7"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142896"/>
            <a:ext cx="4714908" cy="6000792"/>
          </a:xfrm>
          <a:prstGeom prst="rect">
            <a:avLst/>
          </a:prstGeom>
          <a:noFill/>
          <a:ln w="9525">
            <a:noFill/>
            <a:miter lim="800000"/>
            <a:headEnd/>
            <a:tailEnd/>
          </a:ln>
        </p:spPr>
      </p:pic>
      <p:sp>
        <p:nvSpPr>
          <p:cNvPr id="8" name="7 CuadroTexto"/>
          <p:cNvSpPr txBox="1"/>
          <p:nvPr/>
        </p:nvSpPr>
        <p:spPr>
          <a:xfrm>
            <a:off x="642910" y="4643450"/>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el tercer jueves de febrero, Teruel se transforma en un espectacular decorado medieval que discurre a la sombra de esbeltas torres mudéjares -Patrimonio de la Humanidad- y edificios modernistas.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ppt_x</p:attrName>
                                        </p:attrNameLst>
                                      </p:cBhvr>
                                      <p:tavLst>
                                        <p:tav tm="0">
                                          <p:val>
                                            <p:strVal val="#ppt_x+#ppt_w/2"/>
                                          </p:val>
                                        </p:tav>
                                        <p:tav tm="100000">
                                          <p:val>
                                            <p:strVal val="#ppt_x"/>
                                          </p:val>
                                        </p:tav>
                                      </p:tavLst>
                                    </p:anim>
                                    <p:anim calcmode="lin" valueType="num">
                                      <p:cBhvr>
                                        <p:cTn id="8" dur="5000" fill="hold"/>
                                        <p:tgtEl>
                                          <p:spTgt spid="7"/>
                                        </p:tgtEl>
                                        <p:attrNameLst>
                                          <p:attrName>ppt_y</p:attrName>
                                        </p:attrNameLst>
                                      </p:cBhvr>
                                      <p:tavLst>
                                        <p:tav tm="0">
                                          <p:val>
                                            <p:strVal val="#ppt_y"/>
                                          </p:val>
                                        </p:tav>
                                        <p:tav tm="100000">
                                          <p:val>
                                            <p:strVal val="#ppt_y"/>
                                          </p:val>
                                        </p:tav>
                                      </p:tavLst>
                                    </p:anim>
                                    <p:anim calcmode="lin" valueType="num">
                                      <p:cBhvr>
                                        <p:cTn id="9" dur="5000" fill="hold"/>
                                        <p:tgtEl>
                                          <p:spTgt spid="7"/>
                                        </p:tgtEl>
                                        <p:attrNameLst>
                                          <p:attrName>ppt_w</p:attrName>
                                        </p:attrNameLst>
                                      </p:cBhvr>
                                      <p:tavLst>
                                        <p:tav tm="0">
                                          <p:val>
                                            <p:fltVal val="0"/>
                                          </p:val>
                                        </p:tav>
                                        <p:tav tm="100000">
                                          <p:val>
                                            <p:strVal val="#ppt_w"/>
                                          </p:val>
                                        </p:tav>
                                      </p:tavLst>
                                    </p:anim>
                                    <p:anim calcmode="lin" valueType="num">
                                      <p:cBhvr>
                                        <p:cTn id="10" dur="5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5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71472" y="4286260"/>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calles del centro se despiden de su fisonomía cotidiana y se convierten en un animado mercado medieval. Sus principales plazas en escenarios, sus jardines en campamentos, y las </a:t>
            </a:r>
            <a:r>
              <a:rPr lang="es-ES" i="1" dirty="0" err="1" smtClean="0">
                <a:effectLst>
                  <a:glow rad="101600">
                    <a:srgbClr val="C00000">
                      <a:alpha val="60000"/>
                    </a:srgbClr>
                  </a:glow>
                  <a:outerShdw blurRad="38100" dist="38100" dir="2700000" algn="tl">
                    <a:srgbClr val="000000">
                      <a:alpha val="43137"/>
                    </a:srgbClr>
                  </a:outerShdw>
                </a:effectLst>
              </a:rPr>
              <a:t>jaimas</a:t>
            </a:r>
            <a:r>
              <a:rPr lang="es-ES" i="1" dirty="0" smtClean="0">
                <a:effectLst>
                  <a:glow rad="101600">
                    <a:srgbClr val="C00000">
                      <a:alpha val="60000"/>
                    </a:srgbClr>
                  </a:glow>
                  <a:outerShdw blurRad="38100" dist="38100" dir="2700000" algn="tl">
                    <a:srgbClr val="000000">
                      <a:alpha val="43137"/>
                    </a:srgbClr>
                  </a:outerShdw>
                </a:effectLst>
              </a:rPr>
              <a:t> copan cada rincón del entramado urbano de la capital turolense.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ewp (551).jpg"/>
          <p:cNvPicPr>
            <a:picLocks noChangeAspect="1" noChangeArrowheads="1"/>
          </p:cNvPicPr>
          <p:nvPr/>
        </p:nvPicPr>
        <p:blipFill>
          <a:blip r:embed="rId2" cstate="print"/>
          <a:stretch>
            <a:fillRect/>
          </a:stretch>
        </p:blipFill>
        <p:spPr bwMode="auto">
          <a:xfrm>
            <a:off x="0" y="-285772"/>
            <a:ext cx="9144000" cy="6215106"/>
          </a:xfrm>
          <a:prstGeom prst="rect">
            <a:avLst/>
          </a:prstGeom>
          <a:noFill/>
          <a:ln w="9525">
            <a:noFill/>
            <a:miter lim="800000"/>
            <a:headEnd/>
            <a:tailEnd/>
          </a:ln>
        </p:spPr>
      </p:pic>
      <p:pic>
        <p:nvPicPr>
          <p:cNvPr id="3" name="Picture 2" descr="C:\Documents and Settings\Ana María\Escritorio\ewp (551).jpg"/>
          <p:cNvPicPr>
            <a:picLocks noChangeAspect="1" noChangeArrowheads="1"/>
          </p:cNvPicPr>
          <p:nvPr/>
        </p:nvPicPr>
        <p:blipFill>
          <a:blip r:embed="rId2" cstate="print"/>
          <a:stretch>
            <a:fillRect/>
          </a:stretch>
        </p:blipFill>
        <p:spPr bwMode="auto">
          <a:xfrm>
            <a:off x="0" y="-285772"/>
            <a:ext cx="9144000" cy="6215106"/>
          </a:xfrm>
          <a:prstGeom prst="rect">
            <a:avLst/>
          </a:prstGeom>
          <a:noFill/>
          <a:ln w="9525">
            <a:noFill/>
            <a:miter lim="800000"/>
            <a:headEnd/>
            <a:tailEnd/>
          </a:ln>
        </p:spPr>
      </p:pic>
      <p:pic>
        <p:nvPicPr>
          <p:cNvPr id="4" name="Picture 2" descr="C:\Documents and Settings\Ana María\Escritorio\ewp (551).jpg"/>
          <p:cNvPicPr>
            <a:picLocks noChangeAspect="1" noChangeArrowheads="1"/>
          </p:cNvPicPr>
          <p:nvPr/>
        </p:nvPicPr>
        <p:blipFill>
          <a:blip r:embed="rId2" cstate="print"/>
          <a:stretch>
            <a:fillRect/>
          </a:stretch>
        </p:blipFill>
        <p:spPr bwMode="auto">
          <a:xfrm>
            <a:off x="0" y="-285772"/>
            <a:ext cx="9144000" cy="6215106"/>
          </a:xfrm>
          <a:prstGeom prst="rect">
            <a:avLst/>
          </a:prstGeom>
          <a:noFill/>
          <a:ln w="9525">
            <a:noFill/>
            <a:miter lim="800000"/>
            <a:headEnd/>
            <a:tailEnd/>
          </a:ln>
        </p:spPr>
      </p:pic>
      <p:sp>
        <p:nvSpPr>
          <p:cNvPr id="5" name="4 CuadroTexto"/>
          <p:cNvSpPr txBox="1"/>
          <p:nvPr/>
        </p:nvSpPr>
        <p:spPr>
          <a:xfrm>
            <a:off x="500034" y="4286260"/>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fiesta de los Amantes de Teruel, la fiesta de toda una ciudad. Si hay algo que define a la fiesta de los Amantes de Teruel del resto de celebraciones medievales, es la autenticidad que se respira en cada rincón gracias a la implicación de todos los turolenses.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5000"/>
                                        <p:tgtEl>
                                          <p:spTgt spid="3"/>
                                        </p:tgtEl>
                                      </p:cBhvr>
                                    </p:animEffect>
                                  </p:childTnLst>
                                </p:cTn>
                              </p:par>
                              <p:par>
                                <p:cTn id="15" presetID="17" presetClass="entr" presetSubtype="10" fill="hold" nodeType="withEffect">
                                  <p:stCondLst>
                                    <p:cond delay="0"/>
                                  </p:stCondLst>
                                  <p:childTnLst>
                                    <p:set>
                                      <p:cBhvr>
                                        <p:cTn id="16" dur="1" fill="hold">
                                          <p:stCondLst>
                                            <p:cond delay="0"/>
                                          </p:stCondLst>
                                        </p:cTn>
                                        <p:tgtEl>
                                          <p:spTgt spid="41986"/>
                                        </p:tgtEl>
                                        <p:attrNameLst>
                                          <p:attrName>style.visibility</p:attrName>
                                        </p:attrNameLst>
                                      </p:cBhvr>
                                      <p:to>
                                        <p:strVal val="visible"/>
                                      </p:to>
                                    </p:set>
                                    <p:anim calcmode="lin" valueType="num">
                                      <p:cBhvr>
                                        <p:cTn id="17" dur="5000" fill="hold"/>
                                        <p:tgtEl>
                                          <p:spTgt spid="41986"/>
                                        </p:tgtEl>
                                        <p:attrNameLst>
                                          <p:attrName>ppt_w</p:attrName>
                                        </p:attrNameLst>
                                      </p:cBhvr>
                                      <p:tavLst>
                                        <p:tav tm="0">
                                          <p:val>
                                            <p:fltVal val="0"/>
                                          </p:val>
                                        </p:tav>
                                        <p:tav tm="100000">
                                          <p:val>
                                            <p:strVal val="#ppt_w"/>
                                          </p:val>
                                        </p:tav>
                                      </p:tavLst>
                                    </p:anim>
                                    <p:anim calcmode="lin" valueType="num">
                                      <p:cBhvr>
                                        <p:cTn id="18" dur="5000" fill="hold"/>
                                        <p:tgtEl>
                                          <p:spTgt spid="41986"/>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checkerboard(across)">
                                      <p:cBhvr>
                                        <p:cTn id="21" dur="5000"/>
                                        <p:tgtEl>
                                          <p:spTgt spid="41986"/>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5715000"/>
          </a:xfrm>
        </p:spPr>
      </p:pic>
      <p:pic>
        <p:nvPicPr>
          <p:cNvPr id="5"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cambia para que nada cambie, para celebrar un año más una nueva edición de una fiesta que nació en 1997 y que hoy ostenta el título de Fiesta de Interés Turístico Nacional gracias a la implicación de vecinos e instituciones, y que apunta maneras para ser declarada Internacional.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prism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p:spPr>
      </p:pic>
      <p:pic>
        <p:nvPicPr>
          <p:cNvPr id="5" name="4 Imagen" descr="3361517184-2.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p:spPr>
      </p:pic>
      <p:pic>
        <p:nvPicPr>
          <p:cNvPr id="6" name="5 Imagen" descr="3361517184-2.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p:spPr>
      </p:pic>
      <p:sp>
        <p:nvSpPr>
          <p:cNvPr id="8" name="7 CuadroTexto"/>
          <p:cNvSpPr txBox="1"/>
          <p:nvPr/>
        </p:nvSpPr>
        <p:spPr>
          <a:xfrm>
            <a:off x="142844" y="4286260"/>
            <a:ext cx="88583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contigua Plaza de la Marquesa tiene acto el momento final. Los amantes llegan a hombros de las Encomiendas </a:t>
            </a:r>
            <a:r>
              <a:rPr lang="es-ES" i="1" dirty="0" err="1" smtClean="0">
                <a:effectLst>
                  <a:glow rad="101600">
                    <a:srgbClr val="C00000">
                      <a:alpha val="60000"/>
                    </a:srgbClr>
                  </a:glow>
                  <a:outerShdw blurRad="38100" dist="38100" dir="2700000" algn="tl">
                    <a:srgbClr val="000000">
                      <a:alpha val="43137"/>
                    </a:srgbClr>
                  </a:outerShdw>
                </a:effectLst>
              </a:rPr>
              <a:t>Templarias</a:t>
            </a:r>
            <a:r>
              <a:rPr lang="es-ES" i="1" dirty="0" smtClean="0">
                <a:effectLst>
                  <a:glow rad="101600">
                    <a:srgbClr val="C00000">
                      <a:alpha val="60000"/>
                    </a:srgbClr>
                  </a:glow>
                  <a:outerShdw blurRad="38100" dist="38100" dir="2700000" algn="tl">
                    <a:srgbClr val="000000">
                      <a:alpha val="43137"/>
                    </a:srgbClr>
                  </a:outerShdw>
                </a:effectLst>
              </a:rPr>
              <a:t> y hospitalarias. La gente lanza pétalos</a:t>
            </a:r>
          </a:p>
          <a:p>
            <a:r>
              <a:rPr lang="es-ES" i="1" dirty="0" smtClean="0">
                <a:effectLst>
                  <a:glow rad="101600">
                    <a:srgbClr val="C00000">
                      <a:alpha val="60000"/>
                    </a:srgbClr>
                  </a:glow>
                  <a:outerShdw blurRad="38100" dist="38100" dir="2700000" algn="tl">
                    <a:srgbClr val="000000">
                      <a:alpha val="43137"/>
                    </a:srgbClr>
                  </a:outerShdw>
                </a:effectLst>
              </a:rPr>
              <a:t>de rosa a su paso. Todo un cortejo fúnebre de los protagonistas de la historia hace la delicia del público. Y por fin, desde el balcón, se canta la Oda de los Amantes.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fallOve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Niños que sueñan con encarnar algún día a los amantes, amigos que se reúnen en las </a:t>
            </a:r>
            <a:r>
              <a:rPr lang="es-ES" i="1" dirty="0" err="1" smtClean="0">
                <a:effectLst>
                  <a:glow rad="101600">
                    <a:srgbClr val="C00000">
                      <a:alpha val="60000"/>
                    </a:srgbClr>
                  </a:glow>
                  <a:outerShdw blurRad="38100" dist="38100" dir="2700000" algn="tl">
                    <a:srgbClr val="000000">
                      <a:alpha val="43137"/>
                    </a:srgbClr>
                  </a:outerShdw>
                </a:effectLst>
              </a:rPr>
              <a:t>jaimas</a:t>
            </a:r>
            <a:r>
              <a:rPr lang="es-ES" i="1" dirty="0" smtClean="0">
                <a:effectLst>
                  <a:glow rad="101600">
                    <a:srgbClr val="C00000">
                      <a:alpha val="60000"/>
                    </a:srgbClr>
                  </a:glow>
                  <a:outerShdw blurRad="38100" dist="38100" dir="2700000" algn="tl">
                    <a:srgbClr val="000000">
                      <a:alpha val="43137"/>
                    </a:srgbClr>
                  </a:outerShdw>
                </a:effectLst>
              </a:rPr>
              <a:t> alrededor de un buen puchero, padres, abuelos… La ciudad al completo se viste con trajes de la época para gestar este interactivo viaje al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 que sorprende y fascina por igual.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5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3*#ppt_w"/>
                                          </p:val>
                                        </p:tav>
                                        <p:tav tm="100000">
                                          <p:val>
                                            <p:strVal val="#ppt_w"/>
                                          </p:val>
                                        </p:tav>
                                      </p:tavLst>
                                    </p:anim>
                                    <p:anim calcmode="lin" valueType="num">
                                      <p:cBhvr>
                                        <p:cTn id="11" dur="5000" fill="hold"/>
                                        <p:tgtEl>
                                          <p:spTgt spid="7"/>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Right)">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SG102587.JPG"/>
          <p:cNvPicPr>
            <a:picLocks noGrp="1" noChangeAspect="1"/>
          </p:cNvPicPr>
          <p:nvPr>
            <p:ph idx="1"/>
          </p:nvPr>
        </p:nvPicPr>
        <p:blipFill>
          <a:blip r:embed="rId2" cstate="print"/>
          <a:stretch>
            <a:fillRect/>
          </a:stretch>
        </p:blipFill>
        <p:spPr>
          <a:xfrm>
            <a:off x="0" y="-214334"/>
            <a:ext cx="9144000" cy="6215106"/>
          </a:xfrm>
        </p:spPr>
      </p:pic>
      <p:pic>
        <p:nvPicPr>
          <p:cNvPr id="5" name="3 Marcador de contenido" descr="SG102587.JPG"/>
          <p:cNvPicPr>
            <a:picLocks noChangeAspect="1"/>
          </p:cNvPicPr>
          <p:nvPr/>
        </p:nvPicPr>
        <p:blipFill>
          <a:blip r:embed="rId2" cstate="print"/>
          <a:stretch>
            <a:fillRect/>
          </a:stretch>
        </p:blipFill>
        <p:spPr bwMode="auto">
          <a:xfrm>
            <a:off x="0" y="-214334"/>
            <a:ext cx="9144000" cy="6215106"/>
          </a:xfrm>
          <a:prstGeom prst="rect">
            <a:avLst/>
          </a:prstGeom>
          <a:noFill/>
          <a:ln w="9525">
            <a:noFill/>
            <a:miter lim="800000"/>
            <a:headEnd/>
            <a:tailEnd/>
          </a:ln>
        </p:spPr>
      </p:pic>
      <p:sp>
        <p:nvSpPr>
          <p:cNvPr id="6" name="5 CuadroTexto"/>
          <p:cNvSpPr txBox="1"/>
          <p:nvPr/>
        </p:nvSpPr>
        <p:spPr>
          <a:xfrm>
            <a:off x="571472"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multitudinaria puesta en escena no sería posible sin la Federación de Grupos de las Bodas de Isabel que agrupa a las diferentes asociaciones que representan la sociedad turolense del siglo XIII (oficios, barrios, parroquias, familias de la villa, órdenes eclesiásticas…).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a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descr="flowers_578-1024x768.jpg">
            <a:hlinkClick r:id="rId2"/>
          </p:cNvPr>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4" name="Afbeelding 3" descr="flowers_578-1024x768.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286260"/>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cortejo fúnebre avanza con paso firme por las calles. El ritmo de los tambores y los rezos rompen el silencio. Al llegar a la plaza del Seminario, todos alzan la mirada para escuchar los versos del Romance del Ciego que relatan la historia de los enamorados.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as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22_washington.jpg-dulces 17 años.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6" name="5 CuadroTexto"/>
          <p:cNvSpPr txBox="1"/>
          <p:nvPr/>
        </p:nvSpPr>
        <p:spPr>
          <a:xfrm>
            <a:off x="285720"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resultado? Un Teruel de 1217 que se dibuja entre los numerosos puestos del mercado medieval y las 150 </a:t>
            </a:r>
            <a:r>
              <a:rPr lang="es-ES" i="1" dirty="0" err="1" smtClean="0">
                <a:effectLst>
                  <a:glow rad="101600">
                    <a:srgbClr val="C00000">
                      <a:alpha val="60000"/>
                    </a:srgbClr>
                  </a:glow>
                  <a:outerShdw blurRad="38100" dist="38100" dir="2700000" algn="tl">
                    <a:srgbClr val="000000">
                      <a:alpha val="43137"/>
                    </a:srgbClr>
                  </a:outerShdw>
                </a:effectLst>
              </a:rPr>
              <a:t>jaimas</a:t>
            </a:r>
            <a:r>
              <a:rPr lang="es-ES" i="1" dirty="0" smtClean="0">
                <a:effectLst>
                  <a:glow rad="101600">
                    <a:srgbClr val="C00000">
                      <a:alpha val="60000"/>
                    </a:srgbClr>
                  </a:glow>
                  <a:outerShdw blurRad="38100" dist="38100" dir="2700000" algn="tl">
                    <a:srgbClr val="000000">
                      <a:alpha val="43137"/>
                    </a:srgbClr>
                  </a:outerShdw>
                </a:effectLst>
              </a:rPr>
              <a:t> que se plantan en la calles. Entre escenas que protagonizan más de un centenar de actores aficionados y otros tantos figurantes, y entre miles de viajeros que acaban enamorados del secreto mejor guardado de Aragón.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prism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strVal val="ppt_h"/>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199895"/>
            <a:ext cx="9144000" cy="6043352"/>
          </a:xfrm>
          <a:prstGeom prst="rect">
            <a:avLst/>
          </a:prstGeom>
          <a:noFill/>
          <a:ln w="9525">
            <a:noFill/>
            <a:miter lim="800000"/>
            <a:headEnd/>
            <a:tailEnd/>
          </a:ln>
        </p:spPr>
      </p:pic>
      <p:pic>
        <p:nvPicPr>
          <p:cNvPr id="7" name="6 Imagen" descr="7362343406_8af61c346e_h.jpg"/>
          <p:cNvPicPr>
            <a:picLocks noChangeAspect="1"/>
          </p:cNvPicPr>
          <p:nvPr/>
        </p:nvPicPr>
        <p:blipFill>
          <a:blip r:embed="rId2" cstate="print"/>
          <a:stretch>
            <a:fillRect/>
          </a:stretch>
        </p:blipFill>
        <p:spPr bwMode="auto">
          <a:xfrm>
            <a:off x="0" y="-199895"/>
            <a:ext cx="9144000" cy="6043352"/>
          </a:xfrm>
          <a:prstGeom prst="rect">
            <a:avLst/>
          </a:prstGeom>
          <a:noFill/>
          <a:ln w="9525">
            <a:noFill/>
            <a:miter lim="800000"/>
            <a:headEnd/>
            <a:tailEnd/>
          </a:ln>
        </p:spPr>
      </p:pic>
      <p:sp>
        <p:nvSpPr>
          <p:cNvPr id="6" name="5 CuadroTexto"/>
          <p:cNvSpPr txBox="1"/>
          <p:nvPr/>
        </p:nvSpPr>
        <p:spPr>
          <a:xfrm>
            <a:off x="500034" y="4514671"/>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Sí, las Bodas de Isabel tienen su propia cerveza. Ora </a:t>
            </a:r>
            <a:r>
              <a:rPr lang="es-ES" i="1" dirty="0" err="1" smtClean="0">
                <a:effectLst>
                  <a:glow rad="101600">
                    <a:srgbClr val="C00000">
                      <a:alpha val="60000"/>
                    </a:srgbClr>
                  </a:glow>
                  <a:outerShdw blurRad="38100" dist="38100" dir="2700000" algn="tl">
                    <a:srgbClr val="000000">
                      <a:alpha val="43137"/>
                    </a:srgbClr>
                  </a:outerShdw>
                </a:effectLst>
              </a:rPr>
              <a:t>Ambar</a:t>
            </a:r>
            <a:r>
              <a:rPr lang="es-ES" i="1" dirty="0" smtClean="0">
                <a:effectLst>
                  <a:glow rad="101600">
                    <a:srgbClr val="C00000">
                      <a:alpha val="60000"/>
                    </a:srgbClr>
                  </a:glow>
                  <a:outerShdw blurRad="38100" dist="38100" dir="2700000" algn="tl">
                    <a:srgbClr val="000000">
                      <a:alpha val="43137"/>
                    </a:srgbClr>
                  </a:outerShdw>
                </a:effectLst>
              </a:rPr>
              <a:t> et </a:t>
            </a:r>
            <a:r>
              <a:rPr lang="es-ES" i="1" dirty="0" err="1" smtClean="0">
                <a:effectLst>
                  <a:glow rad="101600">
                    <a:srgbClr val="C00000">
                      <a:alpha val="60000"/>
                    </a:srgbClr>
                  </a:glow>
                  <a:outerShdw blurRad="38100" dist="38100" dir="2700000" algn="tl">
                    <a:srgbClr val="000000">
                      <a:alpha val="43137"/>
                    </a:srgbClr>
                  </a:outerShdw>
                </a:effectLst>
              </a:rPr>
              <a:t>lavora</a:t>
            </a:r>
            <a:r>
              <a:rPr lang="es-ES" i="1" dirty="0" smtClean="0">
                <a:effectLst>
                  <a:glow rad="101600">
                    <a:srgbClr val="C00000">
                      <a:alpha val="60000"/>
                    </a:srgbClr>
                  </a:glow>
                  <a:outerShdw blurRad="38100" dist="38100" dir="2700000" algn="tl">
                    <a:srgbClr val="000000">
                      <a:alpha val="43137"/>
                    </a:srgbClr>
                  </a:outerShdw>
                </a:effectLst>
              </a:rPr>
              <a:t>…Que suenen tambores, que dancen las flores, que alienten el sueño de quien tanto amó… Con este verso de la Oda a los Amantes finaliza este viaje virtual a la fiesta de los Amantes de Teruel.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214334"/>
            <a:ext cx="9144000" cy="6215106"/>
          </a:xfrm>
          <a:prstGeom prst="rect">
            <a:avLst/>
          </a:prstGeom>
          <a:noFill/>
          <a:ln w="9525">
            <a:noFill/>
            <a:miter lim="800000"/>
            <a:headEnd/>
            <a:tailEnd/>
          </a:ln>
        </p:spPr>
      </p:pic>
      <p:pic>
        <p:nvPicPr>
          <p:cNvPr id="6147" name="Picture 3" descr="J Sans titre 10"/>
          <p:cNvPicPr>
            <a:picLocks noChangeAspect="1" noChangeArrowheads="1"/>
          </p:cNvPicPr>
          <p:nvPr/>
        </p:nvPicPr>
        <p:blipFill>
          <a:blip r:embed="rId2" cstate="print"/>
          <a:stretch>
            <a:fillRect/>
          </a:stretch>
        </p:blipFill>
        <p:spPr bwMode="auto">
          <a:xfrm>
            <a:off x="0" y="-214334"/>
            <a:ext cx="9144000" cy="6215106"/>
          </a:xfrm>
          <a:prstGeom prst="rect">
            <a:avLst/>
          </a:prstGeom>
          <a:noFill/>
          <a:ln w="9525">
            <a:noFill/>
            <a:miter lim="800000"/>
            <a:headEnd/>
            <a:tailEnd/>
          </a:ln>
        </p:spPr>
      </p:pic>
      <p:pic>
        <p:nvPicPr>
          <p:cNvPr id="6148" name="Picture 4" descr="J Sans titre 10"/>
          <p:cNvPicPr>
            <a:picLocks noChangeAspect="1" noChangeArrowheads="1"/>
          </p:cNvPicPr>
          <p:nvPr/>
        </p:nvPicPr>
        <p:blipFill>
          <a:blip r:embed="rId2" cstate="print"/>
          <a:stretch>
            <a:fillRect/>
          </a:stretch>
        </p:blipFill>
        <p:spPr bwMode="auto">
          <a:xfrm>
            <a:off x="0" y="-214334"/>
            <a:ext cx="9144000" cy="6215106"/>
          </a:xfrm>
          <a:prstGeom prst="rect">
            <a:avLst/>
          </a:prstGeom>
          <a:noFill/>
          <a:ln w="9525">
            <a:noFill/>
            <a:miter lim="800000"/>
            <a:headEnd/>
            <a:tailEnd/>
          </a:ln>
        </p:spPr>
      </p:pic>
      <p:sp>
        <p:nvSpPr>
          <p:cNvPr id="5" name="4 CuadroTexto"/>
          <p:cNvSpPr txBox="1"/>
          <p:nvPr/>
        </p:nvSpPr>
        <p:spPr>
          <a:xfrm>
            <a:off x="714348" y="4643450"/>
            <a:ext cx="785818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Preguntas frecuentes ¿Existieron de verdad los Amantes de Teruel?</a:t>
            </a:r>
          </a:p>
          <a:p>
            <a:r>
              <a:rPr lang="es-ES" i="1" dirty="0" smtClean="0">
                <a:effectLst>
                  <a:glow rad="101600">
                    <a:srgbClr val="C00000">
                      <a:alpha val="60000"/>
                    </a:srgbClr>
                  </a:glow>
                  <a:outerShdw blurRad="38100" dist="38100" dir="2700000" algn="tl">
                    <a:srgbClr val="000000">
                      <a:alpha val="43137"/>
                    </a:srgbClr>
                  </a:outerShdw>
                </a:effectLst>
              </a:rPr>
              <a:t>En 1555 aparecieron dos cuerpos momificados en la capilla de San Cosme y San Damián (Iglesia de San Pedro).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prism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0" fill="hold"/>
                                        <p:tgtEl>
                                          <p:spTgt spid="20482"/>
                                        </p:tgtEl>
                                        <p:attrNameLst>
                                          <p:attrName>ppt_w</p:attrName>
                                        </p:attrNameLst>
                                      </p:cBhvr>
                                      <p:tavLst>
                                        <p:tav tm="0">
                                          <p:val>
                                            <p:strVal val="#ppt_w*0.70"/>
                                          </p:val>
                                        </p:tav>
                                        <p:tav tm="100000">
                                          <p:val>
                                            <p:strVal val="#ppt_w"/>
                                          </p:val>
                                        </p:tav>
                                      </p:tavLst>
                                    </p:anim>
                                    <p:anim calcmode="lin" valueType="num">
                                      <p:cBhvr>
                                        <p:cTn id="8" dur="5000" fill="hold"/>
                                        <p:tgtEl>
                                          <p:spTgt spid="20482"/>
                                        </p:tgtEl>
                                        <p:attrNameLst>
                                          <p:attrName>ppt_h</p:attrName>
                                        </p:attrNameLst>
                                      </p:cBhvr>
                                      <p:tavLst>
                                        <p:tav tm="0">
                                          <p:val>
                                            <p:strVal val="#ppt_h"/>
                                          </p:val>
                                        </p:tav>
                                        <p:tav tm="100000">
                                          <p:val>
                                            <p:strVal val="#ppt_h"/>
                                          </p:val>
                                        </p:tav>
                                      </p:tavLst>
                                    </p:anim>
                                    <p:animEffect transition="in" filter="fade">
                                      <p:cBhvr>
                                        <p:cTn id="9" dur="5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5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500" accel="50000" fill="hold">
                                          <p:stCondLst>
                                            <p:cond delay="2500"/>
                                          </p:stCondLst>
                                        </p:cTn>
                                        <p:tgtEl>
                                          <p:spTgt spid="6147"/>
                                        </p:tgtEl>
                                        <p:attrNameLst>
                                          <p:attrName>ppt_w</p:attrName>
                                        </p:attrNameLst>
                                      </p:cBhvr>
                                      <p:tavLst>
                                        <p:tav tm="0">
                                          <p:val>
                                            <p:strVal val="#ppt_w*.05"/>
                                          </p:val>
                                        </p:tav>
                                        <p:tav tm="100000">
                                          <p:val>
                                            <p:strVal val="#ppt_w"/>
                                          </p:val>
                                        </p:tav>
                                      </p:tavLst>
                                    </p:anim>
                                    <p:anim calcmode="lin" valueType="num">
                                      <p:cBhvr>
                                        <p:cTn id="18" dur="5000" fill="hold"/>
                                        <p:tgtEl>
                                          <p:spTgt spid="6147"/>
                                        </p:tgtEl>
                                        <p:attrNameLst>
                                          <p:attrName>ppt_h</p:attrName>
                                        </p:attrNameLst>
                                      </p:cBhvr>
                                      <p:tavLst>
                                        <p:tav tm="0">
                                          <p:val>
                                            <p:strVal val="#ppt_h"/>
                                          </p:val>
                                        </p:tav>
                                        <p:tav tm="100000">
                                          <p:val>
                                            <p:strVal val="#ppt_h"/>
                                          </p:val>
                                        </p:tav>
                                      </p:tavLst>
                                    </p:anim>
                                    <p:anim calcmode="lin" valueType="num">
                                      <p:cBhvr>
                                        <p:cTn id="19" dur="2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500" accel="50000" fill="hold">
                                          <p:stCondLst>
                                            <p:cond delay="2500"/>
                                          </p:stCondLst>
                                        </p:cTn>
                                        <p:tgtEl>
                                          <p:spTgt spid="6147"/>
                                        </p:tgtEl>
                                        <p:attrNameLst>
                                          <p:attrName>ppt_y</p:attrName>
                                        </p:attrNameLst>
                                      </p:cBhvr>
                                      <p:tavLst>
                                        <p:tav tm="0">
                                          <p:val>
                                            <p:strVal val="#ppt_y+.1"/>
                                          </p:val>
                                        </p:tav>
                                        <p:tav tm="100000">
                                          <p:val>
                                            <p:strVal val="#ppt_y"/>
                                          </p:val>
                                        </p:tav>
                                      </p:tavLst>
                                    </p:anim>
                                    <p:animEffect transition="in" filter="fade">
                                      <p:cBhvr>
                                        <p:cTn id="22" dur="5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5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5000" fill="hold"/>
                                        <p:tgtEl>
                                          <p:spTgt spid="6148"/>
                                        </p:tgtEl>
                                        <p:attrNameLst>
                                          <p:attrName>ppt_w</p:attrName>
                                        </p:attrNameLst>
                                      </p:cBhvr>
                                      <p:tavLst>
                                        <p:tav tm="0">
                                          <p:val>
                                            <p:strVal val="4*#ppt_w"/>
                                          </p:val>
                                        </p:tav>
                                        <p:tav tm="100000">
                                          <p:val>
                                            <p:strVal val="#ppt_w"/>
                                          </p:val>
                                        </p:tav>
                                      </p:tavLst>
                                    </p:anim>
                                    <p:anim calcmode="lin" valueType="num">
                                      <p:cBhvr>
                                        <p:cTn id="29" dur="5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Anini-Beach-Kauai-Hawaii.jpg"/>
          <p:cNvPicPr>
            <a:picLocks noChangeAspect="1" noChangeArrowheads="1"/>
          </p:cNvPicPr>
          <p:nvPr/>
        </p:nvPicPr>
        <p:blipFill>
          <a:blip r:embed="rId2" cstate="print"/>
          <a:stretch>
            <a:fillRect/>
          </a:stretch>
        </p:blipFill>
        <p:spPr bwMode="auto">
          <a:xfrm>
            <a:off x="-323850" y="0"/>
            <a:ext cx="9791700" cy="5715000"/>
          </a:xfrm>
          <a:prstGeom prst="rect">
            <a:avLst/>
          </a:prstGeom>
          <a:noFill/>
          <a:ln w="9525">
            <a:noFill/>
            <a:miter lim="800000"/>
            <a:headEnd/>
            <a:tailEnd/>
          </a:ln>
        </p:spPr>
      </p:pic>
      <p:sp>
        <p:nvSpPr>
          <p:cNvPr id="3" name="2 CuadroTexto"/>
          <p:cNvSpPr txBox="1"/>
          <p:nvPr/>
        </p:nvSpPr>
        <p:spPr>
          <a:xfrm>
            <a:off x="285720" y="4572012"/>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notario Yagüe de Salas testimonió el hallazgo y un documento que recogía la historia. El debate histórico sigue abierto, pero la tradición identifica esos restos con los Amantes.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anim calcmode="lin" valueType="num">
                                      <p:cBhvr>
                                        <p:cTn id="16" dur="5000" fill="hold"/>
                                        <p:tgtEl>
                                          <p:spTgt spid="4"/>
                                        </p:tgtEl>
                                        <p:attrNameLst>
                                          <p:attrName>style.rotation</p:attrName>
                                        </p:attrNameLst>
                                      </p:cBhvr>
                                      <p:tavLst>
                                        <p:tav tm="0">
                                          <p:val>
                                            <p:fltVal val="360"/>
                                          </p:val>
                                        </p:tav>
                                        <p:tav tm="100000">
                                          <p:val>
                                            <p:fltVal val="0"/>
                                          </p:val>
                                        </p:tav>
                                      </p:tavLst>
                                    </p:anim>
                                    <p:animEffect transition="in" filter="fade">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VIEMBRE-a23181757.jpg"/>
          <p:cNvPicPr>
            <a:picLocks noChangeAspect="1"/>
          </p:cNvPicPr>
          <p:nvPr/>
        </p:nvPicPr>
        <p:blipFill>
          <a:blip r:embed="rId2" cstate="print"/>
          <a:stretch>
            <a:fillRect/>
          </a:stretch>
        </p:blipFill>
        <p:spPr bwMode="auto">
          <a:xfrm>
            <a:off x="-357222" y="0"/>
            <a:ext cx="9929882" cy="5715000"/>
          </a:xfrm>
          <a:prstGeom prst="rect">
            <a:avLst/>
          </a:prstGeom>
          <a:noFill/>
          <a:ln w="9525">
            <a:noFill/>
            <a:miter lim="800000"/>
            <a:headEnd/>
            <a:tailEnd/>
          </a:ln>
        </p:spPr>
      </p:pic>
      <p:pic>
        <p:nvPicPr>
          <p:cNvPr id="5" name="4 Imagen" descr="NOVIEMBRE-a23181757.jpg"/>
          <p:cNvPicPr>
            <a:picLocks noChangeAspect="1"/>
          </p:cNvPicPr>
          <p:nvPr/>
        </p:nvPicPr>
        <p:blipFill>
          <a:blip r:embed="rId2" cstate="print"/>
          <a:stretch>
            <a:fillRect/>
          </a:stretch>
        </p:blipFill>
        <p:spPr bwMode="auto">
          <a:xfrm>
            <a:off x="-357222" y="0"/>
            <a:ext cx="9929882" cy="5715000"/>
          </a:xfrm>
          <a:prstGeom prst="rect">
            <a:avLst/>
          </a:prstGeom>
          <a:noFill/>
          <a:ln w="9525">
            <a:noFill/>
            <a:miter lim="800000"/>
            <a:headEnd/>
            <a:tailEnd/>
          </a:ln>
        </p:spPr>
      </p:pic>
      <p:pic>
        <p:nvPicPr>
          <p:cNvPr id="6" name="5 Imagen" descr="NOVIEMBRE-a23181757.jpg"/>
          <p:cNvPicPr>
            <a:picLocks noChangeAspect="1"/>
          </p:cNvPicPr>
          <p:nvPr/>
        </p:nvPicPr>
        <p:blipFill>
          <a:blip r:embed="rId2" cstate="print"/>
          <a:stretch>
            <a:fillRect/>
          </a:stretch>
        </p:blipFill>
        <p:spPr bwMode="auto">
          <a:xfrm>
            <a:off x="-357222" y="0"/>
            <a:ext cx="9929882" cy="5715000"/>
          </a:xfrm>
          <a:prstGeom prst="rect">
            <a:avLst/>
          </a:prstGeom>
          <a:noFill/>
          <a:ln w="9525">
            <a:noFill/>
            <a:miter lim="800000"/>
            <a:headEnd/>
            <a:tailEnd/>
          </a:ln>
        </p:spPr>
      </p:pic>
      <p:sp>
        <p:nvSpPr>
          <p:cNvPr id="7" name="6 CuadroTexto"/>
          <p:cNvSpPr txBox="1"/>
          <p:nvPr/>
        </p:nvSpPr>
        <p:spPr>
          <a:xfrm>
            <a:off x="571472" y="4572012"/>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¿Dónde están enterrados? En el Mausoleo de los Amantes, integrado en la Iglesia de San Pedro (conjunto mudéjar UNESCO). La visita incluye también claustro y ábside.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ferris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V Sans titre 23"/>
          <p:cNvPicPr>
            <a:picLocks noChangeAspect="1" noChangeArrowheads="1"/>
          </p:cNvPicPr>
          <p:nvPr/>
        </p:nvPicPr>
        <p:blipFill>
          <a:blip r:embed="rId2" cstate="print"/>
          <a:stretch>
            <a:fillRect/>
          </a:stretch>
        </p:blipFill>
        <p:spPr bwMode="auto">
          <a:xfrm>
            <a:off x="169689" y="0"/>
            <a:ext cx="8804621" cy="5715000"/>
          </a:xfrm>
          <a:prstGeom prst="rect">
            <a:avLst/>
          </a:prstGeom>
          <a:noFill/>
          <a:ln w="9525">
            <a:noFill/>
            <a:miter lim="800000"/>
            <a:headEnd/>
            <a:tailEnd/>
          </a:ln>
        </p:spPr>
      </p:pic>
      <p:pic>
        <p:nvPicPr>
          <p:cNvPr id="26628" name="Picture 4" descr="V Sans titre 23"/>
          <p:cNvPicPr>
            <a:picLocks noChangeAspect="1" noChangeArrowheads="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26629" name="Picture 5" descr="V Sans titre 23"/>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857764"/>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1555, durante unas obras en la capilla de San Cosme y San Damián de la iglesia de San Pedro, cuando aparecieron los dos cadáveres momificados.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ferris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diamond(in)">
                                      <p:cBhvr>
                                        <p:cTn id="7" dur="3000"/>
                                        <p:tgtEl>
                                          <p:spTgt spid="26627"/>
                                        </p:tgtEl>
                                      </p:cBhvr>
                                    </p:animEffect>
                                  </p:childTnLst>
                                </p:cTn>
                              </p:par>
                              <p:par>
                                <p:cTn id="8" presetID="7" presetClass="entr" presetSubtype="8" fill="hold" nodeType="withEffect">
                                  <p:stCondLst>
                                    <p:cond delay="0"/>
                                  </p:stCondLst>
                                  <p:childTnLst>
                                    <p:set>
                                      <p:cBhvr>
                                        <p:cTn id="9" dur="1" fill="hold">
                                          <p:stCondLst>
                                            <p:cond delay="0"/>
                                          </p:stCondLst>
                                        </p:cTn>
                                        <p:tgtEl>
                                          <p:spTgt spid="26627"/>
                                        </p:tgtEl>
                                        <p:attrNameLst>
                                          <p:attrName>style.visibility</p:attrName>
                                        </p:attrNameLst>
                                      </p:cBhvr>
                                      <p:to>
                                        <p:strVal val="visible"/>
                                      </p:to>
                                    </p:set>
                                    <p:anim calcmode="lin" valueType="num">
                                      <p:cBhvr additive="base">
                                        <p:cTn id="10" dur="3000" fill="hold"/>
                                        <p:tgtEl>
                                          <p:spTgt spid="26627"/>
                                        </p:tgtEl>
                                        <p:attrNameLst>
                                          <p:attrName>ppt_x</p:attrName>
                                        </p:attrNameLst>
                                      </p:cBhvr>
                                      <p:tavLst>
                                        <p:tav tm="0">
                                          <p:val>
                                            <p:strVal val="0-#ppt_w/2"/>
                                          </p:val>
                                        </p:tav>
                                        <p:tav tm="100000">
                                          <p:val>
                                            <p:strVal val="#ppt_x"/>
                                          </p:val>
                                        </p:tav>
                                      </p:tavLst>
                                    </p:anim>
                                    <p:anim calcmode="lin" valueType="num">
                                      <p:cBhvr additive="base">
                                        <p:cTn id="11" dur="3000" fill="hold"/>
                                        <p:tgtEl>
                                          <p:spTgt spid="26627"/>
                                        </p:tgtEl>
                                        <p:attrNameLst>
                                          <p:attrName>ppt_y</p:attrName>
                                        </p:attrNameLst>
                                      </p:cBhvr>
                                      <p:tavLst>
                                        <p:tav tm="0">
                                          <p:val>
                                            <p:strVal val="#ppt_y"/>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6628"/>
                                        </p:tgtEl>
                                        <p:attrNameLst>
                                          <p:attrName>style.visibility</p:attrName>
                                        </p:attrNameLst>
                                      </p:cBhvr>
                                      <p:to>
                                        <p:strVal val="visible"/>
                                      </p:to>
                                    </p:set>
                                    <p:animEffect transition="in" filter="diamond(in)">
                                      <p:cBhvr>
                                        <p:cTn id="14" dur="3000"/>
                                        <p:tgtEl>
                                          <p:spTgt spid="26628"/>
                                        </p:tgtEl>
                                      </p:cBhvr>
                                    </p:animEffect>
                                  </p:childTnLst>
                                </p:cTn>
                              </p:par>
                              <p:par>
                                <p:cTn id="15" presetID="7" presetClass="entr" presetSubtype="2" fill="hold" nodeType="with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additive="base">
                                        <p:cTn id="17" dur="3000" fill="hold"/>
                                        <p:tgtEl>
                                          <p:spTgt spid="26628"/>
                                        </p:tgtEl>
                                        <p:attrNameLst>
                                          <p:attrName>ppt_x</p:attrName>
                                        </p:attrNameLst>
                                      </p:cBhvr>
                                      <p:tavLst>
                                        <p:tav tm="0">
                                          <p:val>
                                            <p:strVal val="1+#ppt_w/2"/>
                                          </p:val>
                                        </p:tav>
                                        <p:tav tm="100000">
                                          <p:val>
                                            <p:strVal val="#ppt_x"/>
                                          </p:val>
                                        </p:tav>
                                      </p:tavLst>
                                    </p:anim>
                                    <p:anim calcmode="lin" valueType="num">
                                      <p:cBhvr additive="base">
                                        <p:cTn id="18" dur="3000" fill="hold"/>
                                        <p:tgtEl>
                                          <p:spTgt spid="26628"/>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17" presetClass="exit" presetSubtype="8" fill="hold" nodeType="afterEffect">
                                  <p:stCondLst>
                                    <p:cond delay="0"/>
                                  </p:stCondLst>
                                  <p:childTnLst>
                                    <p:anim calcmode="lin" valueType="num">
                                      <p:cBhvr>
                                        <p:cTn id="21" dur="3000"/>
                                        <p:tgtEl>
                                          <p:spTgt spid="26627"/>
                                        </p:tgtEl>
                                        <p:attrNameLst>
                                          <p:attrName>ppt_x</p:attrName>
                                        </p:attrNameLst>
                                      </p:cBhvr>
                                      <p:tavLst>
                                        <p:tav tm="0">
                                          <p:val>
                                            <p:strVal val="ppt_x"/>
                                          </p:val>
                                        </p:tav>
                                        <p:tav tm="100000">
                                          <p:val>
                                            <p:strVal val="ppt_x-ppt_w/2"/>
                                          </p:val>
                                        </p:tav>
                                      </p:tavLst>
                                    </p:anim>
                                    <p:anim calcmode="lin" valueType="num">
                                      <p:cBhvr>
                                        <p:cTn id="22" dur="3000"/>
                                        <p:tgtEl>
                                          <p:spTgt spid="26627"/>
                                        </p:tgtEl>
                                        <p:attrNameLst>
                                          <p:attrName>ppt_y</p:attrName>
                                        </p:attrNameLst>
                                      </p:cBhvr>
                                      <p:tavLst>
                                        <p:tav tm="0">
                                          <p:val>
                                            <p:strVal val="ppt_y"/>
                                          </p:val>
                                        </p:tav>
                                        <p:tav tm="100000">
                                          <p:val>
                                            <p:strVal val="ppt_y"/>
                                          </p:val>
                                        </p:tav>
                                      </p:tavLst>
                                    </p:anim>
                                    <p:anim calcmode="lin" valueType="num">
                                      <p:cBhvr>
                                        <p:cTn id="23" dur="3000"/>
                                        <p:tgtEl>
                                          <p:spTgt spid="26627"/>
                                        </p:tgtEl>
                                        <p:attrNameLst>
                                          <p:attrName>ppt_w</p:attrName>
                                        </p:attrNameLst>
                                      </p:cBhvr>
                                      <p:tavLst>
                                        <p:tav tm="0">
                                          <p:val>
                                            <p:strVal val="ppt_w"/>
                                          </p:val>
                                        </p:tav>
                                        <p:tav tm="100000">
                                          <p:val>
                                            <p:fltVal val="0"/>
                                          </p:val>
                                        </p:tav>
                                      </p:tavLst>
                                    </p:anim>
                                    <p:anim calcmode="lin" valueType="num">
                                      <p:cBhvr>
                                        <p:cTn id="24" dur="3000"/>
                                        <p:tgtEl>
                                          <p:spTgt spid="26627"/>
                                        </p:tgtEl>
                                        <p:attrNameLst>
                                          <p:attrName>ppt_h</p:attrName>
                                        </p:attrNameLst>
                                      </p:cBhvr>
                                      <p:tavLst>
                                        <p:tav tm="0">
                                          <p:val>
                                            <p:strVal val="ppt_h"/>
                                          </p:val>
                                        </p:tav>
                                        <p:tav tm="100000">
                                          <p:val>
                                            <p:strVal val="ppt_h"/>
                                          </p:val>
                                        </p:tav>
                                      </p:tavLst>
                                    </p:anim>
                                    <p:set>
                                      <p:cBhvr>
                                        <p:cTn id="25" dur="1" fill="hold">
                                          <p:stCondLst>
                                            <p:cond delay="2999"/>
                                          </p:stCondLst>
                                        </p:cTn>
                                        <p:tgtEl>
                                          <p:spTgt spid="26627"/>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3000"/>
                                        <p:tgtEl>
                                          <p:spTgt spid="26628"/>
                                        </p:tgtEl>
                                        <p:attrNameLst>
                                          <p:attrName>ppt_x</p:attrName>
                                        </p:attrNameLst>
                                      </p:cBhvr>
                                      <p:tavLst>
                                        <p:tav tm="0">
                                          <p:val>
                                            <p:strVal val="ppt_x"/>
                                          </p:val>
                                        </p:tav>
                                        <p:tav tm="100000">
                                          <p:val>
                                            <p:strVal val="ppt_x+ppt_w/2"/>
                                          </p:val>
                                        </p:tav>
                                      </p:tavLst>
                                    </p:anim>
                                    <p:anim calcmode="lin" valueType="num">
                                      <p:cBhvr>
                                        <p:cTn id="28" dur="3000"/>
                                        <p:tgtEl>
                                          <p:spTgt spid="26628"/>
                                        </p:tgtEl>
                                        <p:attrNameLst>
                                          <p:attrName>ppt_y</p:attrName>
                                        </p:attrNameLst>
                                      </p:cBhvr>
                                      <p:tavLst>
                                        <p:tav tm="0">
                                          <p:val>
                                            <p:strVal val="ppt_y"/>
                                          </p:val>
                                        </p:tav>
                                        <p:tav tm="100000">
                                          <p:val>
                                            <p:strVal val="ppt_y"/>
                                          </p:val>
                                        </p:tav>
                                      </p:tavLst>
                                    </p:anim>
                                    <p:anim calcmode="lin" valueType="num">
                                      <p:cBhvr>
                                        <p:cTn id="29" dur="3000"/>
                                        <p:tgtEl>
                                          <p:spTgt spid="26628"/>
                                        </p:tgtEl>
                                        <p:attrNameLst>
                                          <p:attrName>ppt_w</p:attrName>
                                        </p:attrNameLst>
                                      </p:cBhvr>
                                      <p:tavLst>
                                        <p:tav tm="0">
                                          <p:val>
                                            <p:strVal val="ppt_w"/>
                                          </p:val>
                                        </p:tav>
                                        <p:tav tm="100000">
                                          <p:val>
                                            <p:fltVal val="0"/>
                                          </p:val>
                                        </p:tav>
                                      </p:tavLst>
                                    </p:anim>
                                    <p:anim calcmode="lin" valueType="num">
                                      <p:cBhvr>
                                        <p:cTn id="30" dur="3000"/>
                                        <p:tgtEl>
                                          <p:spTgt spid="26628"/>
                                        </p:tgtEl>
                                        <p:attrNameLst>
                                          <p:attrName>ppt_h</p:attrName>
                                        </p:attrNameLst>
                                      </p:cBhvr>
                                      <p:tavLst>
                                        <p:tav tm="0">
                                          <p:val>
                                            <p:strVal val="ppt_h"/>
                                          </p:val>
                                        </p:tav>
                                        <p:tav tm="100000">
                                          <p:val>
                                            <p:strVal val="ppt_h"/>
                                          </p:val>
                                        </p:tav>
                                      </p:tavLst>
                                    </p:anim>
                                    <p:set>
                                      <p:cBhvr>
                                        <p:cTn id="31" dur="1" fill="hold">
                                          <p:stCondLst>
                                            <p:cond delay="2999"/>
                                          </p:stCondLst>
                                        </p:cTn>
                                        <p:tgtEl>
                                          <p:spTgt spid="26628"/>
                                        </p:tgtEl>
                                        <p:attrNameLst>
                                          <p:attrName>style.visibility</p:attrName>
                                        </p:attrNameLst>
                                      </p:cBhvr>
                                      <p:to>
                                        <p:strVal val="hidden"/>
                                      </p:to>
                                    </p:set>
                                  </p:childTnLst>
                                </p:cTn>
                              </p:par>
                              <p:par>
                                <p:cTn id="32" presetID="53" presetClass="entr" presetSubtype="0" fill="hold" nodeType="withEffect">
                                  <p:stCondLst>
                                    <p:cond delay="0"/>
                                  </p:stCondLst>
                                  <p:childTnLst>
                                    <p:set>
                                      <p:cBhvr>
                                        <p:cTn id="33" dur="1" fill="hold">
                                          <p:stCondLst>
                                            <p:cond delay="0"/>
                                          </p:stCondLst>
                                        </p:cTn>
                                        <p:tgtEl>
                                          <p:spTgt spid="26629"/>
                                        </p:tgtEl>
                                        <p:attrNameLst>
                                          <p:attrName>style.visibility</p:attrName>
                                        </p:attrNameLst>
                                      </p:cBhvr>
                                      <p:to>
                                        <p:strVal val="visible"/>
                                      </p:to>
                                    </p:set>
                                    <p:anim calcmode="lin" valueType="num">
                                      <p:cBhvr>
                                        <p:cTn id="34" dur="3000" fill="hold"/>
                                        <p:tgtEl>
                                          <p:spTgt spid="26629"/>
                                        </p:tgtEl>
                                        <p:attrNameLst>
                                          <p:attrName>ppt_w</p:attrName>
                                        </p:attrNameLst>
                                      </p:cBhvr>
                                      <p:tavLst>
                                        <p:tav tm="0">
                                          <p:val>
                                            <p:fltVal val="0"/>
                                          </p:val>
                                        </p:tav>
                                        <p:tav tm="100000">
                                          <p:val>
                                            <p:strVal val="#ppt_w"/>
                                          </p:val>
                                        </p:tav>
                                      </p:tavLst>
                                    </p:anim>
                                    <p:anim calcmode="lin" valueType="num">
                                      <p:cBhvr>
                                        <p:cTn id="35" dur="3000" fill="hold"/>
                                        <p:tgtEl>
                                          <p:spTgt spid="26629"/>
                                        </p:tgtEl>
                                        <p:attrNameLst>
                                          <p:attrName>ppt_h</p:attrName>
                                        </p:attrNameLst>
                                      </p:cBhvr>
                                      <p:tavLst>
                                        <p:tav tm="0">
                                          <p:val>
                                            <p:fltVal val="0"/>
                                          </p:val>
                                        </p:tav>
                                        <p:tav tm="100000">
                                          <p:val>
                                            <p:strVal val="#ppt_h"/>
                                          </p:val>
                                        </p:tav>
                                      </p:tavLst>
                                    </p:anim>
                                    <p:animEffect transition="in" filter="fade">
                                      <p:cBhvr>
                                        <p:cTn id="36" dur="3000"/>
                                        <p:tgtEl>
                                          <p:spTgt spid="26629"/>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vz.JPG"/>
          <p:cNvPicPr>
            <a:picLocks noGrp="1" noChangeAspect="1"/>
          </p:cNvPicPr>
          <p:nvPr>
            <p:ph idx="1"/>
          </p:nvPr>
        </p:nvPicPr>
        <p:blipFill>
          <a:blip r:embed="rId2" cstate="print"/>
          <a:stretch>
            <a:fillRect/>
          </a:stretch>
        </p:blipFill>
        <p:spPr>
          <a:xfrm>
            <a:off x="0" y="0"/>
            <a:ext cx="9144000" cy="5715000"/>
          </a:xfrm>
        </p:spPr>
      </p:pic>
      <p:pic>
        <p:nvPicPr>
          <p:cNvPr id="5" name="3 Marcador de contenido" descr="cv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3 Marcador de contenido" descr="cv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42910"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el testimonio posterior del notario Yagüe de Salas, apareció junto a los cuerpos un antiguo documento que recogía la historia. Siendo sepultados de nuevo años más tarde en aquella misma iglesia.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18585"/>
            <a:ext cx="9143999" cy="5696415"/>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0" y="18585"/>
            <a:ext cx="9143999" cy="5696415"/>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0" y="18585"/>
            <a:ext cx="9143999" cy="5696415"/>
          </a:xfrm>
          <a:prstGeom prst="rect">
            <a:avLst/>
          </a:prstGeom>
          <a:noFill/>
          <a:ln w="9525">
            <a:noFill/>
            <a:miter lim="800000"/>
            <a:headEnd/>
            <a:tailEnd/>
          </a:ln>
        </p:spPr>
      </p:pic>
      <p:sp>
        <p:nvSpPr>
          <p:cNvPr id="7" name="6 CuadroTexto"/>
          <p:cNvSpPr txBox="1"/>
          <p:nvPr/>
        </p:nvSpPr>
        <p:spPr>
          <a:xfrm>
            <a:off x="500034"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Será en la celebración del 5º centenario del hallazgo, en 1955, cuando una comisión encargará a Juan de Ávalos la realización del mausoleo que hoy podemos contemplar.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ageCurlDoub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4000"/>
                                        <p:tgtEl>
                                          <p:spTgt spid="4"/>
                                        </p:tgtEl>
                                      </p:cBhvr>
                                    </p:animEffect>
                                  </p:childTnLst>
                                </p:cTn>
                              </p:par>
                              <p:par>
                                <p:cTn id="14" presetID="23" presetClass="entr" presetSubtype="27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8841_a376730f4b_o.jpg"/>
          <p:cNvPicPr>
            <a:picLocks noChangeAspect="1"/>
          </p:cNvPicPr>
          <p:nvPr/>
        </p:nvPicPr>
        <p:blipFill>
          <a:blip r:embed="rId2" cstate="print"/>
          <a:stretch>
            <a:fillRect/>
          </a:stretch>
        </p:blipFill>
        <p:spPr bwMode="auto">
          <a:xfrm>
            <a:off x="0" y="-7937"/>
            <a:ext cx="9144000" cy="5714999"/>
          </a:xfrm>
          <a:prstGeom prst="rect">
            <a:avLst/>
          </a:prstGeom>
          <a:noFill/>
          <a:ln w="9525">
            <a:noFill/>
            <a:miter lim="800000"/>
            <a:headEnd/>
            <a:tailEnd/>
          </a:ln>
        </p:spPr>
      </p:pic>
      <p:pic>
        <p:nvPicPr>
          <p:cNvPr id="6" name="5 Imagen" descr="2410828841_a376730f4b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2410828841_a376730f4b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428596"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Amantes en la cultura popular. Durante el mes de febrero la ciudad de Teruel revive la tragedia de Los Amantes. En sus calles se recrea el ambiente medieval de la época así como las distintas escenas de la historia de Los Amantes,      convirtiendo a la ciudad en fiesta que sumerge al visitante en el Siglo XIII.</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5000">
        <p15:prstTrans prst="fallOve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5000"/>
                                        <p:tgtEl>
                                          <p:spTgt spid="7"/>
                                        </p:tgtEl>
                                      </p:cBhvr>
                                    </p:animEffec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0" fill="hold"/>
                                        <p:tgtEl>
                                          <p:spTgt spid="7"/>
                                        </p:tgtEl>
                                        <p:attrNameLst>
                                          <p:attrName>ppt_w</p:attrName>
                                        </p:attrNameLst>
                                      </p:cBhvr>
                                      <p:tavLst>
                                        <p:tav tm="0">
                                          <p:val>
                                            <p:strVal val="4/3*#ppt_w"/>
                                          </p:val>
                                        </p:tav>
                                        <p:tav tm="100000">
                                          <p:val>
                                            <p:strVal val="#ppt_w"/>
                                          </p:val>
                                        </p:tav>
                                      </p:tavLst>
                                    </p:anim>
                                    <p:anim calcmode="lin" valueType="num">
                                      <p:cBhvr>
                                        <p:cTn id="25" dur="5000" fill="hold"/>
                                        <p:tgtEl>
                                          <p:spTgt spid="7"/>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127192" y="-142420"/>
            <a:ext cx="9398384" cy="5980790"/>
          </a:xfrm>
          <a:prstGeom prst="rect">
            <a:avLst/>
          </a:prstGeom>
          <a:noFill/>
          <a:ln w="9525">
            <a:noFill/>
            <a:miter lim="800000"/>
            <a:headEnd/>
            <a:tailEnd/>
          </a:ln>
        </p:spPr>
      </p:pic>
      <p:pic>
        <p:nvPicPr>
          <p:cNvPr id="5" name="4 Imagen" descr="16 NOV 12.jpg"/>
          <p:cNvPicPr>
            <a:picLocks noChangeAspect="1"/>
          </p:cNvPicPr>
          <p:nvPr/>
        </p:nvPicPr>
        <p:blipFill>
          <a:blip r:embed="rId2" cstate="print"/>
          <a:stretch>
            <a:fillRect/>
          </a:stretch>
        </p:blipFill>
        <p:spPr bwMode="auto">
          <a:xfrm>
            <a:off x="-142908" y="-142896"/>
            <a:ext cx="9429816" cy="6000792"/>
          </a:xfrm>
          <a:prstGeom prst="rect">
            <a:avLst/>
          </a:prstGeom>
          <a:noFill/>
          <a:ln w="9525">
            <a:noFill/>
            <a:miter lim="800000"/>
            <a:headEnd/>
            <a:tailEnd/>
          </a:ln>
        </p:spPr>
      </p:pic>
      <p:pic>
        <p:nvPicPr>
          <p:cNvPr id="6" name="5 Imagen" descr="16 NOV 12.jpg"/>
          <p:cNvPicPr>
            <a:picLocks noChangeAspect="1"/>
          </p:cNvPicPr>
          <p:nvPr/>
        </p:nvPicPr>
        <p:blipFill>
          <a:blip r:embed="rId2" cstate="print"/>
          <a:stretch>
            <a:fillRect/>
          </a:stretch>
        </p:blipFill>
        <p:spPr bwMode="auto">
          <a:xfrm>
            <a:off x="-142908" y="-142896"/>
            <a:ext cx="9429816" cy="6000792"/>
          </a:xfrm>
          <a:prstGeom prst="rect">
            <a:avLst/>
          </a:prstGeom>
          <a:noFill/>
          <a:ln w="9525">
            <a:noFill/>
            <a:miter lim="800000"/>
            <a:headEnd/>
            <a:tailEnd/>
          </a:ln>
        </p:spPr>
      </p:pic>
      <p:sp>
        <p:nvSpPr>
          <p:cNvPr id="7" name="6 CuadroTexto"/>
          <p:cNvSpPr txBox="1"/>
          <p:nvPr/>
        </p:nvSpPr>
        <p:spPr>
          <a:xfrm>
            <a:off x="500034"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las llamadas “Bodas de Isabel de Segura” que hace pocos años han alcanzado la categoría de fiestas de Interés turístico nacional, en las que se representa esta historia con todo lujo de detalles y utilizando las calles de la ciudad como escenario.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edge">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813" y="157163"/>
            <a:ext cx="6119812" cy="828675"/>
          </a:xfrm>
          <a:prstGeom prst="rect">
            <a:avLst/>
          </a:prstGeom>
        </p:spPr>
        <p:txBody>
          <a:bodyPr wrap="none" fromWordArt="1">
            <a:prstTxWarp prst="textChevron">
              <a:avLst>
                <a:gd name="adj" fmla="val 20402"/>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071670" y="1071550"/>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403649" y="1785930"/>
            <a:ext cx="6768750" cy="571504"/>
          </a:xfrm>
          <a:prstGeom prst="rect">
            <a:avLst/>
          </a:prstGeom>
        </p:spPr>
        <p:txBody>
          <a:bodyPr wrap="none" fromWordArt="1">
            <a:prstTxWarp prst="textInflateTop">
              <a:avLst>
                <a:gd name="adj" fmla="val 12704"/>
              </a:avLst>
            </a:prstTxWarp>
            <a:scene3d>
              <a:camera prst="perspectiveAbove"/>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Canción</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de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amor</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trágico</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547814" y="2500310"/>
            <a:ext cx="6912618" cy="599430"/>
          </a:xfrm>
          <a:prstGeom prst="rect">
            <a:avLst/>
          </a:prstGeom>
        </p:spPr>
        <p:txBody>
          <a:bodyPr wrap="none" fromWordArt="1">
            <a:prstTxWarp prst="textInflate">
              <a:avLst>
                <a:gd name="adj" fmla="val 13634"/>
              </a:avLst>
            </a:prstTxWarp>
            <a:scene3d>
              <a:camera prst="perspectiveAbove"/>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Oda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los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amantes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de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Teruel</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547813" y="3214690"/>
            <a:ext cx="6984627" cy="660400"/>
          </a:xfrm>
          <a:prstGeom prst="rect">
            <a:avLst/>
          </a:prstGeom>
        </p:spPr>
        <p:txBody>
          <a:bodyPr wrap="none" fromWordArt="1">
            <a:prstTxWarp prst="textInflateTop">
              <a:avLst>
                <a:gd name="adj" fmla="val 884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Los Amantes de Teruel</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1403648" y="3850618"/>
            <a:ext cx="6768751" cy="674674"/>
          </a:xfrm>
          <a:prstGeom prst="rect">
            <a:avLst/>
          </a:prstGeom>
        </p:spPr>
        <p:txBody>
          <a:bodyPr wrap="none" fromWordArt="1">
            <a:prstTxWarp prst="textInflateTop">
              <a:avLst>
                <a:gd name="adj" fmla="val 17501"/>
              </a:avLst>
            </a:prstTxWarp>
            <a:scene3d>
              <a:camera prst="perspectiveAbove"/>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Amantes</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de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Teruel</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endParaRPr>
          </a:p>
        </p:txBody>
      </p:sp>
      <p:sp>
        <p:nvSpPr>
          <p:cNvPr id="8" name="WordArt 5"/>
          <p:cNvSpPr>
            <a:spLocks noChangeArrowheads="1" noChangeShapeType="1" noTextEdit="1"/>
          </p:cNvSpPr>
          <p:nvPr/>
        </p:nvSpPr>
        <p:spPr bwMode="auto">
          <a:xfrm>
            <a:off x="251235" y="4768844"/>
            <a:ext cx="8712968" cy="752952"/>
          </a:xfrm>
          <a:prstGeom prst="rect">
            <a:avLst/>
          </a:prstGeom>
        </p:spPr>
        <p:txBody>
          <a:bodyPr wrap="none" fromWordArt="1">
            <a:prstTxWarp prst="textInflate">
              <a:avLst>
                <a:gd name="adj" fmla="val 0"/>
              </a:avLst>
            </a:prstTxWarp>
            <a:scene3d>
              <a:camera prst="perspectiveAbove"/>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Mikis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Theodorakis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Juan Carlos Nava y Javier Navarrete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p:cTn id="22" dur="2000" fill="hold"/>
                                        <p:tgtEl>
                                          <p:spTgt spid="62468"/>
                                        </p:tgtEl>
                                        <p:attrNameLst>
                                          <p:attrName>ppt_w</p:attrName>
                                        </p:attrNameLst>
                                      </p:cBhvr>
                                      <p:tavLst>
                                        <p:tav tm="0">
                                          <p:val>
                                            <p:fltVal val="0"/>
                                          </p:val>
                                        </p:tav>
                                        <p:tav tm="100000">
                                          <p:val>
                                            <p:strVal val="#ppt_w"/>
                                          </p:val>
                                        </p:tav>
                                      </p:tavLst>
                                    </p:anim>
                                    <p:anim calcmode="lin" valueType="num">
                                      <p:cBhvr>
                                        <p:cTn id="23" dur="2000" fill="hold"/>
                                        <p:tgtEl>
                                          <p:spTgt spid="6246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p:cTn id="27" dur="2000" fill="hold"/>
                                        <p:tgtEl>
                                          <p:spTgt spid="62469"/>
                                        </p:tgtEl>
                                        <p:attrNameLst>
                                          <p:attrName>ppt_w</p:attrName>
                                        </p:attrNameLst>
                                      </p:cBhvr>
                                      <p:tavLst>
                                        <p:tav tm="0">
                                          <p:val>
                                            <p:fltVal val="0"/>
                                          </p:val>
                                        </p:tav>
                                        <p:tav tm="100000">
                                          <p:val>
                                            <p:strVal val="#ppt_w"/>
                                          </p:val>
                                        </p:tav>
                                      </p:tavLst>
                                    </p:anim>
                                    <p:anim calcmode="lin" valueType="num">
                                      <p:cBhvr>
                                        <p:cTn id="28" dur="2000" fill="hold"/>
                                        <p:tgtEl>
                                          <p:spTgt spid="62469"/>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par>
                          <p:cTn id="39" fill="hold">
                            <p:stCondLst>
                              <p:cond delay="14500"/>
                            </p:stCondLst>
                            <p:childTnLst>
                              <p:par>
                                <p:cTn id="40" presetID="23" presetClass="entr" presetSubtype="16" fill="hold" nodeType="afterEffect">
                                  <p:stCondLst>
                                    <p:cond delay="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fltVal val="0"/>
                                          </p:val>
                                        </p:tav>
                                        <p:tav tm="100000">
                                          <p:val>
                                            <p:strVal val="#ppt_w"/>
                                          </p:val>
                                        </p:tav>
                                      </p:tavLst>
                                    </p:anim>
                                    <p:anim calcmode="lin" valueType="num">
                                      <p:cBhvr>
                                        <p:cTn id="43"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5877086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5512</TotalTime>
  <Words>1415</Words>
  <Application>Microsoft Office PowerPoint</Application>
  <PresentationFormat>Presentación en pantalla (16:10)</PresentationFormat>
  <Paragraphs>72</Paragraphs>
  <Slides>52</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52</vt:i4>
      </vt:variant>
    </vt:vector>
  </HeadingPairs>
  <TitlesOfParts>
    <vt:vector size="61"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416</cp:revision>
  <dcterms:created xsi:type="dcterms:W3CDTF">2013-09-24T23:00:48Z</dcterms:created>
  <dcterms:modified xsi:type="dcterms:W3CDTF">2026-08-11T14:18:35Z</dcterms:modified>
</cp:coreProperties>
</file>