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73"/>
  </p:notesMasterIdLst>
  <p:sldIdLst>
    <p:sldId id="256" r:id="rId3"/>
    <p:sldId id="396" r:id="rId4"/>
    <p:sldId id="326" r:id="rId5"/>
    <p:sldId id="327" r:id="rId6"/>
    <p:sldId id="328" r:id="rId7"/>
    <p:sldId id="398" r:id="rId8"/>
    <p:sldId id="329" r:id="rId9"/>
    <p:sldId id="331" r:id="rId10"/>
    <p:sldId id="332" r:id="rId11"/>
    <p:sldId id="333" r:id="rId12"/>
    <p:sldId id="334" r:id="rId13"/>
    <p:sldId id="335" r:id="rId14"/>
    <p:sldId id="336" r:id="rId15"/>
    <p:sldId id="337" r:id="rId16"/>
    <p:sldId id="399" r:id="rId17"/>
    <p:sldId id="339" r:id="rId18"/>
    <p:sldId id="340" r:id="rId19"/>
    <p:sldId id="341" r:id="rId20"/>
    <p:sldId id="342" r:id="rId21"/>
    <p:sldId id="343" r:id="rId22"/>
    <p:sldId id="346" r:id="rId23"/>
    <p:sldId id="345" r:id="rId24"/>
    <p:sldId id="347" r:id="rId25"/>
    <p:sldId id="348" r:id="rId26"/>
    <p:sldId id="349" r:id="rId27"/>
    <p:sldId id="350" r:id="rId28"/>
    <p:sldId id="351" r:id="rId29"/>
    <p:sldId id="352" r:id="rId30"/>
    <p:sldId id="353" r:id="rId31"/>
    <p:sldId id="354" r:id="rId32"/>
    <p:sldId id="355" r:id="rId33"/>
    <p:sldId id="356" r:id="rId34"/>
    <p:sldId id="357" r:id="rId35"/>
    <p:sldId id="358" r:id="rId36"/>
    <p:sldId id="359" r:id="rId37"/>
    <p:sldId id="360" r:id="rId38"/>
    <p:sldId id="362" r:id="rId39"/>
    <p:sldId id="363" r:id="rId40"/>
    <p:sldId id="364" r:id="rId41"/>
    <p:sldId id="365" r:id="rId42"/>
    <p:sldId id="366" r:id="rId43"/>
    <p:sldId id="367" r:id="rId44"/>
    <p:sldId id="368" r:id="rId45"/>
    <p:sldId id="369" r:id="rId46"/>
    <p:sldId id="370" r:id="rId47"/>
    <p:sldId id="400" r:id="rId48"/>
    <p:sldId id="372" r:id="rId49"/>
    <p:sldId id="373" r:id="rId50"/>
    <p:sldId id="374" r:id="rId51"/>
    <p:sldId id="375" r:id="rId52"/>
    <p:sldId id="376" r:id="rId53"/>
    <p:sldId id="377" r:id="rId54"/>
    <p:sldId id="378" r:id="rId55"/>
    <p:sldId id="379" r:id="rId56"/>
    <p:sldId id="380" r:id="rId57"/>
    <p:sldId id="381" r:id="rId58"/>
    <p:sldId id="382" r:id="rId59"/>
    <p:sldId id="383" r:id="rId60"/>
    <p:sldId id="384" r:id="rId61"/>
    <p:sldId id="385" r:id="rId62"/>
    <p:sldId id="387" r:id="rId63"/>
    <p:sldId id="388" r:id="rId64"/>
    <p:sldId id="389" r:id="rId65"/>
    <p:sldId id="390" r:id="rId66"/>
    <p:sldId id="401" r:id="rId67"/>
    <p:sldId id="392" r:id="rId68"/>
    <p:sldId id="394" r:id="rId69"/>
    <p:sldId id="395" r:id="rId70"/>
    <p:sldId id="393" r:id="rId71"/>
    <p:sldId id="402" r:id="rId72"/>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qfgF0AxjtncMJsq5WaMQNg==" hashData="a8EQV73mT8kLFqYlgOJpF9hg1DY="/>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6600"/>
    <a:srgbClr val="008000"/>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159" autoAdjust="0"/>
    <p:restoredTop sz="94660"/>
  </p:normalViewPr>
  <p:slideViewPr>
    <p:cSldViewPr>
      <p:cViewPr>
        <p:scale>
          <a:sx n="60" d="100"/>
          <a:sy n="60" d="100"/>
        </p:scale>
        <p:origin x="485" y="461"/>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DE8B13BB-89E1-43FD-B229-F4AC522C7F52}" type="datetimeFigureOut">
              <a:rPr lang="es-ES"/>
              <a:pPr/>
              <a:t>06/08/2024</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B146B904-178F-4716-B291-1114B7AEFF41}"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5779"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75780" name="3 Marcador de número de diapositiva"/>
          <p:cNvSpPr>
            <a:spLocks noGrp="1"/>
          </p:cNvSpPr>
          <p:nvPr>
            <p:ph type="sldNum" sz="quarter" idx="5"/>
          </p:nvPr>
        </p:nvSpPr>
        <p:spPr bwMode="auto">
          <a:noFill/>
          <a:ln>
            <a:miter lim="800000"/>
            <a:headEnd/>
            <a:tailEnd/>
          </a:ln>
        </p:spPr>
        <p:txBody>
          <a:bodyPr/>
          <a:lstStyle/>
          <a:p>
            <a:fld id="{E8DCB280-7A71-4C03-BAC8-B26FDD42AA66}" type="slidenum">
              <a:rPr lang="es-ES"/>
              <a:pPr/>
              <a:t>12</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6803"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76804" name="3 Marcador de número de diapositiva"/>
          <p:cNvSpPr>
            <a:spLocks noGrp="1"/>
          </p:cNvSpPr>
          <p:nvPr>
            <p:ph type="sldNum" sz="quarter" idx="5"/>
          </p:nvPr>
        </p:nvSpPr>
        <p:spPr bwMode="auto">
          <a:noFill/>
          <a:ln>
            <a:miter lim="800000"/>
            <a:headEnd/>
            <a:tailEnd/>
          </a:ln>
        </p:spPr>
        <p:txBody>
          <a:bodyPr/>
          <a:lstStyle/>
          <a:p>
            <a:fld id="{0AC1EDE4-A98C-4901-9949-6A04D19DE3C1}" type="slidenum">
              <a:rPr lang="es-ES"/>
              <a:pPr/>
              <a:t>14</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A05C6D5A-4EE1-4437-B0E2-FB8DE4202410}" type="datetimeFigureOut">
              <a:rPr lang="es-ES"/>
              <a:pPr/>
              <a:t>06/08/2024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4AC40229-F3F3-4F65-BD22-31775B1FD6C2}" type="slidenum">
              <a:rPr lang="es-ES"/>
              <a:pPr/>
              <a:t>‹Nº›</a:t>
            </a:fld>
            <a:endParaRPr lang="es-ES"/>
          </a:p>
        </p:txBody>
      </p:sp>
    </p:spTree>
  </p:cSld>
  <p:clrMapOvr>
    <a:masterClrMapping/>
  </p:clrMapOvr>
  <p:transition spd="slow" advTm="8000">
    <p:spli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3AF436D6-1359-4079-A064-8217DED991ED}" type="datetimeFigureOut">
              <a:rPr lang="es-ES"/>
              <a:pPr/>
              <a:t>06/08/2024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B6C68796-5D91-43EB-9ED9-B31561CD868F}" type="slidenum">
              <a:rPr lang="es-ES"/>
              <a:pPr/>
              <a:t>‹Nº›</a:t>
            </a:fld>
            <a:endParaRPr lang="es-ES"/>
          </a:p>
        </p:txBody>
      </p:sp>
    </p:spTree>
  </p:cSld>
  <p:clrMapOvr>
    <a:masterClrMapping/>
  </p:clrMapOvr>
  <p:transition spd="slow" advTm="8000">
    <p:spli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4C3D0766-E672-4EBC-A4C1-4F66D64151E2}" type="datetimeFigureOut">
              <a:rPr lang="es-ES"/>
              <a:pPr/>
              <a:t>06/08/2024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29811734-7712-4C66-9C0B-68317A2A6568}" type="slidenum">
              <a:rPr lang="es-ES"/>
              <a:pPr/>
              <a:t>‹Nº›</a:t>
            </a:fld>
            <a:endParaRPr lang="es-ES"/>
          </a:p>
        </p:txBody>
      </p:sp>
    </p:spTree>
  </p:cSld>
  <p:clrMapOvr>
    <a:masterClrMapping/>
  </p:clrMapOvr>
  <p:transition spd="slow" advTm="8000">
    <p:spli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FB18E073-0A46-4C41-B833-C262C3C15289}" type="datetimeFigureOut">
              <a:rPr lang="es-ES"/>
              <a:pPr/>
              <a:t>06/08/2024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69AA1FAA-1310-4843-9AFA-FCAB1BE42071}" type="slidenum">
              <a:rPr lang="es-ES"/>
              <a:pPr/>
              <a:t>‹Nº›</a:t>
            </a:fld>
            <a:endParaRPr lang="es-ES"/>
          </a:p>
        </p:txBody>
      </p:sp>
    </p:spTree>
  </p:cSld>
  <p:clrMapOvr>
    <a:masterClrMapping/>
  </p:clrMapOvr>
  <p:transition spd="slow" advTm="8000">
    <p:spli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716BE144-87DC-4CC3-B154-96E7245FE082}" type="datetimeFigureOut">
              <a:rPr lang="es-ES"/>
              <a:pPr/>
              <a:t>06/08/2024</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0E967213-C638-46C7-92AE-7A3E45A27861}" type="slidenum">
              <a:rPr lang="es-ES"/>
              <a:pPr/>
              <a:t>‹Nº›</a:t>
            </a:fld>
            <a:endParaRPr lang="es-ES"/>
          </a:p>
        </p:txBody>
      </p:sp>
    </p:spTree>
  </p:cSld>
  <p:clrMapOvr>
    <a:masterClrMapping/>
  </p:clrMapOvr>
  <p:transition spd="slow" advTm="8000">
    <p:spli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3BB7BA90-D08C-4B82-B8A3-89B748241C53}" type="datetimeFigureOut">
              <a:rPr lang="es-ES"/>
              <a:pPr/>
              <a:t>06/08/2024</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8E2760FB-3BB3-4398-992A-128FEEAB91DB}" type="slidenum">
              <a:rPr lang="es-ES"/>
              <a:pPr/>
              <a:t>‹Nº›</a:t>
            </a:fld>
            <a:endParaRPr lang="es-ES"/>
          </a:p>
        </p:txBody>
      </p:sp>
    </p:spTree>
  </p:cSld>
  <p:clrMapOvr>
    <a:masterClrMapping/>
  </p:clrMapOvr>
  <p:transition spd="slow" advTm="8000">
    <p:spli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D360EBDC-2DF2-46EC-9A82-269226DE1D55}" type="datetimeFigureOut">
              <a:rPr lang="es-ES"/>
              <a:pPr/>
              <a:t>06/08/2024</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6C2BDA5D-EEBC-4C1D-A63E-7BD505DCE41A}" type="slidenum">
              <a:rPr lang="es-ES"/>
              <a:pPr/>
              <a:t>‹Nº›</a:t>
            </a:fld>
            <a:endParaRPr lang="es-ES"/>
          </a:p>
        </p:txBody>
      </p:sp>
    </p:spTree>
  </p:cSld>
  <p:clrMapOvr>
    <a:masterClrMapping/>
  </p:clrMapOvr>
  <p:transition spd="slow" advTm="8000">
    <p:spli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192A0696-4102-4B5B-A1F9-FAF002226FC1}" type="datetimeFigureOut">
              <a:rPr lang="es-ES"/>
              <a:pPr/>
              <a:t>06/08/2024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3EE1D9D9-1A20-4FCA-B34F-D72C6A1AE7C1}" type="slidenum">
              <a:rPr lang="es-ES"/>
              <a:pPr/>
              <a:t>‹Nº›</a:t>
            </a:fld>
            <a:endParaRPr lang="es-ES"/>
          </a:p>
        </p:txBody>
      </p:sp>
    </p:spTree>
  </p:cSld>
  <p:clrMapOvr>
    <a:masterClrMapping/>
  </p:clrMapOvr>
  <p:transition spd="slow" advTm="8000">
    <p:spli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CFFC80CD-1957-480F-B9E9-02C0BF4D87DA}" type="datetimeFigureOut">
              <a:rPr lang="es-ES"/>
              <a:pPr/>
              <a:t>06/08/2024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F7347916-AE2A-4672-B006-32C363AB909E}" type="slidenum">
              <a:rPr lang="es-ES"/>
              <a:pPr/>
              <a:t>‹Nº›</a:t>
            </a:fld>
            <a:endParaRPr lang="es-ES"/>
          </a:p>
        </p:txBody>
      </p:sp>
    </p:spTree>
  </p:cSld>
  <p:clrMapOvr>
    <a:masterClrMapping/>
  </p:clrMapOvr>
  <p:transition spd="slow" advTm="8000">
    <p:spli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08C66765-2BB6-44F7-9842-6B5A80F1CA84}" type="datetimeFigureOut">
              <a:rPr lang="es-ES"/>
              <a:pPr/>
              <a:t>06/08/2024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4F9E47A2-DABE-4AA6-B43F-31FA0360120C}" type="slidenum">
              <a:rPr lang="es-ES"/>
              <a:pPr/>
              <a:t>‹Nº›</a:t>
            </a:fld>
            <a:endParaRPr lang="es-ES"/>
          </a:p>
        </p:txBody>
      </p:sp>
    </p:spTree>
  </p:cSld>
  <p:clrMapOvr>
    <a:masterClrMapping/>
  </p:clrMapOvr>
  <p:transition spd="slow" advTm="8000">
    <p:spli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10EC6926-9B3C-46B2-9217-5F663F6BD050}" type="datetimeFigureOut">
              <a:rPr lang="es-ES"/>
              <a:pPr/>
              <a:t>06/08/2024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4F01B5F3-3FDE-4D2D-B2B6-68A3377A9099}" type="slidenum">
              <a:rPr lang="es-ES"/>
              <a:pPr/>
              <a:t>‹Nº›</a:t>
            </a:fld>
            <a:endParaRPr lang="es-ES"/>
          </a:p>
        </p:txBody>
      </p:sp>
    </p:spTree>
  </p:cSld>
  <p:clrMapOvr>
    <a:masterClrMapping/>
  </p:clrMapOvr>
  <p:transition spd="slow" advTm="8000">
    <p:spli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1D76FB90-6962-4D01-8425-100EE7468447}" type="datetimeFigureOut">
              <a:rPr lang="es-ES"/>
              <a:pPr/>
              <a:t>06/08/2024</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7A1C8259-6C01-4B1D-84EF-97338FBD7EA5}"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Tm="8000">
    <p:spli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defRPr>
            </a:lvl1pPr>
          </a:lstStyle>
          <a:p>
            <a:endParaRPr lang="es-ES"/>
          </a:p>
        </p:txBody>
      </p:sp>
    </p:spTree>
  </p:cSld>
  <p:clrMap bg1="lt1" tx1="dk1" bg2="lt2" tx2="dk2" accent1="accent1" accent2="accent2" accent3="accent3" accent4="accent4" accent5="accent5" accent6="accent6" hlink="hlink" folHlink="folHlink"/>
  <p:sldLayoutIdLst>
    <p:sldLayoutId id="214748367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audio" Target="../media/audio1.wav"/><Relationship Id="rId5" Type="http://schemas.openxmlformats.org/officeDocument/2006/relationships/image" Target="../media/image4.jpe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hyperlink" Target="https://vk.com/mispps" TargetMode="External"/><Relationship Id="rId3" Type="http://schemas.openxmlformats.org/officeDocument/2006/relationships/image" Target="../media/image74.png"/><Relationship Id="rId7" Type="http://schemas.openxmlformats.org/officeDocument/2006/relationships/hyperlink" Target="https://www.facebook.com/mispps" TargetMode="External"/><Relationship Id="rId12" Type="http://schemas.openxmlformats.org/officeDocument/2006/relationships/image" Target="../media/image7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6.png"/><Relationship Id="rId11" Type="http://schemas.openxmlformats.org/officeDocument/2006/relationships/hyperlink" Target="https://plus.google.com/+Mispps/" TargetMode="External"/><Relationship Id="rId5" Type="http://schemas.openxmlformats.org/officeDocument/2006/relationships/image" Target="../media/image75.png"/><Relationship Id="rId10" Type="http://schemas.openxmlformats.org/officeDocument/2006/relationships/image" Target="../media/image7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1" name="WordArt 3"/>
          <p:cNvSpPr>
            <a:spLocks noChangeArrowheads="1" noChangeShapeType="1" noTextEdit="1"/>
          </p:cNvSpPr>
          <p:nvPr/>
        </p:nvSpPr>
        <p:spPr bwMode="auto">
          <a:xfrm>
            <a:off x="1042988" y="120650"/>
            <a:ext cx="7200900" cy="1008063"/>
          </a:xfrm>
          <a:prstGeom prst="rect">
            <a:avLst/>
          </a:prstGeom>
        </p:spPr>
        <p:txBody>
          <a:bodyPr wrap="none" fromWordArt="1">
            <a:prstTxWarp prst="textTriangle">
              <a:avLst>
                <a:gd name="adj" fmla="val 50000"/>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Las Pinturas de Goya </a:t>
            </a:r>
          </a:p>
        </p:txBody>
      </p:sp>
      <p:sp>
        <p:nvSpPr>
          <p:cNvPr id="78852" name="WordArt 4"/>
          <p:cNvSpPr>
            <a:spLocks noChangeArrowheads="1" noChangeShapeType="1" noTextEdit="1"/>
          </p:cNvSpPr>
          <p:nvPr/>
        </p:nvSpPr>
        <p:spPr bwMode="auto">
          <a:xfrm>
            <a:off x="755650" y="1417638"/>
            <a:ext cx="7775575" cy="781050"/>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6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Fotografías Recopiladas de internet  </a:t>
            </a:r>
          </a:p>
        </p:txBody>
      </p:sp>
      <p:sp>
        <p:nvSpPr>
          <p:cNvPr id="78853" name="WordArt 5"/>
          <p:cNvSpPr>
            <a:spLocks noChangeArrowheads="1" noChangeShapeType="1" noTextEdit="1"/>
          </p:cNvSpPr>
          <p:nvPr/>
        </p:nvSpPr>
        <p:spPr bwMode="auto">
          <a:xfrm>
            <a:off x="1187450" y="2497138"/>
            <a:ext cx="6481763" cy="660400"/>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reflection blurRad="6350" stA="60000" endA="900" endPos="58000" dir="5400000" sy="-100000" algn="bl" rotWithShape="0"/>
                </a:effectLst>
                <a:latin typeface="High Tower Text"/>
              </a:rPr>
              <a:t> Diseño y Creación: </a:t>
            </a:r>
          </a:p>
        </p:txBody>
      </p:sp>
      <p:sp>
        <p:nvSpPr>
          <p:cNvPr id="78854" name="WordArt 6"/>
          <p:cNvSpPr>
            <a:spLocks noChangeArrowheads="1" noChangeShapeType="1" noTextEdit="1"/>
          </p:cNvSpPr>
          <p:nvPr/>
        </p:nvSpPr>
        <p:spPr bwMode="auto">
          <a:xfrm>
            <a:off x="1403350" y="3721100"/>
            <a:ext cx="5976938" cy="636588"/>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8000"/>
                    </a:gs>
                  </a:gsLst>
                  <a:path path="rect">
                    <a:fillToRect l="50000" t="50000" r="50000" b="50000"/>
                  </a:path>
                </a:gradFill>
                <a:effectLst>
                  <a:prstShdw prst="shdw17" dist="17961" dir="2700000">
                    <a:srgbClr val="009900"/>
                  </a:prstShdw>
                  <a:reflection blurRad="6350" stA="60000" endA="900" endPos="58000" dir="5400000" sy="-100000" algn="bl" rotWithShape="0"/>
                </a:effectLst>
                <a:latin typeface="High Tower Text"/>
              </a:rPr>
              <a:t> V I C E N T E  G A R C Í A  </a:t>
            </a:r>
            <a:endParaRPr lang="es-ES" sz="3600" kern="10" dirty="0">
              <a:ln w="9525">
                <a:noFill/>
                <a:round/>
                <a:headEnd/>
                <a:tailEnd/>
              </a:ln>
              <a:gradFill rotWithShape="1">
                <a:gsLst>
                  <a:gs pos="0">
                    <a:srgbClr val="00FF00"/>
                  </a:gs>
                  <a:gs pos="100000">
                    <a:srgbClr val="008000"/>
                  </a:gs>
                </a:gsLst>
                <a:path path="rect">
                  <a:fillToRect l="50000" t="50000" r="50000" b="50000"/>
                </a:path>
              </a:gradFill>
              <a:effectLst>
                <a:prstShdw prst="shdw17" dist="17961" dir="2700000">
                  <a:srgbClr val="009900"/>
                </a:prstShdw>
                <a:reflection blurRad="6350" stA="60000" endA="900" endPos="58000" dir="5400000" sy="-100000" algn="bl" rotWithShape="0"/>
              </a:effectLst>
              <a:latin typeface="High Tower Text"/>
            </a:endParaRPr>
          </a:p>
        </p:txBody>
      </p:sp>
      <p:sp>
        <p:nvSpPr>
          <p:cNvPr id="78856" name="WordArt 8"/>
          <p:cNvSpPr>
            <a:spLocks noChangeArrowheads="1" noChangeShapeType="1" noTextEdit="1"/>
          </p:cNvSpPr>
          <p:nvPr/>
        </p:nvSpPr>
        <p:spPr bwMode="auto">
          <a:xfrm>
            <a:off x="2555875" y="4729163"/>
            <a:ext cx="3887788" cy="67945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28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Arial Black"/>
              </a:rPr>
              <a:t> Automático </a:t>
            </a:r>
          </a:p>
        </p:txBody>
      </p:sp>
    </p:spTree>
  </p:cSld>
  <p:clrMapOvr>
    <a:masterClrMapping/>
  </p:clrMapOvr>
  <mc:AlternateContent xmlns:mc="http://schemas.openxmlformats.org/markup-compatibility/2006" xmlns:p14="http://schemas.microsoft.com/office/powerpoint/2010/main">
    <mc:Choice Requires="p14">
      <p:transition spd="slow" p14:dur="2000" advTm="15000">
        <p:split orient="vert"/>
      </p:transition>
    </mc:Choice>
    <mc:Fallback xmlns="">
      <p:transition spd="slow" advTm="1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78851"/>
                                        </p:tgtEl>
                                        <p:attrNameLst>
                                          <p:attrName>style.visibility</p:attrName>
                                        </p:attrNameLst>
                                      </p:cBhvr>
                                      <p:to>
                                        <p:strVal val="visible"/>
                                      </p:to>
                                    </p:set>
                                    <p:anim calcmode="lin" valueType="num">
                                      <p:cBhvr>
                                        <p:cTn id="7" dur="2000" fill="hold"/>
                                        <p:tgtEl>
                                          <p:spTgt spid="78851"/>
                                        </p:tgtEl>
                                        <p:attrNameLst>
                                          <p:attrName>ppt_w</p:attrName>
                                        </p:attrNameLst>
                                      </p:cBhvr>
                                      <p:tavLst>
                                        <p:tav tm="0">
                                          <p:val>
                                            <p:strVal val="4*#ppt_w"/>
                                          </p:val>
                                        </p:tav>
                                        <p:tav tm="100000">
                                          <p:val>
                                            <p:strVal val="#ppt_w"/>
                                          </p:val>
                                        </p:tav>
                                      </p:tavLst>
                                    </p:anim>
                                    <p:anim calcmode="lin" valueType="num">
                                      <p:cBhvr>
                                        <p:cTn id="8" dur="2000" fill="hold"/>
                                        <p:tgtEl>
                                          <p:spTgt spid="78851"/>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78852"/>
                                        </p:tgtEl>
                                        <p:attrNameLst>
                                          <p:attrName>style.visibility</p:attrName>
                                        </p:attrNameLst>
                                      </p:cBhvr>
                                      <p:to>
                                        <p:strVal val="visible"/>
                                      </p:to>
                                    </p:set>
                                    <p:anim calcmode="lin" valueType="num">
                                      <p:cBhvr>
                                        <p:cTn id="12" dur="2000" fill="hold"/>
                                        <p:tgtEl>
                                          <p:spTgt spid="78852"/>
                                        </p:tgtEl>
                                        <p:attrNameLst>
                                          <p:attrName>ppt_w</p:attrName>
                                        </p:attrNameLst>
                                      </p:cBhvr>
                                      <p:tavLst>
                                        <p:tav tm="0">
                                          <p:val>
                                            <p:strVal val="#ppt_w*0.70"/>
                                          </p:val>
                                        </p:tav>
                                        <p:tav tm="100000">
                                          <p:val>
                                            <p:strVal val="#ppt_w"/>
                                          </p:val>
                                        </p:tav>
                                      </p:tavLst>
                                    </p:anim>
                                    <p:anim calcmode="lin" valueType="num">
                                      <p:cBhvr>
                                        <p:cTn id="13" dur="2000" fill="hold"/>
                                        <p:tgtEl>
                                          <p:spTgt spid="78852"/>
                                        </p:tgtEl>
                                        <p:attrNameLst>
                                          <p:attrName>ppt_h</p:attrName>
                                        </p:attrNameLst>
                                      </p:cBhvr>
                                      <p:tavLst>
                                        <p:tav tm="0">
                                          <p:val>
                                            <p:strVal val="#ppt_h"/>
                                          </p:val>
                                        </p:tav>
                                        <p:tav tm="100000">
                                          <p:val>
                                            <p:strVal val="#ppt_h"/>
                                          </p:val>
                                        </p:tav>
                                      </p:tavLst>
                                    </p:anim>
                                    <p:animEffect transition="in" filter="fade">
                                      <p:cBhvr>
                                        <p:cTn id="14" dur="2000"/>
                                        <p:tgtEl>
                                          <p:spTgt spid="78852"/>
                                        </p:tgtEl>
                                      </p:cBhvr>
                                    </p:animEffect>
                                  </p:childTnLst>
                                </p:cTn>
                              </p:par>
                            </p:childTnLst>
                          </p:cTn>
                        </p:par>
                        <p:par>
                          <p:cTn id="15" fill="hold">
                            <p:stCondLst>
                              <p:cond delay="4500"/>
                            </p:stCondLst>
                            <p:childTnLst>
                              <p:par>
                                <p:cTn id="16" presetID="15" presetClass="entr" presetSubtype="0" fill="hold" nodeType="afterEffect">
                                  <p:stCondLst>
                                    <p:cond delay="500"/>
                                  </p:stCondLst>
                                  <p:childTnLst>
                                    <p:set>
                                      <p:cBhvr>
                                        <p:cTn id="17" dur="1" fill="hold">
                                          <p:stCondLst>
                                            <p:cond delay="0"/>
                                          </p:stCondLst>
                                        </p:cTn>
                                        <p:tgtEl>
                                          <p:spTgt spid="78853"/>
                                        </p:tgtEl>
                                        <p:attrNameLst>
                                          <p:attrName>style.visibility</p:attrName>
                                        </p:attrNameLst>
                                      </p:cBhvr>
                                      <p:to>
                                        <p:strVal val="visible"/>
                                      </p:to>
                                    </p:set>
                                    <p:anim calcmode="lin" valueType="num">
                                      <p:cBhvr>
                                        <p:cTn id="18" dur="2000" fill="hold"/>
                                        <p:tgtEl>
                                          <p:spTgt spid="78853"/>
                                        </p:tgtEl>
                                        <p:attrNameLst>
                                          <p:attrName>ppt_w</p:attrName>
                                        </p:attrNameLst>
                                      </p:cBhvr>
                                      <p:tavLst>
                                        <p:tav tm="0">
                                          <p:val>
                                            <p:fltVal val="0"/>
                                          </p:val>
                                        </p:tav>
                                        <p:tav tm="100000">
                                          <p:val>
                                            <p:strVal val="#ppt_w"/>
                                          </p:val>
                                        </p:tav>
                                      </p:tavLst>
                                    </p:anim>
                                    <p:anim calcmode="lin" valueType="num">
                                      <p:cBhvr>
                                        <p:cTn id="19" dur="2000" fill="hold"/>
                                        <p:tgtEl>
                                          <p:spTgt spid="78853"/>
                                        </p:tgtEl>
                                        <p:attrNameLst>
                                          <p:attrName>ppt_h</p:attrName>
                                        </p:attrNameLst>
                                      </p:cBhvr>
                                      <p:tavLst>
                                        <p:tav tm="0">
                                          <p:val>
                                            <p:fltVal val="0"/>
                                          </p:val>
                                        </p:tav>
                                        <p:tav tm="100000">
                                          <p:val>
                                            <p:strVal val="#ppt_h"/>
                                          </p:val>
                                        </p:tav>
                                      </p:tavLst>
                                    </p:anim>
                                    <p:anim calcmode="lin" valueType="num">
                                      <p:cBhvr>
                                        <p:cTn id="20" dur="2000" fill="hold"/>
                                        <p:tgtEl>
                                          <p:spTgt spid="78853"/>
                                        </p:tgtEl>
                                        <p:attrNameLst>
                                          <p:attrName>ppt_x</p:attrName>
                                        </p:attrNameLst>
                                      </p:cBhvr>
                                      <p:tavLst>
                                        <p:tav tm="0" fmla="#ppt_x+(cos(-2*pi*(1-$))*-#ppt_x-sin(-2*pi*(1-$))*(1-#ppt_y))*(1-$)">
                                          <p:val>
                                            <p:fltVal val="0"/>
                                          </p:val>
                                        </p:tav>
                                        <p:tav tm="100000">
                                          <p:val>
                                            <p:fltVal val="1"/>
                                          </p:val>
                                        </p:tav>
                                      </p:tavLst>
                                    </p:anim>
                                    <p:anim calcmode="lin" valueType="num">
                                      <p:cBhvr>
                                        <p:cTn id="21" dur="2000" fill="hold"/>
                                        <p:tgtEl>
                                          <p:spTgt spid="78853"/>
                                        </p:tgtEl>
                                        <p:attrNameLst>
                                          <p:attrName>ppt_y</p:attrName>
                                        </p:attrNameLst>
                                      </p:cBhvr>
                                      <p:tavLst>
                                        <p:tav tm="0" fmla="#ppt_y+(sin(-2*pi*(1-$))*-#ppt_x+cos(-2*pi*(1-$))*(1-#ppt_y))*(1-$)">
                                          <p:val>
                                            <p:fltVal val="0"/>
                                          </p:val>
                                        </p:tav>
                                        <p:tav tm="100000">
                                          <p:val>
                                            <p:fltVal val="1"/>
                                          </p:val>
                                        </p:tav>
                                      </p:tavLst>
                                    </p:anim>
                                  </p:childTnLst>
                                </p:cTn>
                              </p:par>
                            </p:childTnLst>
                          </p:cTn>
                        </p:par>
                        <p:par>
                          <p:cTn id="22" fill="hold">
                            <p:stCondLst>
                              <p:cond delay="7000"/>
                            </p:stCondLst>
                            <p:childTnLst>
                              <p:par>
                                <p:cTn id="23" presetID="34" presetClass="entr" presetSubtype="0" fill="hold" nodeType="afterEffect">
                                  <p:stCondLst>
                                    <p:cond delay="500"/>
                                  </p:stCondLst>
                                  <p:childTnLst>
                                    <p:set>
                                      <p:cBhvr>
                                        <p:cTn id="24" dur="1" fill="hold">
                                          <p:stCondLst>
                                            <p:cond delay="0"/>
                                          </p:stCondLst>
                                        </p:cTn>
                                        <p:tgtEl>
                                          <p:spTgt spid="78854"/>
                                        </p:tgtEl>
                                        <p:attrNameLst>
                                          <p:attrName>style.visibility</p:attrName>
                                        </p:attrNameLst>
                                      </p:cBhvr>
                                      <p:to>
                                        <p:strVal val="visible"/>
                                      </p:to>
                                    </p:set>
                                    <p:anim from="(-#ppt_w/2)" to="(#ppt_x)" calcmode="lin" valueType="num">
                                      <p:cBhvr>
                                        <p:cTn id="25" dur="1200" fill="hold">
                                          <p:stCondLst>
                                            <p:cond delay="0"/>
                                          </p:stCondLst>
                                        </p:cTn>
                                        <p:tgtEl>
                                          <p:spTgt spid="78854"/>
                                        </p:tgtEl>
                                        <p:attrNameLst>
                                          <p:attrName>ppt_x</p:attrName>
                                        </p:attrNameLst>
                                      </p:cBhvr>
                                    </p:anim>
                                    <p:anim from="0" to="-1.0" calcmode="lin" valueType="num">
                                      <p:cBhvr>
                                        <p:cTn id="26" dur="400" decel="50000" autoRev="1" fill="hold">
                                          <p:stCondLst>
                                            <p:cond delay="1200"/>
                                          </p:stCondLst>
                                        </p:cTn>
                                        <p:tgtEl>
                                          <p:spTgt spid="78854"/>
                                        </p:tgtEl>
                                        <p:attrNameLst>
                                          <p:attrName>xshear</p:attrName>
                                        </p:attrNameLst>
                                      </p:cBhvr>
                                    </p:anim>
                                    <p:animScale>
                                      <p:cBhvr>
                                        <p:cTn id="27" dur="400" decel="100000" autoRev="1" fill="hold">
                                          <p:stCondLst>
                                            <p:cond delay="1200"/>
                                          </p:stCondLst>
                                        </p:cTn>
                                        <p:tgtEl>
                                          <p:spTgt spid="78854"/>
                                        </p:tgtEl>
                                      </p:cBhvr>
                                      <p:from x="100000" y="100000"/>
                                      <p:to x="80000" y="100000"/>
                                    </p:animScale>
                                    <p:anim by="(#ppt_h/3+#ppt_w*0.1)" calcmode="lin" valueType="num">
                                      <p:cBhvr additive="sum">
                                        <p:cTn id="28" dur="400" decel="100000" autoRev="1" fill="hold">
                                          <p:stCondLst>
                                            <p:cond delay="1200"/>
                                          </p:stCondLst>
                                        </p:cTn>
                                        <p:tgtEl>
                                          <p:spTgt spid="78854"/>
                                        </p:tgtEl>
                                        <p:attrNameLst>
                                          <p:attrName>ppt_x</p:attrName>
                                        </p:attrNameLst>
                                      </p:cBhvr>
                                    </p:anim>
                                  </p:childTnLst>
                                </p:cTn>
                              </p:par>
                            </p:childTnLst>
                          </p:cTn>
                        </p:par>
                        <p:par>
                          <p:cTn id="29" fill="hold">
                            <p:stCondLst>
                              <p:cond delay="9500"/>
                            </p:stCondLst>
                            <p:childTnLst>
                              <p:par>
                                <p:cTn id="30" presetID="23" presetClass="entr" presetSubtype="16" repeatCount="3000" fill="hold" nodeType="afterEffect">
                                  <p:stCondLst>
                                    <p:cond delay="500"/>
                                  </p:stCondLst>
                                  <p:childTnLst>
                                    <p:set>
                                      <p:cBhvr>
                                        <p:cTn id="31" dur="1" fill="hold">
                                          <p:stCondLst>
                                            <p:cond delay="0"/>
                                          </p:stCondLst>
                                        </p:cTn>
                                        <p:tgtEl>
                                          <p:spTgt spid="78856"/>
                                        </p:tgtEl>
                                        <p:attrNameLst>
                                          <p:attrName>style.visibility</p:attrName>
                                        </p:attrNameLst>
                                      </p:cBhvr>
                                      <p:to>
                                        <p:strVal val="visible"/>
                                      </p:to>
                                    </p:set>
                                    <p:anim calcmode="lin" valueType="num">
                                      <p:cBhvr>
                                        <p:cTn id="32" dur="1000" fill="hold"/>
                                        <p:tgtEl>
                                          <p:spTgt spid="78856"/>
                                        </p:tgtEl>
                                        <p:attrNameLst>
                                          <p:attrName>ppt_w</p:attrName>
                                        </p:attrNameLst>
                                      </p:cBhvr>
                                      <p:tavLst>
                                        <p:tav tm="0">
                                          <p:val>
                                            <p:fltVal val="0"/>
                                          </p:val>
                                        </p:tav>
                                        <p:tav tm="100000">
                                          <p:val>
                                            <p:strVal val="#ppt_w"/>
                                          </p:val>
                                        </p:tav>
                                      </p:tavLst>
                                    </p:anim>
                                    <p:anim calcmode="lin" valueType="num">
                                      <p:cBhvr>
                                        <p:cTn id="33" dur="1000" fill="hold"/>
                                        <p:tgtEl>
                                          <p:spTgt spid="7885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6551" y="0"/>
            <a:ext cx="9937104" cy="5715000"/>
          </a:xfrm>
          <a:prstGeom prst="rect">
            <a:avLst/>
          </a:prstGeom>
        </p:spPr>
      </p:pic>
      <p:sp>
        <p:nvSpPr>
          <p:cNvPr id="5" name="Rectángulo 4"/>
          <p:cNvSpPr/>
          <p:nvPr/>
        </p:nvSpPr>
        <p:spPr>
          <a:xfrm>
            <a:off x="-396551" y="0"/>
            <a:ext cx="9937104" cy="571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CuadroTexto"/>
          <p:cNvSpPr txBox="1"/>
          <p:nvPr/>
        </p:nvSpPr>
        <p:spPr>
          <a:xfrm>
            <a:off x="250826" y="1022946"/>
            <a:ext cx="8351838" cy="1939925"/>
          </a:xfrm>
          <a:prstGeom prst="rect">
            <a:avLst/>
          </a:prstGeom>
          <a:noFill/>
        </p:spPr>
        <p:txBody>
          <a:bodyPr wrap="square">
            <a:spAutoFit/>
            <a:scene3d>
              <a:camera prst="orthographicFront"/>
              <a:lightRig rig="threePt" dir="t"/>
            </a:scene3d>
            <a:sp3d extrusionH="57150">
              <a:bevelT w="82550" h="38100" prst="coolSlant"/>
            </a:sp3d>
          </a:bodyPr>
          <a:lstStyle/>
          <a:p>
            <a:pPr>
              <a:defRPr/>
            </a:pPr>
            <a:r>
              <a:rPr lang="es-ES" sz="2000" dirty="0">
                <a:solidFill>
                  <a:schemeClr val="accent6">
                    <a:lumMod val="40000"/>
                    <a:lumOff val="60000"/>
                  </a:schemeClr>
                </a:solidFill>
                <a:effectLst>
                  <a:outerShdw blurRad="38100" dist="38100" dir="2700000" algn="tl">
                    <a:srgbClr val="000000">
                      <a:alpha val="43137"/>
                    </a:srgbClr>
                  </a:outerShdw>
                </a:effectLst>
                <a:latin typeface="Lucida Bright" pitchFamily="18" charset="0"/>
              </a:rPr>
              <a:t>La obra de Goya es notable no sólo porque aparece como un documento vivo de los acontecimientos y las ideas de su época, sino también porque permite detectar preocupaciones que han perdurado hasta nuestros días. Además de pintor extraordinario, fue también un creador capaz de intuir nuevas vías que después fueron exploradas a conciencia por artistas posteriores. </a:t>
            </a:r>
          </a:p>
        </p:txBody>
      </p:sp>
      <p:sp>
        <p:nvSpPr>
          <p:cNvPr id="3" name="2 CuadroTexto"/>
          <p:cNvSpPr txBox="1"/>
          <p:nvPr/>
        </p:nvSpPr>
        <p:spPr>
          <a:xfrm>
            <a:off x="250825" y="3217863"/>
            <a:ext cx="8351838" cy="1631216"/>
          </a:xfrm>
          <a:prstGeom prst="rect">
            <a:avLst/>
          </a:prstGeom>
          <a:noFill/>
        </p:spPr>
        <p:txBody>
          <a:bodyPr>
            <a:spAutoFit/>
            <a:scene3d>
              <a:camera prst="orthographicFront"/>
              <a:lightRig rig="threePt" dir="t"/>
            </a:scene3d>
            <a:sp3d extrusionH="57150">
              <a:bevelT w="82550" h="38100" prst="coolSlant"/>
            </a:sp3d>
          </a:bodyPr>
          <a:lstStyle/>
          <a:p>
            <a:pPr>
              <a:defRPr/>
            </a:pPr>
            <a:r>
              <a:rPr lang="es-ES" sz="2000" dirty="0">
                <a:solidFill>
                  <a:schemeClr val="accent6">
                    <a:lumMod val="40000"/>
                    <a:lumOff val="60000"/>
                  </a:schemeClr>
                </a:solidFill>
                <a:effectLst>
                  <a:outerShdw blurRad="38100" dist="38100" dir="2700000" algn="tl">
                    <a:srgbClr val="000000">
                      <a:alpha val="43137"/>
                    </a:srgbClr>
                  </a:outerShdw>
                </a:effectLst>
                <a:latin typeface="Lucida Bright" pitchFamily="18" charset="0"/>
              </a:rPr>
              <a:t>Originalísimo y audazmente independiente, Goya fue un pintor a la moda rococó cuando la moda rococó se había extinguido en Europa. Fue un pintor ilustrado, pero refractario al neoclasicismo. Fue un pintor de vigorosa personalidad, pero en un tiempo en el que la pintura española carecía de personalidad.</a:t>
            </a:r>
          </a:p>
        </p:txBody>
      </p:sp>
      <p:sp>
        <p:nvSpPr>
          <p:cNvPr id="5126" name="WordArt 6"/>
          <p:cNvSpPr>
            <a:spLocks noChangeArrowheads="1" noChangeShapeType="1" noTextEdit="1"/>
          </p:cNvSpPr>
          <p:nvPr/>
        </p:nvSpPr>
        <p:spPr bwMode="auto">
          <a:xfrm>
            <a:off x="1116013" y="96838"/>
            <a:ext cx="6335712" cy="673100"/>
          </a:xfrm>
          <a:prstGeom prst="rect">
            <a:avLst/>
          </a:prstGeom>
        </p:spPr>
        <p:txBody>
          <a:bodyPr wrap="none" fromWordArt="1">
            <a:prstTxWarp prst="textDeflateTop">
              <a:avLst>
                <a:gd name="adj" fmla="val 25903"/>
              </a:avLst>
            </a:prstTxWarp>
            <a:scene3d>
              <a:camera prst="orthographicFront"/>
              <a:lightRig rig="threePt" dir="t"/>
            </a:scene3d>
            <a:sp3d extrusionH="57150">
              <a:bevelT w="38100" h="38100" prst="angle"/>
            </a:sp3d>
          </a:bodyPr>
          <a:lstStyle/>
          <a:p>
            <a:pPr algn="ctr">
              <a:defRPr/>
            </a:pPr>
            <a:r>
              <a:rPr lang="es-ES" sz="3600" b="1"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arrington"/>
              </a:rPr>
              <a:t> FRANCISCO de GOYA </a:t>
            </a:r>
          </a:p>
        </p:txBody>
      </p:sp>
    </p:spTree>
  </p:cSld>
  <p:clrMapOvr>
    <a:masterClrMapping/>
  </p:clrMapOvr>
  <mc:AlternateContent xmlns:mc="http://schemas.openxmlformats.org/markup-compatibility/2006" xmlns:p14="http://schemas.microsoft.com/office/powerpoint/2010/main">
    <mc:Choice Requires="p14">
      <p:transition spd="slow" p14:dur="2000" advTm="64000">
        <p:wipe/>
      </p:transition>
    </mc:Choice>
    <mc:Fallback xmlns="">
      <p:transition spd="slow" advTm="64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126"/>
                                        </p:tgtEl>
                                        <p:attrNameLst>
                                          <p:attrName>style.visibility</p:attrName>
                                        </p:attrNameLst>
                                      </p:cBhvr>
                                      <p:to>
                                        <p:strVal val="visible"/>
                                      </p:to>
                                    </p:set>
                                    <p:anim calcmode="lin" valueType="num">
                                      <p:cBhvr>
                                        <p:cTn id="7" dur="2000" fill="hold"/>
                                        <p:tgtEl>
                                          <p:spTgt spid="5126"/>
                                        </p:tgtEl>
                                        <p:attrNameLst>
                                          <p:attrName>ppt_w</p:attrName>
                                        </p:attrNameLst>
                                      </p:cBhvr>
                                      <p:tavLst>
                                        <p:tav tm="0">
                                          <p:val>
                                            <p:fltVal val="0"/>
                                          </p:val>
                                        </p:tav>
                                        <p:tav tm="100000">
                                          <p:val>
                                            <p:strVal val="#ppt_w"/>
                                          </p:val>
                                        </p:tav>
                                      </p:tavLst>
                                    </p:anim>
                                    <p:anim calcmode="lin" valueType="num">
                                      <p:cBhvr>
                                        <p:cTn id="8" dur="2000" fill="hold"/>
                                        <p:tgtEl>
                                          <p:spTgt spid="5126"/>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40" presetClass="entr" presetSubtype="0" fill="hold" nodeType="afterEffect">
                                  <p:stCondLst>
                                    <p:cond delay="500"/>
                                  </p:stCondLst>
                                  <p:iterate type="lt">
                                    <p:tmPct val="10000"/>
                                  </p:iterate>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1"/>
                                          </p:val>
                                        </p:tav>
                                        <p:tav tm="100000">
                                          <p:val>
                                            <p:strVal val="#ppt_x"/>
                                          </p:val>
                                        </p:tav>
                                      </p:tavLst>
                                    </p:anim>
                                    <p:anim calcmode="lin" valueType="num">
                                      <p:cBhvr>
                                        <p:cTn id="14" dur="1000" fill="hold"/>
                                        <p:tgtEl>
                                          <p:spTgt spid="2"/>
                                        </p:tgtEl>
                                        <p:attrNameLst>
                                          <p:attrName>ppt_y</p:attrName>
                                        </p:attrNameLst>
                                      </p:cBhvr>
                                      <p:tavLst>
                                        <p:tav tm="0">
                                          <p:val>
                                            <p:strVal val="#ppt_y"/>
                                          </p:val>
                                        </p:tav>
                                        <p:tav tm="100000">
                                          <p:val>
                                            <p:strVal val="#ppt_y"/>
                                          </p:val>
                                        </p:tav>
                                      </p:tavLst>
                                    </p:anim>
                                  </p:childTnLst>
                                </p:cTn>
                              </p:par>
                            </p:childTnLst>
                          </p:cTn>
                        </p:par>
                        <p:par>
                          <p:cTn id="15" fill="hold">
                            <p:stCondLst>
                              <p:cond delay="34200"/>
                            </p:stCondLst>
                            <p:childTnLst>
                              <p:par>
                                <p:cTn id="16" presetID="40" presetClass="entr" presetSubtype="0" fill="hold" nodeType="afterEffect">
                                  <p:stCondLst>
                                    <p:cond delay="500"/>
                                  </p:stCondLst>
                                  <p:iterate type="lt">
                                    <p:tmPct val="10000"/>
                                  </p:iterate>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anim calcmode="lin" valueType="num">
                                      <p:cBhvr>
                                        <p:cTn id="19" dur="1000" fill="hold"/>
                                        <p:tgtEl>
                                          <p:spTgt spid="3"/>
                                        </p:tgtEl>
                                        <p:attrNameLst>
                                          <p:attrName>ppt_x</p:attrName>
                                        </p:attrNameLst>
                                      </p:cBhvr>
                                      <p:tavLst>
                                        <p:tav tm="0">
                                          <p:val>
                                            <p:strVal val="#ppt_x-.1"/>
                                          </p:val>
                                        </p:tav>
                                        <p:tav tm="100000">
                                          <p:val>
                                            <p:strVal val="#ppt_x"/>
                                          </p:val>
                                        </p:tav>
                                      </p:tavLst>
                                    </p:anim>
                                    <p:anim calcmode="lin" valueType="num">
                                      <p:cBhvr>
                                        <p:cTn id="20"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23189_640px.jpg"/>
          <p:cNvPicPr>
            <a:picLocks noChangeAspect="1"/>
          </p:cNvPicPr>
          <p:nvPr/>
        </p:nvPicPr>
        <p:blipFill>
          <a:blip r:embed="rId3" cstate="print"/>
          <a:srcRect/>
          <a:stretch>
            <a:fillRect/>
          </a:stretch>
        </p:blipFill>
        <p:spPr bwMode="auto">
          <a:xfrm>
            <a:off x="2051050" y="0"/>
            <a:ext cx="50419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00113" cy="5715000"/>
          </a:xfrm>
          <a:prstGeom prst="rect">
            <a:avLst/>
          </a:prstGeom>
          <a:blipFill>
            <a:blip r:embed="rId4"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1116013" y="0"/>
            <a:ext cx="930275" cy="5715000"/>
          </a:xfrm>
          <a:prstGeom prst="rect">
            <a:avLst/>
          </a:prstGeom>
          <a:blipFill>
            <a:blip r:embed="rId4"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900113" y="0"/>
            <a:ext cx="214312" cy="5715000"/>
          </a:xfrm>
          <a:prstGeom prst="rect">
            <a:avLst/>
          </a:prstGeom>
          <a:blipFill>
            <a:blip r:embed="rId5"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8243888" y="0"/>
            <a:ext cx="900112" cy="5715000"/>
          </a:xfrm>
          <a:prstGeom prst="rect">
            <a:avLst/>
          </a:prstGeom>
          <a:blipFill>
            <a:blip r:embed="rId4"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8027988" y="0"/>
            <a:ext cx="214312" cy="5715000"/>
          </a:xfrm>
          <a:prstGeom prst="rect">
            <a:avLst/>
          </a:prstGeom>
          <a:blipFill>
            <a:blip r:embed="rId5"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7092950" y="0"/>
            <a:ext cx="935038" cy="5715000"/>
          </a:xfrm>
          <a:prstGeom prst="rect">
            <a:avLst/>
          </a:prstGeom>
          <a:blipFill>
            <a:blip r:embed="rId4"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2051050" y="0"/>
            <a:ext cx="5041900" cy="5715000"/>
          </a:xfrm>
          <a:prstGeom prst="rect">
            <a:avLst/>
          </a:prstGeom>
          <a:solidFill>
            <a:schemeClr val="tx2">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339975" y="265113"/>
            <a:ext cx="4464050" cy="5184775"/>
          </a:xfrm>
          <a:prstGeom prst="rect">
            <a:avLst/>
          </a:prstGeom>
          <a:solidFill>
            <a:schemeClr val="tx2">
              <a:lumMod val="9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Rectangle 3"/>
          <p:cNvSpPr txBox="1">
            <a:spLocks noRot="1" noChangeArrowheads="1"/>
          </p:cNvSpPr>
          <p:nvPr/>
        </p:nvSpPr>
        <p:spPr bwMode="auto">
          <a:xfrm>
            <a:off x="2124075" y="4873625"/>
            <a:ext cx="4895850" cy="669925"/>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txBody>
          <a:bodyPr/>
          <a:lstStyle/>
          <a:p>
            <a:pPr algn="ctr" eaLnBrk="0" hangingPunct="0">
              <a:spcBef>
                <a:spcPct val="20000"/>
              </a:spcBef>
              <a:buFont typeface="Arial" charset="0"/>
              <a:buNone/>
            </a:pPr>
            <a:r>
              <a:rPr lang="es-ES" b="1" dirty="0">
                <a:effectLst>
                  <a:glow rad="101600">
                    <a:srgbClr val="C00000">
                      <a:alpha val="60000"/>
                    </a:srgbClr>
                  </a:glow>
                  <a:outerShdw blurRad="38100" dist="38100" dir="2700000" algn="tl">
                    <a:srgbClr val="1F497D"/>
                  </a:outerShdw>
                </a:effectLst>
              </a:rPr>
              <a:t>Uno de los fenómenos más sorprendentes de la pintura española, porque…</a:t>
            </a:r>
            <a:endParaRPr lang="es-ES_tradnl" b="1" dirty="0">
              <a:effectLst>
                <a:glow rad="101600">
                  <a:srgbClr val="C00000">
                    <a:alpha val="60000"/>
                  </a:srgb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750" advTm="14000">
        <p14:vortex dir="d"/>
        <p:sndAc>
          <p:stSnd loop="1">
            <p:snd r:embed="rId2" name="Variadas.wav"/>
          </p:stSnd>
        </p:sndAc>
      </p:transition>
    </mc:Choice>
    <mc:Fallback xmlns="">
      <p:transition spd="slow" advTm="14000">
        <p:fade/>
        <p:sndAc>
          <p:stSnd loop="1">
            <p:snd r:embed="rId6"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3000"/>
                                        <p:tgtEl>
                                          <p:spTgt spid="5"/>
                                        </p:tgtEl>
                                      </p:cBhvr>
                                    </p:animEffect>
                                  </p:childTnLst>
                                </p:cTn>
                              </p:par>
                              <p:par>
                                <p:cTn id="8" presetID="3" presetClass="entr" presetSubtype="5"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3000"/>
                                        <p:tgtEl>
                                          <p:spTgt spid="6"/>
                                        </p:tgtEl>
                                      </p:cBhvr>
                                    </p:animEffect>
                                  </p:childTnLst>
                                </p:cTn>
                              </p:par>
                              <p:par>
                                <p:cTn id="11" presetID="3" presetClass="entr" presetSubtype="1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3000"/>
                                        <p:tgtEl>
                                          <p:spTgt spid="7"/>
                                        </p:tgtEl>
                                      </p:cBhvr>
                                    </p:animEffect>
                                  </p:childTnLst>
                                </p:cTn>
                              </p:par>
                              <p:par>
                                <p:cTn id="14" presetID="3" presetClass="entr" presetSubtype="5"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vertical)">
                                      <p:cBhvr>
                                        <p:cTn id="16" dur="3000"/>
                                        <p:tgtEl>
                                          <p:spTgt spid="8"/>
                                        </p:tgtEl>
                                      </p:cBhvr>
                                    </p:animEffect>
                                  </p:childTnLst>
                                </p:cTn>
                              </p:par>
                              <p:par>
                                <p:cTn id="17" presetID="3" presetClass="entr" presetSubtype="1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horizontal)">
                                      <p:cBhvr>
                                        <p:cTn id="19" dur="3000"/>
                                        <p:tgtEl>
                                          <p:spTgt spid="9"/>
                                        </p:tgtEl>
                                      </p:cBhvr>
                                    </p:animEffect>
                                  </p:childTnLst>
                                </p:cTn>
                              </p:par>
                              <p:par>
                                <p:cTn id="20" presetID="3" presetClass="entr" presetSubtype="5"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vertical)">
                                      <p:cBhvr>
                                        <p:cTn id="22" dur="3000"/>
                                        <p:tgtEl>
                                          <p:spTgt spid="10"/>
                                        </p:tgtEl>
                                      </p:cBhvr>
                                    </p:animEffect>
                                  </p:childTnLst>
                                </p:cTn>
                              </p:par>
                              <p:par>
                                <p:cTn id="23" presetID="4" presetClass="exit" presetSubtype="32" fill="hold" nodeType="withEffect">
                                  <p:stCondLst>
                                    <p:cond delay="0"/>
                                  </p:stCondLst>
                                  <p:childTnLst>
                                    <p:animEffect transition="out" filter="box(out)">
                                      <p:cBhvr>
                                        <p:cTn id="24" dur="3000"/>
                                        <p:tgtEl>
                                          <p:spTgt spid="13"/>
                                        </p:tgtEl>
                                      </p:cBhvr>
                                    </p:animEffect>
                                    <p:set>
                                      <p:cBhvr>
                                        <p:cTn id="25" dur="1" fill="hold">
                                          <p:stCondLst>
                                            <p:cond delay="2999"/>
                                          </p:stCondLst>
                                        </p:cTn>
                                        <p:tgtEl>
                                          <p:spTgt spid="13"/>
                                        </p:tgtEl>
                                        <p:attrNameLst>
                                          <p:attrName>style.visibility</p:attrName>
                                        </p:attrNameLst>
                                      </p:cBhvr>
                                      <p:to>
                                        <p:strVal val="hidden"/>
                                      </p:to>
                                    </p:set>
                                  </p:childTnLst>
                                </p:cTn>
                              </p:par>
                              <p:par>
                                <p:cTn id="26" presetID="6" presetClass="exit" presetSubtype="32" fill="hold" nodeType="withEffect">
                                  <p:stCondLst>
                                    <p:cond delay="0"/>
                                  </p:stCondLst>
                                  <p:childTnLst>
                                    <p:animEffect transition="out" filter="circle(out)">
                                      <p:cBhvr>
                                        <p:cTn id="27" dur="3000"/>
                                        <p:tgtEl>
                                          <p:spTgt spid="11"/>
                                        </p:tgtEl>
                                      </p:cBhvr>
                                    </p:animEffect>
                                    <p:set>
                                      <p:cBhvr>
                                        <p:cTn id="28" dur="1" fill="hold">
                                          <p:stCondLst>
                                            <p:cond delay="2999"/>
                                          </p:stCondLst>
                                        </p:cTn>
                                        <p:tgtEl>
                                          <p:spTgt spid="11"/>
                                        </p:tgtEl>
                                        <p:attrNameLst>
                                          <p:attrName>style.visibility</p:attrName>
                                        </p:attrNameLst>
                                      </p:cBhvr>
                                      <p:to>
                                        <p:strVal val="hidden"/>
                                      </p:to>
                                    </p:set>
                                  </p:childTnLst>
                                </p:cTn>
                              </p:par>
                              <p:par>
                                <p:cTn id="29" presetID="23" presetClass="entr" presetSubtype="272"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3000" fill="hold"/>
                                        <p:tgtEl>
                                          <p:spTgt spid="4"/>
                                        </p:tgtEl>
                                        <p:attrNameLst>
                                          <p:attrName>ppt_w</p:attrName>
                                        </p:attrNameLst>
                                      </p:cBhvr>
                                      <p:tavLst>
                                        <p:tav tm="0">
                                          <p:val>
                                            <p:strVal val="2/3*#ppt_w"/>
                                          </p:val>
                                        </p:tav>
                                        <p:tav tm="100000">
                                          <p:val>
                                            <p:strVal val="#ppt_w"/>
                                          </p:val>
                                        </p:tav>
                                      </p:tavLst>
                                    </p:anim>
                                    <p:anim calcmode="lin" valueType="num">
                                      <p:cBhvr>
                                        <p:cTn id="32" dur="3000" fill="hold"/>
                                        <p:tgtEl>
                                          <p:spTgt spid="4"/>
                                        </p:tgtEl>
                                        <p:attrNameLst>
                                          <p:attrName>ppt_h</p:attrName>
                                        </p:attrNameLst>
                                      </p:cBhvr>
                                      <p:tavLst>
                                        <p:tav tm="0">
                                          <p:val>
                                            <p:strVal val="2/3*#ppt_h"/>
                                          </p:val>
                                        </p:tav>
                                        <p:tav tm="100000">
                                          <p:val>
                                            <p:strVal val="#ppt_h"/>
                                          </p:val>
                                        </p:tav>
                                      </p:tavLst>
                                    </p:anim>
                                  </p:childTnLst>
                                </p:cTn>
                              </p:par>
                            </p:childTnLst>
                          </p:cTn>
                        </p:par>
                        <p:par>
                          <p:cTn id="33" fill="hold">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12"/>
                                        </p:tgtEl>
                                        <p:attrNameLst>
                                          <p:attrName>style.visibility</p:attrName>
                                        </p:attrNameLst>
                                      </p:cBhvr>
                                      <p:to>
                                        <p:strVal val="visible"/>
                                      </p:to>
                                    </p:set>
                                    <p:animEffect transition="in" filter="fade">
                                      <p:cBhvr>
                                        <p:cTn id="36" dur="1000"/>
                                        <p:tgtEl>
                                          <p:spTgt spid="12"/>
                                        </p:tgtEl>
                                      </p:cBhvr>
                                    </p:animEffect>
                                    <p:anim calcmode="lin" valueType="num">
                                      <p:cBhvr>
                                        <p:cTn id="37" dur="1000" fill="hold"/>
                                        <p:tgtEl>
                                          <p:spTgt spid="12"/>
                                        </p:tgtEl>
                                        <p:attrNameLst>
                                          <p:attrName>ppt_x</p:attrName>
                                        </p:attrNameLst>
                                      </p:cBhvr>
                                      <p:tavLst>
                                        <p:tav tm="0">
                                          <p:val>
                                            <p:strVal val="#ppt_x-.1"/>
                                          </p:val>
                                        </p:tav>
                                        <p:tav tm="100000">
                                          <p:val>
                                            <p:strVal val="#ppt_x"/>
                                          </p:val>
                                        </p:tav>
                                      </p:tavLst>
                                    </p:anim>
                                    <p:anim calcmode="lin" valueType="num">
                                      <p:cBhvr>
                                        <p:cTn id="38"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191758755_47098cdd28_b.jpg"/>
          <p:cNvPicPr>
            <a:picLocks noChangeAspect="1"/>
          </p:cNvPicPr>
          <p:nvPr/>
        </p:nvPicPr>
        <p:blipFill>
          <a:blip r:embed="rId2" cstate="print"/>
          <a:srcRect/>
          <a:stretch>
            <a:fillRect/>
          </a:stretch>
        </p:blipFill>
        <p:spPr bwMode="auto">
          <a:xfrm>
            <a:off x="2124075" y="0"/>
            <a:ext cx="489585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7019925" y="0"/>
            <a:ext cx="2124075" cy="5715000"/>
          </a:xfrm>
          <a:prstGeom prst="rect">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8" name="7 Rectángulo"/>
          <p:cNvSpPr/>
          <p:nvPr/>
        </p:nvSpPr>
        <p:spPr>
          <a:xfrm>
            <a:off x="0" y="0"/>
            <a:ext cx="1571604"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9" name="8 Rectángulo"/>
          <p:cNvSpPr/>
          <p:nvPr/>
        </p:nvSpPr>
        <p:spPr>
          <a:xfrm>
            <a:off x="0" y="0"/>
            <a:ext cx="2124075" cy="5715000"/>
          </a:xfrm>
          <a:prstGeom prst="rect">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2" name="11 Rectángulo"/>
          <p:cNvSpPr/>
          <p:nvPr/>
        </p:nvSpPr>
        <p:spPr>
          <a:xfrm>
            <a:off x="2124075" y="0"/>
            <a:ext cx="4895850" cy="5715000"/>
          </a:xfrm>
          <a:prstGeom prst="rect">
            <a:avLst/>
          </a:prstGeom>
          <a:solidFill>
            <a:schemeClr val="accent3">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2339975" y="265113"/>
            <a:ext cx="4392613" cy="5184775"/>
          </a:xfrm>
          <a:prstGeom prst="rect">
            <a:avLst/>
          </a:prstGeom>
          <a:solidFill>
            <a:schemeClr val="accent3">
              <a:lumMod val="50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Rectangle 4"/>
          <p:cNvSpPr>
            <a:spLocks noChangeArrowheads="1"/>
          </p:cNvSpPr>
          <p:nvPr/>
        </p:nvSpPr>
        <p:spPr bwMode="auto">
          <a:xfrm>
            <a:off x="2411413" y="4945063"/>
            <a:ext cx="4321175" cy="647700"/>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outerShdw>
                </a:effectLst>
                <a:latin typeface="Arial" pitchFamily="34" charset="0"/>
                <a:cs typeface="Arial" pitchFamily="34" charset="0"/>
              </a:rPr>
              <a:t>…surge en el momento más decaído </a:t>
            </a:r>
          </a:p>
          <a:p>
            <a:pPr>
              <a:defRPr/>
            </a:pPr>
            <a:r>
              <a:rPr lang="es-ES" b="1" dirty="0">
                <a:effectLst>
                  <a:glow rad="101600">
                    <a:schemeClr val="accent2">
                      <a:satMod val="175000"/>
                      <a:alpha val="40000"/>
                    </a:schemeClr>
                  </a:glow>
                  <a:outerShdw blurRad="38100" dist="38100" dir="2700000" algn="tl">
                    <a:srgbClr val="000000"/>
                  </a:outerShdw>
                </a:effectLst>
                <a:latin typeface="Arial" pitchFamily="34" charset="0"/>
                <a:cs typeface="Arial" pitchFamily="34" charset="0"/>
              </a:rPr>
              <a:t>de nuestra tradición pictórica.</a:t>
            </a:r>
          </a:p>
        </p:txBody>
      </p:sp>
    </p:spTree>
  </p:cSld>
  <p:clrMapOvr>
    <a:masterClrMapping/>
  </p:clrMapOvr>
  <mc:AlternateContent xmlns:mc="http://schemas.openxmlformats.org/markup-compatibility/2006" xmlns:p14="http://schemas.microsoft.com/office/powerpoint/2010/main">
    <mc:Choice Requires="p14">
      <p:transition spd="slow" p14:dur="2750" advTm="14000">
        <p14:vortex dir="u"/>
      </p:transition>
    </mc:Choice>
    <mc:Fallback xmlns="">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11"/>
                                        </p:tgtEl>
                                      </p:cBhvr>
                                    </p:animEffect>
                                    <p:set>
                                      <p:cBhvr>
                                        <p:cTn id="7" dur="1" fill="hold">
                                          <p:stCondLst>
                                            <p:cond delay="2999"/>
                                          </p:stCondLst>
                                        </p:cTn>
                                        <p:tgtEl>
                                          <p:spTgt spid="11"/>
                                        </p:tgtEl>
                                        <p:attrNameLst>
                                          <p:attrName>style.visibility</p:attrName>
                                        </p:attrNameLst>
                                      </p:cBhvr>
                                      <p:to>
                                        <p:strVal val="hidden"/>
                                      </p:to>
                                    </p:set>
                                  </p:childTnLst>
                                </p:cTn>
                              </p:par>
                              <p:par>
                                <p:cTn id="8" presetID="16" presetClass="exit" presetSubtype="42" fill="hold" grpId="0" nodeType="withEffect">
                                  <p:stCondLst>
                                    <p:cond delay="0"/>
                                  </p:stCondLst>
                                  <p:childTnLst>
                                    <p:animEffect transition="out" filter="barn(outHorizontal)">
                                      <p:cBhvr>
                                        <p:cTn id="9" dur="3000"/>
                                        <p:tgtEl>
                                          <p:spTgt spid="12"/>
                                        </p:tgtEl>
                                      </p:cBhvr>
                                    </p:animEffect>
                                    <p:set>
                                      <p:cBhvr>
                                        <p:cTn id="10" dur="1" fill="hold">
                                          <p:stCondLst>
                                            <p:cond delay="2999"/>
                                          </p:stCondLst>
                                        </p:cTn>
                                        <p:tgtEl>
                                          <p:spTgt spid="12"/>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par>
                                <p:cTn id="22" presetID="16" presetClass="entr" presetSubtype="26"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barn(inHorizontal)">
                                      <p:cBhvr>
                                        <p:cTn id="24" dur="3000"/>
                                        <p:tgtEl>
                                          <p:spTgt spid="7"/>
                                        </p:tgtEl>
                                      </p:cBhvr>
                                    </p:animEffect>
                                  </p:childTnLst>
                                </p:cTn>
                              </p:par>
                              <p:par>
                                <p:cTn id="25" presetID="16" presetClass="entr" presetSubtype="2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arn(inHorizontal)">
                                      <p:cBhvr>
                                        <p:cTn id="27" dur="3000"/>
                                        <p:tgtEl>
                                          <p:spTgt spid="9"/>
                                        </p:tgtEl>
                                      </p:cBhvr>
                                    </p:animEffect>
                                  </p:childTnLst>
                                </p:cTn>
                              </p:par>
                            </p:childTnLst>
                          </p:cTn>
                        </p:par>
                        <p:par>
                          <p:cTn id="28" fill="hold">
                            <p:stCondLst>
                              <p:cond delay="3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13"/>
                                        </p:tgtEl>
                                        <p:attrNameLst>
                                          <p:attrName>style.visibility</p:attrName>
                                        </p:attrNameLst>
                                      </p:cBhvr>
                                      <p:to>
                                        <p:strVal val="visible"/>
                                      </p:to>
                                    </p:set>
                                    <p:animEffect transition="in" filter="fade">
                                      <p:cBhvr>
                                        <p:cTn id="31" dur="1000"/>
                                        <p:tgtEl>
                                          <p:spTgt spid="13"/>
                                        </p:tgtEl>
                                      </p:cBhvr>
                                    </p:animEffect>
                                    <p:anim calcmode="lin" valueType="num">
                                      <p:cBhvr>
                                        <p:cTn id="32" dur="1000" fill="hold"/>
                                        <p:tgtEl>
                                          <p:spTgt spid="13"/>
                                        </p:tgtEl>
                                        <p:attrNameLst>
                                          <p:attrName>ppt_x</p:attrName>
                                        </p:attrNameLst>
                                      </p:cBhvr>
                                      <p:tavLst>
                                        <p:tav tm="0">
                                          <p:val>
                                            <p:strVal val="#ppt_x-.1"/>
                                          </p:val>
                                        </p:tav>
                                        <p:tav tm="100000">
                                          <p:val>
                                            <p:strVal val="#ppt_x"/>
                                          </p:val>
                                        </p:tav>
                                      </p:tavLst>
                                    </p:anim>
                                    <p:anim calcmode="lin" valueType="num">
                                      <p:cBhvr>
                                        <p:cTn id="33"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2" grpId="0" animBg="1"/>
      <p:bldP spid="1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an_Francisco_California_Ave.jpg"/>
          <p:cNvPicPr>
            <a:picLocks noChangeAspect="1"/>
          </p:cNvPicPr>
          <p:nvPr/>
        </p:nvPicPr>
        <p:blipFill>
          <a:blip r:embed="rId2" cstate="print"/>
          <a:srcRect/>
          <a:stretch>
            <a:fillRect/>
          </a:stretch>
        </p:blipFill>
        <p:spPr bwMode="auto">
          <a:xfrm>
            <a:off x="2266950" y="0"/>
            <a:ext cx="4608513"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171" name="4 CuadroTexto"/>
          <p:cNvSpPr txBox="1">
            <a:spLocks noChangeArrowheads="1"/>
          </p:cNvSpPr>
          <p:nvPr/>
        </p:nvSpPr>
        <p:spPr bwMode="auto">
          <a:xfrm>
            <a:off x="0" y="5060950"/>
            <a:ext cx="184150" cy="3683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spAutoFit/>
          </a:bodyPr>
          <a:lstStyle/>
          <a:p>
            <a:endParaRPr lang="es-ES">
              <a:latin typeface="Calibri" pitchFamily="34" charset="0"/>
            </a:endParaRPr>
          </a:p>
        </p:txBody>
      </p:sp>
      <p:sp>
        <p:nvSpPr>
          <p:cNvPr id="6" name="5 Rectángulo"/>
          <p:cNvSpPr/>
          <p:nvPr/>
        </p:nvSpPr>
        <p:spPr>
          <a:xfrm>
            <a:off x="2268538" y="0"/>
            <a:ext cx="4606925" cy="5715000"/>
          </a:xfrm>
          <a:prstGeom prst="rect">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b="1">
              <a:solidFill>
                <a:schemeClr val="tx1"/>
              </a:solidFill>
              <a:effectLst>
                <a:outerShdw blurRad="38100" dist="38100" dir="2700000" algn="tl">
                  <a:srgbClr val="000000"/>
                </a:outerShdw>
              </a:effectLst>
              <a:cs typeface="Arial" charset="0"/>
            </a:endParaRPr>
          </a:p>
        </p:txBody>
      </p:sp>
      <p:sp>
        <p:nvSpPr>
          <p:cNvPr id="7" name="6 Rectángulo"/>
          <p:cNvSpPr/>
          <p:nvPr/>
        </p:nvSpPr>
        <p:spPr>
          <a:xfrm>
            <a:off x="6877050" y="0"/>
            <a:ext cx="2266950" cy="5715000"/>
          </a:xfrm>
          <a:prstGeom prst="rect">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0"/>
            <a:ext cx="2268538" cy="5715000"/>
          </a:xfrm>
          <a:prstGeom prst="rect">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Rectangle 4"/>
          <p:cNvSpPr>
            <a:spLocks noChangeArrowheads="1"/>
          </p:cNvSpPr>
          <p:nvPr/>
        </p:nvSpPr>
        <p:spPr bwMode="auto">
          <a:xfrm>
            <a:off x="1979613" y="4381500"/>
            <a:ext cx="5184775" cy="1139825"/>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txBody>
          <a:bodyPr/>
          <a:lstStyle/>
          <a:p>
            <a:pPr marL="342900" indent="-342900">
              <a:spcBef>
                <a:spcPct val="20000"/>
              </a:spcBef>
              <a:buClr>
                <a:schemeClr val="hlink"/>
              </a:buClr>
              <a:buFont typeface="Wingdings" pitchFamily="2" charset="2"/>
              <a:buNone/>
            </a:pPr>
            <a:r>
              <a:rPr lang="es-ES" sz="3200" dirty="0">
                <a:effectLst>
                  <a:outerShdw blurRad="38100" dist="38100" dir="2700000" algn="tl">
                    <a:srgbClr val="1F497D"/>
                  </a:outerShdw>
                </a:effectLst>
                <a:latin typeface="Comic Sans MS" pitchFamily="66" charset="0"/>
              </a:rPr>
              <a:t>	</a:t>
            </a:r>
            <a:r>
              <a:rPr lang="es-ES" b="1" dirty="0">
                <a:effectLst>
                  <a:glow rad="101600">
                    <a:srgbClr val="C00000">
                      <a:alpha val="60000"/>
                    </a:srgbClr>
                  </a:glow>
                  <a:outerShdw blurRad="38100" dist="38100" dir="2700000" algn="tl">
                    <a:srgbClr val="1F497D"/>
                  </a:outerShdw>
                </a:effectLst>
              </a:rPr>
              <a:t>anticipa algunos de los cambios radicales que va a experimentar la sensibilidad pictórica contemporáneo.</a:t>
            </a:r>
            <a:endParaRPr lang="es-ES_tradnl" b="1" dirty="0">
              <a:effectLst>
                <a:glow rad="101600">
                  <a:srgbClr val="C00000">
                    <a:alpha val="60000"/>
                  </a:srgbClr>
                </a:glow>
                <a:outerShdw blurRad="38100" dist="38100" dir="2700000" algn="tl">
                  <a:srgbClr val="1F497D"/>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17000">
        <p15:prstTrans prst="fallOver"/>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par>
                                <p:cTn id="15" presetID="21" presetClass="entr" presetSubtype="4"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heel(4)">
                                      <p:cBhvr>
                                        <p:cTn id="17" dur="3000"/>
                                        <p:tgtEl>
                                          <p:spTgt spid="8"/>
                                        </p:tgtEl>
                                      </p:cBhvr>
                                    </p:animEffect>
                                  </p:childTnLst>
                                </p:cTn>
                              </p:par>
                              <p:par>
                                <p:cTn id="18" presetID="21" presetClass="entr" presetSubtype="4"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heel(4)">
                                      <p:cBhvr>
                                        <p:cTn id="20" dur="3000"/>
                                        <p:tgtEl>
                                          <p:spTgt spid="7"/>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10"/>
                                        </p:tgtEl>
                                        <p:attrNameLst>
                                          <p:attrName>style.visibility</p:attrName>
                                        </p:attrNameLst>
                                      </p:cBhvr>
                                      <p:to>
                                        <p:strVal val="visible"/>
                                      </p:to>
                                    </p:set>
                                    <p:animEffect transition="in" filter="fade">
                                      <p:cBhvr>
                                        <p:cTn id="24" dur="1000"/>
                                        <p:tgtEl>
                                          <p:spTgt spid="10"/>
                                        </p:tgtEl>
                                      </p:cBhvr>
                                    </p:animEffect>
                                    <p:anim calcmode="lin" valueType="num">
                                      <p:cBhvr>
                                        <p:cTn id="25" dur="1000" fill="hold"/>
                                        <p:tgtEl>
                                          <p:spTgt spid="10"/>
                                        </p:tgtEl>
                                        <p:attrNameLst>
                                          <p:attrName>ppt_x</p:attrName>
                                        </p:attrNameLst>
                                      </p:cBhvr>
                                      <p:tavLst>
                                        <p:tav tm="0">
                                          <p:val>
                                            <p:strVal val="#ppt_x-.1"/>
                                          </p:val>
                                        </p:tav>
                                        <p:tav tm="100000">
                                          <p:val>
                                            <p:strVal val="#ppt_x"/>
                                          </p:val>
                                        </p:tav>
                                      </p:tavLst>
                                    </p:anim>
                                    <p:anim calcmode="lin" valueType="num">
                                      <p:cBhvr>
                                        <p:cTn id="26"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4" descr="retrato Goya"/>
          <p:cNvPicPr>
            <a:picLocks noChangeAspect="1" noChangeArrowheads="1"/>
          </p:cNvPicPr>
          <p:nvPr/>
        </p:nvPicPr>
        <p:blipFill>
          <a:blip r:embed="rId2" cstate="print"/>
          <a:srcRect/>
          <a:stretch>
            <a:fillRect/>
          </a:stretch>
        </p:blipFill>
        <p:spPr bwMode="auto">
          <a:xfrm>
            <a:off x="2051050" y="0"/>
            <a:ext cx="50419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2051050" cy="2857500"/>
          </a:xfrm>
          <a:prstGeom prst="rect">
            <a:avLst/>
          </a:prstGeom>
          <a:solidFill>
            <a:schemeClr val="accent4">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2857500"/>
            <a:ext cx="2051050" cy="2857500"/>
          </a:xfrm>
          <a:prstGeom prst="rect">
            <a:avLst/>
          </a:prstGeom>
          <a:solidFill>
            <a:schemeClr val="accent4">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7092950" y="0"/>
            <a:ext cx="2051050" cy="2857500"/>
          </a:xfrm>
          <a:prstGeom prst="rect">
            <a:avLst/>
          </a:prstGeom>
          <a:solidFill>
            <a:schemeClr val="accent4">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7092950" y="2857500"/>
            <a:ext cx="2051050" cy="2857500"/>
          </a:xfrm>
          <a:prstGeom prst="rect">
            <a:avLst/>
          </a:prstGeom>
          <a:solidFill>
            <a:schemeClr val="accent4">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051050" y="0"/>
            <a:ext cx="5041900" cy="5715000"/>
          </a:xfrm>
          <a:prstGeom prst="rect">
            <a:avLst/>
          </a:prstGeom>
          <a:solidFill>
            <a:schemeClr val="accent2">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2051050" y="0"/>
            <a:ext cx="5041900" cy="5715000"/>
          </a:xfrm>
          <a:prstGeom prst="rect">
            <a:avLst/>
          </a:prstGeom>
          <a:solidFill>
            <a:schemeClr val="accent2">
              <a:lumMod val="50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Rectangle 3"/>
          <p:cNvSpPr txBox="1">
            <a:spLocks noRot="1" noChangeArrowheads="1"/>
          </p:cNvSpPr>
          <p:nvPr/>
        </p:nvSpPr>
        <p:spPr bwMode="auto">
          <a:xfrm>
            <a:off x="1403350" y="4635500"/>
            <a:ext cx="6192838" cy="1079500"/>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txBody>
          <a:bodyPr/>
          <a:lstStyle/>
          <a:p>
            <a:pPr marL="342900" indent="-342900" eaLnBrk="0" hangingPunct="0">
              <a:lnSpc>
                <a:spcPct val="90000"/>
              </a:lnSpc>
              <a:spcBef>
                <a:spcPct val="20000"/>
              </a:spcBef>
              <a:buFont typeface="Wingdings" pitchFamily="2" charset="2"/>
              <a:buNone/>
            </a:pPr>
            <a:r>
              <a:rPr lang="es-ES" sz="3200" dirty="0">
                <a:latin typeface="Comic Sans MS" pitchFamily="66" charset="0"/>
              </a:rPr>
              <a:t>	</a:t>
            </a:r>
            <a:r>
              <a:rPr lang="es-ES" b="1" dirty="0">
                <a:effectLst>
                  <a:glow rad="101600">
                    <a:srgbClr val="C00000">
                      <a:alpha val="60000"/>
                    </a:srgbClr>
                  </a:glow>
                  <a:outerShdw blurRad="38100" dist="38100" dir="2700000" algn="tl">
                    <a:srgbClr val="1F497D"/>
                  </a:outerShdw>
                </a:effectLst>
              </a:rPr>
              <a:t>Constante investigador, dominó todas las técnicas sobre las que se propuso trabajar: Pintura mural, caballete, cartones para tapices, grabado. </a:t>
            </a:r>
            <a:endParaRPr lang="es-ES_tradnl" b="1" dirty="0">
              <a:effectLst>
                <a:glow rad="101600">
                  <a:srgbClr val="C00000">
                    <a:alpha val="60000"/>
                  </a:srgb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1000">
        <p14:prism dir="u"/>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3000"/>
                                        <p:tgtEl>
                                          <p:spTgt spid="5"/>
                                        </p:tgtEl>
                                      </p:cBhvr>
                                    </p:animEffect>
                                  </p:childTnLst>
                                </p:cTn>
                              </p:par>
                              <p:par>
                                <p:cTn id="8" presetID="4"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out)">
                                      <p:cBhvr>
                                        <p:cTn id="10" dur="3000"/>
                                        <p:tgtEl>
                                          <p:spTgt spid="6"/>
                                        </p:tgtEl>
                                      </p:cBhvr>
                                    </p:animEffect>
                                  </p:childTnLst>
                                </p:cTn>
                              </p:par>
                              <p:par>
                                <p:cTn id="11" presetID="4" presetClass="entr" presetSubtype="3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out)">
                                      <p:cBhvr>
                                        <p:cTn id="13" dur="3000"/>
                                        <p:tgtEl>
                                          <p:spTgt spid="7"/>
                                        </p:tgtEl>
                                      </p:cBhvr>
                                    </p:animEffect>
                                  </p:childTnLst>
                                </p:cTn>
                              </p:par>
                              <p:par>
                                <p:cTn id="14" presetID="4" presetClass="entr" presetSubtype="32"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ox(out)">
                                      <p:cBhvr>
                                        <p:cTn id="16" dur="3000"/>
                                        <p:tgtEl>
                                          <p:spTgt spid="8"/>
                                        </p:tgtEl>
                                      </p:cBhvr>
                                    </p:animEffect>
                                  </p:childTnLst>
                                </p:cTn>
                              </p:par>
                              <p:par>
                                <p:cTn id="17" presetID="16" presetClass="exit" presetSubtype="42" fill="hold" grpId="0" nodeType="withEffect">
                                  <p:stCondLst>
                                    <p:cond delay="0"/>
                                  </p:stCondLst>
                                  <p:childTnLst>
                                    <p:animEffect transition="out" filter="barn(outHorizontal)">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16" presetClass="exit" presetSubtype="37" fill="hold" grpId="0" nodeType="withEffect">
                                  <p:stCondLst>
                                    <p:cond delay="0"/>
                                  </p:stCondLst>
                                  <p:childTnLst>
                                    <p:animEffect transition="out" filter="barn(outVertical)">
                                      <p:cBhvr>
                                        <p:cTn id="21" dur="3000"/>
                                        <p:tgtEl>
                                          <p:spTgt spid="10"/>
                                        </p:tgtEl>
                                      </p:cBhvr>
                                    </p:animEffect>
                                    <p:set>
                                      <p:cBhvr>
                                        <p:cTn id="22" dur="1" fill="hold">
                                          <p:stCondLst>
                                            <p:cond delay="2999"/>
                                          </p:stCondLst>
                                        </p:cTn>
                                        <p:tgtEl>
                                          <p:spTgt spid="10"/>
                                        </p:tgtEl>
                                        <p:attrNameLst>
                                          <p:attrName>style.visibility</p:attrName>
                                        </p:attrNameLst>
                                      </p:cBhvr>
                                      <p:to>
                                        <p:strVal val="hidden"/>
                                      </p:to>
                                    </p:set>
                                  </p:childTnLst>
                                </p:cTn>
                              </p:par>
                              <p:par>
                                <p:cTn id="23" presetID="23" presetClass="entr" presetSubtype="1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3000" fill="hold"/>
                                        <p:tgtEl>
                                          <p:spTgt spid="11"/>
                                        </p:tgtEl>
                                        <p:attrNameLst>
                                          <p:attrName>ppt_w</p:attrName>
                                        </p:attrNameLst>
                                      </p:cBhvr>
                                      <p:tavLst>
                                        <p:tav tm="0">
                                          <p:val>
                                            <p:fltVal val="0"/>
                                          </p:val>
                                        </p:tav>
                                        <p:tav tm="100000">
                                          <p:val>
                                            <p:strVal val="#ppt_w"/>
                                          </p:val>
                                        </p:tav>
                                      </p:tavLst>
                                    </p:anim>
                                    <p:anim calcmode="lin" valueType="num">
                                      <p:cBhvr>
                                        <p:cTn id="26" dur="3000" fill="hold"/>
                                        <p:tgtEl>
                                          <p:spTgt spid="11"/>
                                        </p:tgtEl>
                                        <p:attrNameLst>
                                          <p:attrName>ppt_h</p:attrName>
                                        </p:attrNameLst>
                                      </p:cBhvr>
                                      <p:tavLst>
                                        <p:tav tm="0">
                                          <p:val>
                                            <p:fltVal val="0"/>
                                          </p:val>
                                        </p:tav>
                                        <p:tav tm="100000">
                                          <p:val>
                                            <p:strVal val="#ppt_h"/>
                                          </p:val>
                                        </p:tav>
                                      </p:tavLst>
                                    </p:anim>
                                  </p:childTnLst>
                                </p:cTn>
                              </p:par>
                              <p:par>
                                <p:cTn id="27" presetID="13" presetClass="entr" presetSubtype="16"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plus(in)">
                                      <p:cBhvr>
                                        <p:cTn id="29" dur="3000"/>
                                        <p:tgtEl>
                                          <p:spTgt spid="11"/>
                                        </p:tgtEl>
                                      </p:cBhvr>
                                    </p:animEffect>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3"/>
                                        </p:tgtEl>
                                        <p:attrNameLst>
                                          <p:attrName>style.visibility</p:attrName>
                                        </p:attrNameLst>
                                      </p:cBhvr>
                                      <p:to>
                                        <p:strVal val="visible"/>
                                      </p:to>
                                    </p:set>
                                    <p:animEffect transition="in" filter="fade">
                                      <p:cBhvr>
                                        <p:cTn id="33" dur="1000"/>
                                        <p:tgtEl>
                                          <p:spTgt spid="13"/>
                                        </p:tgtEl>
                                      </p:cBhvr>
                                    </p:animEffect>
                                    <p:anim calcmode="lin" valueType="num">
                                      <p:cBhvr>
                                        <p:cTn id="34" dur="1000" fill="hold"/>
                                        <p:tgtEl>
                                          <p:spTgt spid="13"/>
                                        </p:tgtEl>
                                        <p:attrNameLst>
                                          <p:attrName>ppt_x</p:attrName>
                                        </p:attrNameLst>
                                      </p:cBhvr>
                                      <p:tavLst>
                                        <p:tav tm="0">
                                          <p:val>
                                            <p:strVal val="#ppt_x-.1"/>
                                          </p:val>
                                        </p:tav>
                                        <p:tav tm="100000">
                                          <p:val>
                                            <p:strVal val="#ppt_x"/>
                                          </p:val>
                                        </p:tav>
                                      </p:tavLst>
                                    </p:anim>
                                    <p:anim calcmode="lin" valueType="num">
                                      <p:cBhvr>
                                        <p:cTn id="35"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1 Título"/>
          <p:cNvSpPr>
            <a:spLocks noGrp="1"/>
          </p:cNvSpPr>
          <p:nvPr/>
        </p:nvSpPr>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endParaRPr lang="es-ES" sz="4400">
              <a:latin typeface="Calibri" pitchFamily="34" charset="0"/>
            </a:endParaRPr>
          </a:p>
        </p:txBody>
      </p:sp>
      <p:sp>
        <p:nvSpPr>
          <p:cNvPr id="9219" name="2 Subtítulo"/>
          <p:cNvSpPr>
            <a:spLocks noGrp="1"/>
          </p:cNvSpPr>
          <p:nvPr/>
        </p:nvSpPr>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algn="ctr">
              <a:spcBef>
                <a:spcPct val="20000"/>
              </a:spcBef>
              <a:buFont typeface="Arial" charset="0"/>
              <a:buNone/>
            </a:pPr>
            <a:endParaRPr lang="es-ES" sz="3200">
              <a:solidFill>
                <a:srgbClr val="FFFFFF"/>
              </a:solidFill>
              <a:latin typeface="Calibri" pitchFamily="34" charset="0"/>
            </a:endParaRPr>
          </a:p>
        </p:txBody>
      </p:sp>
      <p:sp>
        <p:nvSpPr>
          <p:cNvPr id="6" name="3 Redondear rectángulo de esquina sencilla"/>
          <p:cNvSpPr/>
          <p:nvPr/>
        </p:nvSpPr>
        <p:spPr>
          <a:xfrm>
            <a:off x="0" y="0"/>
            <a:ext cx="1979613" cy="5715000"/>
          </a:xfrm>
          <a:prstGeom prst="round1Rect">
            <a:avLst>
              <a:gd name="adj" fmla="val 371"/>
            </a:avLst>
          </a:prstGeom>
          <a:gradFill flip="none" rotWithShape="1">
            <a:gsLst>
              <a:gs pos="0">
                <a:schemeClr val="accent5">
                  <a:lumMod val="50000"/>
                  <a:shade val="30000"/>
                  <a:satMod val="115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s-ES" dirty="0"/>
          </a:p>
        </p:txBody>
      </p:sp>
      <p:sp>
        <p:nvSpPr>
          <p:cNvPr id="7" name="4 Redondear rectángulo de esquina sencilla"/>
          <p:cNvSpPr/>
          <p:nvPr/>
        </p:nvSpPr>
        <p:spPr>
          <a:xfrm flipH="1">
            <a:off x="7092950" y="0"/>
            <a:ext cx="2051050" cy="5715000"/>
          </a:xfrm>
          <a:prstGeom prst="round1Rect">
            <a:avLst>
              <a:gd name="adj" fmla="val 0"/>
            </a:avLst>
          </a:prstGeom>
          <a:gradFill flip="none" rotWithShape="1">
            <a:gsLst>
              <a:gs pos="0">
                <a:schemeClr val="accent5">
                  <a:lumMod val="50000"/>
                  <a:shade val="30000"/>
                  <a:satMod val="115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s-ES"/>
          </a:p>
        </p:txBody>
      </p:sp>
      <p:sp>
        <p:nvSpPr>
          <p:cNvPr id="8" name="5 CuadroTexto"/>
          <p:cNvSpPr txBox="1"/>
          <p:nvPr/>
        </p:nvSpPr>
        <p:spPr>
          <a:xfrm>
            <a:off x="714375" y="0"/>
            <a:ext cx="1004888" cy="76993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endParaRPr lang="es-ES" sz="4400" b="1">
              <a:effectLst>
                <a:outerShdw blurRad="38100" dist="38100" dir="2700000" algn="tl">
                  <a:srgbClr val="1F497D"/>
                </a:outerShdw>
              </a:effectLst>
              <a:latin typeface="Dayton" pitchFamily="2" charset="0"/>
            </a:endParaRPr>
          </a:p>
        </p:txBody>
      </p:sp>
      <p:pic>
        <p:nvPicPr>
          <p:cNvPr id="9" name="6 Imagen" descr="3289066_640px.jpg"/>
          <p:cNvPicPr>
            <a:picLocks noChangeAspect="1"/>
          </p:cNvPicPr>
          <p:nvPr/>
        </p:nvPicPr>
        <p:blipFill>
          <a:blip r:embed="rId2" cstate="print"/>
          <a:srcRect/>
          <a:stretch>
            <a:fillRect/>
          </a:stretch>
        </p:blipFill>
        <p:spPr bwMode="auto">
          <a:xfrm>
            <a:off x="1979613" y="0"/>
            <a:ext cx="5113337"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9" name="26 Proceso"/>
          <p:cNvSpPr/>
          <p:nvPr/>
        </p:nvSpPr>
        <p:spPr>
          <a:xfrm flipV="1">
            <a:off x="1714480" y="6786550"/>
            <a:ext cx="428628" cy="38099"/>
          </a:xfrm>
          <a:prstGeom prst="flowChartProcess">
            <a:avLst/>
          </a:prstGeom>
          <a:noFill/>
          <a:ln>
            <a:noFill/>
          </a:ln>
          <a:scene3d>
            <a:camera prst="orthographicFront"/>
            <a:lightRig rig="threePt" dir="t"/>
          </a:scene3d>
          <a:sp3d>
            <a:bevelT w="152400" h="2159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0" name="29 Rectángulo"/>
          <p:cNvSpPr/>
          <p:nvPr/>
        </p:nvSpPr>
        <p:spPr>
          <a:xfrm flipH="1">
            <a:off x="9715536" y="833423"/>
            <a:ext cx="142876" cy="5715000"/>
          </a:xfrm>
          <a:prstGeom prst="rect">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1" name="10 Rectángulo"/>
          <p:cNvSpPr/>
          <p:nvPr/>
        </p:nvSpPr>
        <p:spPr>
          <a:xfrm>
            <a:off x="1979613" y="0"/>
            <a:ext cx="5113337" cy="5715000"/>
          </a:xfrm>
          <a:prstGeom prst="rect">
            <a:avLst/>
          </a:prstGeom>
          <a:solidFill>
            <a:schemeClr val="tx2">
              <a:lumMod val="2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CuadroTexto"/>
          <p:cNvSpPr txBox="1"/>
          <p:nvPr/>
        </p:nvSpPr>
        <p:spPr>
          <a:xfrm>
            <a:off x="1835150" y="4791075"/>
            <a:ext cx="54737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Sentado en una postura erguida sobre la silla y mirando fijamente al espectador, Peral aparece como una persona severa. </a:t>
            </a:r>
          </a:p>
        </p:txBody>
      </p:sp>
      <p:sp>
        <p:nvSpPr>
          <p:cNvPr id="13" name="12 CuadroTexto"/>
          <p:cNvSpPr txBox="1"/>
          <p:nvPr/>
        </p:nvSpPr>
        <p:spPr>
          <a:xfrm>
            <a:off x="2555875" y="3097212"/>
            <a:ext cx="2736205" cy="369332"/>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dirty="0">
                <a:effectLst>
                  <a:glow rad="101600">
                    <a:srgbClr val="C00000">
                      <a:alpha val="60000"/>
                    </a:srgbClr>
                  </a:glow>
                  <a:outerShdw blurRad="38100" dist="38100" dir="2700000" algn="tl">
                    <a:srgbClr val="1F497D"/>
                  </a:outerShdw>
                </a:effectLst>
                <a:latin typeface="Lucida Bright" pitchFamily="18" charset="0"/>
              </a:rPr>
              <a:t>Don Andrés del Peral </a:t>
            </a:r>
          </a:p>
        </p:txBody>
      </p:sp>
    </p:spTree>
  </p:cSld>
  <p:clrMapOvr>
    <a:masterClrMapping/>
  </p:clrMapOvr>
  <mc:AlternateContent xmlns:mc="http://schemas.openxmlformats.org/markup-compatibility/2006" xmlns:p14="http://schemas.microsoft.com/office/powerpoint/2010/main">
    <mc:Choice Requires="p14">
      <p:transition spd="slow" p14:dur="2000" advTm="21000">
        <p14:prism dir="d"/>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Scale>
                                      <p:cBhvr>
                                        <p:cTn id="7" dur="3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3000" decel="50000" fill="hold">
                                          <p:stCondLst>
                                            <p:cond delay="0"/>
                                          </p:stCondLst>
                                        </p:cTn>
                                        <p:tgtEl>
                                          <p:spTgt spid="9"/>
                                        </p:tgtEl>
                                        <p:attrNameLst>
                                          <p:attrName>ppt_x</p:attrName>
                                          <p:attrName>ppt_y</p:attrName>
                                        </p:attrNameLst>
                                      </p:cBhvr>
                                    </p:animMotion>
                                    <p:animEffect transition="in" filter="fade">
                                      <p:cBhvr>
                                        <p:cTn id="9" dur="3000"/>
                                        <p:tgtEl>
                                          <p:spTgt spid="9"/>
                                        </p:tgtEl>
                                      </p:cBhvr>
                                    </p:animEffect>
                                  </p:childTnLst>
                                </p:cTn>
                              </p:par>
                              <p:par>
                                <p:cTn id="10" presetID="23" presetClass="entr" presetSubtype="288" fill="hold" nodeType="with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3000" fill="hold"/>
                                        <p:tgtEl>
                                          <p:spTgt spid="9"/>
                                        </p:tgtEl>
                                        <p:attrNameLst>
                                          <p:attrName>ppt_w</p:attrName>
                                        </p:attrNameLst>
                                      </p:cBhvr>
                                      <p:tavLst>
                                        <p:tav tm="0">
                                          <p:val>
                                            <p:strVal val="4/3*#ppt_w"/>
                                          </p:val>
                                        </p:tav>
                                        <p:tav tm="100000">
                                          <p:val>
                                            <p:strVal val="#ppt_w"/>
                                          </p:val>
                                        </p:tav>
                                      </p:tavLst>
                                    </p:anim>
                                    <p:anim calcmode="lin" valueType="num">
                                      <p:cBhvr>
                                        <p:cTn id="13" dur="3000" fill="hold"/>
                                        <p:tgtEl>
                                          <p:spTgt spid="9"/>
                                        </p:tgtEl>
                                        <p:attrNameLst>
                                          <p:attrName>ppt_h</p:attrName>
                                        </p:attrNameLst>
                                      </p:cBhvr>
                                      <p:tavLst>
                                        <p:tav tm="0">
                                          <p:val>
                                            <p:strVal val="4/3*#ppt_h"/>
                                          </p:val>
                                        </p:tav>
                                        <p:tav tm="100000">
                                          <p:val>
                                            <p:strVal val="#ppt_h"/>
                                          </p:val>
                                        </p:tav>
                                      </p:tavLst>
                                    </p:anim>
                                  </p:childTnLst>
                                </p:cTn>
                              </p:par>
                              <p:par>
                                <p:cTn id="14" presetID="5" presetClass="entr" presetSubtype="10"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checkerboard(across)">
                                      <p:cBhvr>
                                        <p:cTn id="16" dur="3000"/>
                                        <p:tgtEl>
                                          <p:spTgt spid="7"/>
                                        </p:tgtEl>
                                      </p:cBhvr>
                                    </p:animEffect>
                                  </p:childTnLst>
                                </p:cTn>
                              </p:par>
                              <p:par>
                                <p:cTn id="17" presetID="5" presetClass="entr" presetSubtype="1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checkerboard(across)">
                                      <p:cBhvr>
                                        <p:cTn id="19" dur="3000"/>
                                        <p:tgtEl>
                                          <p:spTgt spid="6"/>
                                        </p:tgtEl>
                                      </p:cBhvr>
                                    </p:animEffect>
                                  </p:childTnLst>
                                </p:cTn>
                              </p:par>
                              <p:par>
                                <p:cTn id="20" presetID="13" presetClass="exit" presetSubtype="32" fill="hold" grpId="0" nodeType="withEffect">
                                  <p:stCondLst>
                                    <p:cond delay="0"/>
                                  </p:stCondLst>
                                  <p:childTnLst>
                                    <p:animEffect transition="out" filter="plus(out)">
                                      <p:cBhvr>
                                        <p:cTn id="21" dur="3000"/>
                                        <p:tgtEl>
                                          <p:spTgt spid="11"/>
                                        </p:tgtEl>
                                      </p:cBhvr>
                                    </p:animEffect>
                                    <p:set>
                                      <p:cBhvr>
                                        <p:cTn id="22" dur="1" fill="hold">
                                          <p:stCondLst>
                                            <p:cond delay="2999"/>
                                          </p:stCondLst>
                                        </p:cTn>
                                        <p:tgtEl>
                                          <p:spTgt spid="11"/>
                                        </p:tgtEl>
                                        <p:attrNameLst>
                                          <p:attrName>style.visibility</p:attrName>
                                        </p:attrNameLst>
                                      </p:cBhvr>
                                      <p:to>
                                        <p:strVal val="hidden"/>
                                      </p:to>
                                    </p:set>
                                  </p:childTnLst>
                                </p:cTn>
                              </p:par>
                            </p:childTnLst>
                          </p:cTn>
                        </p:par>
                        <p:par>
                          <p:cTn id="23" fill="hold">
                            <p:stCondLst>
                              <p:cond delay="3000"/>
                            </p:stCondLst>
                            <p:childTnLst>
                              <p:par>
                                <p:cTn id="24" presetID="23" presetClass="entr" presetSubtype="16"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p:cTn id="26" dur="2000" fill="hold"/>
                                        <p:tgtEl>
                                          <p:spTgt spid="13"/>
                                        </p:tgtEl>
                                        <p:attrNameLst>
                                          <p:attrName>ppt_w</p:attrName>
                                        </p:attrNameLst>
                                      </p:cBhvr>
                                      <p:tavLst>
                                        <p:tav tm="0">
                                          <p:val>
                                            <p:fltVal val="0"/>
                                          </p:val>
                                        </p:tav>
                                        <p:tav tm="100000">
                                          <p:val>
                                            <p:strVal val="#ppt_w"/>
                                          </p:val>
                                        </p:tav>
                                      </p:tavLst>
                                    </p:anim>
                                    <p:anim calcmode="lin" valueType="num">
                                      <p:cBhvr>
                                        <p:cTn id="27" dur="2000" fill="hold"/>
                                        <p:tgtEl>
                                          <p:spTgt spid="13"/>
                                        </p:tgtEl>
                                        <p:attrNameLst>
                                          <p:attrName>ppt_h</p:attrName>
                                        </p:attrNameLst>
                                      </p:cBhvr>
                                      <p:tavLst>
                                        <p:tav tm="0">
                                          <p:val>
                                            <p:fltVal val="0"/>
                                          </p:val>
                                        </p:tav>
                                        <p:tav tm="100000">
                                          <p:val>
                                            <p:strVal val="#ppt_h"/>
                                          </p:val>
                                        </p:tav>
                                      </p:tavLst>
                                    </p:anim>
                                  </p:childTnLst>
                                </p:cTn>
                              </p:par>
                            </p:childTnLst>
                          </p:cTn>
                        </p:par>
                        <p:par>
                          <p:cTn id="28" fill="hold">
                            <p:stCondLst>
                              <p:cond delay="5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12"/>
                                        </p:tgtEl>
                                        <p:attrNameLst>
                                          <p:attrName>style.visibility</p:attrName>
                                        </p:attrNameLst>
                                      </p:cBhvr>
                                      <p:to>
                                        <p:strVal val="visible"/>
                                      </p:to>
                                    </p:set>
                                    <p:animEffect transition="in" filter="fade">
                                      <p:cBhvr>
                                        <p:cTn id="31" dur="1000"/>
                                        <p:tgtEl>
                                          <p:spTgt spid="12"/>
                                        </p:tgtEl>
                                      </p:cBhvr>
                                    </p:animEffect>
                                    <p:anim calcmode="lin" valueType="num">
                                      <p:cBhvr>
                                        <p:cTn id="32" dur="1000" fill="hold"/>
                                        <p:tgtEl>
                                          <p:spTgt spid="12"/>
                                        </p:tgtEl>
                                        <p:attrNameLst>
                                          <p:attrName>ppt_x</p:attrName>
                                        </p:attrNameLst>
                                      </p:cBhvr>
                                      <p:tavLst>
                                        <p:tav tm="0">
                                          <p:val>
                                            <p:strVal val="#ppt_x-.1"/>
                                          </p:val>
                                        </p:tav>
                                        <p:tav tm="100000">
                                          <p:val>
                                            <p:strVal val="#ppt_x"/>
                                          </p:val>
                                        </p:tav>
                                      </p:tavLst>
                                    </p:anim>
                                    <p:anim calcmode="lin" valueType="num">
                                      <p:cBhvr>
                                        <p:cTn id="33"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rio_050.jpg"/>
          <p:cNvPicPr>
            <a:picLocks noChangeAspect="1"/>
          </p:cNvPicPr>
          <p:nvPr/>
        </p:nvPicPr>
        <p:blipFill>
          <a:blip r:embed="rId2" cstate="print"/>
          <a:srcRect/>
          <a:stretch>
            <a:fillRect/>
          </a:stretch>
        </p:blipFill>
        <p:spPr bwMode="auto">
          <a:xfrm>
            <a:off x="2051050" y="0"/>
            <a:ext cx="511333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2051050" y="0"/>
            <a:ext cx="5113338" cy="5715000"/>
          </a:xfrm>
          <a:prstGeom prst="rect">
            <a:avLst/>
          </a:prstGeom>
          <a:solidFill>
            <a:schemeClr val="accent2">
              <a:lumMod val="7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7164388" y="0"/>
            <a:ext cx="1979612" cy="5715000"/>
          </a:xfrm>
          <a:prstGeom prst="rect">
            <a:avLst/>
          </a:prstGeom>
          <a:gradFill flip="none" rotWithShape="1">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0"/>
            <a:ext cx="2051050" cy="5715000"/>
          </a:xfrm>
          <a:prstGeom prst="rect">
            <a:avLst/>
          </a:prstGeom>
          <a:gradFill flip="none" rotWithShape="1">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1979613" y="157163"/>
            <a:ext cx="3456483"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La infanta doña María Josefa</a:t>
            </a:r>
            <a:b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br>
            <a: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-Museo del Prado, Madrid.</a:t>
            </a:r>
          </a:p>
        </p:txBody>
      </p:sp>
      <p:sp>
        <p:nvSpPr>
          <p:cNvPr id="9" name="8 CuadroTexto"/>
          <p:cNvSpPr txBox="1"/>
          <p:nvPr/>
        </p:nvSpPr>
        <p:spPr>
          <a:xfrm>
            <a:off x="1619250" y="4791075"/>
            <a:ext cx="67691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Doña María Josefa, hija de Carlos III y hermana de Carlos IV, que había de morir soltera al año siguiente, no debía ser en modo alguno figura grata. </a:t>
            </a:r>
          </a:p>
        </p:txBody>
      </p:sp>
    </p:spTree>
  </p:cSld>
  <p:clrMapOvr>
    <a:masterClrMapping/>
  </p:clrMapOvr>
  <mc:AlternateContent xmlns:mc="http://schemas.openxmlformats.org/markup-compatibility/2006" xmlns:p14="http://schemas.microsoft.com/office/powerpoint/2010/main">
    <mc:Choice Requires="p14">
      <p:transition spd="slow" p14:dur="2500" advTm="26000">
        <p14:glitter dir="u" pattern="hexagon"/>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fltVal val="0"/>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diamond(out)">
                                      <p:cBhvr>
                                        <p:cTn id="14" dur="3000"/>
                                        <p:tgtEl>
                                          <p:spTgt spid="4"/>
                                        </p:tgtEl>
                                      </p:cBhvr>
                                    </p:animEffect>
                                  </p:childTnLst>
                                </p:cTn>
                              </p:par>
                              <p:par>
                                <p:cTn id="15" presetID="13" presetClass="entr" presetSubtype="16"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plus(in)">
                                      <p:cBhvr>
                                        <p:cTn id="17" dur="3000"/>
                                        <p:tgtEl>
                                          <p:spTgt spid="8"/>
                                        </p:tgtEl>
                                      </p:cBhvr>
                                    </p:animEffect>
                                  </p:childTnLst>
                                </p:cTn>
                              </p:par>
                              <p:par>
                                <p:cTn id="18" presetID="13" presetClass="entr" presetSubtype="16"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plus(in)">
                                      <p:cBhvr>
                                        <p:cTn id="20" dur="3000"/>
                                        <p:tgtEl>
                                          <p:spTgt spid="7"/>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par>
                          <p:cTn id="27" fill="hold">
                            <p:stCondLst>
                              <p:cond delay="85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0"/>
                                        <p:tgtEl>
                                          <p:spTgt spid="9"/>
                                        </p:tgtEl>
                                      </p:cBhvr>
                                    </p:animEffect>
                                    <p:anim calcmode="lin" valueType="num">
                                      <p:cBhvr>
                                        <p:cTn id="31" dur="1000" fill="hold"/>
                                        <p:tgtEl>
                                          <p:spTgt spid="9"/>
                                        </p:tgtEl>
                                        <p:attrNameLst>
                                          <p:attrName>ppt_x</p:attrName>
                                        </p:attrNameLst>
                                      </p:cBhvr>
                                      <p:tavLst>
                                        <p:tav tm="0">
                                          <p:val>
                                            <p:strVal val="#ppt_x-.1"/>
                                          </p:val>
                                        </p:tav>
                                        <p:tav tm="100000">
                                          <p:val>
                                            <p:strVal val="#ppt_x"/>
                                          </p:val>
                                        </p:tav>
                                      </p:tavLst>
                                    </p:anim>
                                    <p:anim calcmode="lin" valueType="num">
                                      <p:cBhvr>
                                        <p:cTn id="32"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6"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he-muscovites-A-warm-autumn-day-in-a-park-a22527968.jpg"/>
          <p:cNvPicPr>
            <a:picLocks noChangeAspect="1"/>
          </p:cNvPicPr>
          <p:nvPr/>
        </p:nvPicPr>
        <p:blipFill>
          <a:blip r:embed="rId2" cstate="print"/>
          <a:srcRect/>
          <a:stretch>
            <a:fillRect/>
          </a:stretch>
        </p:blipFill>
        <p:spPr bwMode="auto">
          <a:xfrm>
            <a:off x="1835150" y="0"/>
            <a:ext cx="54006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1835150" y="0"/>
            <a:ext cx="5400675" cy="5715000"/>
          </a:xfrm>
          <a:prstGeom prst="rect">
            <a:avLst/>
          </a:prstGeom>
          <a:solidFill>
            <a:srgbClr val="C00000">
              <a:alpha val="63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1835150" cy="5715000"/>
          </a:xfrm>
          <a:prstGeom prst="rect">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7572396" y="0"/>
            <a:ext cx="1571604"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7235825" y="0"/>
            <a:ext cx="1908175" cy="5715000"/>
          </a:xfrm>
          <a:prstGeom prst="rect">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1692275" y="193675"/>
            <a:ext cx="5039965"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El infante don Francisco de Paula Antonio -Museo del Prado, Madrid.-</a:t>
            </a:r>
          </a:p>
        </p:txBody>
      </p:sp>
      <p:sp>
        <p:nvSpPr>
          <p:cNvPr id="10" name="9 CuadroTexto"/>
          <p:cNvSpPr txBox="1"/>
          <p:nvPr/>
        </p:nvSpPr>
        <p:spPr>
          <a:xfrm>
            <a:off x="1547813" y="4514850"/>
            <a:ext cx="6048375"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el gran lienzo </a:t>
            </a:r>
            <a:r>
              <a:rPr lang="es-ES" b="1" i="1" dirty="0">
                <a:effectLst>
                  <a:glow rad="101600">
                    <a:schemeClr val="accent2">
                      <a:satMod val="175000"/>
                      <a:alpha val="40000"/>
                    </a:schemeClr>
                  </a:glow>
                  <a:outerShdw blurRad="38100" dist="38100" dir="2700000" algn="tl">
                    <a:srgbClr val="000000">
                      <a:alpha val="43137"/>
                    </a:srgbClr>
                  </a:outerShdw>
                </a:effectLst>
              </a:rPr>
              <a:t>La familia de Carlos IV</a:t>
            </a:r>
            <a:r>
              <a:rPr lang="es-ES" b="1" dirty="0">
                <a:effectLst>
                  <a:glow rad="101600">
                    <a:schemeClr val="accent2">
                      <a:satMod val="175000"/>
                      <a:alpha val="40000"/>
                    </a:schemeClr>
                  </a:glow>
                  <a:outerShdw blurRad="38100" dist="38100" dir="2700000" algn="tl">
                    <a:srgbClr val="000000">
                      <a:alpha val="43137"/>
                    </a:srgbClr>
                  </a:outerShdw>
                </a:effectLst>
              </a:rPr>
              <a:t> sobresale este infante que, por su delicadeza y fragilidad infantil, parece haberse ganado todas las simpatías del pintor. </a:t>
            </a:r>
          </a:p>
        </p:txBody>
      </p:sp>
    </p:spTree>
  </p:cSld>
  <p:clrMapOvr>
    <a:masterClrMapping/>
  </p:clrMapOvr>
  <mc:AlternateContent xmlns:mc="http://schemas.openxmlformats.org/markup-compatibility/2006" xmlns:p14="http://schemas.microsoft.com/office/powerpoint/2010/main">
    <mc:Choice Requires="p14">
      <p:transition spd="slow" p14:dur="2500" advTm="29000">
        <p14:glitter dir="d" pattern="hexagon"/>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3" presetClass="entr" presetSubtype="5"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vertical)">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par>
                                <p:cTn id="15" presetID="17" presetClass="entr" presetSubtype="4"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3000" fill="hold"/>
                                        <p:tgtEl>
                                          <p:spTgt spid="9"/>
                                        </p:tgtEl>
                                        <p:attrNameLst>
                                          <p:attrName>ppt_x</p:attrName>
                                        </p:attrNameLst>
                                      </p:cBhvr>
                                      <p:tavLst>
                                        <p:tav tm="0">
                                          <p:val>
                                            <p:strVal val="#ppt_x"/>
                                          </p:val>
                                        </p:tav>
                                        <p:tav tm="100000">
                                          <p:val>
                                            <p:strVal val="#ppt_x"/>
                                          </p:val>
                                        </p:tav>
                                      </p:tavLst>
                                    </p:anim>
                                    <p:anim calcmode="lin" valueType="num">
                                      <p:cBhvr>
                                        <p:cTn id="18" dur="3000" fill="hold"/>
                                        <p:tgtEl>
                                          <p:spTgt spid="9"/>
                                        </p:tgtEl>
                                        <p:attrNameLst>
                                          <p:attrName>ppt_y</p:attrName>
                                        </p:attrNameLst>
                                      </p:cBhvr>
                                      <p:tavLst>
                                        <p:tav tm="0">
                                          <p:val>
                                            <p:strVal val="#ppt_y+#ppt_h/2"/>
                                          </p:val>
                                        </p:tav>
                                        <p:tav tm="100000">
                                          <p:val>
                                            <p:strVal val="#ppt_y"/>
                                          </p:val>
                                        </p:tav>
                                      </p:tavLst>
                                    </p:anim>
                                    <p:anim calcmode="lin" valueType="num">
                                      <p:cBhvr>
                                        <p:cTn id="19" dur="3000" fill="hold"/>
                                        <p:tgtEl>
                                          <p:spTgt spid="9"/>
                                        </p:tgtEl>
                                        <p:attrNameLst>
                                          <p:attrName>ppt_w</p:attrName>
                                        </p:attrNameLst>
                                      </p:cBhvr>
                                      <p:tavLst>
                                        <p:tav tm="0">
                                          <p:val>
                                            <p:strVal val="#ppt_w"/>
                                          </p:val>
                                        </p:tav>
                                        <p:tav tm="100000">
                                          <p:val>
                                            <p:strVal val="#ppt_w"/>
                                          </p:val>
                                        </p:tav>
                                      </p:tavLst>
                                    </p:anim>
                                    <p:anim calcmode="lin" valueType="num">
                                      <p:cBhvr>
                                        <p:cTn id="20" dur="3000" fill="hold"/>
                                        <p:tgtEl>
                                          <p:spTgt spid="9"/>
                                        </p:tgtEl>
                                        <p:attrNameLst>
                                          <p:attrName>ppt_h</p:attrName>
                                        </p:attrNameLst>
                                      </p:cBhvr>
                                      <p:tavLst>
                                        <p:tav tm="0">
                                          <p:val>
                                            <p:fltVal val="0"/>
                                          </p:val>
                                        </p:tav>
                                        <p:tav tm="100000">
                                          <p:val>
                                            <p:strVal val="#ppt_h"/>
                                          </p:val>
                                        </p:tav>
                                      </p:tavLst>
                                    </p:anim>
                                  </p:childTnLst>
                                </p:cTn>
                              </p:par>
                              <p:par>
                                <p:cTn id="21" presetID="17" presetClass="entr" presetSubtype="1"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3000" fill="hold"/>
                                        <p:tgtEl>
                                          <p:spTgt spid="6"/>
                                        </p:tgtEl>
                                        <p:attrNameLst>
                                          <p:attrName>ppt_x</p:attrName>
                                        </p:attrNameLst>
                                      </p:cBhvr>
                                      <p:tavLst>
                                        <p:tav tm="0">
                                          <p:val>
                                            <p:strVal val="#ppt_x"/>
                                          </p:val>
                                        </p:tav>
                                        <p:tav tm="100000">
                                          <p:val>
                                            <p:strVal val="#ppt_x"/>
                                          </p:val>
                                        </p:tav>
                                      </p:tavLst>
                                    </p:anim>
                                    <p:anim calcmode="lin" valueType="num">
                                      <p:cBhvr>
                                        <p:cTn id="24" dur="3000" fill="hold"/>
                                        <p:tgtEl>
                                          <p:spTgt spid="6"/>
                                        </p:tgtEl>
                                        <p:attrNameLst>
                                          <p:attrName>ppt_y</p:attrName>
                                        </p:attrNameLst>
                                      </p:cBhvr>
                                      <p:tavLst>
                                        <p:tav tm="0">
                                          <p:val>
                                            <p:strVal val="#ppt_y-#ppt_h/2"/>
                                          </p:val>
                                        </p:tav>
                                        <p:tav tm="100000">
                                          <p:val>
                                            <p:strVal val="#ppt_y"/>
                                          </p:val>
                                        </p:tav>
                                      </p:tavLst>
                                    </p:anim>
                                    <p:anim calcmode="lin" valueType="num">
                                      <p:cBhvr>
                                        <p:cTn id="25" dur="3000" fill="hold"/>
                                        <p:tgtEl>
                                          <p:spTgt spid="6"/>
                                        </p:tgtEl>
                                        <p:attrNameLst>
                                          <p:attrName>ppt_w</p:attrName>
                                        </p:attrNameLst>
                                      </p:cBhvr>
                                      <p:tavLst>
                                        <p:tav tm="0">
                                          <p:val>
                                            <p:strVal val="#ppt_w"/>
                                          </p:val>
                                        </p:tav>
                                        <p:tav tm="100000">
                                          <p:val>
                                            <p:strVal val="#ppt_w"/>
                                          </p:val>
                                        </p:tav>
                                      </p:tavLst>
                                    </p:anim>
                                    <p:anim calcmode="lin" valueType="num">
                                      <p:cBhvr>
                                        <p:cTn id="26" dur="3000" fill="hold"/>
                                        <p:tgtEl>
                                          <p:spTgt spid="6"/>
                                        </p:tgtEl>
                                        <p:attrNameLst>
                                          <p:attrName>ppt_h</p:attrName>
                                        </p:attrNameLst>
                                      </p:cBhvr>
                                      <p:tavLst>
                                        <p:tav tm="0">
                                          <p:val>
                                            <p:fltVal val="0"/>
                                          </p:val>
                                        </p:tav>
                                        <p:tav tm="100000">
                                          <p:val>
                                            <p:strVal val="#ppt_h"/>
                                          </p:val>
                                        </p:tav>
                                      </p:tavLst>
                                    </p:anim>
                                  </p:childTnLst>
                                </p:cTn>
                              </p:par>
                              <p:par>
                                <p:cTn id="27" presetID="5" presetClass="entr" presetSubtype="5" fill="hold" grpId="1"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checkerboard(down)">
                                      <p:cBhvr>
                                        <p:cTn id="29" dur="3000"/>
                                        <p:tgtEl>
                                          <p:spTgt spid="9"/>
                                        </p:tgtEl>
                                      </p:cBhvr>
                                    </p:animEffect>
                                  </p:childTnLst>
                                </p:cTn>
                              </p:par>
                              <p:par>
                                <p:cTn id="30" presetID="5" presetClass="entr" presetSubtype="5" fill="hold" grpId="1" nodeType="with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checkerboard(down)">
                                      <p:cBhvr>
                                        <p:cTn id="32" dur="3000"/>
                                        <p:tgtEl>
                                          <p:spTgt spid="6"/>
                                        </p:tgtEl>
                                      </p:cBhvr>
                                    </p:animEffect>
                                  </p:childTnLst>
                                </p:cTn>
                              </p:par>
                            </p:childTnLst>
                          </p:cTn>
                        </p:par>
                        <p:par>
                          <p:cTn id="33" fill="hold">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7"/>
                                        </p:tgtEl>
                                        <p:attrNameLst>
                                          <p:attrName>style.visibility</p:attrName>
                                        </p:attrNameLst>
                                      </p:cBhvr>
                                      <p:to>
                                        <p:strVal val="visible"/>
                                      </p:to>
                                    </p:set>
                                    <p:animEffect transition="in" filter="fade">
                                      <p:cBhvr>
                                        <p:cTn id="36" dur="1000"/>
                                        <p:tgtEl>
                                          <p:spTgt spid="7"/>
                                        </p:tgtEl>
                                      </p:cBhvr>
                                    </p:animEffect>
                                    <p:anim calcmode="lin" valueType="num">
                                      <p:cBhvr>
                                        <p:cTn id="37" dur="1000" fill="hold"/>
                                        <p:tgtEl>
                                          <p:spTgt spid="7"/>
                                        </p:tgtEl>
                                        <p:attrNameLst>
                                          <p:attrName>ppt_x</p:attrName>
                                        </p:attrNameLst>
                                      </p:cBhvr>
                                      <p:tavLst>
                                        <p:tav tm="0">
                                          <p:val>
                                            <p:strVal val="#ppt_x-.1"/>
                                          </p:val>
                                        </p:tav>
                                        <p:tav tm="100000">
                                          <p:val>
                                            <p:strVal val="#ppt_x"/>
                                          </p:val>
                                        </p:tav>
                                      </p:tavLst>
                                    </p:anim>
                                    <p:anim calcmode="lin" valueType="num">
                                      <p:cBhvr>
                                        <p:cTn id="38" dur="1000" fill="hold"/>
                                        <p:tgtEl>
                                          <p:spTgt spid="7"/>
                                        </p:tgtEl>
                                        <p:attrNameLst>
                                          <p:attrName>ppt_y</p:attrName>
                                        </p:attrNameLst>
                                      </p:cBhvr>
                                      <p:tavLst>
                                        <p:tav tm="0">
                                          <p:val>
                                            <p:strVal val="#ppt_y"/>
                                          </p:val>
                                        </p:tav>
                                        <p:tav tm="100000">
                                          <p:val>
                                            <p:strVal val="#ppt_y"/>
                                          </p:val>
                                        </p:tav>
                                      </p:tavLst>
                                    </p:anim>
                                  </p:childTnLst>
                                </p:cTn>
                              </p:par>
                            </p:childTnLst>
                          </p:cTn>
                        </p:par>
                        <p:par>
                          <p:cTn id="39" fill="hold">
                            <p:stCondLst>
                              <p:cond delay="97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1"/>
                                          </p:val>
                                        </p:tav>
                                        <p:tav tm="100000">
                                          <p:val>
                                            <p:strVal val="#ppt_x"/>
                                          </p:val>
                                        </p:tav>
                                      </p:tavLst>
                                    </p:anim>
                                    <p:anim calcmode="lin" valueType="num">
                                      <p:cBhvr>
                                        <p:cTn id="44"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6" grpId="1" animBg="1"/>
      <p:bldP spid="9" grpId="0" animBg="1"/>
      <p:bldP spid="9" grpId="1" animBg="1"/>
      <p:bldP spid="7"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rusas mas guapas.jpg"/>
          <p:cNvPicPr>
            <a:picLocks noChangeAspect="1"/>
          </p:cNvPicPr>
          <p:nvPr/>
        </p:nvPicPr>
        <p:blipFill>
          <a:blip r:embed="rId2" cstate="print"/>
          <a:srcRect/>
          <a:stretch>
            <a:fillRect/>
          </a:stretch>
        </p:blipFill>
        <p:spPr bwMode="auto">
          <a:xfrm>
            <a:off x="2051050" y="0"/>
            <a:ext cx="5113338" cy="56975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2051050" cy="5715000"/>
          </a:xfrm>
          <a:prstGeom prst="rect">
            <a:avLst/>
          </a:prstGeom>
          <a:gradFill flip="none" rotWithShape="1">
            <a:gsLst>
              <a:gs pos="0">
                <a:schemeClr val="accent3">
                  <a:lumMod val="50000"/>
                  <a:shade val="30000"/>
                  <a:satMod val="115000"/>
                </a:schemeClr>
              </a:gs>
              <a:gs pos="50000">
                <a:schemeClr val="accent3">
                  <a:lumMod val="50000"/>
                  <a:shade val="67500"/>
                  <a:satMod val="115000"/>
                </a:schemeClr>
              </a:gs>
              <a:gs pos="100000">
                <a:schemeClr val="accent3">
                  <a:lumMod val="5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7164388" y="0"/>
            <a:ext cx="1979612" cy="5715000"/>
          </a:xfrm>
          <a:prstGeom prst="rect">
            <a:avLst/>
          </a:prstGeom>
          <a:gradFill flip="none" rotWithShape="1">
            <a:gsLst>
              <a:gs pos="0">
                <a:schemeClr val="accent3">
                  <a:lumMod val="50000"/>
                  <a:shade val="30000"/>
                  <a:satMod val="115000"/>
                </a:schemeClr>
              </a:gs>
              <a:gs pos="50000">
                <a:schemeClr val="accent3">
                  <a:lumMod val="50000"/>
                  <a:shade val="67500"/>
                  <a:satMod val="115000"/>
                </a:schemeClr>
              </a:gs>
              <a:gs pos="100000">
                <a:schemeClr val="accent3">
                  <a:lumMod val="5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8143900" y="0"/>
            <a:ext cx="214314"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2051050" y="0"/>
            <a:ext cx="5113338" cy="5715000"/>
          </a:xfrm>
          <a:prstGeom prst="rect">
            <a:avLst/>
          </a:prstGeom>
          <a:solidFill>
            <a:schemeClr val="tx2">
              <a:lumMod val="75000"/>
              <a:alpha val="7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2339975" y="265113"/>
            <a:ext cx="4535488" cy="5184775"/>
          </a:xfrm>
          <a:prstGeom prst="rect">
            <a:avLst/>
          </a:prstGeom>
          <a:solidFill>
            <a:schemeClr val="accent5">
              <a:lumMod val="50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1835150" y="409575"/>
            <a:ext cx="4968875"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Retrato de María Teresa de Borbón y </a:t>
            </a:r>
            <a:r>
              <a:rPr lang="es-ES"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Vallabriga</a:t>
            </a:r>
            <a: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-Galería de los </a:t>
            </a:r>
            <a:r>
              <a:rPr lang="es-ES"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Uffizi</a:t>
            </a:r>
            <a: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Florencia.-</a:t>
            </a:r>
          </a:p>
        </p:txBody>
      </p:sp>
      <p:sp>
        <p:nvSpPr>
          <p:cNvPr id="13" name="12 CuadroTexto"/>
          <p:cNvSpPr txBox="1"/>
          <p:nvPr/>
        </p:nvSpPr>
        <p:spPr>
          <a:xfrm>
            <a:off x="1908175" y="4586288"/>
            <a:ext cx="5543550"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María Teresa de </a:t>
            </a:r>
            <a:r>
              <a:rPr lang="es-ES" b="1" dirty="0" err="1">
                <a:effectLst>
                  <a:glow rad="101600">
                    <a:schemeClr val="accent2">
                      <a:satMod val="175000"/>
                      <a:alpha val="40000"/>
                    </a:schemeClr>
                  </a:glow>
                  <a:outerShdw blurRad="38100" dist="38100" dir="2700000" algn="tl">
                    <a:srgbClr val="000000">
                      <a:alpha val="43137"/>
                    </a:srgbClr>
                  </a:outerShdw>
                </a:effectLst>
              </a:rPr>
              <a:t>Vallabriga</a:t>
            </a:r>
            <a:r>
              <a:rPr lang="es-ES" b="1" dirty="0">
                <a:effectLst>
                  <a:glow rad="101600">
                    <a:schemeClr val="accent2">
                      <a:satMod val="175000"/>
                      <a:alpha val="40000"/>
                    </a:schemeClr>
                  </a:glow>
                  <a:outerShdw blurRad="38100" dist="38100" dir="2700000" algn="tl">
                    <a:srgbClr val="000000">
                      <a:alpha val="43137"/>
                    </a:srgbClr>
                  </a:outerShdw>
                </a:effectLst>
              </a:rPr>
              <a:t> se casó con el infante Luis Antonio de Borbón, hijo de Felipe V y hermano de Carlos III. </a:t>
            </a:r>
          </a:p>
        </p:txBody>
      </p:sp>
    </p:spTree>
  </p:cSld>
  <p:clrMapOvr>
    <a:masterClrMapping/>
  </p:clrMapOvr>
  <mc:AlternateContent xmlns:mc="http://schemas.openxmlformats.org/markup-compatibility/2006" xmlns:p14="http://schemas.microsoft.com/office/powerpoint/2010/main">
    <mc:Choice Requires="p14">
      <p:transition spd="slow" p14:dur="2000" advTm="26000">
        <p14:doors/>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3000"/>
                                        <p:tgtEl>
                                          <p:spTgt spid="12"/>
                                        </p:tgtEl>
                                      </p:cBhvr>
                                    </p:animEffect>
                                    <p:set>
                                      <p:cBhvr>
                                        <p:cTn id="7" dur="1" fill="hold">
                                          <p:stCondLst>
                                            <p:cond delay="2999"/>
                                          </p:stCondLst>
                                        </p:cTn>
                                        <p:tgtEl>
                                          <p:spTgt spid="12"/>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fltVal val="0"/>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ircle(out)">
                                      <p:cBhvr>
                                        <p:cTn id="18" dur="2000"/>
                                        <p:tgtEl>
                                          <p:spTgt spid="4"/>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blinds(horizontal)">
                                      <p:cBhvr>
                                        <p:cTn id="21" dur="3000"/>
                                        <p:tgtEl>
                                          <p:spTgt spid="8"/>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blinds(horizontal)">
                                      <p:cBhvr>
                                        <p:cTn id="24" dur="3000"/>
                                        <p:tgtEl>
                                          <p:spTgt spid="5"/>
                                        </p:tgtEl>
                                      </p:cBhvr>
                                    </p:animEffect>
                                  </p:childTnLst>
                                </p:cTn>
                              </p:par>
                              <p:par>
                                <p:cTn id="25" presetID="16" presetClass="exit" presetSubtype="42" fill="hold" grpId="0" nodeType="withEffect">
                                  <p:stCondLst>
                                    <p:cond delay="0"/>
                                  </p:stCondLst>
                                  <p:childTnLst>
                                    <p:animEffect transition="out" filter="barn(outHorizontal)">
                                      <p:cBhvr>
                                        <p:cTn id="26" dur="3000"/>
                                        <p:tgtEl>
                                          <p:spTgt spid="11"/>
                                        </p:tgtEl>
                                      </p:cBhvr>
                                    </p:animEffect>
                                    <p:set>
                                      <p:cBhvr>
                                        <p:cTn id="27" dur="1" fill="hold">
                                          <p:stCondLst>
                                            <p:cond delay="2999"/>
                                          </p:stCondLst>
                                        </p:cTn>
                                        <p:tgtEl>
                                          <p:spTgt spid="11"/>
                                        </p:tgtEl>
                                        <p:attrNameLst>
                                          <p:attrName>style.visibility</p:attrName>
                                        </p:attrNameLst>
                                      </p:cBhvr>
                                      <p:to>
                                        <p:strVal val="hidden"/>
                                      </p:to>
                                    </p:set>
                                  </p:childTnLst>
                                </p:cTn>
                              </p:par>
                            </p:childTnLst>
                          </p:cTn>
                        </p:par>
                        <p:par>
                          <p:cTn id="28" fill="hold">
                            <p:stCondLst>
                              <p:cond delay="3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9"/>
                                        </p:tgtEl>
                                        <p:attrNameLst>
                                          <p:attrName>style.visibility</p:attrName>
                                        </p:attrNameLst>
                                      </p:cBhvr>
                                      <p:to>
                                        <p:strVal val="visible"/>
                                      </p:to>
                                    </p:set>
                                    <p:animEffect transition="in" filter="fade">
                                      <p:cBhvr>
                                        <p:cTn id="31" dur="1000"/>
                                        <p:tgtEl>
                                          <p:spTgt spid="9"/>
                                        </p:tgtEl>
                                      </p:cBhvr>
                                    </p:animEffect>
                                    <p:anim calcmode="lin" valueType="num">
                                      <p:cBhvr>
                                        <p:cTn id="32" dur="1000" fill="hold"/>
                                        <p:tgtEl>
                                          <p:spTgt spid="9"/>
                                        </p:tgtEl>
                                        <p:attrNameLst>
                                          <p:attrName>ppt_x</p:attrName>
                                        </p:attrNameLst>
                                      </p:cBhvr>
                                      <p:tavLst>
                                        <p:tav tm="0">
                                          <p:val>
                                            <p:strVal val="#ppt_x-.1"/>
                                          </p:val>
                                        </p:tav>
                                        <p:tav tm="100000">
                                          <p:val>
                                            <p:strVal val="#ppt_x"/>
                                          </p:val>
                                        </p:tav>
                                      </p:tavLst>
                                    </p:anim>
                                    <p:anim calcmode="lin" valueType="num">
                                      <p:cBhvr>
                                        <p:cTn id="33" dur="1000" fill="hold"/>
                                        <p:tgtEl>
                                          <p:spTgt spid="9"/>
                                        </p:tgtEl>
                                        <p:attrNameLst>
                                          <p:attrName>ppt_y</p:attrName>
                                        </p:attrNameLst>
                                      </p:cBhvr>
                                      <p:tavLst>
                                        <p:tav tm="0">
                                          <p:val>
                                            <p:strVal val="#ppt_y"/>
                                          </p:val>
                                        </p:tav>
                                        <p:tav tm="100000">
                                          <p:val>
                                            <p:strVal val="#ppt_y"/>
                                          </p:val>
                                        </p:tav>
                                      </p:tavLst>
                                    </p:anim>
                                  </p:childTnLst>
                                </p:cTn>
                              </p:par>
                            </p:childTnLst>
                          </p:cTn>
                        </p:par>
                        <p:par>
                          <p:cTn id="34" fill="hold">
                            <p:stCondLst>
                              <p:cond delay="109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13"/>
                                        </p:tgtEl>
                                        <p:attrNameLst>
                                          <p:attrName>style.visibility</p:attrName>
                                        </p:attrNameLst>
                                      </p:cBhvr>
                                      <p:to>
                                        <p:strVal val="visible"/>
                                      </p:to>
                                    </p:set>
                                    <p:animEffect transition="in" filter="fade">
                                      <p:cBhvr>
                                        <p:cTn id="37" dur="1000"/>
                                        <p:tgtEl>
                                          <p:spTgt spid="13"/>
                                        </p:tgtEl>
                                      </p:cBhvr>
                                    </p:animEffect>
                                    <p:anim calcmode="lin" valueType="num">
                                      <p:cBhvr>
                                        <p:cTn id="38" dur="1000" fill="hold"/>
                                        <p:tgtEl>
                                          <p:spTgt spid="13"/>
                                        </p:tgtEl>
                                        <p:attrNameLst>
                                          <p:attrName>ppt_x</p:attrName>
                                        </p:attrNameLst>
                                      </p:cBhvr>
                                      <p:tavLst>
                                        <p:tav tm="0">
                                          <p:val>
                                            <p:strVal val="#ppt_x-.1"/>
                                          </p:val>
                                        </p:tav>
                                        <p:tav tm="100000">
                                          <p:val>
                                            <p:strVal val="#ppt_x"/>
                                          </p:val>
                                        </p:tav>
                                      </p:tavLst>
                                    </p:anim>
                                    <p:anim calcmode="lin" valueType="num">
                                      <p:cBhvr>
                                        <p:cTn id="39"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12" grpId="0" animBg="1"/>
      <p:bldP spid="11" grpId="0" animBg="1"/>
      <p:bldP spid="9" grpId="0"/>
      <p:bldP spid="1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7153431.jpg"/>
          <p:cNvPicPr>
            <a:picLocks noChangeAspect="1"/>
          </p:cNvPicPr>
          <p:nvPr/>
        </p:nvPicPr>
        <p:blipFill>
          <a:blip r:embed="rId2" cstate="print"/>
          <a:srcRect/>
          <a:stretch>
            <a:fillRect/>
          </a:stretch>
        </p:blipFill>
        <p:spPr bwMode="auto">
          <a:xfrm>
            <a:off x="2124075" y="0"/>
            <a:ext cx="4968875" cy="5715000"/>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2124075" cy="5715000"/>
          </a:xfrm>
          <a:prstGeom prst="rec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0800000" scaled="1"/>
            <a:tileRect/>
          </a:gra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7092950" y="0"/>
            <a:ext cx="2051050" cy="5715000"/>
          </a:xfrm>
          <a:prstGeom prst="rec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0" scaled="1"/>
            <a:tileRect/>
          </a:gra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124075" y="0"/>
            <a:ext cx="4968875" cy="5715000"/>
          </a:xfrm>
          <a:prstGeom prst="rect">
            <a:avLst/>
          </a:prstGeom>
          <a:solidFill>
            <a:schemeClr val="tx2">
              <a:lumMod val="75000"/>
              <a:alpha val="89000"/>
            </a:scheme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2411413" y="193675"/>
            <a:ext cx="3960787"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Los duques de Osuna y sus hijos</a:t>
            </a:r>
            <a:b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br>
            <a: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-Museo del Prado, Madrid.-</a:t>
            </a:r>
          </a:p>
        </p:txBody>
      </p:sp>
      <p:sp>
        <p:nvSpPr>
          <p:cNvPr id="7" name="6 CuadroTexto"/>
          <p:cNvSpPr txBox="1"/>
          <p:nvPr/>
        </p:nvSpPr>
        <p:spPr>
          <a:xfrm>
            <a:off x="2051050" y="4514850"/>
            <a:ext cx="5329238"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Goya fue el retratista por excelencia del medio burgués. Amigo de escritores, arquitectos, banqueros y políticos, concluye también por entrar en contacto con la aristocracia.</a:t>
            </a:r>
          </a:p>
        </p:txBody>
      </p:sp>
    </p:spTree>
  </p:cSld>
  <p:clrMapOvr>
    <a:masterClrMapping/>
  </p:clrMapOvr>
  <mc:AlternateContent xmlns:mc="http://schemas.openxmlformats.org/markup-compatibility/2006" xmlns:p14="http://schemas.microsoft.com/office/powerpoint/2010/main">
    <mc:Choice Requires="p14">
      <p:transition spd="slow" p14:dur="2000" advTm="30000">
        <p14:prism dir="u" isInverted="1"/>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3000"/>
                                        <p:tgtEl>
                                          <p:spTgt spid="5"/>
                                        </p:tgtEl>
                                      </p:cBhvr>
                                    </p:animEffect>
                                  </p:childTnLst>
                                </p:cTn>
                              </p:par>
                              <p:par>
                                <p:cTn id="8" presetID="3" presetClass="entr" presetSubtype="5"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linds(vertical)">
                                      <p:cBhvr>
                                        <p:cTn id="10" dur="3000"/>
                                        <p:tgtEl>
                                          <p:spTgt spid="8"/>
                                        </p:tgtEl>
                                      </p:cBhvr>
                                    </p:animEffect>
                                  </p:childTnLst>
                                </p:cTn>
                              </p:par>
                              <p:par>
                                <p:cTn id="11" presetID="6" presetClass="exit" presetSubtype="32" fill="hold" nodeType="withEffect">
                                  <p:stCondLst>
                                    <p:cond delay="0"/>
                                  </p:stCondLst>
                                  <p:childTnLst>
                                    <p:animEffect transition="out" filter="circle(out)">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8"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amond(out)">
                                      <p:cBhvr>
                                        <p:cTn id="16" dur="3000"/>
                                        <p:tgtEl>
                                          <p:spTgt spid="4"/>
                                        </p:tgtEl>
                                      </p:cBhvr>
                                    </p:animEffect>
                                  </p:childTnLst>
                                </p:cTn>
                              </p:par>
                              <p:par>
                                <p:cTn id="17" presetID="40" presetClass="entr" presetSubtype="0" fill="hold" grpId="0" nodeType="withEffect">
                                  <p:stCondLst>
                                    <p:cond delay="30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par>
                          <p:cTn id="22" fill="hold">
                            <p:stCondLst>
                              <p:cond delay="87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3399166.jpg"/>
          <p:cNvPicPr>
            <a:picLocks noChangeAspect="1"/>
          </p:cNvPicPr>
          <p:nvPr/>
        </p:nvPicPr>
        <p:blipFill>
          <a:blip r:embed="rId3" cstate="print"/>
          <a:srcRect/>
          <a:stretch>
            <a:fillRect/>
          </a:stretch>
        </p:blipFill>
        <p:spPr bwMode="auto">
          <a:xfrm>
            <a:off x="2339975" y="0"/>
            <a:ext cx="4392613"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ectángulo"/>
          <p:cNvSpPr/>
          <p:nvPr/>
        </p:nvSpPr>
        <p:spPr>
          <a:xfrm>
            <a:off x="6732588" y="0"/>
            <a:ext cx="2411412" cy="5715000"/>
          </a:xfrm>
          <a:prstGeom prst="rect">
            <a:avLst/>
          </a:prstGeom>
          <a:gradFill flip="none" rotWithShape="1">
            <a:gsLst>
              <a:gs pos="0">
                <a:schemeClr val="accent2">
                  <a:lumMod val="50000"/>
                  <a:shade val="30000"/>
                  <a:satMod val="115000"/>
                </a:schemeClr>
              </a:gs>
              <a:gs pos="50000">
                <a:schemeClr val="accent2">
                  <a:lumMod val="50000"/>
                  <a:shade val="67500"/>
                  <a:satMod val="115000"/>
                </a:schemeClr>
              </a:gs>
              <a:gs pos="100000">
                <a:schemeClr val="accent2">
                  <a:lumMod val="5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2339975" y="0"/>
            <a:ext cx="4392613" cy="5715000"/>
          </a:xfrm>
          <a:prstGeom prst="rect">
            <a:avLst/>
          </a:prstGeom>
          <a:solidFill>
            <a:schemeClr val="accent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0" y="0"/>
            <a:ext cx="2339975" cy="5715000"/>
          </a:xfrm>
          <a:prstGeom prst="rect">
            <a:avLst/>
          </a:prstGeom>
          <a:gradFill flip="none" rotWithShape="1">
            <a:gsLst>
              <a:gs pos="0">
                <a:schemeClr val="accent2">
                  <a:lumMod val="50000"/>
                  <a:shade val="30000"/>
                  <a:satMod val="115000"/>
                </a:schemeClr>
              </a:gs>
              <a:gs pos="50000">
                <a:schemeClr val="accent2">
                  <a:lumMod val="50000"/>
                  <a:shade val="67500"/>
                  <a:satMod val="115000"/>
                </a:schemeClr>
              </a:gs>
              <a:gs pos="100000">
                <a:schemeClr val="accent2">
                  <a:lumMod val="5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2195513" y="3001963"/>
            <a:ext cx="4248695"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Retrato de la condesa del Carpio (La Solana) -Museo del Louvre, París.-</a:t>
            </a:r>
          </a:p>
        </p:txBody>
      </p:sp>
      <p:sp>
        <p:nvSpPr>
          <p:cNvPr id="7" name="6 CuadroTexto"/>
          <p:cNvSpPr txBox="1"/>
          <p:nvPr/>
        </p:nvSpPr>
        <p:spPr>
          <a:xfrm>
            <a:off x="1763713" y="4791075"/>
            <a:ext cx="5761037"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retrato representa a María Rita Barrenechea y Morante, casada en 1775 con el conde del Carpio, que adquirió el título de marqués de La Solana.</a:t>
            </a:r>
          </a:p>
        </p:txBody>
      </p:sp>
    </p:spTree>
  </p:cSld>
  <p:clrMapOvr>
    <a:masterClrMapping/>
  </p:clrMapOvr>
  <mc:AlternateContent xmlns:mc="http://schemas.openxmlformats.org/markup-compatibility/2006" xmlns:p14="http://schemas.microsoft.com/office/powerpoint/2010/main">
    <mc:Choice Requires="p14">
      <p:transition spd="slow" p14:dur="2000" advTm="27000">
        <p14:prism dir="d" isInverted="1"/>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3000"/>
                                        <p:tgtEl>
                                          <p:spTgt spid="10"/>
                                        </p:tgtEl>
                                      </p:cBhvr>
                                    </p:animEffect>
                                    <p:set>
                                      <p:cBhvr>
                                        <p:cTn id="7" dur="1" fill="hold">
                                          <p:stCondLst>
                                            <p:cond delay="2999"/>
                                          </p:stCondLst>
                                        </p:cTn>
                                        <p:tgtEl>
                                          <p:spTgt spid="10"/>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fltVal val="0"/>
                                          </p:val>
                                        </p:tav>
                                        <p:tav tm="100000">
                                          <p:val>
                                            <p:strVal val="#ppt_h"/>
                                          </p:val>
                                        </p:tav>
                                      </p:tavLst>
                                    </p:anim>
                                  </p:childTnLst>
                                </p:cTn>
                              </p:par>
                              <p:par>
                                <p:cTn id="12" presetID="13"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plus(out)">
                                      <p:cBhvr>
                                        <p:cTn id="14" dur="3000"/>
                                        <p:tgtEl>
                                          <p:spTgt spid="4"/>
                                        </p:tgtEl>
                                      </p:cBhvr>
                                    </p:animEffect>
                                  </p:childTnLst>
                                </p:cTn>
                              </p:par>
                              <p:par>
                                <p:cTn id="15" presetID="5" presetClass="entr" presetSubtype="5"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checkerboard(down)">
                                      <p:cBhvr>
                                        <p:cTn id="17" dur="3000"/>
                                        <p:tgtEl>
                                          <p:spTgt spid="8"/>
                                        </p:tgtEl>
                                      </p:cBhvr>
                                    </p:animEffect>
                                  </p:childTnLst>
                                </p:cTn>
                              </p:par>
                              <p:par>
                                <p:cTn id="18" presetID="5" presetClass="entr" presetSubtype="5" fill="hold" grpId="0" nodeType="with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checkerboard(down)">
                                      <p:cBhvr>
                                        <p:cTn id="20" dur="3000"/>
                                        <p:tgtEl>
                                          <p:spTgt spid="11"/>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par>
                          <p:cTn id="27" fill="hold">
                            <p:stCondLst>
                              <p:cond delay="99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7"/>
                                        </p:tgtEl>
                                        <p:attrNameLst>
                                          <p:attrName>style.visibility</p:attrName>
                                        </p:attrNameLst>
                                      </p:cBhvr>
                                      <p:to>
                                        <p:strVal val="visible"/>
                                      </p:to>
                                    </p:set>
                                    <p:animEffect transition="in" filter="fade">
                                      <p:cBhvr>
                                        <p:cTn id="30" dur="1000"/>
                                        <p:tgtEl>
                                          <p:spTgt spid="7"/>
                                        </p:tgtEl>
                                      </p:cBhvr>
                                    </p:animEffect>
                                    <p:anim calcmode="lin" valueType="num">
                                      <p:cBhvr>
                                        <p:cTn id="31" dur="1000" fill="hold"/>
                                        <p:tgtEl>
                                          <p:spTgt spid="7"/>
                                        </p:tgtEl>
                                        <p:attrNameLst>
                                          <p:attrName>ppt_x</p:attrName>
                                        </p:attrNameLst>
                                      </p:cBhvr>
                                      <p:tavLst>
                                        <p:tav tm="0">
                                          <p:val>
                                            <p:strVal val="#ppt_x-.1"/>
                                          </p:val>
                                        </p:tav>
                                        <p:tav tm="100000">
                                          <p:val>
                                            <p:strVal val="#ppt_x"/>
                                          </p:val>
                                        </p:tav>
                                      </p:tavLst>
                                    </p:anim>
                                    <p:anim calcmode="lin" valueType="num">
                                      <p:cBhvr>
                                        <p:cTn id="3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1" grpId="0" animBg="1"/>
      <p:bldP spid="6" grpId="0"/>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5776596.jpg"/>
          <p:cNvPicPr>
            <a:picLocks noChangeAspect="1"/>
          </p:cNvPicPr>
          <p:nvPr/>
        </p:nvPicPr>
        <p:blipFill>
          <a:blip r:embed="rId2" cstate="print"/>
          <a:srcRect/>
          <a:stretch>
            <a:fillRect/>
          </a:stretch>
        </p:blipFill>
        <p:spPr bwMode="auto">
          <a:xfrm>
            <a:off x="2339975" y="0"/>
            <a:ext cx="446405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2339975" cy="5715000"/>
          </a:xfrm>
          <a:prstGeom prst="rect">
            <a:avLst/>
          </a:prstGeom>
          <a:gradFill flip="none" rotWithShape="1">
            <a:gsLst>
              <a:gs pos="0">
                <a:schemeClr val="bg1">
                  <a:lumMod val="65000"/>
                  <a:lumOff val="35000"/>
                  <a:shade val="30000"/>
                  <a:satMod val="115000"/>
                </a:schemeClr>
              </a:gs>
              <a:gs pos="50000">
                <a:schemeClr val="bg1">
                  <a:lumMod val="65000"/>
                  <a:lumOff val="35000"/>
                  <a:shade val="67500"/>
                  <a:satMod val="115000"/>
                </a:schemeClr>
              </a:gs>
              <a:gs pos="100000">
                <a:schemeClr val="bg1">
                  <a:lumMod val="65000"/>
                  <a:lumOff val="3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6804025" y="0"/>
            <a:ext cx="2339975" cy="5715000"/>
          </a:xfrm>
          <a:prstGeom prst="rect">
            <a:avLst/>
          </a:prstGeom>
          <a:gradFill flip="none" rotWithShape="1">
            <a:gsLst>
              <a:gs pos="0">
                <a:schemeClr val="bg1">
                  <a:lumMod val="65000"/>
                  <a:lumOff val="35000"/>
                  <a:shade val="30000"/>
                  <a:satMod val="115000"/>
                </a:schemeClr>
              </a:gs>
              <a:gs pos="50000">
                <a:schemeClr val="bg1">
                  <a:lumMod val="65000"/>
                  <a:lumOff val="35000"/>
                  <a:shade val="67500"/>
                  <a:satMod val="115000"/>
                </a:schemeClr>
              </a:gs>
              <a:gs pos="100000">
                <a:schemeClr val="bg1">
                  <a:lumMod val="65000"/>
                  <a:lumOff val="3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2339975" y="0"/>
            <a:ext cx="4464050" cy="5715000"/>
          </a:xfrm>
          <a:prstGeom prst="rect">
            <a:avLst/>
          </a:prstGeom>
          <a:solidFill>
            <a:schemeClr val="accent5">
              <a:lumMod val="75000"/>
              <a:alpha val="7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1835151" y="2857500"/>
            <a:ext cx="5113114"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Retrato de María Teresa de Borbón Godoy, condesa de Chinchón -Galería de los </a:t>
            </a:r>
            <a:r>
              <a:rPr lang="es-ES"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Uffizi</a:t>
            </a:r>
            <a: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Florencia.-</a:t>
            </a:r>
          </a:p>
        </p:txBody>
      </p:sp>
      <p:sp>
        <p:nvSpPr>
          <p:cNvPr id="9" name="8 CuadroTexto"/>
          <p:cNvSpPr txBox="1"/>
          <p:nvPr/>
        </p:nvSpPr>
        <p:spPr>
          <a:xfrm>
            <a:off x="1116013" y="4791075"/>
            <a:ext cx="69850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retratada es hija de Luis Antonio de Borbón y María Teresa de </a:t>
            </a:r>
            <a:r>
              <a:rPr lang="es-ES" b="1" dirty="0" err="1">
                <a:effectLst>
                  <a:glow rad="101600">
                    <a:schemeClr val="accent2">
                      <a:satMod val="175000"/>
                      <a:alpha val="40000"/>
                    </a:schemeClr>
                  </a:glow>
                  <a:outerShdw blurRad="38100" dist="38100" dir="2700000" algn="tl">
                    <a:srgbClr val="000000">
                      <a:alpha val="43137"/>
                    </a:srgbClr>
                  </a:outerShdw>
                </a:effectLst>
              </a:rPr>
              <a:t>Vallabriga</a:t>
            </a:r>
            <a:r>
              <a:rPr lang="es-ES" b="1" dirty="0">
                <a:effectLst>
                  <a:glow rad="101600">
                    <a:schemeClr val="accent2">
                      <a:satMod val="175000"/>
                      <a:alpha val="40000"/>
                    </a:schemeClr>
                  </a:glow>
                  <a:outerShdw blurRad="38100" dist="38100" dir="2700000" algn="tl">
                    <a:srgbClr val="000000">
                      <a:alpha val="43137"/>
                    </a:srgbClr>
                  </a:outerShdw>
                </a:effectLst>
              </a:rPr>
              <a:t>. Se casó en 1799 con Manuel Godoy, ministro y favorito de Carlos IV y la reina María Luisa.</a:t>
            </a:r>
          </a:p>
        </p:txBody>
      </p:sp>
    </p:spTree>
  </p:cSld>
  <p:clrMapOvr>
    <a:masterClrMapping/>
  </p:clrMapOvr>
  <mc:AlternateContent xmlns:mc="http://schemas.openxmlformats.org/markup-compatibility/2006" xmlns:p14="http://schemas.microsoft.com/office/powerpoint/2010/main">
    <mc:Choice Requires="p14">
      <p:transition spd="slow" p14:dur="2000" advTm="31000">
        <p:comb dir="vert"/>
      </p:transition>
    </mc:Choice>
    <mc:Fallback xmlns="">
      <p:transition spd="slow" advTm="31000">
        <p:comb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fltVal val="0"/>
                                          </p:val>
                                        </p:tav>
                                        <p:tav tm="100000">
                                          <p:val>
                                            <p:strVal val="#ppt_h"/>
                                          </p:val>
                                        </p:tav>
                                      </p:tavLst>
                                    </p:anim>
                                  </p:childTnLst>
                                </p:cTn>
                              </p:par>
                              <p:par>
                                <p:cTn id="12" presetID="6"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ircle(out)">
                                      <p:cBhvr>
                                        <p:cTn id="14" dur="3000"/>
                                        <p:tgtEl>
                                          <p:spTgt spid="4"/>
                                        </p:tgtEl>
                                      </p:cBhvr>
                                    </p:animEffect>
                                  </p:childTnLst>
                                </p:cTn>
                              </p:par>
                              <p:par>
                                <p:cTn id="15" presetID="3"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3000"/>
                                        <p:tgtEl>
                                          <p:spTgt spid="4"/>
                                        </p:tgtEl>
                                      </p:cBhvr>
                                    </p:animEffect>
                                  </p:childTnLst>
                                </p:cTn>
                              </p:par>
                              <p:par>
                                <p:cTn id="18" presetID="3" presetClass="entr" presetSubtype="10"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blinds(horizontal)">
                                      <p:cBhvr>
                                        <p:cTn id="20" dur="3000"/>
                                        <p:tgtEl>
                                          <p:spTgt spid="5"/>
                                        </p:tgtEl>
                                      </p:cBhvr>
                                    </p:animEffect>
                                  </p:childTnLst>
                                </p:cTn>
                              </p:par>
                              <p:par>
                                <p:cTn id="21" presetID="3" presetClass="entr" presetSubtype="10"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blinds(horizontal)">
                                      <p:cBhvr>
                                        <p:cTn id="23" dur="3000"/>
                                        <p:tgtEl>
                                          <p:spTgt spid="6"/>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par>
                          <p:cTn id="30" fill="hold">
                            <p:stCondLst>
                              <p:cond delay="121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anim calcmode="lin" valueType="num">
                                      <p:cBhvr>
                                        <p:cTn id="34" dur="1000" fill="hold"/>
                                        <p:tgtEl>
                                          <p:spTgt spid="9"/>
                                        </p:tgtEl>
                                        <p:attrNameLst>
                                          <p:attrName>ppt_x</p:attrName>
                                        </p:attrNameLst>
                                      </p:cBhvr>
                                      <p:tavLst>
                                        <p:tav tm="0">
                                          <p:val>
                                            <p:strVal val="#ppt_x-.1"/>
                                          </p:val>
                                        </p:tav>
                                        <p:tav tm="100000">
                                          <p:val>
                                            <p:strVal val="#ppt_x"/>
                                          </p:val>
                                        </p:tav>
                                      </p:tavLst>
                                    </p:anim>
                                    <p:anim calcmode="lin" valueType="num">
                                      <p:cBhvr>
                                        <p:cTn id="35"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327501.jpg"/>
          <p:cNvPicPr>
            <a:picLocks noChangeAspect="1"/>
          </p:cNvPicPr>
          <p:nvPr/>
        </p:nvPicPr>
        <p:blipFill>
          <a:blip r:embed="rId3" cstate="print"/>
          <a:srcRect/>
          <a:stretch>
            <a:fillRect/>
          </a:stretch>
        </p:blipFill>
        <p:spPr bwMode="auto">
          <a:xfrm>
            <a:off x="2266950" y="0"/>
            <a:ext cx="4608513"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2268538" cy="5715000"/>
          </a:xfrm>
          <a:prstGeom prst="rect">
            <a:avLst/>
          </a:prstGeom>
          <a:gradFill flip="none" rotWithShape="1">
            <a:gsLst>
              <a:gs pos="0">
                <a:schemeClr val="accent5">
                  <a:lumMod val="50000"/>
                  <a:shade val="30000"/>
                  <a:satMod val="115000"/>
                </a:schemeClr>
              </a:gs>
              <a:gs pos="50000">
                <a:schemeClr val="accent5">
                  <a:lumMod val="50000"/>
                  <a:shade val="67500"/>
                  <a:satMod val="115000"/>
                </a:schemeClr>
              </a:gs>
              <a:gs pos="100000">
                <a:schemeClr val="accent5">
                  <a:lumMod val="5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6877050" y="0"/>
            <a:ext cx="2266950" cy="5715000"/>
          </a:xfrm>
          <a:prstGeom prst="rect">
            <a:avLst/>
          </a:prstGeom>
          <a:gradFill flip="none" rotWithShape="1">
            <a:gsLst>
              <a:gs pos="0">
                <a:schemeClr val="accent5">
                  <a:lumMod val="50000"/>
                  <a:shade val="30000"/>
                  <a:satMod val="115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2266950" y="0"/>
            <a:ext cx="4608513" cy="5715000"/>
          </a:xfrm>
          <a:prstGeom prst="rect">
            <a:avLst/>
          </a:prstGeom>
          <a:solidFill>
            <a:schemeClr val="accent5">
              <a:lumMod val="50000"/>
              <a:alpha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2411413" y="481013"/>
            <a:ext cx="3240707"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La maja y los embozados</a:t>
            </a:r>
            <a:b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br>
            <a: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-Museo del Prado, Madrid.-</a:t>
            </a:r>
          </a:p>
        </p:txBody>
      </p:sp>
      <p:sp>
        <p:nvSpPr>
          <p:cNvPr id="9" name="8 CuadroTexto"/>
          <p:cNvSpPr txBox="1"/>
          <p:nvPr/>
        </p:nvSpPr>
        <p:spPr>
          <a:xfrm>
            <a:off x="1116013" y="4611688"/>
            <a:ext cx="7488237"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producción de Goya es enormemente rica y variada. El Prado, que posee una asombrosa cantidad de obras suyas, muestra casi por entero la evolución, lenta y personal, de su sensibilidad.</a:t>
            </a:r>
          </a:p>
        </p:txBody>
      </p:sp>
    </p:spTree>
  </p:cSld>
  <p:clrMapOvr>
    <a:masterClrMapping/>
  </p:clrMapOvr>
  <mc:AlternateContent xmlns:mc="http://schemas.openxmlformats.org/markup-compatibility/2006" xmlns:p14="http://schemas.microsoft.com/office/powerpoint/2010/main">
    <mc:Choice Requires="p14">
      <p:transition spd="slow" p14:dur="2250" advTm="30000">
        <p14:ferris dir="l"/>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3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6" presetClass="exit" presetSubtype="32" fill="hold" grpId="0" nodeType="withEffect">
                                  <p:stCondLst>
                                    <p:cond delay="0"/>
                                  </p:stCondLst>
                                  <p:childTnLst>
                                    <p:animEffect transition="out" filter="circle(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17" presetClass="entr" presetSubtype="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23" presetClass="entr" presetSubtype="288"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strVal val="4/3*#ppt_w"/>
                                          </p:val>
                                        </p:tav>
                                        <p:tav tm="100000">
                                          <p:val>
                                            <p:strVal val="#ppt_w"/>
                                          </p:val>
                                        </p:tav>
                                      </p:tavLst>
                                    </p:anim>
                                    <p:anim calcmode="lin" valueType="num">
                                      <p:cBhvr>
                                        <p:cTn id="23" dur="3000" fill="hold"/>
                                        <p:tgtEl>
                                          <p:spTgt spid="4"/>
                                        </p:tgtEl>
                                        <p:attrNameLst>
                                          <p:attrName>ppt_h</p:attrName>
                                        </p:attrNameLst>
                                      </p:cBhvr>
                                      <p:tavLst>
                                        <p:tav tm="0">
                                          <p:val>
                                            <p:strVal val="4/3*#ppt_h"/>
                                          </p:val>
                                        </p:tav>
                                        <p:tav tm="100000">
                                          <p:val>
                                            <p:strVal val="#ppt_h"/>
                                          </p:val>
                                        </p:tav>
                                      </p:tavLst>
                                    </p:anim>
                                  </p:childTnLst>
                                </p:cTn>
                              </p:par>
                              <p:par>
                                <p:cTn id="24" presetID="52" presetClass="entr" presetSubtype="0"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Scale>
                                      <p:cBhvr>
                                        <p:cTn id="26" dur="3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7" dur="3000" decel="50000" fill="hold">
                                          <p:stCondLst>
                                            <p:cond delay="0"/>
                                          </p:stCondLst>
                                        </p:cTn>
                                        <p:tgtEl>
                                          <p:spTgt spid="4"/>
                                        </p:tgtEl>
                                        <p:attrNameLst>
                                          <p:attrName>ppt_x</p:attrName>
                                          <p:attrName>ppt_y</p:attrName>
                                        </p:attrNameLst>
                                      </p:cBhvr>
                                    </p:animMotion>
                                    <p:animEffect transition="in" filter="fade">
                                      <p:cBhvr>
                                        <p:cTn id="28" dur="3000"/>
                                        <p:tgtEl>
                                          <p:spTgt spid="4"/>
                                        </p:tgtEl>
                                      </p:cBhvr>
                                    </p:animEffect>
                                  </p:childTnLst>
                                </p:cTn>
                              </p:par>
                            </p:childTnLst>
                          </p:cTn>
                        </p:par>
                        <p:par>
                          <p:cTn id="29" fill="hold">
                            <p:stCondLst>
                              <p:cond delay="3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1"/>
                                          </p:val>
                                        </p:tav>
                                        <p:tav tm="100000">
                                          <p:val>
                                            <p:strVal val="#ppt_x"/>
                                          </p:val>
                                        </p:tav>
                                      </p:tavLst>
                                    </p:anim>
                                    <p:anim calcmode="lin" valueType="num">
                                      <p:cBhvr>
                                        <p:cTn id="34" dur="1000" fill="hold"/>
                                        <p:tgtEl>
                                          <p:spTgt spid="8"/>
                                        </p:tgtEl>
                                        <p:attrNameLst>
                                          <p:attrName>ppt_y</p:attrName>
                                        </p:attrNameLst>
                                      </p:cBhvr>
                                      <p:tavLst>
                                        <p:tav tm="0">
                                          <p:val>
                                            <p:strVal val="#ppt_y"/>
                                          </p:val>
                                        </p:tav>
                                        <p:tav tm="100000">
                                          <p:val>
                                            <p:strVal val="#ppt_y"/>
                                          </p:val>
                                        </p:tav>
                                      </p:tavLst>
                                    </p:anim>
                                  </p:childTnLst>
                                </p:cTn>
                              </p:par>
                            </p:childTnLst>
                          </p:cTn>
                        </p:par>
                        <p:par>
                          <p:cTn id="35" fill="hold">
                            <p:stCondLst>
                              <p:cond delay="81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9"/>
                                        </p:tgtEl>
                                        <p:attrNameLst>
                                          <p:attrName>style.visibility</p:attrName>
                                        </p:attrNameLst>
                                      </p:cBhvr>
                                      <p:to>
                                        <p:strVal val="visible"/>
                                      </p:to>
                                    </p:set>
                                    <p:animEffect transition="in" filter="fade">
                                      <p:cBhvr>
                                        <p:cTn id="38" dur="1000"/>
                                        <p:tgtEl>
                                          <p:spTgt spid="9"/>
                                        </p:tgtEl>
                                      </p:cBhvr>
                                    </p:animEffect>
                                    <p:anim calcmode="lin" valueType="num">
                                      <p:cBhvr>
                                        <p:cTn id="39" dur="1000" fill="hold"/>
                                        <p:tgtEl>
                                          <p:spTgt spid="9"/>
                                        </p:tgtEl>
                                        <p:attrNameLst>
                                          <p:attrName>ppt_x</p:attrName>
                                        </p:attrNameLst>
                                      </p:cBhvr>
                                      <p:tavLst>
                                        <p:tav tm="0">
                                          <p:val>
                                            <p:strVal val="#ppt_x-.1"/>
                                          </p:val>
                                        </p:tav>
                                        <p:tav tm="100000">
                                          <p:val>
                                            <p:strVal val="#ppt_x"/>
                                          </p:val>
                                        </p:tav>
                                      </p:tavLst>
                                    </p:anim>
                                    <p:anim calcmode="lin" valueType="num">
                                      <p:cBhvr>
                                        <p:cTn id="40"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tsu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4" name="13 Rectángulo"/>
          <p:cNvSpPr/>
          <p:nvPr/>
        </p:nvSpPr>
        <p:spPr>
          <a:xfrm>
            <a:off x="4643438" y="0"/>
            <a:ext cx="4500562" cy="5715000"/>
          </a:xfrm>
          <a:prstGeom prst="rect">
            <a:avLst/>
          </a:prstGeom>
          <a:solidFill>
            <a:srgbClr val="C00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0" y="0"/>
            <a:ext cx="4643438" cy="5715000"/>
          </a:xfrm>
          <a:prstGeom prst="rect">
            <a:avLst/>
          </a:prstGeom>
          <a:solidFill>
            <a:srgbClr val="C00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1908175" y="265113"/>
            <a:ext cx="3239889"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La familia de Carlos IV</a:t>
            </a:r>
            <a:b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br>
            <a: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-Museo del Prado, Madrid.-</a:t>
            </a:r>
          </a:p>
        </p:txBody>
      </p:sp>
      <p:sp>
        <p:nvSpPr>
          <p:cNvPr id="18" name="17 CuadroTexto"/>
          <p:cNvSpPr txBox="1"/>
          <p:nvPr/>
        </p:nvSpPr>
        <p:spPr>
          <a:xfrm>
            <a:off x="827088" y="4868863"/>
            <a:ext cx="7416800"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el gran lienzo que lleva por título </a:t>
            </a:r>
            <a:r>
              <a:rPr lang="es-ES" b="1" i="1" dirty="0">
                <a:effectLst>
                  <a:glow rad="101600">
                    <a:schemeClr val="accent2">
                      <a:satMod val="175000"/>
                      <a:alpha val="40000"/>
                    </a:schemeClr>
                  </a:glow>
                  <a:outerShdw blurRad="38100" dist="38100" dir="2700000" algn="tl">
                    <a:srgbClr val="000000">
                      <a:alpha val="43137"/>
                    </a:srgbClr>
                  </a:outerShdw>
                </a:effectLst>
              </a:rPr>
              <a:t>La familia de Carlos IV</a:t>
            </a:r>
            <a:r>
              <a:rPr lang="es-ES" b="1" dirty="0">
                <a:effectLst>
                  <a:glow rad="101600">
                    <a:schemeClr val="accent2">
                      <a:satMod val="175000"/>
                      <a:alpha val="40000"/>
                    </a:schemeClr>
                  </a:glow>
                  <a:outerShdw blurRad="38100" dist="38100" dir="2700000" algn="tl">
                    <a:srgbClr val="000000">
                      <a:alpha val="43137"/>
                    </a:srgbClr>
                  </a:outerShdw>
                </a:effectLst>
              </a:rPr>
              <a:t>, Goya pretendió evocar de algún modo </a:t>
            </a:r>
            <a:r>
              <a:rPr lang="es-ES" b="1" i="1" dirty="0">
                <a:effectLst>
                  <a:glow rad="101600">
                    <a:schemeClr val="accent2">
                      <a:satMod val="175000"/>
                      <a:alpha val="40000"/>
                    </a:schemeClr>
                  </a:glow>
                  <a:outerShdw blurRad="38100" dist="38100" dir="2700000" algn="tl">
                    <a:srgbClr val="000000">
                      <a:alpha val="43137"/>
                    </a:srgbClr>
                  </a:outerShdw>
                </a:effectLst>
              </a:rPr>
              <a:t>Las Meninas</a:t>
            </a:r>
            <a:r>
              <a:rPr lang="es-ES" b="1" dirty="0">
                <a:effectLst>
                  <a:glow rad="101600">
                    <a:schemeClr val="accent2">
                      <a:satMod val="175000"/>
                      <a:alpha val="40000"/>
                    </a:schemeClr>
                  </a:glow>
                  <a:outerShdw blurRad="38100" dist="38100" dir="2700000" algn="tl">
                    <a:srgbClr val="000000">
                      <a:alpha val="43137"/>
                    </a:srgbClr>
                  </a:outerShdw>
                </a:effectLst>
              </a:rPr>
              <a:t> de Velázquez. </a:t>
            </a:r>
          </a:p>
        </p:txBody>
      </p:sp>
    </p:spTree>
  </p:cSld>
  <p:clrMapOvr>
    <a:masterClrMapping/>
  </p:clrMapOvr>
  <mc:AlternateContent xmlns:mc="http://schemas.openxmlformats.org/markup-compatibility/2006" xmlns:p14="http://schemas.microsoft.com/office/powerpoint/2010/main">
    <mc:Choice Requires="p14">
      <p:transition spd="slow" p14:dur="2250" advTm="21000">
        <p14:conveyor dir="l"/>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grpId="0" nodeType="withEffect">
                                  <p:stCondLst>
                                    <p:cond delay="0"/>
                                  </p:stCondLst>
                                  <p:childTnLst>
                                    <p:anim calcmode="lin" valueType="num">
                                      <p:cBhvr>
                                        <p:cTn id="6" dur="3000"/>
                                        <p:tgtEl>
                                          <p:spTgt spid="14"/>
                                        </p:tgtEl>
                                        <p:attrNameLst>
                                          <p:attrName>ppt_x</p:attrName>
                                        </p:attrNameLst>
                                      </p:cBhvr>
                                      <p:tavLst>
                                        <p:tav tm="0">
                                          <p:val>
                                            <p:strVal val="ppt_x"/>
                                          </p:val>
                                        </p:tav>
                                        <p:tav tm="100000">
                                          <p:val>
                                            <p:strVal val="ppt_x+ppt_w/2"/>
                                          </p:val>
                                        </p:tav>
                                      </p:tavLst>
                                    </p:anim>
                                    <p:anim calcmode="lin" valueType="num">
                                      <p:cBhvr>
                                        <p:cTn id="7" dur="3000"/>
                                        <p:tgtEl>
                                          <p:spTgt spid="14"/>
                                        </p:tgtEl>
                                        <p:attrNameLst>
                                          <p:attrName>ppt_y</p:attrName>
                                        </p:attrNameLst>
                                      </p:cBhvr>
                                      <p:tavLst>
                                        <p:tav tm="0">
                                          <p:val>
                                            <p:strVal val="ppt_y"/>
                                          </p:val>
                                        </p:tav>
                                        <p:tav tm="100000">
                                          <p:val>
                                            <p:strVal val="ppt_y"/>
                                          </p:val>
                                        </p:tav>
                                      </p:tavLst>
                                    </p:anim>
                                    <p:anim calcmode="lin" valueType="num">
                                      <p:cBhvr>
                                        <p:cTn id="8" dur="3000"/>
                                        <p:tgtEl>
                                          <p:spTgt spid="14"/>
                                        </p:tgtEl>
                                        <p:attrNameLst>
                                          <p:attrName>ppt_w</p:attrName>
                                        </p:attrNameLst>
                                      </p:cBhvr>
                                      <p:tavLst>
                                        <p:tav tm="0">
                                          <p:val>
                                            <p:strVal val="ppt_w"/>
                                          </p:val>
                                        </p:tav>
                                        <p:tav tm="100000">
                                          <p:val>
                                            <p:fltVal val="0"/>
                                          </p:val>
                                        </p:tav>
                                      </p:tavLst>
                                    </p:anim>
                                    <p:anim calcmode="lin" valueType="num">
                                      <p:cBhvr>
                                        <p:cTn id="9" dur="3000"/>
                                        <p:tgtEl>
                                          <p:spTgt spid="14"/>
                                        </p:tgtEl>
                                        <p:attrNameLst>
                                          <p:attrName>ppt_h</p:attrName>
                                        </p:attrNameLst>
                                      </p:cBhvr>
                                      <p:tavLst>
                                        <p:tav tm="0">
                                          <p:val>
                                            <p:strVal val="ppt_h"/>
                                          </p:val>
                                        </p:tav>
                                        <p:tav tm="100000">
                                          <p:val>
                                            <p:strVal val="ppt_h"/>
                                          </p:val>
                                        </p:tav>
                                      </p:tavLst>
                                    </p:anim>
                                    <p:set>
                                      <p:cBhvr>
                                        <p:cTn id="10" dur="1" fill="hold">
                                          <p:stCondLst>
                                            <p:cond delay="2999"/>
                                          </p:stCondLst>
                                        </p:cTn>
                                        <p:tgtEl>
                                          <p:spTgt spid="14"/>
                                        </p:tgtEl>
                                        <p:attrNameLst>
                                          <p:attrName>style.visibility</p:attrName>
                                        </p:attrNameLst>
                                      </p:cBhvr>
                                      <p:to>
                                        <p:strVal val="hidden"/>
                                      </p:to>
                                    </p:set>
                                  </p:childTnLst>
                                </p:cTn>
                              </p:par>
                              <p:par>
                                <p:cTn id="11" presetID="3" presetClass="exit" presetSubtype="5" fill="hold" grpId="1" nodeType="withEffect">
                                  <p:stCondLst>
                                    <p:cond delay="0"/>
                                  </p:stCondLst>
                                  <p:childTnLst>
                                    <p:animEffect transition="out" filter="blinds(vertical)">
                                      <p:cBhvr>
                                        <p:cTn id="12" dur="3000"/>
                                        <p:tgtEl>
                                          <p:spTgt spid="14"/>
                                        </p:tgtEl>
                                      </p:cBhvr>
                                    </p:animEffect>
                                    <p:set>
                                      <p:cBhvr>
                                        <p:cTn id="13" dur="1" fill="hold">
                                          <p:stCondLst>
                                            <p:cond delay="2999"/>
                                          </p:stCondLst>
                                        </p:cTn>
                                        <p:tgtEl>
                                          <p:spTgt spid="14"/>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3000"/>
                                        <p:tgtEl>
                                          <p:spTgt spid="15"/>
                                        </p:tgtEl>
                                        <p:attrNameLst>
                                          <p:attrName>ppt_x</p:attrName>
                                        </p:attrNameLst>
                                      </p:cBhvr>
                                      <p:tavLst>
                                        <p:tav tm="0">
                                          <p:val>
                                            <p:strVal val="ppt_x"/>
                                          </p:val>
                                        </p:tav>
                                        <p:tav tm="100000">
                                          <p:val>
                                            <p:strVal val="ppt_x-ppt_w/2"/>
                                          </p:val>
                                        </p:tav>
                                      </p:tavLst>
                                    </p:anim>
                                    <p:anim calcmode="lin" valueType="num">
                                      <p:cBhvr>
                                        <p:cTn id="16" dur="3000"/>
                                        <p:tgtEl>
                                          <p:spTgt spid="15"/>
                                        </p:tgtEl>
                                        <p:attrNameLst>
                                          <p:attrName>ppt_y</p:attrName>
                                        </p:attrNameLst>
                                      </p:cBhvr>
                                      <p:tavLst>
                                        <p:tav tm="0">
                                          <p:val>
                                            <p:strVal val="ppt_y"/>
                                          </p:val>
                                        </p:tav>
                                        <p:tav tm="100000">
                                          <p:val>
                                            <p:strVal val="ppt_y"/>
                                          </p:val>
                                        </p:tav>
                                      </p:tavLst>
                                    </p:anim>
                                    <p:anim calcmode="lin" valueType="num">
                                      <p:cBhvr>
                                        <p:cTn id="17" dur="3000"/>
                                        <p:tgtEl>
                                          <p:spTgt spid="15"/>
                                        </p:tgtEl>
                                        <p:attrNameLst>
                                          <p:attrName>ppt_w</p:attrName>
                                        </p:attrNameLst>
                                      </p:cBhvr>
                                      <p:tavLst>
                                        <p:tav tm="0">
                                          <p:val>
                                            <p:strVal val="ppt_w"/>
                                          </p:val>
                                        </p:tav>
                                        <p:tav tm="100000">
                                          <p:val>
                                            <p:fltVal val="0"/>
                                          </p:val>
                                        </p:tav>
                                      </p:tavLst>
                                    </p:anim>
                                    <p:anim calcmode="lin" valueType="num">
                                      <p:cBhvr>
                                        <p:cTn id="18" dur="3000"/>
                                        <p:tgtEl>
                                          <p:spTgt spid="15"/>
                                        </p:tgtEl>
                                        <p:attrNameLst>
                                          <p:attrName>ppt_h</p:attrName>
                                        </p:attrNameLst>
                                      </p:cBhvr>
                                      <p:tavLst>
                                        <p:tav tm="0">
                                          <p:val>
                                            <p:strVal val="ppt_h"/>
                                          </p:val>
                                        </p:tav>
                                        <p:tav tm="100000">
                                          <p:val>
                                            <p:strVal val="ppt_h"/>
                                          </p:val>
                                        </p:tav>
                                      </p:tavLst>
                                    </p:anim>
                                    <p:set>
                                      <p:cBhvr>
                                        <p:cTn id="19" dur="1" fill="hold">
                                          <p:stCondLst>
                                            <p:cond delay="2999"/>
                                          </p:stCondLst>
                                        </p:cTn>
                                        <p:tgtEl>
                                          <p:spTgt spid="15"/>
                                        </p:tgtEl>
                                        <p:attrNameLst>
                                          <p:attrName>style.visibility</p:attrName>
                                        </p:attrNameLst>
                                      </p:cBhvr>
                                      <p:to>
                                        <p:strVal val="hidden"/>
                                      </p:to>
                                    </p:set>
                                  </p:childTnLst>
                                </p:cTn>
                              </p:par>
                              <p:par>
                                <p:cTn id="20" presetID="3" presetClass="exit" presetSubtype="5" fill="hold" grpId="1" nodeType="withEffect">
                                  <p:stCondLst>
                                    <p:cond delay="0"/>
                                  </p:stCondLst>
                                  <p:childTnLst>
                                    <p:animEffect transition="out" filter="blinds(vertical)">
                                      <p:cBhvr>
                                        <p:cTn id="21" dur="3000"/>
                                        <p:tgtEl>
                                          <p:spTgt spid="15"/>
                                        </p:tgtEl>
                                      </p:cBhvr>
                                    </p:animEffect>
                                    <p:set>
                                      <p:cBhvr>
                                        <p:cTn id="22" dur="1" fill="hold">
                                          <p:stCondLst>
                                            <p:cond delay="2999"/>
                                          </p:stCondLst>
                                        </p:cTn>
                                        <p:tgtEl>
                                          <p:spTgt spid="15"/>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3000" fill="hold"/>
                                        <p:tgtEl>
                                          <p:spTgt spid="11"/>
                                        </p:tgtEl>
                                        <p:attrNameLst>
                                          <p:attrName>ppt_w</p:attrName>
                                        </p:attrNameLst>
                                      </p:cBhvr>
                                      <p:tavLst>
                                        <p:tav tm="0">
                                          <p:val>
                                            <p:strVal val="4/3*#ppt_w"/>
                                          </p:val>
                                        </p:tav>
                                        <p:tav tm="100000">
                                          <p:val>
                                            <p:strVal val="#ppt_w"/>
                                          </p:val>
                                        </p:tav>
                                      </p:tavLst>
                                    </p:anim>
                                    <p:anim calcmode="lin" valueType="num">
                                      <p:cBhvr>
                                        <p:cTn id="26" dur="3000" fill="hold"/>
                                        <p:tgtEl>
                                          <p:spTgt spid="11"/>
                                        </p:tgtEl>
                                        <p:attrNameLst>
                                          <p:attrName>ppt_h</p:attrName>
                                        </p:attrNameLst>
                                      </p:cBhvr>
                                      <p:tavLst>
                                        <p:tav tm="0">
                                          <p:val>
                                            <p:strVal val="4/3*#ppt_h"/>
                                          </p:val>
                                        </p:tav>
                                        <p:tav tm="100000">
                                          <p:val>
                                            <p:strVal val="#ppt_h"/>
                                          </p:val>
                                        </p:tav>
                                      </p:tavLst>
                                    </p:anim>
                                  </p:childTnLst>
                                </p:cTn>
                              </p:par>
                            </p:childTnLst>
                          </p:cTn>
                        </p:par>
                        <p:par>
                          <p:cTn id="27" fill="hold">
                            <p:stCondLst>
                              <p:cond delay="3000"/>
                            </p:stCondLst>
                            <p:childTnLst>
                              <p:par>
                                <p:cTn id="28" presetID="23" presetClass="entr" presetSubtype="16"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p:cTn id="30" dur="2000" fill="hold"/>
                                        <p:tgtEl>
                                          <p:spTgt spid="16"/>
                                        </p:tgtEl>
                                        <p:attrNameLst>
                                          <p:attrName>ppt_w</p:attrName>
                                        </p:attrNameLst>
                                      </p:cBhvr>
                                      <p:tavLst>
                                        <p:tav tm="0">
                                          <p:val>
                                            <p:fltVal val="0"/>
                                          </p:val>
                                        </p:tav>
                                        <p:tav tm="100000">
                                          <p:val>
                                            <p:strVal val="#ppt_w"/>
                                          </p:val>
                                        </p:tav>
                                      </p:tavLst>
                                    </p:anim>
                                    <p:anim calcmode="lin" valueType="num">
                                      <p:cBhvr>
                                        <p:cTn id="31" dur="2000" fill="hold"/>
                                        <p:tgtEl>
                                          <p:spTgt spid="16"/>
                                        </p:tgtEl>
                                        <p:attrNameLst>
                                          <p:attrName>ppt_h</p:attrName>
                                        </p:attrNameLst>
                                      </p:cBhvr>
                                      <p:tavLst>
                                        <p:tav tm="0">
                                          <p:val>
                                            <p:fltVal val="0"/>
                                          </p:val>
                                        </p:tav>
                                        <p:tav tm="100000">
                                          <p:val>
                                            <p:strVal val="#ppt_h"/>
                                          </p:val>
                                        </p:tav>
                                      </p:tavLst>
                                    </p:anim>
                                  </p:childTnLst>
                                </p:cTn>
                              </p:par>
                            </p:childTnLst>
                          </p:cTn>
                        </p:par>
                        <p:par>
                          <p:cTn id="32" fill="hold">
                            <p:stCondLst>
                              <p:cond delay="5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18"/>
                                        </p:tgtEl>
                                        <p:attrNameLst>
                                          <p:attrName>style.visibility</p:attrName>
                                        </p:attrNameLst>
                                      </p:cBhvr>
                                      <p:to>
                                        <p:strVal val="visible"/>
                                      </p:to>
                                    </p:set>
                                    <p:animEffect transition="in" filter="fade">
                                      <p:cBhvr>
                                        <p:cTn id="35" dur="1000"/>
                                        <p:tgtEl>
                                          <p:spTgt spid="18"/>
                                        </p:tgtEl>
                                      </p:cBhvr>
                                    </p:animEffect>
                                    <p:anim calcmode="lin" valueType="num">
                                      <p:cBhvr>
                                        <p:cTn id="36" dur="1000" fill="hold"/>
                                        <p:tgtEl>
                                          <p:spTgt spid="18"/>
                                        </p:tgtEl>
                                        <p:attrNameLst>
                                          <p:attrName>ppt_x</p:attrName>
                                        </p:attrNameLst>
                                      </p:cBhvr>
                                      <p:tavLst>
                                        <p:tav tm="0">
                                          <p:val>
                                            <p:strVal val="#ppt_x-.1"/>
                                          </p:val>
                                        </p:tav>
                                        <p:tav tm="100000">
                                          <p:val>
                                            <p:strVal val="#ppt_x"/>
                                          </p:val>
                                        </p:tav>
                                      </p:tavLst>
                                    </p:anim>
                                    <p:anim calcmode="lin" valueType="num">
                                      <p:cBhvr>
                                        <p:cTn id="37"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5" grpId="0" animBg="1"/>
      <p:bldP spid="15" grpId="1" animBg="1"/>
      <p:bldP spid="16" grpId="0"/>
      <p:bldP spid="1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arz-a27327550.jpg"/>
          <p:cNvPicPr>
            <a:picLocks noChangeAspect="1"/>
          </p:cNvPicPr>
          <p:nvPr/>
        </p:nvPicPr>
        <p:blipFill>
          <a:blip r:embed="rId2" cstate="print"/>
          <a:srcRect/>
          <a:stretch>
            <a:fillRect/>
          </a:stretch>
        </p:blipFill>
        <p:spPr bwMode="auto">
          <a:xfrm>
            <a:off x="2051050" y="0"/>
            <a:ext cx="50419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2051050" cy="5715000"/>
          </a:xfrm>
          <a:prstGeom prst="rect">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7092950" y="0"/>
            <a:ext cx="2051050" cy="5715000"/>
          </a:xfrm>
          <a:prstGeom prst="rect">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2051050" y="0"/>
            <a:ext cx="5041900" cy="5715000"/>
          </a:xfrm>
          <a:prstGeom prst="rect">
            <a:avLst/>
          </a:prstGeom>
          <a:solidFill>
            <a:schemeClr val="tx2">
              <a:lumMod val="9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438" name="Rectangle 13"/>
          <p:cNvSpPr>
            <a:spLocks noChangeArrowheads="1"/>
          </p:cNvSpPr>
          <p:nvPr/>
        </p:nvSpPr>
        <p:spPr bwMode="auto">
          <a:xfrm>
            <a:off x="-3176588" y="-609600"/>
            <a:ext cx="279400" cy="615950"/>
          </a:xfrm>
          <a:prstGeom prst="rect">
            <a:avLst/>
          </a:prstGeom>
          <a:noFill/>
          <a:ln w="9525">
            <a:noFill/>
            <a:miter lim="800000"/>
            <a:headEnd/>
            <a:tailEnd/>
          </a:ln>
        </p:spPr>
        <p:txBody>
          <a:bodyPr wrap="none" lIns="0" tIns="0" rIns="0" bIns="0" anchor="ctr">
            <a:spAutoFit/>
          </a:bodyPr>
          <a:lstStyle/>
          <a:p>
            <a:r>
              <a:rPr lang="es-ES" sz="1100"/>
              <a:t/>
            </a:r>
            <a:br>
              <a:rPr lang="es-ES" sz="1100"/>
            </a:br>
            <a:r>
              <a:rPr lang="es-ES"/>
              <a:t/>
            </a:r>
            <a:br>
              <a:rPr lang="es-ES"/>
            </a:br>
            <a:r>
              <a:rPr lang="es-ES" sz="1000">
                <a:solidFill>
                  <a:srgbClr val="323131"/>
                </a:solidFill>
                <a:latin typeface="Tahoma" pitchFamily="34" charset="0"/>
                <a:cs typeface="Tahoma" pitchFamily="34" charset="0"/>
              </a:rPr>
              <a:t>      </a:t>
            </a:r>
            <a:r>
              <a:rPr lang="es-ES" sz="1100"/>
              <a:t> </a:t>
            </a:r>
            <a:endParaRPr lang="es-ES" sz="1000">
              <a:solidFill>
                <a:srgbClr val="323131"/>
              </a:solidFill>
              <a:latin typeface="Tahoma" pitchFamily="34" charset="0"/>
              <a:cs typeface="Tahoma" pitchFamily="34" charset="0"/>
            </a:endParaRPr>
          </a:p>
        </p:txBody>
      </p:sp>
      <p:sp>
        <p:nvSpPr>
          <p:cNvPr id="8" name="7 CuadroTexto"/>
          <p:cNvSpPr txBox="1"/>
          <p:nvPr/>
        </p:nvSpPr>
        <p:spPr>
          <a:xfrm>
            <a:off x="2700339" y="481013"/>
            <a:ext cx="3239814"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La gallina ciega</a:t>
            </a:r>
            <a:b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br>
            <a: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-Museo del Prado, Madrid.-</a:t>
            </a:r>
          </a:p>
        </p:txBody>
      </p:sp>
      <p:sp>
        <p:nvSpPr>
          <p:cNvPr id="9" name="8 CuadroTexto"/>
          <p:cNvSpPr txBox="1"/>
          <p:nvPr/>
        </p:nvSpPr>
        <p:spPr>
          <a:xfrm>
            <a:off x="1619250" y="4791075"/>
            <a:ext cx="56896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Al Goya caricaturista </a:t>
            </a:r>
            <a:r>
              <a:rPr lang="es-ES" b="1" dirty="0" err="1">
                <a:effectLst>
                  <a:glow rad="101600">
                    <a:schemeClr val="accent2">
                      <a:satMod val="175000"/>
                      <a:alpha val="40000"/>
                    </a:schemeClr>
                  </a:glow>
                  <a:outerShdw blurRad="38100" dist="38100" dir="2700000" algn="tl">
                    <a:srgbClr val="000000">
                      <a:alpha val="43137"/>
                    </a:srgbClr>
                  </a:outerShdw>
                </a:effectLst>
              </a:rPr>
              <a:t>tardorrococó</a:t>
            </a:r>
            <a:r>
              <a:rPr lang="es-ES" b="1" dirty="0">
                <a:effectLst>
                  <a:glow rad="101600">
                    <a:schemeClr val="accent2">
                      <a:satMod val="175000"/>
                      <a:alpha val="40000"/>
                    </a:schemeClr>
                  </a:glow>
                  <a:outerShdw blurRad="38100" dist="38100" dir="2700000" algn="tl">
                    <a:srgbClr val="000000">
                      <a:alpha val="43137"/>
                    </a:srgbClr>
                  </a:outerShdw>
                </a:effectLst>
              </a:rPr>
              <a:t> le divertía, al principio, la humanidad como un espectáculo de marionetas.</a:t>
            </a:r>
          </a:p>
        </p:txBody>
      </p:sp>
    </p:spTree>
  </p:cSld>
  <p:clrMapOvr>
    <a:masterClrMapping/>
  </p:clrMapOvr>
  <mc:AlternateContent xmlns:mc="http://schemas.openxmlformats.org/markup-compatibility/2006" xmlns:p14="http://schemas.microsoft.com/office/powerpoint/2010/main">
    <mc:Choice Requires="p14">
      <p:transition spd="slow" p14:dur="2250" advTm="23000">
        <p14:conveyor dir="r"/>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0" nodeType="withEffect">
                                  <p:stCondLst>
                                    <p:cond delay="0"/>
                                  </p:stCondLst>
                                  <p:childTnLst>
                                    <p:animEffect transition="out" filter="wheel(8)">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8" presetClass="emph" presetSubtype="0" fill="hold" nodeType="withEffect">
                                  <p:stCondLst>
                                    <p:cond delay="0"/>
                                  </p:stCondLst>
                                  <p:childTnLst>
                                    <p:animRot by="21600000">
                                      <p:cBhvr>
                                        <p:cTn id="9" dur="3000" fill="hold"/>
                                        <p:tgtEl>
                                          <p:spTgt spid="4"/>
                                        </p:tgtEl>
                                        <p:attrNameLst>
                                          <p:attrName>r</p:attrName>
                                        </p:attrNameLst>
                                      </p:cBhvr>
                                    </p:animRot>
                                  </p:childTnLst>
                                </p:cTn>
                              </p:par>
                              <p:par>
                                <p:cTn id="10" presetID="13" presetClass="entr" presetSubtype="16"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plus(in)">
                                      <p:cBhvr>
                                        <p:cTn id="12" dur="3000"/>
                                        <p:tgtEl>
                                          <p:spTgt spid="4"/>
                                        </p:tgtEl>
                                      </p:cBhvr>
                                    </p:animEffect>
                                  </p:childTnLst>
                                </p:cTn>
                              </p:par>
                              <p:par>
                                <p:cTn id="13" presetID="3" presetClass="entr" presetSubtype="10" repeatCount="200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1500"/>
                                        <p:tgtEl>
                                          <p:spTgt spid="6"/>
                                        </p:tgtEl>
                                      </p:cBhvr>
                                    </p:animEffect>
                                  </p:childTnLst>
                                </p:cTn>
                              </p:par>
                              <p:par>
                                <p:cTn id="16" presetID="3" presetClass="entr" presetSubtype="10" repeatCount="200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15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1"/>
                                          </p:val>
                                        </p:tav>
                                        <p:tav tm="100000">
                                          <p:val>
                                            <p:strVal val="#ppt_x"/>
                                          </p:val>
                                        </p:tav>
                                      </p:tavLst>
                                    </p:anim>
                                    <p:anim calcmode="lin" valueType="num">
                                      <p:cBhvr>
                                        <p:cTn id="24" dur="1000" fill="hold"/>
                                        <p:tgtEl>
                                          <p:spTgt spid="8"/>
                                        </p:tgtEl>
                                        <p:attrNameLst>
                                          <p:attrName>ppt_y</p:attrName>
                                        </p:attrNameLst>
                                      </p:cBhvr>
                                      <p:tavLst>
                                        <p:tav tm="0">
                                          <p:val>
                                            <p:strVal val="#ppt_y"/>
                                          </p:val>
                                        </p:tav>
                                        <p:tav tm="100000">
                                          <p:val>
                                            <p:strVal val="#ppt_y"/>
                                          </p:val>
                                        </p:tav>
                                      </p:tavLst>
                                    </p:anim>
                                  </p:childTnLst>
                                </p:cTn>
                              </p:par>
                            </p:childTnLst>
                          </p:cTn>
                        </p:par>
                        <p:par>
                          <p:cTn id="25" fill="hold">
                            <p:stCondLst>
                              <p:cond delay="76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1"/>
                                          </p:val>
                                        </p:tav>
                                        <p:tav tm="100000">
                                          <p:val>
                                            <p:strVal val="#ppt_x"/>
                                          </p:val>
                                        </p:tav>
                                      </p:tavLst>
                                    </p:anim>
                                    <p:anim calcmode="lin" valueType="num">
                                      <p:cBhvr>
                                        <p:cTn id="30"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erez_studytangoparis.jpg"/>
          <p:cNvPicPr>
            <a:picLocks noChangeAspect="1"/>
          </p:cNvPicPr>
          <p:nvPr/>
        </p:nvPicPr>
        <p:blipFill>
          <a:blip r:embed="rId2" cstate="print"/>
          <a:srcRect/>
          <a:stretch>
            <a:fillRect/>
          </a:stretch>
        </p:blipFill>
        <p:spPr bwMode="auto">
          <a:xfrm>
            <a:off x="2124075" y="0"/>
            <a:ext cx="489585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2" name="11 Rectángulo"/>
          <p:cNvSpPr/>
          <p:nvPr/>
        </p:nvSpPr>
        <p:spPr>
          <a:xfrm>
            <a:off x="2124075" y="0"/>
            <a:ext cx="4895850" cy="5715000"/>
          </a:xfrm>
          <a:prstGeom prst="rect">
            <a:avLst/>
          </a:prstGeom>
          <a:solidFill>
            <a:schemeClr val="accent5">
              <a:lumMod val="60000"/>
              <a:lumOff val="40000"/>
              <a:alpha val="7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7019925" y="0"/>
            <a:ext cx="2124075" cy="5715000"/>
          </a:xfrm>
          <a:prstGeom prst="rect">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0" y="0"/>
            <a:ext cx="2124075" cy="5715000"/>
          </a:xfrm>
          <a:prstGeom prst="rect">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2411413" y="769938"/>
            <a:ext cx="3673475"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El cacharrero</a:t>
            </a:r>
            <a:b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br>
            <a: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-Museo del Prado, Madrid.-</a:t>
            </a:r>
          </a:p>
        </p:txBody>
      </p:sp>
      <p:sp>
        <p:nvSpPr>
          <p:cNvPr id="7" name="6 CuadroTexto"/>
          <p:cNvSpPr txBox="1"/>
          <p:nvPr/>
        </p:nvSpPr>
        <p:spPr>
          <a:xfrm>
            <a:off x="900113" y="4514850"/>
            <a:ext cx="7237412"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Pintado en 1779, </a:t>
            </a:r>
            <a:r>
              <a:rPr lang="es-ES" b="1" i="1" dirty="0">
                <a:effectLst>
                  <a:glow rad="101600">
                    <a:schemeClr val="accent2">
                      <a:satMod val="175000"/>
                      <a:alpha val="40000"/>
                    </a:schemeClr>
                  </a:glow>
                  <a:outerShdw blurRad="38100" dist="38100" dir="2700000" algn="tl">
                    <a:srgbClr val="000000">
                      <a:alpha val="43137"/>
                    </a:srgbClr>
                  </a:outerShdw>
                </a:effectLst>
              </a:rPr>
              <a:t>El cacharrero</a:t>
            </a:r>
            <a:r>
              <a:rPr lang="es-ES" b="1" dirty="0">
                <a:effectLst>
                  <a:glow rad="101600">
                    <a:schemeClr val="accent2">
                      <a:satMod val="175000"/>
                      <a:alpha val="40000"/>
                    </a:schemeClr>
                  </a:glow>
                  <a:outerShdw blurRad="38100" dist="38100" dir="2700000" algn="tl">
                    <a:srgbClr val="000000">
                      <a:alpha val="43137"/>
                    </a:srgbClr>
                  </a:outerShdw>
                </a:effectLst>
              </a:rPr>
              <a:t> o </a:t>
            </a:r>
            <a:r>
              <a:rPr lang="es-ES" b="1" i="1" dirty="0">
                <a:effectLst>
                  <a:glow rad="101600">
                    <a:schemeClr val="accent2">
                      <a:satMod val="175000"/>
                      <a:alpha val="40000"/>
                    </a:schemeClr>
                  </a:glow>
                  <a:outerShdw blurRad="38100" dist="38100" dir="2700000" algn="tl">
                    <a:srgbClr val="000000">
                      <a:alpha val="43137"/>
                    </a:srgbClr>
                  </a:outerShdw>
                </a:effectLst>
              </a:rPr>
              <a:t>El puesto de loza</a:t>
            </a:r>
            <a:r>
              <a:rPr lang="es-ES" b="1" dirty="0">
                <a:effectLst>
                  <a:glow rad="101600">
                    <a:schemeClr val="accent2">
                      <a:satMod val="175000"/>
                      <a:alpha val="40000"/>
                    </a:schemeClr>
                  </a:glow>
                  <a:outerShdw blurRad="38100" dist="38100" dir="2700000" algn="tl">
                    <a:srgbClr val="000000">
                      <a:alpha val="43137"/>
                    </a:srgbClr>
                  </a:outerShdw>
                </a:effectLst>
              </a:rPr>
              <a:t>, como se le designa en los documentos, es ya una obra maestra pintada con una riqueza y refinamiento que superan, con mucho, la simple intención decorativa a que se destinaba.</a:t>
            </a:r>
          </a:p>
        </p:txBody>
      </p:sp>
    </p:spTree>
  </p:cSld>
  <p:clrMapOvr>
    <a:masterClrMapping/>
  </p:clrMapOvr>
  <mc:AlternateContent xmlns:mc="http://schemas.openxmlformats.org/markup-compatibility/2006" xmlns:p14="http://schemas.microsoft.com/office/powerpoint/2010/main">
    <mc:Choice Requires="p14">
      <p:transition spd="slow" p14:dur="2000" advTm="32000">
        <p:wipe dir="d"/>
      </p:transition>
    </mc:Choice>
    <mc:Fallback xmlns="">
      <p:transition spd="slow" advTm="32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3000"/>
                                        <p:tgtEl>
                                          <p:spTgt spid="12"/>
                                        </p:tgtEl>
                                      </p:cBhvr>
                                    </p:animEffect>
                                    <p:set>
                                      <p:cBhvr>
                                        <p:cTn id="7" dur="1" fill="hold">
                                          <p:stCondLst>
                                            <p:cond delay="2999"/>
                                          </p:stCondLst>
                                        </p:cTn>
                                        <p:tgtEl>
                                          <p:spTgt spid="12"/>
                                        </p:tgtEl>
                                        <p:attrNameLst>
                                          <p:attrName>style.visibility</p:attrName>
                                        </p:attrNameLst>
                                      </p:cBhvr>
                                      <p:to>
                                        <p:strVal val="hidden"/>
                                      </p:to>
                                    </p:set>
                                  </p:childTnLst>
                                </p:cTn>
                              </p:par>
                              <p:par>
                                <p:cTn id="8" presetID="3" presetClass="entr" presetSubtype="5"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vertical)">
                                      <p:cBhvr>
                                        <p:cTn id="10" dur="3000"/>
                                        <p:tgtEl>
                                          <p:spTgt spid="4"/>
                                        </p:tgtEl>
                                      </p:cBhvr>
                                    </p:animEffec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8" presetClass="entr" presetSubtype="16"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diamond(in)">
                                      <p:cBhvr>
                                        <p:cTn id="17" dur="3000"/>
                                        <p:tgtEl>
                                          <p:spTgt spid="11"/>
                                        </p:tgtEl>
                                      </p:cBhvr>
                                    </p:animEffect>
                                  </p:childTnLst>
                                </p:cTn>
                              </p:par>
                              <p:par>
                                <p:cTn id="18" presetID="8" presetClass="entr" presetSubtype="16" fill="hold" grpId="0" nodeType="with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diamond(in)">
                                      <p:cBhvr>
                                        <p:cTn id="20" dur="3000"/>
                                        <p:tgtEl>
                                          <p:spTgt spid="13"/>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par>
                          <p:cTn id="27" fill="hold">
                            <p:stCondLst>
                              <p:cond delay="74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7"/>
                                        </p:tgtEl>
                                        <p:attrNameLst>
                                          <p:attrName>style.visibility</p:attrName>
                                        </p:attrNameLst>
                                      </p:cBhvr>
                                      <p:to>
                                        <p:strVal val="visible"/>
                                      </p:to>
                                    </p:set>
                                    <p:animEffect transition="in" filter="fade">
                                      <p:cBhvr>
                                        <p:cTn id="30" dur="1000"/>
                                        <p:tgtEl>
                                          <p:spTgt spid="7"/>
                                        </p:tgtEl>
                                      </p:cBhvr>
                                    </p:animEffect>
                                    <p:anim calcmode="lin" valueType="num">
                                      <p:cBhvr>
                                        <p:cTn id="31" dur="1000" fill="hold"/>
                                        <p:tgtEl>
                                          <p:spTgt spid="7"/>
                                        </p:tgtEl>
                                        <p:attrNameLst>
                                          <p:attrName>ppt_x</p:attrName>
                                        </p:attrNameLst>
                                      </p:cBhvr>
                                      <p:tavLst>
                                        <p:tav tm="0">
                                          <p:val>
                                            <p:strVal val="#ppt_x-.1"/>
                                          </p:val>
                                        </p:tav>
                                        <p:tav tm="100000">
                                          <p:val>
                                            <p:strVal val="#ppt_x"/>
                                          </p:val>
                                        </p:tav>
                                      </p:tavLst>
                                    </p:anim>
                                    <p:anim calcmode="lin" valueType="num">
                                      <p:cBhvr>
                                        <p:cTn id="3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1" grpId="0" animBg="1"/>
      <p:bldP spid="13" grpId="0" animBg="1"/>
      <p:bldP spid="6" grpId="0"/>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erez_maninwhitesuitii.jpg"/>
          <p:cNvPicPr>
            <a:picLocks noChangeAspect="1"/>
          </p:cNvPicPr>
          <p:nvPr/>
        </p:nvPicPr>
        <p:blipFill>
          <a:blip r:embed="rId2" cstate="print"/>
          <a:srcRect/>
          <a:stretch>
            <a:fillRect/>
          </a:stretch>
        </p:blipFill>
        <p:spPr bwMode="auto">
          <a:xfrm>
            <a:off x="2266950" y="0"/>
            <a:ext cx="4681538" cy="56753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2268538" cy="5715000"/>
          </a:xfrm>
          <a:prstGeom prst="rect">
            <a:avLst/>
          </a:prstGeom>
          <a:blipFill>
            <a:blip r:embed="rId3" cstate="print"/>
            <a:stretch>
              <a:fillRect/>
            </a:stretch>
          </a:blipFill>
          <a:ln w="1905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6948488" y="0"/>
            <a:ext cx="2195512" cy="5715000"/>
          </a:xfrm>
          <a:prstGeom prst="rect">
            <a:avLst/>
          </a:prstGeom>
          <a:blipFill>
            <a:blip r:embed="rId3" cstate="print"/>
            <a:stretch>
              <a:fillRect/>
            </a:stretch>
          </a:blipFill>
          <a:ln w="1905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2268538" y="0"/>
            <a:ext cx="4679950" cy="5715000"/>
          </a:xfrm>
          <a:prstGeom prst="rect">
            <a:avLst/>
          </a:prstGeom>
          <a:solidFill>
            <a:schemeClr val="accent4">
              <a:lumMod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2195513" y="193675"/>
            <a:ext cx="3528615"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Doña Isabel Cobos de Porcel</a:t>
            </a:r>
            <a:b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br>
            <a: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a:t>
            </a:r>
            <a:r>
              <a:rPr lang="es-ES"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National</a:t>
            </a:r>
            <a: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a:t>
            </a:r>
            <a:r>
              <a:rPr lang="es-ES"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Gallery</a:t>
            </a:r>
            <a: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Londres.-</a:t>
            </a:r>
          </a:p>
        </p:txBody>
      </p:sp>
      <p:sp>
        <p:nvSpPr>
          <p:cNvPr id="9" name="8 CuadroTexto"/>
          <p:cNvSpPr txBox="1"/>
          <p:nvPr/>
        </p:nvSpPr>
        <p:spPr>
          <a:xfrm>
            <a:off x="1187450" y="4791075"/>
            <a:ext cx="712787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Esta hermosa mujer va vestida de maja, según la moda popular femenina vigente a finales del siglo XVIII. Su esposo Antonio Porcel también fue retratado por Goya el mismo año (1806).</a:t>
            </a:r>
          </a:p>
        </p:txBody>
      </p:sp>
    </p:spTree>
  </p:cSld>
  <p:clrMapOvr>
    <a:masterClrMapping/>
  </p:clrMapOvr>
  <mc:AlternateContent xmlns:mc="http://schemas.openxmlformats.org/markup-compatibility/2006" xmlns:p14="http://schemas.microsoft.com/office/powerpoint/2010/main">
    <mc:Choice Requires="p14">
      <p:transition spd="slow" p14:dur="2000" advTm="29000">
        <p:wipe dir="u"/>
      </p:transition>
    </mc:Choice>
    <mc:Fallback xmlns="">
      <p:transition spd="slow" advTm="29000">
        <p:wipe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3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3000"/>
                                        <p:tgtEl>
                                          <p:spTgt spid="4"/>
                                        </p:tgtEl>
                                      </p:cBhvr>
                                    </p:animEffect>
                                  </p:childTnLst>
                                </p:cTn>
                              </p:par>
                              <p:par>
                                <p:cTn id="14" presetID="17" presetClass="entr" presetSubtype="1"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21" presetClass="exit" presetSubtype="4" fill="hold" grpId="0" nodeType="withEffect">
                                  <p:stCondLst>
                                    <p:cond delay="0"/>
                                  </p:stCondLst>
                                  <p:childTnLst>
                                    <p:animEffect transition="out" filter="wheel(4)">
                                      <p:cBhvr>
                                        <p:cTn id="21" dur="3000"/>
                                        <p:tgtEl>
                                          <p:spTgt spid="8"/>
                                        </p:tgtEl>
                                      </p:cBhvr>
                                    </p:animEffect>
                                    <p:set>
                                      <p:cBhvr>
                                        <p:cTn id="22" dur="1" fill="hold">
                                          <p:stCondLst>
                                            <p:cond delay="2999"/>
                                          </p:stCondLst>
                                        </p:cTn>
                                        <p:tgtEl>
                                          <p:spTgt spid="8"/>
                                        </p:tgtEl>
                                        <p:attrNameLst>
                                          <p:attrName>style.visibility</p:attrName>
                                        </p:attrNameLst>
                                      </p:cBhvr>
                                      <p:to>
                                        <p:strVal val="hidden"/>
                                      </p:to>
                                    </p:set>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par>
                          <p:cTn id="29" fill="hold">
                            <p:stCondLst>
                              <p:cond delay="88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9"/>
                                        </p:tgtEl>
                                        <p:attrNameLst>
                                          <p:attrName>style.visibility</p:attrName>
                                        </p:attrNameLst>
                                      </p:cBhvr>
                                      <p:to>
                                        <p:strVal val="visible"/>
                                      </p:to>
                                    </p:set>
                                    <p:animEffect transition="in" filter="fade">
                                      <p:cBhvr>
                                        <p:cTn id="32" dur="1000"/>
                                        <p:tgtEl>
                                          <p:spTgt spid="9"/>
                                        </p:tgtEl>
                                      </p:cBhvr>
                                    </p:animEffect>
                                    <p:anim calcmode="lin" valueType="num">
                                      <p:cBhvr>
                                        <p:cTn id="33" dur="1000" fill="hold"/>
                                        <p:tgtEl>
                                          <p:spTgt spid="9"/>
                                        </p:tgtEl>
                                        <p:attrNameLst>
                                          <p:attrName>ppt_x</p:attrName>
                                        </p:attrNameLst>
                                      </p:cBhvr>
                                      <p:tavLst>
                                        <p:tav tm="0">
                                          <p:val>
                                            <p:strVal val="#ppt_x-.1"/>
                                          </p:val>
                                        </p:tav>
                                        <p:tav tm="100000">
                                          <p:val>
                                            <p:strVal val="#ppt_x"/>
                                          </p:val>
                                        </p:tav>
                                      </p:tavLst>
                                    </p:anim>
                                    <p:anim calcmode="lin" valueType="num">
                                      <p:cBhvr>
                                        <p:cTn id="34"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he_gathering-578x691.jpg"/>
          <p:cNvPicPr>
            <a:picLocks noChangeAspect="1"/>
          </p:cNvPicPr>
          <p:nvPr/>
        </p:nvPicPr>
        <p:blipFill>
          <a:blip r:embed="rId2" cstate="print"/>
          <a:srcRect/>
          <a:stretch>
            <a:fillRect/>
          </a:stretch>
        </p:blipFill>
        <p:spPr bwMode="auto">
          <a:xfrm>
            <a:off x="2268538" y="0"/>
            <a:ext cx="460692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1187450" cy="5715000"/>
          </a:xfrm>
          <a:prstGeom prst="rect">
            <a:avLst/>
          </a:prstGeom>
          <a:gradFill flip="none" rotWithShape="1">
            <a:gsLst>
              <a:gs pos="0">
                <a:schemeClr val="tx2">
                  <a:lumMod val="25000"/>
                  <a:shade val="30000"/>
                  <a:satMod val="115000"/>
                </a:schemeClr>
              </a:gs>
              <a:gs pos="50000">
                <a:schemeClr val="tx2">
                  <a:lumMod val="25000"/>
                  <a:shade val="67500"/>
                  <a:satMod val="115000"/>
                </a:schemeClr>
              </a:gs>
              <a:gs pos="100000">
                <a:schemeClr val="tx2">
                  <a:lumMod val="2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8027988" y="0"/>
            <a:ext cx="1116012" cy="5715000"/>
          </a:xfrm>
          <a:prstGeom prst="rect">
            <a:avLst/>
          </a:prstGeom>
          <a:gradFill flip="none" rotWithShape="1">
            <a:gsLst>
              <a:gs pos="0">
                <a:schemeClr val="tx2">
                  <a:lumMod val="25000"/>
                  <a:shade val="30000"/>
                  <a:satMod val="115000"/>
                </a:schemeClr>
              </a:gs>
              <a:gs pos="50000">
                <a:schemeClr val="tx2">
                  <a:lumMod val="25000"/>
                  <a:shade val="67500"/>
                  <a:satMod val="115000"/>
                </a:schemeClr>
              </a:gs>
              <a:gs pos="100000">
                <a:schemeClr val="tx2">
                  <a:lumMod val="2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1187450" y="0"/>
            <a:ext cx="1077913" cy="5715000"/>
          </a:xfrm>
          <a:prstGeom prst="rect">
            <a:avLst/>
          </a:prstGeom>
          <a:gradFill flip="none" rotWithShape="1">
            <a:gsLst>
              <a:gs pos="0">
                <a:schemeClr val="tx2">
                  <a:lumMod val="25000"/>
                  <a:shade val="30000"/>
                  <a:satMod val="115000"/>
                </a:schemeClr>
              </a:gs>
              <a:gs pos="50000">
                <a:schemeClr val="tx2">
                  <a:lumMod val="25000"/>
                  <a:shade val="67500"/>
                  <a:satMod val="115000"/>
                </a:schemeClr>
              </a:gs>
              <a:gs pos="100000">
                <a:schemeClr val="tx2">
                  <a:lumMod val="2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6875463" y="0"/>
            <a:ext cx="1152525" cy="5715000"/>
          </a:xfrm>
          <a:prstGeom prst="rect">
            <a:avLst/>
          </a:prstGeom>
          <a:gradFill flip="none" rotWithShape="1">
            <a:gsLst>
              <a:gs pos="0">
                <a:schemeClr val="tx2">
                  <a:lumMod val="25000"/>
                  <a:shade val="30000"/>
                  <a:satMod val="115000"/>
                </a:schemeClr>
              </a:gs>
              <a:gs pos="50000">
                <a:schemeClr val="tx2">
                  <a:lumMod val="25000"/>
                  <a:shade val="67500"/>
                  <a:satMod val="115000"/>
                </a:schemeClr>
              </a:gs>
              <a:gs pos="100000">
                <a:schemeClr val="tx2">
                  <a:lumMod val="2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2268538" y="0"/>
            <a:ext cx="4606925" cy="5715000"/>
          </a:xfrm>
          <a:prstGeom prst="rect">
            <a:avLst/>
          </a:prstGeom>
          <a:solidFill>
            <a:schemeClr val="tx2">
              <a:lumMod val="2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uadroTexto"/>
          <p:cNvSpPr txBox="1"/>
          <p:nvPr/>
        </p:nvSpPr>
        <p:spPr>
          <a:xfrm>
            <a:off x="2627313" y="409575"/>
            <a:ext cx="3167062"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La mujer del abanico</a:t>
            </a:r>
            <a:b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br>
            <a: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-Museo del Louvre, París.-</a:t>
            </a:r>
          </a:p>
        </p:txBody>
      </p:sp>
      <p:sp>
        <p:nvSpPr>
          <p:cNvPr id="13" name="12 CuadroTexto"/>
          <p:cNvSpPr txBox="1"/>
          <p:nvPr/>
        </p:nvSpPr>
        <p:spPr>
          <a:xfrm>
            <a:off x="1908175" y="4514850"/>
            <a:ext cx="5543550"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Este retrato, adquirido por el Louvre en 1858, es una representación de busto de una mujer joven desconocida, tal vez la nuera de Goya. La obra debe datar de los años 1805-1807.</a:t>
            </a:r>
          </a:p>
        </p:txBody>
      </p:sp>
    </p:spTree>
  </p:cSld>
  <p:clrMapOvr>
    <a:masterClrMapping/>
  </p:clrMapOvr>
  <mc:AlternateContent xmlns:mc="http://schemas.openxmlformats.org/markup-compatibility/2006" xmlns:p14="http://schemas.microsoft.com/office/powerpoint/2010/main">
    <mc:Choice Requires="p14">
      <p:transition spd="slow" p14:dur="2000" advTm="29000">
        <p14:prism dir="u" isContent="1"/>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3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3" presetClass="entr" presetSubtype="1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3000"/>
                                        <p:tgtEl>
                                          <p:spTgt spid="7"/>
                                        </p:tgtEl>
                                      </p:cBhvr>
                                    </p:animEffect>
                                  </p:childTnLst>
                                </p:cTn>
                              </p:par>
                              <p:par>
                                <p:cTn id="14" presetID="3" presetClass="entr" presetSubtype="1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horizontal)">
                                      <p:cBhvr>
                                        <p:cTn id="16" dur="3000"/>
                                        <p:tgtEl>
                                          <p:spTgt spid="8"/>
                                        </p:tgtEl>
                                      </p:cBhvr>
                                    </p:animEffect>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4/3*#ppt_w"/>
                                          </p:val>
                                        </p:tav>
                                        <p:tav tm="100000">
                                          <p:val>
                                            <p:strVal val="#ppt_w"/>
                                          </p:val>
                                        </p:tav>
                                      </p:tavLst>
                                    </p:anim>
                                    <p:anim calcmode="lin" valueType="num">
                                      <p:cBhvr>
                                        <p:cTn id="20" dur="3000" fill="hold"/>
                                        <p:tgtEl>
                                          <p:spTgt spid="4"/>
                                        </p:tgtEl>
                                        <p:attrNameLst>
                                          <p:attrName>ppt_h</p:attrName>
                                        </p:attrNameLst>
                                      </p:cBhvr>
                                      <p:tavLst>
                                        <p:tav tm="0">
                                          <p:val>
                                            <p:strVal val="4/3*#ppt_h"/>
                                          </p:val>
                                        </p:tav>
                                        <p:tav tm="100000">
                                          <p:val>
                                            <p:strVal val="#ppt_h"/>
                                          </p:val>
                                        </p:tav>
                                      </p:tavLst>
                                    </p:anim>
                                  </p:childTnLst>
                                </p:cTn>
                              </p:par>
                              <p:par>
                                <p:cTn id="21" presetID="16" presetClass="exit" presetSubtype="37" fill="hold" grpId="0" nodeType="withEffect">
                                  <p:stCondLst>
                                    <p:cond delay="0"/>
                                  </p:stCondLst>
                                  <p:childTnLst>
                                    <p:animEffect transition="out" filter="barn(outVertical)">
                                      <p:cBhvr>
                                        <p:cTn id="22" dur="3000"/>
                                        <p:tgtEl>
                                          <p:spTgt spid="12"/>
                                        </p:tgtEl>
                                      </p:cBhvr>
                                    </p:animEffect>
                                    <p:set>
                                      <p:cBhvr>
                                        <p:cTn id="23" dur="1" fill="hold">
                                          <p:stCondLst>
                                            <p:cond delay="2999"/>
                                          </p:stCondLst>
                                        </p:cTn>
                                        <p:tgtEl>
                                          <p:spTgt spid="12"/>
                                        </p:tgtEl>
                                        <p:attrNameLst>
                                          <p:attrName>style.visibility</p:attrName>
                                        </p:attrNameLst>
                                      </p:cBhvr>
                                      <p:to>
                                        <p:strVal val="hidden"/>
                                      </p:to>
                                    </p:se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11"/>
                                        </p:tgtEl>
                                        <p:attrNameLst>
                                          <p:attrName>style.visibility</p:attrName>
                                        </p:attrNameLst>
                                      </p:cBhvr>
                                      <p:to>
                                        <p:strVal val="visible"/>
                                      </p:to>
                                    </p:set>
                                    <p:animEffect transition="in" filter="fade">
                                      <p:cBhvr>
                                        <p:cTn id="27" dur="1000"/>
                                        <p:tgtEl>
                                          <p:spTgt spid="11"/>
                                        </p:tgtEl>
                                      </p:cBhvr>
                                    </p:animEffect>
                                    <p:anim calcmode="lin" valueType="num">
                                      <p:cBhvr>
                                        <p:cTn id="28" dur="1000" fill="hold"/>
                                        <p:tgtEl>
                                          <p:spTgt spid="11"/>
                                        </p:tgtEl>
                                        <p:attrNameLst>
                                          <p:attrName>ppt_x</p:attrName>
                                        </p:attrNameLst>
                                      </p:cBhvr>
                                      <p:tavLst>
                                        <p:tav tm="0">
                                          <p:val>
                                            <p:strVal val="#ppt_x-.1"/>
                                          </p:val>
                                        </p:tav>
                                        <p:tav tm="100000">
                                          <p:val>
                                            <p:strVal val="#ppt_x"/>
                                          </p:val>
                                        </p:tav>
                                      </p:tavLst>
                                    </p:anim>
                                    <p:anim calcmode="lin" valueType="num">
                                      <p:cBhvr>
                                        <p:cTn id="29" dur="1000" fill="hold"/>
                                        <p:tgtEl>
                                          <p:spTgt spid="11"/>
                                        </p:tgtEl>
                                        <p:attrNameLst>
                                          <p:attrName>ppt_y</p:attrName>
                                        </p:attrNameLst>
                                      </p:cBhvr>
                                      <p:tavLst>
                                        <p:tav tm="0">
                                          <p:val>
                                            <p:strVal val="#ppt_y"/>
                                          </p:val>
                                        </p:tav>
                                        <p:tav tm="100000">
                                          <p:val>
                                            <p:strVal val="#ppt_y"/>
                                          </p:val>
                                        </p:tav>
                                      </p:tavLst>
                                    </p:anim>
                                  </p:childTnLst>
                                </p:cTn>
                              </p:par>
                            </p:childTnLst>
                          </p:cTn>
                        </p:par>
                        <p:par>
                          <p:cTn id="30" fill="hold">
                            <p:stCondLst>
                              <p:cond delay="79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3"/>
                                        </p:tgtEl>
                                        <p:attrNameLst>
                                          <p:attrName>style.visibility</p:attrName>
                                        </p:attrNameLst>
                                      </p:cBhvr>
                                      <p:to>
                                        <p:strVal val="visible"/>
                                      </p:to>
                                    </p:set>
                                    <p:animEffect transition="in" filter="fade">
                                      <p:cBhvr>
                                        <p:cTn id="33" dur="1000"/>
                                        <p:tgtEl>
                                          <p:spTgt spid="13"/>
                                        </p:tgtEl>
                                      </p:cBhvr>
                                    </p:animEffect>
                                    <p:anim calcmode="lin" valueType="num">
                                      <p:cBhvr>
                                        <p:cTn id="34" dur="1000" fill="hold"/>
                                        <p:tgtEl>
                                          <p:spTgt spid="13"/>
                                        </p:tgtEl>
                                        <p:attrNameLst>
                                          <p:attrName>ppt_x</p:attrName>
                                        </p:attrNameLst>
                                      </p:cBhvr>
                                      <p:tavLst>
                                        <p:tav tm="0">
                                          <p:val>
                                            <p:strVal val="#ppt_x-.1"/>
                                          </p:val>
                                        </p:tav>
                                        <p:tav tm="100000">
                                          <p:val>
                                            <p:strVal val="#ppt_x"/>
                                          </p:val>
                                        </p:tav>
                                      </p:tavLst>
                                    </p:anim>
                                    <p:anim calcmode="lin" valueType="num">
                                      <p:cBhvr>
                                        <p:cTn id="35"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1" grpId="0"/>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erez Fabian Under_the_light.jpg"/>
          <p:cNvPicPr>
            <a:picLocks noChangeAspect="1"/>
          </p:cNvPicPr>
          <p:nvPr/>
        </p:nvPicPr>
        <p:blipFill>
          <a:blip r:embed="rId2" cstate="print"/>
          <a:srcRect/>
          <a:stretch>
            <a:fillRect/>
          </a:stretch>
        </p:blipFill>
        <p:spPr bwMode="auto">
          <a:xfrm>
            <a:off x="2268538" y="0"/>
            <a:ext cx="460692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2268538" cy="5715000"/>
          </a:xfrm>
          <a:prstGeom prst="rect">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6875463" y="0"/>
            <a:ext cx="2268537" cy="5715000"/>
          </a:xfrm>
          <a:prstGeom prst="rect">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2268538" y="0"/>
            <a:ext cx="4606925" cy="5715000"/>
          </a:xfrm>
          <a:prstGeom prst="rect">
            <a:avLst/>
          </a:prstGeom>
          <a:solidFill>
            <a:schemeClr val="accent6">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sz="2400" b="1">
              <a:solidFill>
                <a:srgbClr val="FFFFFF"/>
              </a:solidFill>
              <a:cs typeface="Arial" charset="0"/>
            </a:endParaRPr>
          </a:p>
        </p:txBody>
      </p:sp>
      <p:sp>
        <p:nvSpPr>
          <p:cNvPr id="8" name="7 CuadroTexto"/>
          <p:cNvSpPr txBox="1"/>
          <p:nvPr/>
        </p:nvSpPr>
        <p:spPr>
          <a:xfrm>
            <a:off x="1908175" y="4714875"/>
            <a:ext cx="5256213"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lgn="ctr">
              <a:defRPr/>
            </a:pPr>
            <a:r>
              <a:rPr lang="es-ES" b="1" dirty="0">
                <a:effectLst>
                  <a:glow rad="101600">
                    <a:schemeClr val="accent2">
                      <a:satMod val="175000"/>
                      <a:alpha val="40000"/>
                    </a:schemeClr>
                  </a:glow>
                  <a:outerShdw blurRad="38100" dist="38100" dir="2700000" algn="tl">
                    <a:srgbClr val="1F497D"/>
                  </a:outerShdw>
                </a:effectLst>
              </a:rPr>
              <a:t>Tras el fallecimiento en 1815 de su mujer, Josefa </a:t>
            </a:r>
            <a:r>
              <a:rPr lang="es-ES" b="1" dirty="0" err="1">
                <a:effectLst>
                  <a:glow rad="101600">
                    <a:schemeClr val="accent2">
                      <a:satMod val="175000"/>
                      <a:alpha val="40000"/>
                    </a:schemeClr>
                  </a:glow>
                  <a:outerShdw blurRad="38100" dist="38100" dir="2700000" algn="tl">
                    <a:srgbClr val="1F497D"/>
                  </a:outerShdw>
                </a:effectLst>
              </a:rPr>
              <a:t>Bayeu</a:t>
            </a:r>
            <a:r>
              <a:rPr lang="es-ES" b="1" dirty="0">
                <a:effectLst>
                  <a:glow rad="101600">
                    <a:schemeClr val="accent2">
                      <a:satMod val="175000"/>
                      <a:alpha val="40000"/>
                    </a:schemeClr>
                  </a:glow>
                  <a:outerShdw blurRad="38100" dist="38100" dir="2700000" algn="tl">
                    <a:srgbClr val="1F497D"/>
                  </a:outerShdw>
                </a:effectLst>
              </a:rPr>
              <a:t>, convivía con Leocadia Zorrilla, de 35 años, 42 más joven que él. </a:t>
            </a:r>
          </a:p>
        </p:txBody>
      </p:sp>
    </p:spTree>
  </p:cSld>
  <p:clrMapOvr>
    <a:masterClrMapping/>
  </p:clrMapOvr>
  <mc:AlternateContent xmlns:mc="http://schemas.openxmlformats.org/markup-compatibility/2006" xmlns:p14="http://schemas.microsoft.com/office/powerpoint/2010/main">
    <mc:Choice Requires="p14">
      <p:transition spd="slow" p14:dur="2000" advTm="18000">
        <p14:prism dir="d" isContent="1"/>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3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13"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out)">
                                      <p:cBhvr>
                                        <p:cTn id="13" dur="3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par>
                                <p:cTn id="18" presetID="6" presetClass="exit" presetSubtype="16" fill="hold" grpId="0" nodeType="withEffect">
                                  <p:stCondLst>
                                    <p:cond delay="0"/>
                                  </p:stCondLst>
                                  <p:iterate type="lt">
                                    <p:tmPct val="0"/>
                                  </p:iterate>
                                  <p:childTnLst>
                                    <p:animEffect transition="out" filter="circle(in)">
                                      <p:cBhvr>
                                        <p:cTn id="19" dur="3000"/>
                                        <p:tgtEl>
                                          <p:spTgt spid="15"/>
                                        </p:tgtEl>
                                      </p:cBhvr>
                                    </p:animEffect>
                                    <p:set>
                                      <p:cBhvr>
                                        <p:cTn id="20" dur="1" fill="hold">
                                          <p:stCondLst>
                                            <p:cond delay="2999"/>
                                          </p:stCondLst>
                                        </p:cTn>
                                        <p:tgtEl>
                                          <p:spTgt spid="15"/>
                                        </p:tgtEl>
                                        <p:attrNameLst>
                                          <p:attrName>style.visibility</p:attrName>
                                        </p:attrNameLst>
                                      </p:cBhvr>
                                      <p:to>
                                        <p:strVal val="hidden"/>
                                      </p:to>
                                    </p:se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p1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chemeClr val="bg1">
              <a:lumMod val="50000"/>
              <a:lumOff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611188" y="4802188"/>
            <a:ext cx="7993062" cy="73818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Con </a:t>
            </a:r>
            <a:r>
              <a:rPr lang="es-ES" sz="2400"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Los Caprichos</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Goya alcanza la modernidad; pasa de ser un maestro neoclásico, a ser un genio que se sirve de nuevas categorías.</a:t>
            </a:r>
          </a:p>
        </p:txBody>
      </p:sp>
    </p:spTree>
  </p:cSld>
  <p:clrMapOvr>
    <a:masterClrMapping/>
  </p:clrMapOvr>
  <mc:AlternateContent xmlns:mc="http://schemas.openxmlformats.org/markup-compatibility/2006" xmlns:p14="http://schemas.microsoft.com/office/powerpoint/2010/main">
    <mc:Choice Requires="p14">
      <p:transition spd="slow" p14:dur="2000" advTm="19000">
        <p14:prism isContent="1"/>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8" fill="hold" nodeType="withEffect">
                                  <p:stCondLst>
                                    <p:cond delay="0"/>
                                  </p:stCondLst>
                                  <p:childTnLst>
                                    <p:anim calcmode="lin" valueType="num">
                                      <p:cBhvr additive="base">
                                        <p:cTn id="6" dur="3000"/>
                                        <p:tgtEl>
                                          <p:spTgt spid="7"/>
                                        </p:tgtEl>
                                        <p:attrNameLst>
                                          <p:attrName>ppt_x</p:attrName>
                                        </p:attrNameLst>
                                      </p:cBhvr>
                                      <p:tavLst>
                                        <p:tav tm="0">
                                          <p:val>
                                            <p:strVal val="ppt_x"/>
                                          </p:val>
                                        </p:tav>
                                        <p:tav tm="100000">
                                          <p:val>
                                            <p:strVal val="0-ppt_w/2"/>
                                          </p:val>
                                        </p:tav>
                                      </p:tavLst>
                                    </p:anim>
                                    <p:anim calcmode="lin" valueType="num">
                                      <p:cBhvr additive="base">
                                        <p:cTn id="7" dur="3000"/>
                                        <p:tgtEl>
                                          <p:spTgt spid="7"/>
                                        </p:tgtEl>
                                        <p:attrNameLst>
                                          <p:attrName>ppt_y</p:attrName>
                                        </p:attrNameLst>
                                      </p:cBhvr>
                                      <p:tavLst>
                                        <p:tav tm="0">
                                          <p:val>
                                            <p:strVal val="ppt_y"/>
                                          </p:val>
                                        </p:tav>
                                        <p:tav tm="100000">
                                          <p:val>
                                            <p:strVal val="ppt_y"/>
                                          </p:val>
                                        </p:tav>
                                      </p:tavLst>
                                    </p:anim>
                                    <p:set>
                                      <p:cBhvr>
                                        <p:cTn id="8" dur="1" fill="hold">
                                          <p:stCondLst>
                                            <p:cond delay="2999"/>
                                          </p:stCondLst>
                                        </p:cTn>
                                        <p:tgtEl>
                                          <p:spTgt spid="7"/>
                                        </p:tgtEl>
                                        <p:attrNameLst>
                                          <p:attrName>style.visibility</p:attrName>
                                        </p:attrNameLst>
                                      </p:cBhvr>
                                      <p:to>
                                        <p:strVal val="hidden"/>
                                      </p:to>
                                    </p:set>
                                  </p:childTnLst>
                                </p:cTn>
                              </p:par>
                              <p:par>
                                <p:cTn id="9" presetID="3" presetClass="exit" presetSubtype="10" fill="hold" nodeType="withEffect">
                                  <p:stCondLst>
                                    <p:cond delay="0"/>
                                  </p:stCondLst>
                                  <p:childTnLst>
                                    <p:animEffect transition="out" filter="blinds(horizontal)">
                                      <p:cBhvr>
                                        <p:cTn id="10" dur="3000"/>
                                        <p:tgtEl>
                                          <p:spTgt spid="7"/>
                                        </p:tgtEl>
                                      </p:cBhvr>
                                    </p:animEffect>
                                    <p:set>
                                      <p:cBhvr>
                                        <p:cTn id="11" dur="1" fill="hold">
                                          <p:stCondLst>
                                            <p:cond delay="2999"/>
                                          </p:stCondLst>
                                        </p:cTn>
                                        <p:tgtEl>
                                          <p:spTgt spid="7"/>
                                        </p:tgtEl>
                                        <p:attrNameLst>
                                          <p:attrName>style.visibility</p:attrName>
                                        </p:attrNameLst>
                                      </p:cBhvr>
                                      <p:to>
                                        <p:strVal val="hidden"/>
                                      </p:to>
                                    </p:set>
                                  </p:childTnLst>
                                </p:cTn>
                              </p:par>
                              <p:par>
                                <p:cTn id="12" presetID="7" presetClass="entr" presetSubtype="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1+#ppt_w/2"/>
                                          </p:val>
                                        </p:tav>
                                        <p:tav tm="100000">
                                          <p:val>
                                            <p:strVal val="#ppt_x"/>
                                          </p:val>
                                        </p:tav>
                                      </p:tavLst>
                                    </p:anim>
                                    <p:anim calcmode="lin" valueType="num">
                                      <p:cBhvr additive="base">
                                        <p:cTn id="15" dur="3000" fill="hold"/>
                                        <p:tgtEl>
                                          <p:spTgt spid="4"/>
                                        </p:tgtEl>
                                        <p:attrNameLst>
                                          <p:attrName>ppt_y</p:attrName>
                                        </p:attrNameLst>
                                      </p:cBhvr>
                                      <p:tavLst>
                                        <p:tav tm="0">
                                          <p:val>
                                            <p:strVal val="#ppt_y"/>
                                          </p:val>
                                        </p:tav>
                                        <p:tav tm="100000">
                                          <p:val>
                                            <p:strVal val="#ppt_y"/>
                                          </p:val>
                                        </p:tav>
                                      </p:tavLst>
                                    </p:anim>
                                  </p:childTnLst>
                                </p:cTn>
                              </p:par>
                              <p:par>
                                <p:cTn id="16" presetID="3"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horizontal)">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1"/>
                                          </p:val>
                                        </p:tav>
                                        <p:tav tm="100000">
                                          <p:val>
                                            <p:strVal val="#ppt_x"/>
                                          </p:val>
                                        </p:tav>
                                      </p:tavLst>
                                    </p:anim>
                                    <p:anim calcmode="lin" valueType="num">
                                      <p:cBhvr>
                                        <p:cTn id="24"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p1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1403350" y="5068888"/>
            <a:ext cx="6697663"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Los hombres y las mujeres juntos ("</a:t>
            </a:r>
            <a:r>
              <a:rPr lang="es-ES" b="1"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Dos viejos comiendo</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son materialistas y repugnantes. </a:t>
            </a:r>
          </a:p>
        </p:txBody>
      </p:sp>
    </p:spTree>
  </p:cSld>
  <p:clrMapOvr>
    <a:masterClrMapping/>
  </p:clrMapOvr>
  <mc:AlternateContent xmlns:mc="http://schemas.openxmlformats.org/markup-compatibility/2006" xmlns:p14="http://schemas.microsoft.com/office/powerpoint/2010/main">
    <mc:Choice Requires="p14">
      <p:transition spd="slow" p14:dur="1600" advTm="16000">
        <p14:prism dir="r" isContent="1"/>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3" presetClass="entr" presetSubtype="5"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vertical)">
                                      <p:cBhvr>
                                        <p:cTn id="10" dur="3000"/>
                                        <p:tgtEl>
                                          <p:spTgt spid="4"/>
                                        </p:tgtEl>
                                      </p:cBhvr>
                                    </p:animEffect>
                                  </p:childTnLst>
                                </p:cTn>
                              </p:par>
                              <p:par>
                                <p:cTn id="11" presetID="17"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ppt_x</p:attrName>
                                        </p:attrNameLst>
                                      </p:cBhvr>
                                      <p:tavLst>
                                        <p:tav tm="0">
                                          <p:val>
                                            <p:strVal val="#ppt_x"/>
                                          </p:val>
                                        </p:tav>
                                        <p:tav tm="100000">
                                          <p:val>
                                            <p:strVal val="#ppt_x"/>
                                          </p:val>
                                        </p:tav>
                                      </p:tavLst>
                                    </p:anim>
                                    <p:anim calcmode="lin" valueType="num">
                                      <p:cBhvr>
                                        <p:cTn id="14" dur="3000" fill="hold"/>
                                        <p:tgtEl>
                                          <p:spTgt spid="4"/>
                                        </p:tgtEl>
                                        <p:attrNameLst>
                                          <p:attrName>ppt_y</p:attrName>
                                        </p:attrNameLst>
                                      </p:cBhvr>
                                      <p:tavLst>
                                        <p:tav tm="0">
                                          <p:val>
                                            <p:strVal val="#ppt_y-#ppt_h/2"/>
                                          </p:val>
                                        </p:tav>
                                        <p:tav tm="100000">
                                          <p:val>
                                            <p:strVal val="#ppt_y"/>
                                          </p:val>
                                        </p:tav>
                                      </p:tavLst>
                                    </p:anim>
                                    <p:anim calcmode="lin" valueType="num">
                                      <p:cBhvr>
                                        <p:cTn id="15" dur="3000" fill="hold"/>
                                        <p:tgtEl>
                                          <p:spTgt spid="4"/>
                                        </p:tgtEl>
                                        <p:attrNameLst>
                                          <p:attrName>ppt_w</p:attrName>
                                        </p:attrNameLst>
                                      </p:cBhvr>
                                      <p:tavLst>
                                        <p:tav tm="0">
                                          <p:val>
                                            <p:strVal val="#ppt_w"/>
                                          </p:val>
                                        </p:tav>
                                        <p:tav tm="100000">
                                          <p:val>
                                            <p:strVal val="#ppt_w"/>
                                          </p:val>
                                        </p:tav>
                                      </p:tavLst>
                                    </p:anim>
                                    <p:anim calcmode="lin" valueType="num">
                                      <p:cBhvr>
                                        <p:cTn id="16" dur="3000" fill="hold"/>
                                        <p:tgtEl>
                                          <p:spTgt spid="4"/>
                                        </p:tgtEl>
                                        <p:attrNameLst>
                                          <p:attrName>ppt_h</p:attrName>
                                        </p:attrNameLst>
                                      </p:cBhvr>
                                      <p:tavLst>
                                        <p:tav tm="0">
                                          <p:val>
                                            <p:fltVal val="0"/>
                                          </p:val>
                                        </p:tav>
                                        <p:tav tm="100000">
                                          <p:val>
                                            <p:strVal val="#ppt_h"/>
                                          </p:val>
                                        </p:tav>
                                      </p:tavLst>
                                    </p:anim>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1"/>
                                          </p:val>
                                        </p:tav>
                                        <p:tav tm="100000">
                                          <p:val>
                                            <p:strVal val="#ppt_x"/>
                                          </p:val>
                                        </p:tav>
                                      </p:tavLst>
                                    </p:anim>
                                    <p:anim calcmode="lin" valueType="num">
                                      <p:cBhvr>
                                        <p:cTn id="2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Natalia-549x687.jpg"/>
          <p:cNvPicPr>
            <a:picLocks noChangeAspect="1"/>
          </p:cNvPicPr>
          <p:nvPr/>
        </p:nvPicPr>
        <p:blipFill>
          <a:blip r:embed="rId2" cstate="print"/>
          <a:srcRect/>
          <a:stretch>
            <a:fillRect/>
          </a:stretch>
        </p:blipFill>
        <p:spPr bwMode="auto">
          <a:xfrm>
            <a:off x="2268538" y="0"/>
            <a:ext cx="467995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Hexágono"/>
          <p:cNvSpPr/>
          <p:nvPr/>
        </p:nvSpPr>
        <p:spPr>
          <a:xfrm>
            <a:off x="0" y="0"/>
            <a:ext cx="2268538" cy="5715000"/>
          </a:xfrm>
          <a:prstGeom prst="hexagon">
            <a:avLst>
              <a:gd name="adj" fmla="val 0"/>
              <a:gd name="vf" fmla="val 115470"/>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Hexágono"/>
          <p:cNvSpPr/>
          <p:nvPr/>
        </p:nvSpPr>
        <p:spPr>
          <a:xfrm>
            <a:off x="6948488" y="0"/>
            <a:ext cx="2195512" cy="5715000"/>
          </a:xfrm>
          <a:prstGeom prst="hexagon">
            <a:avLst>
              <a:gd name="adj" fmla="val 0"/>
              <a:gd name="vf" fmla="val 115470"/>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2268538" y="0"/>
            <a:ext cx="4679950" cy="5715000"/>
          </a:xfrm>
          <a:prstGeom prst="rect">
            <a:avLst/>
          </a:prstGeom>
          <a:solidFill>
            <a:schemeClr val="tx2">
              <a:lumMod val="90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1908175" y="4657725"/>
            <a:ext cx="540067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Creación de ambientes inquietantes, criaturas de la noche (diablos, duendes, gatos…), mundo irracional que puede ser real y terrorífico.</a:t>
            </a:r>
          </a:p>
        </p:txBody>
      </p:sp>
    </p:spTree>
  </p:cSld>
  <p:clrMapOvr>
    <a:masterClrMapping/>
  </p:clrMapOvr>
  <mc:AlternateContent xmlns:mc="http://schemas.openxmlformats.org/markup-compatibility/2006" xmlns:p14="http://schemas.microsoft.com/office/powerpoint/2010/main">
    <mc:Choice Requires="p14">
      <p:transition spd="slow" p14:dur="3400" advTm="20000">
        <p14:reveal/>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3000"/>
                                        <p:tgtEl>
                                          <p:spTgt spid="5"/>
                                        </p:tgtEl>
                                      </p:cBhvr>
                                    </p:animEffect>
                                  </p:childTnLst>
                                </p:cTn>
                              </p:par>
                              <p:par>
                                <p:cTn id="8" presetID="8"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3000"/>
                                        <p:tgtEl>
                                          <p:spTgt spid="6"/>
                                        </p:tgtEl>
                                      </p:cBhvr>
                                    </p:animEffect>
                                  </p:childTnLst>
                                </p:cTn>
                              </p:par>
                              <p:par>
                                <p:cTn id="11" presetID="17"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ppt_x</p:attrName>
                                        </p:attrNameLst>
                                      </p:cBhvr>
                                      <p:tavLst>
                                        <p:tav tm="0">
                                          <p:val>
                                            <p:strVal val="#ppt_x"/>
                                          </p:val>
                                        </p:tav>
                                        <p:tav tm="100000">
                                          <p:val>
                                            <p:strVal val="#ppt_x"/>
                                          </p:val>
                                        </p:tav>
                                      </p:tavLst>
                                    </p:anim>
                                    <p:anim calcmode="lin" valueType="num">
                                      <p:cBhvr>
                                        <p:cTn id="14" dur="3000" fill="hold"/>
                                        <p:tgtEl>
                                          <p:spTgt spid="4"/>
                                        </p:tgtEl>
                                        <p:attrNameLst>
                                          <p:attrName>ppt_y</p:attrName>
                                        </p:attrNameLst>
                                      </p:cBhvr>
                                      <p:tavLst>
                                        <p:tav tm="0">
                                          <p:val>
                                            <p:strVal val="#ppt_y-#ppt_h/2"/>
                                          </p:val>
                                        </p:tav>
                                        <p:tav tm="100000">
                                          <p:val>
                                            <p:strVal val="#ppt_y"/>
                                          </p:val>
                                        </p:tav>
                                      </p:tavLst>
                                    </p:anim>
                                    <p:anim calcmode="lin" valueType="num">
                                      <p:cBhvr>
                                        <p:cTn id="15" dur="3000" fill="hold"/>
                                        <p:tgtEl>
                                          <p:spTgt spid="4"/>
                                        </p:tgtEl>
                                        <p:attrNameLst>
                                          <p:attrName>ppt_w</p:attrName>
                                        </p:attrNameLst>
                                      </p:cBhvr>
                                      <p:tavLst>
                                        <p:tav tm="0">
                                          <p:val>
                                            <p:strVal val="#ppt_w"/>
                                          </p:val>
                                        </p:tav>
                                        <p:tav tm="100000">
                                          <p:val>
                                            <p:strVal val="#ppt_w"/>
                                          </p:val>
                                        </p:tav>
                                      </p:tavLst>
                                    </p:anim>
                                    <p:anim calcmode="lin" valueType="num">
                                      <p:cBhvr>
                                        <p:cTn id="16" dur="3000" fill="hold"/>
                                        <p:tgtEl>
                                          <p:spTgt spid="4"/>
                                        </p:tgtEl>
                                        <p:attrNameLst>
                                          <p:attrName>ppt_h</p:attrName>
                                        </p:attrNameLst>
                                      </p:cBhvr>
                                      <p:tavLst>
                                        <p:tav tm="0">
                                          <p:val>
                                            <p:fltVal val="0"/>
                                          </p:val>
                                        </p:tav>
                                        <p:tav tm="100000">
                                          <p:val>
                                            <p:strVal val="#ppt_h"/>
                                          </p:val>
                                        </p:tav>
                                      </p:tavLst>
                                    </p:anim>
                                  </p:childTnLst>
                                </p:cTn>
                              </p:par>
                              <p:par>
                                <p:cTn id="17" presetID="3" presetClass="entr" presetSubtype="5"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linds(vertical)">
                                      <p:cBhvr>
                                        <p:cTn id="19" dur="3000"/>
                                        <p:tgtEl>
                                          <p:spTgt spid="4"/>
                                        </p:tgtEl>
                                      </p:cBhvr>
                                    </p:animEffect>
                                  </p:childTnLst>
                                </p:cTn>
                              </p:par>
                              <p:par>
                                <p:cTn id="20" presetID="16" presetClass="exit" presetSubtype="42" fill="hold" grpId="0" nodeType="withEffect">
                                  <p:stCondLst>
                                    <p:cond delay="0"/>
                                  </p:stCondLst>
                                  <p:childTnLst>
                                    <p:animEffect transition="out" filter="barn(outHorizontal)">
                                      <p:cBhvr>
                                        <p:cTn id="21" dur="3000"/>
                                        <p:tgtEl>
                                          <p:spTgt spid="11"/>
                                        </p:tgtEl>
                                      </p:cBhvr>
                                    </p:animEffect>
                                    <p:set>
                                      <p:cBhvr>
                                        <p:cTn id="22" dur="1" fill="hold">
                                          <p:stCondLst>
                                            <p:cond delay="2999"/>
                                          </p:stCondLst>
                                        </p:cTn>
                                        <p:tgtEl>
                                          <p:spTgt spid="11"/>
                                        </p:tgtEl>
                                        <p:attrNameLst>
                                          <p:attrName>style.visibility</p:attrName>
                                        </p:attrNameLst>
                                      </p:cBhvr>
                                      <p:to>
                                        <p:strVal val="hidden"/>
                                      </p:to>
                                    </p:set>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anim calcmode="lin" valueType="num">
                                      <p:cBhvr>
                                        <p:cTn id="27" dur="1000" fill="hold"/>
                                        <p:tgtEl>
                                          <p:spTgt spid="9"/>
                                        </p:tgtEl>
                                        <p:attrNameLst>
                                          <p:attrName>ppt_x</p:attrName>
                                        </p:attrNameLst>
                                      </p:cBhvr>
                                      <p:tavLst>
                                        <p:tav tm="0">
                                          <p:val>
                                            <p:strVal val="#ppt_x-.1"/>
                                          </p:val>
                                        </p:tav>
                                        <p:tav tm="100000">
                                          <p:val>
                                            <p:strVal val="#ppt_x"/>
                                          </p:val>
                                        </p:tav>
                                      </p:tavLst>
                                    </p:anim>
                                    <p:anim calcmode="lin" valueType="num">
                                      <p:cBhvr>
                                        <p:cTn id="2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abian17.jpg"/>
          <p:cNvPicPr>
            <a:picLocks noChangeAspect="1"/>
          </p:cNvPicPr>
          <p:nvPr/>
        </p:nvPicPr>
        <p:blipFill>
          <a:blip r:embed="rId2" cstate="print"/>
          <a:srcRect/>
          <a:stretch>
            <a:fillRect/>
          </a:stretch>
        </p:blipFill>
        <p:spPr bwMode="auto">
          <a:xfrm>
            <a:off x="2339975" y="0"/>
            <a:ext cx="453548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2339975" cy="1417638"/>
          </a:xfrm>
          <a:prstGeom prst="rect">
            <a:avLst/>
          </a:prstGeom>
          <a:solidFill>
            <a:schemeClr val="accent2">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0" y="1344613"/>
            <a:ext cx="2339975" cy="1512887"/>
          </a:xfrm>
          <a:prstGeom prst="rect">
            <a:avLst/>
          </a:prstGeom>
          <a:solidFill>
            <a:schemeClr val="accent2">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0" y="2857500"/>
            <a:ext cx="2339975" cy="1441450"/>
          </a:xfrm>
          <a:prstGeom prst="rect">
            <a:avLst/>
          </a:prstGeom>
          <a:solidFill>
            <a:schemeClr val="accent2">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0" y="4286250"/>
            <a:ext cx="2339975" cy="1428750"/>
          </a:xfrm>
          <a:prstGeom prst="rect">
            <a:avLst/>
          </a:prstGeom>
          <a:solidFill>
            <a:schemeClr val="accent2">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6875463" y="0"/>
            <a:ext cx="2268537" cy="1477963"/>
          </a:xfrm>
          <a:prstGeom prst="rect">
            <a:avLst/>
          </a:prstGeom>
          <a:solidFill>
            <a:schemeClr val="accent2">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75463" y="1477963"/>
            <a:ext cx="2268537" cy="1379537"/>
          </a:xfrm>
          <a:prstGeom prst="rect">
            <a:avLst/>
          </a:prstGeom>
          <a:solidFill>
            <a:schemeClr val="accent2">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a:off x="6875463" y="2857500"/>
            <a:ext cx="2268537" cy="1441450"/>
          </a:xfrm>
          <a:prstGeom prst="rect">
            <a:avLst/>
          </a:prstGeom>
          <a:solidFill>
            <a:schemeClr val="accent2">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Rectángulo"/>
          <p:cNvSpPr/>
          <p:nvPr/>
        </p:nvSpPr>
        <p:spPr>
          <a:xfrm>
            <a:off x="6875463" y="4286250"/>
            <a:ext cx="2268537" cy="1428750"/>
          </a:xfrm>
          <a:prstGeom prst="rect">
            <a:avLst/>
          </a:prstGeom>
          <a:solidFill>
            <a:schemeClr val="accent2">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2339975" y="0"/>
            <a:ext cx="4535488" cy="5715000"/>
          </a:xfrm>
          <a:prstGeom prst="rect">
            <a:avLst/>
          </a:prstGeom>
          <a:solidFill>
            <a:schemeClr val="accent2">
              <a:lumMod val="60000"/>
              <a:lumOff val="40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CuadroTexto"/>
          <p:cNvSpPr txBox="1"/>
          <p:nvPr/>
        </p:nvSpPr>
        <p:spPr>
          <a:xfrm>
            <a:off x="900113" y="4514850"/>
            <a:ext cx="7777162"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lnSpc>
                <a:spcPct val="80000"/>
              </a:lnSpc>
              <a:defRPr/>
            </a:pPr>
            <a:r>
              <a:rPr lang="es-ES" b="1" dirty="0">
                <a:effectLst>
                  <a:glow rad="101600">
                    <a:schemeClr val="accent2">
                      <a:satMod val="175000"/>
                      <a:alpha val="40000"/>
                    </a:schemeClr>
                  </a:glow>
                  <a:outerShdw blurRad="38100" dist="38100" dir="2700000" algn="tl">
                    <a:srgbClr val="000000">
                      <a:alpha val="43137"/>
                    </a:srgbClr>
                  </a:outerShdw>
                </a:effectLst>
              </a:rPr>
              <a:t>Los dibujos de Los Caprichos no son obras de encargo, se parecen más a un diario íntimo donde Goya va anotando sus pensamientos. Se expresa en ellos con mucha libertad, tanta que tuvo que retirarlos porque fueron denunciados a la Inquisición … aunque consiguió salvar los originales entregándolos al Rey.</a:t>
            </a:r>
          </a:p>
        </p:txBody>
      </p:sp>
    </p:spTree>
  </p:cSld>
  <p:clrMapOvr>
    <a:masterClrMapping/>
  </p:clrMapOvr>
  <mc:AlternateContent xmlns:mc="http://schemas.openxmlformats.org/markup-compatibility/2006" xmlns:p14="http://schemas.microsoft.com/office/powerpoint/2010/main">
    <mc:Choice Requires="p14">
      <p:transition spd="slow" p14:dur="2000" advTm="34000">
        <p:pull/>
      </p:transition>
    </mc:Choice>
    <mc:Fallback xmlns="">
      <p:transition spd="slow" advTm="34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2)">
                                      <p:cBhvr>
                                        <p:cTn id="7" dur="3000"/>
                                        <p:tgtEl>
                                          <p:spTgt spid="5"/>
                                        </p:tgtEl>
                                      </p:cBhvr>
                                    </p:animEffect>
                                  </p:childTnLst>
                                </p:cTn>
                              </p:par>
                              <p:par>
                                <p:cTn id="8" presetID="21" presetClass="entr" presetSubtype="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21" presetClass="entr" presetSubtype="2"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heel(2)">
                                      <p:cBhvr>
                                        <p:cTn id="13" dur="3000"/>
                                        <p:tgtEl>
                                          <p:spTgt spid="9"/>
                                        </p:tgtEl>
                                      </p:cBhvr>
                                    </p:animEffect>
                                  </p:childTnLst>
                                </p:cTn>
                              </p:par>
                              <p:par>
                                <p:cTn id="14" presetID="21" presetClass="entr" presetSubtype="2"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wheel(2)">
                                      <p:cBhvr>
                                        <p:cTn id="16" dur="3000"/>
                                        <p:tgtEl>
                                          <p:spTgt spid="11"/>
                                        </p:tgtEl>
                                      </p:cBhvr>
                                    </p:animEffect>
                                  </p:childTnLst>
                                </p:cTn>
                              </p:par>
                              <p:par>
                                <p:cTn id="17" presetID="21" presetClass="entr" presetSubtype="2"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heel(2)">
                                      <p:cBhvr>
                                        <p:cTn id="19" dur="3000"/>
                                        <p:tgtEl>
                                          <p:spTgt spid="13"/>
                                        </p:tgtEl>
                                      </p:cBhvr>
                                    </p:animEffect>
                                  </p:childTnLst>
                                </p:cTn>
                              </p:par>
                              <p:par>
                                <p:cTn id="20" presetID="21" presetClass="entr" presetSubtype="2"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wheel(2)">
                                      <p:cBhvr>
                                        <p:cTn id="22" dur="3000"/>
                                        <p:tgtEl>
                                          <p:spTgt spid="15"/>
                                        </p:tgtEl>
                                      </p:cBhvr>
                                    </p:animEffect>
                                  </p:childTnLst>
                                </p:cTn>
                              </p:par>
                              <p:par>
                                <p:cTn id="23" presetID="21" presetClass="entr" presetSubtype="2" fill="hold"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wheel(2)">
                                      <p:cBhvr>
                                        <p:cTn id="25" dur="3000"/>
                                        <p:tgtEl>
                                          <p:spTgt spid="17"/>
                                        </p:tgtEl>
                                      </p:cBhvr>
                                    </p:animEffect>
                                  </p:childTnLst>
                                </p:cTn>
                              </p:par>
                              <p:par>
                                <p:cTn id="26" presetID="21" presetClass="entr" presetSubtype="2" fill="hold"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wheel(2)">
                                      <p:cBhvr>
                                        <p:cTn id="28" dur="3000"/>
                                        <p:tgtEl>
                                          <p:spTgt spid="19"/>
                                        </p:tgtEl>
                                      </p:cBhvr>
                                    </p:animEffect>
                                  </p:childTnLst>
                                </p:cTn>
                              </p:par>
                              <p:par>
                                <p:cTn id="29" presetID="6" presetClass="entr" presetSubtype="32"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circle(out)">
                                      <p:cBhvr>
                                        <p:cTn id="31" dur="3000"/>
                                        <p:tgtEl>
                                          <p:spTgt spid="4"/>
                                        </p:tgtEl>
                                      </p:cBhvr>
                                    </p:animEffect>
                                  </p:childTnLst>
                                </p:cTn>
                              </p:par>
                              <p:par>
                                <p:cTn id="32" presetID="23" presetClass="entr" presetSubtype="16"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3000" fill="hold"/>
                                        <p:tgtEl>
                                          <p:spTgt spid="4"/>
                                        </p:tgtEl>
                                        <p:attrNameLst>
                                          <p:attrName>ppt_w</p:attrName>
                                        </p:attrNameLst>
                                      </p:cBhvr>
                                      <p:tavLst>
                                        <p:tav tm="0">
                                          <p:val>
                                            <p:fltVal val="0"/>
                                          </p:val>
                                        </p:tav>
                                        <p:tav tm="100000">
                                          <p:val>
                                            <p:strVal val="#ppt_w"/>
                                          </p:val>
                                        </p:tav>
                                      </p:tavLst>
                                    </p:anim>
                                    <p:anim calcmode="lin" valueType="num">
                                      <p:cBhvr>
                                        <p:cTn id="35" dur="3000" fill="hold"/>
                                        <p:tgtEl>
                                          <p:spTgt spid="4"/>
                                        </p:tgtEl>
                                        <p:attrNameLst>
                                          <p:attrName>ppt_h</p:attrName>
                                        </p:attrNameLst>
                                      </p:cBhvr>
                                      <p:tavLst>
                                        <p:tav tm="0">
                                          <p:val>
                                            <p:fltVal val="0"/>
                                          </p:val>
                                        </p:tav>
                                        <p:tav tm="100000">
                                          <p:val>
                                            <p:strVal val="#ppt_h"/>
                                          </p:val>
                                        </p:tav>
                                      </p:tavLst>
                                    </p:anim>
                                  </p:childTnLst>
                                </p:cTn>
                              </p:par>
                              <p:par>
                                <p:cTn id="36" presetID="13" presetClass="exit" presetSubtype="32" fill="hold" grpId="0" nodeType="withEffect">
                                  <p:stCondLst>
                                    <p:cond delay="0"/>
                                  </p:stCondLst>
                                  <p:childTnLst>
                                    <p:animEffect transition="out" filter="plus(out)">
                                      <p:cBhvr>
                                        <p:cTn id="37" dur="3000"/>
                                        <p:tgtEl>
                                          <p:spTgt spid="12"/>
                                        </p:tgtEl>
                                      </p:cBhvr>
                                    </p:animEffect>
                                    <p:set>
                                      <p:cBhvr>
                                        <p:cTn id="38" dur="1" fill="hold">
                                          <p:stCondLst>
                                            <p:cond delay="2999"/>
                                          </p:stCondLst>
                                        </p:cTn>
                                        <p:tgtEl>
                                          <p:spTgt spid="12"/>
                                        </p:tgtEl>
                                        <p:attrNameLst>
                                          <p:attrName>style.visibility</p:attrName>
                                        </p:attrNameLst>
                                      </p:cBhvr>
                                      <p:to>
                                        <p:strVal val="hidden"/>
                                      </p:to>
                                    </p:set>
                                  </p:childTnLst>
                                </p:cTn>
                              </p:par>
                            </p:childTnLst>
                          </p:cTn>
                        </p:par>
                        <p:par>
                          <p:cTn id="39" fill="hold">
                            <p:stCondLst>
                              <p:cond delay="3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14"/>
                                        </p:tgtEl>
                                        <p:attrNameLst>
                                          <p:attrName>style.visibility</p:attrName>
                                        </p:attrNameLst>
                                      </p:cBhvr>
                                      <p:to>
                                        <p:strVal val="visible"/>
                                      </p:to>
                                    </p:set>
                                    <p:animEffect transition="in" filter="fade">
                                      <p:cBhvr>
                                        <p:cTn id="42" dur="1000"/>
                                        <p:tgtEl>
                                          <p:spTgt spid="14"/>
                                        </p:tgtEl>
                                      </p:cBhvr>
                                    </p:animEffect>
                                    <p:anim calcmode="lin" valueType="num">
                                      <p:cBhvr>
                                        <p:cTn id="43" dur="1000" fill="hold"/>
                                        <p:tgtEl>
                                          <p:spTgt spid="14"/>
                                        </p:tgtEl>
                                        <p:attrNameLst>
                                          <p:attrName>ppt_x</p:attrName>
                                        </p:attrNameLst>
                                      </p:cBhvr>
                                      <p:tavLst>
                                        <p:tav tm="0">
                                          <p:val>
                                            <p:strVal val="#ppt_x-.1"/>
                                          </p:val>
                                        </p:tav>
                                        <p:tav tm="100000">
                                          <p:val>
                                            <p:strVal val="#ppt_x"/>
                                          </p:val>
                                        </p:tav>
                                      </p:tavLst>
                                    </p:anim>
                                    <p:anim calcmode="lin" valueType="num">
                                      <p:cBhvr>
                                        <p:cTn id="44"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ynzia_las_brujas_ii.jpg"/>
          <p:cNvPicPr>
            <a:picLocks noChangeAspect="1"/>
          </p:cNvPicPr>
          <p:nvPr/>
        </p:nvPicPr>
        <p:blipFill>
          <a:blip r:embed="rId2" cstate="print"/>
          <a:srcRect/>
          <a:stretch>
            <a:fillRect/>
          </a:stretch>
        </p:blipFill>
        <p:spPr bwMode="auto">
          <a:xfrm>
            <a:off x="1979613" y="0"/>
            <a:ext cx="5256212"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755650" cy="5715000"/>
          </a:xfrm>
          <a:prstGeom prst="rect">
            <a:avLst/>
          </a:prstGeom>
          <a:solidFill>
            <a:schemeClr val="tx2">
              <a:lumMod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755650" y="0"/>
            <a:ext cx="571500" cy="5715000"/>
          </a:xfrm>
          <a:prstGeom prst="rect">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1331913" y="0"/>
            <a:ext cx="642937" cy="5715000"/>
          </a:xfrm>
          <a:prstGeom prst="rect">
            <a:avLst/>
          </a:prstGeom>
          <a:solidFill>
            <a:schemeClr val="tx2">
              <a:lumMod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7235825" y="0"/>
            <a:ext cx="649288" cy="5715000"/>
          </a:xfrm>
          <a:prstGeom prst="rect">
            <a:avLst/>
          </a:prstGeom>
          <a:solidFill>
            <a:schemeClr val="tx2">
              <a:lumMod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7885113" y="0"/>
            <a:ext cx="571500" cy="5715000"/>
          </a:xfrm>
          <a:prstGeom prst="rect">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8459788" y="0"/>
            <a:ext cx="684212" cy="5715000"/>
          </a:xfrm>
          <a:prstGeom prst="rect">
            <a:avLst/>
          </a:prstGeom>
          <a:solidFill>
            <a:schemeClr val="tx2">
              <a:lumMod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1979613" y="0"/>
            <a:ext cx="5256212" cy="5715000"/>
          </a:xfrm>
          <a:prstGeom prst="rect">
            <a:avLst/>
          </a:prstGeom>
          <a:solidFill>
            <a:schemeClr val="tx1">
              <a:lumMod val="50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uadroTexto"/>
          <p:cNvSpPr txBox="1"/>
          <p:nvPr/>
        </p:nvSpPr>
        <p:spPr>
          <a:xfrm>
            <a:off x="1258888" y="4792663"/>
            <a:ext cx="6624637"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Algunos critican a la Inquisición (“</a:t>
            </a:r>
            <a:r>
              <a:rPr lang="es-ES" b="1" i="1" dirty="0">
                <a:effectLst>
                  <a:glow rad="101600">
                    <a:schemeClr val="accent2">
                      <a:satMod val="175000"/>
                      <a:alpha val="40000"/>
                    </a:schemeClr>
                  </a:glow>
                  <a:outerShdw blurRad="38100" dist="38100" dir="2700000" algn="tl">
                    <a:srgbClr val="000000">
                      <a:alpha val="43137"/>
                    </a:srgbClr>
                  </a:outerShdw>
                </a:effectLst>
              </a:rPr>
              <a:t>Aquellos polvos</a:t>
            </a:r>
            <a:r>
              <a:rPr lang="es-ES" b="1" dirty="0">
                <a:effectLst>
                  <a:glow rad="101600">
                    <a:schemeClr val="accent2">
                      <a:satMod val="175000"/>
                      <a:alpha val="40000"/>
                    </a:schemeClr>
                  </a:glow>
                  <a:outerShdw blurRad="38100" dist="38100" dir="2700000" algn="tl">
                    <a:srgbClr val="000000">
                      <a:alpha val="43137"/>
                    </a:srgbClr>
                  </a:outerShdw>
                </a:effectLst>
              </a:rPr>
              <a:t>”), a la prostitución; otros apuntan incluso a personas concretas (Godoy, duquesa de Alba). </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21000">
        <p15:prstTrans prst="curtains"/>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3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3" presetClass="entr" presetSubtype="1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3000"/>
                                        <p:tgtEl>
                                          <p:spTgt spid="7"/>
                                        </p:tgtEl>
                                      </p:cBhvr>
                                    </p:animEffect>
                                  </p:childTnLst>
                                </p:cTn>
                              </p:par>
                              <p:par>
                                <p:cTn id="14" presetID="3" presetClass="entr" presetSubtype="10"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blinds(horizontal)">
                                      <p:cBhvr>
                                        <p:cTn id="16" dur="3000"/>
                                        <p:tgtEl>
                                          <p:spTgt spid="10"/>
                                        </p:tgtEl>
                                      </p:cBhvr>
                                    </p:animEffect>
                                  </p:childTnLst>
                                </p:cTn>
                              </p:par>
                              <p:par>
                                <p:cTn id="17" presetID="3" presetClass="entr" presetSubtype="10"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blinds(horizontal)">
                                      <p:cBhvr>
                                        <p:cTn id="19" dur="3000"/>
                                        <p:tgtEl>
                                          <p:spTgt spid="11"/>
                                        </p:tgtEl>
                                      </p:cBhvr>
                                    </p:animEffect>
                                  </p:childTnLst>
                                </p:cTn>
                              </p:par>
                              <p:par>
                                <p:cTn id="20" presetID="3" presetClass="entr" presetSubtype="5"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linds(vertical)">
                                      <p:cBhvr>
                                        <p:cTn id="22" dur="3000"/>
                                        <p:tgtEl>
                                          <p:spTgt spid="12"/>
                                        </p:tgtEl>
                                      </p:cBhvr>
                                    </p:animEffect>
                                  </p:childTnLst>
                                </p:cTn>
                              </p:par>
                              <p:par>
                                <p:cTn id="23" presetID="13"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out)">
                                      <p:cBhvr>
                                        <p:cTn id="25" dur="3000"/>
                                        <p:tgtEl>
                                          <p:spTgt spid="4"/>
                                        </p:tgtEl>
                                      </p:cBhvr>
                                    </p:animEffect>
                                  </p:childTnLst>
                                </p:cTn>
                              </p:par>
                              <p:par>
                                <p:cTn id="26" presetID="13" presetClass="exit" presetSubtype="16" fill="hold" grpId="0" nodeType="withEffect">
                                  <p:stCondLst>
                                    <p:cond delay="0"/>
                                  </p:stCondLst>
                                  <p:childTnLst>
                                    <p:animEffect transition="out" filter="plus(in)">
                                      <p:cBhvr>
                                        <p:cTn id="27" dur="3000"/>
                                        <p:tgtEl>
                                          <p:spTgt spid="14"/>
                                        </p:tgtEl>
                                      </p:cBhvr>
                                    </p:animEffect>
                                    <p:set>
                                      <p:cBhvr>
                                        <p:cTn id="28" dur="1" fill="hold">
                                          <p:stCondLst>
                                            <p:cond delay="2999"/>
                                          </p:stCondLst>
                                        </p:cTn>
                                        <p:tgtEl>
                                          <p:spTgt spid="14"/>
                                        </p:tgtEl>
                                        <p:attrNameLst>
                                          <p:attrName>style.visibility</p:attrName>
                                        </p:attrNameLst>
                                      </p:cBhvr>
                                      <p:to>
                                        <p:strVal val="hidden"/>
                                      </p:to>
                                    </p:set>
                                  </p:childTnLst>
                                </p:cTn>
                              </p:par>
                            </p:childTnLst>
                          </p:cTn>
                        </p:par>
                        <p:par>
                          <p:cTn id="29" fill="hold">
                            <p:stCondLst>
                              <p:cond delay="3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13"/>
                                        </p:tgtEl>
                                        <p:attrNameLst>
                                          <p:attrName>style.visibility</p:attrName>
                                        </p:attrNameLst>
                                      </p:cBhvr>
                                      <p:to>
                                        <p:strVal val="visible"/>
                                      </p:to>
                                    </p:set>
                                    <p:animEffect transition="in" filter="fade">
                                      <p:cBhvr>
                                        <p:cTn id="32" dur="1000"/>
                                        <p:tgtEl>
                                          <p:spTgt spid="13"/>
                                        </p:tgtEl>
                                      </p:cBhvr>
                                    </p:animEffect>
                                    <p:anim calcmode="lin" valueType="num">
                                      <p:cBhvr>
                                        <p:cTn id="33" dur="1000" fill="hold"/>
                                        <p:tgtEl>
                                          <p:spTgt spid="13"/>
                                        </p:tgtEl>
                                        <p:attrNameLst>
                                          <p:attrName>ppt_x</p:attrName>
                                        </p:attrNameLst>
                                      </p:cBhvr>
                                      <p:tavLst>
                                        <p:tav tm="0">
                                          <p:val>
                                            <p:strVal val="#ppt_x-.1"/>
                                          </p:val>
                                        </p:tav>
                                        <p:tav tm="100000">
                                          <p:val>
                                            <p:strVal val="#ppt_x"/>
                                          </p:val>
                                        </p:tav>
                                      </p:tavLst>
                                    </p:anim>
                                    <p:anim calcmode="lin" valueType="num">
                                      <p:cBhvr>
                                        <p:cTn id="34"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006466820_94bb15b024_o.jpg"/>
          <p:cNvPicPr>
            <a:picLocks noChangeAspect="1"/>
          </p:cNvPicPr>
          <p:nvPr/>
        </p:nvPicPr>
        <p:blipFill>
          <a:blip r:embed="rId2" cstate="print"/>
          <a:srcRect/>
          <a:stretch>
            <a:fillRect/>
          </a:stretch>
        </p:blipFill>
        <p:spPr bwMode="auto">
          <a:xfrm>
            <a:off x="1835150" y="0"/>
            <a:ext cx="54006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Marco"/>
          <p:cNvSpPr/>
          <p:nvPr/>
        </p:nvSpPr>
        <p:spPr>
          <a:xfrm>
            <a:off x="0" y="0"/>
            <a:ext cx="684213" cy="5715000"/>
          </a:xfrm>
          <a:prstGeom prst="frame">
            <a:avLst>
              <a:gd name="adj1" fmla="val 26034"/>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1116013" y="0"/>
            <a:ext cx="714375" cy="5715000"/>
          </a:xfrm>
          <a:prstGeom prst="frame">
            <a:avLst>
              <a:gd name="adj1" fmla="val 23842"/>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Rectángulo"/>
          <p:cNvSpPr/>
          <p:nvPr/>
        </p:nvSpPr>
        <p:spPr>
          <a:xfrm>
            <a:off x="684213" y="0"/>
            <a:ext cx="428625" cy="5715000"/>
          </a:xfrm>
          <a:prstGeom prst="rect">
            <a:avLst/>
          </a:prstGeom>
          <a:solidFill>
            <a:schemeClr val="tx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Marco"/>
          <p:cNvSpPr/>
          <p:nvPr/>
        </p:nvSpPr>
        <p:spPr>
          <a:xfrm>
            <a:off x="8388350" y="0"/>
            <a:ext cx="755650" cy="5715000"/>
          </a:xfrm>
          <a:prstGeom prst="frame">
            <a:avLst>
              <a:gd name="adj1" fmla="val 24754"/>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7235825" y="0"/>
            <a:ext cx="720725" cy="5715000"/>
          </a:xfrm>
          <a:prstGeom prst="frame">
            <a:avLst>
              <a:gd name="adj1" fmla="val 25348"/>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Rectángulo"/>
          <p:cNvSpPr/>
          <p:nvPr/>
        </p:nvSpPr>
        <p:spPr>
          <a:xfrm>
            <a:off x="7956550" y="0"/>
            <a:ext cx="428625" cy="5715000"/>
          </a:xfrm>
          <a:prstGeom prst="rect">
            <a:avLst/>
          </a:prstGeom>
          <a:solidFill>
            <a:schemeClr val="tx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1835150" y="0"/>
            <a:ext cx="5402263" cy="5715000"/>
          </a:xfrm>
          <a:prstGeom prst="rect">
            <a:avLst/>
          </a:prstGeom>
          <a:solidFill>
            <a:schemeClr val="tx1">
              <a:lumMod val="6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uadroTexto"/>
          <p:cNvSpPr txBox="1"/>
          <p:nvPr/>
        </p:nvSpPr>
        <p:spPr>
          <a:xfrm>
            <a:off x="1835150" y="4586288"/>
            <a:ext cx="5473700"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b="1" dirty="0" smtClean="0">
                <a:effectLst>
                  <a:glow rad="101600">
                    <a:srgbClr val="C00000">
                      <a:alpha val="60000"/>
                    </a:srgbClr>
                  </a:glow>
                  <a:outerShdw blurRad="38100" dist="38100" dir="2700000" algn="tl">
                    <a:srgbClr val="1F497D"/>
                  </a:outerShdw>
                </a:effectLst>
              </a:rPr>
              <a:t>Algunos </a:t>
            </a:r>
            <a:r>
              <a:rPr lang="es-ES" b="1" dirty="0">
                <a:effectLst>
                  <a:glow rad="101600">
                    <a:srgbClr val="C00000">
                      <a:alpha val="60000"/>
                    </a:srgbClr>
                  </a:glow>
                  <a:outerShdw blurRad="38100" dist="38100" dir="2700000" algn="tl">
                    <a:srgbClr val="1F497D"/>
                  </a:outerShdw>
                </a:effectLst>
              </a:rPr>
              <a:t>se dirigen contra médicos y maestros ignorantes (“¿</a:t>
            </a:r>
            <a:r>
              <a:rPr lang="es-ES" b="1" i="1" dirty="0">
                <a:effectLst>
                  <a:glow rad="101600">
                    <a:srgbClr val="C00000">
                      <a:alpha val="60000"/>
                    </a:srgbClr>
                  </a:glow>
                  <a:outerShdw blurRad="38100" dist="38100" dir="2700000" algn="tl">
                    <a:srgbClr val="1F497D"/>
                  </a:outerShdw>
                </a:effectLst>
              </a:rPr>
              <a:t>Si sabrá mas el discípulo”</a:t>
            </a:r>
            <a:r>
              <a:rPr lang="es-ES" b="1" dirty="0">
                <a:effectLst>
                  <a:glow rad="101600">
                    <a:srgbClr val="C00000">
                      <a:alpha val="60000"/>
                    </a:srgbClr>
                  </a:glow>
                  <a:outerShdw blurRad="38100" dist="38100" dir="2700000" algn="tl">
                    <a:srgbClr val="1F497D"/>
                  </a:outerShdw>
                </a:effectLst>
              </a:rPr>
              <a:t>?</a:t>
            </a:r>
          </a:p>
        </p:txBody>
      </p:sp>
    </p:spTree>
  </p:cSld>
  <p:clrMapOvr>
    <a:masterClrMapping/>
  </p:clrMapOvr>
  <mc:AlternateContent xmlns:mc="http://schemas.openxmlformats.org/markup-compatibility/2006" xmlns:p14="http://schemas.microsoft.com/office/powerpoint/2010/main">
    <mc:Choice Requires="p14">
      <p:transition spd="slow" p14:dur="2250" advTm="15000">
        <p14:window dir="vert"/>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par>
                                <p:cTn id="8" presetID="2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edge">
                                      <p:cBhvr>
                                        <p:cTn id="10" dur="3000"/>
                                        <p:tgtEl>
                                          <p:spTgt spid="6"/>
                                        </p:tgtEl>
                                      </p:cBhvr>
                                    </p:animEffect>
                                  </p:childTnLst>
                                </p:cTn>
                              </p:par>
                              <p:par>
                                <p:cTn id="11" presetID="8" presetClass="entr" presetSubtype="1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amond(in)">
                                      <p:cBhvr>
                                        <p:cTn id="13" dur="3000"/>
                                        <p:tgtEl>
                                          <p:spTgt spid="7"/>
                                        </p:tgtEl>
                                      </p:cBhvr>
                                    </p:animEffect>
                                  </p:childTnLst>
                                </p:cTn>
                              </p:par>
                              <p:par>
                                <p:cTn id="14" presetID="20" presetClass="entr" presetSubtype="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edge">
                                      <p:cBhvr>
                                        <p:cTn id="16" dur="3000"/>
                                        <p:tgtEl>
                                          <p:spTgt spid="8"/>
                                        </p:tgtEl>
                                      </p:cBhvr>
                                    </p:animEffect>
                                  </p:childTnLst>
                                </p:cTn>
                              </p:par>
                              <p:par>
                                <p:cTn id="17" presetID="20"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edge">
                                      <p:cBhvr>
                                        <p:cTn id="19" dur="3000"/>
                                        <p:tgtEl>
                                          <p:spTgt spid="9"/>
                                        </p:tgtEl>
                                      </p:cBhvr>
                                    </p:animEffect>
                                  </p:childTnLst>
                                </p:cTn>
                              </p:par>
                              <p:par>
                                <p:cTn id="20" presetID="8" presetClass="entr" presetSubtype="1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diamond(in)">
                                      <p:cBhvr>
                                        <p:cTn id="22" dur="3000"/>
                                        <p:tgtEl>
                                          <p:spTgt spid="10"/>
                                        </p:tgtEl>
                                      </p:cBhvr>
                                    </p:animEffect>
                                  </p:childTnLst>
                                </p:cTn>
                              </p:par>
                              <p:par>
                                <p:cTn id="23" presetID="23" presetClass="entr" presetSubtype="28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4/3*#ppt_w"/>
                                          </p:val>
                                        </p:tav>
                                        <p:tav tm="100000">
                                          <p:val>
                                            <p:strVal val="#ppt_w"/>
                                          </p:val>
                                        </p:tav>
                                      </p:tavLst>
                                    </p:anim>
                                    <p:anim calcmode="lin" valueType="num">
                                      <p:cBhvr>
                                        <p:cTn id="26" dur="3000" fill="hold"/>
                                        <p:tgtEl>
                                          <p:spTgt spid="4"/>
                                        </p:tgtEl>
                                        <p:attrNameLst>
                                          <p:attrName>ppt_h</p:attrName>
                                        </p:attrNameLst>
                                      </p:cBhvr>
                                      <p:tavLst>
                                        <p:tav tm="0">
                                          <p:val>
                                            <p:strVal val="4/3*#ppt_h"/>
                                          </p:val>
                                        </p:tav>
                                        <p:tav tm="100000">
                                          <p:val>
                                            <p:strVal val="#ppt_h"/>
                                          </p:val>
                                        </p:tav>
                                      </p:tavLst>
                                    </p:anim>
                                  </p:childTnLst>
                                </p:cTn>
                              </p:par>
                              <p:par>
                                <p:cTn id="27" presetID="16" presetClass="exit" presetSubtype="42" fill="hold" grpId="0" nodeType="withEffect">
                                  <p:stCondLst>
                                    <p:cond delay="0"/>
                                  </p:stCondLst>
                                  <p:childTnLst>
                                    <p:animEffect transition="out" filter="barn(outHorizontal)">
                                      <p:cBhvr>
                                        <p:cTn id="28" dur="3000"/>
                                        <p:tgtEl>
                                          <p:spTgt spid="12"/>
                                        </p:tgtEl>
                                      </p:cBhvr>
                                    </p:animEffect>
                                    <p:set>
                                      <p:cBhvr>
                                        <p:cTn id="29" dur="1" fill="hold">
                                          <p:stCondLst>
                                            <p:cond delay="2999"/>
                                          </p:stCondLst>
                                        </p:cTn>
                                        <p:tgtEl>
                                          <p:spTgt spid="12"/>
                                        </p:tgtEl>
                                        <p:attrNameLst>
                                          <p:attrName>style.visibility</p:attrName>
                                        </p:attrNameLst>
                                      </p:cBhvr>
                                      <p:to>
                                        <p:strVal val="hidden"/>
                                      </p:to>
                                    </p:set>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1"/>
                                          </p:val>
                                        </p:tav>
                                        <p:tav tm="100000">
                                          <p:val>
                                            <p:strVal val="#ppt_x"/>
                                          </p:val>
                                        </p:tav>
                                      </p:tavLst>
                                    </p:anim>
                                    <p:anim calcmode="lin" valueType="num">
                                      <p:cBhvr>
                                        <p:cTn id="35"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1"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Rectángulo"/>
          <p:cNvSpPr/>
          <p:nvPr/>
        </p:nvSpPr>
        <p:spPr>
          <a:xfrm>
            <a:off x="0" y="0"/>
            <a:ext cx="9144000" cy="5715000"/>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4" name="3 Imagen" descr="f3a20a2752d5d584a4842ab84360e44abc81cc82916363.jpg"/>
          <p:cNvPicPr>
            <a:picLocks noChangeAspect="1"/>
          </p:cNvPicPr>
          <p:nvPr/>
        </p:nvPicPr>
        <p:blipFill>
          <a:blip r:embed="rId2" cstate="print"/>
          <a:srcRect/>
          <a:stretch>
            <a:fillRect/>
          </a:stretch>
        </p:blipFill>
        <p:spPr bwMode="auto">
          <a:xfrm>
            <a:off x="2051050" y="0"/>
            <a:ext cx="511333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Decisión"/>
          <p:cNvSpPr/>
          <p:nvPr/>
        </p:nvSpPr>
        <p:spPr>
          <a:xfrm>
            <a:off x="0" y="0"/>
            <a:ext cx="1258888" cy="5715000"/>
          </a:xfrm>
          <a:prstGeom prst="flowChartDecision">
            <a:avLst/>
          </a:prstGeom>
          <a:solidFill>
            <a:schemeClr val="accent2">
              <a:lumMod val="75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Decisión"/>
          <p:cNvSpPr/>
          <p:nvPr/>
        </p:nvSpPr>
        <p:spPr>
          <a:xfrm>
            <a:off x="214313" y="536575"/>
            <a:ext cx="847725" cy="4702175"/>
          </a:xfrm>
          <a:prstGeom prst="flowChartDecision">
            <a:avLst/>
          </a:prstGeom>
          <a:solidFill>
            <a:srgbClr val="700000"/>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Decisión"/>
          <p:cNvSpPr/>
          <p:nvPr/>
        </p:nvSpPr>
        <p:spPr>
          <a:xfrm>
            <a:off x="7956550" y="0"/>
            <a:ext cx="1187450" cy="5715000"/>
          </a:xfrm>
          <a:prstGeom prst="flowChartDecision">
            <a:avLst/>
          </a:prstGeom>
          <a:solidFill>
            <a:schemeClr val="accent2">
              <a:lumMod val="75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Decisión"/>
          <p:cNvSpPr/>
          <p:nvPr/>
        </p:nvSpPr>
        <p:spPr>
          <a:xfrm>
            <a:off x="8143875" y="536575"/>
            <a:ext cx="795338" cy="4762500"/>
          </a:xfrm>
          <a:prstGeom prst="flowChartDecision">
            <a:avLst/>
          </a:prstGeom>
          <a:solidFill>
            <a:srgbClr val="700000"/>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2051050" y="0"/>
            <a:ext cx="5113338" cy="5715000"/>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uadroTexto"/>
          <p:cNvSpPr txBox="1"/>
          <p:nvPr/>
        </p:nvSpPr>
        <p:spPr>
          <a:xfrm>
            <a:off x="3203575" y="4802188"/>
            <a:ext cx="2630488" cy="40005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r>
              <a:rPr lang="es-ES" sz="2000" b="1" dirty="0">
                <a:effectLst>
                  <a:glow rad="101600">
                    <a:srgbClr val="C00000">
                      <a:alpha val="60000"/>
                    </a:srgbClr>
                  </a:glow>
                  <a:outerShdw blurRad="38100" dist="38100" dir="2700000" algn="tl">
                    <a:srgbClr val="1F497D"/>
                  </a:outerShdw>
                </a:effectLst>
                <a:latin typeface="Calibri" pitchFamily="34" charset="0"/>
              </a:rPr>
              <a:t>“¿De que mal morirá?”</a:t>
            </a:r>
          </a:p>
        </p:txBody>
      </p:sp>
    </p:spTree>
  </p:cSld>
  <p:clrMapOvr>
    <a:masterClrMapping/>
  </p:clrMapOvr>
  <mc:AlternateContent xmlns:mc="http://schemas.openxmlformats.org/markup-compatibility/2006" xmlns:p14="http://schemas.microsoft.com/office/powerpoint/2010/main">
    <mc:Choice Requires="p14">
      <p:transition spd="slow" p14:dur="2000" advTm="10000">
        <p14:window/>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3000"/>
                                        <p:tgtEl>
                                          <p:spTgt spid="5"/>
                                        </p:tgtEl>
                                      </p:cBhvr>
                                    </p:animEffect>
                                  </p:childTnLst>
                                </p:cTn>
                              </p:par>
                              <p:par>
                                <p:cTn id="8" presetID="35"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3000"/>
                                        <p:tgtEl>
                                          <p:spTgt spid="6"/>
                                        </p:tgtEl>
                                      </p:cBhvr>
                                    </p:animEffect>
                                    <p:anim calcmode="lin" valueType="num">
                                      <p:cBhvr>
                                        <p:cTn id="11" dur="3000" fill="hold"/>
                                        <p:tgtEl>
                                          <p:spTgt spid="6"/>
                                        </p:tgtEl>
                                        <p:attrNameLst>
                                          <p:attrName>style.rotation</p:attrName>
                                        </p:attrNameLst>
                                      </p:cBhvr>
                                      <p:tavLst>
                                        <p:tav tm="0">
                                          <p:val>
                                            <p:fltVal val="720"/>
                                          </p:val>
                                        </p:tav>
                                        <p:tav tm="100000">
                                          <p:val>
                                            <p:fltVal val="0"/>
                                          </p:val>
                                        </p:tav>
                                      </p:tavLst>
                                    </p:anim>
                                    <p:anim calcmode="lin" valueType="num">
                                      <p:cBhvr>
                                        <p:cTn id="12" dur="3000" fill="hold"/>
                                        <p:tgtEl>
                                          <p:spTgt spid="6"/>
                                        </p:tgtEl>
                                        <p:attrNameLst>
                                          <p:attrName>ppt_h</p:attrName>
                                        </p:attrNameLst>
                                      </p:cBhvr>
                                      <p:tavLst>
                                        <p:tav tm="0">
                                          <p:val>
                                            <p:fltVal val="0"/>
                                          </p:val>
                                        </p:tav>
                                        <p:tav tm="100000">
                                          <p:val>
                                            <p:strVal val="#ppt_h"/>
                                          </p:val>
                                        </p:tav>
                                      </p:tavLst>
                                    </p:anim>
                                    <p:anim calcmode="lin" valueType="num">
                                      <p:cBhvr>
                                        <p:cTn id="13" dur="3000" fill="hold"/>
                                        <p:tgtEl>
                                          <p:spTgt spid="6"/>
                                        </p:tgtEl>
                                        <p:attrNameLst>
                                          <p:attrName>ppt_w</p:attrName>
                                        </p:attrNameLst>
                                      </p:cBhvr>
                                      <p:tavLst>
                                        <p:tav tm="0">
                                          <p:val>
                                            <p:fltVal val="0"/>
                                          </p:val>
                                        </p:tav>
                                        <p:tav tm="100000">
                                          <p:val>
                                            <p:strVal val="#ppt_w"/>
                                          </p:val>
                                        </p:tav>
                                      </p:tavLst>
                                    </p:anim>
                                  </p:childTnLst>
                                </p:cTn>
                              </p:par>
                              <p:par>
                                <p:cTn id="14" presetID="8" presetClass="entr" presetSubtype="32"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diamond(out)">
                                      <p:cBhvr>
                                        <p:cTn id="16" dur="3000"/>
                                        <p:tgtEl>
                                          <p:spTgt spid="8"/>
                                        </p:tgtEl>
                                      </p:cBhvr>
                                    </p:animEffect>
                                  </p:childTnLst>
                                </p:cTn>
                              </p:par>
                              <p:par>
                                <p:cTn id="17" presetID="35"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3000"/>
                                        <p:tgtEl>
                                          <p:spTgt spid="9"/>
                                        </p:tgtEl>
                                      </p:cBhvr>
                                    </p:animEffect>
                                    <p:anim calcmode="lin" valueType="num">
                                      <p:cBhvr>
                                        <p:cTn id="20" dur="3000" fill="hold"/>
                                        <p:tgtEl>
                                          <p:spTgt spid="9"/>
                                        </p:tgtEl>
                                        <p:attrNameLst>
                                          <p:attrName>style.rotation</p:attrName>
                                        </p:attrNameLst>
                                      </p:cBhvr>
                                      <p:tavLst>
                                        <p:tav tm="0">
                                          <p:val>
                                            <p:fltVal val="720"/>
                                          </p:val>
                                        </p:tav>
                                        <p:tav tm="100000">
                                          <p:val>
                                            <p:fltVal val="0"/>
                                          </p:val>
                                        </p:tav>
                                      </p:tavLst>
                                    </p:anim>
                                    <p:anim calcmode="lin" valueType="num">
                                      <p:cBhvr>
                                        <p:cTn id="21" dur="3000" fill="hold"/>
                                        <p:tgtEl>
                                          <p:spTgt spid="9"/>
                                        </p:tgtEl>
                                        <p:attrNameLst>
                                          <p:attrName>ppt_h</p:attrName>
                                        </p:attrNameLst>
                                      </p:cBhvr>
                                      <p:tavLst>
                                        <p:tav tm="0">
                                          <p:val>
                                            <p:fltVal val="0"/>
                                          </p:val>
                                        </p:tav>
                                        <p:tav tm="100000">
                                          <p:val>
                                            <p:strVal val="#ppt_h"/>
                                          </p:val>
                                        </p:tav>
                                      </p:tavLst>
                                    </p:anim>
                                    <p:anim calcmode="lin" valueType="num">
                                      <p:cBhvr>
                                        <p:cTn id="22" dur="3000" fill="hold"/>
                                        <p:tgtEl>
                                          <p:spTgt spid="9"/>
                                        </p:tgtEl>
                                        <p:attrNameLst>
                                          <p:attrName>ppt_w</p:attrName>
                                        </p:attrNameLst>
                                      </p:cBhvr>
                                      <p:tavLst>
                                        <p:tav tm="0">
                                          <p:val>
                                            <p:fltVal val="0"/>
                                          </p:val>
                                        </p:tav>
                                        <p:tav tm="100000">
                                          <p:val>
                                            <p:strVal val="#ppt_w"/>
                                          </p:val>
                                        </p:tav>
                                      </p:tavLst>
                                    </p:anim>
                                  </p:childTnLst>
                                </p:cTn>
                              </p:par>
                              <p:par>
                                <p:cTn id="23" presetID="3"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vertical)">
                                      <p:cBhvr>
                                        <p:cTn id="25" dur="3000"/>
                                        <p:tgtEl>
                                          <p:spTgt spid="4"/>
                                        </p:tgtEl>
                                      </p:cBhvr>
                                    </p:animEffect>
                                  </p:childTnLst>
                                </p:cTn>
                              </p:par>
                              <p:par>
                                <p:cTn id="26" presetID="3" presetClass="exit" presetSubtype="10" fill="hold" grpId="0" nodeType="withEffect">
                                  <p:stCondLst>
                                    <p:cond delay="0"/>
                                  </p:stCondLst>
                                  <p:childTnLst>
                                    <p:animEffect transition="out" filter="blinds(horizontal)">
                                      <p:cBhvr>
                                        <p:cTn id="27" dur="3000"/>
                                        <p:tgtEl>
                                          <p:spTgt spid="12"/>
                                        </p:tgtEl>
                                      </p:cBhvr>
                                    </p:animEffect>
                                    <p:set>
                                      <p:cBhvr>
                                        <p:cTn id="28" dur="1" fill="hold">
                                          <p:stCondLst>
                                            <p:cond delay="2999"/>
                                          </p:stCondLst>
                                        </p:cTn>
                                        <p:tgtEl>
                                          <p:spTgt spid="12"/>
                                        </p:tgtEl>
                                        <p:attrNameLst>
                                          <p:attrName>style.visibility</p:attrName>
                                        </p:attrNameLst>
                                      </p:cBhvr>
                                      <p:to>
                                        <p:strVal val="hidden"/>
                                      </p:to>
                                    </p:set>
                                  </p:childTnLst>
                                </p:cTn>
                              </p:par>
                            </p:childTnLst>
                          </p:cTn>
                        </p:par>
                        <p:par>
                          <p:cTn id="29" fill="hold">
                            <p:stCondLst>
                              <p:cond delay="3000"/>
                            </p:stCondLst>
                            <p:childTnLst>
                              <p:par>
                                <p:cTn id="30" presetID="23" presetClass="entr" presetSubtype="16" fill="hold" grpId="0" nodeType="after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2000" fill="hold"/>
                                        <p:tgtEl>
                                          <p:spTgt spid="10"/>
                                        </p:tgtEl>
                                        <p:attrNameLst>
                                          <p:attrName>ppt_w</p:attrName>
                                        </p:attrNameLst>
                                      </p:cBhvr>
                                      <p:tavLst>
                                        <p:tav tm="0">
                                          <p:val>
                                            <p:fltVal val="0"/>
                                          </p:val>
                                        </p:tav>
                                        <p:tav tm="100000">
                                          <p:val>
                                            <p:strVal val="#ppt_w"/>
                                          </p:val>
                                        </p:tav>
                                      </p:tavLst>
                                    </p:anim>
                                    <p:anim calcmode="lin" valueType="num">
                                      <p:cBhvr>
                                        <p:cTn id="33" dur="20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Rectángulo"/>
          <p:cNvSpPr/>
          <p:nvPr/>
        </p:nvSpPr>
        <p:spPr>
          <a:xfrm>
            <a:off x="0" y="0"/>
            <a:ext cx="9144000" cy="5715000"/>
          </a:xfrm>
          <a:prstGeom prst="rect">
            <a:avLst/>
          </a:prstGeom>
          <a:solidFill>
            <a:schemeClr val="bg1">
              <a:lumMod val="50000"/>
              <a:lumOff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4" name="3 Imagen" descr="5005855565_a9539ab49d_o.jpg"/>
          <p:cNvPicPr>
            <a:picLocks noChangeAspect="1"/>
          </p:cNvPicPr>
          <p:nvPr/>
        </p:nvPicPr>
        <p:blipFill>
          <a:blip r:embed="rId2" cstate="print"/>
          <a:srcRect/>
          <a:stretch>
            <a:fillRect/>
          </a:stretch>
        </p:blipFill>
        <p:spPr bwMode="auto">
          <a:xfrm>
            <a:off x="2195513" y="0"/>
            <a:ext cx="4608512"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orazón"/>
          <p:cNvSpPr/>
          <p:nvPr/>
        </p:nvSpPr>
        <p:spPr>
          <a:xfrm>
            <a:off x="0" y="0"/>
            <a:ext cx="2357422" cy="5715000"/>
          </a:xfrm>
          <a:prstGeom prst="hear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Luna"/>
          <p:cNvSpPr/>
          <p:nvPr/>
        </p:nvSpPr>
        <p:spPr>
          <a:xfrm>
            <a:off x="0" y="0"/>
            <a:ext cx="2286000" cy="5715000"/>
          </a:xfrm>
          <a:prstGeom prst="moon">
            <a:avLst/>
          </a:prstGeom>
          <a:solidFill>
            <a:schemeClr val="tx1">
              <a:lumMod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Luna"/>
          <p:cNvSpPr/>
          <p:nvPr/>
        </p:nvSpPr>
        <p:spPr>
          <a:xfrm flipH="1">
            <a:off x="6643688" y="0"/>
            <a:ext cx="2500312" cy="5715000"/>
          </a:xfrm>
          <a:prstGeom prst="moon">
            <a:avLst/>
          </a:prstGeom>
          <a:solidFill>
            <a:schemeClr val="tx1">
              <a:lumMod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2195513" y="0"/>
            <a:ext cx="4608512" cy="5715000"/>
          </a:xfrm>
          <a:prstGeom prst="rect">
            <a:avLst/>
          </a:prstGeom>
          <a:solidFill>
            <a:schemeClr val="tx1">
              <a:lumMod val="6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uadroTexto"/>
          <p:cNvSpPr txBox="1"/>
          <p:nvPr/>
        </p:nvSpPr>
        <p:spPr>
          <a:xfrm>
            <a:off x="1835150" y="4791075"/>
            <a:ext cx="554355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b="1" dirty="0" smtClean="0">
                <a:effectLst>
                  <a:glow rad="101600">
                    <a:srgbClr val="C00000">
                      <a:alpha val="60000"/>
                    </a:srgbClr>
                  </a:glow>
                  <a:outerShdw blurRad="38100" dist="38100" dir="2700000" algn="tl">
                    <a:srgbClr val="1F497D"/>
                  </a:outerShdw>
                </a:effectLst>
              </a:rPr>
              <a:t>Muchos </a:t>
            </a:r>
            <a:r>
              <a:rPr lang="es-ES" b="1" dirty="0">
                <a:effectLst>
                  <a:glow rad="101600">
                    <a:srgbClr val="C00000">
                      <a:alpha val="60000"/>
                    </a:srgbClr>
                  </a:glow>
                  <a:outerShdw blurRad="38100" dist="38100" dir="2700000" algn="tl">
                    <a:srgbClr val="1F497D"/>
                  </a:outerShdw>
                </a:effectLst>
              </a:rPr>
              <a:t>critican vicios (avaricia, lujuria, gula…) protagonizados por gentes de la Iglesia </a:t>
            </a:r>
            <a:r>
              <a:rPr lang="es-ES" b="1" i="1" dirty="0">
                <a:effectLst>
                  <a:glow rad="101600">
                    <a:srgbClr val="C00000">
                      <a:alpha val="60000"/>
                    </a:srgbClr>
                  </a:glow>
                  <a:outerShdw blurRad="38100" dist="38100" dir="2700000" algn="tl">
                    <a:srgbClr val="1F497D"/>
                  </a:outerShdw>
                </a:effectLst>
              </a:rPr>
              <a:t>(“Están calientes”)</a:t>
            </a:r>
            <a:endParaRPr lang="es-ES" b="1" dirty="0">
              <a:effectLst>
                <a:glow rad="101600">
                  <a:srgbClr val="C00000">
                    <a:alpha val="60000"/>
                  </a:srgb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17000">
        <p14:prism isContent="1" isInverted="1"/>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0-#ppt_w/2"/>
                                          </p:val>
                                        </p:tav>
                                        <p:tav tm="100000">
                                          <p:val>
                                            <p:strVal val="#ppt_x"/>
                                          </p:val>
                                        </p:tav>
                                      </p:tavLst>
                                    </p:anim>
                                    <p:anim calcmode="lin" valueType="num">
                                      <p:cBhvr additive="base">
                                        <p:cTn id="8" dur="30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1+#ppt_w/2"/>
                                          </p:val>
                                        </p:tav>
                                        <p:tav tm="100000">
                                          <p:val>
                                            <p:strVal val="#ppt_x"/>
                                          </p:val>
                                        </p:tav>
                                      </p:tavLst>
                                    </p:anim>
                                    <p:anim calcmode="lin" valueType="num">
                                      <p:cBhvr additive="base">
                                        <p:cTn id="12" dur="3000" fill="hold"/>
                                        <p:tgtEl>
                                          <p:spTgt spid="8"/>
                                        </p:tgtEl>
                                        <p:attrNameLst>
                                          <p:attrName>ppt_y</p:attrName>
                                        </p:attrNameLst>
                                      </p:cBhvr>
                                      <p:tavLst>
                                        <p:tav tm="0">
                                          <p:val>
                                            <p:strVal val="0-#ppt_h/2"/>
                                          </p:val>
                                        </p:tav>
                                        <p:tav tm="100000">
                                          <p:val>
                                            <p:strVal val="#ppt_y"/>
                                          </p:val>
                                        </p:tav>
                                      </p:tavLst>
                                    </p:anim>
                                  </p:childTnLst>
                                </p:cTn>
                              </p:par>
                              <p:par>
                                <p:cTn id="13" presetID="35" presetClass="entr" presetSubtype="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3000"/>
                                        <p:tgtEl>
                                          <p:spTgt spid="8"/>
                                        </p:tgtEl>
                                      </p:cBhvr>
                                    </p:animEffect>
                                    <p:anim calcmode="lin" valueType="num">
                                      <p:cBhvr>
                                        <p:cTn id="16" dur="3000" fill="hold"/>
                                        <p:tgtEl>
                                          <p:spTgt spid="8"/>
                                        </p:tgtEl>
                                        <p:attrNameLst>
                                          <p:attrName>style.rotation</p:attrName>
                                        </p:attrNameLst>
                                      </p:cBhvr>
                                      <p:tavLst>
                                        <p:tav tm="0">
                                          <p:val>
                                            <p:fltVal val="720"/>
                                          </p:val>
                                        </p:tav>
                                        <p:tav tm="100000">
                                          <p:val>
                                            <p:fltVal val="0"/>
                                          </p:val>
                                        </p:tav>
                                      </p:tavLst>
                                    </p:anim>
                                    <p:anim calcmode="lin" valueType="num">
                                      <p:cBhvr>
                                        <p:cTn id="17" dur="3000" fill="hold"/>
                                        <p:tgtEl>
                                          <p:spTgt spid="8"/>
                                        </p:tgtEl>
                                        <p:attrNameLst>
                                          <p:attrName>ppt_h</p:attrName>
                                        </p:attrNameLst>
                                      </p:cBhvr>
                                      <p:tavLst>
                                        <p:tav tm="0">
                                          <p:val>
                                            <p:fltVal val="0"/>
                                          </p:val>
                                        </p:tav>
                                        <p:tav tm="100000">
                                          <p:val>
                                            <p:strVal val="#ppt_h"/>
                                          </p:val>
                                        </p:tav>
                                      </p:tavLst>
                                    </p:anim>
                                    <p:anim calcmode="lin" valueType="num">
                                      <p:cBhvr>
                                        <p:cTn id="18" dur="3000" fill="hold"/>
                                        <p:tgtEl>
                                          <p:spTgt spid="8"/>
                                        </p:tgtEl>
                                        <p:attrNameLst>
                                          <p:attrName>ppt_w</p:attrName>
                                        </p:attrNameLst>
                                      </p:cBhvr>
                                      <p:tavLst>
                                        <p:tav tm="0">
                                          <p:val>
                                            <p:fltVal val="0"/>
                                          </p:val>
                                        </p:tav>
                                        <p:tav tm="100000">
                                          <p:val>
                                            <p:strVal val="#ppt_w"/>
                                          </p:val>
                                        </p:tav>
                                      </p:tavLst>
                                    </p:anim>
                                  </p:childTnLst>
                                </p:cTn>
                              </p:par>
                              <p:par>
                                <p:cTn id="19" presetID="35" presetClass="entr" presetSubtype="0"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3000"/>
                                        <p:tgtEl>
                                          <p:spTgt spid="7"/>
                                        </p:tgtEl>
                                      </p:cBhvr>
                                    </p:animEffect>
                                    <p:anim calcmode="lin" valueType="num">
                                      <p:cBhvr>
                                        <p:cTn id="22" dur="3000" fill="hold"/>
                                        <p:tgtEl>
                                          <p:spTgt spid="7"/>
                                        </p:tgtEl>
                                        <p:attrNameLst>
                                          <p:attrName>style.rotation</p:attrName>
                                        </p:attrNameLst>
                                      </p:cBhvr>
                                      <p:tavLst>
                                        <p:tav tm="0">
                                          <p:val>
                                            <p:fltVal val="720"/>
                                          </p:val>
                                        </p:tav>
                                        <p:tav tm="100000">
                                          <p:val>
                                            <p:fltVal val="0"/>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ppt_w</p:attrName>
                                        </p:attrNameLst>
                                      </p:cBhvr>
                                      <p:tavLst>
                                        <p:tav tm="0">
                                          <p:val>
                                            <p:fltVal val="0"/>
                                          </p:val>
                                        </p:tav>
                                        <p:tav tm="100000">
                                          <p:val>
                                            <p:strVal val="#ppt_w"/>
                                          </p:val>
                                        </p:tav>
                                      </p:tavLst>
                                    </p:anim>
                                  </p:childTnLst>
                                </p:cTn>
                              </p:par>
                              <p:par>
                                <p:cTn id="25" presetID="3" presetClass="entr" presetSubtype="10"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linds(horizontal)">
                                      <p:cBhvr>
                                        <p:cTn id="27" dur="3000"/>
                                        <p:tgtEl>
                                          <p:spTgt spid="7"/>
                                        </p:tgtEl>
                                      </p:cBhvr>
                                    </p:animEffect>
                                  </p:childTnLst>
                                </p:cTn>
                              </p:par>
                              <p:par>
                                <p:cTn id="28" presetID="3" presetClass="entr" presetSubtype="10"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blinds(horizontal)">
                                      <p:cBhvr>
                                        <p:cTn id="30" dur="3000"/>
                                        <p:tgtEl>
                                          <p:spTgt spid="8"/>
                                        </p:tgtEl>
                                      </p:cBhvr>
                                    </p:animEffect>
                                  </p:childTnLst>
                                </p:cTn>
                              </p:par>
                              <p:par>
                                <p:cTn id="31" presetID="16" presetClass="entr" presetSubtype="37"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barn(outVertical)">
                                      <p:cBhvr>
                                        <p:cTn id="33" dur="3000"/>
                                        <p:tgtEl>
                                          <p:spTgt spid="4"/>
                                        </p:tgtEl>
                                      </p:cBhvr>
                                    </p:animEffect>
                                  </p:childTnLst>
                                </p:cTn>
                              </p:par>
                              <p:par>
                                <p:cTn id="34" presetID="13" presetClass="exit" presetSubtype="32" fill="hold" grpId="0" nodeType="withEffect">
                                  <p:stCondLst>
                                    <p:cond delay="0"/>
                                  </p:stCondLst>
                                  <p:childTnLst>
                                    <p:animEffect transition="out" filter="plus(out)">
                                      <p:cBhvr>
                                        <p:cTn id="35" dur="3000"/>
                                        <p:tgtEl>
                                          <p:spTgt spid="10"/>
                                        </p:tgtEl>
                                      </p:cBhvr>
                                    </p:animEffect>
                                    <p:set>
                                      <p:cBhvr>
                                        <p:cTn id="36" dur="1" fill="hold">
                                          <p:stCondLst>
                                            <p:cond delay="2999"/>
                                          </p:stCondLst>
                                        </p:cTn>
                                        <p:tgtEl>
                                          <p:spTgt spid="10"/>
                                        </p:tgtEl>
                                        <p:attrNameLst>
                                          <p:attrName>style.visibility</p:attrName>
                                        </p:attrNameLst>
                                      </p:cBhvr>
                                      <p:to>
                                        <p:strVal val="hidden"/>
                                      </p:to>
                                    </p:set>
                                  </p:childTnLst>
                                </p:cTn>
                              </p:par>
                              <p:par>
                                <p:cTn id="37" presetID="3" presetClass="exit" presetSubtype="10" fill="hold" grpId="0" nodeType="withEffect">
                                  <p:stCondLst>
                                    <p:cond delay="0"/>
                                  </p:stCondLst>
                                  <p:childTnLst>
                                    <p:animEffect transition="out" filter="blinds(horizontal)">
                                      <p:cBhvr>
                                        <p:cTn id="38" dur="3000"/>
                                        <p:tgtEl>
                                          <p:spTgt spid="9"/>
                                        </p:tgtEl>
                                      </p:cBhvr>
                                    </p:animEffect>
                                    <p:set>
                                      <p:cBhvr>
                                        <p:cTn id="39" dur="1" fill="hold">
                                          <p:stCondLst>
                                            <p:cond delay="2999"/>
                                          </p:stCondLst>
                                        </p:cTn>
                                        <p:tgtEl>
                                          <p:spTgt spid="9"/>
                                        </p:tgtEl>
                                        <p:attrNameLst>
                                          <p:attrName>style.visibility</p:attrName>
                                        </p:attrNameLst>
                                      </p:cBhvr>
                                      <p:to>
                                        <p:strVal val="hidden"/>
                                      </p:to>
                                    </p:set>
                                  </p:childTnLst>
                                </p:cTn>
                              </p:par>
                            </p:childTnLst>
                          </p:cTn>
                        </p:par>
                        <p:par>
                          <p:cTn id="40" fill="hold">
                            <p:stCondLst>
                              <p:cond delay="3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11"/>
                                        </p:tgtEl>
                                        <p:attrNameLst>
                                          <p:attrName>style.visibility</p:attrName>
                                        </p:attrNameLst>
                                      </p:cBhvr>
                                      <p:to>
                                        <p:strVal val="visible"/>
                                      </p:to>
                                    </p:set>
                                    <p:animEffect transition="in" filter="fade">
                                      <p:cBhvr>
                                        <p:cTn id="43" dur="1000"/>
                                        <p:tgtEl>
                                          <p:spTgt spid="11"/>
                                        </p:tgtEl>
                                      </p:cBhvr>
                                    </p:animEffect>
                                    <p:anim calcmode="lin" valueType="num">
                                      <p:cBhvr>
                                        <p:cTn id="44" dur="1000" fill="hold"/>
                                        <p:tgtEl>
                                          <p:spTgt spid="11"/>
                                        </p:tgtEl>
                                        <p:attrNameLst>
                                          <p:attrName>ppt_x</p:attrName>
                                        </p:attrNameLst>
                                      </p:cBhvr>
                                      <p:tavLst>
                                        <p:tav tm="0">
                                          <p:val>
                                            <p:strVal val="#ppt_x-.1"/>
                                          </p:val>
                                        </p:tav>
                                        <p:tav tm="100000">
                                          <p:val>
                                            <p:strVal val="#ppt_x"/>
                                          </p:val>
                                        </p:tav>
                                      </p:tavLst>
                                    </p:anim>
                                    <p:anim calcmode="lin" valueType="num">
                                      <p:cBhvr>
                                        <p:cTn id="45"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005852931_a3b9f8acc5_o.jpg"/>
          <p:cNvPicPr>
            <a:picLocks noChangeAspect="1"/>
          </p:cNvPicPr>
          <p:nvPr/>
        </p:nvPicPr>
        <p:blipFill>
          <a:blip r:embed="rId2" cstate="print"/>
          <a:srcRect/>
          <a:stretch>
            <a:fillRect/>
          </a:stretch>
        </p:blipFill>
        <p:spPr bwMode="auto">
          <a:xfrm>
            <a:off x="2268538" y="0"/>
            <a:ext cx="467995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ombo"/>
          <p:cNvSpPr/>
          <p:nvPr/>
        </p:nvSpPr>
        <p:spPr>
          <a:xfrm>
            <a:off x="0" y="0"/>
            <a:ext cx="1116013" cy="5715000"/>
          </a:xfrm>
          <a:prstGeom prst="diamond">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ombo"/>
          <p:cNvSpPr/>
          <p:nvPr/>
        </p:nvSpPr>
        <p:spPr>
          <a:xfrm>
            <a:off x="1116013" y="0"/>
            <a:ext cx="1144587" cy="5715000"/>
          </a:xfrm>
          <a:prstGeom prst="diamond">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ombo"/>
          <p:cNvSpPr/>
          <p:nvPr/>
        </p:nvSpPr>
        <p:spPr>
          <a:xfrm>
            <a:off x="6948488" y="0"/>
            <a:ext cx="1152525" cy="5715000"/>
          </a:xfrm>
          <a:prstGeom prst="diamond">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ombo"/>
          <p:cNvSpPr/>
          <p:nvPr/>
        </p:nvSpPr>
        <p:spPr>
          <a:xfrm>
            <a:off x="8101013" y="0"/>
            <a:ext cx="1042987" cy="5715000"/>
          </a:xfrm>
          <a:prstGeom prst="diamond">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2266950" y="0"/>
            <a:ext cx="4681538" cy="5715000"/>
          </a:xfrm>
          <a:prstGeom prst="rect">
            <a:avLst/>
          </a:prstGeom>
          <a:solidFill>
            <a:schemeClr val="tx1">
              <a:lumMod val="6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3419475" y="4802188"/>
            <a:ext cx="2447925" cy="4000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pitchFamily="34" charset="0"/>
              </a:rPr>
              <a:t>Linda  maestra</a:t>
            </a:r>
          </a:p>
        </p:txBody>
      </p:sp>
    </p:spTree>
  </p:cSld>
  <p:clrMapOvr>
    <a:masterClrMapping/>
  </p:clrMapOvr>
  <mc:AlternateContent xmlns:mc="http://schemas.openxmlformats.org/markup-compatibility/2006" xmlns:p14="http://schemas.microsoft.com/office/powerpoint/2010/main">
    <mc:Choice Requires="p14">
      <p:transition spd="slow" p14:dur="2000" advTm="9000">
        <p14:prism dir="r" isContent="1" isInverted="1"/>
      </p:transition>
    </mc:Choice>
    <mc:Fallback xmlns="">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3000"/>
                                        <p:tgtEl>
                                          <p:spTgt spid="5"/>
                                        </p:tgtEl>
                                      </p:cBhvr>
                                    </p:animEffect>
                                  </p:childTnLst>
                                </p:cTn>
                              </p:par>
                              <p:par>
                                <p:cTn id="8" presetID="8"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3000"/>
                                        <p:tgtEl>
                                          <p:spTgt spid="6"/>
                                        </p:tgtEl>
                                      </p:cBhvr>
                                    </p:animEffect>
                                  </p:childTnLst>
                                </p:cTn>
                              </p:par>
                              <p:par>
                                <p:cTn id="11" presetID="8" presetClass="entr" presetSubtype="3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amond(out)">
                                      <p:cBhvr>
                                        <p:cTn id="13" dur="3000"/>
                                        <p:tgtEl>
                                          <p:spTgt spid="7"/>
                                        </p:tgtEl>
                                      </p:cBhvr>
                                    </p:animEffect>
                                  </p:childTnLst>
                                </p:cTn>
                              </p:par>
                              <p:par>
                                <p:cTn id="14" presetID="8" presetClass="entr" presetSubtype="32"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diamond(out)">
                                      <p:cBhvr>
                                        <p:cTn id="16" dur="3000"/>
                                        <p:tgtEl>
                                          <p:spTgt spid="8"/>
                                        </p:tgtEl>
                                      </p:cBhvr>
                                    </p:animEffect>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3000"/>
                                        <p:tgtEl>
                                          <p:spTgt spid="4"/>
                                        </p:tgtEl>
                                      </p:cBhvr>
                                    </p:animEffect>
                                  </p:childTnLst>
                                </p:cTn>
                              </p:par>
                              <p:par>
                                <p:cTn id="20" presetID="8" presetClass="exit" presetSubtype="16" fill="hold" grpId="0" nodeType="withEffect">
                                  <p:stCondLst>
                                    <p:cond delay="0"/>
                                  </p:stCondLst>
                                  <p:childTnLst>
                                    <p:animEffect transition="out" filter="diamond(in)">
                                      <p:cBhvr>
                                        <p:cTn id="21" dur="3000"/>
                                        <p:tgtEl>
                                          <p:spTgt spid="10"/>
                                        </p:tgtEl>
                                      </p:cBhvr>
                                    </p:animEffect>
                                    <p:set>
                                      <p:cBhvr>
                                        <p:cTn id="22" dur="1" fill="hold">
                                          <p:stCondLst>
                                            <p:cond delay="2999"/>
                                          </p:stCondLst>
                                        </p:cTn>
                                        <p:tgtEl>
                                          <p:spTgt spid="10"/>
                                        </p:tgtEl>
                                        <p:attrNameLst>
                                          <p:attrName>style.visibility</p:attrName>
                                        </p:attrNameLst>
                                      </p:cBhvr>
                                      <p:to>
                                        <p:strVal val="hidden"/>
                                      </p:to>
                                    </p:set>
                                  </p:childTnLst>
                                </p:cTn>
                              </p:par>
                            </p:childTnLst>
                          </p:cTn>
                        </p:par>
                        <p:par>
                          <p:cTn id="23" fill="hold">
                            <p:stCondLst>
                              <p:cond delay="3000"/>
                            </p:stCondLst>
                            <p:childTnLst>
                              <p:par>
                                <p:cTn id="24" presetID="23" presetClass="entr" presetSubtype="16"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2000" fill="hold"/>
                                        <p:tgtEl>
                                          <p:spTgt spid="9"/>
                                        </p:tgtEl>
                                        <p:attrNameLst>
                                          <p:attrName>ppt_w</p:attrName>
                                        </p:attrNameLst>
                                      </p:cBhvr>
                                      <p:tavLst>
                                        <p:tav tm="0">
                                          <p:val>
                                            <p:fltVal val="0"/>
                                          </p:val>
                                        </p:tav>
                                        <p:tav tm="100000">
                                          <p:val>
                                            <p:strVal val="#ppt_w"/>
                                          </p:val>
                                        </p:tav>
                                      </p:tavLst>
                                    </p:anim>
                                    <p:anim calcmode="lin" valueType="num">
                                      <p:cBhvr>
                                        <p:cTn id="27" dur="2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9"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zjardinjapones3.jpg"/>
          <p:cNvPicPr>
            <a:picLocks noChangeAspect="1"/>
          </p:cNvPicPr>
          <p:nvPr/>
        </p:nvPicPr>
        <p:blipFill>
          <a:blip r:embed="rId2" cstate="print"/>
          <a:stretch>
            <a:fillRect/>
          </a:stretch>
        </p:blipFill>
        <p:spPr>
          <a:xfrm>
            <a:off x="0" y="0"/>
            <a:ext cx="9144000" cy="5715000"/>
          </a:xfrm>
          <a:prstGeom prst="rect">
            <a:avLst/>
          </a:prstGeom>
          <a:ln>
            <a:noFill/>
          </a:ln>
          <a:effectLst>
            <a:outerShdw blurRad="44450" dist="27940" dir="5400000" algn="ctr">
              <a:srgbClr val="000000">
                <a:alpha val="32000"/>
              </a:srgbClr>
            </a:outerShdw>
            <a:softEdge rad="31750"/>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chemeClr val="tx1">
              <a:lumMod val="50000"/>
              <a:alpha val="6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323850" y="265113"/>
            <a:ext cx="8569325" cy="5256212"/>
          </a:xfrm>
          <a:prstGeom prst="rect">
            <a:avLst/>
          </a:prstGeom>
          <a:solidFill>
            <a:schemeClr val="tx1">
              <a:lumMod val="85000"/>
              <a:alpha val="6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900113" y="265112"/>
            <a:ext cx="3599879" cy="40011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sz="20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Disparates: </a:t>
            </a:r>
            <a: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El caballo raptor </a:t>
            </a:r>
          </a:p>
        </p:txBody>
      </p:sp>
      <p:sp>
        <p:nvSpPr>
          <p:cNvPr id="8" name="7 CuadroTexto"/>
          <p:cNvSpPr txBox="1"/>
          <p:nvPr/>
        </p:nvSpPr>
        <p:spPr>
          <a:xfrm>
            <a:off x="539750" y="4370388"/>
            <a:ext cx="8208963"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serie de los </a:t>
            </a:r>
            <a:r>
              <a:rPr lang="es-ES" b="1" i="1" dirty="0">
                <a:effectLst>
                  <a:glow rad="101600">
                    <a:schemeClr val="accent2">
                      <a:satMod val="175000"/>
                      <a:alpha val="40000"/>
                    </a:schemeClr>
                  </a:glow>
                  <a:outerShdw blurRad="38100" dist="38100" dir="2700000" algn="tl">
                    <a:srgbClr val="000000">
                      <a:alpha val="43137"/>
                    </a:srgbClr>
                  </a:outerShdw>
                </a:effectLst>
              </a:rPr>
              <a:t>Disparates</a:t>
            </a:r>
            <a:r>
              <a:rPr lang="es-ES" b="1" dirty="0">
                <a:effectLst>
                  <a:glow rad="101600">
                    <a:schemeClr val="accent2">
                      <a:satMod val="175000"/>
                      <a:alpha val="40000"/>
                    </a:schemeClr>
                  </a:glow>
                  <a:outerShdw blurRad="38100" dist="38100" dir="2700000" algn="tl">
                    <a:srgbClr val="000000">
                      <a:alpha val="43137"/>
                    </a:srgbClr>
                  </a:outerShdw>
                </a:effectLst>
              </a:rPr>
              <a:t> (dieciocho estampas publicadas en 1864) fue creada entre 1816 y 1824. Goya trabajó también en esta etapa en los últimos álbumes de dibujos. Ambas producciones fueron, sin duda, la fase creativa final del pintor. </a:t>
            </a:r>
          </a:p>
        </p:txBody>
      </p:sp>
    </p:spTree>
  </p:cSld>
  <p:clrMapOvr>
    <a:masterClrMapping/>
  </p:clrMapOvr>
  <mc:AlternateContent xmlns:mc="http://schemas.openxmlformats.org/markup-compatibility/2006" xmlns:p14="http://schemas.microsoft.com/office/powerpoint/2010/main">
    <mc:Choice Requires="p14">
      <p:transition spd="slow" p14:dur="2000" advTm="33000">
        <p14:prism dir="u" isContent="1" isInverted="1"/>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strVal val="4/3*#ppt_w"/>
                                          </p:val>
                                        </p:tav>
                                        <p:tav tm="100000">
                                          <p:val>
                                            <p:strVal val="#ppt_w"/>
                                          </p:val>
                                        </p:tav>
                                      </p:tavLst>
                                    </p:anim>
                                    <p:anim calcmode="lin" valueType="num">
                                      <p:cBhvr>
                                        <p:cTn id="8" dur="3000" fill="hold"/>
                                        <p:tgtEl>
                                          <p:spTgt spid="3"/>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outVertical)">
                                      <p:cBhvr>
                                        <p:cTn id="11" dur="3000"/>
                                        <p:tgtEl>
                                          <p:spTgt spid="3"/>
                                        </p:tgtEl>
                                      </p:cBhvr>
                                    </p:animEffect>
                                  </p:childTnLst>
                                </p:cTn>
                              </p:par>
                              <p:par>
                                <p:cTn id="12" presetID="21" presetClass="exit" presetSubtype="4" fill="hold" grpId="0" nodeType="withEffect">
                                  <p:stCondLst>
                                    <p:cond delay="0"/>
                                  </p:stCondLst>
                                  <p:childTnLst>
                                    <p:animEffect transition="out" filter="wheel(4)">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21" presetClass="exit" presetSubtype="4" fill="hold" grpId="0" nodeType="withEffect">
                                  <p:stCondLst>
                                    <p:cond delay="0"/>
                                  </p:stCondLst>
                                  <p:childTnLst>
                                    <p:animEffect transition="out" filter="wheel(4)">
                                      <p:cBhvr>
                                        <p:cTn id="16" dur="2000"/>
                                        <p:tgtEl>
                                          <p:spTgt spid="7"/>
                                        </p:tgtEl>
                                      </p:cBhvr>
                                    </p:animEffect>
                                    <p:set>
                                      <p:cBhvr>
                                        <p:cTn id="17" dur="1" fill="hold">
                                          <p:stCondLst>
                                            <p:cond delay="1999"/>
                                          </p:stCondLst>
                                        </p:cTn>
                                        <p:tgtEl>
                                          <p:spTgt spid="7"/>
                                        </p:tgtEl>
                                        <p:attrNameLst>
                                          <p:attrName>style.visibility</p:attrName>
                                        </p:attrNameLst>
                                      </p:cBhvr>
                                      <p:to>
                                        <p:strVal val="hidden"/>
                                      </p:to>
                                    </p:se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par>
                          <p:cTn id="24" fill="hold">
                            <p:stCondLst>
                              <p:cond delay="65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5" grpId="0"/>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1" name="3 Imagen" descr="37801607.jpg"/>
          <p:cNvPicPr>
            <a:picLocks noChangeAspect="1"/>
          </p:cNvPicPr>
          <p:nvPr/>
        </p:nvPicPr>
        <p:blipFill>
          <a:blip r:embed="rId2" cstate="print"/>
          <a:srcRect/>
          <a:stretch>
            <a:fillRect/>
          </a:stretch>
        </p:blipFill>
        <p:spPr bwMode="auto">
          <a:xfrm>
            <a:off x="2124075" y="0"/>
            <a:ext cx="49688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357188" cy="5715000"/>
          </a:xfrm>
          <a:prstGeom prst="rect">
            <a:avLst/>
          </a:prstGeom>
          <a:solidFill>
            <a:schemeClr val="accent6">
              <a:lumMod val="40000"/>
              <a:lumOff val="60000"/>
            </a:schemeClr>
          </a:solidFill>
          <a:ln w="127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8786813" y="0"/>
            <a:ext cx="357187" cy="5715000"/>
          </a:xfrm>
          <a:prstGeom prst="rect">
            <a:avLst/>
          </a:prstGeom>
          <a:solidFill>
            <a:schemeClr val="accent6">
              <a:lumMod val="40000"/>
              <a:lumOff val="60000"/>
            </a:schemeClr>
          </a:solidFill>
          <a:ln w="127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1763713" y="0"/>
            <a:ext cx="357187" cy="5715000"/>
          </a:xfrm>
          <a:prstGeom prst="rect">
            <a:avLst/>
          </a:prstGeom>
          <a:solidFill>
            <a:schemeClr val="accent6">
              <a:lumMod val="40000"/>
              <a:lumOff val="60000"/>
            </a:schemeClr>
          </a:solidFill>
          <a:ln w="127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7092950" y="0"/>
            <a:ext cx="357188" cy="5715000"/>
          </a:xfrm>
          <a:prstGeom prst="rect">
            <a:avLst/>
          </a:prstGeom>
          <a:solidFill>
            <a:schemeClr val="accent6">
              <a:lumMod val="40000"/>
              <a:lumOff val="60000"/>
            </a:schemeClr>
          </a:solidFill>
          <a:ln w="127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Elipse"/>
          <p:cNvSpPr/>
          <p:nvPr/>
        </p:nvSpPr>
        <p:spPr>
          <a:xfrm>
            <a:off x="323850" y="0"/>
            <a:ext cx="1439863" cy="5715000"/>
          </a:xfrm>
          <a:prstGeom prst="ellipse">
            <a:avLst/>
          </a:prstGeom>
          <a:solidFill>
            <a:schemeClr val="accent6">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Elipse"/>
          <p:cNvSpPr/>
          <p:nvPr/>
        </p:nvSpPr>
        <p:spPr>
          <a:xfrm>
            <a:off x="7451725" y="0"/>
            <a:ext cx="1368425" cy="5715000"/>
          </a:xfrm>
          <a:prstGeom prst="ellipse">
            <a:avLst/>
          </a:prstGeom>
          <a:solidFill>
            <a:schemeClr val="accent6">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2124075" y="0"/>
            <a:ext cx="4968875" cy="5715000"/>
          </a:xfrm>
          <a:prstGeom prst="rect">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uadroTexto"/>
          <p:cNvSpPr txBox="1"/>
          <p:nvPr/>
        </p:nvSpPr>
        <p:spPr>
          <a:xfrm>
            <a:off x="2268538" y="0"/>
            <a:ext cx="2006600" cy="1446213"/>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8800" dirty="0">
                <a:effectLst>
                  <a:glow rad="101600">
                    <a:schemeClr val="accent2">
                      <a:satMod val="175000"/>
                      <a:alpha val="40000"/>
                    </a:schemeClr>
                  </a:glow>
                  <a:outerShdw blurRad="38100" dist="38100" dir="2700000" algn="tl">
                    <a:srgbClr val="000000">
                      <a:alpha val="43137"/>
                    </a:srgbClr>
                  </a:outerShdw>
                </a:effectLst>
                <a:latin typeface="Palace Script MT" pitchFamily="66" charset="0"/>
              </a:rPr>
              <a:t>Sopla </a:t>
            </a:r>
          </a:p>
        </p:txBody>
      </p:sp>
    </p:spTree>
  </p:cSld>
  <p:clrMapOvr>
    <a:masterClrMapping/>
  </p:clrMapOvr>
  <mc:AlternateContent xmlns:mc="http://schemas.openxmlformats.org/markup-compatibility/2006" xmlns:p14="http://schemas.microsoft.com/office/powerpoint/2010/main">
    <mc:Choice Requires="p14">
      <p:transition spd="slow" p14:dur="2000" advTm="9000">
        <p14:prism dir="d" isContent="1" isInverted="1"/>
      </p:transition>
    </mc:Choice>
    <mc:Fallback xmlns="">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3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3" presetClass="entr" presetSubtype="1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3000"/>
                                        <p:tgtEl>
                                          <p:spTgt spid="7"/>
                                        </p:tgtEl>
                                      </p:cBhvr>
                                    </p:animEffect>
                                  </p:childTnLst>
                                </p:cTn>
                              </p:par>
                              <p:par>
                                <p:cTn id="14" presetID="3" presetClass="entr" presetSubtype="10"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horizontal)">
                                      <p:cBhvr>
                                        <p:cTn id="16" dur="3000"/>
                                        <p:tgtEl>
                                          <p:spTgt spid="9"/>
                                        </p:tgtEl>
                                      </p:cBhvr>
                                    </p:animEffect>
                                  </p:childTnLst>
                                </p:cTn>
                              </p:par>
                              <p:par>
                                <p:cTn id="17" presetID="21" presetClass="entr" presetSubtype="2"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heel(2)">
                                      <p:cBhvr>
                                        <p:cTn id="19" dur="3000"/>
                                        <p:tgtEl>
                                          <p:spTgt spid="11"/>
                                        </p:tgtEl>
                                      </p:cBhvr>
                                    </p:animEffect>
                                  </p:childTnLst>
                                </p:cTn>
                              </p:par>
                              <p:par>
                                <p:cTn id="20" presetID="21" presetClass="entr" presetSubtype="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heel(2)">
                                      <p:cBhvr>
                                        <p:cTn id="22" dur="3000"/>
                                        <p:tgtEl>
                                          <p:spTgt spid="10"/>
                                        </p:tgtEl>
                                      </p:cBhvr>
                                    </p:animEffect>
                                  </p:childTnLst>
                                </p:cTn>
                              </p:par>
                              <p:par>
                                <p:cTn id="23" presetID="17" presetClass="entr" presetSubtype="10" fill="hold" nodeType="withEffect">
                                  <p:stCondLst>
                                    <p:cond delay="0"/>
                                  </p:stCondLst>
                                  <p:childTnLst>
                                    <p:set>
                                      <p:cBhvr>
                                        <p:cTn id="24" dur="1" fill="hold">
                                          <p:stCondLst>
                                            <p:cond delay="0"/>
                                          </p:stCondLst>
                                        </p:cTn>
                                        <p:tgtEl>
                                          <p:spTgt spid="17411"/>
                                        </p:tgtEl>
                                        <p:attrNameLst>
                                          <p:attrName>style.visibility</p:attrName>
                                        </p:attrNameLst>
                                      </p:cBhvr>
                                      <p:to>
                                        <p:strVal val="visible"/>
                                      </p:to>
                                    </p:set>
                                    <p:anim calcmode="lin" valueType="num">
                                      <p:cBhvr>
                                        <p:cTn id="25" dur="3000" fill="hold"/>
                                        <p:tgtEl>
                                          <p:spTgt spid="17411"/>
                                        </p:tgtEl>
                                        <p:attrNameLst>
                                          <p:attrName>ppt_w</p:attrName>
                                        </p:attrNameLst>
                                      </p:cBhvr>
                                      <p:tavLst>
                                        <p:tav tm="0">
                                          <p:val>
                                            <p:fltVal val="0"/>
                                          </p:val>
                                        </p:tav>
                                        <p:tav tm="100000">
                                          <p:val>
                                            <p:strVal val="#ppt_w"/>
                                          </p:val>
                                        </p:tav>
                                      </p:tavLst>
                                    </p:anim>
                                    <p:anim calcmode="lin" valueType="num">
                                      <p:cBhvr>
                                        <p:cTn id="26" dur="3000" fill="hold"/>
                                        <p:tgtEl>
                                          <p:spTgt spid="17411"/>
                                        </p:tgtEl>
                                        <p:attrNameLst>
                                          <p:attrName>ppt_h</p:attrName>
                                        </p:attrNameLst>
                                      </p:cBhvr>
                                      <p:tavLst>
                                        <p:tav tm="0">
                                          <p:val>
                                            <p:strVal val="#ppt_h"/>
                                          </p:val>
                                        </p:tav>
                                        <p:tav tm="100000">
                                          <p:val>
                                            <p:strVal val="#ppt_h"/>
                                          </p:val>
                                        </p:tav>
                                      </p:tavLst>
                                    </p:anim>
                                  </p:childTnLst>
                                </p:cTn>
                              </p:par>
                              <p:par>
                                <p:cTn id="27" presetID="21" presetClass="exit" presetSubtype="4" fill="hold" grpId="0" nodeType="withEffect">
                                  <p:stCondLst>
                                    <p:cond delay="0"/>
                                  </p:stCondLst>
                                  <p:childTnLst>
                                    <p:animEffect transition="out" filter="wheel(4)">
                                      <p:cBhvr>
                                        <p:cTn id="28" dur="3000"/>
                                        <p:tgtEl>
                                          <p:spTgt spid="12"/>
                                        </p:tgtEl>
                                      </p:cBhvr>
                                    </p:animEffect>
                                    <p:set>
                                      <p:cBhvr>
                                        <p:cTn id="29" dur="1" fill="hold">
                                          <p:stCondLst>
                                            <p:cond delay="2999"/>
                                          </p:stCondLst>
                                        </p:cTn>
                                        <p:tgtEl>
                                          <p:spTgt spid="12"/>
                                        </p:tgtEl>
                                        <p:attrNameLst>
                                          <p:attrName>style.visibility</p:attrName>
                                        </p:attrNameLst>
                                      </p:cBhvr>
                                      <p:to>
                                        <p:strVal val="hidden"/>
                                      </p:to>
                                    </p:set>
                                  </p:childTnLst>
                                </p:cTn>
                              </p:par>
                            </p:childTnLst>
                          </p:cTn>
                        </p:par>
                        <p:par>
                          <p:cTn id="30" fill="hold">
                            <p:stCondLst>
                              <p:cond delay="3000"/>
                            </p:stCondLst>
                            <p:childTnLst>
                              <p:par>
                                <p:cTn id="31" presetID="23" presetClass="entr" presetSubtype="16"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p:cTn id="33" dur="2000" fill="hold"/>
                                        <p:tgtEl>
                                          <p:spTgt spid="13"/>
                                        </p:tgtEl>
                                        <p:attrNameLst>
                                          <p:attrName>ppt_w</p:attrName>
                                        </p:attrNameLst>
                                      </p:cBhvr>
                                      <p:tavLst>
                                        <p:tav tm="0">
                                          <p:val>
                                            <p:fltVal val="0"/>
                                          </p:val>
                                        </p:tav>
                                        <p:tav tm="100000">
                                          <p:val>
                                            <p:strVal val="#ppt_w"/>
                                          </p:val>
                                        </p:tav>
                                      </p:tavLst>
                                    </p:anim>
                                    <p:anim calcmode="lin" valueType="num">
                                      <p:cBhvr>
                                        <p:cTn id="34" dur="2000" fill="hold"/>
                                        <p:tgtEl>
                                          <p:spTgt spid="1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p2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1">
              <a:lumMod val="65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539750" y="4873625"/>
            <a:ext cx="8353425"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Estudiando la nueva técnica de la litografía, realizó así cuatro soberbias escenas de toros que se encuentran entre las mejores obras del artista.</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1000">
        <p15:prstTrans prst="peelOff"/>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3" presetClass="entr" presetSubtype="3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6*min(max(#ppt_w*#ppt_h,.3),1)-7.4)/-.7*#ppt_w"/>
                                          </p:val>
                                        </p:tav>
                                        <p:tav tm="100000">
                                          <p:val>
                                            <p:strVal val="#ppt_w"/>
                                          </p:val>
                                        </p:tav>
                                      </p:tavLst>
                                    </p:anim>
                                    <p:anim calcmode="lin" valueType="num">
                                      <p:cBhvr>
                                        <p:cTn id="11" dur="3000" fill="hold"/>
                                        <p:tgtEl>
                                          <p:spTgt spid="4"/>
                                        </p:tgtEl>
                                        <p:attrNameLst>
                                          <p:attrName>ppt_h</p:attrName>
                                        </p:attrNameLst>
                                      </p:cBhvr>
                                      <p:tavLst>
                                        <p:tav tm="0">
                                          <p:val>
                                            <p:strVal val="(6*min(max(#ppt_w*#ppt_h,.3),1)-7.4)/-.7*#ppt_h"/>
                                          </p:val>
                                        </p:tav>
                                        <p:tav tm="100000">
                                          <p:val>
                                            <p:strVal val="#ppt_h"/>
                                          </p:val>
                                        </p:tav>
                                      </p:tavLst>
                                    </p:anim>
                                    <p:anim calcmode="lin" valueType="num">
                                      <p:cBhvr>
                                        <p:cTn id="12" dur="3000" fill="hold"/>
                                        <p:tgtEl>
                                          <p:spTgt spid="4"/>
                                        </p:tgtEl>
                                        <p:attrNameLst>
                                          <p:attrName>ppt_x</p:attrName>
                                        </p:attrNameLst>
                                      </p:cBhvr>
                                      <p:tavLst>
                                        <p:tav tm="0">
                                          <p:val>
                                            <p:fltVal val="0.5"/>
                                          </p:val>
                                        </p:tav>
                                        <p:tav tm="100000">
                                          <p:val>
                                            <p:strVal val="#ppt_x"/>
                                          </p:val>
                                        </p:tav>
                                      </p:tavLst>
                                    </p:anim>
                                    <p:anim calcmode="lin" valueType="num">
                                      <p:cBhvr>
                                        <p:cTn id="13" dur="3000" fill="hold"/>
                                        <p:tgtEl>
                                          <p:spTgt spid="4"/>
                                        </p:tgtEl>
                                        <p:attrNameLst>
                                          <p:attrName>ppt_y</p:attrName>
                                        </p:attrNameLst>
                                      </p:cBhvr>
                                      <p:tavLst>
                                        <p:tav tm="0">
                                          <p:val>
                                            <p:strVal val="1+(6*min(max(#ppt_w*#ppt_h,.3),1)-7.4)/-.7*#ppt_h/2"/>
                                          </p:val>
                                        </p:tav>
                                        <p:tav tm="100000">
                                          <p:val>
                                            <p:strVal val="#ppt_y"/>
                                          </p:val>
                                        </p:tav>
                                      </p:tavLst>
                                    </p:anim>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1"/>
                                          </p:val>
                                        </p:tav>
                                        <p:tav tm="100000">
                                          <p:val>
                                            <p:strVal val="#ppt_x"/>
                                          </p:val>
                                        </p:tav>
                                      </p:tavLst>
                                    </p:anim>
                                    <p:anim calcmode="lin" valueType="num">
                                      <p:cBhvr>
                                        <p:cTn id="1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3 Imagen" descr="bp28.jpg"/>
          <p:cNvPicPr>
            <a:picLocks noChangeAspect="1"/>
          </p:cNvPicPr>
          <p:nvPr/>
        </p:nvPicPr>
        <p:blipFill>
          <a:blip r:embed="rId2" cstate="print"/>
          <a:srcRect/>
          <a:stretch>
            <a:fillRect/>
          </a:stretch>
        </p:blipFill>
        <p:spPr bwMode="auto">
          <a:xfrm>
            <a:off x="57150" y="0"/>
            <a:ext cx="90297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1">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684213" y="4657725"/>
            <a:ext cx="76327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Muy distintos de los aguafuertes de 1816, están concebidas desde una perspectiva diferente (desde arriba), y con nuevo énfasis sobre la brutalidad del público y la violencia de la corrida.</a:t>
            </a:r>
          </a:p>
        </p:txBody>
      </p:sp>
    </p:spTree>
  </p:cSld>
  <p:clrMapOvr>
    <a:masterClrMapping/>
  </p:clrMapOvr>
  <mc:AlternateContent xmlns:mc="http://schemas.openxmlformats.org/markup-compatibility/2006" xmlns:p14="http://schemas.microsoft.com/office/powerpoint/2010/main">
    <mc:Choice Requires="p14">
      <p:transition spd="slow" p14:dur="2000" advTm="24000">
        <p14:ripple dir="lu"/>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8" fill="hold"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0-ppt_w/2"/>
                                          </p:val>
                                        </p:tav>
                                      </p:tavLst>
                                    </p:anim>
                                    <p:anim calcmode="lin" valueType="num">
                                      <p:cBhvr additive="base">
                                        <p:cTn id="7" dur="3000"/>
                                        <p:tgtEl>
                                          <p:spTgt spid="5"/>
                                        </p:tgtEl>
                                        <p:attrNameLst>
                                          <p:attrName>ppt_y</p:attrName>
                                        </p:attrNameLst>
                                      </p:cBhvr>
                                      <p:tavLst>
                                        <p:tav tm="0">
                                          <p:val>
                                            <p:strVal val="ppt_y"/>
                                          </p:val>
                                        </p:tav>
                                        <p:tav tm="100000">
                                          <p:val>
                                            <p:strVal val="ppt_y"/>
                                          </p:val>
                                        </p:tav>
                                      </p:tavLst>
                                    </p:anim>
                                    <p:set>
                                      <p:cBhvr>
                                        <p:cTn id="8" dur="1" fill="hold">
                                          <p:stCondLst>
                                            <p:cond delay="2999"/>
                                          </p:stCondLst>
                                        </p:cTn>
                                        <p:tgtEl>
                                          <p:spTgt spid="5"/>
                                        </p:tgtEl>
                                        <p:attrNameLst>
                                          <p:attrName>style.visibility</p:attrName>
                                        </p:attrNameLst>
                                      </p:cBhvr>
                                      <p:to>
                                        <p:strVal val="hidden"/>
                                      </p:to>
                                    </p:set>
                                  </p:childTnLst>
                                </p:cTn>
                              </p:par>
                              <p:par>
                                <p:cTn id="9" presetID="3" presetClass="exit" presetSubtype="10" fill="hold" nodeType="withEffect">
                                  <p:stCondLst>
                                    <p:cond delay="0"/>
                                  </p:stCondLst>
                                  <p:childTnLst>
                                    <p:animEffect transition="out" filter="blinds(horizontal)">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7" presetClass="entr" presetSubtype="8" fill="hold" nodeType="withEffect">
                                  <p:stCondLst>
                                    <p:cond delay="0"/>
                                  </p:stCondLst>
                                  <p:childTnLst>
                                    <p:set>
                                      <p:cBhvr>
                                        <p:cTn id="13" dur="1" fill="hold">
                                          <p:stCondLst>
                                            <p:cond delay="0"/>
                                          </p:stCondLst>
                                        </p:cTn>
                                        <p:tgtEl>
                                          <p:spTgt spid="5122"/>
                                        </p:tgtEl>
                                        <p:attrNameLst>
                                          <p:attrName>style.visibility</p:attrName>
                                        </p:attrNameLst>
                                      </p:cBhvr>
                                      <p:to>
                                        <p:strVal val="visible"/>
                                      </p:to>
                                    </p:set>
                                    <p:anim calcmode="lin" valueType="num">
                                      <p:cBhvr additive="base">
                                        <p:cTn id="14" dur="3000" fill="hold"/>
                                        <p:tgtEl>
                                          <p:spTgt spid="5122"/>
                                        </p:tgtEl>
                                        <p:attrNameLst>
                                          <p:attrName>ppt_x</p:attrName>
                                        </p:attrNameLst>
                                      </p:cBhvr>
                                      <p:tavLst>
                                        <p:tav tm="0">
                                          <p:val>
                                            <p:strVal val="0-#ppt_w/2"/>
                                          </p:val>
                                        </p:tav>
                                        <p:tav tm="100000">
                                          <p:val>
                                            <p:strVal val="#ppt_x"/>
                                          </p:val>
                                        </p:tav>
                                      </p:tavLst>
                                    </p:anim>
                                    <p:anim calcmode="lin" valueType="num">
                                      <p:cBhvr additive="base">
                                        <p:cTn id="15" dur="3000" fill="hold"/>
                                        <p:tgtEl>
                                          <p:spTgt spid="5122"/>
                                        </p:tgtEl>
                                        <p:attrNameLst>
                                          <p:attrName>ppt_y</p:attrName>
                                        </p:attrNameLst>
                                      </p:cBhvr>
                                      <p:tavLst>
                                        <p:tav tm="0">
                                          <p:val>
                                            <p:strVal val="#ppt_y"/>
                                          </p:val>
                                        </p:tav>
                                        <p:tav tm="100000">
                                          <p:val>
                                            <p:strVal val="#ppt_y"/>
                                          </p:val>
                                        </p:tav>
                                      </p:tavLst>
                                    </p:anim>
                                  </p:childTnLst>
                                </p:cTn>
                              </p:par>
                            </p:childTnLst>
                          </p:cTn>
                        </p:par>
                        <p:par>
                          <p:cTn id="16" fill="hold">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1"/>
                                          </p:val>
                                        </p:tav>
                                        <p:tav tm="100000">
                                          <p:val>
                                            <p:strVal val="#ppt_x"/>
                                          </p:val>
                                        </p:tav>
                                      </p:tavLst>
                                    </p:anim>
                                    <p:anim calcmode="lin" valueType="num">
                                      <p:cBhvr>
                                        <p:cTn id="2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31178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2">
              <a:lumMod val="90000"/>
              <a:alpha val="7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715000"/>
          </a:xfrm>
          <a:prstGeom prst="rect">
            <a:avLst/>
          </a:prstGeom>
          <a:solidFill>
            <a:schemeClr val="tx2">
              <a:lumMod val="90000"/>
              <a:alpha val="7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a:spLocks noChangeArrowheads="1"/>
          </p:cNvSpPr>
          <p:nvPr/>
        </p:nvSpPr>
        <p:spPr bwMode="auto">
          <a:xfrm>
            <a:off x="1258888" y="625475"/>
            <a:ext cx="3169096" cy="646331"/>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Tauromaquia: Desgracias Acaecidas en el Tendido.</a:t>
            </a:r>
          </a:p>
        </p:txBody>
      </p:sp>
      <p:sp>
        <p:nvSpPr>
          <p:cNvPr id="8" name="7 CuadroTexto"/>
          <p:cNvSpPr txBox="1"/>
          <p:nvPr/>
        </p:nvSpPr>
        <p:spPr>
          <a:xfrm>
            <a:off x="179388" y="4370388"/>
            <a:ext cx="8785225"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pesimismo de la obra de Goya irá acrecentándose después de la muerte, en 1812, de su esposa, Josefa </a:t>
            </a:r>
            <a:r>
              <a:rPr lang="es-ES" b="1" dirty="0" err="1">
                <a:effectLst>
                  <a:glow rad="101600">
                    <a:schemeClr val="accent2">
                      <a:satMod val="175000"/>
                      <a:alpha val="40000"/>
                    </a:schemeClr>
                  </a:glow>
                  <a:outerShdw blurRad="38100" dist="38100" dir="2700000" algn="tl">
                    <a:srgbClr val="000000">
                      <a:alpha val="43137"/>
                    </a:srgbClr>
                  </a:outerShdw>
                </a:effectLst>
              </a:rPr>
              <a:t>Bayeu</a:t>
            </a:r>
            <a:r>
              <a:rPr lang="es-ES" b="1" dirty="0">
                <a:effectLst>
                  <a:glow rad="101600">
                    <a:schemeClr val="accent2">
                      <a:satMod val="175000"/>
                      <a:alpha val="40000"/>
                    </a:schemeClr>
                  </a:glow>
                  <a:outerShdw blurRad="38100" dist="38100" dir="2700000" algn="tl">
                    <a:srgbClr val="000000">
                      <a:alpha val="43137"/>
                    </a:srgbClr>
                  </a:outerShdw>
                </a:effectLst>
              </a:rPr>
              <a:t>. Ya septuagenario, en 1816, publica su famosa serie de grabados, la </a:t>
            </a:r>
            <a:r>
              <a:rPr lang="es-ES" b="1" i="1" dirty="0">
                <a:effectLst>
                  <a:glow rad="101600">
                    <a:schemeClr val="accent2">
                      <a:satMod val="175000"/>
                      <a:alpha val="40000"/>
                    </a:schemeClr>
                  </a:glow>
                  <a:outerShdw blurRad="38100" dist="38100" dir="2700000" algn="tl">
                    <a:srgbClr val="000000">
                      <a:alpha val="43137"/>
                    </a:srgbClr>
                  </a:outerShdw>
                </a:effectLst>
              </a:rPr>
              <a:t>Tauromaquia</a:t>
            </a:r>
            <a:r>
              <a:rPr lang="es-ES" b="1" dirty="0">
                <a:effectLst>
                  <a:glow rad="101600">
                    <a:schemeClr val="accent2">
                      <a:satMod val="175000"/>
                      <a:alpha val="40000"/>
                    </a:schemeClr>
                  </a:glow>
                  <a:outerShdw blurRad="38100" dist="38100" dir="2700000" algn="tl">
                    <a:srgbClr val="000000">
                      <a:alpha val="43137"/>
                    </a:srgbClr>
                  </a:outerShdw>
                </a:effectLst>
              </a:rPr>
              <a:t>, treinta y tres estampas no exentas de crueldad, como la número 21, titulada: </a:t>
            </a:r>
            <a:r>
              <a:rPr lang="es-ES" b="1" i="1" dirty="0">
                <a:effectLst>
                  <a:glow rad="101600">
                    <a:schemeClr val="accent2">
                      <a:satMod val="175000"/>
                      <a:alpha val="40000"/>
                    </a:schemeClr>
                  </a:glow>
                  <a:outerShdw blurRad="38100" dist="38100" dir="2700000" algn="tl">
                    <a:srgbClr val="000000">
                      <a:alpha val="43137"/>
                    </a:srgbClr>
                  </a:outerShdw>
                </a:effectLst>
              </a:rPr>
              <a:t>Desgracias Acaecidas en el Tendido</a:t>
            </a:r>
            <a:r>
              <a:rPr lang="es-ES" b="1" dirty="0">
                <a:effectLst>
                  <a:glow rad="101600">
                    <a:schemeClr val="accent2">
                      <a:satMod val="175000"/>
                      <a:alpha val="40000"/>
                    </a:schemeClr>
                  </a:glow>
                  <a:outerShdw blurRad="38100" dist="38100" dir="2700000" algn="tl">
                    <a:srgbClr val="000000">
                      <a:alpha val="43137"/>
                    </a:srgbClr>
                  </a:outerShdw>
                </a:effectLst>
              </a:rPr>
              <a:t>. </a:t>
            </a:r>
          </a:p>
        </p:txBody>
      </p:sp>
    </p:spTree>
  </p:cSld>
  <p:clrMapOvr>
    <a:masterClrMapping/>
  </p:clrMapOvr>
  <mc:AlternateContent xmlns:mc="http://schemas.openxmlformats.org/markup-compatibility/2006" xmlns:p14="http://schemas.microsoft.com/office/powerpoint/2010/main">
    <mc:Choice Requires="p14">
      <p:transition spd="slow" p14:dur="3000" advTm="40000">
        <p14:honeycomb/>
      </p:transition>
    </mc:Choice>
    <mc:Fallback xmlns="">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8" fill="hold" nodeType="withEffect">
                                  <p:stCondLst>
                                    <p:cond delay="0"/>
                                  </p:stCondLst>
                                  <p:childTnLst>
                                    <p:anim calcmode="lin" valueType="num">
                                      <p:cBhvr additive="base">
                                        <p:cTn id="6" dur="3000"/>
                                        <p:tgtEl>
                                          <p:spTgt spid="6"/>
                                        </p:tgtEl>
                                        <p:attrNameLst>
                                          <p:attrName>ppt_x</p:attrName>
                                        </p:attrNameLst>
                                      </p:cBhvr>
                                      <p:tavLst>
                                        <p:tav tm="0">
                                          <p:val>
                                            <p:strVal val="ppt_x"/>
                                          </p:val>
                                        </p:tav>
                                        <p:tav tm="100000">
                                          <p:val>
                                            <p:strVal val="0-ppt_w/2"/>
                                          </p:val>
                                        </p:tav>
                                      </p:tavLst>
                                    </p:anim>
                                    <p:anim calcmode="lin" valueType="num">
                                      <p:cBhvr additive="base">
                                        <p:cTn id="7" dur="3000"/>
                                        <p:tgtEl>
                                          <p:spTgt spid="6"/>
                                        </p:tgtEl>
                                        <p:attrNameLst>
                                          <p:attrName>ppt_y</p:attrName>
                                        </p:attrNameLst>
                                      </p:cBhvr>
                                      <p:tavLst>
                                        <p:tav tm="0">
                                          <p:val>
                                            <p:strVal val="ppt_y"/>
                                          </p:val>
                                        </p:tav>
                                        <p:tav tm="100000">
                                          <p:val>
                                            <p:strVal val="ppt_y"/>
                                          </p:val>
                                        </p:tav>
                                      </p:tavLst>
                                    </p:anim>
                                    <p:set>
                                      <p:cBhvr>
                                        <p:cTn id="8" dur="1" fill="hold">
                                          <p:stCondLst>
                                            <p:cond delay="2999"/>
                                          </p:stCondLst>
                                        </p:cTn>
                                        <p:tgtEl>
                                          <p:spTgt spid="6"/>
                                        </p:tgtEl>
                                        <p:attrNameLst>
                                          <p:attrName>style.visibility</p:attrName>
                                        </p:attrNameLst>
                                      </p:cBhvr>
                                      <p:to>
                                        <p:strVal val="hidden"/>
                                      </p:to>
                                    </p:set>
                                  </p:childTnLst>
                                </p:cTn>
                              </p:par>
                              <p:par>
                                <p:cTn id="9" presetID="7" presetClass="exit" presetSubtype="2" fill="hold" nodeType="withEffect">
                                  <p:stCondLst>
                                    <p:cond delay="0"/>
                                  </p:stCondLst>
                                  <p:childTnLst>
                                    <p:anim calcmode="lin" valueType="num">
                                      <p:cBhvr additive="base">
                                        <p:cTn id="10" dur="3000"/>
                                        <p:tgtEl>
                                          <p:spTgt spid="5"/>
                                        </p:tgtEl>
                                        <p:attrNameLst>
                                          <p:attrName>ppt_x</p:attrName>
                                        </p:attrNameLst>
                                      </p:cBhvr>
                                      <p:tavLst>
                                        <p:tav tm="0">
                                          <p:val>
                                            <p:strVal val="ppt_x"/>
                                          </p:val>
                                        </p:tav>
                                        <p:tav tm="100000">
                                          <p:val>
                                            <p:strVal val="1+ppt_w/2"/>
                                          </p:val>
                                        </p:tav>
                                      </p:tavLst>
                                    </p:anim>
                                    <p:anim calcmode="lin" valueType="num">
                                      <p:cBhvr additive="base">
                                        <p:cTn id="11" dur="3000"/>
                                        <p:tgtEl>
                                          <p:spTgt spid="5"/>
                                        </p:tgtEl>
                                        <p:attrNameLst>
                                          <p:attrName>ppt_y</p:attrName>
                                        </p:attrNameLst>
                                      </p:cBhvr>
                                      <p:tavLst>
                                        <p:tav tm="0">
                                          <p:val>
                                            <p:strVal val="ppt_y"/>
                                          </p:val>
                                        </p:tav>
                                        <p:tav tm="100000">
                                          <p:val>
                                            <p:strVal val="ppt_y"/>
                                          </p:val>
                                        </p:tav>
                                      </p:tavLst>
                                    </p:anim>
                                    <p:set>
                                      <p:cBhvr>
                                        <p:cTn id="12" dur="1" fill="hold">
                                          <p:stCondLst>
                                            <p:cond delay="2999"/>
                                          </p:stCondLst>
                                        </p:cTn>
                                        <p:tgtEl>
                                          <p:spTgt spid="5"/>
                                        </p:tgtEl>
                                        <p:attrNameLst>
                                          <p:attrName>style.visibility</p:attrName>
                                        </p:attrNameLst>
                                      </p:cBhvr>
                                      <p:to>
                                        <p:strVal val="hidden"/>
                                      </p:to>
                                    </p:set>
                                  </p:childTnLst>
                                </p:cTn>
                              </p:par>
                              <p:par>
                                <p:cTn id="13" presetID="4" presetClass="entr" presetSubtype="3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ox(out)">
                                      <p:cBhvr>
                                        <p:cTn id="15" dur="3000"/>
                                        <p:tgtEl>
                                          <p:spTgt spid="4"/>
                                        </p:tgtEl>
                                      </p:cBhvr>
                                    </p:animEffect>
                                  </p:childTnLst>
                                </p:cTn>
                              </p:par>
                              <p:par>
                                <p:cTn id="16" presetID="2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childTnLst>
                          </p:cTn>
                        </p:par>
                        <p:par>
                          <p:cTn id="20" fill="hold">
                            <p:stCondLst>
                              <p:cond delay="3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1"/>
                                          </p:val>
                                        </p:tav>
                                        <p:tav tm="100000">
                                          <p:val>
                                            <p:strVal val="#ppt_x"/>
                                          </p:val>
                                        </p:tav>
                                      </p:tavLst>
                                    </p:anim>
                                    <p:anim calcmode="lin" valueType="num">
                                      <p:cBhvr>
                                        <p:cTn id="25" dur="1000" fill="hold"/>
                                        <p:tgtEl>
                                          <p:spTgt spid="7"/>
                                        </p:tgtEl>
                                        <p:attrNameLst>
                                          <p:attrName>ppt_y</p:attrName>
                                        </p:attrNameLst>
                                      </p:cBhvr>
                                      <p:tavLst>
                                        <p:tav tm="0">
                                          <p:val>
                                            <p:strVal val="#ppt_y"/>
                                          </p:val>
                                        </p:tav>
                                        <p:tav tm="100000">
                                          <p:val>
                                            <p:strVal val="#ppt_y"/>
                                          </p:val>
                                        </p:tav>
                                      </p:tavLst>
                                    </p:anim>
                                  </p:childTnLst>
                                </p:cTn>
                              </p:par>
                            </p:childTnLst>
                          </p:cTn>
                        </p:par>
                        <p:par>
                          <p:cTn id="26" fill="hold">
                            <p:stCondLst>
                              <p:cond delay="82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Ginza Dior.jpg"/>
          <p:cNvPicPr>
            <a:picLocks noChangeAspect="1"/>
          </p:cNvPicPr>
          <p:nvPr/>
        </p:nvPicPr>
        <p:blipFill>
          <a:blip r:embed="rId2" cstate="print"/>
          <a:srcRect/>
          <a:stretch>
            <a:fillRect/>
          </a:stretch>
        </p:blipFill>
        <p:spPr bwMode="auto">
          <a:xfrm>
            <a:off x="2195513" y="0"/>
            <a:ext cx="47529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2195513" y="0"/>
            <a:ext cx="4752975" cy="5715000"/>
          </a:xfrm>
          <a:prstGeom prst="rect">
            <a:avLst/>
          </a:prstGeom>
          <a:solidFill>
            <a:schemeClr val="tx2">
              <a:lumMod val="25000"/>
              <a:alpha val="7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2195513" y="0"/>
            <a:ext cx="4752975" cy="5715000"/>
          </a:xfrm>
          <a:prstGeom prst="rect">
            <a:avLst/>
          </a:prstGeom>
          <a:solidFill>
            <a:schemeClr val="tx2">
              <a:lumMod val="50000"/>
              <a:alpha val="7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6948488" y="0"/>
            <a:ext cx="2195512" cy="5715000"/>
          </a:xfrm>
          <a:prstGeom prst="rect">
            <a:avLst/>
          </a:prstGeom>
          <a:gradFill flip="none" rotWithShape="1">
            <a:gsLst>
              <a:gs pos="0">
                <a:schemeClr val="tx1">
                  <a:lumMod val="65000"/>
                  <a:shade val="30000"/>
                  <a:satMod val="115000"/>
                </a:schemeClr>
              </a:gs>
              <a:gs pos="50000">
                <a:schemeClr val="tx1">
                  <a:lumMod val="65000"/>
                  <a:shade val="67500"/>
                  <a:satMod val="115000"/>
                </a:schemeClr>
              </a:gs>
              <a:gs pos="100000">
                <a:schemeClr val="tx1">
                  <a:lumMod val="6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0" y="0"/>
            <a:ext cx="2195513" cy="5715000"/>
          </a:xfrm>
          <a:prstGeom prst="rect">
            <a:avLst/>
          </a:prstGeom>
          <a:gradFill flip="none" rotWithShape="1">
            <a:gsLst>
              <a:gs pos="0">
                <a:schemeClr val="tx1">
                  <a:lumMod val="65000"/>
                  <a:shade val="30000"/>
                  <a:satMod val="115000"/>
                </a:schemeClr>
              </a:gs>
              <a:gs pos="50000">
                <a:schemeClr val="tx1">
                  <a:lumMod val="65000"/>
                  <a:shade val="67500"/>
                  <a:satMod val="115000"/>
                </a:schemeClr>
              </a:gs>
              <a:gs pos="100000">
                <a:schemeClr val="tx1">
                  <a:lumMod val="6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uadroTexto"/>
          <p:cNvSpPr txBox="1"/>
          <p:nvPr/>
        </p:nvSpPr>
        <p:spPr>
          <a:xfrm>
            <a:off x="1116013" y="4370388"/>
            <a:ext cx="7200900"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1797 realizó la serie grabada de Los Caprichos, a partir de dibujos elaborados desde 1792, donde su fantasía, imaginación y sentido crítico alcanzaron unos niveles de expresión no superados en el arte español.</a:t>
            </a:r>
          </a:p>
        </p:txBody>
      </p:sp>
    </p:spTree>
  </p:cSld>
  <p:clrMapOvr>
    <a:masterClrMapping/>
  </p:clrMapOvr>
  <mc:AlternateContent xmlns:mc="http://schemas.openxmlformats.org/markup-compatibility/2006" xmlns:p14="http://schemas.microsoft.com/office/powerpoint/2010/main">
    <mc:Choice Requires="p14">
      <p:transition spd="slow" p14:dur="2000" advTm="27000">
        <p:split orient="vert"/>
      </p:transition>
    </mc:Choice>
    <mc:Fallback xmlns="">
      <p:transition spd="slow" advTm="27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3" presetClass="entr" presetSubtype="16"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plus(in)">
                                      <p:cBhvr>
                                        <p:cTn id="17" dur="3000"/>
                                        <p:tgtEl>
                                          <p:spTgt spid="8"/>
                                        </p:tgtEl>
                                      </p:cBhvr>
                                    </p:animEffect>
                                  </p:childTnLst>
                                </p:cTn>
                              </p:par>
                              <p:par>
                                <p:cTn id="18" presetID="13" presetClass="entr" presetSubtype="16"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plus(in)">
                                      <p:cBhvr>
                                        <p:cTn id="20" dur="3000"/>
                                        <p:tgtEl>
                                          <p:spTgt spid="9"/>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10"/>
                                        </p:tgtEl>
                                        <p:attrNameLst>
                                          <p:attrName>style.visibility</p:attrName>
                                        </p:attrNameLst>
                                      </p:cBhvr>
                                      <p:to>
                                        <p:strVal val="visible"/>
                                      </p:to>
                                    </p:set>
                                    <p:animEffect transition="in" filter="fade">
                                      <p:cBhvr>
                                        <p:cTn id="24" dur="1000"/>
                                        <p:tgtEl>
                                          <p:spTgt spid="10"/>
                                        </p:tgtEl>
                                      </p:cBhvr>
                                    </p:animEffect>
                                    <p:anim calcmode="lin" valueType="num">
                                      <p:cBhvr>
                                        <p:cTn id="25" dur="1000" fill="hold"/>
                                        <p:tgtEl>
                                          <p:spTgt spid="10"/>
                                        </p:tgtEl>
                                        <p:attrNameLst>
                                          <p:attrName>ppt_x</p:attrName>
                                        </p:attrNameLst>
                                      </p:cBhvr>
                                      <p:tavLst>
                                        <p:tav tm="0">
                                          <p:val>
                                            <p:strVal val="#ppt_x-.1"/>
                                          </p:val>
                                        </p:tav>
                                        <p:tav tm="100000">
                                          <p:val>
                                            <p:strVal val="#ppt_x"/>
                                          </p:val>
                                        </p:tav>
                                      </p:tavLst>
                                    </p:anim>
                                    <p:anim calcmode="lin" valueType="num">
                                      <p:cBhvr>
                                        <p:cTn id="26"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424101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715000"/>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971550" y="4699000"/>
            <a:ext cx="7632700" cy="10160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Reflejo de esta misma desazón son los grabados de su última serie: "LOS DISPARATES", quizá la obra más personalista de Goya, una colección de pesadillas</a:t>
            </a:r>
            <a:r>
              <a:rPr lang="es-ES" sz="2400" b="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xmlns:p14="http://schemas.microsoft.com/office/powerpoint/2010/main">
    <mc:Choice Requires="p14">
      <p:transition spd="slow" p14:dur="2500" advTm="21000">
        <p14:reveal/>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393858732_880b28998a_b.jpg"/>
          <p:cNvPicPr>
            <a:picLocks noChangeAspect="1"/>
          </p:cNvPicPr>
          <p:nvPr/>
        </p:nvPicPr>
        <p:blipFill>
          <a:blip r:embed="rId2" cstate="print"/>
          <a:srcRect/>
          <a:stretch>
            <a:fillRect/>
          </a:stretch>
        </p:blipFill>
        <p:spPr bwMode="auto">
          <a:xfrm>
            <a:off x="2124075" y="0"/>
            <a:ext cx="4824413"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2124075" cy="5715000"/>
          </a:xfrm>
          <a:prstGeom prst="rect">
            <a:avLst/>
          </a:prstGeom>
          <a:gradFill flip="none" rotWithShape="1">
            <a:gsLst>
              <a:gs pos="0">
                <a:schemeClr val="accent4">
                  <a:lumMod val="60000"/>
                  <a:lumOff val="40000"/>
                  <a:shade val="30000"/>
                  <a:satMod val="115000"/>
                </a:schemeClr>
              </a:gs>
              <a:gs pos="50000">
                <a:schemeClr val="accent4">
                  <a:lumMod val="60000"/>
                  <a:lumOff val="40000"/>
                  <a:shade val="67500"/>
                  <a:satMod val="115000"/>
                </a:schemeClr>
              </a:gs>
              <a:gs pos="100000">
                <a:schemeClr val="accent4">
                  <a:lumMod val="60000"/>
                  <a:lumOff val="4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6948488" y="0"/>
            <a:ext cx="2195512" cy="5715000"/>
          </a:xfrm>
          <a:prstGeom prst="rect">
            <a:avLst/>
          </a:prstGeom>
          <a:gradFill flip="none" rotWithShape="1">
            <a:gsLst>
              <a:gs pos="0">
                <a:schemeClr val="accent4">
                  <a:lumMod val="60000"/>
                  <a:lumOff val="40000"/>
                  <a:shade val="30000"/>
                  <a:satMod val="115000"/>
                </a:schemeClr>
              </a:gs>
              <a:gs pos="50000">
                <a:schemeClr val="accent4">
                  <a:lumMod val="60000"/>
                  <a:lumOff val="40000"/>
                  <a:shade val="67500"/>
                  <a:satMod val="115000"/>
                </a:schemeClr>
              </a:gs>
              <a:gs pos="100000">
                <a:schemeClr val="accent4">
                  <a:lumMod val="60000"/>
                  <a:lumOff val="4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2124075" y="0"/>
            <a:ext cx="4824413" cy="5715000"/>
          </a:xfrm>
          <a:prstGeom prst="rect">
            <a:avLst/>
          </a:prstGeom>
          <a:solidFill>
            <a:schemeClr val="accent4">
              <a:lumMod val="60000"/>
              <a:lumOff val="40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1979712" y="4792663"/>
            <a:ext cx="5184775"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Quizá el aspecto más notable de los frescos es su técnica, una mezcla continua de fresco y temple</a:t>
            </a:r>
            <a:r>
              <a:rPr lang="es-ES" dirty="0">
                <a:effectLst>
                  <a:glow rad="101600">
                    <a:schemeClr val="accent2">
                      <a:satMod val="175000"/>
                      <a:alpha val="40000"/>
                    </a:schemeClr>
                  </a:glow>
                </a:effectLst>
              </a:rPr>
              <a:t>.</a:t>
            </a:r>
          </a:p>
        </p:txBody>
      </p:sp>
    </p:spTree>
  </p:cSld>
  <p:clrMapOvr>
    <a:masterClrMapping/>
  </p:clrMapOvr>
  <mc:AlternateContent xmlns:mc="http://schemas.openxmlformats.org/markup-compatibility/2006" xmlns:p14="http://schemas.microsoft.com/office/powerpoint/2010/main">
    <mc:Choice Requires="p14">
      <p:transition spd="slow" p14:dur="2500" advTm="16000">
        <p14:reveal dir="r"/>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3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13" presetClass="exit" presetSubtype="32" fill="hold" nodeType="withEffect">
                                  <p:stCondLst>
                                    <p:cond delay="0"/>
                                  </p:stCondLst>
                                  <p:childTnLst>
                                    <p:animEffect transition="out" filter="plus(out)">
                                      <p:cBhvr>
                                        <p:cTn id="12" dur="2000"/>
                                        <p:tgtEl>
                                          <p:spTgt spid="7"/>
                                        </p:tgtEl>
                                      </p:cBhvr>
                                    </p:animEffect>
                                    <p:set>
                                      <p:cBhvr>
                                        <p:cTn id="13" dur="1" fill="hold">
                                          <p:stCondLst>
                                            <p:cond delay="1999"/>
                                          </p:stCondLst>
                                        </p:cTn>
                                        <p:tgtEl>
                                          <p:spTgt spid="7"/>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2/3*#ppt_w"/>
                                          </p:val>
                                        </p:tav>
                                        <p:tav tm="100000">
                                          <p:val>
                                            <p:strVal val="#ppt_w"/>
                                          </p:val>
                                        </p:tav>
                                      </p:tavLst>
                                    </p:anim>
                                    <p:anim calcmode="lin" valueType="num">
                                      <p:cBhvr>
                                        <p:cTn id="17" dur="3000" fill="hold"/>
                                        <p:tgtEl>
                                          <p:spTgt spid="4"/>
                                        </p:tgtEl>
                                        <p:attrNameLst>
                                          <p:attrName>ppt_h</p:attrName>
                                        </p:attrNameLst>
                                      </p:cBhvr>
                                      <p:tavLst>
                                        <p:tav tm="0">
                                          <p:val>
                                            <p:strVal val="2/3*#ppt_h"/>
                                          </p:val>
                                        </p:tav>
                                        <p:tav tm="100000">
                                          <p:val>
                                            <p:strVal val="#ppt_h"/>
                                          </p:val>
                                        </p:tav>
                                      </p:tavLst>
                                    </p:anim>
                                  </p:childTnLst>
                                </p:cTn>
                              </p:par>
                            </p:childTnLst>
                          </p:cTn>
                        </p:par>
                        <p:par>
                          <p:cTn id="18" fill="hold">
                            <p:stCondLst>
                              <p:cond delay="3000"/>
                            </p:stCondLst>
                            <p:childTnLst>
                              <p:par>
                                <p:cTn id="19" presetID="40" presetClass="entr" presetSubtype="0" fill="hold" nodeType="afterEffect">
                                  <p:stCondLst>
                                    <p:cond delay="0"/>
                                  </p:stCondLst>
                                  <p:iterate type="lt">
                                    <p:tmPct val="10000"/>
                                  </p:iterate>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1"/>
                                          </p:val>
                                        </p:tav>
                                        <p:tav tm="100000">
                                          <p:val>
                                            <p:strVal val="#ppt_x"/>
                                          </p:val>
                                        </p:tav>
                                      </p:tavLst>
                                    </p:anim>
                                    <p:anim calcmode="lin" valueType="num">
                                      <p:cBhvr>
                                        <p:cTn id="2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4958527.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rgbClr val="CC660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715000"/>
          </a:xfrm>
          <a:prstGeom prst="rect">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250825" y="4873625"/>
            <a:ext cx="8713788"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 la luz de las velas, decora las paredes con un mundo de aquelarres, brujas, machos cabríos, viejas desdentadas y el duelo a garrotazos entre españoles.</a:t>
            </a:r>
          </a:p>
        </p:txBody>
      </p:sp>
    </p:spTree>
  </p:cSld>
  <p:clrMapOvr>
    <a:masterClrMapping/>
  </p:clrMapOvr>
  <mc:AlternateContent xmlns:mc="http://schemas.openxmlformats.org/markup-compatibility/2006" xmlns:p14="http://schemas.microsoft.com/office/powerpoint/2010/main">
    <mc:Choice Requires="p14">
      <p:transition spd="slow" p14:dur="2750" advTm="21000">
        <p14:vortex dir="r"/>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2/3*#ppt_w"/>
                                          </p:val>
                                        </p:tav>
                                        <p:tav tm="100000">
                                          <p:val>
                                            <p:strVal val="#ppt_w"/>
                                          </p:val>
                                        </p:tav>
                                      </p:tavLst>
                                    </p:anim>
                                    <p:anim calcmode="lin" valueType="num">
                                      <p:cBhvr>
                                        <p:cTn id="14" dur="3000" fill="hold"/>
                                        <p:tgtEl>
                                          <p:spTgt spid="4"/>
                                        </p:tgtEl>
                                        <p:attrNameLst>
                                          <p:attrName>ppt_h</p:attrName>
                                        </p:attrNameLst>
                                      </p:cBhvr>
                                      <p:tavLst>
                                        <p:tav tm="0">
                                          <p:val>
                                            <p:strVal val="2/3*#ppt_h"/>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3000"/>
                                        <p:tgtEl>
                                          <p:spTgt spid="4"/>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lt25pxk5vh1qhhm1zo1_1280--.jpg"/>
          <p:cNvPicPr>
            <a:picLocks noChangeAspect="1"/>
          </p:cNvPicPr>
          <p:nvPr/>
        </p:nvPicPr>
        <p:blipFill>
          <a:blip r:embed="rId2" cstate="print"/>
          <a:srcRect/>
          <a:stretch>
            <a:fillRect/>
          </a:stretch>
        </p:blipFill>
        <p:spPr bwMode="auto">
          <a:xfrm>
            <a:off x="1908175" y="0"/>
            <a:ext cx="5256213"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1908175" cy="5715000"/>
          </a:xfrm>
          <a:prstGeom prst="rect">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7164388" y="0"/>
            <a:ext cx="1979612" cy="5715000"/>
          </a:xfrm>
          <a:prstGeom prst="rect">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1908175" y="0"/>
            <a:ext cx="5256213" cy="5715000"/>
          </a:xfrm>
          <a:prstGeom prst="rect">
            <a:avLst/>
          </a:prstGeom>
          <a:solidFill>
            <a:schemeClr val="accent5">
              <a:lumMod val="50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4787900" y="336550"/>
            <a:ext cx="2447925" cy="46166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sz="2400" i="1" dirty="0">
                <a:effectLst>
                  <a:glow rad="101600">
                    <a:srgbClr val="C00000">
                      <a:alpha val="60000"/>
                    </a:srgbClr>
                  </a:glow>
                  <a:outerShdw blurRad="38100" dist="38100" dir="2700000" algn="tl">
                    <a:srgbClr val="1F497D"/>
                  </a:outerShdw>
                </a:effectLst>
              </a:rPr>
              <a:t>EL COLOSO</a:t>
            </a:r>
            <a:endParaRPr lang="es-ES" sz="2400" dirty="0">
              <a:effectLst>
                <a:glow rad="101600">
                  <a:srgbClr val="C00000">
                    <a:alpha val="60000"/>
                  </a:srgbClr>
                </a:glow>
                <a:outerShdw blurRad="38100" dist="38100" dir="2700000" algn="tl">
                  <a:srgbClr val="1F497D"/>
                </a:outerShdw>
              </a:effectLst>
            </a:endParaRPr>
          </a:p>
        </p:txBody>
      </p:sp>
      <p:sp>
        <p:nvSpPr>
          <p:cNvPr id="9" name="8 CuadroTexto"/>
          <p:cNvSpPr txBox="1"/>
          <p:nvPr/>
        </p:nvSpPr>
        <p:spPr>
          <a:xfrm>
            <a:off x="1763713" y="4625975"/>
            <a:ext cx="5688012" cy="10890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lnSpc>
                <a:spcPct val="90000"/>
              </a:lnSpc>
              <a:defRPr/>
            </a:pPr>
            <a:r>
              <a:rPr lang="es-ES" b="1" dirty="0">
                <a:effectLst>
                  <a:glow rad="101600">
                    <a:schemeClr val="accent2">
                      <a:satMod val="175000"/>
                      <a:alpha val="40000"/>
                    </a:schemeClr>
                  </a:glow>
                  <a:outerShdw blurRad="38100" dist="38100" dir="2700000" algn="tl">
                    <a:srgbClr val="000000">
                      <a:alpha val="43137"/>
                    </a:srgbClr>
                  </a:outerShdw>
                </a:effectLst>
              </a:rPr>
              <a:t>"El coloso" constituye por otra parte un hito en la transformación del arte del maestro aragonés; el último estilo, el de las pinturas negras, inicia aquí su ciclo.</a:t>
            </a:r>
          </a:p>
        </p:txBody>
      </p:sp>
    </p:spTree>
  </p:cSld>
  <p:clrMapOvr>
    <a:masterClrMapping/>
  </p:clrMapOvr>
  <mc:AlternateContent xmlns:mc="http://schemas.openxmlformats.org/markup-compatibility/2006" xmlns:p14="http://schemas.microsoft.com/office/powerpoint/2010/main">
    <mc:Choice Requires="p14">
      <p:transition spd="slow" p14:dur="2750" advTm="25000">
        <p14:vortex/>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13"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16" presetClass="exit" presetSubtype="42" fill="hold" nodeType="withEffect">
                                  <p:stCondLst>
                                    <p:cond delay="0"/>
                                  </p:stCondLst>
                                  <p:childTnLst>
                                    <p:animEffect transition="out" filter="barn(outHorizontal)">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childTnLst>
                          </p:cTn>
                        </p:par>
                        <p:par>
                          <p:cTn id="18" fill="hold">
                            <p:stCondLst>
                              <p:cond delay="3000"/>
                            </p:stCondLst>
                            <p:childTnLst>
                              <p:par>
                                <p:cTn id="19" presetID="23" presetClass="entr" presetSubtype="16"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2000" fill="hold"/>
                                        <p:tgtEl>
                                          <p:spTgt spid="8"/>
                                        </p:tgtEl>
                                        <p:attrNameLst>
                                          <p:attrName>ppt_w</p:attrName>
                                        </p:attrNameLst>
                                      </p:cBhvr>
                                      <p:tavLst>
                                        <p:tav tm="0">
                                          <p:val>
                                            <p:fltVal val="0"/>
                                          </p:val>
                                        </p:tav>
                                        <p:tav tm="100000">
                                          <p:val>
                                            <p:strVal val="#ppt_w"/>
                                          </p:val>
                                        </p:tav>
                                      </p:tavLst>
                                    </p:anim>
                                    <p:anim calcmode="lin" valueType="num">
                                      <p:cBhvr>
                                        <p:cTn id="22" dur="2000" fill="hold"/>
                                        <p:tgtEl>
                                          <p:spTgt spid="8"/>
                                        </p:tgtEl>
                                        <p:attrNameLst>
                                          <p:attrName>ppt_h</p:attrName>
                                        </p:attrNameLst>
                                      </p:cBhvr>
                                      <p:tavLst>
                                        <p:tav tm="0">
                                          <p:val>
                                            <p:fltVal val="0"/>
                                          </p:val>
                                        </p:tav>
                                        <p:tav tm="100000">
                                          <p:val>
                                            <p:strVal val="#ppt_h"/>
                                          </p:val>
                                        </p:tav>
                                      </p:tavLst>
                                    </p:anim>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anim calcmode="lin" valueType="num">
                                      <p:cBhvr>
                                        <p:cTn id="27" dur="1000" fill="hold"/>
                                        <p:tgtEl>
                                          <p:spTgt spid="9"/>
                                        </p:tgtEl>
                                        <p:attrNameLst>
                                          <p:attrName>ppt_x</p:attrName>
                                        </p:attrNameLst>
                                      </p:cBhvr>
                                      <p:tavLst>
                                        <p:tav tm="0">
                                          <p:val>
                                            <p:strVal val="#ppt_x-.1"/>
                                          </p:val>
                                        </p:tav>
                                        <p:tav tm="100000">
                                          <p:val>
                                            <p:strVal val="#ppt_x"/>
                                          </p:val>
                                        </p:tav>
                                      </p:tavLst>
                                    </p:anim>
                                    <p:anim calcmode="lin" valueType="num">
                                      <p:cBhvr>
                                        <p:cTn id="2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G_048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3203575" y="0"/>
            <a:ext cx="3203575" cy="5715000"/>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0"/>
            <a:ext cx="3203575" cy="5715000"/>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6372225" y="0"/>
            <a:ext cx="2771775" cy="5715000"/>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323850" y="4514850"/>
            <a:ext cx="8569325"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“La carga” muestra la violencia del estallido popular ante la caballería africana que auxiliaba a Napoleón, la sangre fluye abundante, los puñales se hunden con saña en el cuerpo de los enemigos, los cadáveres yacen entre las patas de los caballos.</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9000">
        <p15:prstTrans prst="drape"/>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ppt_w*0.70"/>
                                          </p:val>
                                        </p:tav>
                                        <p:tav tm="100000">
                                          <p:val>
                                            <p:strVal val="#ppt_w"/>
                                          </p:val>
                                        </p:tav>
                                      </p:tavLst>
                                    </p:anim>
                                    <p:anim calcmode="lin" valueType="num">
                                      <p:cBhvr>
                                        <p:cTn id="8" dur="3000" fill="hold"/>
                                        <p:tgtEl>
                                          <p:spTgt spid="2"/>
                                        </p:tgtEl>
                                        <p:attrNameLst>
                                          <p:attrName>ppt_h</p:attrName>
                                        </p:attrNameLst>
                                      </p:cBhvr>
                                      <p:tavLst>
                                        <p:tav tm="0">
                                          <p:val>
                                            <p:strVal val="#ppt_h"/>
                                          </p:val>
                                        </p:tav>
                                        <p:tav tm="100000">
                                          <p:val>
                                            <p:strVal val="#ppt_h"/>
                                          </p:val>
                                        </p:tav>
                                      </p:tavLst>
                                    </p:anim>
                                    <p:animEffect transition="in" filter="fade">
                                      <p:cBhvr>
                                        <p:cTn id="9" dur="3000"/>
                                        <p:tgtEl>
                                          <p:spTgt spid="2"/>
                                        </p:tgtEl>
                                      </p:cBhvr>
                                    </p:animEffect>
                                  </p:childTnLst>
                                </p:cTn>
                              </p:par>
                              <p:par>
                                <p:cTn id="10" presetID="17" presetClass="exit" presetSubtype="10" fill="hold" grpId="0" nodeType="withEffect">
                                  <p:stCondLst>
                                    <p:cond delay="0"/>
                                  </p:stCondLst>
                                  <p:childTnLst>
                                    <p:anim calcmode="lin" valueType="num">
                                      <p:cBhvr>
                                        <p:cTn id="11" dur="3000"/>
                                        <p:tgtEl>
                                          <p:spTgt spid="6"/>
                                        </p:tgtEl>
                                        <p:attrNameLst>
                                          <p:attrName>ppt_w</p:attrName>
                                        </p:attrNameLst>
                                      </p:cBhvr>
                                      <p:tavLst>
                                        <p:tav tm="0">
                                          <p:val>
                                            <p:strVal val="ppt_w"/>
                                          </p:val>
                                        </p:tav>
                                        <p:tav tm="100000">
                                          <p:val>
                                            <p:fltVal val="0"/>
                                          </p:val>
                                        </p:tav>
                                      </p:tavLst>
                                    </p:anim>
                                    <p:anim calcmode="lin" valueType="num">
                                      <p:cBhvr>
                                        <p:cTn id="12" dur="3000"/>
                                        <p:tgtEl>
                                          <p:spTgt spid="6"/>
                                        </p:tgtEl>
                                        <p:attrNameLst>
                                          <p:attrName>ppt_h</p:attrName>
                                        </p:attrNameLst>
                                      </p:cBhvr>
                                      <p:tavLst>
                                        <p:tav tm="0">
                                          <p:val>
                                            <p:strVal val="ppt_h"/>
                                          </p:val>
                                        </p:tav>
                                        <p:tav tm="100000">
                                          <p:val>
                                            <p:strVal val="ppt_h"/>
                                          </p:val>
                                        </p:tav>
                                      </p:tavLst>
                                    </p:anim>
                                    <p:set>
                                      <p:cBhvr>
                                        <p:cTn id="13" dur="1" fill="hold">
                                          <p:stCondLst>
                                            <p:cond delay="2999"/>
                                          </p:stCondLst>
                                        </p:cTn>
                                        <p:tgtEl>
                                          <p:spTgt spid="6"/>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3000"/>
                                        <p:tgtEl>
                                          <p:spTgt spid="7"/>
                                        </p:tgtEl>
                                        <p:attrNameLst>
                                          <p:attrName>ppt_w</p:attrName>
                                        </p:attrNameLst>
                                      </p:cBhvr>
                                      <p:tavLst>
                                        <p:tav tm="0">
                                          <p:val>
                                            <p:strVal val="ppt_w"/>
                                          </p:val>
                                        </p:tav>
                                        <p:tav tm="100000">
                                          <p:val>
                                            <p:fltVal val="0"/>
                                          </p:val>
                                        </p:tav>
                                      </p:tavLst>
                                    </p:anim>
                                    <p:anim calcmode="lin" valueType="num">
                                      <p:cBhvr>
                                        <p:cTn id="16" dur="3000"/>
                                        <p:tgtEl>
                                          <p:spTgt spid="7"/>
                                        </p:tgtEl>
                                        <p:attrNameLst>
                                          <p:attrName>ppt_h</p:attrName>
                                        </p:attrNameLst>
                                      </p:cBhvr>
                                      <p:tavLst>
                                        <p:tav tm="0">
                                          <p:val>
                                            <p:strVal val="ppt_h"/>
                                          </p:val>
                                        </p:tav>
                                        <p:tav tm="100000">
                                          <p:val>
                                            <p:strVal val="ppt_h"/>
                                          </p:val>
                                        </p:tav>
                                      </p:tavLst>
                                    </p:anim>
                                    <p:set>
                                      <p:cBhvr>
                                        <p:cTn id="17" dur="1" fill="hold">
                                          <p:stCondLst>
                                            <p:cond delay="2999"/>
                                          </p:stCondLst>
                                        </p:cTn>
                                        <p:tgtEl>
                                          <p:spTgt spid="7"/>
                                        </p:tgtEl>
                                        <p:attrNameLst>
                                          <p:attrName>style.visibility</p:attrName>
                                        </p:attrNameLst>
                                      </p:cBhvr>
                                      <p:to>
                                        <p:strVal val="hidden"/>
                                      </p:to>
                                    </p:set>
                                  </p:childTnLst>
                                </p:cTn>
                              </p:par>
                              <p:par>
                                <p:cTn id="18" presetID="17" presetClass="exit" presetSubtype="10" fill="hold" grpId="0" nodeType="withEffect">
                                  <p:stCondLst>
                                    <p:cond delay="0"/>
                                  </p:stCondLst>
                                  <p:childTnLst>
                                    <p:anim calcmode="lin" valueType="num">
                                      <p:cBhvr>
                                        <p:cTn id="19" dur="3000"/>
                                        <p:tgtEl>
                                          <p:spTgt spid="8"/>
                                        </p:tgtEl>
                                        <p:attrNameLst>
                                          <p:attrName>ppt_w</p:attrName>
                                        </p:attrNameLst>
                                      </p:cBhvr>
                                      <p:tavLst>
                                        <p:tav tm="0">
                                          <p:val>
                                            <p:strVal val="ppt_w"/>
                                          </p:val>
                                        </p:tav>
                                        <p:tav tm="100000">
                                          <p:val>
                                            <p:fltVal val="0"/>
                                          </p:val>
                                        </p:tav>
                                      </p:tavLst>
                                    </p:anim>
                                    <p:anim calcmode="lin" valueType="num">
                                      <p:cBhvr>
                                        <p:cTn id="20" dur="3000"/>
                                        <p:tgtEl>
                                          <p:spTgt spid="8"/>
                                        </p:tgtEl>
                                        <p:attrNameLst>
                                          <p:attrName>ppt_h</p:attrName>
                                        </p:attrNameLst>
                                      </p:cBhvr>
                                      <p:tavLst>
                                        <p:tav tm="0">
                                          <p:val>
                                            <p:strVal val="ppt_h"/>
                                          </p:val>
                                        </p:tav>
                                        <p:tav tm="100000">
                                          <p:val>
                                            <p:strVal val="ppt_h"/>
                                          </p:val>
                                        </p:tav>
                                      </p:tavLst>
                                    </p:anim>
                                    <p:set>
                                      <p:cBhvr>
                                        <p:cTn id="21" dur="1" fill="hold">
                                          <p:stCondLst>
                                            <p:cond delay="2999"/>
                                          </p:stCondLst>
                                        </p:cTn>
                                        <p:tgtEl>
                                          <p:spTgt spid="8"/>
                                        </p:tgtEl>
                                        <p:attrNameLst>
                                          <p:attrName>style.visibility</p:attrName>
                                        </p:attrNameLst>
                                      </p:cBhvr>
                                      <p:to>
                                        <p:strVal val="hidden"/>
                                      </p:to>
                                    </p:set>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1"/>
                                          </p:val>
                                        </p:tav>
                                        <p:tav tm="100000">
                                          <p:val>
                                            <p:strVal val="#ppt_x"/>
                                          </p:val>
                                        </p:tav>
                                      </p:tavLst>
                                    </p:anim>
                                    <p:anim calcmode="lin" valueType="num">
                                      <p:cBhvr>
                                        <p:cTn id="27"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6" grpId="0" animBg="1"/>
      <p:bldP spid="9"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3" name="1 Imagen" descr="jardin-ambar.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chemeClr val="accent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0" y="0"/>
            <a:ext cx="9144000" cy="5715000"/>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1116013" y="4657725"/>
            <a:ext cx="74168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Desde el punto de vista compositivo ofrece un gran contraste en este cuadro, Goya se reconcentra en el momento de espera antes de la descarga de los fusiles.</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3000">
        <p15:prstTrans prst="airplane"/>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8433"/>
                                        </p:tgtEl>
                                        <p:attrNameLst>
                                          <p:attrName>style.visibility</p:attrName>
                                        </p:attrNameLst>
                                      </p:cBhvr>
                                      <p:to>
                                        <p:strVal val="visible"/>
                                      </p:to>
                                    </p:set>
                                    <p:animEffect transition="in" filter="fade">
                                      <p:cBhvr>
                                        <p:cTn id="7" dur="2000"/>
                                        <p:tgtEl>
                                          <p:spTgt spid="18433"/>
                                        </p:tgtEl>
                                      </p:cBhvr>
                                    </p:animEffect>
                                  </p:childTnLst>
                                </p:cTn>
                              </p:par>
                              <p:par>
                                <p:cTn id="8" presetID="3" presetClass="entr" presetSubtype="5"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2000"/>
                                        <p:tgtEl>
                                          <p:spTgt spid="6"/>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vertical)">
                                      <p:cBhvr>
                                        <p:cTn id="13" dur="2000"/>
                                        <p:tgtEl>
                                          <p:spTgt spid="7"/>
                                        </p:tgtEl>
                                      </p:cBhvr>
                                    </p:animEffect>
                                  </p:childTnLst>
                                </p:cTn>
                              </p:par>
                            </p:childTnLst>
                          </p:cTn>
                        </p:par>
                        <p:par>
                          <p:cTn id="14" fill="hold">
                            <p:stCondLst>
                              <p:cond delay="2000"/>
                            </p:stCondLst>
                            <p:childTnLst>
                              <p:par>
                                <p:cTn id="15" presetID="8" presetClass="exit" presetSubtype="16" fill="hold" grpId="1" nodeType="afterEffect">
                                  <p:stCondLst>
                                    <p:cond delay="0"/>
                                  </p:stCondLst>
                                  <p:childTnLst>
                                    <p:animEffect transition="out" filter="diamond(in)">
                                      <p:cBhvr>
                                        <p:cTn id="16" dur="2000"/>
                                        <p:tgtEl>
                                          <p:spTgt spid="7"/>
                                        </p:tgtEl>
                                      </p:cBhvr>
                                    </p:animEffect>
                                    <p:set>
                                      <p:cBhvr>
                                        <p:cTn id="17" dur="1" fill="hold">
                                          <p:stCondLst>
                                            <p:cond delay="1999"/>
                                          </p:stCondLst>
                                        </p:cTn>
                                        <p:tgtEl>
                                          <p:spTgt spid="7"/>
                                        </p:tgtEl>
                                        <p:attrNameLst>
                                          <p:attrName>style.visibility</p:attrName>
                                        </p:attrNameLst>
                                      </p:cBhvr>
                                      <p:to>
                                        <p:strVal val="hidden"/>
                                      </p:to>
                                    </p:set>
                                  </p:childTnLst>
                                </p:cTn>
                              </p:par>
                              <p:par>
                                <p:cTn id="18" presetID="8" presetClass="exit" presetSubtype="16" fill="hold" grpId="1" nodeType="withEffect">
                                  <p:stCondLst>
                                    <p:cond delay="0"/>
                                  </p:stCondLst>
                                  <p:childTnLst>
                                    <p:animEffect transition="out" filter="diamond(in)">
                                      <p:cBhvr>
                                        <p:cTn id="19" dur="2000"/>
                                        <p:tgtEl>
                                          <p:spTgt spid="6"/>
                                        </p:tgtEl>
                                      </p:cBhvr>
                                    </p:animEffect>
                                    <p:set>
                                      <p:cBhvr>
                                        <p:cTn id="20" dur="1" fill="hold">
                                          <p:stCondLst>
                                            <p:cond delay="1999"/>
                                          </p:stCondLst>
                                        </p:cTn>
                                        <p:tgtEl>
                                          <p:spTgt spid="6"/>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18433"/>
                                        </p:tgtEl>
                                        <p:attrNameLst>
                                          <p:attrName>style.visibility</p:attrName>
                                        </p:attrNameLst>
                                      </p:cBhvr>
                                      <p:to>
                                        <p:strVal val="visible"/>
                                      </p:to>
                                    </p:set>
                                    <p:anim calcmode="lin" valueType="num">
                                      <p:cBhvr>
                                        <p:cTn id="23" dur="3000" fill="hold"/>
                                        <p:tgtEl>
                                          <p:spTgt spid="18433"/>
                                        </p:tgtEl>
                                        <p:attrNameLst>
                                          <p:attrName>ppt_w</p:attrName>
                                        </p:attrNameLst>
                                      </p:cBhvr>
                                      <p:tavLst>
                                        <p:tav tm="0">
                                          <p:val>
                                            <p:strVal val="4/3*#ppt_w"/>
                                          </p:val>
                                        </p:tav>
                                        <p:tav tm="100000">
                                          <p:val>
                                            <p:strVal val="#ppt_w"/>
                                          </p:val>
                                        </p:tav>
                                      </p:tavLst>
                                    </p:anim>
                                    <p:anim calcmode="lin" valueType="num">
                                      <p:cBhvr>
                                        <p:cTn id="24" dur="3000" fill="hold"/>
                                        <p:tgtEl>
                                          <p:spTgt spid="18433"/>
                                        </p:tgtEl>
                                        <p:attrNameLst>
                                          <p:attrName>ppt_h</p:attrName>
                                        </p:attrNameLst>
                                      </p:cBhvr>
                                      <p:tavLst>
                                        <p:tav tm="0">
                                          <p:val>
                                            <p:strVal val="4/3*#ppt_h"/>
                                          </p:val>
                                        </p:tav>
                                        <p:tav tm="100000">
                                          <p:val>
                                            <p:strVal val="#ppt_h"/>
                                          </p:val>
                                        </p:tav>
                                      </p:tavLst>
                                    </p:anim>
                                  </p:childTnLst>
                                </p:cTn>
                              </p:par>
                            </p:childTnLst>
                          </p:cTn>
                        </p:par>
                        <p:par>
                          <p:cTn id="25" fill="hold">
                            <p:stCondLst>
                              <p:cond delay="5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1"/>
                                          </p:val>
                                        </p:tav>
                                        <p:tav tm="100000">
                                          <p:val>
                                            <p:strVal val="#ppt_x"/>
                                          </p:val>
                                        </p:tav>
                                      </p:tavLst>
                                    </p:anim>
                                    <p:anim calcmode="lin" valueType="num">
                                      <p:cBhvr>
                                        <p:cTn id="3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68013.jpg"/>
          <p:cNvPicPr>
            <a:picLocks noChangeAspect="1"/>
          </p:cNvPicPr>
          <p:nvPr/>
        </p:nvPicPr>
        <p:blipFill>
          <a:blip r:embed="rId2" cstate="print"/>
          <a:srcRect/>
          <a:stretch>
            <a:fillRect/>
          </a:stretch>
        </p:blipFill>
        <p:spPr bwMode="auto">
          <a:xfrm>
            <a:off x="2124075" y="0"/>
            <a:ext cx="489585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2124075" cy="5715000"/>
          </a:xfrm>
          <a:prstGeom prst="rect">
            <a:avLst/>
          </a:pr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7019925" y="0"/>
            <a:ext cx="2124075" cy="5715000"/>
          </a:xfrm>
          <a:prstGeom prst="rect">
            <a:avLst/>
          </a:pr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2124075" y="0"/>
            <a:ext cx="4895850" cy="5715000"/>
          </a:xfrm>
          <a:prstGeom prst="rect">
            <a:avLst/>
          </a:prstGeom>
          <a:solidFill>
            <a:schemeClr val="accent2">
              <a:lumMod val="20000"/>
              <a:lumOff val="80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2124075" y="0"/>
            <a:ext cx="4895850" cy="5715000"/>
          </a:xfrm>
          <a:prstGeom prst="rect">
            <a:avLst/>
          </a:prstGeom>
          <a:solidFill>
            <a:schemeClr val="accent2">
              <a:lumMod val="60000"/>
              <a:lumOff val="40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1763713" y="4370388"/>
            <a:ext cx="5975350"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farol situado en el suelo ilumina la escena y está parcialmente oculto por los soldados franceses, convertidos en una máquina de matar sin rostro que contrasta con el patetismo de los condenados. </a:t>
            </a:r>
          </a:p>
        </p:txBody>
      </p:sp>
    </p:spTree>
  </p:cSld>
  <p:clrMapOvr>
    <a:masterClrMapping/>
  </p:clrMapOvr>
  <mc:AlternateContent xmlns:mc="http://schemas.openxmlformats.org/markup-compatibility/2006" xmlns:p14="http://schemas.microsoft.com/office/powerpoint/2010/main">
    <mc:Choice Requires="p14">
      <p:transition spd="slow" p14:dur="2000" advTm="25000">
        <p14:gallery dir="l"/>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3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16" presetClass="exit" presetSubtype="37" fill="hold" nodeType="withEffect">
                                  <p:stCondLst>
                                    <p:cond delay="0"/>
                                  </p:stCondLst>
                                  <p:childTnLst>
                                    <p:animEffect transition="out" filter="barn(outVertical)">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16" presetClass="exit" presetSubtype="42" fill="hold" nodeType="withEffect">
                                  <p:stCondLst>
                                    <p:cond delay="0"/>
                                  </p:stCondLst>
                                  <p:childTnLst>
                                    <p:animEffect transition="out" filter="barn(outHorizontal)">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fltVal val="0"/>
                                          </p:val>
                                        </p:tav>
                                        <p:tav tm="100000">
                                          <p:val>
                                            <p:strVal val="#ppt_h"/>
                                          </p:val>
                                        </p:tav>
                                      </p:tavLst>
                                    </p:anim>
                                  </p:childTnLst>
                                </p:cTn>
                              </p:par>
                              <p:par>
                                <p:cTn id="21" presetID="4"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ox(out)">
                                      <p:cBhvr>
                                        <p:cTn id="23" dur="3000"/>
                                        <p:tgtEl>
                                          <p:spTgt spid="4"/>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344458.jpg"/>
          <p:cNvPicPr>
            <a:picLocks noChangeAspect="1"/>
          </p:cNvPicPr>
          <p:nvPr/>
        </p:nvPicPr>
        <p:blipFill>
          <a:blip r:embed="rId2" cstate="print"/>
          <a:srcRect/>
          <a:stretch>
            <a:fillRect/>
          </a:stretch>
        </p:blipFill>
        <p:spPr bwMode="auto">
          <a:xfrm>
            <a:off x="2124075" y="0"/>
            <a:ext cx="489585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2124075" cy="5715000"/>
          </a:xfrm>
          <a:prstGeom prst="rect">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7019925" y="0"/>
            <a:ext cx="2124075" cy="5715000"/>
          </a:xfrm>
          <a:prstGeom prst="rect">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2124075" y="0"/>
            <a:ext cx="4895850" cy="5715000"/>
          </a:xfrm>
          <a:prstGeom prst="rect">
            <a:avLst/>
          </a:prstGeom>
          <a:solidFill>
            <a:schemeClr val="tx2">
              <a:lumMod val="90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1547813" y="4514850"/>
            <a:ext cx="6551612"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composición y la luz concentran la atención sobre las figuras de los que van a ser fusilados, y especialmente sobre el hombre de la camisa blanca, que, con los brazos en alto, es una imagen de mártir secular. </a:t>
            </a:r>
          </a:p>
        </p:txBody>
      </p:sp>
    </p:spTree>
  </p:cSld>
  <p:clrMapOvr>
    <a:masterClrMapping/>
  </p:clrMapOvr>
  <mc:AlternateContent xmlns:mc="http://schemas.openxmlformats.org/markup-compatibility/2006" xmlns:p14="http://schemas.microsoft.com/office/powerpoint/2010/main">
    <mc:Choice Requires="p14">
      <p:transition spd="slow" p14:dur="2000" advTm="26000">
        <p14:gallery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Horizontal)">
                                      <p:cBhvr>
                                        <p:cTn id="7" dur="3000"/>
                                        <p:tgtEl>
                                          <p:spTgt spid="6"/>
                                        </p:tgtEl>
                                      </p:cBhvr>
                                    </p:animEffect>
                                  </p:childTnLst>
                                </p:cTn>
                              </p:par>
                              <p:par>
                                <p:cTn id="8" presetID="16" presetClass="entr" presetSubtype="2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3000"/>
                                        <p:tgtEl>
                                          <p:spTgt spid="5"/>
                                        </p:tgtEl>
                                      </p:cBhvr>
                                    </p:animEffect>
                                  </p:childTnLst>
                                </p:cTn>
                              </p:par>
                              <p:par>
                                <p:cTn id="11" presetID="16" presetClass="exit" presetSubtype="42" fill="hold" nodeType="withEffect">
                                  <p:stCondLst>
                                    <p:cond delay="0"/>
                                  </p:stCondLst>
                                  <p:childTnLst>
                                    <p:animEffect transition="out" filter="barn(outHorizontal)">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16" presetClass="entr" presetSubtype="37"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outVertical)">
                                      <p:cBhvr>
                                        <p:cTn id="16" dur="3000"/>
                                        <p:tgtEl>
                                          <p:spTgt spid="4"/>
                                        </p:tgtEl>
                                      </p:cBhvr>
                                    </p:animEffect>
                                  </p:childTnLst>
                                </p:cTn>
                              </p:par>
                              <p:par>
                                <p:cTn id="17" presetID="23" presetClass="entr" presetSubtype="27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2/3*#ppt_w"/>
                                          </p:val>
                                        </p:tav>
                                        <p:tav tm="100000">
                                          <p:val>
                                            <p:strVal val="#ppt_w"/>
                                          </p:val>
                                        </p:tav>
                                      </p:tavLst>
                                    </p:anim>
                                    <p:anim calcmode="lin" valueType="num">
                                      <p:cBhvr>
                                        <p:cTn id="20" dur="3000" fill="hold"/>
                                        <p:tgtEl>
                                          <p:spTgt spid="4"/>
                                        </p:tgtEl>
                                        <p:attrNameLst>
                                          <p:attrName>ppt_h</p:attrName>
                                        </p:attrNameLst>
                                      </p:cBhvr>
                                      <p:tavLst>
                                        <p:tav tm="0">
                                          <p:val>
                                            <p:strVal val="2/3*#ppt_h"/>
                                          </p:val>
                                        </p:tav>
                                        <p:tav tm="100000">
                                          <p:val>
                                            <p:strVal val="#ppt_h"/>
                                          </p:val>
                                        </p:tav>
                                      </p:tavLst>
                                    </p:anim>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0236144_1256308962_1240510978_1.jpg"/>
          <p:cNvPicPr>
            <a:picLocks noChangeAspect="1"/>
          </p:cNvPicPr>
          <p:nvPr/>
        </p:nvPicPr>
        <p:blipFill>
          <a:blip r:embed="rId2" cstate="print"/>
          <a:srcRect/>
          <a:stretch>
            <a:fillRect/>
          </a:stretch>
        </p:blipFill>
        <p:spPr bwMode="auto">
          <a:xfrm>
            <a:off x="0" y="-238125"/>
            <a:ext cx="9144000" cy="61912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1">
              <a:lumMod val="65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715000"/>
          </a:xfrm>
          <a:prstGeom prst="rect">
            <a:avLst/>
          </a:prstGeom>
          <a:solidFill>
            <a:schemeClr val="tx1">
              <a:lumMod val="85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539750" y="481013"/>
            <a:ext cx="2879725" cy="707886"/>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sz="2000" i="1" dirty="0">
                <a:effectLst>
                  <a:glow rad="101600">
                    <a:srgbClr val="C00000">
                      <a:alpha val="60000"/>
                    </a:srgbClr>
                  </a:glow>
                  <a:outerShdw blurRad="38100" dist="38100" dir="2700000" algn="tl">
                    <a:srgbClr val="1F497D"/>
                  </a:outerShdw>
                </a:effectLst>
              </a:rPr>
              <a:t>LOS DESASTRES </a:t>
            </a:r>
          </a:p>
          <a:p>
            <a:r>
              <a:rPr lang="es-ES" sz="2000" i="1" dirty="0">
                <a:effectLst>
                  <a:glow rad="101600">
                    <a:srgbClr val="C00000">
                      <a:alpha val="60000"/>
                    </a:srgbClr>
                  </a:glow>
                  <a:outerShdw blurRad="38100" dist="38100" dir="2700000" algn="tl">
                    <a:srgbClr val="1F497D"/>
                  </a:outerShdw>
                </a:effectLst>
              </a:rPr>
              <a:t>DE LA GUERRA</a:t>
            </a:r>
            <a:endParaRPr lang="es-ES" sz="2000" dirty="0">
              <a:effectLst>
                <a:glow rad="101600">
                  <a:srgbClr val="C00000">
                    <a:alpha val="60000"/>
                  </a:srgbClr>
                </a:glow>
                <a:outerShdw blurRad="38100" dist="38100" dir="2700000" algn="tl">
                  <a:srgbClr val="1F497D"/>
                </a:outerShdw>
              </a:effectLst>
            </a:endParaRPr>
          </a:p>
        </p:txBody>
      </p:sp>
      <p:sp>
        <p:nvSpPr>
          <p:cNvPr id="8" name="7 CuadroTexto"/>
          <p:cNvSpPr txBox="1"/>
          <p:nvPr/>
        </p:nvSpPr>
        <p:spPr>
          <a:xfrm>
            <a:off x="900113" y="4791075"/>
            <a:ext cx="72009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buFont typeface="Wingdings" pitchFamily="2" charset="2"/>
              <a:buNone/>
              <a:defRPr/>
            </a:pPr>
            <a:r>
              <a:rPr lang="es-ES" b="1" dirty="0">
                <a:effectLst>
                  <a:glow rad="101600">
                    <a:schemeClr val="accent2">
                      <a:satMod val="175000"/>
                      <a:alpha val="40000"/>
                    </a:schemeClr>
                  </a:glow>
                  <a:outerShdw blurRad="38100" dist="38100" dir="2700000" algn="tl">
                    <a:srgbClr val="000000">
                      <a:alpha val="43137"/>
                    </a:srgbClr>
                  </a:outerShdw>
                </a:effectLst>
              </a:rPr>
              <a:t>En esta serie de grabados, Goya no toma partido por ningún bando, no hay escenas heroicas. Todos son víctimas del terror, de la perversa crueldad que anida en todos los seres humanos.</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27000">
        <p15:prstTrans prst="pageCurlDouble"/>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8" fill="hold"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0-ppt_w/2"/>
                                          </p:val>
                                        </p:tav>
                                      </p:tavLst>
                                    </p:anim>
                                    <p:anim calcmode="lin" valueType="num">
                                      <p:cBhvr additive="base">
                                        <p:cTn id="7" dur="3000"/>
                                        <p:tgtEl>
                                          <p:spTgt spid="5"/>
                                        </p:tgtEl>
                                        <p:attrNameLst>
                                          <p:attrName>ppt_y</p:attrName>
                                        </p:attrNameLst>
                                      </p:cBhvr>
                                      <p:tavLst>
                                        <p:tav tm="0">
                                          <p:val>
                                            <p:strVal val="ppt_y"/>
                                          </p:val>
                                        </p:tav>
                                        <p:tav tm="100000">
                                          <p:val>
                                            <p:strVal val="ppt_y"/>
                                          </p:val>
                                        </p:tav>
                                      </p:tavLst>
                                    </p:anim>
                                    <p:set>
                                      <p:cBhvr>
                                        <p:cTn id="8" dur="1" fill="hold">
                                          <p:stCondLst>
                                            <p:cond delay="2999"/>
                                          </p:stCondLst>
                                        </p:cTn>
                                        <p:tgtEl>
                                          <p:spTgt spid="5"/>
                                        </p:tgtEl>
                                        <p:attrNameLst>
                                          <p:attrName>style.visibility</p:attrName>
                                        </p:attrNameLst>
                                      </p:cBhvr>
                                      <p:to>
                                        <p:strVal val="hidden"/>
                                      </p:to>
                                    </p:set>
                                  </p:childTnLst>
                                </p:cTn>
                              </p:par>
                              <p:par>
                                <p:cTn id="9" presetID="7" presetClass="exit" presetSubtype="2" fill="hold" nodeType="withEffect">
                                  <p:stCondLst>
                                    <p:cond delay="0"/>
                                  </p:stCondLst>
                                  <p:childTnLst>
                                    <p:anim calcmode="lin" valueType="num">
                                      <p:cBhvr additive="base">
                                        <p:cTn id="10" dur="3000"/>
                                        <p:tgtEl>
                                          <p:spTgt spid="6"/>
                                        </p:tgtEl>
                                        <p:attrNameLst>
                                          <p:attrName>ppt_x</p:attrName>
                                        </p:attrNameLst>
                                      </p:cBhvr>
                                      <p:tavLst>
                                        <p:tav tm="0">
                                          <p:val>
                                            <p:strVal val="ppt_x"/>
                                          </p:val>
                                        </p:tav>
                                        <p:tav tm="100000">
                                          <p:val>
                                            <p:strVal val="1+ppt_w/2"/>
                                          </p:val>
                                        </p:tav>
                                      </p:tavLst>
                                    </p:anim>
                                    <p:anim calcmode="lin" valueType="num">
                                      <p:cBhvr additive="base">
                                        <p:cTn id="11" dur="3000"/>
                                        <p:tgtEl>
                                          <p:spTgt spid="6"/>
                                        </p:tgtEl>
                                        <p:attrNameLst>
                                          <p:attrName>ppt_y</p:attrName>
                                        </p:attrNameLst>
                                      </p:cBhvr>
                                      <p:tavLst>
                                        <p:tav tm="0">
                                          <p:val>
                                            <p:strVal val="ppt_y"/>
                                          </p:val>
                                        </p:tav>
                                        <p:tav tm="100000">
                                          <p:val>
                                            <p:strVal val="ppt_y"/>
                                          </p:val>
                                        </p:tav>
                                      </p:tavLst>
                                    </p:anim>
                                    <p:set>
                                      <p:cBhvr>
                                        <p:cTn id="12" dur="1" fill="hold">
                                          <p:stCondLst>
                                            <p:cond delay="2999"/>
                                          </p:stCondLst>
                                        </p:cTn>
                                        <p:tgtEl>
                                          <p:spTgt spid="6"/>
                                        </p:tgtEl>
                                        <p:attrNameLst>
                                          <p:attrName>style.visibility</p:attrName>
                                        </p:attrNameLst>
                                      </p:cBhvr>
                                      <p:to>
                                        <p:strVal val="hidden"/>
                                      </p:to>
                                    </p:set>
                                  </p:childTnLst>
                                </p:cTn>
                              </p:par>
                              <p:par>
                                <p:cTn id="13" presetID="23" presetClass="entr" presetSubtype="1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fltVal val="0"/>
                                          </p:val>
                                        </p:tav>
                                        <p:tav tm="100000">
                                          <p:val>
                                            <p:strVal val="#ppt_w"/>
                                          </p:val>
                                        </p:tav>
                                      </p:tavLst>
                                    </p:anim>
                                    <p:anim calcmode="lin" valueType="num">
                                      <p:cBhvr>
                                        <p:cTn id="16" dur="3000" fill="hold"/>
                                        <p:tgtEl>
                                          <p:spTgt spid="4"/>
                                        </p:tgtEl>
                                        <p:attrNameLst>
                                          <p:attrName>ppt_h</p:attrName>
                                        </p:attrNameLst>
                                      </p:cBhvr>
                                      <p:tavLst>
                                        <p:tav tm="0">
                                          <p:val>
                                            <p:fltVal val="0"/>
                                          </p:val>
                                        </p:tav>
                                        <p:tav tm="100000">
                                          <p:val>
                                            <p:strVal val="#ppt_h"/>
                                          </p:val>
                                        </p:tav>
                                      </p:tavLst>
                                    </p:anim>
                                  </p:childTnLst>
                                </p:cTn>
                              </p:par>
                              <p:par>
                                <p:cTn id="17" presetID="16" presetClass="entr" presetSubtype="4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outHorizontal)">
                                      <p:cBhvr>
                                        <p:cTn id="19" dur="3000"/>
                                        <p:tgtEl>
                                          <p:spTgt spid="4"/>
                                        </p:tgtEl>
                                      </p:cBhvr>
                                    </p:animEffect>
                                  </p:childTnLst>
                                </p:cTn>
                              </p:par>
                            </p:childTnLst>
                          </p:cTn>
                        </p:par>
                        <p:par>
                          <p:cTn id="20" fill="hold">
                            <p:stCondLst>
                              <p:cond delay="3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7"/>
                                        </p:tgtEl>
                                        <p:attrNameLst>
                                          <p:attrName>style.visibility</p:attrName>
                                        </p:attrNameLst>
                                      </p:cBhvr>
                                      <p:to>
                                        <p:strVal val="visible"/>
                                      </p:to>
                                    </p:set>
                                    <p:anim calcmode="lin" valueType="num">
                                      <p:cBhvr>
                                        <p:cTn id="23" dur="10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anim calcmode="lin" valueType="num">
                                      <p:cBhvr>
                                        <p:cTn id="25" dur="10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26" dur="10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27" dur="1000" tmFilter="0,0; .5, 1; 1, 1"/>
                                        <p:tgtEl>
                                          <p:spTgt spid="7"/>
                                        </p:tgtEl>
                                      </p:cBhvr>
                                    </p:animEffect>
                                  </p:childTnLst>
                                </p:cTn>
                              </p:par>
                            </p:childTnLst>
                          </p:cTn>
                        </p:par>
                        <p:par>
                          <p:cTn id="28" fill="hold">
                            <p:stCondLst>
                              <p:cond delay="61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8"/>
                                        </p:tgtEl>
                                        <p:attrNameLst>
                                          <p:attrName>style.visibility</p:attrName>
                                        </p:attrNameLst>
                                      </p:cBhvr>
                                      <p:to>
                                        <p:strVal val="visible"/>
                                      </p:to>
                                    </p:set>
                                    <p:animEffect transition="in" filter="fade">
                                      <p:cBhvr>
                                        <p:cTn id="31" dur="1000"/>
                                        <p:tgtEl>
                                          <p:spTgt spid="8"/>
                                        </p:tgtEl>
                                      </p:cBhvr>
                                    </p:animEffect>
                                    <p:anim calcmode="lin" valueType="num">
                                      <p:cBhvr>
                                        <p:cTn id="32" dur="1000" fill="hold"/>
                                        <p:tgtEl>
                                          <p:spTgt spid="8"/>
                                        </p:tgtEl>
                                        <p:attrNameLst>
                                          <p:attrName>ppt_x</p:attrName>
                                        </p:attrNameLst>
                                      </p:cBhvr>
                                      <p:tavLst>
                                        <p:tav tm="0">
                                          <p:val>
                                            <p:strVal val="#ppt_x-.1"/>
                                          </p:val>
                                        </p:tav>
                                        <p:tav tm="100000">
                                          <p:val>
                                            <p:strVal val="#ppt_x"/>
                                          </p:val>
                                        </p:tav>
                                      </p:tavLst>
                                    </p:anim>
                                    <p:anim calcmode="lin" valueType="num">
                                      <p:cBhvr>
                                        <p:cTn id="3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9101712152414607.jpg"/>
          <p:cNvPicPr>
            <a:picLocks noChangeAspect="1"/>
          </p:cNvPicPr>
          <p:nvPr/>
        </p:nvPicPr>
        <p:blipFill>
          <a:blip r:embed="rId2" cstate="print"/>
          <a:srcRect/>
          <a:stretch>
            <a:fillRect/>
          </a:stretch>
        </p:blipFill>
        <p:spPr bwMode="auto">
          <a:xfrm>
            <a:off x="0" y="6350"/>
            <a:ext cx="9144000" cy="57023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1">
              <a:lumMod val="95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715000"/>
          </a:xfrm>
          <a:prstGeom prst="rect">
            <a:avLst/>
          </a:prstGeom>
          <a:solidFill>
            <a:schemeClr val="tx1">
              <a:lumMod val="65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1258888" y="4657725"/>
            <a:ext cx="7202487"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crueldad y la violencia son absolutas en la estampa de Goya, la muerte no ennoblece ni es motivo para momentos de sublimidad que legitimen el dolor</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21000">
        <p15:prstTrans prst="pageCurlDouble" invX="1"/>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4" fill="hold"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ppt_x"/>
                                          </p:val>
                                        </p:tav>
                                      </p:tavLst>
                                    </p:anim>
                                    <p:anim calcmode="lin" valueType="num">
                                      <p:cBhvr additive="base">
                                        <p:cTn id="7" dur="3000"/>
                                        <p:tgtEl>
                                          <p:spTgt spid="5"/>
                                        </p:tgtEl>
                                        <p:attrNameLst>
                                          <p:attrName>ppt_y</p:attrName>
                                        </p:attrNameLst>
                                      </p:cBhvr>
                                      <p:tavLst>
                                        <p:tav tm="0">
                                          <p:val>
                                            <p:strVal val="ppt_y"/>
                                          </p:val>
                                        </p:tav>
                                        <p:tav tm="100000">
                                          <p:val>
                                            <p:strVal val="1+ppt_h/2"/>
                                          </p:val>
                                        </p:tav>
                                      </p:tavLst>
                                    </p:anim>
                                    <p:set>
                                      <p:cBhvr>
                                        <p:cTn id="8" dur="1" fill="hold">
                                          <p:stCondLst>
                                            <p:cond delay="2999"/>
                                          </p:stCondLst>
                                        </p:cTn>
                                        <p:tgtEl>
                                          <p:spTgt spid="5"/>
                                        </p:tgtEl>
                                        <p:attrNameLst>
                                          <p:attrName>style.visibility</p:attrName>
                                        </p:attrNameLst>
                                      </p:cBhvr>
                                      <p:to>
                                        <p:strVal val="hidden"/>
                                      </p:to>
                                    </p:set>
                                  </p:childTnLst>
                                </p:cTn>
                              </p:par>
                              <p:par>
                                <p:cTn id="9" presetID="7" presetClass="exit" presetSubtype="1" fill="hold" nodeType="withEffect">
                                  <p:stCondLst>
                                    <p:cond delay="0"/>
                                  </p:stCondLst>
                                  <p:childTnLst>
                                    <p:anim calcmode="lin" valueType="num">
                                      <p:cBhvr additive="base">
                                        <p:cTn id="10" dur="3000"/>
                                        <p:tgtEl>
                                          <p:spTgt spid="6"/>
                                        </p:tgtEl>
                                        <p:attrNameLst>
                                          <p:attrName>ppt_x</p:attrName>
                                        </p:attrNameLst>
                                      </p:cBhvr>
                                      <p:tavLst>
                                        <p:tav tm="0">
                                          <p:val>
                                            <p:strVal val="ppt_x"/>
                                          </p:val>
                                        </p:tav>
                                        <p:tav tm="100000">
                                          <p:val>
                                            <p:strVal val="ppt_x"/>
                                          </p:val>
                                        </p:tav>
                                      </p:tavLst>
                                    </p:anim>
                                    <p:anim calcmode="lin" valueType="num">
                                      <p:cBhvr additive="base">
                                        <p:cTn id="11" dur="3000"/>
                                        <p:tgtEl>
                                          <p:spTgt spid="6"/>
                                        </p:tgtEl>
                                        <p:attrNameLst>
                                          <p:attrName>ppt_y</p:attrName>
                                        </p:attrNameLst>
                                      </p:cBhvr>
                                      <p:tavLst>
                                        <p:tav tm="0">
                                          <p:val>
                                            <p:strVal val="ppt_y"/>
                                          </p:val>
                                        </p:tav>
                                        <p:tav tm="100000">
                                          <p:val>
                                            <p:strVal val="0-ppt_h/2"/>
                                          </p:val>
                                        </p:tav>
                                      </p:tavLst>
                                    </p:anim>
                                    <p:set>
                                      <p:cBhvr>
                                        <p:cTn id="12" dur="1" fill="hold">
                                          <p:stCondLst>
                                            <p:cond delay="2999"/>
                                          </p:stCondLst>
                                        </p:cTn>
                                        <p:tgtEl>
                                          <p:spTgt spid="6"/>
                                        </p:tgtEl>
                                        <p:attrNameLst>
                                          <p:attrName>style.visibility</p:attrName>
                                        </p:attrNameLst>
                                      </p:cBhvr>
                                      <p:to>
                                        <p:strVal val="hidden"/>
                                      </p:to>
                                    </p:set>
                                  </p:childTnLst>
                                </p:cTn>
                              </p:par>
                              <p:par>
                                <p:cTn id="13" presetID="16" presetClass="entr" presetSubtype="37"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arn(outVertical)">
                                      <p:cBhvr>
                                        <p:cTn id="15" dur="3000"/>
                                        <p:tgtEl>
                                          <p:spTgt spid="4"/>
                                        </p:tgtEl>
                                      </p:cBhvr>
                                    </p:animEffect>
                                  </p:childTnLst>
                                </p:cTn>
                              </p:par>
                              <p:par>
                                <p:cTn id="16" presetID="2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childTnLst>
                          </p:cTn>
                        </p:par>
                        <p:par>
                          <p:cTn id="20" fill="hold">
                            <p:stCondLst>
                              <p:cond delay="3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1"/>
                                          </p:val>
                                        </p:tav>
                                        <p:tav tm="100000">
                                          <p:val>
                                            <p:strVal val="#ppt_x"/>
                                          </p:val>
                                        </p:tav>
                                      </p:tavLst>
                                    </p:anim>
                                    <p:anim calcmode="lin" valueType="num">
                                      <p:cBhvr>
                                        <p:cTn id="2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jesse_metcalfe-1024x768-393010.jpg"/>
          <p:cNvPicPr>
            <a:picLocks noChangeAspect="1"/>
          </p:cNvPicPr>
          <p:nvPr/>
        </p:nvPicPr>
        <p:blipFill>
          <a:blip r:embed="rId2" cstate="print"/>
          <a:srcRect b="50000"/>
          <a:stretch>
            <a:fillRect/>
          </a:stretch>
        </p:blipFill>
        <p:spPr bwMode="auto">
          <a:xfrm>
            <a:off x="0" y="0"/>
            <a:ext cx="9144000" cy="2857500"/>
          </a:xfrm>
          <a:prstGeom prst="rect">
            <a:avLst/>
          </a:prstGeom>
          <a:noFill/>
          <a:ln w="9525">
            <a:noFill/>
            <a:miter lim="800000"/>
            <a:headEnd/>
            <a:tailEnd/>
          </a:ln>
          <a:effectLst>
            <a:outerShdw blurRad="44450" dist="27940" dir="5400000" algn="ctr">
              <a:srgbClr val="000000">
                <a:alpha val="32000"/>
              </a:srgbClr>
            </a:outerShdw>
          </a:effectLst>
        </p:spPr>
      </p:pic>
      <p:pic>
        <p:nvPicPr>
          <p:cNvPr id="5" name="4 Imagen" descr="jesse_metcalfe-1024x768-393010.jpg"/>
          <p:cNvPicPr>
            <a:picLocks noChangeAspect="1"/>
          </p:cNvPicPr>
          <p:nvPr/>
        </p:nvPicPr>
        <p:blipFill>
          <a:blip r:embed="rId2" cstate="print"/>
          <a:srcRect t="50000"/>
          <a:stretch>
            <a:fillRect/>
          </a:stretch>
        </p:blipFill>
        <p:spPr bwMode="auto">
          <a:xfrm>
            <a:off x="0" y="2857500"/>
            <a:ext cx="9144000" cy="2857500"/>
          </a:xfrm>
          <a:prstGeom prst="rect">
            <a:avLst/>
          </a:prstGeom>
          <a:noFill/>
          <a:ln w="9525">
            <a:noFill/>
            <a:miter lim="800000"/>
            <a:headEnd/>
            <a:tailEnd/>
          </a:ln>
          <a:effectLst>
            <a:outerShdw blurRad="44450" dist="27940" dir="5400000" algn="ctr">
              <a:srgbClr val="000000">
                <a:alpha val="32000"/>
              </a:srgbClr>
            </a:outerShdw>
          </a:effectLst>
        </p:spPr>
      </p:pic>
      <p:sp>
        <p:nvSpPr>
          <p:cNvPr id="6" name="5 Rectángulo"/>
          <p:cNvSpPr/>
          <p:nvPr/>
        </p:nvSpPr>
        <p:spPr>
          <a:xfrm>
            <a:off x="0" y="0"/>
            <a:ext cx="9144000" cy="5715000"/>
          </a:xfrm>
          <a:prstGeom prst="rect">
            <a:avLst/>
          </a:prstGeom>
          <a:solidFill>
            <a:schemeClr val="tx1">
              <a:lumMod val="85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0" y="0"/>
            <a:ext cx="9144000" cy="5715000"/>
          </a:xfrm>
          <a:prstGeom prst="rect">
            <a:avLst/>
          </a:prstGeom>
          <a:solidFill>
            <a:schemeClr val="tx1">
              <a:lumMod val="85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1692275" y="4873625"/>
            <a:ext cx="5616575"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No es la violencia desatada de la naturaleza, es la violencia pura y simple, en toda su crueldad. </a:t>
            </a:r>
          </a:p>
        </p:txBody>
      </p:sp>
    </p:spTree>
  </p:cSld>
  <p:clrMapOvr>
    <a:masterClrMapping/>
  </p:clrMapOvr>
  <mc:AlternateContent xmlns:mc="http://schemas.openxmlformats.org/markup-compatibility/2006" xmlns:p14="http://schemas.microsoft.com/office/powerpoint/2010/main">
    <mc:Choice Requires="p14">
      <p:transition spd="slow" p14:dur="2000" advTm="16000">
        <p:pull/>
      </p:transition>
    </mc:Choice>
    <mc:Fallback xmlns="">
      <p:transition spd="slow" advTm="16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3000"/>
                                        <p:tgtEl>
                                          <p:spTgt spid="4"/>
                                        </p:tgtEl>
                                      </p:cBhvr>
                                    </p:animEffect>
                                  </p:childTnLst>
                                </p:cTn>
                              </p:par>
                              <p:par>
                                <p:cTn id="14" presetID="8" presetClass="emph" presetSubtype="0" fill="hold" nodeType="withEffect">
                                  <p:stCondLst>
                                    <p:cond delay="0"/>
                                  </p:stCondLst>
                                  <p:childTnLst>
                                    <p:animRot by="-21600000">
                                      <p:cBhvr>
                                        <p:cTn id="15" dur="3000" fill="hold"/>
                                        <p:tgtEl>
                                          <p:spTgt spid="4"/>
                                        </p:tgtEl>
                                        <p:attrNameLst>
                                          <p:attrName>r</p:attrName>
                                        </p:attrNameLst>
                                      </p:cBhvr>
                                    </p:animRot>
                                  </p:childTnLst>
                                </p:cTn>
                              </p:par>
                              <p:par>
                                <p:cTn id="16" presetID="3" presetClass="entr" presetSubtype="5"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vertical)">
                                      <p:cBhvr>
                                        <p:cTn id="18" dur="3000"/>
                                        <p:tgtEl>
                                          <p:spTgt spid="5"/>
                                        </p:tgtEl>
                                      </p:cBhvr>
                                    </p:animEffect>
                                  </p:childTnLst>
                                </p:cTn>
                              </p:par>
                              <p:par>
                                <p:cTn id="19" presetID="8" presetClass="emph" presetSubtype="0" fill="hold" nodeType="withEffect">
                                  <p:stCondLst>
                                    <p:cond delay="0"/>
                                  </p:stCondLst>
                                  <p:childTnLst>
                                    <p:animRot by="21600000">
                                      <p:cBhvr>
                                        <p:cTn id="20" dur="3000" fill="hold"/>
                                        <p:tgtEl>
                                          <p:spTgt spid="5"/>
                                        </p:tgtEl>
                                        <p:attrNameLst>
                                          <p:attrName>r</p:attrName>
                                        </p:attrNameLst>
                                      </p:cBhvr>
                                    </p:animRo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273518.jpg"/>
          <p:cNvPicPr>
            <a:picLocks noChangeAspect="1"/>
          </p:cNvPicPr>
          <p:nvPr/>
        </p:nvPicPr>
        <p:blipFill>
          <a:blip r:embed="rId2" cstate="print"/>
          <a:srcRect/>
          <a:stretch>
            <a:fillRect/>
          </a:stretch>
        </p:blipFill>
        <p:spPr bwMode="auto">
          <a:xfrm>
            <a:off x="0" y="14288"/>
            <a:ext cx="9144000" cy="568642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1">
              <a:lumMod val="85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68313" y="409575"/>
            <a:ext cx="8207375" cy="4751388"/>
          </a:xfrm>
          <a:prstGeom prst="rect">
            <a:avLst/>
          </a:prstGeom>
          <a:solidFill>
            <a:schemeClr val="tx1">
              <a:lumMod val="50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971550" y="4945063"/>
            <a:ext cx="7129463"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Su modo de enfrentar la guerra destaca los aspectos negativos de ésta, los aspectos negativos es lo único que destaca.</a:t>
            </a:r>
          </a:p>
        </p:txBody>
      </p:sp>
    </p:spTree>
  </p:cSld>
  <p:clrMapOvr>
    <a:masterClrMapping/>
  </p:clrMapOvr>
  <mc:AlternateContent xmlns:mc="http://schemas.openxmlformats.org/markup-compatibility/2006" xmlns:p14="http://schemas.microsoft.com/office/powerpoint/2010/main">
    <mc:Choice Requires="p14">
      <p:transition spd="slow" p14:dur="2000" advTm="18000">
        <p:split orient="vert"/>
      </p:transition>
    </mc:Choice>
    <mc:Fallback xmlns="">
      <p:transition spd="slow" advTm="18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3000"/>
                                        <p:tgtEl>
                                          <p:spTgt spid="4"/>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455426.jpg"/>
          <p:cNvPicPr>
            <a:picLocks noChangeAspect="1"/>
          </p:cNvPicPr>
          <p:nvPr/>
        </p:nvPicPr>
        <p:blipFill>
          <a:blip r:embed="rId2" cstate="print"/>
          <a:srcRect/>
          <a:stretch>
            <a:fillRect/>
          </a:stretch>
        </p:blipFill>
        <p:spPr bwMode="auto">
          <a:xfrm>
            <a:off x="0" y="0"/>
            <a:ext cx="9144000" cy="569436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rgbClr val="C00000">
              <a:alpha val="54902"/>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715000"/>
          </a:xfrm>
          <a:prstGeom prst="rect">
            <a:avLst/>
          </a:prstGeom>
          <a:solidFill>
            <a:schemeClr val="bg1">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827088" y="4586288"/>
            <a:ext cx="7561262"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pocas ocasiones se ha llegado a plasmar con tan escalofriante dramatismo, como en los Desastres de la guerra, los horrores de la guerra, sus nefastas consecuencias.</a:t>
            </a:r>
          </a:p>
        </p:txBody>
      </p:sp>
    </p:spTree>
  </p:cSld>
  <p:clrMapOvr>
    <a:masterClrMapping/>
  </p:clrMapOvr>
  <mc:AlternateContent xmlns:mc="http://schemas.openxmlformats.org/markup-compatibility/2006" xmlns:p14="http://schemas.microsoft.com/office/powerpoint/2010/main">
    <mc:Choice Requires="p14">
      <p:transition spd="slow" p14:dur="2000" advTm="23000">
        <p:wipe/>
      </p:transition>
    </mc:Choice>
    <mc:Fallback xmlns="">
      <p:transition spd="slow" advTm="23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500"/>
                                        <p:tgtEl>
                                          <p:spTgt spid="5"/>
                                        </p:tgtEl>
                                      </p:cBhvr>
                                    </p:animEffect>
                                    <p:set>
                                      <p:cBhvr>
                                        <p:cTn id="10" dur="1" fill="hold">
                                          <p:stCondLst>
                                            <p:cond delay="34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3000"/>
                                        <p:tgtEl>
                                          <p:spTgt spid="4"/>
                                        </p:tgtEl>
                                      </p:cBhvr>
                                    </p:animEffect>
                                  </p:childTnLst>
                                </p:cTn>
                              </p:par>
                            </p:childTnLst>
                          </p:cTn>
                        </p:par>
                        <p:par>
                          <p:cTn id="18" fill="hold">
                            <p:stCondLst>
                              <p:cond delay="35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30966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rgbClr val="FF3300">
              <a:alpha val="54902"/>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715000"/>
          </a:xfrm>
          <a:prstGeom prst="rect">
            <a:avLst/>
          </a:prstGeom>
          <a:solidFill>
            <a:srgbClr val="FF0000">
              <a:alpha val="54902"/>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827088" y="4873625"/>
            <a:ext cx="7848600"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Habría que esperar a los actuales documentos cinematográficos para conseguir efectos parecidos a los logrados por esta serie goyesca.</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21000">
        <p15:prstTrans prst="origami"/>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500"/>
                                        <p:tgtEl>
                                          <p:spTgt spid="6"/>
                                        </p:tgtEl>
                                      </p:cBhvr>
                                    </p:animEffect>
                                    <p:set>
                                      <p:cBhvr>
                                        <p:cTn id="10" dur="1" fill="hold">
                                          <p:stCondLst>
                                            <p:cond delay="3499"/>
                                          </p:stCondLst>
                                        </p:cTn>
                                        <p:tgtEl>
                                          <p:spTgt spid="6"/>
                                        </p:tgtEl>
                                        <p:attrNameLst>
                                          <p:attrName>style.visibility</p:attrName>
                                        </p:attrNameLst>
                                      </p:cBhvr>
                                      <p:to>
                                        <p:strVal val="hidden"/>
                                      </p:to>
                                    </p:se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35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childTnLst>
                          </p:cTn>
                        </p:par>
                        <p:par>
                          <p:cTn id="18" fill="hold">
                            <p:stCondLst>
                              <p:cond delay="35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188946.jpg"/>
          <p:cNvPicPr>
            <a:picLocks noChangeAspect="1"/>
          </p:cNvPicPr>
          <p:nvPr/>
        </p:nvPicPr>
        <p:blipFill>
          <a:blip r:embed="rId2" cstate="print"/>
          <a:srcRect/>
          <a:stretch>
            <a:fillRect/>
          </a:stretch>
        </p:blipFill>
        <p:spPr bwMode="auto">
          <a:xfrm>
            <a:off x="1403350" y="0"/>
            <a:ext cx="63373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1403350" cy="5715000"/>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7740650" y="0"/>
            <a:ext cx="1403350" cy="5715000"/>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1403350" y="0"/>
            <a:ext cx="6337300" cy="5715000"/>
          </a:xfrm>
          <a:prstGeom prst="rect">
            <a:avLst/>
          </a:prstGeom>
          <a:solidFill>
            <a:srgbClr val="C00000">
              <a:alpha val="5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1763713" y="336550"/>
            <a:ext cx="5616575" cy="5041900"/>
          </a:xfrm>
          <a:prstGeom prst="rect">
            <a:avLst/>
          </a:prstGeom>
          <a:solidFill>
            <a:srgbClr val="FF0000">
              <a:alpha val="5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323851" y="336550"/>
            <a:ext cx="3312046"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El duque de Wellington</a:t>
            </a:r>
            <a:b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br>
            <a: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a:t>
            </a:r>
            <a:r>
              <a:rPr lang="es-ES"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National</a:t>
            </a:r>
            <a: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a:t>
            </a:r>
            <a:r>
              <a:rPr lang="es-ES"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Gallery</a:t>
            </a:r>
            <a: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Londres-</a:t>
            </a:r>
          </a:p>
        </p:txBody>
      </p:sp>
      <p:sp>
        <p:nvSpPr>
          <p:cNvPr id="10" name="9 CuadroTexto"/>
          <p:cNvSpPr txBox="1"/>
          <p:nvPr/>
        </p:nvSpPr>
        <p:spPr>
          <a:xfrm>
            <a:off x="323850" y="4370388"/>
            <a:ext cx="8569325"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duque de Wellington (1769-1852) fue un general al mando de las fuerzas británicas que lucharon en España durante la guerra de la Independencia y venció a las tropas francesas en la batalla de Vitoria, en 1813. Goya pintó este retrato en Madrid, durante la breve estancia del Duque en la ciudad.</a:t>
            </a:r>
          </a:p>
        </p:txBody>
      </p:sp>
    </p:spTree>
  </p:cSld>
  <p:clrMapOvr>
    <a:masterClrMapping/>
  </p:clrMapOvr>
  <mc:AlternateContent xmlns:mc="http://schemas.openxmlformats.org/markup-compatibility/2006" xmlns:p14="http://schemas.microsoft.com/office/powerpoint/2010/main">
    <mc:Choice Requires="p14">
      <p:transition spd="slow" p14:dur="2500" advTm="39000">
        <p14:shred pattern="rectangle"/>
      </p:transition>
    </mc:Choice>
    <mc:Fallback xmlns="">
      <p:transition spd="slow"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3000"/>
                                        <p:tgtEl>
                                          <p:spTgt spid="5"/>
                                        </p:tgtEl>
                                      </p:cBhvr>
                                    </p:animEffect>
                                  </p:childTnLst>
                                </p:cTn>
                              </p:par>
                              <p:par>
                                <p:cTn id="8" presetID="3" presetClass="entr" presetSubtype="5"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3000"/>
                                        <p:tgtEl>
                                          <p:spTgt spid="6"/>
                                        </p:tgtEl>
                                      </p:cBhvr>
                                    </p:animEffect>
                                  </p:childTnLst>
                                </p:cTn>
                              </p:par>
                              <p:par>
                                <p:cTn id="11" presetID="4" presetClass="exit" presetSubtype="32" fill="hold" nodeType="withEffect">
                                  <p:stCondLst>
                                    <p:cond delay="0"/>
                                  </p:stCondLst>
                                  <p:childTnLst>
                                    <p:animEffect transition="out" filter="box(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4" presetClass="exit" presetSubtype="32" fill="hold" nodeType="withEffect">
                                  <p:stCondLst>
                                    <p:cond delay="0"/>
                                  </p:stCondLst>
                                  <p:childTnLst>
                                    <p:animEffect transition="out" filter="box(out)">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4"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ox(out)">
                                      <p:cBhvr>
                                        <p:cTn id="19" dur="3000"/>
                                        <p:tgtEl>
                                          <p:spTgt spid="4"/>
                                        </p:tgtEl>
                                      </p:cBhvr>
                                    </p:animEffect>
                                  </p:childTnLst>
                                </p:cTn>
                              </p:par>
                              <p:par>
                                <p:cTn id="20" presetID="23" presetClass="entr" presetSubtype="27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strVal val="2/3*#ppt_w"/>
                                          </p:val>
                                        </p:tav>
                                        <p:tav tm="100000">
                                          <p:val>
                                            <p:strVal val="#ppt_w"/>
                                          </p:val>
                                        </p:tav>
                                      </p:tavLst>
                                    </p:anim>
                                    <p:anim calcmode="lin" valueType="num">
                                      <p:cBhvr>
                                        <p:cTn id="23" dur="3000" fill="hold"/>
                                        <p:tgtEl>
                                          <p:spTgt spid="4"/>
                                        </p:tgtEl>
                                        <p:attrNameLst>
                                          <p:attrName>ppt_h</p:attrName>
                                        </p:attrNameLst>
                                      </p:cBhvr>
                                      <p:tavLst>
                                        <p:tav tm="0">
                                          <p:val>
                                            <p:strVal val="2/3*#ppt_h"/>
                                          </p:val>
                                        </p:tav>
                                        <p:tav tm="100000">
                                          <p:val>
                                            <p:strVal val="#ppt_h"/>
                                          </p:val>
                                        </p:tav>
                                      </p:tavLst>
                                    </p:anim>
                                  </p:childTnLst>
                                </p:cTn>
                              </p:par>
                            </p:childTnLst>
                          </p:cTn>
                        </p:par>
                        <p:par>
                          <p:cTn id="24" fill="hold">
                            <p:stCondLst>
                              <p:cond delay="30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 calcmode="lin" valueType="num">
                                      <p:cBhvr>
                                        <p:cTn id="27" dur="10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28" dur="1000" fill="hold"/>
                                        <p:tgtEl>
                                          <p:spTgt spid="9"/>
                                        </p:tgtEl>
                                        <p:attrNameLst>
                                          <p:attrName>ppt_y</p:attrName>
                                        </p:attrNameLst>
                                      </p:cBhvr>
                                      <p:tavLst>
                                        <p:tav tm="0">
                                          <p:val>
                                            <p:strVal val="#ppt_y"/>
                                          </p:val>
                                        </p:tav>
                                        <p:tav tm="100000">
                                          <p:val>
                                            <p:strVal val="#ppt_y"/>
                                          </p:val>
                                        </p:tav>
                                      </p:tavLst>
                                    </p:anim>
                                    <p:anim calcmode="lin" valueType="num">
                                      <p:cBhvr>
                                        <p:cTn id="29" dur="10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30" dur="10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31" dur="1000" tmFilter="0,0; .5, 1; 1, 1"/>
                                        <p:tgtEl>
                                          <p:spTgt spid="9"/>
                                        </p:tgtEl>
                                      </p:cBhvr>
                                    </p:animEffect>
                                  </p:childTnLst>
                                </p:cTn>
                              </p:par>
                            </p:childTnLst>
                          </p:cTn>
                        </p:par>
                        <p:par>
                          <p:cTn id="32" fill="hold">
                            <p:stCondLst>
                              <p:cond delay="83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10"/>
                                        </p:tgtEl>
                                        <p:attrNameLst>
                                          <p:attrName>style.visibility</p:attrName>
                                        </p:attrNameLst>
                                      </p:cBhvr>
                                      <p:to>
                                        <p:strVal val="visible"/>
                                      </p:to>
                                    </p:set>
                                    <p:animEffect transition="in" filter="fade">
                                      <p:cBhvr>
                                        <p:cTn id="35" dur="1000"/>
                                        <p:tgtEl>
                                          <p:spTgt spid="10"/>
                                        </p:tgtEl>
                                      </p:cBhvr>
                                    </p:animEffect>
                                    <p:anim calcmode="lin" valueType="num">
                                      <p:cBhvr>
                                        <p:cTn id="36" dur="1000" fill="hold"/>
                                        <p:tgtEl>
                                          <p:spTgt spid="10"/>
                                        </p:tgtEl>
                                        <p:attrNameLst>
                                          <p:attrName>ppt_x</p:attrName>
                                        </p:attrNameLst>
                                      </p:cBhvr>
                                      <p:tavLst>
                                        <p:tav tm="0">
                                          <p:val>
                                            <p:strVal val="#ppt_x-.1"/>
                                          </p:val>
                                        </p:tav>
                                        <p:tav tm="100000">
                                          <p:val>
                                            <p:strVal val="#ppt_x"/>
                                          </p:val>
                                        </p:tav>
                                      </p:tavLst>
                                    </p:anim>
                                    <p:anim calcmode="lin" valueType="num">
                                      <p:cBhvr>
                                        <p:cTn id="37"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UB-156-a2696922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chemeClr val="tx2">
              <a:lumMod val="25000"/>
              <a:alpha val="7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395288" y="336550"/>
            <a:ext cx="8353425" cy="5041900"/>
          </a:xfrm>
          <a:prstGeom prst="rect">
            <a:avLst/>
          </a:prstGeom>
          <a:solidFill>
            <a:schemeClr val="tx2">
              <a:lumMod val="75000"/>
              <a:alpha val="7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1187450" y="265113"/>
            <a:ext cx="3240534" cy="677108"/>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sz="2000"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El </a:t>
            </a:r>
            <a:r>
              <a:rPr lang="es-ES" sz="20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aquelarre</a:t>
            </a:r>
            <a:br>
              <a:rPr lang="es-ES" sz="20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br>
            <a: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-Museo del Prado, Madrid.-</a:t>
            </a:r>
          </a:p>
        </p:txBody>
      </p:sp>
      <p:sp>
        <p:nvSpPr>
          <p:cNvPr id="10" name="9 CuadroTexto"/>
          <p:cNvSpPr txBox="1"/>
          <p:nvPr/>
        </p:nvSpPr>
        <p:spPr>
          <a:xfrm>
            <a:off x="900113" y="4791075"/>
            <a:ext cx="6551612"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la pintura mural titulada </a:t>
            </a:r>
            <a:r>
              <a:rPr lang="es-ES" b="1" i="1" dirty="0">
                <a:effectLst>
                  <a:glow rad="101600">
                    <a:schemeClr val="accent2">
                      <a:satMod val="175000"/>
                      <a:alpha val="40000"/>
                    </a:schemeClr>
                  </a:glow>
                  <a:outerShdw blurRad="38100" dist="38100" dir="2700000" algn="tl">
                    <a:srgbClr val="000000">
                      <a:alpha val="43137"/>
                    </a:srgbClr>
                  </a:outerShdw>
                </a:effectLst>
              </a:rPr>
              <a:t>El aquelarre,</a:t>
            </a:r>
            <a:r>
              <a:rPr lang="es-ES" b="1" dirty="0">
                <a:effectLst>
                  <a:glow rad="101600">
                    <a:schemeClr val="accent2">
                      <a:satMod val="175000"/>
                      <a:alpha val="40000"/>
                    </a:schemeClr>
                  </a:glow>
                  <a:outerShdw blurRad="38100" dist="38100" dir="2700000" algn="tl">
                    <a:srgbClr val="000000">
                      <a:alpha val="43137"/>
                    </a:srgbClr>
                  </a:outerShdw>
                </a:effectLst>
              </a:rPr>
              <a:t> Goya expresó de modo estremecedor su visión del mundo. Una multitud deforme y sombría adora al mal.</a:t>
            </a:r>
          </a:p>
        </p:txBody>
      </p:sp>
    </p:spTree>
  </p:cSld>
  <p:clrMapOvr>
    <a:masterClrMapping/>
  </p:clrMapOvr>
  <mc:AlternateContent xmlns:mc="http://schemas.openxmlformats.org/markup-compatibility/2006" xmlns:p14="http://schemas.microsoft.com/office/powerpoint/2010/main">
    <mc:Choice Requires="p14">
      <p:transition spd="slow" p14:dur="2500" advTm="22000">
        <p14:shred pattern="rectangle" dir="out"/>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3"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3000"/>
                                        <p:tgtEl>
                                          <p:spTgt spid="4"/>
                                        </p:tgtEl>
                                      </p:cBhvr>
                                    </p:animEffect>
                                  </p:childTnLst>
                                </p:cTn>
                              </p:par>
                            </p:childTnLst>
                          </p:cTn>
                        </p:par>
                        <p:par>
                          <p:cTn id="18" fill="hold">
                            <p:stCondLst>
                              <p:cond delay="3000"/>
                            </p:stCondLst>
                            <p:childTnLst>
                              <p:par>
                                <p:cTn id="19" presetID="23" presetClass="entr" presetSubtype="16"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fltVal val="0"/>
                                          </p:val>
                                        </p:tav>
                                        <p:tav tm="100000">
                                          <p:val>
                                            <p:strVal val="#ppt_h"/>
                                          </p:val>
                                        </p:tav>
                                      </p:tavLst>
                                    </p:anim>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10"/>
                                        </p:tgtEl>
                                        <p:attrNameLst>
                                          <p:attrName>style.visibility</p:attrName>
                                        </p:attrNameLst>
                                      </p:cBhvr>
                                      <p:to>
                                        <p:strVal val="visible"/>
                                      </p:to>
                                    </p:set>
                                    <p:animEffect transition="in" filter="fade">
                                      <p:cBhvr>
                                        <p:cTn id="26" dur="1000"/>
                                        <p:tgtEl>
                                          <p:spTgt spid="10"/>
                                        </p:tgtEl>
                                      </p:cBhvr>
                                    </p:animEffect>
                                    <p:anim calcmode="lin" valueType="num">
                                      <p:cBhvr>
                                        <p:cTn id="27" dur="1000" fill="hold"/>
                                        <p:tgtEl>
                                          <p:spTgt spid="10"/>
                                        </p:tgtEl>
                                        <p:attrNameLst>
                                          <p:attrName>ppt_x</p:attrName>
                                        </p:attrNameLst>
                                      </p:cBhvr>
                                      <p:tavLst>
                                        <p:tav tm="0">
                                          <p:val>
                                            <p:strVal val="#ppt_x-.1"/>
                                          </p:val>
                                        </p:tav>
                                        <p:tav tm="100000">
                                          <p:val>
                                            <p:strVal val="#ppt_x"/>
                                          </p:val>
                                        </p:tav>
                                      </p:tavLst>
                                    </p:anim>
                                    <p:anim calcmode="lin" valueType="num">
                                      <p:cBhvr>
                                        <p:cTn id="28"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290806.jpg"/>
          <p:cNvPicPr>
            <a:picLocks noChangeAspect="1"/>
          </p:cNvPicPr>
          <p:nvPr/>
        </p:nvPicPr>
        <p:blipFill>
          <a:blip r:embed="rId2" cstate="print"/>
          <a:srcRect/>
          <a:stretch>
            <a:fillRect/>
          </a:stretch>
        </p:blipFill>
        <p:spPr bwMode="auto">
          <a:xfrm>
            <a:off x="2339975" y="0"/>
            <a:ext cx="453548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2339975" cy="5715000"/>
          </a:xfrm>
          <a:prstGeom prst="rect">
            <a:avLst/>
          </a:prstGeom>
          <a:solidFill>
            <a:schemeClr val="bg1">
              <a:lumMod val="75000"/>
              <a:lumOff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6875463" y="0"/>
            <a:ext cx="2268537" cy="5715000"/>
          </a:xfrm>
          <a:prstGeom prst="rect">
            <a:avLst/>
          </a:prstGeom>
          <a:solidFill>
            <a:schemeClr val="bg1">
              <a:lumMod val="75000"/>
              <a:lumOff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827088" y="0"/>
            <a:ext cx="649287" cy="5715000"/>
          </a:xfrm>
          <a:prstGeom prst="rect">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7667625" y="0"/>
            <a:ext cx="649288" cy="5715000"/>
          </a:xfrm>
          <a:prstGeom prst="rect">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339975" y="0"/>
            <a:ext cx="4535488" cy="5715000"/>
          </a:xfrm>
          <a:prstGeom prst="rect">
            <a:avLst/>
          </a:prstGeom>
          <a:solidFill>
            <a:schemeClr val="bg1">
              <a:lumMod val="75000"/>
              <a:lumOff val="25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2339975" y="0"/>
            <a:ext cx="4535488" cy="5715000"/>
          </a:xfrm>
          <a:prstGeom prst="rect">
            <a:avLst/>
          </a:prstGeom>
          <a:solidFill>
            <a:schemeClr val="tx2">
              <a:lumMod val="50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uadroTexto"/>
          <p:cNvSpPr txBox="1"/>
          <p:nvPr/>
        </p:nvSpPr>
        <p:spPr>
          <a:xfrm>
            <a:off x="2484438" y="193675"/>
            <a:ext cx="3527425"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Saturno devorando a un hijo</a:t>
            </a:r>
            <a:b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br>
            <a: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-Museo del Prado- Madrid.</a:t>
            </a:r>
          </a:p>
        </p:txBody>
      </p:sp>
      <p:sp>
        <p:nvSpPr>
          <p:cNvPr id="12" name="11 CuadroTexto"/>
          <p:cNvSpPr txBox="1"/>
          <p:nvPr/>
        </p:nvSpPr>
        <p:spPr>
          <a:xfrm>
            <a:off x="2195513" y="4791075"/>
            <a:ext cx="4608512"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Este lienzo es, una de sus visiones más crueles y uno de los puntos de partida del expresionismo moderno.</a:t>
            </a:r>
          </a:p>
        </p:txBody>
      </p:sp>
    </p:spTree>
  </p:cSld>
  <p:clrMapOvr>
    <a:masterClrMapping/>
  </p:clrMapOvr>
  <mc:AlternateContent xmlns:mc="http://schemas.openxmlformats.org/markup-compatibility/2006" xmlns:p14="http://schemas.microsoft.com/office/powerpoint/2010/main">
    <mc:Choice Requires="p14">
      <p:transition spd="slow" p14:dur="2000" advTm="19000">
        <p14:ripple/>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out)">
                                      <p:cBhvr>
                                        <p:cTn id="7" dur="3000"/>
                                        <p:tgtEl>
                                          <p:spTgt spid="5"/>
                                        </p:tgtEl>
                                      </p:cBhvr>
                                    </p:animEffect>
                                  </p:childTnLst>
                                </p:cTn>
                              </p:par>
                              <p:par>
                                <p:cTn id="8" presetID="6"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3000"/>
                                        <p:tgtEl>
                                          <p:spTgt spid="6"/>
                                        </p:tgtEl>
                                      </p:cBhvr>
                                    </p:animEffect>
                                  </p:childTnLst>
                                </p:cTn>
                              </p:par>
                              <p:par>
                                <p:cTn id="11" presetID="6" presetClass="entr" presetSubtype="3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circle(out)">
                                      <p:cBhvr>
                                        <p:cTn id="13" dur="3000"/>
                                        <p:tgtEl>
                                          <p:spTgt spid="7"/>
                                        </p:tgtEl>
                                      </p:cBhvr>
                                    </p:animEffect>
                                  </p:childTnLst>
                                </p:cTn>
                              </p:par>
                              <p:par>
                                <p:cTn id="14" presetID="6" presetClass="entr" presetSubtype="32"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circle(out)">
                                      <p:cBhvr>
                                        <p:cTn id="16" dur="3000"/>
                                        <p:tgtEl>
                                          <p:spTgt spid="8"/>
                                        </p:tgtEl>
                                      </p:cBhvr>
                                    </p:animEffect>
                                  </p:childTnLst>
                                </p:cTn>
                              </p:par>
                              <p:par>
                                <p:cTn id="17" presetID="3" presetClass="exit" presetSubtype="5" fill="hold" grpId="0" nodeType="withEffect">
                                  <p:stCondLst>
                                    <p:cond delay="0"/>
                                  </p:stCondLst>
                                  <p:childTnLst>
                                    <p:animEffect transition="out" filter="blinds(vertical)">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3000"/>
                                        <p:tgtEl>
                                          <p:spTgt spid="10"/>
                                        </p:tgtEl>
                                      </p:cBhvr>
                                    </p:animEffect>
                                    <p:set>
                                      <p:cBhvr>
                                        <p:cTn id="22" dur="1" fill="hold">
                                          <p:stCondLst>
                                            <p:cond delay="2999"/>
                                          </p:stCondLst>
                                        </p:cTn>
                                        <p:tgtEl>
                                          <p:spTgt spid="10"/>
                                        </p:tgtEl>
                                        <p:attrNameLst>
                                          <p:attrName>style.visibility</p:attrName>
                                        </p:attrNameLst>
                                      </p:cBhvr>
                                      <p:to>
                                        <p:strVal val="hidden"/>
                                      </p:to>
                                    </p:set>
                                  </p:childTnLst>
                                </p:cTn>
                              </p:par>
                              <p:par>
                                <p:cTn id="23" presetID="6"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out)">
                                      <p:cBhvr>
                                        <p:cTn id="25" dur="3000"/>
                                        <p:tgtEl>
                                          <p:spTgt spid="4"/>
                                        </p:tgtEl>
                                      </p:cBhvr>
                                    </p:animEffect>
                                  </p:childTnLst>
                                </p:cTn>
                              </p:par>
                              <p:par>
                                <p:cTn id="26" presetID="23" presetClass="entr" presetSubtype="27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strVal val="2/3*#ppt_w"/>
                                          </p:val>
                                        </p:tav>
                                        <p:tav tm="100000">
                                          <p:val>
                                            <p:strVal val="#ppt_w"/>
                                          </p:val>
                                        </p:tav>
                                      </p:tavLst>
                                    </p:anim>
                                    <p:anim calcmode="lin" valueType="num">
                                      <p:cBhvr>
                                        <p:cTn id="29" dur="3000" fill="hold"/>
                                        <p:tgtEl>
                                          <p:spTgt spid="4"/>
                                        </p:tgtEl>
                                        <p:attrNameLst>
                                          <p:attrName>ppt_h</p:attrName>
                                        </p:attrNameLst>
                                      </p:cBhvr>
                                      <p:tavLst>
                                        <p:tav tm="0">
                                          <p:val>
                                            <p:strVal val="2/3*#ppt_h"/>
                                          </p:val>
                                        </p:tav>
                                        <p:tav tm="100000">
                                          <p:val>
                                            <p:strVal val="#ppt_h"/>
                                          </p:val>
                                        </p:tav>
                                      </p:tavLst>
                                    </p:anim>
                                  </p:childTnLst>
                                </p:cTn>
                              </p:par>
                            </p:childTnLst>
                          </p:cTn>
                        </p:par>
                        <p:par>
                          <p:cTn id="30" fill="hold">
                            <p:stCondLst>
                              <p:cond delay="3000"/>
                            </p:stCondLst>
                            <p:childTnLst>
                              <p:par>
                                <p:cTn id="31" presetID="23" presetClass="entr" presetSubtype="16" fill="hold" grpId="0" nodeType="afterEffect">
                                  <p:stCondLst>
                                    <p:cond delay="500"/>
                                  </p:stCondLst>
                                  <p:childTnLst>
                                    <p:set>
                                      <p:cBhvr>
                                        <p:cTn id="32" dur="1" fill="hold">
                                          <p:stCondLst>
                                            <p:cond delay="0"/>
                                          </p:stCondLst>
                                        </p:cTn>
                                        <p:tgtEl>
                                          <p:spTgt spid="11"/>
                                        </p:tgtEl>
                                        <p:attrNameLst>
                                          <p:attrName>style.visibility</p:attrName>
                                        </p:attrNameLst>
                                      </p:cBhvr>
                                      <p:to>
                                        <p:strVal val="visible"/>
                                      </p:to>
                                    </p:set>
                                    <p:anim calcmode="lin" valueType="num">
                                      <p:cBhvr>
                                        <p:cTn id="33" dur="2000" fill="hold"/>
                                        <p:tgtEl>
                                          <p:spTgt spid="11"/>
                                        </p:tgtEl>
                                        <p:attrNameLst>
                                          <p:attrName>ppt_w</p:attrName>
                                        </p:attrNameLst>
                                      </p:cBhvr>
                                      <p:tavLst>
                                        <p:tav tm="0">
                                          <p:val>
                                            <p:fltVal val="0"/>
                                          </p:val>
                                        </p:tav>
                                        <p:tav tm="100000">
                                          <p:val>
                                            <p:strVal val="#ppt_w"/>
                                          </p:val>
                                        </p:tav>
                                      </p:tavLst>
                                    </p:anim>
                                    <p:anim calcmode="lin" valueType="num">
                                      <p:cBhvr>
                                        <p:cTn id="34" dur="2000" fill="hold"/>
                                        <p:tgtEl>
                                          <p:spTgt spid="11"/>
                                        </p:tgtEl>
                                        <p:attrNameLst>
                                          <p:attrName>ppt_h</p:attrName>
                                        </p:attrNameLst>
                                      </p:cBhvr>
                                      <p:tavLst>
                                        <p:tav tm="0">
                                          <p:val>
                                            <p:fltVal val="0"/>
                                          </p:val>
                                        </p:tav>
                                        <p:tav tm="100000">
                                          <p:val>
                                            <p:strVal val="#ppt_h"/>
                                          </p:val>
                                        </p:tav>
                                      </p:tavLst>
                                    </p:anim>
                                  </p:childTnLst>
                                </p:cTn>
                              </p:par>
                            </p:childTnLst>
                          </p:cTn>
                        </p:par>
                        <p:par>
                          <p:cTn id="35" fill="hold">
                            <p:stCondLst>
                              <p:cond delay="55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12"/>
                                        </p:tgtEl>
                                        <p:attrNameLst>
                                          <p:attrName>style.visibility</p:attrName>
                                        </p:attrNameLst>
                                      </p:cBhvr>
                                      <p:to>
                                        <p:strVal val="visible"/>
                                      </p:to>
                                    </p:set>
                                    <p:animEffect transition="in" filter="fade">
                                      <p:cBhvr>
                                        <p:cTn id="38" dur="1000"/>
                                        <p:tgtEl>
                                          <p:spTgt spid="12"/>
                                        </p:tgtEl>
                                      </p:cBhvr>
                                    </p:animEffect>
                                    <p:anim calcmode="lin" valueType="num">
                                      <p:cBhvr>
                                        <p:cTn id="39" dur="1000" fill="hold"/>
                                        <p:tgtEl>
                                          <p:spTgt spid="12"/>
                                        </p:tgtEl>
                                        <p:attrNameLst>
                                          <p:attrName>ppt_x</p:attrName>
                                        </p:attrNameLst>
                                      </p:cBhvr>
                                      <p:tavLst>
                                        <p:tav tm="0">
                                          <p:val>
                                            <p:strVal val="#ppt_x-.1"/>
                                          </p:val>
                                        </p:tav>
                                        <p:tav tm="100000">
                                          <p:val>
                                            <p:strVal val="#ppt_x"/>
                                          </p:val>
                                        </p:tav>
                                      </p:tavLst>
                                    </p:anim>
                                    <p:anim calcmode="lin" valueType="num">
                                      <p:cBhvr>
                                        <p:cTn id="40"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p:bldP spid="12"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798028.jpg"/>
          <p:cNvPicPr>
            <a:picLocks noGrp="1" noChangeAspect="1"/>
          </p:cNvPicPr>
          <p:nvPr>
            <p:ph idx="1"/>
          </p:nvPr>
        </p:nvPicPr>
        <p:blipFill>
          <a:blip r:embed="rId2" cstate="print"/>
          <a:srcRect/>
          <a:stretch>
            <a:fillRect/>
          </a:stretch>
        </p:blipFill>
        <p:spPr>
          <a:xfrm>
            <a:off x="2268538" y="0"/>
            <a:ext cx="4606925"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2268538" cy="2857500"/>
          </a:xfrm>
          <a:prstGeom prst="rect">
            <a:avLst/>
          </a:prstGeom>
          <a:gradFill flip="none" rotWithShape="1">
            <a:gsLst>
              <a:gs pos="0">
                <a:schemeClr val="accent4">
                  <a:lumMod val="60000"/>
                  <a:lumOff val="40000"/>
                  <a:shade val="30000"/>
                  <a:satMod val="115000"/>
                </a:schemeClr>
              </a:gs>
              <a:gs pos="50000">
                <a:schemeClr val="accent4">
                  <a:lumMod val="60000"/>
                  <a:lumOff val="40000"/>
                  <a:shade val="67500"/>
                  <a:satMod val="115000"/>
                </a:schemeClr>
              </a:gs>
              <a:gs pos="100000">
                <a:schemeClr val="accent4">
                  <a:lumMod val="60000"/>
                  <a:lumOff val="4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2857500"/>
            <a:ext cx="2268538" cy="2857500"/>
          </a:xfrm>
          <a:prstGeom prst="rect">
            <a:avLst/>
          </a:prstGeom>
          <a:gradFill flip="none" rotWithShape="1">
            <a:gsLst>
              <a:gs pos="0">
                <a:schemeClr val="accent4">
                  <a:lumMod val="60000"/>
                  <a:lumOff val="40000"/>
                  <a:shade val="30000"/>
                  <a:satMod val="115000"/>
                </a:schemeClr>
              </a:gs>
              <a:gs pos="50000">
                <a:schemeClr val="accent4">
                  <a:lumMod val="60000"/>
                  <a:lumOff val="40000"/>
                  <a:shade val="67500"/>
                  <a:satMod val="115000"/>
                </a:schemeClr>
              </a:gs>
              <a:gs pos="100000">
                <a:schemeClr val="accent4">
                  <a:lumMod val="60000"/>
                  <a:lumOff val="4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75463" y="0"/>
            <a:ext cx="2268537" cy="2857500"/>
          </a:xfrm>
          <a:prstGeom prst="rect">
            <a:avLst/>
          </a:prstGeom>
          <a:gradFill flip="none" rotWithShape="1">
            <a:gsLst>
              <a:gs pos="0">
                <a:schemeClr val="accent4">
                  <a:lumMod val="60000"/>
                  <a:lumOff val="40000"/>
                  <a:shade val="30000"/>
                  <a:satMod val="115000"/>
                </a:schemeClr>
              </a:gs>
              <a:gs pos="50000">
                <a:schemeClr val="accent4">
                  <a:lumMod val="60000"/>
                  <a:lumOff val="40000"/>
                  <a:shade val="67500"/>
                  <a:satMod val="115000"/>
                </a:schemeClr>
              </a:gs>
              <a:gs pos="100000">
                <a:schemeClr val="accent4">
                  <a:lumMod val="60000"/>
                  <a:lumOff val="4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6875463" y="2857500"/>
            <a:ext cx="2268537" cy="2857500"/>
          </a:xfrm>
          <a:prstGeom prst="rect">
            <a:avLst/>
          </a:prstGeom>
          <a:gradFill flip="none" rotWithShape="1">
            <a:gsLst>
              <a:gs pos="0">
                <a:schemeClr val="accent4">
                  <a:lumMod val="60000"/>
                  <a:lumOff val="40000"/>
                  <a:shade val="30000"/>
                  <a:satMod val="115000"/>
                </a:schemeClr>
              </a:gs>
              <a:gs pos="50000">
                <a:schemeClr val="accent4">
                  <a:lumMod val="60000"/>
                  <a:lumOff val="40000"/>
                  <a:shade val="67500"/>
                  <a:satMod val="115000"/>
                </a:schemeClr>
              </a:gs>
              <a:gs pos="100000">
                <a:schemeClr val="accent4">
                  <a:lumMod val="60000"/>
                  <a:lumOff val="4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68538" y="0"/>
            <a:ext cx="4606925" cy="5715000"/>
          </a:xfrm>
          <a:prstGeom prst="rect">
            <a:avLst/>
          </a:prstGeom>
          <a:solidFill>
            <a:schemeClr val="accent4">
              <a:lumMod val="60000"/>
              <a:lumOff val="40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2268538" y="0"/>
            <a:ext cx="4606925" cy="5715000"/>
          </a:xfrm>
          <a:prstGeom prst="rect">
            <a:avLst/>
          </a:prstGeom>
          <a:solidFill>
            <a:schemeClr val="accent4">
              <a:lumMod val="60000"/>
              <a:lumOff val="40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uadroTexto"/>
          <p:cNvSpPr txBox="1"/>
          <p:nvPr/>
        </p:nvSpPr>
        <p:spPr>
          <a:xfrm>
            <a:off x="1476375" y="4514850"/>
            <a:ext cx="6048375"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2 de mayo de 1824, Goya solicitaba al restaurado Fernando VII autorización para desplazarse a Francia por un periodo de seis meses. Fernando VII no puso ningún reparo a esta petición ni a las que siguieron. </a:t>
            </a:r>
          </a:p>
        </p:txBody>
      </p:sp>
    </p:spTree>
  </p:cSld>
  <p:clrMapOvr>
    <a:masterClrMapping/>
  </p:clrMapOvr>
  <mc:AlternateContent xmlns:mc="http://schemas.openxmlformats.org/markup-compatibility/2006" xmlns:p14="http://schemas.microsoft.com/office/powerpoint/2010/main">
    <mc:Choice Requires="p14">
      <p:transition spd="slow" p14:dur="2000" advTm="25000">
        <p14:flythrough/>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3000"/>
                                        <p:tgtEl>
                                          <p:spTgt spid="5"/>
                                        </p:tgtEl>
                                      </p:cBhvr>
                                    </p:animEffect>
                                  </p:childTnLst>
                                </p:cTn>
                              </p:par>
                              <p:par>
                                <p:cTn id="8" presetID="4"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out)">
                                      <p:cBhvr>
                                        <p:cTn id="10" dur="3000"/>
                                        <p:tgtEl>
                                          <p:spTgt spid="6"/>
                                        </p:tgtEl>
                                      </p:cBhvr>
                                    </p:animEffect>
                                  </p:childTnLst>
                                </p:cTn>
                              </p:par>
                              <p:par>
                                <p:cTn id="11" presetID="4" presetClass="entr" presetSubtype="3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out)">
                                      <p:cBhvr>
                                        <p:cTn id="13" dur="3000"/>
                                        <p:tgtEl>
                                          <p:spTgt spid="7"/>
                                        </p:tgtEl>
                                      </p:cBhvr>
                                    </p:animEffect>
                                  </p:childTnLst>
                                </p:cTn>
                              </p:par>
                              <p:par>
                                <p:cTn id="14" presetID="4" presetClass="entr" presetSubtype="32"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ox(out)">
                                      <p:cBhvr>
                                        <p:cTn id="16" dur="3000"/>
                                        <p:tgtEl>
                                          <p:spTgt spid="8"/>
                                        </p:tgtEl>
                                      </p:cBhvr>
                                    </p:animEffect>
                                  </p:childTnLst>
                                </p:cTn>
                              </p:par>
                              <p:par>
                                <p:cTn id="17" presetID="16" presetClass="exit" presetSubtype="42" fill="hold" grpId="0" nodeType="withEffect">
                                  <p:stCondLst>
                                    <p:cond delay="0"/>
                                  </p:stCondLst>
                                  <p:childTnLst>
                                    <p:animEffect transition="out" filter="barn(outHorizontal)">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16" presetClass="exit" presetSubtype="37" fill="hold" grpId="0" nodeType="withEffect">
                                  <p:stCondLst>
                                    <p:cond delay="0"/>
                                  </p:stCondLst>
                                  <p:childTnLst>
                                    <p:animEffect transition="out" filter="barn(outVertical)">
                                      <p:cBhvr>
                                        <p:cTn id="21" dur="3000"/>
                                        <p:tgtEl>
                                          <p:spTgt spid="10"/>
                                        </p:tgtEl>
                                      </p:cBhvr>
                                    </p:animEffect>
                                    <p:set>
                                      <p:cBhvr>
                                        <p:cTn id="22" dur="1" fill="hold">
                                          <p:stCondLst>
                                            <p:cond delay="2999"/>
                                          </p:stCondLst>
                                        </p:cTn>
                                        <p:tgtEl>
                                          <p:spTgt spid="10"/>
                                        </p:tgtEl>
                                        <p:attrNameLst>
                                          <p:attrName>style.visibility</p:attrName>
                                        </p:attrNameLst>
                                      </p:cBhvr>
                                      <p:to>
                                        <p:strVal val="hidden"/>
                                      </p:to>
                                    </p:set>
                                  </p:childTnLst>
                                </p:cTn>
                              </p:par>
                              <p:par>
                                <p:cTn id="23" presetID="2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fltVal val="0"/>
                                          </p:val>
                                        </p:tav>
                                        <p:tav tm="100000">
                                          <p:val>
                                            <p:strVal val="#ppt_h"/>
                                          </p:val>
                                        </p:tav>
                                      </p:tavLst>
                                    </p:anim>
                                  </p:childTnLst>
                                </p:cTn>
                              </p:par>
                              <p:par>
                                <p:cTn id="27" presetID="16" presetClass="entr" presetSubtype="4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Horizontal)">
                                      <p:cBhvr>
                                        <p:cTn id="29" dur="3000"/>
                                        <p:tgtEl>
                                          <p:spTgt spid="4"/>
                                        </p:tgtEl>
                                      </p:cBhvr>
                                    </p:animEffect>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1"/>
                                          </p:val>
                                        </p:tav>
                                        <p:tav tm="100000">
                                          <p:val>
                                            <p:strVal val="#ppt_x"/>
                                          </p:val>
                                        </p:tav>
                                      </p:tavLst>
                                    </p:anim>
                                    <p:anim calcmode="lin" valueType="num">
                                      <p:cBhvr>
                                        <p:cTn id="35"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58583.jpg"/>
          <p:cNvPicPr>
            <a:picLocks noChangeAspect="1"/>
          </p:cNvPicPr>
          <p:nvPr/>
        </p:nvPicPr>
        <p:blipFill>
          <a:blip r:embed="rId2" cstate="print"/>
          <a:srcRect/>
          <a:stretch>
            <a:fillRect/>
          </a:stretch>
        </p:blipFill>
        <p:spPr bwMode="auto">
          <a:xfrm>
            <a:off x="2195513" y="0"/>
            <a:ext cx="467995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2195513" cy="5715000"/>
          </a:xfrm>
          <a:prstGeom prst="rect">
            <a:avLst/>
          </a:prstGeom>
          <a:gradFill flip="none" rotWithShape="1">
            <a:gsLst>
              <a:gs pos="0">
                <a:schemeClr val="accent4">
                  <a:lumMod val="75000"/>
                  <a:shade val="30000"/>
                  <a:satMod val="115000"/>
                </a:schemeClr>
              </a:gs>
              <a:gs pos="50000">
                <a:schemeClr val="accent4">
                  <a:lumMod val="75000"/>
                  <a:shade val="67500"/>
                  <a:satMod val="115000"/>
                </a:schemeClr>
              </a:gs>
              <a:gs pos="100000">
                <a:schemeClr val="accent4">
                  <a:lumMod val="7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6875463" y="0"/>
            <a:ext cx="2268537" cy="5715000"/>
          </a:xfrm>
          <a:prstGeom prst="rect">
            <a:avLst/>
          </a:prstGeom>
          <a:gradFill flip="none" rotWithShape="1">
            <a:gsLst>
              <a:gs pos="0">
                <a:schemeClr val="accent4">
                  <a:lumMod val="75000"/>
                  <a:shade val="30000"/>
                  <a:satMod val="115000"/>
                </a:schemeClr>
              </a:gs>
              <a:gs pos="50000">
                <a:schemeClr val="accent4">
                  <a:lumMod val="75000"/>
                  <a:shade val="67500"/>
                  <a:satMod val="115000"/>
                </a:schemeClr>
              </a:gs>
              <a:gs pos="100000">
                <a:schemeClr val="accent4">
                  <a:lumMod val="7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2195513" y="0"/>
            <a:ext cx="4679950" cy="5715000"/>
          </a:xfrm>
          <a:prstGeom prst="rect">
            <a:avLst/>
          </a:prstGeom>
          <a:solidFill>
            <a:schemeClr val="accent2">
              <a:lumMod val="40000"/>
              <a:lumOff val="60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2484438" y="193675"/>
            <a:ext cx="4103687" cy="5327650"/>
          </a:xfrm>
          <a:prstGeom prst="rect">
            <a:avLst/>
          </a:prstGeom>
          <a:solidFill>
            <a:schemeClr val="accent4">
              <a:lumMod val="60000"/>
              <a:lumOff val="40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2195513" y="193675"/>
            <a:ext cx="3312591"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El pintor Francisco </a:t>
            </a:r>
            <a:r>
              <a:rPr lang="es-ES"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Bayeu</a:t>
            </a:r>
            <a: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a:r>
            <a:b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br>
            <a: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-Museo del Prado, Madrid.-</a:t>
            </a:r>
          </a:p>
        </p:txBody>
      </p:sp>
      <p:sp>
        <p:nvSpPr>
          <p:cNvPr id="10" name="9 CuadroTexto"/>
          <p:cNvSpPr txBox="1"/>
          <p:nvPr/>
        </p:nvSpPr>
        <p:spPr>
          <a:xfrm>
            <a:off x="1908175" y="4791075"/>
            <a:ext cx="5688013"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Pintado en 1795, Goya ha dejado aquí uno de sus retratos más hermosos, sobrios y expresivos. Francisco </a:t>
            </a:r>
            <a:r>
              <a:rPr lang="es-ES" b="1" dirty="0" err="1">
                <a:effectLst>
                  <a:glow rad="101600">
                    <a:schemeClr val="accent2">
                      <a:satMod val="175000"/>
                      <a:alpha val="40000"/>
                    </a:schemeClr>
                  </a:glow>
                  <a:outerShdw blurRad="38100" dist="38100" dir="2700000" algn="tl">
                    <a:srgbClr val="000000">
                      <a:alpha val="43137"/>
                    </a:srgbClr>
                  </a:outerShdw>
                </a:effectLst>
              </a:rPr>
              <a:t>Bayeu</a:t>
            </a:r>
            <a:r>
              <a:rPr lang="es-ES" b="1" dirty="0">
                <a:effectLst>
                  <a:glow rad="101600">
                    <a:schemeClr val="accent2">
                      <a:satMod val="175000"/>
                      <a:alpha val="40000"/>
                    </a:schemeClr>
                  </a:glow>
                  <a:outerShdw blurRad="38100" dist="38100" dir="2700000" algn="tl">
                    <a:srgbClr val="000000">
                      <a:alpha val="43137"/>
                    </a:srgbClr>
                  </a:outerShdw>
                </a:effectLst>
              </a:rPr>
              <a:t>, su cuñado, le era bien conocido.</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26000">
        <p15:prstTrans prst="airplane"/>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vertical)">
                                      <p:cBhvr>
                                        <p:cTn id="7" dur="3000"/>
                                        <p:tgtEl>
                                          <p:spTgt spid="5"/>
                                        </p:tgtEl>
                                      </p:cBhvr>
                                    </p:animEffect>
                                  </p:childTnLst>
                                </p:cTn>
                              </p:par>
                              <p:par>
                                <p:cTn id="8" presetID="14" presetClass="entr" presetSubtype="5"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randombar(vertical)">
                                      <p:cBhvr>
                                        <p:cTn id="10" dur="3000"/>
                                        <p:tgtEl>
                                          <p:spTgt spid="6"/>
                                        </p:tgtEl>
                                      </p:cBhvr>
                                    </p:animEffect>
                                  </p:childTnLst>
                                </p:cTn>
                              </p:par>
                              <p:par>
                                <p:cTn id="11" presetID="13" presetClass="exit" presetSubtype="32" fill="hold" grpId="0" nodeType="withEffect">
                                  <p:stCondLst>
                                    <p:cond delay="0"/>
                                  </p:stCondLst>
                                  <p:childTnLst>
                                    <p:animEffect transition="out" filter="plus(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13" presetClass="exit" presetSubtype="32" fill="hold" grpId="0" nodeType="withEffect">
                                  <p:stCondLst>
                                    <p:cond delay="0"/>
                                  </p:stCondLst>
                                  <p:childTnLst>
                                    <p:animEffect transition="out" filter="plus(out)">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fltVal val="0"/>
                                          </p:val>
                                        </p:tav>
                                        <p:tav tm="100000">
                                          <p:val>
                                            <p:strVal val="#ppt_h"/>
                                          </p:val>
                                        </p:tav>
                                      </p:tavLst>
                                    </p:anim>
                                  </p:childTnLst>
                                </p:cTn>
                              </p:par>
                              <p:par>
                                <p:cTn id="21" presetID="16" presetClass="entr" presetSubtype="4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arn(outHorizontal)">
                                      <p:cBhvr>
                                        <p:cTn id="23" dur="3000"/>
                                        <p:tgtEl>
                                          <p:spTgt spid="4"/>
                                        </p:tgtEl>
                                      </p:cBhvr>
                                    </p:animEffect>
                                  </p:childTnLst>
                                </p:cTn>
                              </p:par>
                              <p:par>
                                <p:cTn id="24" presetID="40" presetClass="entr" presetSubtype="0" fill="hold" grpId="0" nodeType="withEffect">
                                  <p:stCondLst>
                                    <p:cond delay="3000"/>
                                  </p:stCondLst>
                                  <p:iterate type="lt">
                                    <p:tmPct val="10000"/>
                                  </p:iterate>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anim calcmode="lin" valueType="num">
                                      <p:cBhvr>
                                        <p:cTn id="27" dur="1000" fill="hold"/>
                                        <p:tgtEl>
                                          <p:spTgt spid="9"/>
                                        </p:tgtEl>
                                        <p:attrNameLst>
                                          <p:attrName>ppt_x</p:attrName>
                                        </p:attrNameLst>
                                      </p:cBhvr>
                                      <p:tavLst>
                                        <p:tav tm="0">
                                          <p:val>
                                            <p:strVal val="#ppt_x-.1"/>
                                          </p:val>
                                        </p:tav>
                                        <p:tav tm="100000">
                                          <p:val>
                                            <p:strVal val="#ppt_x"/>
                                          </p:val>
                                        </p:tav>
                                      </p:tavLst>
                                    </p:anim>
                                    <p:anim calcmode="lin" valueType="num">
                                      <p:cBhvr>
                                        <p:cTn id="28" dur="1000" fill="hold"/>
                                        <p:tgtEl>
                                          <p:spTgt spid="9"/>
                                        </p:tgtEl>
                                        <p:attrNameLst>
                                          <p:attrName>ppt_y</p:attrName>
                                        </p:attrNameLst>
                                      </p:cBhvr>
                                      <p:tavLst>
                                        <p:tav tm="0">
                                          <p:val>
                                            <p:strVal val="#ppt_y"/>
                                          </p:val>
                                        </p:tav>
                                        <p:tav tm="100000">
                                          <p:val>
                                            <p:strVal val="#ppt_y"/>
                                          </p:val>
                                        </p:tav>
                                      </p:tavLst>
                                    </p:anim>
                                  </p:childTnLst>
                                </p:cTn>
                              </p:par>
                            </p:childTnLst>
                          </p:cTn>
                        </p:par>
                        <p:par>
                          <p:cTn id="29" fill="hold">
                            <p:stCondLst>
                              <p:cond delay="84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10"/>
                                        </p:tgtEl>
                                        <p:attrNameLst>
                                          <p:attrName>style.visibility</p:attrName>
                                        </p:attrNameLst>
                                      </p:cBhvr>
                                      <p:to>
                                        <p:strVal val="visible"/>
                                      </p:to>
                                    </p:set>
                                    <p:animEffect transition="in" filter="fade">
                                      <p:cBhvr>
                                        <p:cTn id="32" dur="1000"/>
                                        <p:tgtEl>
                                          <p:spTgt spid="10"/>
                                        </p:tgtEl>
                                      </p:cBhvr>
                                    </p:animEffect>
                                    <p:anim calcmode="lin" valueType="num">
                                      <p:cBhvr>
                                        <p:cTn id="33" dur="1000" fill="hold"/>
                                        <p:tgtEl>
                                          <p:spTgt spid="10"/>
                                        </p:tgtEl>
                                        <p:attrNameLst>
                                          <p:attrName>ppt_x</p:attrName>
                                        </p:attrNameLst>
                                      </p:cBhvr>
                                      <p:tavLst>
                                        <p:tav tm="0">
                                          <p:val>
                                            <p:strVal val="#ppt_x-.1"/>
                                          </p:val>
                                        </p:tav>
                                        <p:tav tm="100000">
                                          <p:val>
                                            <p:strVal val="#ppt_x"/>
                                          </p:val>
                                        </p:tav>
                                      </p:tavLst>
                                    </p:anim>
                                    <p:anim calcmode="lin" valueType="num">
                                      <p:cBhvr>
                                        <p:cTn id="34"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P spid="10"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7-Pérez.jpg"/>
          <p:cNvPicPr>
            <a:picLocks noChangeAspect="1"/>
          </p:cNvPicPr>
          <p:nvPr/>
        </p:nvPicPr>
        <p:blipFill>
          <a:blip r:embed="rId2" cstate="print"/>
          <a:srcRect/>
          <a:stretch>
            <a:fillRect/>
          </a:stretch>
        </p:blipFill>
        <p:spPr bwMode="auto">
          <a:xfrm>
            <a:off x="2124075" y="0"/>
            <a:ext cx="49688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2124075" cy="5715000"/>
          </a:xfrm>
          <a:prstGeom prst="rect">
            <a:avLst/>
          </a:prstGeom>
          <a:solidFill>
            <a:schemeClr val="accent6">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7092950" y="0"/>
            <a:ext cx="2051050" cy="5715000"/>
          </a:xfrm>
          <a:prstGeom prst="rect">
            <a:avLst/>
          </a:prstGeom>
          <a:solidFill>
            <a:schemeClr val="accent6">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0" y="0"/>
            <a:ext cx="539750" cy="5715000"/>
          </a:xfrm>
          <a:prstGeom prst="rect">
            <a:avLst/>
          </a:prstGeom>
          <a:solidFill>
            <a:schemeClr val="accent6">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7524750" y="0"/>
            <a:ext cx="576263" cy="5715000"/>
          </a:xfrm>
          <a:prstGeom prst="rect">
            <a:avLst/>
          </a:prstGeom>
          <a:solidFill>
            <a:schemeClr val="accent6">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1116013" y="0"/>
            <a:ext cx="571500" cy="5715000"/>
          </a:xfrm>
          <a:prstGeom prst="rect">
            <a:avLst/>
          </a:prstGeom>
          <a:solidFill>
            <a:schemeClr val="accent6">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8604250" y="0"/>
            <a:ext cx="539750" cy="5715000"/>
          </a:xfrm>
          <a:prstGeom prst="rect">
            <a:avLst/>
          </a:prstGeom>
          <a:solidFill>
            <a:schemeClr val="accent6">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2124075" y="0"/>
            <a:ext cx="4968875" cy="5715000"/>
          </a:xfrm>
          <a:prstGeom prst="rect">
            <a:avLst/>
          </a:prstGeom>
          <a:solidFill>
            <a:schemeClr val="accent6">
              <a:lumMod val="50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2124075" y="0"/>
            <a:ext cx="4968875" cy="5715000"/>
          </a:xfrm>
          <a:prstGeom prst="rect">
            <a:avLst/>
          </a:prstGeom>
          <a:solidFill>
            <a:schemeClr val="accent6">
              <a:lumMod val="75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uadroTexto"/>
          <p:cNvSpPr txBox="1"/>
          <p:nvPr/>
        </p:nvSpPr>
        <p:spPr>
          <a:xfrm>
            <a:off x="2195513" y="4657725"/>
            <a:ext cx="489585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Goya reanuda su trabajo </a:t>
            </a:r>
            <a:r>
              <a:rPr lang="es-ES" b="1" dirty="0" err="1">
                <a:effectLst>
                  <a:glow rad="101600">
                    <a:schemeClr val="accent2">
                      <a:satMod val="175000"/>
                      <a:alpha val="40000"/>
                    </a:schemeClr>
                  </a:glow>
                  <a:outerShdw blurRad="38100" dist="38100" dir="2700000" algn="tl">
                    <a:srgbClr val="000000">
                      <a:alpha val="43137"/>
                    </a:srgbClr>
                  </a:outerShdw>
                </a:effectLst>
              </a:rPr>
              <a:t>retratístico</a:t>
            </a:r>
            <a:r>
              <a:rPr lang="es-ES" b="1" dirty="0">
                <a:effectLst>
                  <a:glow rad="101600">
                    <a:schemeClr val="accent2">
                      <a:satMod val="175000"/>
                      <a:alpha val="40000"/>
                    </a:schemeClr>
                  </a:glow>
                  <a:outerShdw blurRad="38100" dist="38100" dir="2700000" algn="tl">
                    <a:srgbClr val="000000">
                      <a:alpha val="43137"/>
                    </a:srgbClr>
                  </a:outerShdw>
                </a:effectLst>
              </a:rPr>
              <a:t> y, sin disminuir el empaque y la categoría social de los notables que retrata.</a:t>
            </a:r>
          </a:p>
        </p:txBody>
      </p:sp>
    </p:spTree>
  </p:cSld>
  <p:clrMapOvr>
    <a:masterClrMapping/>
  </p:clrMapOvr>
  <mc:AlternateContent xmlns:mc="http://schemas.openxmlformats.org/markup-compatibility/2006" xmlns:p14="http://schemas.microsoft.com/office/powerpoint/2010/main">
    <mc:Choice Requires="p14">
      <p:transition spd="slow" p14:dur="2000" advTm="18000">
        <p14:prism dir="u"/>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3000"/>
                                        <p:tgtEl>
                                          <p:spTgt spid="5"/>
                                        </p:tgtEl>
                                      </p:cBhvr>
                                    </p:animEffect>
                                  </p:childTnLst>
                                </p:cTn>
                              </p:par>
                              <p:par>
                                <p:cTn id="8" presetID="3" presetClass="entr" presetSubtype="5"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vertical)">
                                      <p:cBhvr>
                                        <p:cTn id="10" dur="3000"/>
                                        <p:tgtEl>
                                          <p:spTgt spid="7"/>
                                        </p:tgtEl>
                                      </p:cBhvr>
                                    </p:animEffect>
                                  </p:childTnLst>
                                </p:cTn>
                              </p:par>
                              <p:par>
                                <p:cTn id="11" presetID="3" presetClass="entr" presetSubtype="1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linds(horizontal)">
                                      <p:cBhvr>
                                        <p:cTn id="13" dur="3000"/>
                                        <p:tgtEl>
                                          <p:spTgt spid="6"/>
                                        </p:tgtEl>
                                      </p:cBhvr>
                                    </p:animEffect>
                                  </p:childTnLst>
                                </p:cTn>
                              </p:par>
                              <p:par>
                                <p:cTn id="14" presetID="3" presetClass="entr" presetSubtype="5"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vertical)">
                                      <p:cBhvr>
                                        <p:cTn id="16" dur="3000"/>
                                        <p:tgtEl>
                                          <p:spTgt spid="8"/>
                                        </p:tgtEl>
                                      </p:cBhvr>
                                    </p:animEffect>
                                  </p:childTnLst>
                                </p:cTn>
                              </p:par>
                              <p:par>
                                <p:cTn id="17" presetID="3" presetClass="entr" presetSubtype="5"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vertical)">
                                      <p:cBhvr>
                                        <p:cTn id="19" dur="3000"/>
                                        <p:tgtEl>
                                          <p:spTgt spid="9"/>
                                        </p:tgtEl>
                                      </p:cBhvr>
                                    </p:animEffect>
                                  </p:childTnLst>
                                </p:cTn>
                              </p:par>
                              <p:par>
                                <p:cTn id="20" presetID="3" presetClass="entr" presetSubtype="5"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vertical)">
                                      <p:cBhvr>
                                        <p:cTn id="22" dur="3000"/>
                                        <p:tgtEl>
                                          <p:spTgt spid="10"/>
                                        </p:tgtEl>
                                      </p:cBhvr>
                                    </p:animEffect>
                                  </p:childTnLst>
                                </p:cTn>
                              </p:par>
                              <p:par>
                                <p:cTn id="23" presetID="8" presetClass="exit" presetSubtype="32" fill="hold" grpId="0" nodeType="withEffect">
                                  <p:stCondLst>
                                    <p:cond delay="0"/>
                                  </p:stCondLst>
                                  <p:childTnLst>
                                    <p:animEffect transition="out" filter="diamond(out)">
                                      <p:cBhvr>
                                        <p:cTn id="24" dur="3000"/>
                                        <p:tgtEl>
                                          <p:spTgt spid="11"/>
                                        </p:tgtEl>
                                      </p:cBhvr>
                                    </p:animEffect>
                                    <p:set>
                                      <p:cBhvr>
                                        <p:cTn id="25" dur="1" fill="hold">
                                          <p:stCondLst>
                                            <p:cond delay="2999"/>
                                          </p:stCondLst>
                                        </p:cTn>
                                        <p:tgtEl>
                                          <p:spTgt spid="11"/>
                                        </p:tgtEl>
                                        <p:attrNameLst>
                                          <p:attrName>style.visibility</p:attrName>
                                        </p:attrNameLst>
                                      </p:cBhvr>
                                      <p:to>
                                        <p:strVal val="hidden"/>
                                      </p:to>
                                    </p:set>
                                  </p:childTnLst>
                                </p:cTn>
                              </p:par>
                              <p:par>
                                <p:cTn id="26" presetID="8" presetClass="exit" presetSubtype="32" fill="hold" grpId="0" nodeType="withEffect">
                                  <p:stCondLst>
                                    <p:cond delay="0"/>
                                  </p:stCondLst>
                                  <p:childTnLst>
                                    <p:animEffect transition="out" filter="diamond(out)">
                                      <p:cBhvr>
                                        <p:cTn id="27" dur="3000"/>
                                        <p:tgtEl>
                                          <p:spTgt spid="12"/>
                                        </p:tgtEl>
                                      </p:cBhvr>
                                    </p:animEffect>
                                    <p:set>
                                      <p:cBhvr>
                                        <p:cTn id="28" dur="1" fill="hold">
                                          <p:stCondLst>
                                            <p:cond delay="2999"/>
                                          </p:stCondLst>
                                        </p:cTn>
                                        <p:tgtEl>
                                          <p:spTgt spid="12"/>
                                        </p:tgtEl>
                                        <p:attrNameLst>
                                          <p:attrName>style.visibility</p:attrName>
                                        </p:attrNameLst>
                                      </p:cBhvr>
                                      <p:to>
                                        <p:strVal val="hidden"/>
                                      </p:to>
                                    </p:set>
                                  </p:childTnLst>
                                </p:cTn>
                              </p:par>
                              <p:par>
                                <p:cTn id="29" presetID="23" presetClass="entr" presetSubtype="272"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3000" fill="hold"/>
                                        <p:tgtEl>
                                          <p:spTgt spid="4"/>
                                        </p:tgtEl>
                                        <p:attrNameLst>
                                          <p:attrName>ppt_w</p:attrName>
                                        </p:attrNameLst>
                                      </p:cBhvr>
                                      <p:tavLst>
                                        <p:tav tm="0">
                                          <p:val>
                                            <p:strVal val="2/3*#ppt_w"/>
                                          </p:val>
                                        </p:tav>
                                        <p:tav tm="100000">
                                          <p:val>
                                            <p:strVal val="#ppt_w"/>
                                          </p:val>
                                        </p:tav>
                                      </p:tavLst>
                                    </p:anim>
                                    <p:anim calcmode="lin" valueType="num">
                                      <p:cBhvr>
                                        <p:cTn id="32" dur="3000" fill="hold"/>
                                        <p:tgtEl>
                                          <p:spTgt spid="4"/>
                                        </p:tgtEl>
                                        <p:attrNameLst>
                                          <p:attrName>ppt_h</p:attrName>
                                        </p:attrNameLst>
                                      </p:cBhvr>
                                      <p:tavLst>
                                        <p:tav tm="0">
                                          <p:val>
                                            <p:strVal val="2/3*#ppt_h"/>
                                          </p:val>
                                        </p:tav>
                                        <p:tav tm="100000">
                                          <p:val>
                                            <p:strVal val="#ppt_h"/>
                                          </p:val>
                                        </p:tav>
                                      </p:tavLst>
                                    </p:anim>
                                  </p:childTnLst>
                                </p:cTn>
                              </p:par>
                              <p:par>
                                <p:cTn id="33" presetID="8" presetClass="entr" presetSubtype="3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diamond(out)">
                                      <p:cBhvr>
                                        <p:cTn id="35" dur="3000"/>
                                        <p:tgtEl>
                                          <p:spTgt spid="4"/>
                                        </p:tgtEl>
                                      </p:cBhvr>
                                    </p:animEffect>
                                  </p:childTnLst>
                                </p:cTn>
                              </p:par>
                            </p:childTnLst>
                          </p:cTn>
                        </p:par>
                        <p:par>
                          <p:cTn id="36" fill="hold">
                            <p:stCondLst>
                              <p:cond delay="3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3"/>
                                        </p:tgtEl>
                                        <p:attrNameLst>
                                          <p:attrName>style.visibility</p:attrName>
                                        </p:attrNameLst>
                                      </p:cBhvr>
                                      <p:to>
                                        <p:strVal val="visible"/>
                                      </p:to>
                                    </p:set>
                                    <p:animEffect transition="in" filter="fade">
                                      <p:cBhvr>
                                        <p:cTn id="39" dur="1000"/>
                                        <p:tgtEl>
                                          <p:spTgt spid="13"/>
                                        </p:tgtEl>
                                      </p:cBhvr>
                                    </p:animEffect>
                                    <p:anim calcmode="lin" valueType="num">
                                      <p:cBhvr>
                                        <p:cTn id="40" dur="1000" fill="hold"/>
                                        <p:tgtEl>
                                          <p:spTgt spid="13"/>
                                        </p:tgtEl>
                                        <p:attrNameLst>
                                          <p:attrName>ppt_x</p:attrName>
                                        </p:attrNameLst>
                                      </p:cBhvr>
                                      <p:tavLst>
                                        <p:tav tm="0">
                                          <p:val>
                                            <p:strVal val="#ppt_x-.1"/>
                                          </p:val>
                                        </p:tav>
                                        <p:tav tm="100000">
                                          <p:val>
                                            <p:strVal val="#ppt_x"/>
                                          </p:val>
                                        </p:tav>
                                      </p:tavLst>
                                    </p:anim>
                                    <p:anim calcmode="lin" valueType="num">
                                      <p:cBhvr>
                                        <p:cTn id="41"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486a.jpg"/>
          <p:cNvPicPr>
            <a:picLocks noChangeAspect="1"/>
          </p:cNvPicPr>
          <p:nvPr/>
        </p:nvPicPr>
        <p:blipFill>
          <a:blip r:embed="rId2" cstate="print"/>
          <a:srcRect/>
          <a:stretch>
            <a:fillRect/>
          </a:stretch>
        </p:blipFill>
        <p:spPr bwMode="auto">
          <a:xfrm>
            <a:off x="2124075" y="0"/>
            <a:ext cx="4824413"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2124075" cy="5715000"/>
          </a:xfrm>
          <a:prstGeom prst="rect">
            <a:avLst/>
          </a:prstGeom>
          <a:solidFill>
            <a:schemeClr val="tx2">
              <a:lumMod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6948488" y="0"/>
            <a:ext cx="2195512" cy="5715000"/>
          </a:xfrm>
          <a:prstGeom prst="rect">
            <a:avLst/>
          </a:prstGeom>
          <a:solidFill>
            <a:schemeClr val="tx2">
              <a:lumMod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2124075" y="0"/>
            <a:ext cx="4824413" cy="5715000"/>
          </a:xfrm>
          <a:prstGeom prst="rect">
            <a:avLst/>
          </a:prstGeom>
          <a:solidFill>
            <a:srgbClr val="00B050">
              <a:alpha val="5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2124075" y="0"/>
            <a:ext cx="4824413" cy="5715000"/>
          </a:xfrm>
          <a:prstGeom prst="rect">
            <a:avLst/>
          </a:prstGeom>
          <a:solidFill>
            <a:schemeClr val="accent6">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2051050" y="4513263"/>
            <a:ext cx="496887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retrato de </a:t>
            </a:r>
            <a:r>
              <a:rPr lang="es-ES" b="1" i="1" dirty="0">
                <a:effectLst>
                  <a:glow rad="101600">
                    <a:schemeClr val="accent2">
                      <a:satMod val="175000"/>
                      <a:alpha val="40000"/>
                    </a:schemeClr>
                  </a:glow>
                  <a:outerShdw blurRad="38100" dist="38100" dir="2700000" algn="tl">
                    <a:srgbClr val="000000">
                      <a:alpha val="43137"/>
                    </a:srgbClr>
                  </a:outerShdw>
                </a:effectLst>
              </a:rPr>
              <a:t>"Sebastián Martínez"</a:t>
            </a:r>
            <a:r>
              <a:rPr lang="es-ES" b="1" dirty="0">
                <a:effectLst>
                  <a:glow rad="101600">
                    <a:schemeClr val="accent2">
                      <a:satMod val="175000"/>
                      <a:alpha val="40000"/>
                    </a:schemeClr>
                  </a:glow>
                  <a:outerShdw blurRad="38100" dist="38100" dir="2700000" algn="tl">
                    <a:srgbClr val="000000">
                      <a:alpha val="43137"/>
                    </a:srgbClr>
                  </a:outerShdw>
                </a:effectLst>
              </a:rPr>
              <a:t> (1792) es ilustrativo de los logros extraordinarios de este periodo.</a:t>
            </a:r>
          </a:p>
        </p:txBody>
      </p:sp>
    </p:spTree>
  </p:cSld>
  <p:clrMapOvr>
    <a:masterClrMapping/>
  </p:clrMapOvr>
  <mc:AlternateContent xmlns:mc="http://schemas.openxmlformats.org/markup-compatibility/2006" xmlns:p14="http://schemas.microsoft.com/office/powerpoint/2010/main">
    <mc:Choice Requires="p14">
      <p:transition spd="slow" p14:dur="2000" advTm="17000">
        <p14:prism dir="d"/>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13"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13" presetClass="exit" presetSubtype="32" fill="hold" grpId="0" nodeType="withEffect">
                                  <p:stCondLst>
                                    <p:cond delay="0"/>
                                  </p:stCondLst>
                                  <p:childTnLst>
                                    <p:animEffect transition="out" filter="plus(out)">
                                      <p:cBhvr>
                                        <p:cTn id="12" dur="3000"/>
                                        <p:tgtEl>
                                          <p:spTgt spid="8"/>
                                        </p:tgtEl>
                                      </p:cBhvr>
                                    </p:animEffect>
                                    <p:set>
                                      <p:cBhvr>
                                        <p:cTn id="13" dur="1" fill="hold">
                                          <p:stCondLst>
                                            <p:cond delay="2999"/>
                                          </p:stCondLst>
                                        </p:cTn>
                                        <p:tgtEl>
                                          <p:spTgt spid="8"/>
                                        </p:tgtEl>
                                        <p:attrNameLst>
                                          <p:attrName>style.visibility</p:attrName>
                                        </p:attrNameLst>
                                      </p:cBhvr>
                                      <p:to>
                                        <p:strVal val="hidden"/>
                                      </p:to>
                                    </p:set>
                                  </p:childTnLst>
                                </p:cTn>
                              </p:par>
                              <p:par>
                                <p:cTn id="14" presetID="13" presetClass="exit" presetSubtype="32" fill="hold" grpId="0" nodeType="withEffect">
                                  <p:stCondLst>
                                    <p:cond delay="0"/>
                                  </p:stCondLst>
                                  <p:childTnLst>
                                    <p:animEffect transition="out" filter="plus(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16" presetClass="entr" presetSubtype="37"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outVertical)">
                                      <p:cBhvr>
                                        <p:cTn id="19" dur="3000"/>
                                        <p:tgtEl>
                                          <p:spTgt spid="4"/>
                                        </p:tgtEl>
                                      </p:cBhvr>
                                    </p:animEffect>
                                  </p:childTnLst>
                                </p:cTn>
                              </p:par>
                              <p:par>
                                <p:cTn id="20" presetID="23" presetClass="entr" presetSubtype="27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strVal val="2/3*#ppt_w"/>
                                          </p:val>
                                        </p:tav>
                                        <p:tav tm="100000">
                                          <p:val>
                                            <p:strVal val="#ppt_w"/>
                                          </p:val>
                                        </p:tav>
                                      </p:tavLst>
                                    </p:anim>
                                    <p:anim calcmode="lin" valueType="num">
                                      <p:cBhvr>
                                        <p:cTn id="23" dur="3000" fill="hold"/>
                                        <p:tgtEl>
                                          <p:spTgt spid="4"/>
                                        </p:tgtEl>
                                        <p:attrNameLst>
                                          <p:attrName>ppt_h</p:attrName>
                                        </p:attrNameLst>
                                      </p:cBhvr>
                                      <p:tavLst>
                                        <p:tav tm="0">
                                          <p:val>
                                            <p:strVal val="2/3*#ppt_h"/>
                                          </p:val>
                                        </p:tav>
                                        <p:tav tm="100000">
                                          <p:val>
                                            <p:strVal val="#ppt_h"/>
                                          </p:val>
                                        </p:tav>
                                      </p:tavLst>
                                    </p:anim>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7" name="3 Imagen" descr="024.jpg"/>
          <p:cNvPicPr>
            <a:picLocks noChangeAspect="1"/>
          </p:cNvPicPr>
          <p:nvPr/>
        </p:nvPicPr>
        <p:blipFill>
          <a:blip r:embed="rId2" cstate="print"/>
          <a:srcRect/>
          <a:stretch>
            <a:fillRect/>
          </a:stretch>
        </p:blipFill>
        <p:spPr bwMode="auto">
          <a:xfrm>
            <a:off x="2268538" y="0"/>
            <a:ext cx="4608512"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6877050" y="0"/>
            <a:ext cx="2266950" cy="5715000"/>
          </a:xfrm>
          <a:prstGeom prst="rect">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Franja diagonal"/>
          <p:cNvSpPr/>
          <p:nvPr/>
        </p:nvSpPr>
        <p:spPr>
          <a:xfrm>
            <a:off x="2268538" y="0"/>
            <a:ext cx="4464050" cy="5378450"/>
          </a:xfrm>
          <a:prstGeom prst="diagStripe">
            <a:avLst>
              <a:gd name="adj" fmla="val 89166"/>
            </a:avLst>
          </a:prstGeom>
          <a:solidFill>
            <a:schemeClr val="accent6">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Franja diagonal"/>
          <p:cNvSpPr/>
          <p:nvPr/>
        </p:nvSpPr>
        <p:spPr>
          <a:xfrm>
            <a:off x="2268538" y="0"/>
            <a:ext cx="3743325" cy="4418013"/>
          </a:xfrm>
          <a:prstGeom prst="diagStripe">
            <a:avLst>
              <a:gd name="adj" fmla="val 85771"/>
            </a:avLst>
          </a:prstGeom>
          <a:solidFill>
            <a:schemeClr val="accent6">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Franja diagonal"/>
          <p:cNvSpPr/>
          <p:nvPr/>
        </p:nvSpPr>
        <p:spPr>
          <a:xfrm>
            <a:off x="2268538" y="0"/>
            <a:ext cx="2951162" cy="3397250"/>
          </a:xfrm>
          <a:prstGeom prst="diagStripe">
            <a:avLst>
              <a:gd name="adj" fmla="val 79993"/>
            </a:avLst>
          </a:prstGeom>
          <a:solidFill>
            <a:schemeClr val="accent6">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Franja diagonal"/>
          <p:cNvSpPr/>
          <p:nvPr/>
        </p:nvSpPr>
        <p:spPr>
          <a:xfrm>
            <a:off x="2268538" y="0"/>
            <a:ext cx="1943100" cy="2257425"/>
          </a:xfrm>
          <a:prstGeom prst="diagStripe">
            <a:avLst>
              <a:gd name="adj" fmla="val 72551"/>
            </a:avLst>
          </a:prstGeom>
          <a:solidFill>
            <a:schemeClr val="accent6">
              <a:lumMod val="50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Franja diagonal"/>
          <p:cNvSpPr/>
          <p:nvPr/>
        </p:nvSpPr>
        <p:spPr>
          <a:xfrm>
            <a:off x="2268538" y="0"/>
            <a:ext cx="1079500" cy="1298575"/>
          </a:xfrm>
          <a:prstGeom prst="diagStripe">
            <a:avLst>
              <a:gd name="adj" fmla="val 58192"/>
            </a:avLst>
          </a:prstGeom>
          <a:solidFill>
            <a:schemeClr val="accent6">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Triángulo rectángulo"/>
          <p:cNvSpPr/>
          <p:nvPr/>
        </p:nvSpPr>
        <p:spPr>
          <a:xfrm flipH="1">
            <a:off x="2266950" y="0"/>
            <a:ext cx="4608513" cy="5715000"/>
          </a:xfrm>
          <a:prstGeom prst="rtTriangle">
            <a:avLst/>
          </a:prstGeom>
          <a:solidFill>
            <a:schemeClr val="accent6">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0" y="0"/>
            <a:ext cx="2268538" cy="5715000"/>
          </a:xfrm>
          <a:prstGeom prst="rect">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uadroTexto"/>
          <p:cNvSpPr txBox="1"/>
          <p:nvPr/>
        </p:nvSpPr>
        <p:spPr>
          <a:xfrm>
            <a:off x="2195513" y="4514850"/>
            <a:ext cx="4895850"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De 1783 y 1792 conoció años de felicidad dedicándose al género del retrato.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En 1786 es pintor de Carlos III y en 1789 se convierte en pintor de cámara de Carlos IV.</a:t>
            </a:r>
          </a:p>
        </p:txBody>
      </p:sp>
    </p:spTree>
  </p:cSld>
  <p:clrMapOvr>
    <a:masterClrMapping/>
  </p:clrMapOvr>
  <mc:AlternateContent xmlns:mc="http://schemas.openxmlformats.org/markup-compatibility/2006" xmlns:p14="http://schemas.microsoft.com/office/powerpoint/2010/main">
    <mc:Choice Requires="p14">
      <p:transition spd="slow" p14:dur="2000" advTm="23000">
        <p14:flip dir="r"/>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3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17" presetClass="exit" presetSubtype="2" fill="hold" nodeType="withEffect">
                                  <p:stCondLst>
                                    <p:cond delay="0"/>
                                  </p:stCondLst>
                                  <p:childTnLst>
                                    <p:anim calcmode="lin" valueType="num">
                                      <p:cBhvr>
                                        <p:cTn id="12" dur="3500"/>
                                        <p:tgtEl>
                                          <p:spTgt spid="12"/>
                                        </p:tgtEl>
                                        <p:attrNameLst>
                                          <p:attrName>ppt_x</p:attrName>
                                        </p:attrNameLst>
                                      </p:cBhvr>
                                      <p:tavLst>
                                        <p:tav tm="0">
                                          <p:val>
                                            <p:strVal val="ppt_x"/>
                                          </p:val>
                                        </p:tav>
                                        <p:tav tm="100000">
                                          <p:val>
                                            <p:strVal val="ppt_x+ppt_w/2"/>
                                          </p:val>
                                        </p:tav>
                                      </p:tavLst>
                                    </p:anim>
                                    <p:anim calcmode="lin" valueType="num">
                                      <p:cBhvr>
                                        <p:cTn id="13" dur="3500"/>
                                        <p:tgtEl>
                                          <p:spTgt spid="12"/>
                                        </p:tgtEl>
                                        <p:attrNameLst>
                                          <p:attrName>ppt_y</p:attrName>
                                        </p:attrNameLst>
                                      </p:cBhvr>
                                      <p:tavLst>
                                        <p:tav tm="0">
                                          <p:val>
                                            <p:strVal val="ppt_y"/>
                                          </p:val>
                                        </p:tav>
                                        <p:tav tm="100000">
                                          <p:val>
                                            <p:strVal val="ppt_y"/>
                                          </p:val>
                                        </p:tav>
                                      </p:tavLst>
                                    </p:anim>
                                    <p:anim calcmode="lin" valueType="num">
                                      <p:cBhvr>
                                        <p:cTn id="14" dur="3500"/>
                                        <p:tgtEl>
                                          <p:spTgt spid="12"/>
                                        </p:tgtEl>
                                        <p:attrNameLst>
                                          <p:attrName>ppt_w</p:attrName>
                                        </p:attrNameLst>
                                      </p:cBhvr>
                                      <p:tavLst>
                                        <p:tav tm="0">
                                          <p:val>
                                            <p:strVal val="ppt_w"/>
                                          </p:val>
                                        </p:tav>
                                        <p:tav tm="100000">
                                          <p:val>
                                            <p:fltVal val="0"/>
                                          </p:val>
                                        </p:tav>
                                      </p:tavLst>
                                    </p:anim>
                                    <p:anim calcmode="lin" valueType="num">
                                      <p:cBhvr>
                                        <p:cTn id="15" dur="3500"/>
                                        <p:tgtEl>
                                          <p:spTgt spid="12"/>
                                        </p:tgtEl>
                                        <p:attrNameLst>
                                          <p:attrName>ppt_h</p:attrName>
                                        </p:attrNameLst>
                                      </p:cBhvr>
                                      <p:tavLst>
                                        <p:tav tm="0">
                                          <p:val>
                                            <p:strVal val="ppt_h"/>
                                          </p:val>
                                        </p:tav>
                                        <p:tav tm="100000">
                                          <p:val>
                                            <p:strVal val="ppt_h"/>
                                          </p:val>
                                        </p:tav>
                                      </p:tavLst>
                                    </p:anim>
                                    <p:set>
                                      <p:cBhvr>
                                        <p:cTn id="16" dur="1" fill="hold">
                                          <p:stCondLst>
                                            <p:cond delay="3499"/>
                                          </p:stCondLst>
                                        </p:cTn>
                                        <p:tgtEl>
                                          <p:spTgt spid="12"/>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3000"/>
                                        <p:tgtEl>
                                          <p:spTgt spid="7"/>
                                        </p:tgtEl>
                                        <p:attrNameLst>
                                          <p:attrName>ppt_x</p:attrName>
                                        </p:attrNameLst>
                                      </p:cBhvr>
                                      <p:tavLst>
                                        <p:tav tm="0">
                                          <p:val>
                                            <p:strVal val="ppt_x"/>
                                          </p:val>
                                        </p:tav>
                                        <p:tav tm="100000">
                                          <p:val>
                                            <p:strVal val="ppt_x-ppt_w/2"/>
                                          </p:val>
                                        </p:tav>
                                      </p:tavLst>
                                    </p:anim>
                                    <p:anim calcmode="lin" valueType="num">
                                      <p:cBhvr>
                                        <p:cTn id="19" dur="3000"/>
                                        <p:tgtEl>
                                          <p:spTgt spid="7"/>
                                        </p:tgtEl>
                                        <p:attrNameLst>
                                          <p:attrName>ppt_y</p:attrName>
                                        </p:attrNameLst>
                                      </p:cBhvr>
                                      <p:tavLst>
                                        <p:tav tm="0">
                                          <p:val>
                                            <p:strVal val="ppt_y"/>
                                          </p:val>
                                        </p:tav>
                                        <p:tav tm="100000">
                                          <p:val>
                                            <p:strVal val="ppt_y"/>
                                          </p:val>
                                        </p:tav>
                                      </p:tavLst>
                                    </p:anim>
                                    <p:anim calcmode="lin" valueType="num">
                                      <p:cBhvr>
                                        <p:cTn id="20" dur="3000"/>
                                        <p:tgtEl>
                                          <p:spTgt spid="7"/>
                                        </p:tgtEl>
                                        <p:attrNameLst>
                                          <p:attrName>ppt_w</p:attrName>
                                        </p:attrNameLst>
                                      </p:cBhvr>
                                      <p:tavLst>
                                        <p:tav tm="0">
                                          <p:val>
                                            <p:strVal val="ppt_w"/>
                                          </p:val>
                                        </p:tav>
                                        <p:tav tm="100000">
                                          <p:val>
                                            <p:fltVal val="0"/>
                                          </p:val>
                                        </p:tav>
                                      </p:tavLst>
                                    </p:anim>
                                    <p:anim calcmode="lin" valueType="num">
                                      <p:cBhvr>
                                        <p:cTn id="21" dur="3000"/>
                                        <p:tgtEl>
                                          <p:spTgt spid="7"/>
                                        </p:tgtEl>
                                        <p:attrNameLst>
                                          <p:attrName>ppt_h</p:attrName>
                                        </p:attrNameLst>
                                      </p:cBhvr>
                                      <p:tavLst>
                                        <p:tav tm="0">
                                          <p:val>
                                            <p:strVal val="ppt_h"/>
                                          </p:val>
                                        </p:tav>
                                        <p:tav tm="100000">
                                          <p:val>
                                            <p:strVal val="ppt_h"/>
                                          </p:val>
                                        </p:tav>
                                      </p:tavLst>
                                    </p:anim>
                                    <p:set>
                                      <p:cBhvr>
                                        <p:cTn id="22" dur="1" fill="hold">
                                          <p:stCondLst>
                                            <p:cond delay="2999"/>
                                          </p:stCondLst>
                                        </p:cTn>
                                        <p:tgtEl>
                                          <p:spTgt spid="7"/>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2500"/>
                                        <p:tgtEl>
                                          <p:spTgt spid="8"/>
                                        </p:tgtEl>
                                        <p:attrNameLst>
                                          <p:attrName>ppt_x</p:attrName>
                                        </p:attrNameLst>
                                      </p:cBhvr>
                                      <p:tavLst>
                                        <p:tav tm="0">
                                          <p:val>
                                            <p:strVal val="ppt_x"/>
                                          </p:val>
                                        </p:tav>
                                        <p:tav tm="100000">
                                          <p:val>
                                            <p:strVal val="ppt_x-ppt_w/2"/>
                                          </p:val>
                                        </p:tav>
                                      </p:tavLst>
                                    </p:anim>
                                    <p:anim calcmode="lin" valueType="num">
                                      <p:cBhvr>
                                        <p:cTn id="25" dur="2500"/>
                                        <p:tgtEl>
                                          <p:spTgt spid="8"/>
                                        </p:tgtEl>
                                        <p:attrNameLst>
                                          <p:attrName>ppt_y</p:attrName>
                                        </p:attrNameLst>
                                      </p:cBhvr>
                                      <p:tavLst>
                                        <p:tav tm="0">
                                          <p:val>
                                            <p:strVal val="ppt_y"/>
                                          </p:val>
                                        </p:tav>
                                        <p:tav tm="100000">
                                          <p:val>
                                            <p:strVal val="ppt_y"/>
                                          </p:val>
                                        </p:tav>
                                      </p:tavLst>
                                    </p:anim>
                                    <p:anim calcmode="lin" valueType="num">
                                      <p:cBhvr>
                                        <p:cTn id="26" dur="2500"/>
                                        <p:tgtEl>
                                          <p:spTgt spid="8"/>
                                        </p:tgtEl>
                                        <p:attrNameLst>
                                          <p:attrName>ppt_w</p:attrName>
                                        </p:attrNameLst>
                                      </p:cBhvr>
                                      <p:tavLst>
                                        <p:tav tm="0">
                                          <p:val>
                                            <p:strVal val="ppt_w"/>
                                          </p:val>
                                        </p:tav>
                                        <p:tav tm="100000">
                                          <p:val>
                                            <p:fltVal val="0"/>
                                          </p:val>
                                        </p:tav>
                                      </p:tavLst>
                                    </p:anim>
                                    <p:anim calcmode="lin" valueType="num">
                                      <p:cBhvr>
                                        <p:cTn id="27" dur="2500"/>
                                        <p:tgtEl>
                                          <p:spTgt spid="8"/>
                                        </p:tgtEl>
                                        <p:attrNameLst>
                                          <p:attrName>ppt_h</p:attrName>
                                        </p:attrNameLst>
                                      </p:cBhvr>
                                      <p:tavLst>
                                        <p:tav tm="0">
                                          <p:val>
                                            <p:strVal val="ppt_h"/>
                                          </p:val>
                                        </p:tav>
                                        <p:tav tm="100000">
                                          <p:val>
                                            <p:strVal val="ppt_h"/>
                                          </p:val>
                                        </p:tav>
                                      </p:tavLst>
                                    </p:anim>
                                    <p:set>
                                      <p:cBhvr>
                                        <p:cTn id="28" dur="1" fill="hold">
                                          <p:stCondLst>
                                            <p:cond delay="2499"/>
                                          </p:stCondLst>
                                        </p:cTn>
                                        <p:tgtEl>
                                          <p:spTgt spid="8"/>
                                        </p:tgtEl>
                                        <p:attrNameLst>
                                          <p:attrName>style.visibility</p:attrName>
                                        </p:attrNameLst>
                                      </p:cBhvr>
                                      <p:to>
                                        <p:strVal val="hidden"/>
                                      </p:to>
                                    </p:set>
                                  </p:childTnLst>
                                </p:cTn>
                              </p:par>
                              <p:par>
                                <p:cTn id="29" presetID="17" presetClass="exit" presetSubtype="8" fill="hold" nodeType="withEffect">
                                  <p:stCondLst>
                                    <p:cond delay="0"/>
                                  </p:stCondLst>
                                  <p:childTnLst>
                                    <p:anim calcmode="lin" valueType="num">
                                      <p:cBhvr>
                                        <p:cTn id="30" dur="2000"/>
                                        <p:tgtEl>
                                          <p:spTgt spid="9"/>
                                        </p:tgtEl>
                                        <p:attrNameLst>
                                          <p:attrName>ppt_x</p:attrName>
                                        </p:attrNameLst>
                                      </p:cBhvr>
                                      <p:tavLst>
                                        <p:tav tm="0">
                                          <p:val>
                                            <p:strVal val="ppt_x"/>
                                          </p:val>
                                        </p:tav>
                                        <p:tav tm="100000">
                                          <p:val>
                                            <p:strVal val="ppt_x-ppt_w/2"/>
                                          </p:val>
                                        </p:tav>
                                      </p:tavLst>
                                    </p:anim>
                                    <p:anim calcmode="lin" valueType="num">
                                      <p:cBhvr>
                                        <p:cTn id="31" dur="2000"/>
                                        <p:tgtEl>
                                          <p:spTgt spid="9"/>
                                        </p:tgtEl>
                                        <p:attrNameLst>
                                          <p:attrName>ppt_y</p:attrName>
                                        </p:attrNameLst>
                                      </p:cBhvr>
                                      <p:tavLst>
                                        <p:tav tm="0">
                                          <p:val>
                                            <p:strVal val="ppt_y"/>
                                          </p:val>
                                        </p:tav>
                                        <p:tav tm="100000">
                                          <p:val>
                                            <p:strVal val="ppt_y"/>
                                          </p:val>
                                        </p:tav>
                                      </p:tavLst>
                                    </p:anim>
                                    <p:anim calcmode="lin" valueType="num">
                                      <p:cBhvr>
                                        <p:cTn id="32" dur="2000"/>
                                        <p:tgtEl>
                                          <p:spTgt spid="9"/>
                                        </p:tgtEl>
                                        <p:attrNameLst>
                                          <p:attrName>ppt_w</p:attrName>
                                        </p:attrNameLst>
                                      </p:cBhvr>
                                      <p:tavLst>
                                        <p:tav tm="0">
                                          <p:val>
                                            <p:strVal val="ppt_w"/>
                                          </p:val>
                                        </p:tav>
                                        <p:tav tm="100000">
                                          <p:val>
                                            <p:fltVal val="0"/>
                                          </p:val>
                                        </p:tav>
                                      </p:tavLst>
                                    </p:anim>
                                    <p:anim calcmode="lin" valueType="num">
                                      <p:cBhvr>
                                        <p:cTn id="33" dur="2000"/>
                                        <p:tgtEl>
                                          <p:spTgt spid="9"/>
                                        </p:tgtEl>
                                        <p:attrNameLst>
                                          <p:attrName>ppt_h</p:attrName>
                                        </p:attrNameLst>
                                      </p:cBhvr>
                                      <p:tavLst>
                                        <p:tav tm="0">
                                          <p:val>
                                            <p:strVal val="ppt_h"/>
                                          </p:val>
                                        </p:tav>
                                        <p:tav tm="100000">
                                          <p:val>
                                            <p:strVal val="ppt_h"/>
                                          </p:val>
                                        </p:tav>
                                      </p:tavLst>
                                    </p:anim>
                                    <p:set>
                                      <p:cBhvr>
                                        <p:cTn id="34" dur="1" fill="hold">
                                          <p:stCondLst>
                                            <p:cond delay="1999"/>
                                          </p:stCondLst>
                                        </p:cTn>
                                        <p:tgtEl>
                                          <p:spTgt spid="9"/>
                                        </p:tgtEl>
                                        <p:attrNameLst>
                                          <p:attrName>style.visibility</p:attrName>
                                        </p:attrNameLst>
                                      </p:cBhvr>
                                      <p:to>
                                        <p:strVal val="hidden"/>
                                      </p:to>
                                    </p:set>
                                  </p:childTnLst>
                                </p:cTn>
                              </p:par>
                              <p:par>
                                <p:cTn id="35" presetID="17" presetClass="exit" presetSubtype="8" fill="hold" nodeType="withEffect">
                                  <p:stCondLst>
                                    <p:cond delay="0"/>
                                  </p:stCondLst>
                                  <p:childTnLst>
                                    <p:anim calcmode="lin" valueType="num">
                                      <p:cBhvr>
                                        <p:cTn id="36" dur="1500"/>
                                        <p:tgtEl>
                                          <p:spTgt spid="10"/>
                                        </p:tgtEl>
                                        <p:attrNameLst>
                                          <p:attrName>ppt_x</p:attrName>
                                        </p:attrNameLst>
                                      </p:cBhvr>
                                      <p:tavLst>
                                        <p:tav tm="0">
                                          <p:val>
                                            <p:strVal val="ppt_x"/>
                                          </p:val>
                                        </p:tav>
                                        <p:tav tm="100000">
                                          <p:val>
                                            <p:strVal val="ppt_x-ppt_w/2"/>
                                          </p:val>
                                        </p:tav>
                                      </p:tavLst>
                                    </p:anim>
                                    <p:anim calcmode="lin" valueType="num">
                                      <p:cBhvr>
                                        <p:cTn id="37" dur="1500"/>
                                        <p:tgtEl>
                                          <p:spTgt spid="10"/>
                                        </p:tgtEl>
                                        <p:attrNameLst>
                                          <p:attrName>ppt_y</p:attrName>
                                        </p:attrNameLst>
                                      </p:cBhvr>
                                      <p:tavLst>
                                        <p:tav tm="0">
                                          <p:val>
                                            <p:strVal val="ppt_y"/>
                                          </p:val>
                                        </p:tav>
                                        <p:tav tm="100000">
                                          <p:val>
                                            <p:strVal val="ppt_y"/>
                                          </p:val>
                                        </p:tav>
                                      </p:tavLst>
                                    </p:anim>
                                    <p:anim calcmode="lin" valueType="num">
                                      <p:cBhvr>
                                        <p:cTn id="38" dur="1500"/>
                                        <p:tgtEl>
                                          <p:spTgt spid="10"/>
                                        </p:tgtEl>
                                        <p:attrNameLst>
                                          <p:attrName>ppt_w</p:attrName>
                                        </p:attrNameLst>
                                      </p:cBhvr>
                                      <p:tavLst>
                                        <p:tav tm="0">
                                          <p:val>
                                            <p:strVal val="ppt_w"/>
                                          </p:val>
                                        </p:tav>
                                        <p:tav tm="100000">
                                          <p:val>
                                            <p:fltVal val="0"/>
                                          </p:val>
                                        </p:tav>
                                      </p:tavLst>
                                    </p:anim>
                                    <p:anim calcmode="lin" valueType="num">
                                      <p:cBhvr>
                                        <p:cTn id="39" dur="1500"/>
                                        <p:tgtEl>
                                          <p:spTgt spid="10"/>
                                        </p:tgtEl>
                                        <p:attrNameLst>
                                          <p:attrName>ppt_h</p:attrName>
                                        </p:attrNameLst>
                                      </p:cBhvr>
                                      <p:tavLst>
                                        <p:tav tm="0">
                                          <p:val>
                                            <p:strVal val="ppt_h"/>
                                          </p:val>
                                        </p:tav>
                                        <p:tav tm="100000">
                                          <p:val>
                                            <p:strVal val="ppt_h"/>
                                          </p:val>
                                        </p:tav>
                                      </p:tavLst>
                                    </p:anim>
                                    <p:set>
                                      <p:cBhvr>
                                        <p:cTn id="40" dur="1" fill="hold">
                                          <p:stCondLst>
                                            <p:cond delay="1499"/>
                                          </p:stCondLst>
                                        </p:cTn>
                                        <p:tgtEl>
                                          <p:spTgt spid="10"/>
                                        </p:tgtEl>
                                        <p:attrNameLst>
                                          <p:attrName>style.visibility</p:attrName>
                                        </p:attrNameLst>
                                      </p:cBhvr>
                                      <p:to>
                                        <p:strVal val="hidden"/>
                                      </p:to>
                                    </p:set>
                                  </p:childTnLst>
                                </p:cTn>
                              </p:par>
                              <p:par>
                                <p:cTn id="41" presetID="17" presetClass="exit" presetSubtype="8" fill="hold" nodeType="withEffect">
                                  <p:stCondLst>
                                    <p:cond delay="0"/>
                                  </p:stCondLst>
                                  <p:childTnLst>
                                    <p:anim calcmode="lin" valueType="num">
                                      <p:cBhvr>
                                        <p:cTn id="42" dur="1000"/>
                                        <p:tgtEl>
                                          <p:spTgt spid="11"/>
                                        </p:tgtEl>
                                        <p:attrNameLst>
                                          <p:attrName>ppt_x</p:attrName>
                                        </p:attrNameLst>
                                      </p:cBhvr>
                                      <p:tavLst>
                                        <p:tav tm="0">
                                          <p:val>
                                            <p:strVal val="ppt_x"/>
                                          </p:val>
                                        </p:tav>
                                        <p:tav tm="100000">
                                          <p:val>
                                            <p:strVal val="ppt_x-ppt_w/2"/>
                                          </p:val>
                                        </p:tav>
                                      </p:tavLst>
                                    </p:anim>
                                    <p:anim calcmode="lin" valueType="num">
                                      <p:cBhvr>
                                        <p:cTn id="43" dur="1000"/>
                                        <p:tgtEl>
                                          <p:spTgt spid="11"/>
                                        </p:tgtEl>
                                        <p:attrNameLst>
                                          <p:attrName>ppt_y</p:attrName>
                                        </p:attrNameLst>
                                      </p:cBhvr>
                                      <p:tavLst>
                                        <p:tav tm="0">
                                          <p:val>
                                            <p:strVal val="ppt_y"/>
                                          </p:val>
                                        </p:tav>
                                        <p:tav tm="100000">
                                          <p:val>
                                            <p:strVal val="ppt_y"/>
                                          </p:val>
                                        </p:tav>
                                      </p:tavLst>
                                    </p:anim>
                                    <p:anim calcmode="lin" valueType="num">
                                      <p:cBhvr>
                                        <p:cTn id="44" dur="1000"/>
                                        <p:tgtEl>
                                          <p:spTgt spid="11"/>
                                        </p:tgtEl>
                                        <p:attrNameLst>
                                          <p:attrName>ppt_w</p:attrName>
                                        </p:attrNameLst>
                                      </p:cBhvr>
                                      <p:tavLst>
                                        <p:tav tm="0">
                                          <p:val>
                                            <p:strVal val="ppt_w"/>
                                          </p:val>
                                        </p:tav>
                                        <p:tav tm="100000">
                                          <p:val>
                                            <p:fltVal val="0"/>
                                          </p:val>
                                        </p:tav>
                                      </p:tavLst>
                                    </p:anim>
                                    <p:anim calcmode="lin" valueType="num">
                                      <p:cBhvr>
                                        <p:cTn id="45" dur="1000"/>
                                        <p:tgtEl>
                                          <p:spTgt spid="11"/>
                                        </p:tgtEl>
                                        <p:attrNameLst>
                                          <p:attrName>ppt_h</p:attrName>
                                        </p:attrNameLst>
                                      </p:cBhvr>
                                      <p:tavLst>
                                        <p:tav tm="0">
                                          <p:val>
                                            <p:strVal val="ppt_h"/>
                                          </p:val>
                                        </p:tav>
                                        <p:tav tm="100000">
                                          <p:val>
                                            <p:strVal val="ppt_h"/>
                                          </p:val>
                                        </p:tav>
                                      </p:tavLst>
                                    </p:anim>
                                    <p:set>
                                      <p:cBhvr>
                                        <p:cTn id="46" dur="1" fill="hold">
                                          <p:stCondLst>
                                            <p:cond delay="999"/>
                                          </p:stCondLst>
                                        </p:cTn>
                                        <p:tgtEl>
                                          <p:spTgt spid="11"/>
                                        </p:tgtEl>
                                        <p:attrNameLst>
                                          <p:attrName>style.visibility</p:attrName>
                                        </p:attrNameLst>
                                      </p:cBhvr>
                                      <p:to>
                                        <p:strVal val="hidden"/>
                                      </p:to>
                                    </p:set>
                                  </p:childTnLst>
                                </p:cTn>
                              </p:par>
                              <p:par>
                                <p:cTn id="47" presetID="23" presetClass="entr" presetSubtype="288" fill="hold" nodeType="withEffect">
                                  <p:stCondLst>
                                    <p:cond delay="0"/>
                                  </p:stCondLst>
                                  <p:childTnLst>
                                    <p:set>
                                      <p:cBhvr>
                                        <p:cTn id="48" dur="1" fill="hold">
                                          <p:stCondLst>
                                            <p:cond delay="0"/>
                                          </p:stCondLst>
                                        </p:cTn>
                                        <p:tgtEl>
                                          <p:spTgt spid="16387"/>
                                        </p:tgtEl>
                                        <p:attrNameLst>
                                          <p:attrName>style.visibility</p:attrName>
                                        </p:attrNameLst>
                                      </p:cBhvr>
                                      <p:to>
                                        <p:strVal val="visible"/>
                                      </p:to>
                                    </p:set>
                                    <p:anim calcmode="lin" valueType="num">
                                      <p:cBhvr>
                                        <p:cTn id="49" dur="4000" fill="hold"/>
                                        <p:tgtEl>
                                          <p:spTgt spid="16387"/>
                                        </p:tgtEl>
                                        <p:attrNameLst>
                                          <p:attrName>ppt_w</p:attrName>
                                        </p:attrNameLst>
                                      </p:cBhvr>
                                      <p:tavLst>
                                        <p:tav tm="0">
                                          <p:val>
                                            <p:strVal val="4/3*#ppt_w"/>
                                          </p:val>
                                        </p:tav>
                                        <p:tav tm="100000">
                                          <p:val>
                                            <p:strVal val="#ppt_w"/>
                                          </p:val>
                                        </p:tav>
                                      </p:tavLst>
                                    </p:anim>
                                    <p:anim calcmode="lin" valueType="num">
                                      <p:cBhvr>
                                        <p:cTn id="50" dur="4000" fill="hold"/>
                                        <p:tgtEl>
                                          <p:spTgt spid="16387"/>
                                        </p:tgtEl>
                                        <p:attrNameLst>
                                          <p:attrName>ppt_h</p:attrName>
                                        </p:attrNameLst>
                                      </p:cBhvr>
                                      <p:tavLst>
                                        <p:tav tm="0">
                                          <p:val>
                                            <p:strVal val="4/3*#ppt_h"/>
                                          </p:val>
                                        </p:tav>
                                        <p:tav tm="100000">
                                          <p:val>
                                            <p:strVal val="#ppt_h"/>
                                          </p:val>
                                        </p:tav>
                                      </p:tavLst>
                                    </p:anim>
                                  </p:childTnLst>
                                </p:cTn>
                              </p:par>
                              <p:par>
                                <p:cTn id="51" presetID="40" presetClass="entr" presetSubtype="0" fill="hold" grpId="0" nodeType="withEffect">
                                  <p:stCondLst>
                                    <p:cond delay="4000"/>
                                  </p:stCondLst>
                                  <p:iterate type="lt">
                                    <p:tmPct val="10000"/>
                                  </p:iterate>
                                  <p:childTnLst>
                                    <p:set>
                                      <p:cBhvr>
                                        <p:cTn id="52" dur="1" fill="hold">
                                          <p:stCondLst>
                                            <p:cond delay="0"/>
                                          </p:stCondLst>
                                        </p:cTn>
                                        <p:tgtEl>
                                          <p:spTgt spid="13"/>
                                        </p:tgtEl>
                                        <p:attrNameLst>
                                          <p:attrName>style.visibility</p:attrName>
                                        </p:attrNameLst>
                                      </p:cBhvr>
                                      <p:to>
                                        <p:strVal val="visible"/>
                                      </p:to>
                                    </p:set>
                                    <p:animEffect transition="in" filter="fade">
                                      <p:cBhvr>
                                        <p:cTn id="53" dur="1000"/>
                                        <p:tgtEl>
                                          <p:spTgt spid="13"/>
                                        </p:tgtEl>
                                      </p:cBhvr>
                                    </p:animEffect>
                                    <p:anim calcmode="lin" valueType="num">
                                      <p:cBhvr>
                                        <p:cTn id="54" dur="1000" fill="hold"/>
                                        <p:tgtEl>
                                          <p:spTgt spid="13"/>
                                        </p:tgtEl>
                                        <p:attrNameLst>
                                          <p:attrName>ppt_x</p:attrName>
                                        </p:attrNameLst>
                                      </p:cBhvr>
                                      <p:tavLst>
                                        <p:tav tm="0">
                                          <p:val>
                                            <p:strVal val="#ppt_x-.1"/>
                                          </p:val>
                                        </p:tav>
                                        <p:tav tm="100000">
                                          <p:val>
                                            <p:strVal val="#ppt_x"/>
                                          </p:val>
                                        </p:tav>
                                      </p:tavLst>
                                    </p:anim>
                                    <p:anim calcmode="lin" valueType="num">
                                      <p:cBhvr>
                                        <p:cTn id="55"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an_Francisco_California_Ave.jpg"/>
          <p:cNvPicPr>
            <a:picLocks noChangeAspect="1"/>
          </p:cNvPicPr>
          <p:nvPr/>
        </p:nvPicPr>
        <p:blipFill>
          <a:blip r:embed="rId2" cstate="print"/>
          <a:srcRect/>
          <a:stretch>
            <a:fillRect/>
          </a:stretch>
        </p:blipFill>
        <p:spPr bwMode="auto">
          <a:xfrm>
            <a:off x="2484438" y="0"/>
            <a:ext cx="417512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1443" name="4 CuadroTexto"/>
          <p:cNvSpPr txBox="1">
            <a:spLocks noChangeArrowheads="1"/>
          </p:cNvSpPr>
          <p:nvPr/>
        </p:nvSpPr>
        <p:spPr bwMode="auto">
          <a:xfrm>
            <a:off x="0" y="5060950"/>
            <a:ext cx="184150" cy="3683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spAutoFit/>
          </a:bodyPr>
          <a:lstStyle/>
          <a:p>
            <a:endParaRPr lang="es-ES">
              <a:latin typeface="Calibri" pitchFamily="34" charset="0"/>
            </a:endParaRPr>
          </a:p>
        </p:txBody>
      </p:sp>
      <p:sp>
        <p:nvSpPr>
          <p:cNvPr id="6" name="5 Rectángulo"/>
          <p:cNvSpPr/>
          <p:nvPr/>
        </p:nvSpPr>
        <p:spPr>
          <a:xfrm>
            <a:off x="2484438" y="0"/>
            <a:ext cx="4175125" cy="5715000"/>
          </a:xfrm>
          <a:prstGeom prst="rect">
            <a:avLst/>
          </a:prstGeom>
          <a:solidFill>
            <a:schemeClr val="accent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b="1">
              <a:solidFill>
                <a:schemeClr val="tx1"/>
              </a:solidFill>
              <a:effectLst>
                <a:outerShdw blurRad="38100" dist="38100" dir="2700000" algn="tl">
                  <a:srgbClr val="000000"/>
                </a:outerShdw>
              </a:effectLst>
              <a:cs typeface="Arial" charset="0"/>
            </a:endParaRPr>
          </a:p>
        </p:txBody>
      </p:sp>
      <p:sp>
        <p:nvSpPr>
          <p:cNvPr id="7" name="6 Rectángulo"/>
          <p:cNvSpPr/>
          <p:nvPr/>
        </p:nvSpPr>
        <p:spPr>
          <a:xfrm>
            <a:off x="6659563" y="0"/>
            <a:ext cx="2484437" cy="5715000"/>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0"/>
            <a:ext cx="2484438" cy="5715000"/>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1835150" y="4791075"/>
            <a:ext cx="583247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Pero en casi todos Goya utiliza los juegos de luces y sombras y una graduación de tonos y detalles muy velazqueños, para dar sensación de espacio.</a:t>
            </a:r>
          </a:p>
        </p:txBody>
      </p:sp>
    </p:spTree>
  </p:cSld>
  <p:clrMapOvr>
    <a:masterClrMapping/>
  </p:clrMapOvr>
  <mc:AlternateContent xmlns:mc="http://schemas.openxmlformats.org/markup-compatibility/2006" xmlns:p14="http://schemas.microsoft.com/office/powerpoint/2010/main">
    <mc:Choice Requires="p14">
      <p:transition spd="slow" p14:dur="2000" advTm="21000">
        <p14:flip dir="l"/>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par>
                                <p:cTn id="15" presetID="21" presetClass="entr" presetSubtype="4"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heel(4)">
                                      <p:cBhvr>
                                        <p:cTn id="17" dur="3000"/>
                                        <p:tgtEl>
                                          <p:spTgt spid="8"/>
                                        </p:tgtEl>
                                      </p:cBhvr>
                                    </p:animEffect>
                                  </p:childTnLst>
                                </p:cTn>
                              </p:par>
                              <p:par>
                                <p:cTn id="18" presetID="21" presetClass="entr" presetSubtype="4"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heel(4)">
                                      <p:cBhvr>
                                        <p:cTn id="20" dur="3000"/>
                                        <p:tgtEl>
                                          <p:spTgt spid="7"/>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1"/>
                                          </p:val>
                                        </p:tav>
                                        <p:tav tm="100000">
                                          <p:val>
                                            <p:strVal val="#ppt_x"/>
                                          </p:val>
                                        </p:tav>
                                      </p:tavLst>
                                    </p:anim>
                                    <p:anim calcmode="lin" valueType="num">
                                      <p:cBhvr>
                                        <p:cTn id="26"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23189_640px.jpg"/>
          <p:cNvPicPr>
            <a:picLocks noChangeAspect="1"/>
          </p:cNvPicPr>
          <p:nvPr/>
        </p:nvPicPr>
        <p:blipFill>
          <a:blip r:embed="rId2" cstate="print"/>
          <a:srcRect/>
          <a:stretch>
            <a:fillRect/>
          </a:stretch>
        </p:blipFill>
        <p:spPr bwMode="auto">
          <a:xfrm>
            <a:off x="2266950" y="0"/>
            <a:ext cx="4608513"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1116013" cy="5715000"/>
          </a:xfrm>
          <a:prstGeom prst="rect">
            <a:avLst/>
          </a:prstGeom>
          <a:gradFill flip="none" rotWithShape="1">
            <a:gsLst>
              <a:gs pos="0">
                <a:srgbClr val="CC6600">
                  <a:shade val="30000"/>
                  <a:satMod val="115000"/>
                </a:srgbClr>
              </a:gs>
              <a:gs pos="50000">
                <a:srgbClr val="CC6600">
                  <a:shade val="67500"/>
                  <a:satMod val="115000"/>
                </a:srgbClr>
              </a:gs>
              <a:gs pos="100000">
                <a:srgbClr val="CC6600">
                  <a:shade val="100000"/>
                  <a:satMod val="115000"/>
                </a:srgb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1116013" y="0"/>
            <a:ext cx="1152525" cy="5715000"/>
          </a:xfrm>
          <a:prstGeom prst="rect">
            <a:avLst/>
          </a:prstGeom>
          <a:gradFill flip="none" rotWithShape="1">
            <a:gsLst>
              <a:gs pos="0">
                <a:srgbClr val="CC6600">
                  <a:shade val="30000"/>
                  <a:satMod val="115000"/>
                </a:srgbClr>
              </a:gs>
              <a:gs pos="50000">
                <a:srgbClr val="CC6600">
                  <a:shade val="67500"/>
                  <a:satMod val="115000"/>
                </a:srgbClr>
              </a:gs>
              <a:gs pos="100000">
                <a:srgbClr val="CC6600">
                  <a:shade val="100000"/>
                  <a:satMod val="115000"/>
                </a:srgb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8027988" y="0"/>
            <a:ext cx="1116012" cy="5715000"/>
          </a:xfrm>
          <a:prstGeom prst="rect">
            <a:avLst/>
          </a:prstGeom>
          <a:gradFill flip="none" rotWithShape="1">
            <a:gsLst>
              <a:gs pos="0">
                <a:srgbClr val="CC6600">
                  <a:shade val="30000"/>
                  <a:satMod val="115000"/>
                </a:srgbClr>
              </a:gs>
              <a:gs pos="50000">
                <a:srgbClr val="CC6600">
                  <a:shade val="67500"/>
                  <a:satMod val="115000"/>
                </a:srgbClr>
              </a:gs>
              <a:gs pos="100000">
                <a:srgbClr val="CC6600">
                  <a:shade val="100000"/>
                  <a:satMod val="115000"/>
                </a:srgb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6875463" y="0"/>
            <a:ext cx="1152525" cy="5715000"/>
          </a:xfrm>
          <a:prstGeom prst="rect">
            <a:avLst/>
          </a:prstGeom>
          <a:gradFill flip="none" rotWithShape="1">
            <a:gsLst>
              <a:gs pos="0">
                <a:srgbClr val="CC6600">
                  <a:shade val="30000"/>
                  <a:satMod val="115000"/>
                </a:srgbClr>
              </a:gs>
              <a:gs pos="50000">
                <a:srgbClr val="CC6600">
                  <a:shade val="67500"/>
                  <a:satMod val="115000"/>
                </a:srgbClr>
              </a:gs>
              <a:gs pos="100000">
                <a:srgbClr val="CC6600">
                  <a:shade val="100000"/>
                  <a:satMod val="115000"/>
                </a:srgb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2266950" y="0"/>
            <a:ext cx="4608513" cy="5715000"/>
          </a:xfrm>
          <a:prstGeom prst="rect">
            <a:avLst/>
          </a:prstGeom>
          <a:solidFill>
            <a:srgbClr val="59320B">
              <a:alpha val="71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66950" y="0"/>
            <a:ext cx="4608513" cy="5715000"/>
          </a:xfrm>
          <a:prstGeom prst="rect">
            <a:avLst/>
          </a:prstGeom>
          <a:solidFill>
            <a:schemeClr val="accent6">
              <a:lumMod val="50000"/>
              <a:alpha val="7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uadroTexto"/>
          <p:cNvSpPr txBox="1"/>
          <p:nvPr/>
        </p:nvSpPr>
        <p:spPr>
          <a:xfrm>
            <a:off x="1908175" y="4791075"/>
            <a:ext cx="554355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estos retratos de la década de los 80, los hay que todavía se encuentran dentro de una línea fría y señorial.</a:t>
            </a:r>
          </a:p>
        </p:txBody>
      </p:sp>
    </p:spTree>
  </p:cSld>
  <p:clrMapOvr>
    <a:masterClrMapping/>
  </p:clrMapOvr>
  <mc:AlternateContent xmlns:mc="http://schemas.openxmlformats.org/markup-compatibility/2006" xmlns:p14="http://schemas.microsoft.com/office/powerpoint/2010/main">
    <mc:Choice Requires="p14">
      <p:transition spd="slow" p14:dur="2000" advTm="17000">
        <p14:switch dir="r"/>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3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horizontal)">
                                      <p:cBhvr>
                                        <p:cTn id="10" dur="3000"/>
                                        <p:tgtEl>
                                          <p:spTgt spid="7"/>
                                        </p:tgtEl>
                                      </p:cBhvr>
                                    </p:animEffect>
                                  </p:childTnLst>
                                </p:cTn>
                              </p:par>
                              <p:par>
                                <p:cTn id="11" presetID="3" presetClass="entr" presetSubtype="5"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vertical)">
                                      <p:cBhvr>
                                        <p:cTn id="13" dur="3000"/>
                                        <p:tgtEl>
                                          <p:spTgt spid="8"/>
                                        </p:tgtEl>
                                      </p:cBhvr>
                                    </p:animEffect>
                                  </p:childTnLst>
                                </p:cTn>
                              </p:par>
                              <p:par>
                                <p:cTn id="14" presetID="3" presetClass="entr" presetSubtype="10"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horizontal)">
                                      <p:cBhvr>
                                        <p:cTn id="16" dur="3000"/>
                                        <p:tgtEl>
                                          <p:spTgt spid="9"/>
                                        </p:tgtEl>
                                      </p:cBhvr>
                                    </p:animEffect>
                                  </p:childTnLst>
                                </p:cTn>
                              </p:par>
                              <p:par>
                                <p:cTn id="17" presetID="4" presetClass="exit" presetSubtype="32" fill="hold" nodeType="withEffect">
                                  <p:stCondLst>
                                    <p:cond delay="0"/>
                                  </p:stCondLst>
                                  <p:childTnLst>
                                    <p:animEffect transition="out" filter="box(out)">
                                      <p:cBhvr>
                                        <p:cTn id="18" dur="2000"/>
                                        <p:tgtEl>
                                          <p:spTgt spid="13"/>
                                        </p:tgtEl>
                                      </p:cBhvr>
                                    </p:animEffect>
                                    <p:set>
                                      <p:cBhvr>
                                        <p:cTn id="19" dur="1" fill="hold">
                                          <p:stCondLst>
                                            <p:cond delay="1999"/>
                                          </p:stCondLst>
                                        </p:cTn>
                                        <p:tgtEl>
                                          <p:spTgt spid="13"/>
                                        </p:tgtEl>
                                        <p:attrNameLst>
                                          <p:attrName>style.visibility</p:attrName>
                                        </p:attrNameLst>
                                      </p:cBhvr>
                                      <p:to>
                                        <p:strVal val="hidden"/>
                                      </p:to>
                                    </p:set>
                                  </p:childTnLst>
                                </p:cTn>
                              </p:par>
                              <p:par>
                                <p:cTn id="20" presetID="6" presetClass="exit" presetSubtype="32" fill="hold" nodeType="withEffect">
                                  <p:stCondLst>
                                    <p:cond delay="0"/>
                                  </p:stCondLst>
                                  <p:childTnLst>
                                    <p:animEffect transition="out" filter="circle(out)">
                                      <p:cBhvr>
                                        <p:cTn id="21" dur="3000"/>
                                        <p:tgtEl>
                                          <p:spTgt spid="11"/>
                                        </p:tgtEl>
                                      </p:cBhvr>
                                    </p:animEffect>
                                    <p:set>
                                      <p:cBhvr>
                                        <p:cTn id="22" dur="1" fill="hold">
                                          <p:stCondLst>
                                            <p:cond delay="2999"/>
                                          </p:stCondLst>
                                        </p:cTn>
                                        <p:tgtEl>
                                          <p:spTgt spid="11"/>
                                        </p:tgtEl>
                                        <p:attrNameLst>
                                          <p:attrName>style.visibility</p:attrName>
                                        </p:attrNameLst>
                                      </p:cBhvr>
                                      <p:to>
                                        <p:strVal val="hidden"/>
                                      </p:to>
                                    </p:se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2/3*#ppt_w"/>
                                          </p:val>
                                        </p:tav>
                                        <p:tav tm="100000">
                                          <p:val>
                                            <p:strVal val="#ppt_w"/>
                                          </p:val>
                                        </p:tav>
                                      </p:tavLst>
                                    </p:anim>
                                    <p:anim calcmode="lin" valueType="num">
                                      <p:cBhvr>
                                        <p:cTn id="26" dur="3000" fill="hold"/>
                                        <p:tgtEl>
                                          <p:spTgt spid="4"/>
                                        </p:tgtEl>
                                        <p:attrNameLst>
                                          <p:attrName>ppt_h</p:attrName>
                                        </p:attrNameLst>
                                      </p:cBhvr>
                                      <p:tavLst>
                                        <p:tav tm="0">
                                          <p:val>
                                            <p:strVal val="2/3*#ppt_h"/>
                                          </p:val>
                                        </p:tav>
                                        <p:tav tm="100000">
                                          <p:val>
                                            <p:strVal val="#ppt_h"/>
                                          </p:val>
                                        </p:tav>
                                      </p:tavLst>
                                    </p:anim>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1"/>
                                          </p:val>
                                        </p:tav>
                                        <p:tav tm="100000">
                                          <p:val>
                                            <p:strVal val="#ppt_x"/>
                                          </p:val>
                                        </p:tav>
                                      </p:tavLst>
                                    </p:anim>
                                    <p:anim calcmode="lin" valueType="num">
                                      <p:cBhvr>
                                        <p:cTn id="3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rio_050.jpg"/>
          <p:cNvPicPr>
            <a:picLocks noChangeAspect="1"/>
          </p:cNvPicPr>
          <p:nvPr/>
        </p:nvPicPr>
        <p:blipFill>
          <a:blip r:embed="rId2" cstate="print"/>
          <a:srcRect/>
          <a:stretch>
            <a:fillRect/>
          </a:stretch>
        </p:blipFill>
        <p:spPr bwMode="auto">
          <a:xfrm>
            <a:off x="2411413" y="0"/>
            <a:ext cx="4465637"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2411413" y="0"/>
            <a:ext cx="4465637" cy="5715000"/>
          </a:xfrm>
          <a:prstGeom prst="rect">
            <a:avLst/>
          </a:prstGeom>
          <a:solidFill>
            <a:schemeClr val="accent4">
              <a:lumMod val="50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77050" y="0"/>
            <a:ext cx="2266950" cy="5715000"/>
          </a:xfrm>
          <a:prstGeom prst="rect">
            <a:avLst/>
          </a:prstGeom>
          <a:gradFill flip="none" rotWithShape="1">
            <a:gsLst>
              <a:gs pos="0">
                <a:schemeClr val="accent4">
                  <a:lumMod val="75000"/>
                  <a:shade val="30000"/>
                  <a:satMod val="115000"/>
                </a:schemeClr>
              </a:gs>
              <a:gs pos="50000">
                <a:schemeClr val="accent4">
                  <a:lumMod val="75000"/>
                  <a:shade val="67500"/>
                  <a:satMod val="115000"/>
                </a:schemeClr>
              </a:gs>
              <a:gs pos="100000">
                <a:schemeClr val="accent4">
                  <a:lumMod val="7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0"/>
            <a:ext cx="2411413" cy="5715000"/>
          </a:xfrm>
          <a:prstGeom prst="rect">
            <a:avLst/>
          </a:prstGeom>
          <a:gradFill flip="none" rotWithShape="1">
            <a:gsLst>
              <a:gs pos="0">
                <a:schemeClr val="accent4">
                  <a:lumMod val="75000"/>
                  <a:shade val="30000"/>
                  <a:satMod val="115000"/>
                </a:schemeClr>
              </a:gs>
              <a:gs pos="50000">
                <a:schemeClr val="accent4">
                  <a:lumMod val="75000"/>
                  <a:shade val="67500"/>
                  <a:satMod val="115000"/>
                </a:schemeClr>
              </a:gs>
              <a:gs pos="100000">
                <a:schemeClr val="accent4">
                  <a:lumMod val="7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411413" y="0"/>
            <a:ext cx="4465637" cy="5715000"/>
          </a:xfrm>
          <a:prstGeom prst="rect">
            <a:avLst/>
          </a:prstGeom>
          <a:solidFill>
            <a:schemeClr val="accent4">
              <a:lumMod val="50000"/>
              <a:alpha val="6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uadroTexto"/>
          <p:cNvSpPr txBox="1"/>
          <p:nvPr/>
        </p:nvSpPr>
        <p:spPr>
          <a:xfrm>
            <a:off x="1908175" y="4514850"/>
            <a:ext cx="5759450"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i="1" dirty="0">
                <a:effectLst>
                  <a:glow rad="101600">
                    <a:schemeClr val="accent2">
                      <a:satMod val="175000"/>
                      <a:alpha val="40000"/>
                    </a:schemeClr>
                  </a:glow>
                  <a:outerShdw blurRad="38100" dist="38100" dir="2700000" algn="tl">
                    <a:srgbClr val="000000">
                      <a:alpha val="43137"/>
                    </a:srgbClr>
                  </a:outerShdw>
                </a:effectLst>
              </a:rPr>
              <a:t>"Lechera de Burdeos"</a:t>
            </a:r>
            <a:r>
              <a:rPr lang="es-ES" b="1" dirty="0">
                <a:effectLst>
                  <a:glow rad="101600">
                    <a:schemeClr val="accent2">
                      <a:satMod val="175000"/>
                      <a:alpha val="40000"/>
                    </a:schemeClr>
                  </a:glow>
                  <a:outerShdw blurRad="38100" dist="38100" dir="2700000" algn="tl">
                    <a:srgbClr val="000000">
                      <a:alpha val="43137"/>
                    </a:srgbClr>
                  </a:outerShdw>
                </a:effectLst>
              </a:rPr>
              <a:t>, un año antes de morir. En este cuadro recobra el colorido, el efecto lumínico que hace vibrar la atmósfera repleta de inquietas y pequeñas pinceladas.</a:t>
            </a:r>
          </a:p>
        </p:txBody>
      </p:sp>
    </p:spTree>
  </p:cSld>
  <p:clrMapOvr>
    <a:masterClrMapping/>
  </p:clrMapOvr>
  <mc:AlternateContent xmlns:mc="http://schemas.openxmlformats.org/markup-compatibility/2006" xmlns:p14="http://schemas.microsoft.com/office/powerpoint/2010/main">
    <mc:Choice Requires="p14">
      <p:transition spd="slow" p14:dur="2000" advTm="23000">
        <p14:switch dir="l"/>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3000"/>
                                        <p:tgtEl>
                                          <p:spTgt spid="4"/>
                                        </p:tgtEl>
                                      </p:cBhvr>
                                    </p:animEffect>
                                  </p:childTnLst>
                                </p:cTn>
                              </p:par>
                              <p:par>
                                <p:cTn id="18" presetID="13" presetClass="entr" presetSubtype="16"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plus(in)">
                                      <p:cBhvr>
                                        <p:cTn id="20" dur="3000"/>
                                        <p:tgtEl>
                                          <p:spTgt spid="8"/>
                                        </p:tgtEl>
                                      </p:cBhvr>
                                    </p:animEffect>
                                  </p:childTnLst>
                                </p:cTn>
                              </p:par>
                              <p:par>
                                <p:cTn id="21" presetID="13" presetClass="entr" presetSubtype="16"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plus(in)">
                                      <p:cBhvr>
                                        <p:cTn id="23" dur="3000"/>
                                        <p:tgtEl>
                                          <p:spTgt spid="7"/>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10"/>
                                        </p:tgtEl>
                                        <p:attrNameLst>
                                          <p:attrName>style.visibility</p:attrName>
                                        </p:attrNameLst>
                                      </p:cBhvr>
                                      <p:to>
                                        <p:strVal val="visible"/>
                                      </p:to>
                                    </p:set>
                                    <p:animEffect transition="in" filter="fade">
                                      <p:cBhvr>
                                        <p:cTn id="27" dur="1000"/>
                                        <p:tgtEl>
                                          <p:spTgt spid="10"/>
                                        </p:tgtEl>
                                      </p:cBhvr>
                                    </p:animEffect>
                                    <p:anim calcmode="lin" valueType="num">
                                      <p:cBhvr>
                                        <p:cTn id="28" dur="1000" fill="hold"/>
                                        <p:tgtEl>
                                          <p:spTgt spid="10"/>
                                        </p:tgtEl>
                                        <p:attrNameLst>
                                          <p:attrName>ppt_x</p:attrName>
                                        </p:attrNameLst>
                                      </p:cBhvr>
                                      <p:tavLst>
                                        <p:tav tm="0">
                                          <p:val>
                                            <p:strVal val="#ppt_x-.1"/>
                                          </p:val>
                                        </p:tav>
                                        <p:tav tm="100000">
                                          <p:val>
                                            <p:strVal val="#ppt_x"/>
                                          </p:val>
                                        </p:tav>
                                      </p:tavLst>
                                    </p:anim>
                                    <p:anim calcmode="lin" valueType="num">
                                      <p:cBhvr>
                                        <p:cTn id="29"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5787458138_072fcc8c0b_b.jpg"/>
          <p:cNvPicPr>
            <a:picLocks noGrp="1" noChangeAspect="1"/>
          </p:cNvPicPr>
          <p:nvPr>
            <p:ph idx="1"/>
          </p:nvPr>
        </p:nvPicPr>
        <p:blipFill>
          <a:blip r:embed="rId2" cstate="print"/>
          <a:srcRect/>
          <a:stretch>
            <a:fillRect/>
          </a:stretch>
        </p:blipFill>
        <p:spPr>
          <a:xfrm>
            <a:off x="11895138" y="476250"/>
            <a:ext cx="63500" cy="60325"/>
          </a:xfrm>
          <a:effectLst>
            <a:outerShdw algn="tl" rotWithShape="0">
              <a:srgbClr val="000000">
                <a:alpha val="70000"/>
              </a:srgbClr>
            </a:outerShdw>
          </a:effectLst>
        </p:spPr>
      </p:pic>
      <p:sp>
        <p:nvSpPr>
          <p:cNvPr id="4" name="3 Rectángulo"/>
          <p:cNvSpPr/>
          <p:nvPr/>
        </p:nvSpPr>
        <p:spPr>
          <a:xfrm flipV="1">
            <a:off x="-642974" y="5715000"/>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flipH="1">
            <a:off x="10501322" y="6131742"/>
            <a:ext cx="428660" cy="119023"/>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redondeado"/>
          <p:cNvSpPr/>
          <p:nvPr/>
        </p:nvSpPr>
        <p:spPr>
          <a:xfrm flipH="1">
            <a:off x="-428660" y="0"/>
            <a:ext cx="71439" cy="5715000"/>
          </a:xfrm>
          <a:prstGeom prst="round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flipH="1" flipV="1">
            <a:off x="11312923" y="6072170"/>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redondeado"/>
          <p:cNvSpPr/>
          <p:nvPr/>
        </p:nvSpPr>
        <p:spPr>
          <a:xfrm flipH="1" flipV="1">
            <a:off x="10644230" y="357170"/>
            <a:ext cx="71439" cy="119063"/>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redondeado"/>
          <p:cNvSpPr/>
          <p:nvPr/>
        </p:nvSpPr>
        <p:spPr>
          <a:xfrm flipH="1">
            <a:off x="-214346" y="-416742"/>
            <a:ext cx="9144000" cy="178575"/>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redondeado"/>
          <p:cNvSpPr/>
          <p:nvPr/>
        </p:nvSpPr>
        <p:spPr>
          <a:xfrm>
            <a:off x="928662" y="11191933"/>
            <a:ext cx="71438" cy="59492"/>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redondeado"/>
          <p:cNvSpPr/>
          <p:nvPr/>
        </p:nvSpPr>
        <p:spPr>
          <a:xfrm>
            <a:off x="-1143040" y="4941108"/>
            <a:ext cx="142876" cy="23808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redondeado"/>
          <p:cNvSpPr/>
          <p:nvPr/>
        </p:nvSpPr>
        <p:spPr>
          <a:xfrm flipV="1">
            <a:off x="2428860" y="6786550"/>
            <a:ext cx="142876" cy="119103"/>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redondeado"/>
          <p:cNvSpPr/>
          <p:nvPr/>
        </p:nvSpPr>
        <p:spPr>
          <a:xfrm flipV="1">
            <a:off x="6143636" y="10834703"/>
            <a:ext cx="214314" cy="38099"/>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20" name="19 Imagen" descr="2414754888_a0353745a7_b.jpg"/>
          <p:cNvPicPr>
            <a:picLocks noChangeAspect="1"/>
          </p:cNvPicPr>
          <p:nvPr/>
        </p:nvPicPr>
        <p:blipFill>
          <a:blip r:embed="rId3" cstate="print"/>
          <a:srcRect/>
          <a:stretch>
            <a:fillRect/>
          </a:stretch>
        </p:blipFill>
        <p:spPr bwMode="auto">
          <a:xfrm>
            <a:off x="-323850" y="0"/>
            <a:ext cx="986472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1" name="20 Rectángulo"/>
          <p:cNvSpPr/>
          <p:nvPr/>
        </p:nvSpPr>
        <p:spPr>
          <a:xfrm>
            <a:off x="0" y="0"/>
            <a:ext cx="2195513" cy="5715000"/>
          </a:xfrm>
          <a:prstGeom prst="rect">
            <a:avLst/>
          </a:prstGeom>
          <a:solidFill>
            <a:schemeClr val="tx2">
              <a:lumMod val="7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Rectángulo"/>
          <p:cNvSpPr/>
          <p:nvPr/>
        </p:nvSpPr>
        <p:spPr>
          <a:xfrm>
            <a:off x="4643438" y="0"/>
            <a:ext cx="2286000" cy="5715000"/>
          </a:xfrm>
          <a:prstGeom prst="rect">
            <a:avLst/>
          </a:prstGeom>
          <a:solidFill>
            <a:schemeClr val="tx2">
              <a:lumMod val="7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Rectángulo"/>
          <p:cNvSpPr/>
          <p:nvPr/>
        </p:nvSpPr>
        <p:spPr>
          <a:xfrm>
            <a:off x="7019925" y="0"/>
            <a:ext cx="2124075" cy="5715000"/>
          </a:xfrm>
          <a:prstGeom prst="rect">
            <a:avLst/>
          </a:prstGeom>
          <a:solidFill>
            <a:schemeClr val="tx2">
              <a:lumMod val="2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Rectángulo"/>
          <p:cNvSpPr/>
          <p:nvPr/>
        </p:nvSpPr>
        <p:spPr>
          <a:xfrm>
            <a:off x="2286000" y="0"/>
            <a:ext cx="2286000" cy="5715000"/>
          </a:xfrm>
          <a:prstGeom prst="rect">
            <a:avLst/>
          </a:prstGeom>
          <a:solidFill>
            <a:schemeClr val="tx2">
              <a:lumMod val="2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CuadroTexto"/>
          <p:cNvSpPr txBox="1"/>
          <p:nvPr/>
        </p:nvSpPr>
        <p:spPr>
          <a:xfrm>
            <a:off x="468313" y="576263"/>
            <a:ext cx="3239591" cy="677108"/>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sz="2000"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La </a:t>
            </a:r>
            <a:r>
              <a:rPr lang="es-ES" sz="20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maja vestida</a:t>
            </a:r>
            <a:br>
              <a:rPr lang="es-ES" sz="20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br>
            <a: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-Museo del Prado, Madrid-</a:t>
            </a:r>
          </a:p>
        </p:txBody>
      </p:sp>
      <p:sp>
        <p:nvSpPr>
          <p:cNvPr id="26" name="25 CuadroTexto"/>
          <p:cNvSpPr txBox="1"/>
          <p:nvPr/>
        </p:nvSpPr>
        <p:spPr>
          <a:xfrm>
            <a:off x="900113" y="4791075"/>
            <a:ext cx="755967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Famosísimas por la leyenda que quiso ver en ellas a la duquesa de Alba, las </a:t>
            </a:r>
            <a:r>
              <a:rPr lang="es-ES" b="1" i="1" dirty="0">
                <a:effectLst>
                  <a:glow rad="101600">
                    <a:schemeClr val="accent2">
                      <a:satMod val="175000"/>
                      <a:alpha val="40000"/>
                    </a:schemeClr>
                  </a:glow>
                  <a:outerShdw blurRad="38100" dist="38100" dir="2700000" algn="tl">
                    <a:srgbClr val="000000">
                      <a:alpha val="43137"/>
                    </a:srgbClr>
                  </a:outerShdw>
                </a:effectLst>
              </a:rPr>
              <a:t>Majas</a:t>
            </a:r>
            <a:r>
              <a:rPr lang="es-ES" b="1" dirty="0">
                <a:effectLst>
                  <a:glow rad="101600">
                    <a:schemeClr val="accent2">
                      <a:satMod val="175000"/>
                      <a:alpha val="40000"/>
                    </a:schemeClr>
                  </a:glow>
                  <a:outerShdw blurRad="38100" dist="38100" dir="2700000" algn="tl">
                    <a:srgbClr val="000000">
                      <a:alpha val="43137"/>
                    </a:srgbClr>
                  </a:outerShdw>
                </a:effectLst>
              </a:rPr>
              <a:t> son, quizá, lo más conocido en la obra de Goya, y sin duda lo que más literatura extra-artística ha producido.</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9000">
        <p15:prstTrans prst="wind"/>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3000"/>
                                        <p:tgtEl>
                                          <p:spTgt spid="21"/>
                                        </p:tgtEl>
                                      </p:cBhvr>
                                    </p:animEffect>
                                    <p:set>
                                      <p:cBhvr>
                                        <p:cTn id="7" dur="1" fill="hold">
                                          <p:stCondLst>
                                            <p:cond delay="2999"/>
                                          </p:stCondLst>
                                        </p:cTn>
                                        <p:tgtEl>
                                          <p:spTgt spid="21"/>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3000"/>
                                        <p:tgtEl>
                                          <p:spTgt spid="22"/>
                                        </p:tgtEl>
                                      </p:cBhvr>
                                    </p:animEffect>
                                    <p:set>
                                      <p:cBhvr>
                                        <p:cTn id="10" dur="1" fill="hold">
                                          <p:stCondLst>
                                            <p:cond delay="2999"/>
                                          </p:stCondLst>
                                        </p:cTn>
                                        <p:tgtEl>
                                          <p:spTgt spid="22"/>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3000"/>
                                        <p:tgtEl>
                                          <p:spTgt spid="23"/>
                                        </p:tgtEl>
                                      </p:cBhvr>
                                    </p:animEffect>
                                    <p:set>
                                      <p:cBhvr>
                                        <p:cTn id="13" dur="1" fill="hold">
                                          <p:stCondLst>
                                            <p:cond delay="2999"/>
                                          </p:stCondLst>
                                        </p:cTn>
                                        <p:tgtEl>
                                          <p:spTgt spid="23"/>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3000"/>
                                        <p:tgtEl>
                                          <p:spTgt spid="24"/>
                                        </p:tgtEl>
                                      </p:cBhvr>
                                    </p:animEffect>
                                    <p:set>
                                      <p:cBhvr>
                                        <p:cTn id="16" dur="1" fill="hold">
                                          <p:stCondLst>
                                            <p:cond delay="2999"/>
                                          </p:stCondLst>
                                        </p:cTn>
                                        <p:tgtEl>
                                          <p:spTgt spid="24"/>
                                        </p:tgtEl>
                                        <p:attrNameLst>
                                          <p:attrName>style.visibility</p:attrName>
                                        </p:attrNameLst>
                                      </p:cBhvr>
                                      <p:to>
                                        <p:strVal val="hidden"/>
                                      </p:to>
                                    </p:set>
                                  </p:childTnLst>
                                </p:cTn>
                              </p:par>
                              <p:par>
                                <p:cTn id="17" presetID="8" presetClass="entr" presetSubtype="32" fill="hold" nodeType="with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diamond(out)">
                                      <p:cBhvr>
                                        <p:cTn id="19" dur="3000"/>
                                        <p:tgtEl>
                                          <p:spTgt spid="20"/>
                                        </p:tgtEl>
                                      </p:cBhvr>
                                    </p:animEffect>
                                  </p:childTnLst>
                                </p:cTn>
                              </p:par>
                              <p:par>
                                <p:cTn id="20" presetID="55" presetClass="entr" presetSubtype="0" fill="hold" nodeType="with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p:cTn id="22" dur="3000" fill="hold"/>
                                        <p:tgtEl>
                                          <p:spTgt spid="20"/>
                                        </p:tgtEl>
                                        <p:attrNameLst>
                                          <p:attrName>ppt_w</p:attrName>
                                        </p:attrNameLst>
                                      </p:cBhvr>
                                      <p:tavLst>
                                        <p:tav tm="0">
                                          <p:val>
                                            <p:strVal val="#ppt_w*0.70"/>
                                          </p:val>
                                        </p:tav>
                                        <p:tav tm="100000">
                                          <p:val>
                                            <p:strVal val="#ppt_w"/>
                                          </p:val>
                                        </p:tav>
                                      </p:tavLst>
                                    </p:anim>
                                    <p:anim calcmode="lin" valueType="num">
                                      <p:cBhvr>
                                        <p:cTn id="23" dur="3000" fill="hold"/>
                                        <p:tgtEl>
                                          <p:spTgt spid="20"/>
                                        </p:tgtEl>
                                        <p:attrNameLst>
                                          <p:attrName>ppt_h</p:attrName>
                                        </p:attrNameLst>
                                      </p:cBhvr>
                                      <p:tavLst>
                                        <p:tav tm="0">
                                          <p:val>
                                            <p:strVal val="#ppt_h"/>
                                          </p:val>
                                        </p:tav>
                                        <p:tav tm="100000">
                                          <p:val>
                                            <p:strVal val="#ppt_h"/>
                                          </p:val>
                                        </p:tav>
                                      </p:tavLst>
                                    </p:anim>
                                    <p:animEffect transition="in" filter="fade">
                                      <p:cBhvr>
                                        <p:cTn id="24" dur="3000"/>
                                        <p:tgtEl>
                                          <p:spTgt spid="20"/>
                                        </p:tgtEl>
                                      </p:cBhvr>
                                    </p:animEffect>
                                  </p:childTnLst>
                                </p:cTn>
                              </p:par>
                            </p:childTnLst>
                          </p:cTn>
                        </p:par>
                        <p:par>
                          <p:cTn id="25" fill="hold">
                            <p:stCondLst>
                              <p:cond delay="3000"/>
                            </p:stCondLst>
                            <p:childTnLst>
                              <p:par>
                                <p:cTn id="26" presetID="41" presetClass="entr" presetSubtype="0" fill="hold" grpId="0" nodeType="afterEffect">
                                  <p:stCondLst>
                                    <p:cond delay="0"/>
                                  </p:stCondLst>
                                  <p:iterate type="lt">
                                    <p:tmPct val="10000"/>
                                  </p:iterate>
                                  <p:childTnLst>
                                    <p:set>
                                      <p:cBhvr>
                                        <p:cTn id="27" dur="1" fill="hold">
                                          <p:stCondLst>
                                            <p:cond delay="0"/>
                                          </p:stCondLst>
                                        </p:cTn>
                                        <p:tgtEl>
                                          <p:spTgt spid="25"/>
                                        </p:tgtEl>
                                        <p:attrNameLst>
                                          <p:attrName>style.visibility</p:attrName>
                                        </p:attrNameLst>
                                      </p:cBhvr>
                                      <p:to>
                                        <p:strVal val="visible"/>
                                      </p:to>
                                    </p:set>
                                    <p:anim calcmode="lin" valueType="num">
                                      <p:cBhvr>
                                        <p:cTn id="28" dur="10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29" dur="1000" fill="hold"/>
                                        <p:tgtEl>
                                          <p:spTgt spid="25"/>
                                        </p:tgtEl>
                                        <p:attrNameLst>
                                          <p:attrName>ppt_y</p:attrName>
                                        </p:attrNameLst>
                                      </p:cBhvr>
                                      <p:tavLst>
                                        <p:tav tm="0">
                                          <p:val>
                                            <p:strVal val="#ppt_y"/>
                                          </p:val>
                                        </p:tav>
                                        <p:tav tm="100000">
                                          <p:val>
                                            <p:strVal val="#ppt_y"/>
                                          </p:val>
                                        </p:tav>
                                      </p:tavLst>
                                    </p:anim>
                                    <p:anim calcmode="lin" valueType="num">
                                      <p:cBhvr>
                                        <p:cTn id="30" dur="10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31" dur="10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32" dur="1000" tmFilter="0,0; .5, 1; 1, 1"/>
                                        <p:tgtEl>
                                          <p:spTgt spid="25"/>
                                        </p:tgtEl>
                                      </p:cBhvr>
                                    </p:animEffect>
                                  </p:childTnLst>
                                </p:cTn>
                              </p:par>
                            </p:childTnLst>
                          </p:cTn>
                        </p:par>
                        <p:par>
                          <p:cTn id="33" fill="hold">
                            <p:stCondLst>
                              <p:cond delay="74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26"/>
                                        </p:tgtEl>
                                        <p:attrNameLst>
                                          <p:attrName>style.visibility</p:attrName>
                                        </p:attrNameLst>
                                      </p:cBhvr>
                                      <p:to>
                                        <p:strVal val="visible"/>
                                      </p:to>
                                    </p:set>
                                    <p:animEffect transition="in" filter="fade">
                                      <p:cBhvr>
                                        <p:cTn id="36" dur="1000"/>
                                        <p:tgtEl>
                                          <p:spTgt spid="26"/>
                                        </p:tgtEl>
                                      </p:cBhvr>
                                    </p:animEffect>
                                    <p:anim calcmode="lin" valueType="num">
                                      <p:cBhvr>
                                        <p:cTn id="37" dur="1000" fill="hold"/>
                                        <p:tgtEl>
                                          <p:spTgt spid="26"/>
                                        </p:tgtEl>
                                        <p:attrNameLst>
                                          <p:attrName>ppt_x</p:attrName>
                                        </p:attrNameLst>
                                      </p:cBhvr>
                                      <p:tavLst>
                                        <p:tav tm="0">
                                          <p:val>
                                            <p:strVal val="#ppt_x-.1"/>
                                          </p:val>
                                        </p:tav>
                                        <p:tav tm="100000">
                                          <p:val>
                                            <p:strVal val="#ppt_x"/>
                                          </p:val>
                                        </p:tav>
                                      </p:tavLst>
                                    </p:anim>
                                    <p:anim calcmode="lin" valueType="num">
                                      <p:cBhvr>
                                        <p:cTn id="38" dur="10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5787458138_072fcc8c0b_b.jpg"/>
          <p:cNvPicPr>
            <a:picLocks noGrp="1" noChangeAspect="1"/>
          </p:cNvPicPr>
          <p:nvPr>
            <p:ph idx="1"/>
          </p:nvPr>
        </p:nvPicPr>
        <p:blipFill>
          <a:blip r:embed="rId2" cstate="print"/>
          <a:srcRect/>
          <a:stretch>
            <a:fillRect/>
          </a:stretch>
        </p:blipFill>
        <p:spPr>
          <a:xfrm>
            <a:off x="11895138" y="476250"/>
            <a:ext cx="63500" cy="60325"/>
          </a:xfrm>
          <a:effectLst>
            <a:outerShdw algn="tl" rotWithShape="0">
              <a:srgbClr val="000000">
                <a:alpha val="70000"/>
              </a:srgbClr>
            </a:outerShdw>
          </a:effectLst>
        </p:spPr>
      </p:pic>
      <p:sp>
        <p:nvSpPr>
          <p:cNvPr id="4" name="3 Rectángulo"/>
          <p:cNvSpPr/>
          <p:nvPr/>
        </p:nvSpPr>
        <p:spPr>
          <a:xfrm flipV="1">
            <a:off x="-642974" y="5715000"/>
            <a:ext cx="45719" cy="38099"/>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flipH="1">
            <a:off x="10501322" y="6131742"/>
            <a:ext cx="428660" cy="119023"/>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redondeado"/>
          <p:cNvSpPr/>
          <p:nvPr/>
        </p:nvSpPr>
        <p:spPr>
          <a:xfrm flipH="1">
            <a:off x="-428660" y="0"/>
            <a:ext cx="71439" cy="5715000"/>
          </a:xfrm>
          <a:prstGeom prst="round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flipH="1" flipV="1">
            <a:off x="11312923" y="6072170"/>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redondeado"/>
          <p:cNvSpPr/>
          <p:nvPr/>
        </p:nvSpPr>
        <p:spPr>
          <a:xfrm flipH="1" flipV="1">
            <a:off x="10644230" y="357170"/>
            <a:ext cx="71439" cy="119063"/>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redondeado"/>
          <p:cNvSpPr/>
          <p:nvPr/>
        </p:nvSpPr>
        <p:spPr>
          <a:xfrm flipH="1">
            <a:off x="-214346" y="-416742"/>
            <a:ext cx="9144000" cy="178575"/>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redondeado"/>
          <p:cNvSpPr/>
          <p:nvPr/>
        </p:nvSpPr>
        <p:spPr>
          <a:xfrm>
            <a:off x="928662" y="11191933"/>
            <a:ext cx="71438" cy="59492"/>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redondeado"/>
          <p:cNvSpPr/>
          <p:nvPr/>
        </p:nvSpPr>
        <p:spPr>
          <a:xfrm>
            <a:off x="-1143040" y="4941108"/>
            <a:ext cx="142876" cy="23808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redondeado"/>
          <p:cNvSpPr/>
          <p:nvPr/>
        </p:nvSpPr>
        <p:spPr>
          <a:xfrm flipV="1">
            <a:off x="2428860" y="6786550"/>
            <a:ext cx="142876" cy="119103"/>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redondeado"/>
          <p:cNvSpPr/>
          <p:nvPr/>
        </p:nvSpPr>
        <p:spPr>
          <a:xfrm flipV="1">
            <a:off x="6143636" y="10834703"/>
            <a:ext cx="214314" cy="38099"/>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36901" name="19 Imagen" descr="FlamencoAustral4_SEBA_18Jul09.jpg"/>
          <p:cNvPicPr>
            <a:picLocks noChangeAspect="1"/>
          </p:cNvPicPr>
          <p:nvPr/>
        </p:nvPicPr>
        <p:blipFill>
          <a:blip r:embed="rId3" cstate="print"/>
          <a:srcRect/>
          <a:stretch>
            <a:fillRect/>
          </a:stretch>
        </p:blipFill>
        <p:spPr bwMode="auto">
          <a:xfrm>
            <a:off x="-396875" y="0"/>
            <a:ext cx="993775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1" name="20 Rectángulo"/>
          <p:cNvSpPr/>
          <p:nvPr/>
        </p:nvSpPr>
        <p:spPr>
          <a:xfrm>
            <a:off x="0" y="0"/>
            <a:ext cx="9144000" cy="5715000"/>
          </a:xfrm>
          <a:prstGeom prst="rect">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CuadroTexto"/>
          <p:cNvSpPr txBox="1"/>
          <p:nvPr/>
        </p:nvSpPr>
        <p:spPr>
          <a:xfrm>
            <a:off x="468313" y="877888"/>
            <a:ext cx="3239591" cy="677108"/>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a:t>
            </a:r>
            <a:r>
              <a:rPr lang="es-ES" sz="2000"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La </a:t>
            </a:r>
            <a:r>
              <a:rPr lang="es-ES" sz="20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maja desnuda</a:t>
            </a:r>
            <a:br>
              <a:rPr lang="es-ES" sz="20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br>
            <a: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-Museo del Prado, Madrid-</a:t>
            </a:r>
          </a:p>
        </p:txBody>
      </p:sp>
      <p:sp>
        <p:nvSpPr>
          <p:cNvPr id="19" name="18 CuadroTexto"/>
          <p:cNvSpPr txBox="1"/>
          <p:nvPr/>
        </p:nvSpPr>
        <p:spPr>
          <a:xfrm>
            <a:off x="755576" y="4514850"/>
            <a:ext cx="8064500"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Se ha pensado que ambas majas formasen un díptico, de modo que la vestida pudiese descubrir, como al volver una página, a la desnuda. Es hipótesis muy verosímil, pues semejantes "picardías" eran frecuentes, aunque en menor medida, en Francia y en el ambiente de los ilustrados</a:t>
            </a:r>
            <a:r>
              <a:rPr lang="es-ES" dirty="0">
                <a:effectLst>
                  <a:glow rad="101600">
                    <a:schemeClr val="accent2">
                      <a:satMod val="175000"/>
                      <a:alpha val="40000"/>
                    </a:schemeClr>
                  </a:glow>
                </a:effectLst>
              </a:rPr>
              <a:t>.</a:t>
            </a:r>
          </a:p>
        </p:txBody>
      </p:sp>
    </p:spTree>
  </p:cSld>
  <p:clrMapOvr>
    <a:masterClrMapping/>
  </p:clrMapOvr>
  <mc:AlternateContent xmlns:mc="http://schemas.openxmlformats.org/markup-compatibility/2006" xmlns:p14="http://schemas.microsoft.com/office/powerpoint/2010/main">
    <mc:Choice Requires="p14">
      <p:transition spd="slow" p14:dur="2000" advTm="36000">
        <p:split orient="vert"/>
      </p:transition>
    </mc:Choice>
    <mc:Fallback xmlns="">
      <p:transition spd="slow" advTm="3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21"/>
                                        </p:tgtEl>
                                      </p:cBhvr>
                                    </p:animEffect>
                                    <p:set>
                                      <p:cBhvr>
                                        <p:cTn id="7" dur="1" fill="hold">
                                          <p:stCondLst>
                                            <p:cond delay="2999"/>
                                          </p:stCondLst>
                                        </p:cTn>
                                        <p:tgtEl>
                                          <p:spTgt spid="21"/>
                                        </p:tgtEl>
                                        <p:attrNameLst>
                                          <p:attrName>style.visibility</p:attrName>
                                        </p:attrNameLst>
                                      </p:cBhvr>
                                      <p:to>
                                        <p:strVal val="hidden"/>
                                      </p:to>
                                    </p:set>
                                  </p:childTnLst>
                                </p:cTn>
                              </p:par>
                              <p:par>
                                <p:cTn id="8" presetID="52" presetClass="entr" presetSubtype="0" fill="hold" nodeType="withEffect">
                                  <p:stCondLst>
                                    <p:cond delay="0"/>
                                  </p:stCondLst>
                                  <p:childTnLst>
                                    <p:set>
                                      <p:cBhvr>
                                        <p:cTn id="9" dur="1" fill="hold">
                                          <p:stCondLst>
                                            <p:cond delay="0"/>
                                          </p:stCondLst>
                                        </p:cTn>
                                        <p:tgtEl>
                                          <p:spTgt spid="36901"/>
                                        </p:tgtEl>
                                        <p:attrNameLst>
                                          <p:attrName>style.visibility</p:attrName>
                                        </p:attrNameLst>
                                      </p:cBhvr>
                                      <p:to>
                                        <p:strVal val="visible"/>
                                      </p:to>
                                    </p:set>
                                    <p:animScale>
                                      <p:cBhvr>
                                        <p:cTn id="10" dur="3000" decel="50000" fill="hold">
                                          <p:stCondLst>
                                            <p:cond delay="0"/>
                                          </p:stCondLst>
                                        </p:cTn>
                                        <p:tgtEl>
                                          <p:spTgt spid="3690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 dur="3000" decel="50000" fill="hold">
                                          <p:stCondLst>
                                            <p:cond delay="0"/>
                                          </p:stCondLst>
                                        </p:cTn>
                                        <p:tgtEl>
                                          <p:spTgt spid="36901"/>
                                        </p:tgtEl>
                                        <p:attrNameLst>
                                          <p:attrName>ppt_x</p:attrName>
                                          <p:attrName>ppt_y</p:attrName>
                                        </p:attrNameLst>
                                      </p:cBhvr>
                                    </p:animMotion>
                                    <p:animEffect transition="in" filter="fade">
                                      <p:cBhvr>
                                        <p:cTn id="12" dur="3000"/>
                                        <p:tgtEl>
                                          <p:spTgt spid="36901"/>
                                        </p:tgtEl>
                                      </p:cBhvr>
                                    </p:animEffect>
                                  </p:childTnLst>
                                </p:cTn>
                              </p:par>
                              <p:par>
                                <p:cTn id="13" presetID="23" presetClass="entr" presetSubtype="288" fill="hold" nodeType="withEffect">
                                  <p:stCondLst>
                                    <p:cond delay="0"/>
                                  </p:stCondLst>
                                  <p:childTnLst>
                                    <p:set>
                                      <p:cBhvr>
                                        <p:cTn id="14" dur="1" fill="hold">
                                          <p:stCondLst>
                                            <p:cond delay="0"/>
                                          </p:stCondLst>
                                        </p:cTn>
                                        <p:tgtEl>
                                          <p:spTgt spid="36901"/>
                                        </p:tgtEl>
                                        <p:attrNameLst>
                                          <p:attrName>style.visibility</p:attrName>
                                        </p:attrNameLst>
                                      </p:cBhvr>
                                      <p:to>
                                        <p:strVal val="visible"/>
                                      </p:to>
                                    </p:set>
                                    <p:anim calcmode="lin" valueType="num">
                                      <p:cBhvr>
                                        <p:cTn id="15" dur="4000" fill="hold"/>
                                        <p:tgtEl>
                                          <p:spTgt spid="36901"/>
                                        </p:tgtEl>
                                        <p:attrNameLst>
                                          <p:attrName>ppt_w</p:attrName>
                                        </p:attrNameLst>
                                      </p:cBhvr>
                                      <p:tavLst>
                                        <p:tav tm="0">
                                          <p:val>
                                            <p:strVal val="4/3*#ppt_w"/>
                                          </p:val>
                                        </p:tav>
                                        <p:tav tm="100000">
                                          <p:val>
                                            <p:strVal val="#ppt_w"/>
                                          </p:val>
                                        </p:tav>
                                      </p:tavLst>
                                    </p:anim>
                                    <p:anim calcmode="lin" valueType="num">
                                      <p:cBhvr>
                                        <p:cTn id="16" dur="4000" fill="hold"/>
                                        <p:tgtEl>
                                          <p:spTgt spid="36901"/>
                                        </p:tgtEl>
                                        <p:attrNameLst>
                                          <p:attrName>ppt_h</p:attrName>
                                        </p:attrNameLst>
                                      </p:cBhvr>
                                      <p:tavLst>
                                        <p:tav tm="0">
                                          <p:val>
                                            <p:strVal val="4/3*#ppt_h"/>
                                          </p:val>
                                        </p:tav>
                                        <p:tav tm="100000">
                                          <p:val>
                                            <p:strVal val="#ppt_h"/>
                                          </p:val>
                                        </p:tav>
                                      </p:tavLst>
                                    </p:anim>
                                  </p:childTnLst>
                                </p:cTn>
                              </p:par>
                            </p:childTnLst>
                          </p:cTn>
                        </p:par>
                        <p:par>
                          <p:cTn id="17" fill="hold">
                            <p:stCondLst>
                              <p:cond delay="4000"/>
                            </p:stCondLst>
                            <p:childTnLst>
                              <p:par>
                                <p:cTn id="18" presetID="23" presetClass="entr" presetSubtype="16" fill="hold" grpId="0" nodeType="afterEffect">
                                  <p:stCondLst>
                                    <p:cond delay="0"/>
                                  </p:stCondLst>
                                  <p:childTnLst>
                                    <p:set>
                                      <p:cBhvr>
                                        <p:cTn id="19" dur="1" fill="hold">
                                          <p:stCondLst>
                                            <p:cond delay="0"/>
                                          </p:stCondLst>
                                        </p:cTn>
                                        <p:tgtEl>
                                          <p:spTgt spid="18"/>
                                        </p:tgtEl>
                                        <p:attrNameLst>
                                          <p:attrName>style.visibility</p:attrName>
                                        </p:attrNameLst>
                                      </p:cBhvr>
                                      <p:to>
                                        <p:strVal val="visible"/>
                                      </p:to>
                                    </p:set>
                                    <p:anim calcmode="lin" valueType="num">
                                      <p:cBhvr>
                                        <p:cTn id="20" dur="2000" fill="hold"/>
                                        <p:tgtEl>
                                          <p:spTgt spid="18"/>
                                        </p:tgtEl>
                                        <p:attrNameLst>
                                          <p:attrName>ppt_w</p:attrName>
                                        </p:attrNameLst>
                                      </p:cBhvr>
                                      <p:tavLst>
                                        <p:tav tm="0">
                                          <p:val>
                                            <p:fltVal val="0"/>
                                          </p:val>
                                        </p:tav>
                                        <p:tav tm="100000">
                                          <p:val>
                                            <p:strVal val="#ppt_w"/>
                                          </p:val>
                                        </p:tav>
                                      </p:tavLst>
                                    </p:anim>
                                    <p:anim calcmode="lin" valueType="num">
                                      <p:cBhvr>
                                        <p:cTn id="21" dur="2000" fill="hold"/>
                                        <p:tgtEl>
                                          <p:spTgt spid="18"/>
                                        </p:tgtEl>
                                        <p:attrNameLst>
                                          <p:attrName>ppt_h</p:attrName>
                                        </p:attrNameLst>
                                      </p:cBhvr>
                                      <p:tavLst>
                                        <p:tav tm="0">
                                          <p:val>
                                            <p:fltVal val="0"/>
                                          </p:val>
                                        </p:tav>
                                        <p:tav tm="100000">
                                          <p:val>
                                            <p:strVal val="#ppt_h"/>
                                          </p:val>
                                        </p:tav>
                                      </p:tavLst>
                                    </p:anim>
                                  </p:childTnLst>
                                </p:cTn>
                              </p:par>
                            </p:childTnLst>
                          </p:cTn>
                        </p:par>
                        <p:par>
                          <p:cTn id="22" fill="hold">
                            <p:stCondLst>
                              <p:cond delay="6000"/>
                            </p:stCondLst>
                            <p:childTnLst>
                              <p:par>
                                <p:cTn id="23" presetID="40" presetClass="entr" presetSubtype="0" fill="hold" nodeType="afterEffect">
                                  <p:stCondLst>
                                    <p:cond delay="0"/>
                                  </p:stCondLst>
                                  <p:iterate type="lt">
                                    <p:tmPct val="10000"/>
                                  </p:iterate>
                                  <p:childTnLst>
                                    <p:set>
                                      <p:cBhvr>
                                        <p:cTn id="24" dur="1" fill="hold">
                                          <p:stCondLst>
                                            <p:cond delay="0"/>
                                          </p:stCondLst>
                                        </p:cTn>
                                        <p:tgtEl>
                                          <p:spTgt spid="19"/>
                                        </p:tgtEl>
                                        <p:attrNameLst>
                                          <p:attrName>style.visibility</p:attrName>
                                        </p:attrNameLst>
                                      </p:cBhvr>
                                      <p:to>
                                        <p:strVal val="visible"/>
                                      </p:to>
                                    </p:set>
                                    <p:animEffect transition="in" filter="fade">
                                      <p:cBhvr>
                                        <p:cTn id="25" dur="1000"/>
                                        <p:tgtEl>
                                          <p:spTgt spid="19"/>
                                        </p:tgtEl>
                                      </p:cBhvr>
                                    </p:animEffect>
                                    <p:anim calcmode="lin" valueType="num">
                                      <p:cBhvr>
                                        <p:cTn id="26" dur="1000" fill="hold"/>
                                        <p:tgtEl>
                                          <p:spTgt spid="19"/>
                                        </p:tgtEl>
                                        <p:attrNameLst>
                                          <p:attrName>ppt_x</p:attrName>
                                        </p:attrNameLst>
                                      </p:cBhvr>
                                      <p:tavLst>
                                        <p:tav tm="0">
                                          <p:val>
                                            <p:strVal val="#ppt_x-.1"/>
                                          </p:val>
                                        </p:tav>
                                        <p:tav tm="100000">
                                          <p:val>
                                            <p:strVal val="#ppt_x"/>
                                          </p:val>
                                        </p:tav>
                                      </p:tavLst>
                                    </p:anim>
                                    <p:anim calcmode="lin" valueType="num">
                                      <p:cBhvr>
                                        <p:cTn id="27"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3 Imagen" descr="bp2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accent3">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0"/>
            <a:ext cx="9144000" cy="5715000"/>
          </a:xfrm>
          <a:prstGeom prst="rect">
            <a:avLst/>
          </a:prstGeom>
          <a:solidFill>
            <a:schemeClr val="accent3">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5795963" y="938213"/>
            <a:ext cx="1581150" cy="40005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0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El Quitasol</a:t>
            </a:r>
          </a:p>
        </p:txBody>
      </p:sp>
      <p:sp>
        <p:nvSpPr>
          <p:cNvPr id="10" name="9 CuadroTexto"/>
          <p:cNvSpPr txBox="1"/>
          <p:nvPr/>
        </p:nvSpPr>
        <p:spPr>
          <a:xfrm>
            <a:off x="1691680" y="4945732"/>
            <a:ext cx="5994400"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Para que nos demos cuenta, la cantidad de años que</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hace que se inventó el paraguas. ¿Tantos? O más.</a:t>
            </a:r>
          </a:p>
        </p:txBody>
      </p:sp>
    </p:spTree>
  </p:cSld>
  <p:clrMapOvr>
    <a:masterClrMapping/>
  </p:clrMapOvr>
  <mc:AlternateContent xmlns:mc="http://schemas.openxmlformats.org/markup-compatibility/2006" xmlns:p14="http://schemas.microsoft.com/office/powerpoint/2010/main">
    <mc:Choice Requires="p14">
      <p:transition spd="slow" p14:dur="2000" advTm="20000">
        <p14:doors/>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8" fill="hold"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0-ppt_w/2"/>
                                          </p:val>
                                        </p:tav>
                                      </p:tavLst>
                                    </p:anim>
                                    <p:anim calcmode="lin" valueType="num">
                                      <p:cBhvr additive="base">
                                        <p:cTn id="7" dur="3000"/>
                                        <p:tgtEl>
                                          <p:spTgt spid="5"/>
                                        </p:tgtEl>
                                        <p:attrNameLst>
                                          <p:attrName>ppt_y</p:attrName>
                                        </p:attrNameLst>
                                      </p:cBhvr>
                                      <p:tavLst>
                                        <p:tav tm="0">
                                          <p:val>
                                            <p:strVal val="ppt_y"/>
                                          </p:val>
                                        </p:tav>
                                        <p:tav tm="100000">
                                          <p:val>
                                            <p:strVal val="ppt_y"/>
                                          </p:val>
                                        </p:tav>
                                      </p:tavLst>
                                    </p:anim>
                                    <p:set>
                                      <p:cBhvr>
                                        <p:cTn id="8" dur="1" fill="hold">
                                          <p:stCondLst>
                                            <p:cond delay="2999"/>
                                          </p:stCondLst>
                                        </p:cTn>
                                        <p:tgtEl>
                                          <p:spTgt spid="5"/>
                                        </p:tgtEl>
                                        <p:attrNameLst>
                                          <p:attrName>style.visibility</p:attrName>
                                        </p:attrNameLst>
                                      </p:cBhvr>
                                      <p:to>
                                        <p:strVal val="hidden"/>
                                      </p:to>
                                    </p:set>
                                  </p:childTnLst>
                                </p:cTn>
                              </p:par>
                              <p:par>
                                <p:cTn id="9" presetID="3" presetClass="exit" presetSubtype="10" fill="hold" nodeType="withEffect">
                                  <p:stCondLst>
                                    <p:cond delay="0"/>
                                  </p:stCondLst>
                                  <p:childTnLst>
                                    <p:animEffect transition="out" filter="blinds(horizontal)">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7" presetClass="exit" presetSubtype="2" fill="hold" grpId="0" nodeType="withEffect">
                                  <p:stCondLst>
                                    <p:cond delay="0"/>
                                  </p:stCondLst>
                                  <p:childTnLst>
                                    <p:anim calcmode="lin" valueType="num">
                                      <p:cBhvr additive="base">
                                        <p:cTn id="13" dur="3000"/>
                                        <p:tgtEl>
                                          <p:spTgt spid="8"/>
                                        </p:tgtEl>
                                        <p:attrNameLst>
                                          <p:attrName>ppt_x</p:attrName>
                                        </p:attrNameLst>
                                      </p:cBhvr>
                                      <p:tavLst>
                                        <p:tav tm="0">
                                          <p:val>
                                            <p:strVal val="ppt_x"/>
                                          </p:val>
                                        </p:tav>
                                        <p:tav tm="100000">
                                          <p:val>
                                            <p:strVal val="1+ppt_w/2"/>
                                          </p:val>
                                        </p:tav>
                                      </p:tavLst>
                                    </p:anim>
                                    <p:anim calcmode="lin" valueType="num">
                                      <p:cBhvr additive="base">
                                        <p:cTn id="14" dur="3000"/>
                                        <p:tgtEl>
                                          <p:spTgt spid="8"/>
                                        </p:tgtEl>
                                        <p:attrNameLst>
                                          <p:attrName>ppt_y</p:attrName>
                                        </p:attrNameLst>
                                      </p:cBhvr>
                                      <p:tavLst>
                                        <p:tav tm="0">
                                          <p:val>
                                            <p:strVal val="ppt_y"/>
                                          </p:val>
                                        </p:tav>
                                        <p:tav tm="100000">
                                          <p:val>
                                            <p:strVal val="ppt_y"/>
                                          </p:val>
                                        </p:tav>
                                      </p:tavLst>
                                    </p:anim>
                                    <p:set>
                                      <p:cBhvr>
                                        <p:cTn id="15" dur="1" fill="hold">
                                          <p:stCondLst>
                                            <p:cond delay="2999"/>
                                          </p:stCondLst>
                                        </p:cTn>
                                        <p:tgtEl>
                                          <p:spTgt spid="8"/>
                                        </p:tgtEl>
                                        <p:attrNameLst>
                                          <p:attrName>style.visibility</p:attrName>
                                        </p:attrNameLst>
                                      </p:cBhvr>
                                      <p:to>
                                        <p:strVal val="hidden"/>
                                      </p:to>
                                    </p:set>
                                  </p:childTnLst>
                                </p:cTn>
                              </p:par>
                              <p:par>
                                <p:cTn id="16" presetID="3" presetClass="exit" presetSubtype="10" fill="hold" grpId="1" nodeType="withEffect">
                                  <p:stCondLst>
                                    <p:cond delay="0"/>
                                  </p:stCondLst>
                                  <p:childTnLst>
                                    <p:animEffect transition="out" filter="blinds(horizontal)">
                                      <p:cBhvr>
                                        <p:cTn id="17" dur="3000"/>
                                        <p:tgtEl>
                                          <p:spTgt spid="8"/>
                                        </p:tgtEl>
                                      </p:cBhvr>
                                    </p:animEffect>
                                    <p:set>
                                      <p:cBhvr>
                                        <p:cTn id="18" dur="1" fill="hold">
                                          <p:stCondLst>
                                            <p:cond delay="2999"/>
                                          </p:stCondLst>
                                        </p:cTn>
                                        <p:tgtEl>
                                          <p:spTgt spid="8"/>
                                        </p:tgtEl>
                                        <p:attrNameLst>
                                          <p:attrName>style.visibility</p:attrName>
                                        </p:attrNameLst>
                                      </p:cBhvr>
                                      <p:to>
                                        <p:strVal val="hidden"/>
                                      </p:to>
                                    </p:set>
                                  </p:childTnLst>
                                </p:cTn>
                              </p:par>
                              <p:par>
                                <p:cTn id="19" presetID="7" presetClass="entr" presetSubtype="8" fill="hold" nodeType="withEffect">
                                  <p:stCondLst>
                                    <p:cond delay="0"/>
                                  </p:stCondLst>
                                  <p:childTnLst>
                                    <p:set>
                                      <p:cBhvr>
                                        <p:cTn id="20" dur="1" fill="hold">
                                          <p:stCondLst>
                                            <p:cond delay="0"/>
                                          </p:stCondLst>
                                        </p:cTn>
                                        <p:tgtEl>
                                          <p:spTgt spid="5122"/>
                                        </p:tgtEl>
                                        <p:attrNameLst>
                                          <p:attrName>style.visibility</p:attrName>
                                        </p:attrNameLst>
                                      </p:cBhvr>
                                      <p:to>
                                        <p:strVal val="visible"/>
                                      </p:to>
                                    </p:set>
                                    <p:anim calcmode="lin" valueType="num">
                                      <p:cBhvr additive="base">
                                        <p:cTn id="21" dur="3000" fill="hold"/>
                                        <p:tgtEl>
                                          <p:spTgt spid="5122"/>
                                        </p:tgtEl>
                                        <p:attrNameLst>
                                          <p:attrName>ppt_x</p:attrName>
                                        </p:attrNameLst>
                                      </p:cBhvr>
                                      <p:tavLst>
                                        <p:tav tm="0">
                                          <p:val>
                                            <p:strVal val="0-#ppt_w/2"/>
                                          </p:val>
                                        </p:tav>
                                        <p:tav tm="100000">
                                          <p:val>
                                            <p:strVal val="#ppt_x"/>
                                          </p:val>
                                        </p:tav>
                                      </p:tavLst>
                                    </p:anim>
                                    <p:anim calcmode="lin" valueType="num">
                                      <p:cBhvr additive="base">
                                        <p:cTn id="22" dur="3000" fill="hold"/>
                                        <p:tgtEl>
                                          <p:spTgt spid="5122"/>
                                        </p:tgtEl>
                                        <p:attrNameLst>
                                          <p:attrName>ppt_y</p:attrName>
                                        </p:attrNameLst>
                                      </p:cBhvr>
                                      <p:tavLst>
                                        <p:tav tm="0">
                                          <p:val>
                                            <p:strVal val="#ppt_y"/>
                                          </p:val>
                                        </p:tav>
                                        <p:tav tm="100000">
                                          <p:val>
                                            <p:strVal val="#ppt_y"/>
                                          </p:val>
                                        </p:tav>
                                      </p:tavLst>
                                    </p:anim>
                                  </p:childTnLst>
                                </p:cTn>
                              </p:par>
                            </p:childTnLst>
                          </p:cTn>
                        </p:par>
                        <p:par>
                          <p:cTn id="23" fill="hold">
                            <p:stCondLst>
                              <p:cond delay="3000"/>
                            </p:stCondLst>
                            <p:childTnLst>
                              <p:par>
                                <p:cTn id="24" presetID="23" presetClass="entr" presetSubtype="16"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2000" fill="hold"/>
                                        <p:tgtEl>
                                          <p:spTgt spid="9"/>
                                        </p:tgtEl>
                                        <p:attrNameLst>
                                          <p:attrName>ppt_w</p:attrName>
                                        </p:attrNameLst>
                                      </p:cBhvr>
                                      <p:tavLst>
                                        <p:tav tm="0">
                                          <p:val>
                                            <p:fltVal val="0"/>
                                          </p:val>
                                        </p:tav>
                                        <p:tav tm="100000">
                                          <p:val>
                                            <p:strVal val="#ppt_w"/>
                                          </p:val>
                                        </p:tav>
                                      </p:tavLst>
                                    </p:anim>
                                    <p:anim calcmode="lin" valueType="num">
                                      <p:cBhvr>
                                        <p:cTn id="27" dur="2000" fill="hold"/>
                                        <p:tgtEl>
                                          <p:spTgt spid="9"/>
                                        </p:tgtEl>
                                        <p:attrNameLst>
                                          <p:attrName>ppt_h</p:attrName>
                                        </p:attrNameLst>
                                      </p:cBhvr>
                                      <p:tavLst>
                                        <p:tav tm="0">
                                          <p:val>
                                            <p:fltVal val="0"/>
                                          </p:val>
                                        </p:tav>
                                        <p:tav tm="100000">
                                          <p:val>
                                            <p:strVal val="#ppt_h"/>
                                          </p:val>
                                        </p:tav>
                                      </p:tavLst>
                                    </p:anim>
                                  </p:childTnLst>
                                </p:cTn>
                              </p:par>
                            </p:childTnLst>
                          </p:cTn>
                        </p:par>
                        <p:par>
                          <p:cTn id="28" fill="hold">
                            <p:stCondLst>
                              <p:cond delay="5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10"/>
                                        </p:tgtEl>
                                        <p:attrNameLst>
                                          <p:attrName>style.visibility</p:attrName>
                                        </p:attrNameLst>
                                      </p:cBhvr>
                                      <p:to>
                                        <p:strVal val="visible"/>
                                      </p:to>
                                    </p:set>
                                    <p:animEffect transition="in" filter="fade">
                                      <p:cBhvr>
                                        <p:cTn id="31" dur="1000"/>
                                        <p:tgtEl>
                                          <p:spTgt spid="10"/>
                                        </p:tgtEl>
                                      </p:cBhvr>
                                    </p:animEffect>
                                    <p:anim calcmode="lin" valueType="num">
                                      <p:cBhvr>
                                        <p:cTn id="32" dur="1000" fill="hold"/>
                                        <p:tgtEl>
                                          <p:spTgt spid="10"/>
                                        </p:tgtEl>
                                        <p:attrNameLst>
                                          <p:attrName>ppt_x</p:attrName>
                                        </p:attrNameLst>
                                      </p:cBhvr>
                                      <p:tavLst>
                                        <p:tav tm="0">
                                          <p:val>
                                            <p:strVal val="#ppt_x-.1"/>
                                          </p:val>
                                        </p:tav>
                                        <p:tav tm="100000">
                                          <p:val>
                                            <p:strVal val="#ppt_x"/>
                                          </p:val>
                                        </p:tav>
                                      </p:tavLst>
                                    </p:anim>
                                    <p:anim calcmode="lin" valueType="num">
                                      <p:cBhvr>
                                        <p:cTn id="33"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9" grpId="0"/>
      <p:bldP spid="10"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erez_maninwhitesuitii.jpg"/>
          <p:cNvPicPr>
            <a:picLocks noChangeAspect="1"/>
          </p:cNvPicPr>
          <p:nvPr/>
        </p:nvPicPr>
        <p:blipFill>
          <a:blip r:embed="rId2" cstate="print"/>
          <a:srcRect/>
          <a:stretch>
            <a:fillRect/>
          </a:stretch>
        </p:blipFill>
        <p:spPr bwMode="auto">
          <a:xfrm>
            <a:off x="2195513" y="0"/>
            <a:ext cx="4824412" cy="56753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2195513" cy="5715000"/>
          </a:xfrm>
          <a:prstGeom prst="rect">
            <a:avLst/>
          </a:prstGeom>
          <a:gradFill flip="none" rotWithShape="1">
            <a:gsLst>
              <a:gs pos="0">
                <a:schemeClr val="accent4">
                  <a:lumMod val="75000"/>
                  <a:shade val="30000"/>
                  <a:satMod val="115000"/>
                </a:schemeClr>
              </a:gs>
              <a:gs pos="50000">
                <a:schemeClr val="accent4">
                  <a:lumMod val="75000"/>
                  <a:shade val="67500"/>
                  <a:satMod val="115000"/>
                </a:schemeClr>
              </a:gs>
              <a:gs pos="100000">
                <a:schemeClr val="accent4">
                  <a:lumMod val="75000"/>
                  <a:shade val="100000"/>
                  <a:satMod val="115000"/>
                </a:schemeClr>
              </a:gs>
            </a:gsLst>
            <a:lin ang="10800000" scaled="1"/>
            <a:tileRect/>
          </a:gradFill>
          <a:ln w="1905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7019925" y="0"/>
            <a:ext cx="2124075" cy="5715000"/>
          </a:xfrm>
          <a:prstGeom prst="rect">
            <a:avLst/>
          </a:prstGeom>
          <a:gradFill flip="none" rotWithShape="1">
            <a:gsLst>
              <a:gs pos="0">
                <a:schemeClr val="accent4">
                  <a:lumMod val="75000"/>
                  <a:shade val="30000"/>
                  <a:satMod val="115000"/>
                </a:schemeClr>
              </a:gs>
              <a:gs pos="50000">
                <a:schemeClr val="accent4">
                  <a:lumMod val="75000"/>
                  <a:shade val="67500"/>
                  <a:satMod val="115000"/>
                </a:schemeClr>
              </a:gs>
              <a:gs pos="100000">
                <a:schemeClr val="accent4">
                  <a:lumMod val="75000"/>
                  <a:shade val="100000"/>
                  <a:satMod val="115000"/>
                </a:schemeClr>
              </a:gs>
            </a:gsLst>
            <a:lin ang="0" scaled="1"/>
            <a:tileRect/>
          </a:gradFill>
          <a:ln w="1905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2195513" y="0"/>
            <a:ext cx="4824412" cy="5715000"/>
          </a:xfrm>
          <a:prstGeom prst="rect">
            <a:avLst/>
          </a:prstGeom>
          <a:solidFill>
            <a:schemeClr val="accent4">
              <a:lumMod val="60000"/>
              <a:lumOff val="4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2735003" y="193204"/>
            <a:ext cx="3168823" cy="677108"/>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a:t>
            </a:r>
            <a:r>
              <a:rPr lang="es-ES" sz="2000"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El </a:t>
            </a:r>
            <a:r>
              <a:rPr lang="es-ES" sz="20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albañil herido</a:t>
            </a:r>
            <a: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a:r>
            <a:b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br>
            <a: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-Museo del Prado, Madrid-</a:t>
            </a:r>
          </a:p>
        </p:txBody>
      </p:sp>
      <p:sp>
        <p:nvSpPr>
          <p:cNvPr id="9" name="8 CuadroTexto"/>
          <p:cNvSpPr txBox="1"/>
          <p:nvPr/>
        </p:nvSpPr>
        <p:spPr>
          <a:xfrm>
            <a:off x="1403350" y="4514850"/>
            <a:ext cx="6553200"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Hacia 1786 o 1787, con </a:t>
            </a:r>
            <a:r>
              <a:rPr lang="es-ES" b="1" i="1" dirty="0">
                <a:effectLst>
                  <a:glow rad="101600">
                    <a:schemeClr val="accent2">
                      <a:satMod val="175000"/>
                      <a:alpha val="40000"/>
                    </a:schemeClr>
                  </a:glow>
                  <a:outerShdw blurRad="38100" dist="38100" dir="2700000" algn="tl">
                    <a:srgbClr val="000000">
                      <a:alpha val="43137"/>
                    </a:srgbClr>
                  </a:outerShdw>
                </a:effectLst>
              </a:rPr>
              <a:t>El albañil herido</a:t>
            </a:r>
            <a:r>
              <a:rPr lang="es-ES" b="1" dirty="0">
                <a:effectLst>
                  <a:glow rad="101600">
                    <a:schemeClr val="accent2">
                      <a:satMod val="175000"/>
                      <a:alpha val="40000"/>
                    </a:schemeClr>
                  </a:glow>
                  <a:outerShdw blurRad="38100" dist="38100" dir="2700000" algn="tl">
                    <a:srgbClr val="000000">
                      <a:alpha val="43137"/>
                    </a:srgbClr>
                  </a:outerShdw>
                </a:effectLst>
              </a:rPr>
              <a:t>, Goya realiza una de las obras más conocidas de este período, representa a dos albañiles que trasladan a un compañero lastimado probablemente tras la caída de un andamio. </a:t>
            </a:r>
          </a:p>
        </p:txBody>
      </p:sp>
    </p:spTree>
  </p:cSld>
  <p:clrMapOvr>
    <a:masterClrMapping/>
  </p:clrMapOvr>
  <mc:AlternateContent xmlns:mc="http://schemas.openxmlformats.org/markup-compatibility/2006" xmlns:p14="http://schemas.microsoft.com/office/powerpoint/2010/main">
    <mc:Choice Requires="p14">
      <p:transition spd="slow" p14:dur="2750" advTm="32000">
        <p14:vortex dir="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3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17"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ppt_x</p:attrName>
                                        </p:attrNameLst>
                                      </p:cBhvr>
                                      <p:tavLst>
                                        <p:tav tm="0">
                                          <p:val>
                                            <p:strVal val="#ppt_x"/>
                                          </p:val>
                                        </p:tav>
                                        <p:tav tm="100000">
                                          <p:val>
                                            <p:strVal val="#ppt_x"/>
                                          </p:val>
                                        </p:tav>
                                      </p:tavLst>
                                    </p:anim>
                                    <p:anim calcmode="lin" valueType="num">
                                      <p:cBhvr>
                                        <p:cTn id="14" dur="3000" fill="hold"/>
                                        <p:tgtEl>
                                          <p:spTgt spid="4"/>
                                        </p:tgtEl>
                                        <p:attrNameLst>
                                          <p:attrName>ppt_y</p:attrName>
                                        </p:attrNameLst>
                                      </p:cBhvr>
                                      <p:tavLst>
                                        <p:tav tm="0">
                                          <p:val>
                                            <p:strVal val="#ppt_y-#ppt_h/2"/>
                                          </p:val>
                                        </p:tav>
                                        <p:tav tm="100000">
                                          <p:val>
                                            <p:strVal val="#ppt_y"/>
                                          </p:val>
                                        </p:tav>
                                      </p:tavLst>
                                    </p:anim>
                                    <p:anim calcmode="lin" valueType="num">
                                      <p:cBhvr>
                                        <p:cTn id="15" dur="3000" fill="hold"/>
                                        <p:tgtEl>
                                          <p:spTgt spid="4"/>
                                        </p:tgtEl>
                                        <p:attrNameLst>
                                          <p:attrName>ppt_w</p:attrName>
                                        </p:attrNameLst>
                                      </p:cBhvr>
                                      <p:tavLst>
                                        <p:tav tm="0">
                                          <p:val>
                                            <p:strVal val="#ppt_w"/>
                                          </p:val>
                                        </p:tav>
                                        <p:tav tm="100000">
                                          <p:val>
                                            <p:strVal val="#ppt_w"/>
                                          </p:val>
                                        </p:tav>
                                      </p:tavLst>
                                    </p:anim>
                                    <p:anim calcmode="lin" valueType="num">
                                      <p:cBhvr>
                                        <p:cTn id="16" dur="3000" fill="hold"/>
                                        <p:tgtEl>
                                          <p:spTgt spid="4"/>
                                        </p:tgtEl>
                                        <p:attrNameLst>
                                          <p:attrName>ppt_h</p:attrName>
                                        </p:attrNameLst>
                                      </p:cBhvr>
                                      <p:tavLst>
                                        <p:tav tm="0">
                                          <p:val>
                                            <p:fltVal val="0"/>
                                          </p:val>
                                        </p:tav>
                                        <p:tav tm="100000">
                                          <p:val>
                                            <p:strVal val="#ppt_h"/>
                                          </p:val>
                                        </p:tav>
                                      </p:tavLst>
                                    </p:anim>
                                  </p:childTnLst>
                                </p:cTn>
                              </p:par>
                              <p:par>
                                <p:cTn id="17" presetID="20"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edge">
                                      <p:cBhvr>
                                        <p:cTn id="19" dur="3000"/>
                                        <p:tgtEl>
                                          <p:spTgt spid="4"/>
                                        </p:tgtEl>
                                      </p:cBhvr>
                                    </p:animEffect>
                                  </p:childTnLst>
                                </p:cTn>
                              </p:par>
                              <p:par>
                                <p:cTn id="20" presetID="6" presetClass="exit" presetSubtype="32" fill="hold" grpId="0" nodeType="withEffect">
                                  <p:stCondLst>
                                    <p:cond delay="0"/>
                                  </p:stCondLst>
                                  <p:childTnLst>
                                    <p:animEffect transition="out" filter="circle(out)">
                                      <p:cBhvr>
                                        <p:cTn id="21" dur="3000"/>
                                        <p:tgtEl>
                                          <p:spTgt spid="8"/>
                                        </p:tgtEl>
                                      </p:cBhvr>
                                    </p:animEffect>
                                    <p:set>
                                      <p:cBhvr>
                                        <p:cTn id="22" dur="1" fill="hold">
                                          <p:stCondLst>
                                            <p:cond delay="2999"/>
                                          </p:stCondLst>
                                        </p:cTn>
                                        <p:tgtEl>
                                          <p:spTgt spid="8"/>
                                        </p:tgtEl>
                                        <p:attrNameLst>
                                          <p:attrName>style.visibility</p:attrName>
                                        </p:attrNameLst>
                                      </p:cBhvr>
                                      <p:to>
                                        <p:strVal val="hidden"/>
                                      </p:to>
                                    </p:set>
                                  </p:childTnLst>
                                </p:cTn>
                              </p:par>
                            </p:childTnLst>
                          </p:cTn>
                        </p:par>
                        <p:par>
                          <p:cTn id="23" fill="hold">
                            <p:stCondLst>
                              <p:cond delay="3000"/>
                            </p:stCondLst>
                            <p:childTnLst>
                              <p:par>
                                <p:cTn id="24" presetID="41" presetClass="entr" presetSubtype="0" fill="hold" grpId="0" nodeType="afterEffect">
                                  <p:stCondLst>
                                    <p:cond delay="0"/>
                                  </p:stCondLst>
                                  <p:iterate type="lt">
                                    <p:tmPct val="10000"/>
                                  </p:iterate>
                                  <p:childTnLst>
                                    <p:set>
                                      <p:cBhvr>
                                        <p:cTn id="25" dur="1" fill="hold">
                                          <p:stCondLst>
                                            <p:cond delay="0"/>
                                          </p:stCondLst>
                                        </p:cTn>
                                        <p:tgtEl>
                                          <p:spTgt spid="7"/>
                                        </p:tgtEl>
                                        <p:attrNameLst>
                                          <p:attrName>style.visibility</p:attrName>
                                        </p:attrNameLst>
                                      </p:cBhvr>
                                      <p:to>
                                        <p:strVal val="visible"/>
                                      </p:to>
                                    </p:set>
                                    <p:anim calcmode="lin" valueType="num">
                                      <p:cBhvr>
                                        <p:cTn id="26" dur="10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anim calcmode="lin" valueType="num">
                                      <p:cBhvr>
                                        <p:cTn id="28" dur="10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29" dur="10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30" dur="1000" tmFilter="0,0; .5, 1; 1, 1"/>
                                        <p:tgtEl>
                                          <p:spTgt spid="7"/>
                                        </p:tgtEl>
                                      </p:cBhvr>
                                    </p:animEffect>
                                  </p:childTnLst>
                                </p:cTn>
                              </p:par>
                            </p:childTnLst>
                          </p:cTn>
                        </p:par>
                        <p:par>
                          <p:cTn id="31" fill="hold">
                            <p:stCondLst>
                              <p:cond delay="76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9"/>
                                        </p:tgtEl>
                                        <p:attrNameLst>
                                          <p:attrName>style.visibility</p:attrName>
                                        </p:attrNameLst>
                                      </p:cBhvr>
                                      <p:to>
                                        <p:strVal val="visible"/>
                                      </p:to>
                                    </p:set>
                                    <p:animEffect transition="in" filter="fade">
                                      <p:cBhvr>
                                        <p:cTn id="34" dur="1000"/>
                                        <p:tgtEl>
                                          <p:spTgt spid="9"/>
                                        </p:tgtEl>
                                      </p:cBhvr>
                                    </p:animEffect>
                                    <p:anim calcmode="lin" valueType="num">
                                      <p:cBhvr>
                                        <p:cTn id="35" dur="1000" fill="hold"/>
                                        <p:tgtEl>
                                          <p:spTgt spid="9"/>
                                        </p:tgtEl>
                                        <p:attrNameLst>
                                          <p:attrName>ppt_x</p:attrName>
                                        </p:attrNameLst>
                                      </p:cBhvr>
                                      <p:tavLst>
                                        <p:tav tm="0">
                                          <p:val>
                                            <p:strVal val="#ppt_x-.1"/>
                                          </p:val>
                                        </p:tav>
                                        <p:tav tm="100000">
                                          <p:val>
                                            <p:strVal val="#ppt_x"/>
                                          </p:val>
                                        </p:tav>
                                      </p:tavLst>
                                    </p:anim>
                                    <p:anim calcmode="lin" valueType="num">
                                      <p:cBhvr>
                                        <p:cTn id="36"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p:bldP spid="9"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12 Imagen" descr="paisaje-digital-de-un-jardin-japones.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8" name="17 Imagen" descr="paisaje-digital-de-un-jardin-japones.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6" name="15 CuadroTexto"/>
          <p:cNvSpPr txBox="1"/>
          <p:nvPr/>
        </p:nvSpPr>
        <p:spPr>
          <a:xfrm>
            <a:off x="1979613" y="625475"/>
            <a:ext cx="3168451" cy="677108"/>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a:t>
            </a:r>
            <a:r>
              <a:rPr lang="es-ES" sz="2000"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La </a:t>
            </a:r>
            <a:r>
              <a:rPr lang="es-ES" sz="20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nevada</a:t>
            </a:r>
            <a:br>
              <a:rPr lang="es-ES" sz="20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br>
            <a: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-Museo del Prado, Madrid-</a:t>
            </a:r>
          </a:p>
        </p:txBody>
      </p:sp>
      <p:sp>
        <p:nvSpPr>
          <p:cNvPr id="17" name="16 CuadroTexto"/>
          <p:cNvSpPr txBox="1"/>
          <p:nvPr/>
        </p:nvSpPr>
        <p:spPr>
          <a:xfrm>
            <a:off x="250825" y="4370388"/>
            <a:ext cx="8713788"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Pintado en 1786, año feliz para el pintor, pues en él recibe el nombramiento de pintor del Rey y se afirma su prestigio entre los intelectuales y hombres de empresa madrileños, este hermoso tapiz forma parte de una serie ideal de las cuatro estaciones.</a:t>
            </a:r>
          </a:p>
        </p:txBody>
      </p:sp>
    </p:spTree>
  </p:cSld>
  <p:clrMapOvr>
    <a:masterClrMapping/>
  </p:clrMapOvr>
  <mc:AlternateContent xmlns:mc="http://schemas.openxmlformats.org/markup-compatibility/2006" xmlns:p14="http://schemas.microsoft.com/office/powerpoint/2010/main">
    <mc:Choice Requires="p14">
      <p:transition spd="slow" p14:dur="2750" advTm="32000">
        <p14:vortex/>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3000" fill="hold"/>
                                        <p:tgtEl>
                                          <p:spTgt spid="13"/>
                                        </p:tgtEl>
                                        <p:attrNameLst>
                                          <p:attrName>ppt_w</p:attrName>
                                        </p:attrNameLst>
                                      </p:cBhvr>
                                      <p:tavLst>
                                        <p:tav tm="0">
                                          <p:val>
                                            <p:strVal val="4/3*#ppt_w"/>
                                          </p:val>
                                        </p:tav>
                                        <p:tav tm="100000">
                                          <p:val>
                                            <p:strVal val="#ppt_w"/>
                                          </p:val>
                                        </p:tav>
                                      </p:tavLst>
                                    </p:anim>
                                    <p:anim calcmode="lin" valueType="num">
                                      <p:cBhvr>
                                        <p:cTn id="8" dur="3000" fill="hold"/>
                                        <p:tgtEl>
                                          <p:spTgt spid="13"/>
                                        </p:tgtEl>
                                        <p:attrNameLst>
                                          <p:attrName>ppt_h</p:attrName>
                                        </p:attrNameLst>
                                      </p:cBhvr>
                                      <p:tavLst>
                                        <p:tav tm="0">
                                          <p:val>
                                            <p:strVal val="4/3*#ppt_h"/>
                                          </p:val>
                                        </p:tav>
                                        <p:tav tm="100000">
                                          <p:val>
                                            <p:strVal val="#ppt_h"/>
                                          </p:val>
                                        </p:tav>
                                      </p:tavLst>
                                    </p:anim>
                                  </p:childTnLst>
                                </p:cTn>
                              </p:par>
                              <p:par>
                                <p:cTn id="9" presetID="21" presetClass="entr" presetSubtype="4"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heel(4)">
                                      <p:cBhvr>
                                        <p:cTn id="11" dur="3000"/>
                                        <p:tgtEl>
                                          <p:spTgt spid="13"/>
                                        </p:tgtEl>
                                      </p:cBhvr>
                                    </p:animEffect>
                                  </p:childTnLst>
                                </p:cTn>
                              </p:par>
                              <p:par>
                                <p:cTn id="12" presetID="23" presetClass="entr" presetSubtype="288" fill="hold" nodeType="with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p:cTn id="14" dur="3000" fill="hold"/>
                                        <p:tgtEl>
                                          <p:spTgt spid="18"/>
                                        </p:tgtEl>
                                        <p:attrNameLst>
                                          <p:attrName>ppt_w</p:attrName>
                                        </p:attrNameLst>
                                      </p:cBhvr>
                                      <p:tavLst>
                                        <p:tav tm="0">
                                          <p:val>
                                            <p:strVal val="4/3*#ppt_w"/>
                                          </p:val>
                                        </p:tav>
                                        <p:tav tm="100000">
                                          <p:val>
                                            <p:strVal val="#ppt_w"/>
                                          </p:val>
                                        </p:tav>
                                      </p:tavLst>
                                    </p:anim>
                                    <p:anim calcmode="lin" valueType="num">
                                      <p:cBhvr>
                                        <p:cTn id="15" dur="3000" fill="hold"/>
                                        <p:tgtEl>
                                          <p:spTgt spid="18"/>
                                        </p:tgtEl>
                                        <p:attrNameLst>
                                          <p:attrName>ppt_h</p:attrName>
                                        </p:attrNameLst>
                                      </p:cBhvr>
                                      <p:tavLst>
                                        <p:tav tm="0">
                                          <p:val>
                                            <p:strVal val="4/3*#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blinds(vertical)">
                                      <p:cBhvr>
                                        <p:cTn id="18" dur="3000"/>
                                        <p:tgtEl>
                                          <p:spTgt spid="18"/>
                                        </p:tgtEl>
                                      </p:cBhvr>
                                    </p:animEffect>
                                  </p:childTnLst>
                                </p:cTn>
                              </p:par>
                            </p:childTnLst>
                          </p:cTn>
                        </p:par>
                        <p:par>
                          <p:cTn id="19" fill="hold">
                            <p:stCondLst>
                              <p:cond delay="3000"/>
                            </p:stCondLst>
                            <p:childTnLst>
                              <p:par>
                                <p:cTn id="20" presetID="23" presetClass="entr" presetSubtype="16" fill="hold" grpId="0" nodeType="afterEffect">
                                  <p:stCondLst>
                                    <p:cond delay="500"/>
                                  </p:stCondLst>
                                  <p:childTnLst>
                                    <p:set>
                                      <p:cBhvr>
                                        <p:cTn id="21" dur="1" fill="hold">
                                          <p:stCondLst>
                                            <p:cond delay="0"/>
                                          </p:stCondLst>
                                        </p:cTn>
                                        <p:tgtEl>
                                          <p:spTgt spid="16"/>
                                        </p:tgtEl>
                                        <p:attrNameLst>
                                          <p:attrName>style.visibility</p:attrName>
                                        </p:attrNameLst>
                                      </p:cBhvr>
                                      <p:to>
                                        <p:strVal val="visible"/>
                                      </p:to>
                                    </p:set>
                                    <p:anim calcmode="lin" valueType="num">
                                      <p:cBhvr>
                                        <p:cTn id="22" dur="2000" fill="hold"/>
                                        <p:tgtEl>
                                          <p:spTgt spid="16"/>
                                        </p:tgtEl>
                                        <p:attrNameLst>
                                          <p:attrName>ppt_w</p:attrName>
                                        </p:attrNameLst>
                                      </p:cBhvr>
                                      <p:tavLst>
                                        <p:tav tm="0">
                                          <p:val>
                                            <p:fltVal val="0"/>
                                          </p:val>
                                        </p:tav>
                                        <p:tav tm="100000">
                                          <p:val>
                                            <p:strVal val="#ppt_w"/>
                                          </p:val>
                                        </p:tav>
                                      </p:tavLst>
                                    </p:anim>
                                    <p:anim calcmode="lin" valueType="num">
                                      <p:cBhvr>
                                        <p:cTn id="23" dur="2000" fill="hold"/>
                                        <p:tgtEl>
                                          <p:spTgt spid="16"/>
                                        </p:tgtEl>
                                        <p:attrNameLst>
                                          <p:attrName>ppt_h</p:attrName>
                                        </p:attrNameLst>
                                      </p:cBhvr>
                                      <p:tavLst>
                                        <p:tav tm="0">
                                          <p:val>
                                            <p:fltVal val="0"/>
                                          </p:val>
                                        </p:tav>
                                        <p:tav tm="100000">
                                          <p:val>
                                            <p:strVal val="#ppt_h"/>
                                          </p:val>
                                        </p:tav>
                                      </p:tavLst>
                                    </p:anim>
                                  </p:childTnLst>
                                </p:cTn>
                              </p:par>
                            </p:childTnLst>
                          </p:cTn>
                        </p:par>
                        <p:par>
                          <p:cTn id="24" fill="hold">
                            <p:stCondLst>
                              <p:cond delay="55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17"/>
                                        </p:tgtEl>
                                        <p:attrNameLst>
                                          <p:attrName>style.visibility</p:attrName>
                                        </p:attrNameLst>
                                      </p:cBhvr>
                                      <p:to>
                                        <p:strVal val="visible"/>
                                      </p:to>
                                    </p:set>
                                    <p:animEffect transition="in" filter="fade">
                                      <p:cBhvr>
                                        <p:cTn id="27" dur="1000"/>
                                        <p:tgtEl>
                                          <p:spTgt spid="17"/>
                                        </p:tgtEl>
                                      </p:cBhvr>
                                    </p:animEffect>
                                    <p:anim calcmode="lin" valueType="num">
                                      <p:cBhvr>
                                        <p:cTn id="28" dur="1000" fill="hold"/>
                                        <p:tgtEl>
                                          <p:spTgt spid="17"/>
                                        </p:tgtEl>
                                        <p:attrNameLst>
                                          <p:attrName>ppt_x</p:attrName>
                                        </p:attrNameLst>
                                      </p:cBhvr>
                                      <p:tavLst>
                                        <p:tav tm="0">
                                          <p:val>
                                            <p:strVal val="#ppt_x-.1"/>
                                          </p:val>
                                        </p:tav>
                                        <p:tav tm="100000">
                                          <p:val>
                                            <p:strVal val="#ppt_x"/>
                                          </p:val>
                                        </p:tav>
                                      </p:tavLst>
                                    </p:anim>
                                    <p:anim calcmode="lin" valueType="num">
                                      <p:cBhvr>
                                        <p:cTn id="29"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nocturnal_surprise_ii-580x743.jpg"/>
          <p:cNvPicPr>
            <a:picLocks noChangeAspect="1"/>
          </p:cNvPicPr>
          <p:nvPr/>
        </p:nvPicPr>
        <p:blipFill>
          <a:blip r:embed="rId2" cstate="print"/>
          <a:srcRect/>
          <a:stretch>
            <a:fillRect/>
          </a:stretch>
        </p:blipFill>
        <p:spPr bwMode="auto">
          <a:xfrm>
            <a:off x="2339975" y="0"/>
            <a:ext cx="453548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Elipse"/>
          <p:cNvSpPr/>
          <p:nvPr/>
        </p:nvSpPr>
        <p:spPr>
          <a:xfrm>
            <a:off x="0" y="0"/>
            <a:ext cx="2339975" cy="5715000"/>
          </a:xfrm>
          <a:prstGeom prst="ellipse">
            <a:avLst/>
          </a:prstGeom>
          <a:solidFill>
            <a:schemeClr val="accent4">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Elipse"/>
          <p:cNvSpPr/>
          <p:nvPr/>
        </p:nvSpPr>
        <p:spPr>
          <a:xfrm>
            <a:off x="6877050" y="0"/>
            <a:ext cx="2266950" cy="5715000"/>
          </a:xfrm>
          <a:prstGeom prst="ellipse">
            <a:avLst/>
          </a:prstGeom>
          <a:solidFill>
            <a:schemeClr val="accent4">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Elipse"/>
          <p:cNvSpPr/>
          <p:nvPr/>
        </p:nvSpPr>
        <p:spPr>
          <a:xfrm>
            <a:off x="395288" y="0"/>
            <a:ext cx="1584325" cy="5715000"/>
          </a:xfrm>
          <a:prstGeom prst="ellipse">
            <a:avLst/>
          </a:prstGeom>
          <a:solidFill>
            <a:schemeClr val="accent4">
              <a:lumMod val="75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Elipse"/>
          <p:cNvSpPr/>
          <p:nvPr/>
        </p:nvSpPr>
        <p:spPr>
          <a:xfrm>
            <a:off x="7235825" y="0"/>
            <a:ext cx="1512888" cy="5715000"/>
          </a:xfrm>
          <a:prstGeom prst="ellipse">
            <a:avLst/>
          </a:prstGeom>
          <a:solidFill>
            <a:schemeClr val="accent4">
              <a:lumMod val="75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2339975" y="0"/>
            <a:ext cx="4535488" cy="5715000"/>
          </a:xfrm>
          <a:prstGeom prst="rect">
            <a:avLst/>
          </a:prstGeom>
          <a:solidFill>
            <a:schemeClr val="accent4">
              <a:lumMod val="40000"/>
              <a:lumOff val="6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339975" y="0"/>
            <a:ext cx="4535488" cy="5715000"/>
          </a:xfrm>
          <a:prstGeom prst="rect">
            <a:avLst/>
          </a:prstGeom>
          <a:solidFill>
            <a:schemeClr val="accent4">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uadroTexto"/>
          <p:cNvSpPr txBox="1"/>
          <p:nvPr/>
        </p:nvSpPr>
        <p:spPr>
          <a:xfrm>
            <a:off x="2268538" y="985838"/>
            <a:ext cx="3743325" cy="36933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CARTONES PARA TAPICES</a:t>
            </a:r>
          </a:p>
        </p:txBody>
      </p:sp>
      <p:sp>
        <p:nvSpPr>
          <p:cNvPr id="11" name="10 CuadroTexto"/>
          <p:cNvSpPr txBox="1"/>
          <p:nvPr/>
        </p:nvSpPr>
        <p:spPr>
          <a:xfrm>
            <a:off x="2411413" y="4873625"/>
            <a:ext cx="4319587"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Desde 1775 a 1793, la mayor parte de ellos de contenido vital y optimista.</a:t>
            </a:r>
          </a:p>
        </p:txBody>
      </p:sp>
    </p:spTree>
  </p:cSld>
  <p:clrMapOvr>
    <a:masterClrMapping/>
  </p:clrMapOvr>
  <mc:AlternateContent xmlns:mc="http://schemas.openxmlformats.org/markup-compatibility/2006" xmlns:p14="http://schemas.microsoft.com/office/powerpoint/2010/main">
    <mc:Choice Requires="p14">
      <p:transition spd="slow" p14:dur="2000" advTm="17000">
        <p14:ripple dir="ru"/>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3000"/>
                                        <p:tgtEl>
                                          <p:spTgt spid="12"/>
                                        </p:tgtEl>
                                      </p:cBhvr>
                                    </p:animEffect>
                                    <p:set>
                                      <p:cBhvr>
                                        <p:cTn id="7" dur="1" fill="hold">
                                          <p:stCondLst>
                                            <p:cond delay="2999"/>
                                          </p:stCondLst>
                                        </p:cTn>
                                        <p:tgtEl>
                                          <p:spTgt spid="12"/>
                                        </p:tgtEl>
                                        <p:attrNameLst>
                                          <p:attrName>style.visibility</p:attrName>
                                        </p:attrNameLst>
                                      </p:cBhvr>
                                      <p:to>
                                        <p:strVal val="hidden"/>
                                      </p:to>
                                    </p:set>
                                  </p:childTnLst>
                                </p:cTn>
                              </p:par>
                              <p:par>
                                <p:cTn id="8" presetID="16" presetClass="exit" presetSubtype="42" fill="hold" grpId="0" nodeType="withEffect">
                                  <p:stCondLst>
                                    <p:cond delay="0"/>
                                  </p:stCondLst>
                                  <p:childTnLst>
                                    <p:animEffect transition="out" filter="barn(outHorizontal)">
                                      <p:cBhvr>
                                        <p:cTn id="9" dur="3000"/>
                                        <p:tgtEl>
                                          <p:spTgt spid="13"/>
                                        </p:tgtEl>
                                      </p:cBhvr>
                                    </p:animEffect>
                                    <p:set>
                                      <p:cBhvr>
                                        <p:cTn id="10" dur="1" fill="hold">
                                          <p:stCondLst>
                                            <p:cond delay="2999"/>
                                          </p:stCondLst>
                                        </p:cTn>
                                        <p:tgtEl>
                                          <p:spTgt spid="13"/>
                                        </p:tgtEl>
                                        <p:attrNameLst>
                                          <p:attrName>style.visibility</p:attrName>
                                        </p:attrNameLst>
                                      </p:cBhvr>
                                      <p:to>
                                        <p:strVal val="hidden"/>
                                      </p:to>
                                    </p:set>
                                  </p:childTnLst>
                                </p:cTn>
                              </p:par>
                              <p:par>
                                <p:cTn id="11" presetID="6" presetClass="entr" presetSubtype="3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ircle(out)">
                                      <p:cBhvr>
                                        <p:cTn id="13" dur="3000"/>
                                        <p:tgtEl>
                                          <p:spTgt spid="5"/>
                                        </p:tgtEl>
                                      </p:cBhvr>
                                    </p:animEffect>
                                  </p:childTnLst>
                                </p:cTn>
                              </p:par>
                              <p:par>
                                <p:cTn id="14" presetID="6" presetClass="entr" presetSubtype="32"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circle(out)">
                                      <p:cBhvr>
                                        <p:cTn id="16" dur="3000"/>
                                        <p:tgtEl>
                                          <p:spTgt spid="7"/>
                                        </p:tgtEl>
                                      </p:cBhvr>
                                    </p:animEffect>
                                  </p:childTnLst>
                                </p:cTn>
                              </p:par>
                              <p:par>
                                <p:cTn id="17" presetID="8" presetClass="entr" presetSubtype="16"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diamond(in)">
                                      <p:cBhvr>
                                        <p:cTn id="19" dur="3000"/>
                                        <p:tgtEl>
                                          <p:spTgt spid="8"/>
                                        </p:tgtEl>
                                      </p:cBhvr>
                                    </p:animEffect>
                                  </p:childTnLst>
                                </p:cTn>
                              </p:par>
                              <p:par>
                                <p:cTn id="20" presetID="8" presetClass="entr" presetSubtype="16"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diamond(in)">
                                      <p:cBhvr>
                                        <p:cTn id="22" dur="3000"/>
                                        <p:tgtEl>
                                          <p:spTgt spid="9"/>
                                        </p:tgtEl>
                                      </p:cBhvr>
                                    </p:animEffect>
                                  </p:childTnLst>
                                </p:cTn>
                              </p:par>
                              <p:par>
                                <p:cTn id="23" presetID="16" presetClass="entr" presetSubtype="37"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3000"/>
                                        <p:tgtEl>
                                          <p:spTgt spid="4"/>
                                        </p:tgtEl>
                                      </p:cBhvr>
                                    </p:animEffect>
                                  </p:childTnLst>
                                </p:cTn>
                              </p:par>
                              <p:par>
                                <p:cTn id="26" presetID="23"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fltVal val="0"/>
                                          </p:val>
                                        </p:tav>
                                        <p:tav tm="100000">
                                          <p:val>
                                            <p:strVal val="#ppt_w"/>
                                          </p:val>
                                        </p:tav>
                                      </p:tavLst>
                                    </p:anim>
                                    <p:anim calcmode="lin" valueType="num">
                                      <p:cBhvr>
                                        <p:cTn id="29" dur="3000" fill="hold"/>
                                        <p:tgtEl>
                                          <p:spTgt spid="4"/>
                                        </p:tgtEl>
                                        <p:attrNameLst>
                                          <p:attrName>ppt_h</p:attrName>
                                        </p:attrNameLst>
                                      </p:cBhvr>
                                      <p:tavLst>
                                        <p:tav tm="0">
                                          <p:val>
                                            <p:fltVal val="0"/>
                                          </p:val>
                                        </p:tav>
                                        <p:tav tm="100000">
                                          <p:val>
                                            <p:strVal val="#ppt_h"/>
                                          </p:val>
                                        </p:tav>
                                      </p:tavLst>
                                    </p:anim>
                                  </p:childTnLst>
                                </p:cTn>
                              </p:par>
                            </p:childTnLst>
                          </p:cTn>
                        </p:par>
                        <p:par>
                          <p:cTn id="30" fill="hold">
                            <p:stCondLst>
                              <p:cond delay="3000"/>
                            </p:stCondLst>
                            <p:childTnLst>
                              <p:par>
                                <p:cTn id="31" presetID="23" presetClass="entr" presetSubtype="16" fill="hold" grpId="0" nodeType="after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p:cTn id="33" dur="2000" fill="hold"/>
                                        <p:tgtEl>
                                          <p:spTgt spid="10"/>
                                        </p:tgtEl>
                                        <p:attrNameLst>
                                          <p:attrName>ppt_w</p:attrName>
                                        </p:attrNameLst>
                                      </p:cBhvr>
                                      <p:tavLst>
                                        <p:tav tm="0">
                                          <p:val>
                                            <p:fltVal val="0"/>
                                          </p:val>
                                        </p:tav>
                                        <p:tav tm="100000">
                                          <p:val>
                                            <p:strVal val="#ppt_w"/>
                                          </p:val>
                                        </p:tav>
                                      </p:tavLst>
                                    </p:anim>
                                    <p:anim calcmode="lin" valueType="num">
                                      <p:cBhvr>
                                        <p:cTn id="34" dur="2000" fill="hold"/>
                                        <p:tgtEl>
                                          <p:spTgt spid="10"/>
                                        </p:tgtEl>
                                        <p:attrNameLst>
                                          <p:attrName>ppt_h</p:attrName>
                                        </p:attrNameLst>
                                      </p:cBhvr>
                                      <p:tavLst>
                                        <p:tav tm="0">
                                          <p:val>
                                            <p:fltVal val="0"/>
                                          </p:val>
                                        </p:tav>
                                        <p:tav tm="100000">
                                          <p:val>
                                            <p:strVal val="#ppt_h"/>
                                          </p:val>
                                        </p:tav>
                                      </p:tavLst>
                                    </p:anim>
                                  </p:childTnLst>
                                </p:cTn>
                              </p:par>
                            </p:childTnLst>
                          </p:cTn>
                        </p:par>
                        <p:par>
                          <p:cTn id="35" fill="hold">
                            <p:stCondLst>
                              <p:cond delay="50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11"/>
                                        </p:tgtEl>
                                        <p:attrNameLst>
                                          <p:attrName>style.visibility</p:attrName>
                                        </p:attrNameLst>
                                      </p:cBhvr>
                                      <p:to>
                                        <p:strVal val="visible"/>
                                      </p:to>
                                    </p:set>
                                    <p:animEffect transition="in" filter="fade">
                                      <p:cBhvr>
                                        <p:cTn id="38" dur="1000"/>
                                        <p:tgtEl>
                                          <p:spTgt spid="11"/>
                                        </p:tgtEl>
                                      </p:cBhvr>
                                    </p:animEffect>
                                    <p:anim calcmode="lin" valueType="num">
                                      <p:cBhvr>
                                        <p:cTn id="39" dur="1000" fill="hold"/>
                                        <p:tgtEl>
                                          <p:spTgt spid="11"/>
                                        </p:tgtEl>
                                        <p:attrNameLst>
                                          <p:attrName>ppt_x</p:attrName>
                                        </p:attrNameLst>
                                      </p:cBhvr>
                                      <p:tavLst>
                                        <p:tav tm="0">
                                          <p:val>
                                            <p:strVal val="#ppt_x-.1"/>
                                          </p:val>
                                        </p:tav>
                                        <p:tav tm="100000">
                                          <p:val>
                                            <p:strVal val="#ppt_x"/>
                                          </p:val>
                                        </p:tav>
                                      </p:tavLst>
                                    </p:anim>
                                    <p:anim calcmode="lin" valueType="num">
                                      <p:cBhvr>
                                        <p:cTn id="40"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0" grpId="0"/>
      <p:bldP spid="11"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abian17.jpg"/>
          <p:cNvPicPr>
            <a:picLocks noChangeAspect="1"/>
          </p:cNvPicPr>
          <p:nvPr/>
        </p:nvPicPr>
        <p:blipFill>
          <a:blip r:embed="rId2" cstate="print"/>
          <a:srcRect/>
          <a:stretch>
            <a:fillRect/>
          </a:stretch>
        </p:blipFill>
        <p:spPr bwMode="auto">
          <a:xfrm>
            <a:off x="2411413" y="0"/>
            <a:ext cx="43211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1" y="1"/>
            <a:ext cx="2411759" cy="1416844"/>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1" y="1416845"/>
            <a:ext cx="2411759" cy="1440656"/>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1" y="2857500"/>
            <a:ext cx="2411759" cy="1440657"/>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1" y="4286250"/>
            <a:ext cx="2411759" cy="142875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6732240" y="0"/>
            <a:ext cx="2411760" cy="1477698"/>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732240" y="1477698"/>
            <a:ext cx="2411760" cy="1379802"/>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a:off x="6732240" y="2857500"/>
            <a:ext cx="2411760" cy="1440657"/>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Rectángulo"/>
          <p:cNvSpPr/>
          <p:nvPr/>
        </p:nvSpPr>
        <p:spPr>
          <a:xfrm>
            <a:off x="6732240" y="4286250"/>
            <a:ext cx="2411760" cy="142875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2411413" y="0"/>
            <a:ext cx="4321175" cy="5715000"/>
          </a:xfrm>
          <a:prstGeom prst="rect">
            <a:avLst/>
          </a:prstGeom>
          <a:solidFill>
            <a:schemeClr val="accent3">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CuadroTexto"/>
          <p:cNvSpPr txBox="1"/>
          <p:nvPr/>
        </p:nvSpPr>
        <p:spPr>
          <a:xfrm>
            <a:off x="2051050" y="4792663"/>
            <a:ext cx="4967288"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b="1" dirty="0">
                <a:effectLst>
                  <a:glow rad="101600">
                    <a:srgbClr val="C00000">
                      <a:alpha val="60000"/>
                    </a:srgbClr>
                  </a:glow>
                  <a:outerShdw blurRad="38100" dist="38100" dir="2700000" algn="tl">
                    <a:srgbClr val="1F497D"/>
                  </a:outerShdw>
                </a:effectLst>
              </a:rPr>
              <a:t>Amable naturaleza en la que se desarrollan aspectos costumbristas y cotidianos.</a:t>
            </a:r>
          </a:p>
          <a:p>
            <a:r>
              <a:rPr lang="es-ES" b="1" dirty="0">
                <a:effectLst>
                  <a:glow rad="101600">
                    <a:srgbClr val="C00000">
                      <a:alpha val="60000"/>
                    </a:srgbClr>
                  </a:glow>
                  <a:outerShdw blurRad="38100" dist="38100" dir="2700000" algn="tl">
                    <a:srgbClr val="1F497D"/>
                  </a:outerShdw>
                </a:effectLst>
              </a:rPr>
              <a:t>Temas populares, escenas de caza y pesca.</a:t>
            </a:r>
            <a:endParaRPr lang="es-ES_tradnl" b="1" dirty="0">
              <a:effectLst>
                <a:glow rad="101600">
                  <a:srgbClr val="C00000">
                    <a:alpha val="60000"/>
                  </a:srgb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19000">
        <p14:ripple dir="lu"/>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2)">
                                      <p:cBhvr>
                                        <p:cTn id="7" dur="3000"/>
                                        <p:tgtEl>
                                          <p:spTgt spid="5"/>
                                        </p:tgtEl>
                                      </p:cBhvr>
                                    </p:animEffect>
                                  </p:childTnLst>
                                </p:cTn>
                              </p:par>
                              <p:par>
                                <p:cTn id="8" presetID="21" presetClass="entr" presetSubtype="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21" presetClass="entr" presetSubtype="2"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heel(2)">
                                      <p:cBhvr>
                                        <p:cTn id="13" dur="3000"/>
                                        <p:tgtEl>
                                          <p:spTgt spid="9"/>
                                        </p:tgtEl>
                                      </p:cBhvr>
                                    </p:animEffect>
                                  </p:childTnLst>
                                </p:cTn>
                              </p:par>
                              <p:par>
                                <p:cTn id="14" presetID="21" presetClass="entr" presetSubtype="2"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wheel(2)">
                                      <p:cBhvr>
                                        <p:cTn id="16" dur="3000"/>
                                        <p:tgtEl>
                                          <p:spTgt spid="11"/>
                                        </p:tgtEl>
                                      </p:cBhvr>
                                    </p:animEffect>
                                  </p:childTnLst>
                                </p:cTn>
                              </p:par>
                              <p:par>
                                <p:cTn id="17" presetID="21" presetClass="entr" presetSubtype="2"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heel(2)">
                                      <p:cBhvr>
                                        <p:cTn id="19" dur="3000"/>
                                        <p:tgtEl>
                                          <p:spTgt spid="13"/>
                                        </p:tgtEl>
                                      </p:cBhvr>
                                    </p:animEffect>
                                  </p:childTnLst>
                                </p:cTn>
                              </p:par>
                              <p:par>
                                <p:cTn id="20" presetID="21" presetClass="entr" presetSubtype="2"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wheel(2)">
                                      <p:cBhvr>
                                        <p:cTn id="22" dur="3000"/>
                                        <p:tgtEl>
                                          <p:spTgt spid="15"/>
                                        </p:tgtEl>
                                      </p:cBhvr>
                                    </p:animEffect>
                                  </p:childTnLst>
                                </p:cTn>
                              </p:par>
                              <p:par>
                                <p:cTn id="23" presetID="21" presetClass="entr" presetSubtype="2" fill="hold"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wheel(2)">
                                      <p:cBhvr>
                                        <p:cTn id="25" dur="3000"/>
                                        <p:tgtEl>
                                          <p:spTgt spid="17"/>
                                        </p:tgtEl>
                                      </p:cBhvr>
                                    </p:animEffect>
                                  </p:childTnLst>
                                </p:cTn>
                              </p:par>
                              <p:par>
                                <p:cTn id="26" presetID="21" presetClass="entr" presetSubtype="2" fill="hold"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wheel(2)">
                                      <p:cBhvr>
                                        <p:cTn id="28" dur="3000"/>
                                        <p:tgtEl>
                                          <p:spTgt spid="19"/>
                                        </p:tgtEl>
                                      </p:cBhvr>
                                    </p:animEffect>
                                  </p:childTnLst>
                                </p:cTn>
                              </p:par>
                              <p:par>
                                <p:cTn id="29" presetID="6" presetClass="entr" presetSubtype="32"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circle(out)">
                                      <p:cBhvr>
                                        <p:cTn id="31" dur="3000"/>
                                        <p:tgtEl>
                                          <p:spTgt spid="4"/>
                                        </p:tgtEl>
                                      </p:cBhvr>
                                    </p:animEffect>
                                  </p:childTnLst>
                                </p:cTn>
                              </p:par>
                              <p:par>
                                <p:cTn id="32" presetID="23" presetClass="entr" presetSubtype="288"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3000" fill="hold"/>
                                        <p:tgtEl>
                                          <p:spTgt spid="4"/>
                                        </p:tgtEl>
                                        <p:attrNameLst>
                                          <p:attrName>ppt_w</p:attrName>
                                        </p:attrNameLst>
                                      </p:cBhvr>
                                      <p:tavLst>
                                        <p:tav tm="0">
                                          <p:val>
                                            <p:strVal val="4/3*#ppt_w"/>
                                          </p:val>
                                        </p:tav>
                                        <p:tav tm="100000">
                                          <p:val>
                                            <p:strVal val="#ppt_w"/>
                                          </p:val>
                                        </p:tav>
                                      </p:tavLst>
                                    </p:anim>
                                    <p:anim calcmode="lin" valueType="num">
                                      <p:cBhvr>
                                        <p:cTn id="35" dur="3000" fill="hold"/>
                                        <p:tgtEl>
                                          <p:spTgt spid="4"/>
                                        </p:tgtEl>
                                        <p:attrNameLst>
                                          <p:attrName>ppt_h</p:attrName>
                                        </p:attrNameLst>
                                      </p:cBhvr>
                                      <p:tavLst>
                                        <p:tav tm="0">
                                          <p:val>
                                            <p:strVal val="4/3*#ppt_h"/>
                                          </p:val>
                                        </p:tav>
                                        <p:tav tm="100000">
                                          <p:val>
                                            <p:strVal val="#ppt_h"/>
                                          </p:val>
                                        </p:tav>
                                      </p:tavLst>
                                    </p:anim>
                                  </p:childTnLst>
                                </p:cTn>
                              </p:par>
                              <p:par>
                                <p:cTn id="36" presetID="13" presetClass="exit" presetSubtype="32" fill="hold" grpId="0" nodeType="withEffect">
                                  <p:stCondLst>
                                    <p:cond delay="0"/>
                                  </p:stCondLst>
                                  <p:childTnLst>
                                    <p:animEffect transition="out" filter="plus(out)">
                                      <p:cBhvr>
                                        <p:cTn id="37" dur="3000"/>
                                        <p:tgtEl>
                                          <p:spTgt spid="12"/>
                                        </p:tgtEl>
                                      </p:cBhvr>
                                    </p:animEffect>
                                    <p:set>
                                      <p:cBhvr>
                                        <p:cTn id="38" dur="1" fill="hold">
                                          <p:stCondLst>
                                            <p:cond delay="2999"/>
                                          </p:stCondLst>
                                        </p:cTn>
                                        <p:tgtEl>
                                          <p:spTgt spid="12"/>
                                        </p:tgtEl>
                                        <p:attrNameLst>
                                          <p:attrName>style.visibility</p:attrName>
                                        </p:attrNameLst>
                                      </p:cBhvr>
                                      <p:to>
                                        <p:strVal val="hidden"/>
                                      </p:to>
                                    </p:set>
                                  </p:childTnLst>
                                </p:cTn>
                              </p:par>
                            </p:childTnLst>
                          </p:cTn>
                        </p:par>
                        <p:par>
                          <p:cTn id="39" fill="hold">
                            <p:stCondLst>
                              <p:cond delay="3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14"/>
                                        </p:tgtEl>
                                        <p:attrNameLst>
                                          <p:attrName>style.visibility</p:attrName>
                                        </p:attrNameLst>
                                      </p:cBhvr>
                                      <p:to>
                                        <p:strVal val="visible"/>
                                      </p:to>
                                    </p:set>
                                    <p:animEffect transition="in" filter="fade">
                                      <p:cBhvr>
                                        <p:cTn id="42" dur="1000"/>
                                        <p:tgtEl>
                                          <p:spTgt spid="14"/>
                                        </p:tgtEl>
                                      </p:cBhvr>
                                    </p:animEffect>
                                    <p:anim calcmode="lin" valueType="num">
                                      <p:cBhvr>
                                        <p:cTn id="43" dur="1000" fill="hold"/>
                                        <p:tgtEl>
                                          <p:spTgt spid="14"/>
                                        </p:tgtEl>
                                        <p:attrNameLst>
                                          <p:attrName>ppt_x</p:attrName>
                                        </p:attrNameLst>
                                      </p:cBhvr>
                                      <p:tavLst>
                                        <p:tav tm="0">
                                          <p:val>
                                            <p:strVal val="#ppt_x-.1"/>
                                          </p:val>
                                        </p:tav>
                                        <p:tav tm="100000">
                                          <p:val>
                                            <p:strVal val="#ppt_x"/>
                                          </p:val>
                                        </p:tav>
                                      </p:tavLst>
                                    </p:anim>
                                    <p:anim calcmode="lin" valueType="num">
                                      <p:cBhvr>
                                        <p:cTn id="44"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393858732_880b28998a_b.jpg"/>
          <p:cNvPicPr>
            <a:picLocks noChangeAspect="1"/>
          </p:cNvPicPr>
          <p:nvPr/>
        </p:nvPicPr>
        <p:blipFill>
          <a:blip r:embed="rId2" cstate="print"/>
          <a:srcRect/>
          <a:stretch>
            <a:fillRect/>
          </a:stretch>
        </p:blipFill>
        <p:spPr bwMode="auto">
          <a:xfrm>
            <a:off x="2051050" y="0"/>
            <a:ext cx="50419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2051050" cy="5715000"/>
          </a:xfrm>
          <a:prstGeom prst="rect">
            <a:avLst/>
          </a:prstGeom>
          <a:gradFill flip="none" rotWithShape="1">
            <a:gsLst>
              <a:gs pos="0">
                <a:schemeClr val="accent5">
                  <a:lumMod val="60000"/>
                  <a:lumOff val="40000"/>
                  <a:shade val="30000"/>
                  <a:satMod val="115000"/>
                </a:schemeClr>
              </a:gs>
              <a:gs pos="50000">
                <a:schemeClr val="accent5">
                  <a:lumMod val="60000"/>
                  <a:lumOff val="40000"/>
                  <a:shade val="67500"/>
                  <a:satMod val="115000"/>
                </a:schemeClr>
              </a:gs>
              <a:gs pos="100000">
                <a:schemeClr val="accent5">
                  <a:lumMod val="60000"/>
                  <a:lumOff val="4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7092950" y="0"/>
            <a:ext cx="2051050" cy="5715000"/>
          </a:xfrm>
          <a:prstGeom prst="rect">
            <a:avLst/>
          </a:prstGeom>
          <a:gradFill flip="none" rotWithShape="1">
            <a:gsLst>
              <a:gs pos="0">
                <a:schemeClr val="accent5">
                  <a:lumMod val="60000"/>
                  <a:lumOff val="40000"/>
                  <a:shade val="30000"/>
                  <a:satMod val="115000"/>
                </a:schemeClr>
              </a:gs>
              <a:gs pos="50000">
                <a:schemeClr val="accent5">
                  <a:lumMod val="60000"/>
                  <a:lumOff val="40000"/>
                  <a:shade val="67500"/>
                  <a:satMod val="115000"/>
                </a:schemeClr>
              </a:gs>
              <a:gs pos="100000">
                <a:schemeClr val="accent5">
                  <a:lumMod val="60000"/>
                  <a:lumOff val="4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9" name="8 Imagen" descr="5393858732_880b28998a_b.jpg"/>
          <p:cNvPicPr>
            <a:picLocks noChangeAspect="1"/>
          </p:cNvPicPr>
          <p:nvPr/>
        </p:nvPicPr>
        <p:blipFill>
          <a:blip r:embed="rId2" cstate="print"/>
          <a:srcRect/>
          <a:stretch>
            <a:fillRect/>
          </a:stretch>
        </p:blipFill>
        <p:spPr bwMode="auto">
          <a:xfrm>
            <a:off x="2051050" y="0"/>
            <a:ext cx="50419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2051050" y="0"/>
            <a:ext cx="5041900" cy="5715000"/>
          </a:xfrm>
          <a:prstGeom prst="rect">
            <a:avLst/>
          </a:prstGeom>
          <a:solidFill>
            <a:schemeClr val="accent5">
              <a:lumMod val="20000"/>
              <a:lumOff val="80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323850" y="4657725"/>
            <a:ext cx="856932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Los éxitos de sus cartones le granjearon la simpatía de los reyes. Su acceso al Palacio le valió poder contemplar, aprender y copiar a Velázquez, modelo de pintor libre capaz de producir "efectos mágicos“. </a:t>
            </a:r>
          </a:p>
        </p:txBody>
      </p:sp>
    </p:spTree>
  </p:cSld>
  <p:clrMapOvr>
    <a:masterClrMapping/>
  </p:clrMapOvr>
  <mc:AlternateContent xmlns:mc="http://schemas.openxmlformats.org/markup-compatibility/2006" xmlns:p14="http://schemas.microsoft.com/office/powerpoint/2010/main">
    <mc:Choice Requires="p14">
      <p:transition spd="slow" p14:dur="2000" advTm="27000">
        <p14:prism dir="u" isInverted="1"/>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3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13" presetClass="exit" presetSubtype="32" fill="hold" nodeType="withEffect">
                                  <p:stCondLst>
                                    <p:cond delay="0"/>
                                  </p:stCondLst>
                                  <p:childTnLst>
                                    <p:animEffect transition="out" filter="plus(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par>
                                <p:cTn id="18" presetID="8" presetClass="entr" presetSubtype="16" fill="hold"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diamond(in)">
                                      <p:cBhvr>
                                        <p:cTn id="20" dur="3000"/>
                                        <p:tgtEl>
                                          <p:spTgt spid="9"/>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WordArt 2"/>
          <p:cNvSpPr>
            <a:spLocks noChangeArrowheads="1" noChangeShapeType="1" noTextEdit="1"/>
          </p:cNvSpPr>
          <p:nvPr/>
        </p:nvSpPr>
        <p:spPr bwMode="auto">
          <a:xfrm>
            <a:off x="1547640" y="193204"/>
            <a:ext cx="5760615" cy="648072"/>
          </a:xfrm>
          <a:prstGeom prst="rect">
            <a:avLst/>
          </a:prstGeom>
        </p:spPr>
        <p:txBody>
          <a:bodyPr wrap="none" fromWordArt="1">
            <a:prstTxWarp prst="textDeflateTop">
              <a:avLst>
                <a:gd name="adj" fmla="val 24412"/>
              </a:avLst>
            </a:prstTxWarp>
            <a:scene3d>
              <a:camera prst="perspectiveRelaxedModerately"/>
              <a:lightRig rig="legacyHarsh3" dir="t"/>
            </a:scene3d>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Música enlazada </a:t>
            </a:r>
          </a:p>
        </p:txBody>
      </p:sp>
      <p:sp>
        <p:nvSpPr>
          <p:cNvPr id="76803" name="WordArt 3"/>
          <p:cNvSpPr>
            <a:spLocks noChangeArrowheads="1" noChangeShapeType="1" noTextEdit="1"/>
          </p:cNvSpPr>
          <p:nvPr/>
        </p:nvSpPr>
        <p:spPr bwMode="auto">
          <a:xfrm>
            <a:off x="1691680" y="1392039"/>
            <a:ext cx="5616575" cy="695449"/>
          </a:xfrm>
          <a:prstGeom prst="rect">
            <a:avLst/>
          </a:prstGeom>
        </p:spPr>
        <p:txBody>
          <a:bodyPr wrap="none" fromWordArt="1">
            <a:prstTxWarp prst="textDeflateBottom">
              <a:avLst>
                <a:gd name="adj" fmla="val 76472"/>
              </a:avLst>
            </a:prstTxWarp>
            <a:scene3d>
              <a:camera prst="perspectiveRelaxedModerately"/>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Títulos: </a:t>
            </a:r>
          </a:p>
        </p:txBody>
      </p:sp>
      <p:sp>
        <p:nvSpPr>
          <p:cNvPr id="76805" name="WordArt 5"/>
          <p:cNvSpPr>
            <a:spLocks noChangeArrowheads="1" noChangeShapeType="1" noTextEdit="1"/>
          </p:cNvSpPr>
          <p:nvPr/>
        </p:nvSpPr>
        <p:spPr bwMode="auto">
          <a:xfrm>
            <a:off x="899592" y="2497460"/>
            <a:ext cx="7273925" cy="720080"/>
          </a:xfrm>
          <a:prstGeom prst="rect">
            <a:avLst/>
          </a:prstGeom>
        </p:spPr>
        <p:txBody>
          <a:bodyPr wrap="none" fromWordArt="1">
            <a:prstTxWarp prst="textSlantUp">
              <a:avLst>
                <a:gd name="adj" fmla="val 0"/>
              </a:avLst>
            </a:prstTxWarp>
            <a:scene3d>
              <a:camera prst="perspectiveRelaxedModerately"/>
              <a:lightRig rig="threePt" dir="t"/>
            </a:scene3d>
            <a:sp3d extrusionH="57150">
              <a:bevelT w="82550" h="38100" prst="coolSlant"/>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Highlight LET"/>
              </a:rPr>
              <a:t>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Highlight LET"/>
              </a:rPr>
              <a:t>Sound</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Highlight LET"/>
              </a:rPr>
              <a:t> of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Highlight LET"/>
              </a:rPr>
              <a:t>an</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Highlight LET"/>
              </a:rPr>
              <a:t> Ángel (</a:t>
            </a: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Highlight LE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Highlight LET"/>
              </a:rPr>
              <a:t>Black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Highlight LET"/>
              </a:rPr>
              <a:t>Dawn</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Highlight LET"/>
              </a:rPr>
              <a:t> )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Highlight LET"/>
            </a:endParaRPr>
          </a:p>
        </p:txBody>
      </p:sp>
      <p:sp>
        <p:nvSpPr>
          <p:cNvPr id="72714" name="WordArt 10"/>
          <p:cNvSpPr>
            <a:spLocks noChangeArrowheads="1" noChangeShapeType="1" noTextEdit="1"/>
          </p:cNvSpPr>
          <p:nvPr/>
        </p:nvSpPr>
        <p:spPr bwMode="auto">
          <a:xfrm>
            <a:off x="899592" y="3505572"/>
            <a:ext cx="7128792" cy="72008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82550" h="38100" prst="coolSlant"/>
            </a:sp3d>
          </a:bodyPr>
          <a:lstStyle/>
          <a:p>
            <a:pPr algn="ctr">
              <a:defRPr/>
            </a:pPr>
            <a:r>
              <a:rPr lang="es-ES" sz="3600" kern="10" dirty="0">
                <a:ln w="12700">
                  <a:noFill/>
                  <a:round/>
                  <a:headEnd/>
                  <a:tailEnd/>
                </a:ln>
                <a:gradFill rotWithShape="1">
                  <a:gsLst>
                    <a:gs pos="0">
                      <a:srgbClr val="5E9EFF"/>
                    </a:gs>
                    <a:gs pos="39999">
                      <a:srgbClr val="85C2FF">
                        <a:alpha val="80001"/>
                      </a:srgbClr>
                    </a:gs>
                    <a:gs pos="70000">
                      <a:srgbClr val="C4D6EB">
                        <a:alpha val="65000"/>
                      </a:srgbClr>
                    </a:gs>
                    <a:gs pos="100000">
                      <a:srgbClr val="FFEBFA">
                        <a:alpha val="50000"/>
                      </a:srgbClr>
                    </a:gs>
                  </a:gsLst>
                  <a:lin ang="5400000" scaled="1"/>
                </a:gradFill>
                <a:effectLst>
                  <a:prstShdw prst="shdw17" dist="17961" dir="2700000">
                    <a:srgbClr val="5E9EFF">
                      <a:gamma/>
                      <a:shade val="60000"/>
                      <a:invGamma/>
                    </a:srgbClr>
                  </a:prstShdw>
                  <a:reflection blurRad="6350" stA="60000" endA="900" endPos="58000" dir="5400000" sy="-100000" algn="bl" rotWithShape="0"/>
                </a:effectLst>
                <a:latin typeface="High Tower Text"/>
              </a:rPr>
              <a:t>  </a:t>
            </a:r>
            <a:r>
              <a:rPr lang="es-ES" sz="3600" kern="10" dirty="0" smtClean="0">
                <a:ln w="12700">
                  <a:noFill/>
                  <a:round/>
                  <a:headEnd/>
                  <a:tailEnd/>
                </a:ln>
                <a:gradFill rotWithShape="1">
                  <a:gsLst>
                    <a:gs pos="0">
                      <a:srgbClr val="5E9EFF"/>
                    </a:gs>
                    <a:gs pos="39999">
                      <a:srgbClr val="85C2FF">
                        <a:alpha val="80001"/>
                      </a:srgbClr>
                    </a:gs>
                    <a:gs pos="70000">
                      <a:srgbClr val="C4D6EB">
                        <a:alpha val="65000"/>
                      </a:srgbClr>
                    </a:gs>
                    <a:gs pos="100000">
                      <a:srgbClr val="FFEBFA">
                        <a:alpha val="50000"/>
                      </a:srgbClr>
                    </a:gs>
                  </a:gsLst>
                  <a:lin ang="5400000" scaled="1"/>
                </a:gradFill>
                <a:effectLst>
                  <a:prstShdw prst="shdw17" dist="17961" dir="2700000">
                    <a:srgbClr val="5E9EFF">
                      <a:gamma/>
                      <a:shade val="60000"/>
                      <a:invGamma/>
                    </a:srgbClr>
                  </a:prstShdw>
                  <a:reflection blurRad="6350" stA="60000" endA="900" endPos="58000" dir="5400000" sy="-100000" algn="bl" rotWithShape="0"/>
                </a:effectLst>
                <a:latin typeface="High Tower Text"/>
              </a:rPr>
              <a:t>B.S.O. Ángeles y demonios  </a:t>
            </a:r>
            <a:endParaRPr lang="es-ES" sz="3600" kern="10" dirty="0">
              <a:ln w="12700">
                <a:noFill/>
                <a:round/>
                <a:headEnd/>
                <a:tailEnd/>
              </a:ln>
              <a:gradFill rotWithShape="1">
                <a:gsLst>
                  <a:gs pos="0">
                    <a:srgbClr val="5E9EFF"/>
                  </a:gs>
                  <a:gs pos="39999">
                    <a:srgbClr val="85C2FF">
                      <a:alpha val="80001"/>
                    </a:srgbClr>
                  </a:gs>
                  <a:gs pos="70000">
                    <a:srgbClr val="C4D6EB">
                      <a:alpha val="65000"/>
                    </a:srgbClr>
                  </a:gs>
                  <a:gs pos="100000">
                    <a:srgbClr val="FFEBFA">
                      <a:alpha val="50000"/>
                    </a:srgbClr>
                  </a:gs>
                </a:gsLst>
                <a:lin ang="5400000" scaled="1"/>
              </a:gradFill>
              <a:effectLst>
                <a:prstShdw prst="shdw17" dist="17961" dir="2700000">
                  <a:srgbClr val="5E9EFF">
                    <a:gamma/>
                    <a:shade val="60000"/>
                    <a:invGamma/>
                  </a:srgbClr>
                </a:prstShdw>
                <a:reflection blurRad="6350" stA="60000" endA="900" endPos="58000" dir="5400000" sy="-100000" algn="bl" rotWithShape="0"/>
              </a:effectLst>
              <a:latin typeface="High Tower Text"/>
            </a:endParaRPr>
          </a:p>
        </p:txBody>
      </p:sp>
      <p:sp>
        <p:nvSpPr>
          <p:cNvPr id="6" name="WordArt 5"/>
          <p:cNvSpPr>
            <a:spLocks noChangeArrowheads="1" noChangeShapeType="1" noTextEdit="1"/>
          </p:cNvSpPr>
          <p:nvPr/>
        </p:nvSpPr>
        <p:spPr bwMode="auto">
          <a:xfrm>
            <a:off x="755576" y="4489648"/>
            <a:ext cx="7848872" cy="672108"/>
          </a:xfrm>
          <a:prstGeom prst="rect">
            <a:avLst/>
          </a:prstGeom>
        </p:spPr>
        <p:txBody>
          <a:bodyPr wrap="none" fromWordArt="1">
            <a:prstTxWarp prst="textSlantUp">
              <a:avLst>
                <a:gd name="adj" fmla="val 0"/>
              </a:avLst>
            </a:prstTxWarp>
            <a:scene3d>
              <a:camera prst="perspectiveRelaxedModerately"/>
              <a:lightRig rig="threePt" dir="t"/>
            </a:scene3d>
            <a:sp3d extrusionH="57150">
              <a:bevelT w="82550" h="38100" prst="coolSlant"/>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Highlight LE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Highlight LET"/>
              </a:rPr>
              <a:t>GOYA – Los desastres de la guerra (</a:t>
            </a: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Highlight LE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Highlight LET"/>
              </a:rPr>
              <a:t>Granados )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Highlight LET"/>
            </a:endParaRPr>
          </a:p>
        </p:txBody>
      </p:sp>
    </p:spTree>
  </p:cSld>
  <p:clrMapOvr>
    <a:masterClrMapping/>
  </p:clrMapOvr>
  <mc:AlternateContent xmlns:mc="http://schemas.openxmlformats.org/markup-compatibility/2006" xmlns:p14="http://schemas.microsoft.com/office/powerpoint/2010/main">
    <mc:Choice Requires="p14">
      <p:transition spd="slow" p14:dur="2250" advTm="18000">
        <p14:ferris dir="l"/>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76802"/>
                                        </p:tgtEl>
                                        <p:attrNameLst>
                                          <p:attrName>style.visibility</p:attrName>
                                        </p:attrNameLst>
                                      </p:cBhvr>
                                      <p:to>
                                        <p:strVal val="visible"/>
                                      </p:to>
                                    </p:set>
                                    <p:animEffect transition="in" filter="fade">
                                      <p:cBhvr>
                                        <p:cTn id="7" dur="2000"/>
                                        <p:tgtEl>
                                          <p:spTgt spid="76802"/>
                                        </p:tgtEl>
                                      </p:cBhvr>
                                    </p:animEffect>
                                    <p:anim calcmode="lin" valueType="num">
                                      <p:cBhvr>
                                        <p:cTn id="8" dur="2000" fill="hold"/>
                                        <p:tgtEl>
                                          <p:spTgt spid="76802"/>
                                        </p:tgtEl>
                                        <p:attrNameLst>
                                          <p:attrName>ppt_x</p:attrName>
                                        </p:attrNameLst>
                                      </p:cBhvr>
                                      <p:tavLst>
                                        <p:tav tm="0">
                                          <p:val>
                                            <p:strVal val="#ppt_x"/>
                                          </p:val>
                                        </p:tav>
                                        <p:tav tm="100000">
                                          <p:val>
                                            <p:strVal val="#ppt_x"/>
                                          </p:val>
                                        </p:tav>
                                      </p:tavLst>
                                    </p:anim>
                                    <p:anim calcmode="lin" valueType="num">
                                      <p:cBhvr>
                                        <p:cTn id="9" dur="2000" fill="hold"/>
                                        <p:tgtEl>
                                          <p:spTgt spid="7680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3" presetClass="entr" presetSubtype="16" fill="hold" nodeType="afterEffect">
                                  <p:stCondLst>
                                    <p:cond delay="500"/>
                                  </p:stCondLst>
                                  <p:childTnLst>
                                    <p:set>
                                      <p:cBhvr>
                                        <p:cTn id="12" dur="1" fill="hold">
                                          <p:stCondLst>
                                            <p:cond delay="0"/>
                                          </p:stCondLst>
                                        </p:cTn>
                                        <p:tgtEl>
                                          <p:spTgt spid="76803"/>
                                        </p:tgtEl>
                                        <p:attrNameLst>
                                          <p:attrName>style.visibility</p:attrName>
                                        </p:attrNameLst>
                                      </p:cBhvr>
                                      <p:to>
                                        <p:strVal val="visible"/>
                                      </p:to>
                                    </p:set>
                                    <p:anim calcmode="lin" valueType="num">
                                      <p:cBhvr>
                                        <p:cTn id="13" dur="2000" fill="hold"/>
                                        <p:tgtEl>
                                          <p:spTgt spid="76803"/>
                                        </p:tgtEl>
                                        <p:attrNameLst>
                                          <p:attrName>ppt_w</p:attrName>
                                        </p:attrNameLst>
                                      </p:cBhvr>
                                      <p:tavLst>
                                        <p:tav tm="0">
                                          <p:val>
                                            <p:fltVal val="0"/>
                                          </p:val>
                                        </p:tav>
                                        <p:tav tm="100000">
                                          <p:val>
                                            <p:strVal val="#ppt_w"/>
                                          </p:val>
                                        </p:tav>
                                      </p:tavLst>
                                    </p:anim>
                                    <p:anim calcmode="lin" valueType="num">
                                      <p:cBhvr>
                                        <p:cTn id="14" dur="2000" fill="hold"/>
                                        <p:tgtEl>
                                          <p:spTgt spid="76803"/>
                                        </p:tgtEl>
                                        <p:attrNameLst>
                                          <p:attrName>ppt_h</p:attrName>
                                        </p:attrNameLst>
                                      </p:cBhvr>
                                      <p:tavLst>
                                        <p:tav tm="0">
                                          <p:val>
                                            <p:fltVal val="0"/>
                                          </p:val>
                                        </p:tav>
                                        <p:tav tm="100000">
                                          <p:val>
                                            <p:strVal val="#ppt_h"/>
                                          </p:val>
                                        </p:tav>
                                      </p:tavLst>
                                    </p:anim>
                                  </p:childTnLst>
                                </p:cTn>
                              </p:par>
                            </p:childTnLst>
                          </p:cTn>
                        </p:par>
                        <p:par>
                          <p:cTn id="15" fill="hold">
                            <p:stCondLst>
                              <p:cond delay="4500"/>
                            </p:stCondLst>
                            <p:childTnLst>
                              <p:par>
                                <p:cTn id="16" presetID="7" presetClass="entr" presetSubtype="4" fill="hold" nodeType="afterEffect">
                                  <p:stCondLst>
                                    <p:cond delay="500"/>
                                  </p:stCondLst>
                                  <p:childTnLst>
                                    <p:set>
                                      <p:cBhvr>
                                        <p:cTn id="17" dur="1" fill="hold">
                                          <p:stCondLst>
                                            <p:cond delay="0"/>
                                          </p:stCondLst>
                                        </p:cTn>
                                        <p:tgtEl>
                                          <p:spTgt spid="76805"/>
                                        </p:tgtEl>
                                        <p:attrNameLst>
                                          <p:attrName>style.visibility</p:attrName>
                                        </p:attrNameLst>
                                      </p:cBhvr>
                                      <p:to>
                                        <p:strVal val="visible"/>
                                      </p:to>
                                    </p:set>
                                    <p:anim calcmode="lin" valueType="num">
                                      <p:cBhvr additive="base">
                                        <p:cTn id="18" dur="2000" fill="hold"/>
                                        <p:tgtEl>
                                          <p:spTgt spid="76805"/>
                                        </p:tgtEl>
                                        <p:attrNameLst>
                                          <p:attrName>ppt_x</p:attrName>
                                        </p:attrNameLst>
                                      </p:cBhvr>
                                      <p:tavLst>
                                        <p:tav tm="0">
                                          <p:val>
                                            <p:strVal val="#ppt_x"/>
                                          </p:val>
                                        </p:tav>
                                        <p:tav tm="100000">
                                          <p:val>
                                            <p:strVal val="#ppt_x"/>
                                          </p:val>
                                        </p:tav>
                                      </p:tavLst>
                                    </p:anim>
                                    <p:anim calcmode="lin" valueType="num">
                                      <p:cBhvr additive="base">
                                        <p:cTn id="19" dur="2000" fill="hold"/>
                                        <p:tgtEl>
                                          <p:spTgt spid="76805"/>
                                        </p:tgtEl>
                                        <p:attrNameLst>
                                          <p:attrName>ppt_y</p:attrName>
                                        </p:attrNameLst>
                                      </p:cBhvr>
                                      <p:tavLst>
                                        <p:tav tm="0">
                                          <p:val>
                                            <p:strVal val="1+#ppt_h/2"/>
                                          </p:val>
                                        </p:tav>
                                        <p:tav tm="100000">
                                          <p:val>
                                            <p:strVal val="#ppt_y"/>
                                          </p:val>
                                        </p:tav>
                                      </p:tavLst>
                                    </p:anim>
                                  </p:childTnLst>
                                </p:cTn>
                              </p:par>
                            </p:childTnLst>
                          </p:cTn>
                        </p:par>
                        <p:par>
                          <p:cTn id="20" fill="hold">
                            <p:stCondLst>
                              <p:cond delay="7000"/>
                            </p:stCondLst>
                            <p:childTnLst>
                              <p:par>
                                <p:cTn id="21" presetID="42" presetClass="entr" presetSubtype="0" fill="hold" nodeType="afterEffect">
                                  <p:stCondLst>
                                    <p:cond delay="500"/>
                                  </p:stCondLst>
                                  <p:childTnLst>
                                    <p:set>
                                      <p:cBhvr>
                                        <p:cTn id="22" dur="1" fill="hold">
                                          <p:stCondLst>
                                            <p:cond delay="0"/>
                                          </p:stCondLst>
                                        </p:cTn>
                                        <p:tgtEl>
                                          <p:spTgt spid="72714"/>
                                        </p:tgtEl>
                                        <p:attrNameLst>
                                          <p:attrName>style.visibility</p:attrName>
                                        </p:attrNameLst>
                                      </p:cBhvr>
                                      <p:to>
                                        <p:strVal val="visible"/>
                                      </p:to>
                                    </p:set>
                                    <p:animEffect transition="in" filter="fade">
                                      <p:cBhvr>
                                        <p:cTn id="23" dur="2000"/>
                                        <p:tgtEl>
                                          <p:spTgt spid="72714"/>
                                        </p:tgtEl>
                                      </p:cBhvr>
                                    </p:animEffect>
                                    <p:anim calcmode="lin" valueType="num">
                                      <p:cBhvr>
                                        <p:cTn id="24" dur="2000" fill="hold"/>
                                        <p:tgtEl>
                                          <p:spTgt spid="72714"/>
                                        </p:tgtEl>
                                        <p:attrNameLst>
                                          <p:attrName>ppt_x</p:attrName>
                                        </p:attrNameLst>
                                      </p:cBhvr>
                                      <p:tavLst>
                                        <p:tav tm="0">
                                          <p:val>
                                            <p:strVal val="#ppt_x"/>
                                          </p:val>
                                        </p:tav>
                                        <p:tav tm="100000">
                                          <p:val>
                                            <p:strVal val="#ppt_x"/>
                                          </p:val>
                                        </p:tav>
                                      </p:tavLst>
                                    </p:anim>
                                    <p:anim calcmode="lin" valueType="num">
                                      <p:cBhvr>
                                        <p:cTn id="25" dur="2000" fill="hold"/>
                                        <p:tgtEl>
                                          <p:spTgt spid="72714"/>
                                        </p:tgtEl>
                                        <p:attrNameLst>
                                          <p:attrName>ppt_y</p:attrName>
                                        </p:attrNameLst>
                                      </p:cBhvr>
                                      <p:tavLst>
                                        <p:tav tm="0">
                                          <p:val>
                                            <p:strVal val="#ppt_y+.1"/>
                                          </p:val>
                                        </p:tav>
                                        <p:tav tm="100000">
                                          <p:val>
                                            <p:strVal val="#ppt_y"/>
                                          </p:val>
                                        </p:tav>
                                      </p:tavLst>
                                    </p:anim>
                                  </p:childTnLst>
                                </p:cTn>
                              </p:par>
                            </p:childTnLst>
                          </p:cTn>
                        </p:par>
                        <p:par>
                          <p:cTn id="26" fill="hold">
                            <p:stCondLst>
                              <p:cond delay="9500"/>
                            </p:stCondLst>
                            <p:childTnLst>
                              <p:par>
                                <p:cTn id="27" presetID="7" presetClass="entr" presetSubtype="4" fill="hold" nodeType="afterEffect">
                                  <p:stCondLst>
                                    <p:cond delay="50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2000" fill="hold"/>
                                        <p:tgtEl>
                                          <p:spTgt spid="6"/>
                                        </p:tgtEl>
                                        <p:attrNameLst>
                                          <p:attrName>ppt_x</p:attrName>
                                        </p:attrNameLst>
                                      </p:cBhvr>
                                      <p:tavLst>
                                        <p:tav tm="0">
                                          <p:val>
                                            <p:strVal val="#ppt_x"/>
                                          </p:val>
                                        </p:tav>
                                        <p:tav tm="100000">
                                          <p:val>
                                            <p:strVal val="#ppt_x"/>
                                          </p:val>
                                        </p:tav>
                                      </p:tavLst>
                                    </p:anim>
                                    <p:anim calcmode="lin" valueType="num">
                                      <p:cBhvr additive="base">
                                        <p:cTn id="30" dur="20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7373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endParaRPr lang="es-ES">
              <a:solidFill>
                <a:srgbClr val="000000"/>
              </a:solidFill>
            </a:endParaRPr>
          </a:p>
        </p:txBody>
      </p:sp>
      <p:sp>
        <p:nvSpPr>
          <p:cNvPr id="7373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algn="ctr"/>
            <a:endParaRPr lang="es-ES">
              <a:solidFill>
                <a:srgbClr val="000000"/>
              </a:solidFill>
            </a:endParaRPr>
          </a:p>
        </p:txBody>
      </p:sp>
      <p:pic>
        <p:nvPicPr>
          <p:cNvPr id="7373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7373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7373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7373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7373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7373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7373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7373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7374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250">
        <p14:prism isContent="1" isInverted="1"/>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3605</TotalTime>
  <Words>2439</Words>
  <Application>Microsoft Office PowerPoint</Application>
  <PresentationFormat>Presentación en pantalla (16:10)</PresentationFormat>
  <Paragraphs>116</Paragraphs>
  <Slides>70</Slides>
  <Notes>2</Notes>
  <HiddenSlides>0</HiddenSlides>
  <MMClips>0</MMClips>
  <ScaleCrop>false</ScaleCrop>
  <HeadingPairs>
    <vt:vector size="6" baseType="variant">
      <vt:variant>
        <vt:lpstr>Fuentes usadas</vt:lpstr>
      </vt:variant>
      <vt:variant>
        <vt:i4>14</vt:i4>
      </vt:variant>
      <vt:variant>
        <vt:lpstr>Tema</vt:lpstr>
      </vt:variant>
      <vt:variant>
        <vt:i4>2</vt:i4>
      </vt:variant>
      <vt:variant>
        <vt:lpstr>Títulos de diapositiva</vt:lpstr>
      </vt:variant>
      <vt:variant>
        <vt:i4>70</vt:i4>
      </vt:variant>
    </vt:vector>
  </HeadingPairs>
  <TitlesOfParts>
    <vt:vector size="86" baseType="lpstr">
      <vt:lpstr>Arial</vt:lpstr>
      <vt:lpstr>Arial Black</vt:lpstr>
      <vt:lpstr>Calibri</vt:lpstr>
      <vt:lpstr>Comic Sans MS</vt:lpstr>
      <vt:lpstr>Dayton</vt:lpstr>
      <vt:lpstr>Harrington</vt:lpstr>
      <vt:lpstr>High Tower Text</vt:lpstr>
      <vt:lpstr>Highlight LET</vt:lpstr>
      <vt:lpstr>Kristen ITC</vt:lpstr>
      <vt:lpstr>Lucida Bright</vt:lpstr>
      <vt:lpstr>Palace Script MT</vt:lpstr>
      <vt:lpstr>Tahoma</vt:lpstr>
      <vt:lpstr>Times New Roman</vt:lpstr>
      <vt:lpstr>Wingdings</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336</cp:revision>
  <dcterms:created xsi:type="dcterms:W3CDTF">2013-01-31T15:06:52Z</dcterms:created>
  <dcterms:modified xsi:type="dcterms:W3CDTF">2024-08-06T20:53:32Z</dcterms:modified>
</cp:coreProperties>
</file>