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1" r:id="rId3"/>
    <p:sldId id="257" r:id="rId4"/>
    <p:sldId id="259" r:id="rId5"/>
    <p:sldId id="258" r:id="rId6"/>
    <p:sldId id="260" r:id="rId7"/>
    <p:sldId id="261" r:id="rId8"/>
    <p:sldId id="263" r:id="rId9"/>
    <p:sldId id="262" r:id="rId10"/>
    <p:sldId id="264" r:id="rId11"/>
    <p:sldId id="265" r:id="rId12"/>
    <p:sldId id="276" r:id="rId13"/>
    <p:sldId id="266" r:id="rId14"/>
    <p:sldId id="277" r:id="rId15"/>
    <p:sldId id="267" r:id="rId16"/>
    <p:sldId id="278" r:id="rId17"/>
    <p:sldId id="268" r:id="rId18"/>
    <p:sldId id="279" r:id="rId19"/>
    <p:sldId id="269" r:id="rId20"/>
    <p:sldId id="280" r:id="rId21"/>
    <p:sldId id="270" r:id="rId22"/>
    <p:sldId id="271" r:id="rId23"/>
    <p:sldId id="284" r:id="rId24"/>
    <p:sldId id="285"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lpKyItJLapThwEWIq+ZMw==" hashData="Ja8e/K+pGSSFzokYWSTjv5vO69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7310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8720" autoAdjust="0"/>
  </p:normalViewPr>
  <p:slideViewPr>
    <p:cSldViewPr>
      <p:cViewPr varScale="1">
        <p:scale>
          <a:sx n="71" d="100"/>
          <a:sy n="71" d="100"/>
        </p:scale>
        <p:origin x="-96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8235ED-905C-42C2-81E8-038E326376B8}" type="datetimeFigureOut">
              <a:rPr lang="es-ES" smtClean="0"/>
              <a:pPr/>
              <a:t>25/08/2014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3A01FAF-44BA-4FE4-B90C-6B0BA030B80E}" type="slidenum">
              <a:rPr lang="es-ES" smtClean="0"/>
              <a:pPr/>
              <a:t>‹Nº›</a:t>
            </a:fld>
            <a:endParaRPr lang="es-ES"/>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8F0FF04-1F56-4E29-81AD-F1BCBDD2EC6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8235ED-905C-42C2-81E8-038E326376B8}" type="datetimeFigureOut">
              <a:rPr lang="es-ES" smtClean="0"/>
              <a:pPr/>
              <a:t>25/08/2014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A01FAF-44BA-4FE4-B90C-6B0BA030B80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82A70AE4-B713-4132-AA50-7D550D93E98E}"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3"/>
          <p:cNvPicPr>
            <a:picLocks noChangeAspect="1" noChangeArrowheads="1"/>
          </p:cNvPicPr>
          <p:nvPr/>
        </p:nvPicPr>
        <p:blipFill>
          <a:blip r:embed="rId3"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chemeClr val="accent6">
                    <a:lumMod val="50000"/>
                  </a:schemeClr>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chemeClr val="accent6">
                    <a:lumMod val="50000"/>
                  </a:schemeClr>
                </a:solid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1475656" y="1340768"/>
            <a:ext cx="6534472" cy="4154984"/>
          </a:xfrm>
          <a:prstGeom prst="rect">
            <a:avLst/>
          </a:prstGeom>
        </p:spPr>
        <p:txBody>
          <a:bodyPr wrap="square">
            <a:spAutoFit/>
          </a:bodyPr>
          <a:lstStyle/>
          <a:p>
            <a:pPr algn="ctr"/>
            <a:r>
              <a:rPr lang="es-ES" sz="8800" b="1" i="1" dirty="0" smtClean="0">
                <a:ln w="12700">
                  <a:solidFill>
                    <a:schemeClr val="tx2">
                      <a:satMod val="155000"/>
                    </a:schemeClr>
                  </a:solidFill>
                  <a:prstDash val="solid"/>
                </a:ln>
                <a:solidFill>
                  <a:schemeClr val="accent6">
                    <a:lumMod val="50000"/>
                  </a:schemeClr>
                </a:solidFill>
                <a:effectLst>
                  <a:glow rad="228600">
                    <a:schemeClr val="accent5">
                      <a:satMod val="175000"/>
                      <a:alpha val="40000"/>
                    </a:schemeClr>
                  </a:glow>
                  <a:outerShdw blurRad="41275" dist="20320" dir="1800000" algn="tl" rotWithShape="0">
                    <a:srgbClr val="000000">
                      <a:alpha val="40000"/>
                    </a:srgbClr>
                  </a:outerShdw>
                </a:effectLst>
              </a:rPr>
              <a:t>Las 10 Fotos Mas Tristes </a:t>
            </a:r>
          </a:p>
          <a:p>
            <a:pPr algn="ctr"/>
            <a:r>
              <a:rPr lang="es-ES" sz="8800" b="1" i="1" dirty="0" smtClean="0">
                <a:ln w="12700">
                  <a:solidFill>
                    <a:schemeClr val="tx2">
                      <a:satMod val="155000"/>
                    </a:schemeClr>
                  </a:solidFill>
                  <a:prstDash val="solid"/>
                </a:ln>
                <a:solidFill>
                  <a:schemeClr val="accent6">
                    <a:lumMod val="50000"/>
                  </a:schemeClr>
                </a:solidFill>
                <a:effectLst>
                  <a:glow rad="228600">
                    <a:schemeClr val="accent5">
                      <a:satMod val="175000"/>
                      <a:alpha val="40000"/>
                    </a:schemeClr>
                  </a:glow>
                  <a:outerShdw blurRad="41275" dist="20320" dir="1800000" algn="tl" rotWithShape="0">
                    <a:srgbClr val="000000">
                      <a:alpha val="40000"/>
                    </a:srgbClr>
                  </a:outerShdw>
                </a:effectLst>
              </a:rPr>
              <a:t>Del Mundo</a:t>
            </a:r>
            <a:endParaRPr lang="es-ES" sz="8800" b="1" dirty="0">
              <a:ln w="12700">
                <a:solidFill>
                  <a:schemeClr val="tx2">
                    <a:satMod val="155000"/>
                  </a:schemeClr>
                </a:solidFill>
                <a:prstDash val="solid"/>
              </a:ln>
              <a:solidFill>
                <a:schemeClr val="accent6">
                  <a:lumMod val="50000"/>
                </a:schemeClr>
              </a:solidFill>
              <a:effectLst>
                <a:glow rad="228600">
                  <a:schemeClr val="accent5">
                    <a:satMod val="175000"/>
                    <a:alpha val="40000"/>
                  </a:schemeClr>
                </a:glow>
                <a:outerShdw blurRad="41275" dist="20320" dir="1800000" algn="tl" rotWithShape="0">
                  <a:srgbClr val="000000">
                    <a:alpha val="40000"/>
                  </a:srgbClr>
                </a:outerShdw>
              </a:effectLst>
            </a:endParaRPr>
          </a:p>
        </p:txBody>
      </p:sp>
    </p:spTree>
  </p:cSld>
  <p:clrMapOvr>
    <a:masterClrMapping/>
  </p:clrMapOvr>
  <p:transition spd="slow" advTm="10000">
    <p:dissolve/>
    <p:sndAc>
      <p:stSnd loop="1">
        <p:snd r:embed="rId2" name="lennon  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1619672" y="1628800"/>
            <a:ext cx="6390456" cy="3970318"/>
          </a:xfrm>
          <a:prstGeom prst="rect">
            <a:avLst/>
          </a:prstGeom>
        </p:spPr>
        <p:txBody>
          <a:bodyPr wrap="square">
            <a:spAutoFit/>
          </a:bodyPr>
          <a:lstStyle/>
          <a:p>
            <a:r>
              <a:rPr lang="es-ES" sz="2800" b="1" i="1" dirty="0" smtClean="0">
                <a:solidFill>
                  <a:srgbClr val="673105"/>
                </a:solidFill>
              </a:rPr>
              <a:t>1. Esta fotografía de 1972, captura el momento en que aldeanos abandonaban una zona atacada por la llamarada del napalm. Entre los gritos de niños que también huían de la zona, el fotógrafo vietnamita Nick Ut, se topó con esta niña que se había arrancado la ropa en llamas y caminaba desnuda con los brazos abiertos</a:t>
            </a:r>
            <a:endParaRPr lang="es-ES" sz="2800" b="1" i="1" dirty="0">
              <a:solidFill>
                <a:srgbClr val="673105"/>
              </a:solidFill>
            </a:endParaRPr>
          </a:p>
        </p:txBody>
      </p:sp>
    </p:spTree>
  </p:cSld>
  <p:clrMapOvr>
    <a:masterClrMapping/>
  </p:clrMapOvr>
  <p:transition spd="slow" advTm="3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1026" name="Picture 2" descr="C:\Documents and Settings\Dell\Escritorio\vietnam-napalm-girl01b.jpg"/>
          <p:cNvPicPr>
            <a:picLocks noChangeAspect="1" noChangeArrowheads="1"/>
          </p:cNvPicPr>
          <p:nvPr/>
        </p:nvPicPr>
        <p:blipFill>
          <a:blip r:embed="rId3" cstate="print"/>
          <a:srcRect/>
          <a:stretch>
            <a:fillRect/>
          </a:stretch>
        </p:blipFill>
        <p:spPr bwMode="auto">
          <a:xfrm>
            <a:off x="755576" y="620688"/>
            <a:ext cx="7492724" cy="5544616"/>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1259632" y="1772816"/>
            <a:ext cx="6858000" cy="3323987"/>
          </a:xfrm>
          <a:prstGeom prst="rect">
            <a:avLst/>
          </a:prstGeom>
        </p:spPr>
        <p:txBody>
          <a:bodyPr wrap="square">
            <a:spAutoFit/>
          </a:bodyPr>
          <a:lstStyle/>
          <a:p>
            <a:r>
              <a:rPr lang="es-ES" sz="3200" b="1" i="1" dirty="0" smtClean="0">
                <a:solidFill>
                  <a:srgbClr val="673105"/>
                </a:solidFill>
              </a:rPr>
              <a:t>2. De acuerdo a información del sitio daylife.com, en la siguiente fotografía, un niño afgano, se protege de una tormenta de arena en un campamento de refugiados en Kabul, en octubre de 2008.</a:t>
            </a:r>
            <a:r>
              <a:rPr lang="es-ES" dirty="0" smtClean="0"/>
              <a:t/>
            </a:r>
            <a:br>
              <a:rPr lang="es-ES" dirty="0" smtClean="0"/>
            </a:br>
            <a:endParaRPr lang="es-ES" dirty="0"/>
          </a:p>
        </p:txBody>
      </p:sp>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2050" name="Picture 2" descr="C:\Documents and Settings\Dell\Escritorio\afghan-child-duststorm.jpg"/>
          <p:cNvPicPr>
            <a:picLocks noChangeAspect="1" noChangeArrowheads="1"/>
          </p:cNvPicPr>
          <p:nvPr/>
        </p:nvPicPr>
        <p:blipFill>
          <a:blip r:embed="rId3" cstate="print"/>
          <a:srcRect/>
          <a:stretch>
            <a:fillRect/>
          </a:stretch>
        </p:blipFill>
        <p:spPr bwMode="auto">
          <a:xfrm>
            <a:off x="395536" y="836712"/>
            <a:ext cx="8180206" cy="4931495"/>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1331640" y="610136"/>
            <a:ext cx="6984776" cy="6247864"/>
          </a:xfrm>
          <a:prstGeom prst="rect">
            <a:avLst/>
          </a:prstGeom>
        </p:spPr>
        <p:txBody>
          <a:bodyPr wrap="square">
            <a:spAutoFit/>
          </a:bodyPr>
          <a:lstStyle/>
          <a:p>
            <a:r>
              <a:rPr lang="es-ES" sz="2800" b="1" i="1" dirty="0" smtClean="0">
                <a:solidFill>
                  <a:srgbClr val="673105"/>
                </a:solidFill>
              </a:rPr>
              <a:t>3. Como el sitio </a:t>
            </a:r>
            <a:r>
              <a:rPr lang="es-ES" sz="2800" b="1" i="1" dirty="0" smtClean="0">
                <a:solidFill>
                  <a:srgbClr val="673105"/>
                </a:solidFill>
              </a:rPr>
              <a:t>lalitkumar </a:t>
            </a:r>
            <a:r>
              <a:rPr lang="es-ES" sz="2800" b="1" i="1" dirty="0" smtClean="0">
                <a:solidFill>
                  <a:srgbClr val="673105"/>
                </a:solidFill>
              </a:rPr>
              <a:t>indica, después de que Nigeria se declaró independiente y que en 1967, hiciera lo mismo la República de Biafra, Nigeria estableció un bloqueo abastecimiento alimenticio en Biafra.</a:t>
            </a:r>
            <a:br>
              <a:rPr lang="es-ES" sz="2800" b="1" i="1" dirty="0" smtClean="0">
                <a:solidFill>
                  <a:srgbClr val="673105"/>
                </a:solidFill>
              </a:rPr>
            </a:br>
            <a:r>
              <a:rPr lang="es-ES" sz="2800" b="1" i="1" dirty="0" smtClean="0">
                <a:solidFill>
                  <a:srgbClr val="673105"/>
                </a:solidFill>
              </a:rPr>
              <a:t/>
            </a:r>
            <a:br>
              <a:rPr lang="es-ES" sz="2800" b="1" i="1" dirty="0" smtClean="0">
                <a:solidFill>
                  <a:srgbClr val="673105"/>
                </a:solidFill>
              </a:rPr>
            </a:br>
            <a:r>
              <a:rPr lang="es-ES" sz="2800" b="1" i="1" dirty="0" smtClean="0">
                <a:solidFill>
                  <a:srgbClr val="673105"/>
                </a:solidFill>
              </a:rPr>
              <a:t>Durante tres años de guerra, más de un millón de personas murieron, principalmente de hambre. En estado de hambruna, los niños, al carecer de proteínas, desarrollan kwashiorkor, una enfermedad que provoca que los músculos se desgasten y que el vientre se inflame.</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3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3074" name="Picture 2" descr="C:\Documents and Settings\Dell\Escritorio\biafra-kids-01.jpg"/>
          <p:cNvPicPr>
            <a:picLocks noChangeAspect="1" noChangeArrowheads="1"/>
          </p:cNvPicPr>
          <p:nvPr/>
        </p:nvPicPr>
        <p:blipFill>
          <a:blip r:embed="rId3" cstate="print"/>
          <a:srcRect/>
          <a:stretch>
            <a:fillRect/>
          </a:stretch>
        </p:blipFill>
        <p:spPr bwMode="auto">
          <a:xfrm>
            <a:off x="467544" y="1268760"/>
            <a:ext cx="8116156" cy="4104456"/>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1331640" y="1484784"/>
            <a:ext cx="6858000" cy="4093428"/>
          </a:xfrm>
          <a:prstGeom prst="rect">
            <a:avLst/>
          </a:prstGeom>
        </p:spPr>
        <p:txBody>
          <a:bodyPr wrap="square">
            <a:spAutoFit/>
          </a:bodyPr>
          <a:lstStyle/>
          <a:p>
            <a:r>
              <a:rPr lang="es-ES" sz="3200" b="1" i="1" dirty="0" smtClean="0">
                <a:solidFill>
                  <a:srgbClr val="673105"/>
                </a:solidFill>
              </a:rPr>
              <a:t>4. Lo que muestra esta imagen de Eddie Adams, es al jefe de la policía nacional segundos antes de ejecutar a un joven prisionero que declaró ser un capitán del Vietcong. La fotografía provocó gran conmoción y la opinión pública se volvió contra la </a:t>
            </a:r>
            <a:r>
              <a:rPr lang="es-ES" sz="3200" b="1" i="1" dirty="0" smtClean="0">
                <a:solidFill>
                  <a:srgbClr val="673105"/>
                </a:solidFill>
              </a:rPr>
              <a:t>guerra.</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4099" name="Picture 3" descr="C:\Documents and Settings\Dell\Escritorio\vietcong01b.jpg"/>
          <p:cNvPicPr>
            <a:picLocks noChangeAspect="1" noChangeArrowheads="1"/>
          </p:cNvPicPr>
          <p:nvPr/>
        </p:nvPicPr>
        <p:blipFill>
          <a:blip r:embed="rId3" cstate="print"/>
          <a:srcRect/>
          <a:stretch>
            <a:fillRect/>
          </a:stretch>
        </p:blipFill>
        <p:spPr bwMode="auto">
          <a:xfrm>
            <a:off x="827584" y="692696"/>
            <a:ext cx="7592475" cy="5184576"/>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971600" y="836712"/>
            <a:ext cx="7542584" cy="5816977"/>
          </a:xfrm>
          <a:prstGeom prst="rect">
            <a:avLst/>
          </a:prstGeom>
        </p:spPr>
        <p:txBody>
          <a:bodyPr wrap="square">
            <a:spAutoFit/>
          </a:bodyPr>
          <a:lstStyle/>
          <a:p>
            <a:r>
              <a:rPr lang="es-ES" sz="2800" b="1" i="1" dirty="0" smtClean="0">
                <a:solidFill>
                  <a:srgbClr val="673105"/>
                </a:solidFill>
              </a:rPr>
              <a:t/>
            </a:r>
            <a:br>
              <a:rPr lang="es-ES" sz="2800" b="1" i="1" dirty="0" smtClean="0">
                <a:solidFill>
                  <a:srgbClr val="673105"/>
                </a:solidFill>
              </a:rPr>
            </a:br>
            <a:r>
              <a:rPr lang="es-ES" sz="2800" b="1" i="1" dirty="0" smtClean="0">
                <a:solidFill>
                  <a:srgbClr val="673105"/>
                </a:solidFill>
              </a:rPr>
              <a:t>5. La siguiente fotografía es fácil de identificar, la explosión del primer bombardeo atómico de la historia, dirigido sobre la población civil de la ciudad japonesa de Hiroshima, en el final de la Segunda Guerra Mundial.</a:t>
            </a:r>
            <a:br>
              <a:rPr lang="es-ES" sz="2800" b="1" i="1" dirty="0" smtClean="0">
                <a:solidFill>
                  <a:srgbClr val="673105"/>
                </a:solidFill>
              </a:rPr>
            </a:br>
            <a:r>
              <a:rPr lang="es-ES" sz="2800" b="1" i="1" dirty="0" smtClean="0">
                <a:solidFill>
                  <a:srgbClr val="673105"/>
                </a:solidFill>
              </a:rPr>
              <a:t/>
            </a:r>
            <a:br>
              <a:rPr lang="es-ES" sz="2800" b="1" i="1" dirty="0" smtClean="0">
                <a:solidFill>
                  <a:srgbClr val="673105"/>
                </a:solidFill>
              </a:rPr>
            </a:br>
            <a:r>
              <a:rPr lang="es-ES" sz="2800" b="1" i="1" dirty="0" smtClean="0">
                <a:solidFill>
                  <a:srgbClr val="673105"/>
                </a:solidFill>
              </a:rPr>
              <a:t>Información de politicamundial.com, menciona que murieron cerca de 140 mil personas, pero la cifra ha ido aumentando superando actualmente las 258 mil, debido a enfermedades causadas por la radiación.</a:t>
            </a:r>
            <a:br>
              <a:rPr lang="es-ES" sz="2800" b="1" i="1" dirty="0" smtClean="0">
                <a:solidFill>
                  <a:srgbClr val="673105"/>
                </a:solidFill>
              </a:rPr>
            </a:br>
            <a:r>
              <a:rPr lang="es-ES" dirty="0" smtClean="0"/>
              <a:t/>
            </a:r>
            <a:br>
              <a:rPr lang="es-ES" dirty="0" smtClean="0"/>
            </a:br>
            <a:endParaRPr lang="es-ES" dirty="0"/>
          </a:p>
        </p:txBody>
      </p:sp>
    </p:spTree>
  </p:cSld>
  <p:clrMapOvr>
    <a:masterClrMapping/>
  </p:clrMapOvr>
  <p:transition spd="slow" advTm="2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5122" name="Picture 2" descr="C:\Documents and Settings\Dell\Escritorio\hiroshima01b.jpg"/>
          <p:cNvPicPr>
            <a:picLocks noChangeAspect="1" noChangeArrowheads="1"/>
          </p:cNvPicPr>
          <p:nvPr/>
        </p:nvPicPr>
        <p:blipFill>
          <a:blip r:embed="rId3" cstate="print"/>
          <a:srcRect/>
          <a:stretch>
            <a:fillRect/>
          </a:stretch>
        </p:blipFill>
        <p:spPr bwMode="auto">
          <a:xfrm>
            <a:off x="2123728" y="260648"/>
            <a:ext cx="4606394" cy="6264696"/>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1691680" y="1124744"/>
            <a:ext cx="6534472" cy="5078313"/>
          </a:xfrm>
          <a:prstGeom prst="rect">
            <a:avLst/>
          </a:prstGeom>
        </p:spPr>
        <p:txBody>
          <a:bodyPr wrap="square">
            <a:spAutoFit/>
          </a:bodyPr>
          <a:lstStyle/>
          <a:p>
            <a:r>
              <a:rPr lang="es-ES" sz="3200" b="1" i="1" dirty="0" smtClean="0">
                <a:solidFill>
                  <a:srgbClr val="673105"/>
                </a:solidFill>
              </a:rPr>
              <a:t>6. Una de las imágenes tristes más modernas es sin duda la capturada durante el atentado terrorista en Nueva York, el 11 de Septiembre de 2001. Muchas son las fotos que han contado lo que sucedió ese día, pero la siguiente fotografía muestra la debilidad y la vulnerabilidad del ícono americano.</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6146" name="Picture 2" descr="C:\Documents and Settings\Dell\Escritorio\9-11-01.jpg"/>
          <p:cNvPicPr>
            <a:picLocks noChangeAspect="1" noChangeArrowheads="1"/>
          </p:cNvPicPr>
          <p:nvPr/>
        </p:nvPicPr>
        <p:blipFill>
          <a:blip r:embed="rId3" cstate="print"/>
          <a:srcRect/>
          <a:stretch>
            <a:fillRect/>
          </a:stretch>
        </p:blipFill>
        <p:spPr bwMode="auto">
          <a:xfrm>
            <a:off x="611560" y="908720"/>
            <a:ext cx="8114072" cy="4752528"/>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971600" y="1340768"/>
            <a:ext cx="7326560" cy="4031873"/>
          </a:xfrm>
          <a:prstGeom prst="rect">
            <a:avLst/>
          </a:prstGeom>
        </p:spPr>
        <p:txBody>
          <a:bodyPr wrap="square">
            <a:spAutoFit/>
          </a:bodyPr>
          <a:lstStyle/>
          <a:p>
            <a:r>
              <a:rPr lang="es-ES" sz="3200" b="1" i="1" dirty="0" smtClean="0">
                <a:solidFill>
                  <a:srgbClr val="673105"/>
                </a:solidFill>
              </a:rPr>
              <a:t>7. La versión oficial hasta este 2011 indicaba que la imagen acreedora del premio Pulitzer, mostraba a un niño que está muriendo de hambre, mientras un buitre espera el fallecimiento del infante para poder alimentarse. La realidad es que aunque la instantánea es impactante todo fue un fraude. </a:t>
            </a:r>
            <a:endParaRPr lang="es-ES" dirty="0"/>
          </a:p>
        </p:txBody>
      </p:sp>
    </p:spTree>
  </p:cSld>
  <p:clrMapOvr>
    <a:masterClrMapping/>
  </p:clrMapOvr>
  <p:transition spd="slow"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7170" name="Picture 2" descr="C:\Documents and Settings\Dell\Escritorio\nino-buitre01b.jpg"/>
          <p:cNvPicPr>
            <a:picLocks noChangeAspect="1" noChangeArrowheads="1"/>
          </p:cNvPicPr>
          <p:nvPr/>
        </p:nvPicPr>
        <p:blipFill>
          <a:blip r:embed="rId3" cstate="print"/>
          <a:srcRect/>
          <a:stretch>
            <a:fillRect/>
          </a:stretch>
        </p:blipFill>
        <p:spPr bwMode="auto">
          <a:xfrm>
            <a:off x="683568" y="836712"/>
            <a:ext cx="7861424" cy="4896544"/>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827584" y="908720"/>
            <a:ext cx="7956376" cy="5016758"/>
          </a:xfrm>
          <a:prstGeom prst="rect">
            <a:avLst/>
          </a:prstGeom>
        </p:spPr>
        <p:txBody>
          <a:bodyPr wrap="square">
            <a:spAutoFit/>
          </a:bodyPr>
          <a:lstStyle/>
          <a:p>
            <a:r>
              <a:rPr lang="es-ES" sz="2000" b="1" i="1" dirty="0" smtClean="0">
                <a:solidFill>
                  <a:srgbClr val="673105"/>
                </a:solidFill>
              </a:rPr>
              <a:t>8. Tenía 13 años y en el momento de la Tragedia de Armero vivía con su hermano menor, su padre y su tía. Su madre, durante la tragedia, se encontraba en Bogotá en un viaje de negocios. Durante el tiempo que Omayra se mantuvo atorada siempre estuvo encima de los cuerpos de sus familiares. Cuando los socorristas intentaron ayudarla, comprobaron que era imposible; para sacarla necesitaban amputarle las piernas. Sin embargo, carecían de equipos de cirugía y podría fallecer; la otra opción era traer una moto-bomba que succionara el cada vez mayor fango en que estaba sumergida. La única moto-bomba disponible estaba lejos del sitio, por lo que solo podían dejarla morir.</a:t>
            </a:r>
            <a:br>
              <a:rPr lang="es-ES" sz="2000" b="1" i="1" dirty="0" smtClean="0">
                <a:solidFill>
                  <a:srgbClr val="673105"/>
                </a:solidFill>
              </a:rPr>
            </a:br>
            <a:r>
              <a:rPr lang="es-ES" sz="2000" b="1" i="1" dirty="0" smtClean="0">
                <a:solidFill>
                  <a:srgbClr val="673105"/>
                </a:solidFill>
              </a:rPr>
              <a:t>Omayra se mostró fuerte hasta el último momento de su vida, según los socorristas y periodistas que la rodearon. Durante los tres días, estuvo pensando solamente en volver al colegio y en sus exámenes.</a:t>
            </a:r>
            <a:br>
              <a:rPr lang="es-ES" sz="2000" b="1" i="1" dirty="0" smtClean="0">
                <a:solidFill>
                  <a:srgbClr val="673105"/>
                </a:solidFill>
              </a:rPr>
            </a:br>
            <a:r>
              <a:rPr lang="es-ES" sz="2000" b="1" i="1" dirty="0" smtClean="0">
                <a:solidFill>
                  <a:srgbClr val="673105"/>
                </a:solidFill>
              </a:rPr>
              <a:t>El fotógrafo Frank Fournier hizo una foto de Omayra que dio la vuelta al mundo. La fotografía se publicó meses después de que la chica falleciera, debido a la gangrena gaseosa.</a:t>
            </a:r>
            <a:endParaRPr lang="es-ES" sz="2000" b="1" i="1" dirty="0">
              <a:solidFill>
                <a:srgbClr val="673105"/>
              </a:solidFill>
            </a:endParaRPr>
          </a:p>
        </p:txBody>
      </p:sp>
    </p:spTree>
  </p:cSld>
  <p:clrMapOvr>
    <a:masterClrMapping/>
  </p:clrMapOvr>
  <p:transition spd="slow" advTm="5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8194" name="Picture 2" descr="C:\Documents and Settings\Dell\Escritorio\Omaira-Sanchez-1024x669.jpg"/>
          <p:cNvPicPr>
            <a:picLocks noChangeAspect="1" noChangeArrowheads="1"/>
          </p:cNvPicPr>
          <p:nvPr/>
        </p:nvPicPr>
        <p:blipFill>
          <a:blip r:embed="rId3" cstate="print"/>
          <a:srcRect/>
          <a:stretch>
            <a:fillRect/>
          </a:stretch>
        </p:blipFill>
        <p:spPr bwMode="auto">
          <a:xfrm>
            <a:off x="395536" y="620688"/>
            <a:ext cx="8385449" cy="5478384"/>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1259632" y="1340768"/>
            <a:ext cx="7038528" cy="4585871"/>
          </a:xfrm>
          <a:prstGeom prst="rect">
            <a:avLst/>
          </a:prstGeom>
        </p:spPr>
        <p:txBody>
          <a:bodyPr wrap="square">
            <a:spAutoFit/>
          </a:bodyPr>
          <a:lstStyle/>
          <a:p>
            <a:r>
              <a:rPr lang="es-ES" sz="3200" b="1" i="1" dirty="0" smtClean="0">
                <a:solidFill>
                  <a:srgbClr val="673105"/>
                </a:solidFill>
              </a:rPr>
              <a:t>9. La siguiente imagen es muy clara, muestra la segregación a la raza negra que existía a mediados del siglo pasado, en Estados Unidos. A pesar de la corta distancia entre los lavabos para gente blanca y gente negra, se ve la simple diferencia de diseño entre estos muebles.</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9218" name="Picture 2" descr="C:\Documents and Settings\Dell\Escritorio\lavabo-negros-segregadosb.jpg"/>
          <p:cNvPicPr>
            <a:picLocks noChangeAspect="1" noChangeArrowheads="1"/>
          </p:cNvPicPr>
          <p:nvPr/>
        </p:nvPicPr>
        <p:blipFill>
          <a:blip r:embed="rId3" cstate="print"/>
          <a:srcRect/>
          <a:stretch>
            <a:fillRect/>
          </a:stretch>
        </p:blipFill>
        <p:spPr bwMode="auto">
          <a:xfrm>
            <a:off x="827584" y="764704"/>
            <a:ext cx="7528109" cy="4968552"/>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6000"/>
          </a:blip>
          <a:srcRect/>
          <a:stretch>
            <a:fillRect/>
          </a:stretch>
        </p:blipFill>
        <p:spPr bwMode="auto">
          <a:xfrm>
            <a:off x="0" y="0"/>
            <a:ext cx="9144000" cy="6877050"/>
          </a:xfrm>
          <a:prstGeom prst="rect">
            <a:avLst/>
          </a:prstGeom>
          <a:noFill/>
        </p:spPr>
      </p:pic>
      <p:sp>
        <p:nvSpPr>
          <p:cNvPr id="2" name="1 Rectángulo"/>
          <p:cNvSpPr/>
          <p:nvPr/>
        </p:nvSpPr>
        <p:spPr>
          <a:xfrm>
            <a:off x="971600" y="1340768"/>
            <a:ext cx="6858000" cy="4585871"/>
          </a:xfrm>
          <a:prstGeom prst="rect">
            <a:avLst/>
          </a:prstGeom>
        </p:spPr>
        <p:txBody>
          <a:bodyPr wrap="square">
            <a:spAutoFit/>
          </a:bodyPr>
          <a:lstStyle/>
          <a:p>
            <a:r>
              <a:rPr lang="es-ES" sz="3200" b="1" i="1" dirty="0" smtClean="0">
                <a:solidFill>
                  <a:srgbClr val="673105"/>
                </a:solidFill>
              </a:rPr>
              <a:t/>
            </a:r>
            <a:br>
              <a:rPr lang="es-ES" sz="3200" b="1" i="1" dirty="0" smtClean="0">
                <a:solidFill>
                  <a:srgbClr val="673105"/>
                </a:solidFill>
              </a:rPr>
            </a:br>
            <a:r>
              <a:rPr lang="es-ES" sz="3200" b="1" i="1" dirty="0" smtClean="0">
                <a:solidFill>
                  <a:srgbClr val="673105"/>
                </a:solidFill>
              </a:rPr>
              <a:t>10. La pequeña mano que se muestra en la siguiente fotografía pertenece a un niño hambriento de Uganda, quien es asistido por un misionero. La comparación de ambas manos habla del grado de desnutrición y deshidratación del pequeño.</a:t>
            </a:r>
            <a:br>
              <a:rPr lang="es-ES" sz="3200" b="1" i="1" dirty="0" smtClean="0">
                <a:solidFill>
                  <a:srgbClr val="673105"/>
                </a:solidFill>
              </a:rPr>
            </a:br>
            <a:r>
              <a:rPr lang="es-ES" dirty="0" smtClean="0"/>
              <a:t/>
            </a:r>
            <a:br>
              <a:rPr lang="es-ES" dirty="0" smtClean="0"/>
            </a:br>
            <a:endParaRPr lang="es-ES" dirty="0"/>
          </a:p>
        </p:txBody>
      </p:sp>
    </p:spTree>
  </p:cSld>
  <p:clrMapOvr>
    <a:masterClrMapping/>
  </p:clrMapOvr>
  <p:transition spd="slow" advTm="1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pic>
        <p:nvPicPr>
          <p:cNvPr id="10242" name="Picture 2" descr="C:\Documents and Settings\Dell\Escritorio\staving-boy-ugandab.jpg"/>
          <p:cNvPicPr>
            <a:picLocks noChangeAspect="1" noChangeArrowheads="1"/>
          </p:cNvPicPr>
          <p:nvPr/>
        </p:nvPicPr>
        <p:blipFill>
          <a:blip r:embed="rId3" cstate="print"/>
          <a:srcRect/>
          <a:stretch>
            <a:fillRect/>
          </a:stretch>
        </p:blipFill>
        <p:spPr bwMode="auto">
          <a:xfrm>
            <a:off x="1115616" y="980728"/>
            <a:ext cx="7221212" cy="4869160"/>
          </a:xfrm>
          <a:prstGeom prst="rect">
            <a:avLst/>
          </a:prstGeom>
          <a:noFill/>
        </p:spPr>
      </p:pic>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25000"/>
          </a:blip>
          <a:srcRect/>
          <a:stretch>
            <a:fillRect/>
          </a:stretch>
        </p:blipFill>
        <p:spPr bwMode="auto">
          <a:xfrm>
            <a:off x="0" y="0"/>
            <a:ext cx="9144000" cy="6877050"/>
          </a:xfrm>
          <a:prstGeom prst="rect">
            <a:avLst/>
          </a:prstGeom>
          <a:noFill/>
        </p:spPr>
      </p:pic>
      <p:sp>
        <p:nvSpPr>
          <p:cNvPr id="6" name="5 Rectángulo"/>
          <p:cNvSpPr/>
          <p:nvPr/>
        </p:nvSpPr>
        <p:spPr>
          <a:xfrm>
            <a:off x="1187624" y="1556792"/>
            <a:ext cx="6264696" cy="3416302"/>
          </a:xfrm>
          <a:prstGeom prst="rect">
            <a:avLst/>
          </a:prstGeom>
        </p:spPr>
        <p:txBody>
          <a:bodyPr wrap="square" lIns="91422" tIns="45711" rIns="91422" bIns="45711">
            <a:spAutoFit/>
          </a:bodyPr>
          <a:lstStyle/>
          <a:p>
            <a:pPr lvl="1" algn="ctr">
              <a:defRPr/>
            </a:pPr>
            <a:r>
              <a:rPr lang="es-ES" sz="5400" b="1" i="1" kern="10" dirty="0">
                <a:ln w="25400">
                  <a:solidFill>
                    <a:srgbClr val="E31C07"/>
                  </a:solidFill>
                  <a:round/>
                  <a:headEnd/>
                  <a:tailEnd/>
                </a:ln>
                <a:solidFill>
                  <a:srgbClr val="673105"/>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5400" b="1" i="1" kern="10" dirty="0">
                <a:ln w="25400">
                  <a:solidFill>
                    <a:srgbClr val="E31C07"/>
                  </a:solidFill>
                  <a:round/>
                  <a:headEnd/>
                  <a:tailEnd/>
                </a:ln>
                <a:solidFill>
                  <a:srgbClr val="673105"/>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673105"/>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673105"/>
                </a:solid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S DIEZ FOTOS MAS TRIS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LAS DIEZ FOTOS MAS TRISTES</Template>
  <TotalTime>4</TotalTime>
  <Words>557</Words>
  <Application>Microsoft Office PowerPoint</Application>
  <PresentationFormat>Presentación en pantalla (4:3)</PresentationFormat>
  <Paragraphs>44</Paragraphs>
  <Slides>23</Slides>
  <Notes>0</Notes>
  <HiddenSlides>0</HiddenSlides>
  <MMClips>0</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LAS DIEZ FOTOS MAS TRISTES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2014-08-25T16:03:06Z</dcterms:created>
  <dcterms:modified xsi:type="dcterms:W3CDTF">2014-08-25T16:07:22Z</dcterms:modified>
</cp:coreProperties>
</file>