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68" r:id="rId4"/>
    <p:sldId id="267" r:id="rId5"/>
    <p:sldId id="266" r:id="rId6"/>
    <p:sldId id="265" r:id="rId7"/>
    <p:sldId id="264" r:id="rId8"/>
    <p:sldId id="263" r:id="rId9"/>
    <p:sldId id="262" r:id="rId10"/>
    <p:sldId id="261" r:id="rId11"/>
    <p:sldId id="260" r:id="rId12"/>
    <p:sldId id="259" r:id="rId13"/>
    <p:sldId id="269" r:id="rId14"/>
    <p:sldId id="256" r:id="rId15"/>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0F903"/>
    <a:srgbClr val="0066FF"/>
    <a:srgbClr val="281E74"/>
    <a:srgbClr val="34495E"/>
    <a:srgbClr val="B6E8FC"/>
    <a:srgbClr val="3498D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440" autoAdjust="0"/>
    <p:restoredTop sz="94660"/>
  </p:normalViewPr>
  <p:slideViewPr>
    <p:cSldViewPr showGuides="1">
      <p:cViewPr varScale="1">
        <p:scale>
          <a:sx n="67" d="100"/>
          <a:sy n="67" d="100"/>
        </p:scale>
        <p:origin x="564" y="6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s-ES" smtClean="0"/>
              <a:t>Haga clic para modificar el estilo de título del patrón</a:t>
            </a:r>
            <a:endParaRPr lang="es-VE"/>
          </a:p>
        </p:txBody>
      </p:sp>
      <p:sp>
        <p:nvSpPr>
          <p:cNvPr id="3" name="Subtítulo 2"/>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VE"/>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34920212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a:xfrm>
            <a:off x="628650" y="365125"/>
            <a:ext cx="7886700" cy="1325563"/>
          </a:xfrm>
          <a:prstGeom prst="rect">
            <a:avLst/>
          </a:prstGeom>
        </p:spPr>
        <p:txBody>
          <a:bodyPr/>
          <a:lstStyle/>
          <a:p>
            <a:r>
              <a:rPr lang="es-ES" smtClean="0"/>
              <a:t>Haga clic para modificar el estilo de título del patrón</a:t>
            </a:r>
            <a:endParaRPr lang="es-VE"/>
          </a:p>
        </p:txBody>
      </p:sp>
      <p:sp>
        <p:nvSpPr>
          <p:cNvPr id="3" name="Marcador de contenido 2"/>
          <p:cNvSpPr>
            <a:spLocks noGrp="1"/>
          </p:cNvSpPr>
          <p:nvPr>
            <p:ph idx="1"/>
          </p:nvPr>
        </p:nvSpPr>
        <p:spPr>
          <a:xfrm>
            <a:off x="628650" y="1825625"/>
            <a:ext cx="7886700" cy="4351338"/>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17325576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623888" y="1709738"/>
            <a:ext cx="7886700" cy="2852737"/>
          </a:xfrm>
          <a:prstGeom prst="rect">
            <a:avLst/>
          </a:prstGeom>
        </p:spPr>
        <p:txBody>
          <a:bodyPr anchor="b"/>
          <a:lstStyle>
            <a:lvl1pPr>
              <a:defRPr sz="6000"/>
            </a:lvl1pPr>
          </a:lstStyle>
          <a:p>
            <a:r>
              <a:rPr lang="es-ES" smtClean="0"/>
              <a:t>Haga clic para modificar el estilo de título del patrón</a:t>
            </a:r>
            <a:endParaRPr lang="es-VE"/>
          </a:p>
        </p:txBody>
      </p:sp>
      <p:sp>
        <p:nvSpPr>
          <p:cNvPr id="3" name="Marcador de texto 2"/>
          <p:cNvSpPr>
            <a:spLocks noGrp="1"/>
          </p:cNvSpPr>
          <p:nvPr>
            <p:ph type="body" idx="1"/>
          </p:nvPr>
        </p:nvSpPr>
        <p:spPr>
          <a:xfrm>
            <a:off x="623888" y="4589463"/>
            <a:ext cx="78867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34140000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a:xfrm>
            <a:off x="628650" y="365125"/>
            <a:ext cx="7886700" cy="1325563"/>
          </a:xfrm>
          <a:prstGeom prst="rect">
            <a:avLst/>
          </a:prstGeom>
        </p:spPr>
        <p:txBody>
          <a:bodyPr/>
          <a:lstStyle/>
          <a:p>
            <a:r>
              <a:rPr lang="es-ES" smtClean="0"/>
              <a:t>Haga clic para modificar el estilo de título del patrón</a:t>
            </a:r>
            <a:endParaRPr lang="es-VE"/>
          </a:p>
        </p:txBody>
      </p:sp>
      <p:sp>
        <p:nvSpPr>
          <p:cNvPr id="3" name="Marcador de contenido 2"/>
          <p:cNvSpPr>
            <a:spLocks noGrp="1"/>
          </p:cNvSpPr>
          <p:nvPr>
            <p:ph sz="half" idx="1"/>
          </p:nvPr>
        </p:nvSpPr>
        <p:spPr>
          <a:xfrm>
            <a:off x="628650" y="1825625"/>
            <a:ext cx="3867150" cy="4351338"/>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Marcador de contenido 3"/>
          <p:cNvSpPr>
            <a:spLocks noGrp="1"/>
          </p:cNvSpPr>
          <p:nvPr>
            <p:ph sz="half" idx="2"/>
          </p:nvPr>
        </p:nvSpPr>
        <p:spPr>
          <a:xfrm>
            <a:off x="4648200" y="1825625"/>
            <a:ext cx="3867150" cy="4351338"/>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5"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23329891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30238" y="365125"/>
            <a:ext cx="7886700" cy="1325563"/>
          </a:xfrm>
          <a:prstGeom prst="rect">
            <a:avLst/>
          </a:prstGeom>
        </p:spPr>
        <p:txBody>
          <a:bodyPr/>
          <a:lstStyle/>
          <a:p>
            <a:r>
              <a:rPr lang="es-ES" smtClean="0"/>
              <a:t>Haga clic para modificar el estilo de título del patrón</a:t>
            </a:r>
            <a:endParaRPr lang="es-VE"/>
          </a:p>
        </p:txBody>
      </p:sp>
      <p:sp>
        <p:nvSpPr>
          <p:cNvPr id="3" name="Marcador de texto 2"/>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630238" y="2505075"/>
            <a:ext cx="3868737" cy="3684588"/>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5" name="Marcador de texto 4"/>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4629150" y="2505075"/>
            <a:ext cx="3887788" cy="3684588"/>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7"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4008097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a:xfrm>
            <a:off x="628650" y="365125"/>
            <a:ext cx="7886700" cy="1325563"/>
          </a:xfrm>
          <a:prstGeom prst="rect">
            <a:avLst/>
          </a:prstGeom>
        </p:spPr>
        <p:txBody>
          <a:bodyPr/>
          <a:lstStyle/>
          <a:p>
            <a:r>
              <a:rPr lang="es-ES" smtClean="0"/>
              <a:t>Haga clic para modificar el estilo de título del patrón</a:t>
            </a:r>
            <a:endParaRPr lang="es-VE"/>
          </a:p>
        </p:txBody>
      </p:sp>
      <p:sp>
        <p:nvSpPr>
          <p:cNvPr id="3"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28411918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19604036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a:prstGeom prst="rect">
            <a:avLst/>
          </a:prstGeom>
        </p:spPr>
        <p:txBody>
          <a:bodyPr anchor="b"/>
          <a:lstStyle>
            <a:lvl1pPr>
              <a:defRPr sz="3200"/>
            </a:lvl1pPr>
          </a:lstStyle>
          <a:p>
            <a:r>
              <a:rPr lang="es-ES" smtClean="0"/>
              <a:t>Haga clic para modificar el estilo de título del patrón</a:t>
            </a:r>
            <a:endParaRPr lang="es-VE"/>
          </a:p>
        </p:txBody>
      </p:sp>
      <p:sp>
        <p:nvSpPr>
          <p:cNvPr id="3" name="Marcador de contenido 2"/>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Marcador de texto 3"/>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3777085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a:prstGeom prst="rect">
            <a:avLst/>
          </a:prstGeom>
        </p:spPr>
        <p:txBody>
          <a:bodyPr anchor="b"/>
          <a:lstStyle>
            <a:lvl1pPr>
              <a:defRPr sz="3200"/>
            </a:lvl1pPr>
          </a:lstStyle>
          <a:p>
            <a:r>
              <a:rPr lang="es-ES" smtClean="0"/>
              <a:t>Haga clic para modificar el estilo de título del patrón</a:t>
            </a:r>
            <a:endParaRPr lang="es-VE"/>
          </a:p>
        </p:txBody>
      </p:sp>
      <p:sp>
        <p:nvSpPr>
          <p:cNvPr id="3" name="Marcador de posición de imagen 2"/>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VE" noProof="0" smtClean="0"/>
          </a:p>
        </p:txBody>
      </p:sp>
      <p:sp>
        <p:nvSpPr>
          <p:cNvPr id="4" name="Marcador de texto 3"/>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26595585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a:xfrm>
            <a:off x="628650" y="365125"/>
            <a:ext cx="7886700" cy="1325563"/>
          </a:xfrm>
          <a:prstGeom prst="rect">
            <a:avLst/>
          </a:prstGeom>
        </p:spPr>
        <p:txBody>
          <a:bodyPr/>
          <a:lstStyle/>
          <a:p>
            <a:r>
              <a:rPr lang="es-ES" smtClean="0"/>
              <a:t>Haga clic para modificar el estilo de título del patrón</a:t>
            </a:r>
            <a:endParaRPr lang="es-VE"/>
          </a:p>
        </p:txBody>
      </p:sp>
      <p:sp>
        <p:nvSpPr>
          <p:cNvPr id="3" name="Marcador de texto vertical 2"/>
          <p:cNvSpPr>
            <a:spLocks noGrp="1"/>
          </p:cNvSpPr>
          <p:nvPr>
            <p:ph type="body" orient="vert" idx="1"/>
          </p:nvPr>
        </p:nvSpPr>
        <p:spPr>
          <a:xfrm>
            <a:off x="628650" y="1825625"/>
            <a:ext cx="7886700" cy="4351338"/>
          </a:xfrm>
          <a:prstGeom prst="rect">
            <a:avLst/>
          </a:prstGeo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843899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43675" y="365125"/>
            <a:ext cx="1971675" cy="5811838"/>
          </a:xfrm>
          <a:prstGeom prst="rect">
            <a:avLst/>
          </a:prstGeom>
        </p:spPr>
        <p:txBody>
          <a:bodyPr vert="eaVert"/>
          <a:lstStyle/>
          <a:p>
            <a:r>
              <a:rPr lang="es-ES" smtClean="0"/>
              <a:t>Haga clic para modificar el estilo de título del patrón</a:t>
            </a:r>
            <a:endParaRPr lang="es-VE"/>
          </a:p>
        </p:txBody>
      </p:sp>
      <p:sp>
        <p:nvSpPr>
          <p:cNvPr id="3" name="Marcador de texto vertical 2"/>
          <p:cNvSpPr>
            <a:spLocks noGrp="1"/>
          </p:cNvSpPr>
          <p:nvPr>
            <p:ph type="body" orient="vert" idx="1"/>
          </p:nvPr>
        </p:nvSpPr>
        <p:spPr>
          <a:xfrm>
            <a:off x="628650" y="365125"/>
            <a:ext cx="5762625" cy="5811838"/>
          </a:xfrm>
          <a:prstGeom prst="rect">
            <a:avLst/>
          </a:prstGeo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11341833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vl1pPr>
          </a:lstStyle>
          <a:p>
            <a:pPr>
              <a:defRPr/>
            </a:pPr>
            <a:endParaRPr lang="es-ES" altLang="es-V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V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7.xml"/><Relationship Id="rId1" Type="http://schemas.openxmlformats.org/officeDocument/2006/relationships/tags" Target="../tags/tag9.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slideLayout" Target="../slideLayouts/slideLayout7.xml"/><Relationship Id="rId1" Type="http://schemas.openxmlformats.org/officeDocument/2006/relationships/tags" Target="../tags/tag11.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slideLayout" Target="../slideLayouts/slideLayout7.xml"/><Relationship Id="rId1" Type="http://schemas.openxmlformats.org/officeDocument/2006/relationships/tags" Target="../tags/tag13.xml"/></Relationships>
</file>

<file path=ppt/slides/_rels/slide14.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hyperlink" Target="https://vk.com/mispps" TargetMode="External"/><Relationship Id="rId3" Type="http://schemas.openxmlformats.org/officeDocument/2006/relationships/image" Target="../media/image15.png"/><Relationship Id="rId7" Type="http://schemas.openxmlformats.org/officeDocument/2006/relationships/hyperlink" Target="https://www.facebook.com/mispps" TargetMode="External"/><Relationship Id="rId12" Type="http://schemas.openxmlformats.org/officeDocument/2006/relationships/image" Target="../media/image20.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17.png"/><Relationship Id="rId11" Type="http://schemas.openxmlformats.org/officeDocument/2006/relationships/hyperlink" Target="https://plus.google.com/+Mispps/" TargetMode="External"/><Relationship Id="rId5" Type="http://schemas.openxmlformats.org/officeDocument/2006/relationships/image" Target="../media/image16.png"/><Relationship Id="rId10" Type="http://schemas.openxmlformats.org/officeDocument/2006/relationships/image" Target="../media/image1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Lindsey Stirling Hallelujah Audio">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4267200" y="31242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4400" advTm="5681">
        <p14:honeycomb/>
      </p:transition>
    </mc:Choice>
    <mc:Fallback xmlns="">
      <p:transition spd="slow" advTm="568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3"/>
                </p:tgtEl>
              </p:cMediaNode>
            </p:audio>
          </p:childTnLst>
        </p:cTn>
      </p:par>
    </p:tnLst>
  </p:timing>
  <p:extLst mod="1">
    <p:ext uri="{E180D4A7-C9FB-4DFB-919C-405C955672EB}">
      <p14:showEvtLst xmlns:p14="http://schemas.microsoft.com/office/powerpoint/2010/main">
        <p14:playEvt time="0" objId="3"/>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Rectángulo 1"/>
          <p:cNvSpPr/>
          <p:nvPr/>
        </p:nvSpPr>
        <p:spPr>
          <a:xfrm>
            <a:off x="152400" y="152400"/>
            <a:ext cx="60198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3600" b="1" dirty="0">
                <a:solidFill>
                  <a:schemeClr val="tx2">
                    <a:lumMod val="95000"/>
                    <a:lumOff val="5000"/>
                  </a:schemeClr>
                </a:solidFill>
                <a:latin typeface="Cambria Math" panose="02040503050406030204" pitchFamily="18" charset="0"/>
                <a:ea typeface="Cambria Math" panose="02040503050406030204" pitchFamily="18" charset="0"/>
                <a:cs typeface="Arial Unicode MS" panose="020B0604020202020204" pitchFamily="34" charset="-128"/>
              </a:rPr>
              <a:t>Las 10 </a:t>
            </a:r>
            <a:r>
              <a:rPr lang="es-VE" sz="3600" b="1" dirty="0" smtClean="0">
                <a:solidFill>
                  <a:schemeClr val="tx2">
                    <a:lumMod val="95000"/>
                    <a:lumOff val="5000"/>
                  </a:schemeClr>
                </a:solidFill>
                <a:latin typeface="Cambria Math" panose="02040503050406030204" pitchFamily="18" charset="0"/>
                <a:ea typeface="Cambria Math" panose="02040503050406030204" pitchFamily="18" charset="0"/>
                <a:cs typeface="Arial Unicode MS" panose="020B0604020202020204" pitchFamily="34" charset="-128"/>
              </a:rPr>
              <a:t>Catedrales Del Mundo</a:t>
            </a:r>
            <a:r>
              <a:rPr lang="es-VE" sz="4400" b="1" dirty="0"/>
              <a:t> </a:t>
            </a:r>
          </a:p>
        </p:txBody>
      </p:sp>
    </p:spTree>
    <p:custDataLst>
      <p:tags r:id="rId1"/>
    </p:custDataLst>
    <p:extLst>
      <p:ext uri="{BB962C8B-B14F-4D97-AF65-F5344CB8AC3E}">
        <p14:creationId xmlns:p14="http://schemas.microsoft.com/office/powerpoint/2010/main" val="4265714925"/>
      </p:ext>
    </p:extLst>
  </p:cSld>
  <p:clrMapOvr>
    <a:masterClrMapping/>
  </p:clrMapOvr>
  <mc:AlternateContent xmlns:mc="http://schemas.openxmlformats.org/markup-compatibility/2006" xmlns:p14="http://schemas.microsoft.com/office/powerpoint/2010/main">
    <mc:Choice Requires="p14">
      <p:transition spd="slow" p14:dur="1400" advTm="15820">
        <p14:ripple/>
      </p:transition>
    </mc:Choice>
    <mc:Fallback xmlns="">
      <p:transition spd="slow" advTm="1582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8600" y="0"/>
            <a:ext cx="9372600" cy="6857999"/>
          </a:xfrm>
          <a:prstGeom prst="rect">
            <a:avLst/>
          </a:prstGeom>
        </p:spPr>
      </p:pic>
      <p:sp>
        <p:nvSpPr>
          <p:cNvPr id="3" name="Rectángulo 2"/>
          <p:cNvSpPr/>
          <p:nvPr/>
        </p:nvSpPr>
        <p:spPr>
          <a:xfrm>
            <a:off x="457200" y="304799"/>
            <a:ext cx="1828799" cy="1219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6600" b="1" dirty="0" smtClean="0">
                <a:solidFill>
                  <a:srgbClr val="C000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#10</a:t>
            </a:r>
          </a:p>
        </p:txBody>
      </p:sp>
      <p:sp>
        <p:nvSpPr>
          <p:cNvPr id="4" name="Rectángulo 3"/>
          <p:cNvSpPr/>
          <p:nvPr/>
        </p:nvSpPr>
        <p:spPr>
          <a:xfrm>
            <a:off x="4876800" y="6248400"/>
            <a:ext cx="4038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000" b="1" dirty="0"/>
              <a:t>Notre Dame </a:t>
            </a:r>
            <a:r>
              <a:rPr lang="fr-FR" sz="2000" b="1" dirty="0" smtClean="0"/>
              <a:t>de </a:t>
            </a:r>
            <a:r>
              <a:rPr lang="fr-FR" sz="2000" b="1" dirty="0"/>
              <a:t>Haut (Francia)</a:t>
            </a:r>
            <a:endParaRPr lang="es-VE" sz="2000" b="1" dirty="0"/>
          </a:p>
        </p:txBody>
      </p:sp>
      <p:sp>
        <p:nvSpPr>
          <p:cNvPr id="5" name="Rectángulo 4"/>
          <p:cNvSpPr/>
          <p:nvPr/>
        </p:nvSpPr>
        <p:spPr>
          <a:xfrm>
            <a:off x="0" y="4495800"/>
            <a:ext cx="3581400" cy="990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ES" sz="1400" b="1" dirty="0">
                <a:solidFill>
                  <a:srgbClr val="FFC000"/>
                </a:solidFill>
              </a:rPr>
              <a:t>Si había una iglesia el modelo de pelo de Elvis, de Le Corbusier Notre Dame du Haut es. La capilla pilgrimate se </a:t>
            </a:r>
            <a:r>
              <a:rPr lang="es-ES" sz="1400" b="1" dirty="0" smtClean="0">
                <a:solidFill>
                  <a:srgbClr val="FFC000"/>
                </a:solidFill>
              </a:rPr>
              <a:t>encuentra en</a:t>
            </a:r>
            <a:r>
              <a:rPr lang="es-ES" sz="1400" b="1" dirty="0">
                <a:solidFill>
                  <a:srgbClr val="FFC000"/>
                </a:solidFill>
              </a:rPr>
              <a:t> Ronchamp, Francia. De hecho, es más famosa que la pequeña ciudad que la mayoría de la gente simplemente llame a la estructura misma de Ronchamp. La habilidad de diseño inusual de la cubierta de hormigón ondulante es evidente cuando llueve: el agua fluye desde el techo inclinado a una fuente, creando una cascada espectacular</a:t>
            </a:r>
            <a:r>
              <a:rPr lang="es-ES" sz="1400" b="1" dirty="0">
                <a:solidFill>
                  <a:srgbClr val="C00000"/>
                </a:solidFill>
              </a:rPr>
              <a:t>.</a:t>
            </a:r>
            <a:endParaRPr lang="es-VE" sz="1400" b="1" dirty="0">
              <a:solidFill>
                <a:srgbClr val="C00000"/>
              </a:solidFill>
            </a:endParaRPr>
          </a:p>
        </p:txBody>
      </p:sp>
    </p:spTree>
    <p:custDataLst>
      <p:tags r:id="rId1"/>
    </p:custDataLst>
    <p:extLst>
      <p:ext uri="{BB962C8B-B14F-4D97-AF65-F5344CB8AC3E}">
        <p14:creationId xmlns:p14="http://schemas.microsoft.com/office/powerpoint/2010/main" val="13474422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31320">
        <p15:prstTrans prst="peelOff"/>
      </p:transition>
    </mc:Choice>
    <mc:Fallback xmlns="">
      <p:transition spd="slow" advTm="3132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ircle(in)">
                                      <p:cBhvr>
                                        <p:cTn id="1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ángulo 2"/>
          <p:cNvSpPr/>
          <p:nvPr/>
        </p:nvSpPr>
        <p:spPr>
          <a:xfrm>
            <a:off x="457200" y="304799"/>
            <a:ext cx="1828799" cy="1219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6600" b="1" dirty="0" smtClean="0">
                <a:solidFill>
                  <a:srgbClr val="C000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#9</a:t>
            </a:r>
          </a:p>
        </p:txBody>
      </p:sp>
      <p:sp>
        <p:nvSpPr>
          <p:cNvPr id="4" name="Rectángulo 3"/>
          <p:cNvSpPr/>
          <p:nvPr/>
        </p:nvSpPr>
        <p:spPr>
          <a:xfrm>
            <a:off x="4876800" y="6248400"/>
            <a:ext cx="4038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VE" sz="2000" b="1" dirty="0"/>
          </a:p>
        </p:txBody>
      </p:sp>
      <p:sp>
        <p:nvSpPr>
          <p:cNvPr id="6" name="Rectángulo 5"/>
          <p:cNvSpPr/>
          <p:nvPr/>
        </p:nvSpPr>
        <p:spPr>
          <a:xfrm>
            <a:off x="5029200" y="6400800"/>
            <a:ext cx="4038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2400" b="1" dirty="0"/>
              <a:t>Iglesia del Jubileo (Roma)</a:t>
            </a:r>
          </a:p>
        </p:txBody>
      </p:sp>
      <p:sp>
        <p:nvSpPr>
          <p:cNvPr id="7" name="Rectángulo 6"/>
          <p:cNvSpPr/>
          <p:nvPr/>
        </p:nvSpPr>
        <p:spPr>
          <a:xfrm>
            <a:off x="228601" y="3505200"/>
            <a:ext cx="4343400" cy="29003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ES" sz="1400" b="1" dirty="0">
                <a:solidFill>
                  <a:srgbClr val="FFC000"/>
                </a:solidFill>
              </a:rPr>
              <a:t>Fue diseñado en 1996 por el arquitecto Richard Meier, quien dijo que la iglesia de estilo moderno es la ‘la joya de la corona de, del proyecto del Milenio. Las paredes curvadas, no sólo sirven para la ingeniería de minimizar los picos de carga térmica en el espacio interior, son también un </a:t>
            </a:r>
            <a:r>
              <a:rPr lang="es-ES" sz="1400" b="1" dirty="0" smtClean="0">
                <a:solidFill>
                  <a:srgbClr val="FFC000"/>
                </a:solidFill>
              </a:rPr>
              <a:t>metha por </a:t>
            </a:r>
            <a:r>
              <a:rPr lang="es-ES" sz="1400" b="1" dirty="0">
                <a:solidFill>
                  <a:srgbClr val="FFC000"/>
                </a:solidFill>
              </a:rPr>
              <a:t>religiosas. Tres círculos de radio igual generar los perfiles de los tres proyectiles que, junto con la espina de pared, conforman el cuerpo de la nave. Mientras que los tres proyectiles discretamente implica la Santísima Trinidad, el espejo de agua simboliza el agua en el ritual del bautismo</a:t>
            </a:r>
            <a:r>
              <a:rPr lang="es-ES" sz="1600" b="1" dirty="0">
                <a:solidFill>
                  <a:srgbClr val="FFC000"/>
                </a:solidFill>
              </a:rPr>
              <a:t>.</a:t>
            </a:r>
            <a:endParaRPr lang="es-VE" sz="1600" b="1" dirty="0">
              <a:solidFill>
                <a:srgbClr val="FFC000"/>
              </a:solidFill>
            </a:endParaRPr>
          </a:p>
        </p:txBody>
      </p:sp>
    </p:spTree>
    <p:custDataLst>
      <p:tags r:id="rId1"/>
    </p:custDataLst>
    <p:extLst>
      <p:ext uri="{BB962C8B-B14F-4D97-AF65-F5344CB8AC3E}">
        <p14:creationId xmlns:p14="http://schemas.microsoft.com/office/powerpoint/2010/main" val="229740239"/>
      </p:ext>
    </p:extLst>
  </p:cSld>
  <p:clrMapOvr>
    <a:masterClrMapping/>
  </p:clrMapOvr>
  <mc:AlternateContent xmlns:mc="http://schemas.openxmlformats.org/markup-compatibility/2006" xmlns:p14="http://schemas.microsoft.com/office/powerpoint/2010/main">
    <mc:Choice Requires="p14">
      <p:transition spd="slow" p14:dur="2000" advTm="30921">
        <p14:ferris dir="l"/>
      </p:transition>
    </mc:Choice>
    <mc:Fallback xmlns="">
      <p:transition spd="slow" advTm="30921">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Vertical)">
                                      <p:cBhvr>
                                        <p:cTn id="14" dur="5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circle(in)">
                                      <p:cBhvr>
                                        <p:cTn id="1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ángulo 2"/>
          <p:cNvSpPr/>
          <p:nvPr/>
        </p:nvSpPr>
        <p:spPr>
          <a:xfrm>
            <a:off x="457200" y="304799"/>
            <a:ext cx="1828799" cy="1219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6600" b="1" dirty="0" smtClean="0">
                <a:solidFill>
                  <a:srgbClr val="C000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#8</a:t>
            </a:r>
          </a:p>
        </p:txBody>
      </p:sp>
      <p:sp>
        <p:nvSpPr>
          <p:cNvPr id="4" name="Rectángulo 3"/>
          <p:cNvSpPr/>
          <p:nvPr/>
        </p:nvSpPr>
        <p:spPr>
          <a:xfrm>
            <a:off x="3962400" y="6248400"/>
            <a:ext cx="49530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2000" b="1" dirty="0"/>
              <a:t>La Catedral de Cristal (Estados Unidos)</a:t>
            </a:r>
          </a:p>
        </p:txBody>
      </p:sp>
      <p:sp>
        <p:nvSpPr>
          <p:cNvPr id="5" name="Rectángulo 4"/>
          <p:cNvSpPr/>
          <p:nvPr/>
        </p:nvSpPr>
        <p:spPr>
          <a:xfrm>
            <a:off x="5029200" y="1524000"/>
            <a:ext cx="3886200" cy="1447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1200" b="1" dirty="0">
                <a:solidFill>
                  <a:srgbClr val="FFC000"/>
                </a:solidFill>
              </a:rPr>
              <a:t>La Catedral de Cristal no es ni de cristal ni es una catedral. Sin embargo, la mega </a:t>
            </a:r>
            <a:r>
              <a:rPr lang="es-ES" sz="1200" b="1" dirty="0" smtClean="0">
                <a:solidFill>
                  <a:srgbClr val="FFC000"/>
                </a:solidFill>
              </a:rPr>
              <a:t>iglesia cristiana</a:t>
            </a:r>
            <a:r>
              <a:rPr lang="es-ES" sz="1200" b="1" dirty="0">
                <a:solidFill>
                  <a:srgbClr val="FFC000"/>
                </a:solidFill>
              </a:rPr>
              <a:t> en la ciudad de Orange Naranja, es una iglesia asombrosa. Creado por</a:t>
            </a:r>
            <a:r>
              <a:rPr lang="es-ES" sz="1200" b="1" i="1" dirty="0">
                <a:solidFill>
                  <a:srgbClr val="FFC000"/>
                </a:solidFill>
              </a:rPr>
              <a:t> ‘The Hour of Power’</a:t>
            </a:r>
            <a:r>
              <a:rPr lang="es-ES" sz="1200" b="1" dirty="0">
                <a:solidFill>
                  <a:srgbClr val="FFC000"/>
                </a:solidFill>
              </a:rPr>
              <a:t> tele-evangelista Rev. Dr. Robert H. Schuller y su esposa Arvella, y diseñado por arquitecto Philip Johnson, la iglesia está compuesto casi enteramente de vidrio con una red como marco de acero.</a:t>
            </a:r>
          </a:p>
          <a:p>
            <a:r>
              <a:rPr lang="es-ES" sz="1200" b="1" dirty="0">
                <a:solidFill>
                  <a:srgbClr val="FFC000"/>
                </a:solidFill>
              </a:rPr>
              <a:t>Desde el exterior, la Catedral de Cristal tiene la forma de cuatro puntas de la estrella gigante de cristal, con la catedral principal ‘,’ el aumento de 12 pisos sobre el suelo, con un espejo exterior compuesto de unos 12.000 paneles de vidrio. La vista es aún más sorprendente desde el interior, donde el vidrio transparente permite en la vista de los alrededores, la luz del sol y el cielo.</a:t>
            </a:r>
          </a:p>
          <a:p>
            <a:endParaRPr lang="es-ES" sz="1400" b="1" dirty="0">
              <a:solidFill>
                <a:srgbClr val="FFC000"/>
              </a:solidFill>
            </a:endParaRPr>
          </a:p>
        </p:txBody>
      </p:sp>
    </p:spTree>
    <p:custDataLst>
      <p:tags r:id="rId1"/>
    </p:custDataLst>
    <p:extLst>
      <p:ext uri="{BB962C8B-B14F-4D97-AF65-F5344CB8AC3E}">
        <p14:creationId xmlns:p14="http://schemas.microsoft.com/office/powerpoint/2010/main" val="1520098076"/>
      </p:ext>
    </p:extLst>
  </p:cSld>
  <p:clrMapOvr>
    <a:masterClrMapping/>
  </p:clrMapOvr>
  <mc:AlternateContent xmlns:mc="http://schemas.openxmlformats.org/markup-compatibility/2006" xmlns:p14="http://schemas.microsoft.com/office/powerpoint/2010/main">
    <mc:Choice Requires="p14">
      <p:transition spd="slow" p14:dur="1200" advTm="31340">
        <p14:prism/>
      </p:transition>
    </mc:Choice>
    <mc:Fallback xmlns="">
      <p:transition spd="slow" advTm="3134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ircle(in)">
                                      <p:cBhvr>
                                        <p:cTn id="1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ángulo 2"/>
          <p:cNvSpPr/>
          <p:nvPr/>
        </p:nvSpPr>
        <p:spPr>
          <a:xfrm>
            <a:off x="457200" y="304799"/>
            <a:ext cx="1828799" cy="1219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6600" b="1" dirty="0" smtClean="0">
                <a:solidFill>
                  <a:srgbClr val="C000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#7</a:t>
            </a:r>
          </a:p>
        </p:txBody>
      </p:sp>
      <p:sp>
        <p:nvSpPr>
          <p:cNvPr id="4" name="Rectángulo 3"/>
          <p:cNvSpPr/>
          <p:nvPr/>
        </p:nvSpPr>
        <p:spPr>
          <a:xfrm>
            <a:off x="4876800" y="6248400"/>
            <a:ext cx="4038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2000" b="1" dirty="0"/>
              <a:t> Hallgrímskirkja (Islandia)</a:t>
            </a:r>
          </a:p>
        </p:txBody>
      </p:sp>
      <p:sp>
        <p:nvSpPr>
          <p:cNvPr id="5" name="Rectángulo 4"/>
          <p:cNvSpPr/>
          <p:nvPr/>
        </p:nvSpPr>
        <p:spPr>
          <a:xfrm>
            <a:off x="5410200" y="23812"/>
            <a:ext cx="3505200" cy="31289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ES" sz="1400" b="1" dirty="0">
                <a:solidFill>
                  <a:srgbClr val="FFC000"/>
                </a:solidFill>
              </a:rPr>
              <a:t>Hallgrímskirkja (islandesa para la Iglesia de Hallgrímur), el edificio más alto de Islandia, es el nombre de Hallgrímur Pétursson, un poeta del siglo 17 y clérigo. Diseño inusual de la </a:t>
            </a:r>
            <a:r>
              <a:rPr lang="es-ES" sz="1400" b="1" dirty="0" smtClean="0">
                <a:solidFill>
                  <a:srgbClr val="FFC000"/>
                </a:solidFill>
              </a:rPr>
              <a:t>Iglesia (</a:t>
            </a:r>
            <a:r>
              <a:rPr lang="es-ES" sz="1400" b="1" dirty="0">
                <a:solidFill>
                  <a:srgbClr val="FFC000"/>
                </a:solidFill>
              </a:rPr>
              <a:t>algunos habían comparado a un gesto de la mano ruda) se supone que representa </a:t>
            </a:r>
            <a:r>
              <a:rPr lang="es-ES" sz="1400" b="1" dirty="0" smtClean="0">
                <a:solidFill>
                  <a:srgbClr val="FFC000"/>
                </a:solidFill>
              </a:rPr>
              <a:t>las columnas </a:t>
            </a:r>
            <a:r>
              <a:rPr lang="es-ES" sz="1400" b="1" dirty="0">
                <a:solidFill>
                  <a:srgbClr val="FFC000"/>
                </a:solidFill>
              </a:rPr>
              <a:t>volcánicas, que alcanza entre la torre campanario – una referencia a los muchos volcanes de Islandia</a:t>
            </a:r>
            <a:r>
              <a:rPr lang="es-ES" sz="1600" b="1" dirty="0"/>
              <a:t>.</a:t>
            </a:r>
            <a:endParaRPr lang="es-VE" sz="1600" b="1" dirty="0"/>
          </a:p>
        </p:txBody>
      </p:sp>
    </p:spTree>
    <p:custDataLst>
      <p:tags r:id="rId1"/>
    </p:custDataLst>
    <p:extLst>
      <p:ext uri="{BB962C8B-B14F-4D97-AF65-F5344CB8AC3E}">
        <p14:creationId xmlns:p14="http://schemas.microsoft.com/office/powerpoint/2010/main" val="77206883"/>
      </p:ext>
    </p:extLst>
  </p:cSld>
  <p:clrMapOvr>
    <a:masterClrMapping/>
  </p:clrMapOvr>
  <mc:AlternateContent xmlns:mc="http://schemas.openxmlformats.org/markup-compatibility/2006" xmlns:p14="http://schemas.microsoft.com/office/powerpoint/2010/main">
    <mc:Choice Requires="p14">
      <p:transition spd="slow" p14:dur="1400" advTm="26547">
        <p14:doors dir="vert"/>
      </p:transition>
    </mc:Choice>
    <mc:Fallback xmlns="">
      <p:transition spd="slow" advTm="26547">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ircle(in)">
                                      <p:cBhvr>
                                        <p:cTn id="1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n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288"/>
            <a:ext cx="9144000" cy="6872288"/>
          </a:xfrm>
          <a:prstGeom prst="rect">
            <a:avLst/>
          </a:prstGeom>
        </p:spPr>
      </p:pic>
      <p:sp>
        <p:nvSpPr>
          <p:cNvPr id="3" name="Rectángulo 2"/>
          <p:cNvSpPr/>
          <p:nvPr/>
        </p:nvSpPr>
        <p:spPr>
          <a:xfrm>
            <a:off x="457200" y="304799"/>
            <a:ext cx="1828799" cy="1219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6600" b="1" dirty="0" smtClean="0">
                <a:solidFill>
                  <a:srgbClr val="C000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#6</a:t>
            </a:r>
          </a:p>
        </p:txBody>
      </p:sp>
      <p:sp>
        <p:nvSpPr>
          <p:cNvPr id="4" name="Rectángulo 3"/>
          <p:cNvSpPr/>
          <p:nvPr/>
        </p:nvSpPr>
        <p:spPr>
          <a:xfrm>
            <a:off x="4876800" y="6248400"/>
            <a:ext cx="4038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VE" sz="2000" b="1" dirty="0"/>
          </a:p>
        </p:txBody>
      </p:sp>
      <p:sp>
        <p:nvSpPr>
          <p:cNvPr id="7" name="Rectángulo 6"/>
          <p:cNvSpPr/>
          <p:nvPr/>
        </p:nvSpPr>
        <p:spPr>
          <a:xfrm>
            <a:off x="3962400" y="6248400"/>
            <a:ext cx="49530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VE" sz="2000" b="1" dirty="0"/>
          </a:p>
        </p:txBody>
      </p:sp>
      <p:sp>
        <p:nvSpPr>
          <p:cNvPr id="8" name="AutoShape 2" descr="http://img.loquenosabias.com/tops10/2011/12/16/las-10-catedrales-mas-impresionantes5.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VE"/>
          </a:p>
        </p:txBody>
      </p:sp>
      <p:sp>
        <p:nvSpPr>
          <p:cNvPr id="9" name="Rectángulo 8"/>
          <p:cNvSpPr/>
          <p:nvPr/>
        </p:nvSpPr>
        <p:spPr>
          <a:xfrm>
            <a:off x="4267200" y="6400800"/>
            <a:ext cx="4800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2400" b="1" dirty="0" smtClean="0"/>
              <a:t>Basílica de San Pedro </a:t>
            </a:r>
            <a:r>
              <a:rPr lang="es-VE" sz="2400" b="1" dirty="0"/>
              <a:t>(Roma)</a:t>
            </a:r>
          </a:p>
        </p:txBody>
      </p:sp>
      <p:sp>
        <p:nvSpPr>
          <p:cNvPr id="10" name="Rectángulo 9"/>
          <p:cNvSpPr/>
          <p:nvPr/>
        </p:nvSpPr>
        <p:spPr>
          <a:xfrm>
            <a:off x="152400" y="4572000"/>
            <a:ext cx="3810000" cy="152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ES" sz="1400" b="1" dirty="0">
                <a:solidFill>
                  <a:srgbClr val="FFC000"/>
                </a:solidFill>
              </a:rPr>
              <a:t>Es el edificio religioso más grande del mundo, por no mencionar el centro del cristianismo, supongo, pertenece a esta lista. La Basílica de San Pedro en el Vaticano está construida sobre la tumba de San Pedro Apóstol, y es la iglesia más grande en el pequeño país. Es verdaderamente inmensa: la iglesia abarca una superficie de 5,7 acres (2,3 hectáreas) y tiene una capacidad de más de 60.000 personas.</a:t>
            </a:r>
            <a:endParaRPr lang="es-VE" sz="1400" b="1" dirty="0">
              <a:solidFill>
                <a:srgbClr val="FFC000"/>
              </a:solidFill>
            </a:endParaRPr>
          </a:p>
        </p:txBody>
      </p:sp>
    </p:spTree>
    <p:custDataLst>
      <p:tags r:id="rId1"/>
    </p:custDataLst>
    <p:extLst>
      <p:ext uri="{BB962C8B-B14F-4D97-AF65-F5344CB8AC3E}">
        <p14:creationId xmlns:p14="http://schemas.microsoft.com/office/powerpoint/2010/main" val="3170645208"/>
      </p:ext>
    </p:extLst>
  </p:cSld>
  <p:clrMapOvr>
    <a:masterClrMapping/>
  </p:clrMapOvr>
  <mc:AlternateContent xmlns:mc="http://schemas.openxmlformats.org/markup-compatibility/2006" xmlns:p14="http://schemas.microsoft.com/office/powerpoint/2010/main">
    <mc:Choice Requires="p14">
      <p:transition spd="slow" p14:dur="1500" advTm="30359">
        <p:split orient="vert"/>
      </p:transition>
    </mc:Choice>
    <mc:Fallback xmlns="">
      <p:transition spd="slow" advTm="30359">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barn(inVertical)">
                                      <p:cBhvr>
                                        <p:cTn id="14" dur="5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circle(in)">
                                      <p:cBhvr>
                                        <p:cTn id="19"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3814"/>
            <a:ext cx="9177337" cy="6881813"/>
          </a:xfrm>
          <a:prstGeom prst="rect">
            <a:avLst/>
          </a:prstGeom>
        </p:spPr>
      </p:pic>
      <p:sp>
        <p:nvSpPr>
          <p:cNvPr id="3" name="Rectángulo 2"/>
          <p:cNvSpPr/>
          <p:nvPr/>
        </p:nvSpPr>
        <p:spPr>
          <a:xfrm>
            <a:off x="457200" y="304799"/>
            <a:ext cx="1828799" cy="1219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6600" b="1" dirty="0" smtClean="0">
                <a:solidFill>
                  <a:srgbClr val="C000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#5</a:t>
            </a:r>
          </a:p>
        </p:txBody>
      </p:sp>
      <p:sp>
        <p:nvSpPr>
          <p:cNvPr id="4" name="Rectángulo 3"/>
          <p:cNvSpPr/>
          <p:nvPr/>
        </p:nvSpPr>
        <p:spPr>
          <a:xfrm>
            <a:off x="4876800" y="6248400"/>
            <a:ext cx="4038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2400" b="1" dirty="0"/>
              <a:t>Santa </a:t>
            </a:r>
            <a:r>
              <a:rPr lang="es-VE" sz="2400" b="1" dirty="0" smtClean="0"/>
              <a:t>Sofía </a:t>
            </a:r>
            <a:r>
              <a:rPr lang="es-VE" sz="2400" b="1" dirty="0"/>
              <a:t>(Turquía)</a:t>
            </a:r>
          </a:p>
        </p:txBody>
      </p:sp>
      <p:sp>
        <p:nvSpPr>
          <p:cNvPr id="5" name="Rectángulo 4"/>
          <p:cNvSpPr/>
          <p:nvPr/>
        </p:nvSpPr>
        <p:spPr>
          <a:xfrm>
            <a:off x="4724400" y="304799"/>
            <a:ext cx="4038600" cy="16764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ES" sz="1400" b="1" dirty="0">
                <a:solidFill>
                  <a:srgbClr val="FFC000"/>
                </a:solidFill>
              </a:rPr>
              <a:t>Técnicamente, Hagia Sophia (en griego para la Iglesia de la Santa Sabiduría de Dios) ya no es una iglesia, ahora es un museo en Estambul, Turquía. Comenzó su vida como una iglesia cristiana primitiva, y luego reconstruida como la sede de la Iglesia Ortodoxa Oriental de Constantinopla, y luego una mezquita, cuando la ciudad cayó en poder de los turcos en </a:t>
            </a:r>
            <a:r>
              <a:rPr lang="es-ES" sz="1400" b="1" dirty="0" smtClean="0">
                <a:solidFill>
                  <a:srgbClr val="FFC000"/>
                </a:solidFill>
              </a:rPr>
              <a:t>1453 antes </a:t>
            </a:r>
            <a:r>
              <a:rPr lang="es-ES" sz="1400" b="1" dirty="0">
                <a:solidFill>
                  <a:srgbClr val="FFC000"/>
                </a:solidFill>
              </a:rPr>
              <a:t>de que finalmente se convirtió en un museo</a:t>
            </a:r>
            <a:endParaRPr lang="es-VE" sz="1400" b="1" dirty="0">
              <a:solidFill>
                <a:srgbClr val="FFC000"/>
              </a:solidFill>
            </a:endParaRPr>
          </a:p>
        </p:txBody>
      </p:sp>
    </p:spTree>
    <p:custDataLst>
      <p:tags r:id="rId1"/>
    </p:custDataLst>
    <p:extLst>
      <p:ext uri="{BB962C8B-B14F-4D97-AF65-F5344CB8AC3E}">
        <p14:creationId xmlns:p14="http://schemas.microsoft.com/office/powerpoint/2010/main" val="420146092"/>
      </p:ext>
    </p:extLst>
  </p:cSld>
  <p:clrMapOvr>
    <a:masterClrMapping/>
  </p:clrMapOvr>
  <mc:AlternateContent xmlns:mc="http://schemas.openxmlformats.org/markup-compatibility/2006" xmlns:p14="http://schemas.microsoft.com/office/powerpoint/2010/main">
    <mc:Choice Requires="p14">
      <p:transition spd="slow" p14:dur="1300" advTm="31405">
        <p14:pan dir="u"/>
      </p:transition>
    </mc:Choice>
    <mc:Fallback xmlns="">
      <p:transition spd="slow" advTm="31405">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ircle(in)">
                                      <p:cBhvr>
                                        <p:cTn id="1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ángulo 2"/>
          <p:cNvSpPr/>
          <p:nvPr/>
        </p:nvSpPr>
        <p:spPr>
          <a:xfrm>
            <a:off x="457200" y="304799"/>
            <a:ext cx="1828799" cy="1219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6600" b="1" dirty="0" smtClean="0">
                <a:solidFill>
                  <a:srgbClr val="C000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#4</a:t>
            </a:r>
          </a:p>
        </p:txBody>
      </p:sp>
      <p:sp>
        <p:nvSpPr>
          <p:cNvPr id="4" name="Rectángulo 3"/>
          <p:cNvSpPr/>
          <p:nvPr/>
        </p:nvSpPr>
        <p:spPr>
          <a:xfrm>
            <a:off x="4876800" y="6248400"/>
            <a:ext cx="4038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000" b="1" dirty="0"/>
              <a:t>Notre Dame </a:t>
            </a:r>
            <a:r>
              <a:rPr lang="fr-FR" sz="2000" b="1" dirty="0" smtClean="0"/>
              <a:t>de Paris </a:t>
            </a:r>
            <a:r>
              <a:rPr lang="fr-FR" sz="2000" b="1" dirty="0"/>
              <a:t>(Francia)</a:t>
            </a:r>
            <a:endParaRPr lang="es-VE" sz="2000" b="1" dirty="0"/>
          </a:p>
        </p:txBody>
      </p:sp>
      <p:sp>
        <p:nvSpPr>
          <p:cNvPr id="5" name="Rectángulo 4"/>
          <p:cNvSpPr/>
          <p:nvPr/>
        </p:nvSpPr>
        <p:spPr>
          <a:xfrm>
            <a:off x="152400" y="5029200"/>
            <a:ext cx="4114800" cy="1219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ES" sz="1200" b="1" dirty="0">
                <a:solidFill>
                  <a:srgbClr val="FFC000"/>
                </a:solidFill>
              </a:rPr>
              <a:t>Notre Dame de París o, simplemente, de Notre Dame es el ejemplo perfecto de la arquitectura gótica. La construcción de la iglesia comenzó en 1163, cuando el obispo Maurice de Sullydecidió construir una catedral acorde con su condición de obispo de París. Notre Dame, fue completado unos 200 años más tarde – una de las primeras catedrales europeas que se construirá en una escala verdaderamente monumental. Una característica particularmente notable de Notre Dame son sus rosetones – masiva (en el momento en que fueron las ventanas más grandes del mundo) circular vidrieras que representan escenas de la Biblia.</a:t>
            </a:r>
            <a:endParaRPr lang="es-VE" sz="1200" b="1" dirty="0">
              <a:solidFill>
                <a:srgbClr val="FFC000"/>
              </a:solidFill>
            </a:endParaRPr>
          </a:p>
        </p:txBody>
      </p:sp>
    </p:spTree>
    <p:custDataLst>
      <p:tags r:id="rId1"/>
    </p:custDataLst>
    <p:extLst>
      <p:ext uri="{BB962C8B-B14F-4D97-AF65-F5344CB8AC3E}">
        <p14:creationId xmlns:p14="http://schemas.microsoft.com/office/powerpoint/2010/main" val="954945947"/>
      </p:ext>
    </p:extLst>
  </p:cSld>
  <p:clrMapOvr>
    <a:masterClrMapping/>
  </p:clrMapOvr>
  <mc:AlternateContent xmlns:mc="http://schemas.openxmlformats.org/markup-compatibility/2006" xmlns:p14="http://schemas.microsoft.com/office/powerpoint/2010/main">
    <mc:Choice Requires="p14">
      <p:transition spd="slow" p14:dur="1200" advTm="32507">
        <p:dissolve/>
      </p:transition>
    </mc:Choice>
    <mc:Fallback xmlns="">
      <p:transition spd="slow" advTm="32507">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ircle(in)">
                                      <p:cBhvr>
                                        <p:cTn id="1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ángulo 2"/>
          <p:cNvSpPr/>
          <p:nvPr/>
        </p:nvSpPr>
        <p:spPr>
          <a:xfrm>
            <a:off x="457200" y="304799"/>
            <a:ext cx="1828799" cy="1219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6600" b="1" dirty="0" smtClean="0">
                <a:solidFill>
                  <a:srgbClr val="C000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#3</a:t>
            </a:r>
          </a:p>
        </p:txBody>
      </p:sp>
      <p:sp>
        <p:nvSpPr>
          <p:cNvPr id="4" name="Rectángulo 3"/>
          <p:cNvSpPr/>
          <p:nvPr/>
        </p:nvSpPr>
        <p:spPr>
          <a:xfrm>
            <a:off x="4114800" y="6248400"/>
            <a:ext cx="4800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2400" b="1" dirty="0"/>
              <a:t>Catedral de San Basilio (Rusia)</a:t>
            </a:r>
          </a:p>
        </p:txBody>
      </p:sp>
      <p:sp>
        <p:nvSpPr>
          <p:cNvPr id="5" name="Rectángulo 4"/>
          <p:cNvSpPr/>
          <p:nvPr/>
        </p:nvSpPr>
        <p:spPr>
          <a:xfrm>
            <a:off x="5562600" y="457200"/>
            <a:ext cx="3429000" cy="2667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ES" sz="1200" b="1" dirty="0">
                <a:solidFill>
                  <a:srgbClr val="FFC000"/>
                </a:solidFill>
              </a:rPr>
              <a:t>Como su nombre lo indica, Catedral de Basilio en la Plaza Roja de Moscú, Rusia, lleva el nombre de San Basilio (quien también es conocido como Basilio loco por Cristo). La historia cuenta que en el año 1500, un Basil </a:t>
            </a:r>
            <a:r>
              <a:rPr lang="es-ES" sz="1200" b="1" dirty="0" smtClean="0">
                <a:solidFill>
                  <a:srgbClr val="FFC000"/>
                </a:solidFill>
              </a:rPr>
              <a:t>aprendiz </a:t>
            </a:r>
            <a:r>
              <a:rPr lang="es-ES" sz="1200" b="1" dirty="0">
                <a:solidFill>
                  <a:srgbClr val="FFC000"/>
                </a:solidFill>
              </a:rPr>
              <a:t>de zapatero / siervo llamado </a:t>
            </a:r>
            <a:r>
              <a:rPr lang="es-ES" sz="1200" b="1" dirty="0" smtClean="0">
                <a:solidFill>
                  <a:srgbClr val="FFC000"/>
                </a:solidFill>
              </a:rPr>
              <a:t>robaba</a:t>
            </a:r>
            <a:r>
              <a:rPr lang="es-ES" sz="1200" b="1" dirty="0">
                <a:solidFill>
                  <a:srgbClr val="FFC000"/>
                </a:solidFill>
              </a:rPr>
              <a:t> a los ricos para dárselo a los pobres. Él también se desnuda, se puso cadenas, y reprendió a Iván el Terrible, por no prestar atención en la iglesia. La mayoría del tiempo, amonestando a </a:t>
            </a:r>
            <a:r>
              <a:rPr lang="es-ES" sz="1200" b="1" i="1" dirty="0">
                <a:solidFill>
                  <a:srgbClr val="FFC000"/>
                </a:solidFill>
              </a:rPr>
              <a:t>‘El Terrible’</a:t>
            </a:r>
            <a:r>
              <a:rPr lang="es-ES" sz="1200" b="1" dirty="0">
                <a:solidFill>
                  <a:srgbClr val="FFC000"/>
                </a:solidFill>
              </a:rPr>
              <a:t> no fue una buena idea, pero parece que Iván tenía una debilidad por el Loco (como Basil también era conocido) y ordenó que una iglesia que se construyera en su nombre después de que </a:t>
            </a:r>
            <a:r>
              <a:rPr lang="es-ES" sz="1200" b="1" dirty="0" smtClean="0">
                <a:solidFill>
                  <a:srgbClr val="FFC000"/>
                </a:solidFill>
              </a:rPr>
              <a:t>Basilio murió</a:t>
            </a:r>
            <a:r>
              <a:rPr lang="es-ES" sz="1600" b="1" dirty="0">
                <a:solidFill>
                  <a:srgbClr val="FFC000"/>
                </a:solidFill>
              </a:rPr>
              <a:t>.</a:t>
            </a:r>
            <a:endParaRPr lang="es-VE" sz="1600" b="1" dirty="0">
              <a:solidFill>
                <a:srgbClr val="FFC000"/>
              </a:solidFill>
            </a:endParaRPr>
          </a:p>
        </p:txBody>
      </p:sp>
    </p:spTree>
    <p:custDataLst>
      <p:tags r:id="rId1"/>
    </p:custDataLst>
    <p:extLst>
      <p:ext uri="{BB962C8B-B14F-4D97-AF65-F5344CB8AC3E}">
        <p14:creationId xmlns:p14="http://schemas.microsoft.com/office/powerpoint/2010/main" val="12847509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30846">
        <p15:prstTrans prst="prestige"/>
      </p:transition>
    </mc:Choice>
    <mc:Fallback xmlns="">
      <p:transition spd="slow" advTm="30846">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ircle(in)">
                                      <p:cBhvr>
                                        <p:cTn id="1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ángulo 2"/>
          <p:cNvSpPr/>
          <p:nvPr/>
        </p:nvSpPr>
        <p:spPr>
          <a:xfrm>
            <a:off x="457200" y="304799"/>
            <a:ext cx="1828799" cy="1219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6600" b="1" dirty="0" smtClean="0">
                <a:solidFill>
                  <a:srgbClr val="C000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#2</a:t>
            </a:r>
          </a:p>
        </p:txBody>
      </p:sp>
      <p:sp>
        <p:nvSpPr>
          <p:cNvPr id="4" name="Rectángulo 3"/>
          <p:cNvSpPr/>
          <p:nvPr/>
        </p:nvSpPr>
        <p:spPr>
          <a:xfrm>
            <a:off x="3200400" y="6248400"/>
            <a:ext cx="57150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000" b="1" dirty="0"/>
              <a:t>Catedral o Santuario de Las Lajas (Colombia)</a:t>
            </a:r>
            <a:endParaRPr lang="es-VE" sz="2000" b="1" dirty="0"/>
          </a:p>
        </p:txBody>
      </p:sp>
      <p:sp>
        <p:nvSpPr>
          <p:cNvPr id="5" name="Rectángulo 4"/>
          <p:cNvSpPr/>
          <p:nvPr/>
        </p:nvSpPr>
        <p:spPr>
          <a:xfrm>
            <a:off x="304800" y="3048000"/>
            <a:ext cx="3733800" cy="2971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ES" sz="1200" b="1" dirty="0">
                <a:solidFill>
                  <a:srgbClr val="FFC000"/>
                </a:solidFill>
              </a:rPr>
              <a:t>El Santuario de Nuestra Señora de Las Lajas, o la Catedral de Las Lajas en Colombia, fue construido en 1916 en un sitio donde, según la leyenda local, se apareció la Virgen. La historia es así: una india llamada María Mueses de Quiñones llevaba a su hija sordomuda Rosa en la espalda cerca de Las Lajas. Cansados de la escalada, María se sentó sobre una roca, </a:t>
            </a:r>
            <a:r>
              <a:rPr lang="es-ES" sz="1200" b="1" dirty="0" smtClean="0">
                <a:solidFill>
                  <a:srgbClr val="FFC000"/>
                </a:solidFill>
              </a:rPr>
              <a:t>cuando Rosa</a:t>
            </a:r>
            <a:r>
              <a:rPr lang="es-ES" sz="1200" b="1" dirty="0">
                <a:solidFill>
                  <a:srgbClr val="FFC000"/>
                </a:solidFill>
              </a:rPr>
              <a:t> habla (por primera vez) acerca de una aparición en una cueva. Más tarde, una pintura misteriosa de la Virgen María con un bebé fue descubierto en la pared de la cueva. Supuestamente, los estudios de la pintura, no mostró ninguna prueba de la pintura o pigmentos sobre la roca – en cambio, cuando se tomó una muestra básica, se comprobó que los colores fueron impregnados en la misma roca a una profundidad de varios pies</a:t>
            </a:r>
            <a:r>
              <a:rPr lang="es-ES" sz="1400" dirty="0"/>
              <a:t>.</a:t>
            </a:r>
            <a:endParaRPr lang="es-VE" sz="1400" dirty="0"/>
          </a:p>
        </p:txBody>
      </p:sp>
    </p:spTree>
    <p:custDataLst>
      <p:tags r:id="rId1"/>
    </p:custDataLst>
    <p:extLst>
      <p:ext uri="{BB962C8B-B14F-4D97-AF65-F5344CB8AC3E}">
        <p14:creationId xmlns:p14="http://schemas.microsoft.com/office/powerpoint/2010/main" val="3012488422"/>
      </p:ext>
    </p:extLst>
  </p:cSld>
  <p:clrMapOvr>
    <a:masterClrMapping/>
  </p:clrMapOvr>
  <mc:AlternateContent xmlns:mc="http://schemas.openxmlformats.org/markup-compatibility/2006" xmlns:p14="http://schemas.microsoft.com/office/powerpoint/2010/main">
    <mc:Choice Requires="p14">
      <p:transition spd="slow" p14:dur="1200" advTm="32739">
        <p14:prism/>
      </p:transition>
    </mc:Choice>
    <mc:Fallback xmlns="">
      <p:transition spd="slow" advTm="32739">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ircle(in)">
                                      <p:cBhvr>
                                        <p:cTn id="1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ángulo 2"/>
          <p:cNvSpPr/>
          <p:nvPr/>
        </p:nvSpPr>
        <p:spPr>
          <a:xfrm>
            <a:off x="457200" y="304799"/>
            <a:ext cx="1828799" cy="1219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6600" b="1" dirty="0" smtClean="0">
                <a:solidFill>
                  <a:srgbClr val="C00000"/>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#1</a:t>
            </a:r>
          </a:p>
        </p:txBody>
      </p:sp>
      <p:sp>
        <p:nvSpPr>
          <p:cNvPr id="4" name="Rectángulo 3"/>
          <p:cNvSpPr/>
          <p:nvPr/>
        </p:nvSpPr>
        <p:spPr>
          <a:xfrm>
            <a:off x="2971800" y="6172200"/>
            <a:ext cx="5943600" cy="533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2400" b="1" dirty="0">
                <a:solidFill>
                  <a:schemeClr val="bg1">
                    <a:lumMod val="95000"/>
                  </a:schemeClr>
                </a:solidFill>
              </a:rPr>
              <a:t>La Sagrada </a:t>
            </a:r>
            <a:r>
              <a:rPr lang="es-VE" sz="2400" b="1" dirty="0" smtClean="0">
                <a:solidFill>
                  <a:schemeClr val="bg1">
                    <a:lumMod val="95000"/>
                  </a:schemeClr>
                </a:solidFill>
              </a:rPr>
              <a:t>Familia Barcelona </a:t>
            </a:r>
            <a:r>
              <a:rPr lang="es-VE" sz="2400" b="1" dirty="0">
                <a:solidFill>
                  <a:schemeClr val="bg1">
                    <a:lumMod val="95000"/>
                  </a:schemeClr>
                </a:solidFill>
              </a:rPr>
              <a:t>(España)</a:t>
            </a:r>
          </a:p>
        </p:txBody>
      </p:sp>
      <p:sp>
        <p:nvSpPr>
          <p:cNvPr id="6" name="Rectángulo 5"/>
          <p:cNvSpPr/>
          <p:nvPr/>
        </p:nvSpPr>
        <p:spPr>
          <a:xfrm>
            <a:off x="5867400" y="609600"/>
            <a:ext cx="3352800" cy="32766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1400" b="1" dirty="0">
                <a:solidFill>
                  <a:srgbClr val="FFC000"/>
                </a:solidFill>
              </a:rPr>
              <a:t>La Sagrada Familia, o en catalán</a:t>
            </a:r>
            <a:r>
              <a:rPr lang="es-ES" sz="1400" b="1" i="1" dirty="0">
                <a:solidFill>
                  <a:srgbClr val="FFC000"/>
                </a:solidFill>
              </a:rPr>
              <a:t> ‘La Sagrada Familia’</a:t>
            </a:r>
            <a:r>
              <a:rPr lang="es-ES" sz="1400" b="1" dirty="0">
                <a:solidFill>
                  <a:srgbClr val="FFC000"/>
                </a:solidFill>
              </a:rPr>
              <a:t>, es todavía-a-ser-terminada basílica </a:t>
            </a:r>
            <a:r>
              <a:rPr lang="es-ES" sz="1400" b="1" dirty="0" smtClean="0">
                <a:solidFill>
                  <a:srgbClr val="FFC000"/>
                </a:solidFill>
              </a:rPr>
              <a:t>romana católica en</a:t>
            </a:r>
            <a:r>
              <a:rPr lang="es-ES" sz="1400" b="1" dirty="0">
                <a:solidFill>
                  <a:srgbClr val="FFC000"/>
                </a:solidFill>
              </a:rPr>
              <a:t> Barcelona, España. El diseño de la iglesia es rica en simbología cristiana, con fachadas con detalles intrincados describen el nacimiento, vida, muerte y resurrección </a:t>
            </a:r>
            <a:r>
              <a:rPr lang="es-ES" sz="1400" b="1" dirty="0" smtClean="0">
                <a:solidFill>
                  <a:srgbClr val="FFC000"/>
                </a:solidFill>
              </a:rPr>
              <a:t>de Jesucristo</a:t>
            </a:r>
            <a:r>
              <a:rPr lang="es-ES" sz="1400" b="1" dirty="0">
                <a:solidFill>
                  <a:srgbClr val="FFC000"/>
                </a:solidFill>
              </a:rPr>
              <a:t>. Tal vez la más imponentes son las torres dieciocho que representan los 12 Apóstoles, 4 evangelistas, la Virgen María, y una torre central – el más alto de todos ellos – que representa a Cristo</a:t>
            </a:r>
            <a:r>
              <a:rPr lang="es-ES" sz="1600" b="1" dirty="0">
                <a:solidFill>
                  <a:srgbClr val="FFC000"/>
                </a:solidFill>
              </a:rPr>
              <a:t>.</a:t>
            </a:r>
            <a:endParaRPr lang="es-VE" sz="1600" b="1" dirty="0">
              <a:solidFill>
                <a:srgbClr val="FFC000"/>
              </a:solidFill>
            </a:endParaRPr>
          </a:p>
        </p:txBody>
      </p:sp>
    </p:spTree>
    <p:custDataLst>
      <p:tags r:id="rId1"/>
    </p:custDataLst>
    <p:extLst>
      <p:ext uri="{BB962C8B-B14F-4D97-AF65-F5344CB8AC3E}">
        <p14:creationId xmlns:p14="http://schemas.microsoft.com/office/powerpoint/2010/main" val="3242299725"/>
      </p:ext>
    </p:extLst>
  </p:cSld>
  <p:clrMapOvr>
    <a:masterClrMapping/>
  </p:clrMapOvr>
  <mc:AlternateContent xmlns:mc="http://schemas.openxmlformats.org/markup-compatibility/2006" xmlns:p14="http://schemas.microsoft.com/office/powerpoint/2010/main">
    <mc:Choice Requires="p14">
      <p:transition spd="slow" p14:dur="1600" advTm="31804">
        <p14:conveyor dir="l"/>
      </p:transition>
    </mc:Choice>
    <mc:Fallback xmlns="">
      <p:transition spd="slow" advTm="31804">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circle(in)">
                                      <p:cBhvr>
                                        <p:cTn id="1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ángulo 2"/>
          <p:cNvSpPr/>
          <p:nvPr/>
        </p:nvSpPr>
        <p:spPr>
          <a:xfrm>
            <a:off x="4953000" y="5562600"/>
            <a:ext cx="3962400" cy="1066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8000" b="1" dirty="0" smtClean="0">
                <a:solidFill>
                  <a:schemeClr val="bg1"/>
                </a:solidFill>
              </a:rPr>
              <a:t>Gracias</a:t>
            </a:r>
            <a:endParaRPr lang="es-VE" sz="8000" b="1" dirty="0">
              <a:solidFill>
                <a:schemeClr val="bg1"/>
              </a:solidFill>
            </a:endParaRPr>
          </a:p>
        </p:txBody>
      </p:sp>
    </p:spTree>
    <p:custDataLst>
      <p:tags r:id="rId1"/>
    </p:custDataLst>
    <p:extLst>
      <p:ext uri="{BB962C8B-B14F-4D97-AF65-F5344CB8AC3E}">
        <p14:creationId xmlns:p14="http://schemas.microsoft.com/office/powerpoint/2010/main" val="3163575433"/>
      </p:ext>
    </p:extLst>
  </p:cSld>
  <p:clrMapOvr>
    <a:masterClrMapping/>
  </p:clrMapOvr>
  <mc:AlternateContent xmlns:mc="http://schemas.openxmlformats.org/markup-compatibility/2006" xmlns:p14="http://schemas.microsoft.com/office/powerpoint/2010/main">
    <mc:Choice Requires="p14">
      <p:transition spd="slow" p14:dur="1400" advTm="15695">
        <p14:ripple/>
      </p:transition>
    </mc:Choice>
    <mc:Fallback xmlns="">
      <p:transition spd="slow" advTm="15695">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3074"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VE" altLang="es-VE"/>
          </a:p>
        </p:txBody>
      </p:sp>
      <p:sp>
        <p:nvSpPr>
          <p:cNvPr id="3075"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es-VE" altLang="es-VE"/>
          </a:p>
        </p:txBody>
      </p:sp>
      <p:pic>
        <p:nvPicPr>
          <p:cNvPr id="3076"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s-ES" altLang="es-VE" sz="6000" b="1">
                <a:latin typeface="Kristen ITC" panose="03050502040202030202" pitchFamily="66" charset="0"/>
              </a:rPr>
              <a:t>¿Te ha gustado?</a:t>
            </a:r>
            <a:r>
              <a:rPr lang="es-ES" altLang="es-VE" sz="4800">
                <a:latin typeface="Kristen ITC" panose="03050502040202030202" pitchFamily="66" charset="0"/>
              </a:rPr>
              <a:t> </a:t>
            </a:r>
            <a:br>
              <a:rPr lang="es-ES" altLang="es-VE" sz="4800">
                <a:latin typeface="Kristen ITC" panose="03050502040202030202" pitchFamily="66" charset="0"/>
              </a:rPr>
            </a:br>
            <a:r>
              <a:rPr lang="es-ES" altLang="es-VE" sz="4400">
                <a:latin typeface="Kristen ITC" panose="03050502040202030202" pitchFamily="66" charset="0"/>
              </a:rPr>
              <a:t>Puedes ver más entrando </a:t>
            </a:r>
            <a:br>
              <a:rPr lang="es-ES" altLang="es-VE" sz="4400">
                <a:latin typeface="Kristen ITC" panose="03050502040202030202" pitchFamily="66" charset="0"/>
              </a:rPr>
            </a:br>
            <a:r>
              <a:rPr lang="es-ES" altLang="es-VE" sz="4400" b="1">
                <a:solidFill>
                  <a:srgbClr val="40F903"/>
                </a:solidFill>
                <a:latin typeface="Kristen ITC" panose="03050502040202030202" pitchFamily="66" charset="0"/>
                <a:hlinkClick r:id="rId2"/>
              </a:rPr>
              <a:t>Aquí</a:t>
            </a:r>
            <a:endParaRPr lang="es-ES" altLang="es-VE" sz="4400" b="1">
              <a:solidFill>
                <a:srgbClr val="40F903"/>
              </a:solidFill>
              <a:latin typeface="Kristen ITC" panose="03050502040202030202" pitchFamily="66" charset="0"/>
            </a:endParaRPr>
          </a:p>
        </p:txBody>
      </p:sp>
      <p:sp>
        <p:nvSpPr>
          <p:cNvPr id="3078"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s-ES_tradnl" altLang="es-VE" b="1">
                <a:latin typeface="Kristen ITC" panose="03050502040202030202" pitchFamily="66" charset="0"/>
              </a:rPr>
              <a:t>Además puedes recibir powerpoints en tu correo electrónico suscribiéndote aquí:</a:t>
            </a:r>
            <a:r>
              <a:rPr lang="es-ES_tradnl" altLang="es-VE" b="1">
                <a:solidFill>
                  <a:srgbClr val="0066FF"/>
                </a:solidFill>
              </a:rPr>
              <a:t> </a:t>
            </a:r>
          </a:p>
          <a:p>
            <a:pPr eaLnBrk="1" hangingPunct="1">
              <a:spcBef>
                <a:spcPct val="50000"/>
              </a:spcBef>
            </a:pPr>
            <a:endParaRPr lang="es-ES" altLang="es-VE" b="1">
              <a:solidFill>
                <a:srgbClr val="0066FF"/>
              </a:solidFill>
            </a:endParaRPr>
          </a:p>
        </p:txBody>
      </p:sp>
      <p:pic>
        <p:nvPicPr>
          <p:cNvPr id="3079"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0"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1"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2"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3"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4"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4000" advTm="11238">
        <p14:vortex dir="r"/>
      </p:transition>
    </mc:Choice>
    <mc:Fallback xmlns="">
      <p:transition spd="slow" advTm="11238">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1"/>
</p:tagLst>
</file>

<file path=ppt/tags/tag2.xml><?xml version="1.0" encoding="utf-8"?>
<p:tagLst xmlns:a="http://schemas.openxmlformats.org/drawingml/2006/main" xmlns:r="http://schemas.openxmlformats.org/officeDocument/2006/relationships" xmlns:p="http://schemas.openxmlformats.org/presentationml/2006/main">
  <p:tag name="TIMING" val="|6.5"/>
</p:tagLst>
</file>

<file path=ppt/tags/tag3.xml><?xml version="1.0" encoding="utf-8"?>
<p:tagLst xmlns:a="http://schemas.openxmlformats.org/drawingml/2006/main" xmlns:r="http://schemas.openxmlformats.org/officeDocument/2006/relationships" xmlns:p="http://schemas.openxmlformats.org/presentationml/2006/main">
  <p:tag name="TIMING" val="|3.3|2.8|4.4"/>
</p:tagLst>
</file>

<file path=ppt/tags/tag4.xml><?xml version="1.0" encoding="utf-8"?>
<p:tagLst xmlns:a="http://schemas.openxmlformats.org/drawingml/2006/main" xmlns:r="http://schemas.openxmlformats.org/officeDocument/2006/relationships" xmlns:p="http://schemas.openxmlformats.org/presentationml/2006/main">
  <p:tag name="TIMING" val="|1.4|3|4.3"/>
</p:tagLst>
</file>

<file path=ppt/tags/tag5.xml><?xml version="1.0" encoding="utf-8"?>
<p:tagLst xmlns:a="http://schemas.openxmlformats.org/drawingml/2006/main" xmlns:r="http://schemas.openxmlformats.org/officeDocument/2006/relationships" xmlns:p="http://schemas.openxmlformats.org/presentationml/2006/main">
  <p:tag name="TIMING" val="|0.9|3.4|3.3"/>
</p:tagLst>
</file>

<file path=ppt/tags/tag6.xml><?xml version="1.0" encoding="utf-8"?>
<p:tagLst xmlns:a="http://schemas.openxmlformats.org/drawingml/2006/main" xmlns:r="http://schemas.openxmlformats.org/officeDocument/2006/relationships" xmlns:p="http://schemas.openxmlformats.org/presentationml/2006/main">
  <p:tag name="TIMING" val="|1.1|3.2|3.2"/>
</p:tagLst>
</file>

<file path=ppt/tags/tag7.xml><?xml version="1.0" encoding="utf-8"?>
<p:tagLst xmlns:a="http://schemas.openxmlformats.org/drawingml/2006/main" xmlns:r="http://schemas.openxmlformats.org/officeDocument/2006/relationships" xmlns:p="http://schemas.openxmlformats.org/presentationml/2006/main">
  <p:tag name="TIMING" val="|0.7|3.1|3.9"/>
</p:tagLst>
</file>

<file path=ppt/tags/tag8.xml><?xml version="1.0" encoding="utf-8"?>
<p:tagLst xmlns:a="http://schemas.openxmlformats.org/drawingml/2006/main" xmlns:r="http://schemas.openxmlformats.org/officeDocument/2006/relationships" xmlns:p="http://schemas.openxmlformats.org/presentationml/2006/main">
  <p:tag name="TIMING" val="|1.8|4.3|3.5"/>
</p:tagLst>
</file>

<file path=ppt/tags/tag9.xml><?xml version="1.0" encoding="utf-8"?>
<p:tagLst xmlns:a="http://schemas.openxmlformats.org/drawingml/2006/main" xmlns:r="http://schemas.openxmlformats.org/officeDocument/2006/relationships" xmlns:p="http://schemas.openxmlformats.org/presentationml/2006/main">
  <p:tag name="TIMING" val="|1.6|3.3|4"/>
</p:tagLst>
</file>

<file path=ppt/tags/tag10.xml><?xml version="1.0" encoding="utf-8"?>
<p:tagLst xmlns:a="http://schemas.openxmlformats.org/drawingml/2006/main" xmlns:r="http://schemas.openxmlformats.org/officeDocument/2006/relationships" xmlns:p="http://schemas.openxmlformats.org/presentationml/2006/main">
  <p:tag name="TIMING" val="|2.1|3.4|3.3"/>
</p:tagLst>
</file>

<file path=ppt/tags/tag11.xml><?xml version="1.0" encoding="utf-8"?>
<p:tagLst xmlns:a="http://schemas.openxmlformats.org/drawingml/2006/main" xmlns:r="http://schemas.openxmlformats.org/officeDocument/2006/relationships" xmlns:p="http://schemas.openxmlformats.org/presentationml/2006/main">
  <p:tag name="TIMING" val="|1.1|4|3.8"/>
</p:tagLst>
</file>

<file path=ppt/tags/tag12.xml><?xml version="1.0" encoding="utf-8"?>
<p:tagLst xmlns:a="http://schemas.openxmlformats.org/drawingml/2006/main" xmlns:r="http://schemas.openxmlformats.org/officeDocument/2006/relationships" xmlns:p="http://schemas.openxmlformats.org/presentationml/2006/main">
  <p:tag name="TIMING" val="|1.9|3.1|4.7"/>
</p:tagLst>
</file>

<file path=ppt/tags/tag13.xml><?xml version="1.0" encoding="utf-8"?>
<p:tagLst xmlns:a="http://schemas.openxmlformats.org/drawingml/2006/main" xmlns:r="http://schemas.openxmlformats.org/officeDocument/2006/relationships" xmlns:p="http://schemas.openxmlformats.org/presentationml/2006/main">
  <p:tag name="TIMING" val="|3.8"/>
</p:tagLst>
</file>

<file path=ppt/theme/theme1.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1164</TotalTime>
  <Words>161</Words>
  <Application>Microsoft Office PowerPoint</Application>
  <PresentationFormat>Presentación en pantalla (4:3)</PresentationFormat>
  <Paragraphs>35</Paragraphs>
  <Slides>14</Slides>
  <Notes>0</Notes>
  <HiddenSlides>0</HiddenSlides>
  <MMClips>1</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14</vt:i4>
      </vt:variant>
    </vt:vector>
  </HeadingPairs>
  <TitlesOfParts>
    <vt:vector size="19" baseType="lpstr">
      <vt:lpstr>Arial Unicode MS</vt:lpstr>
      <vt:lpstr>Arial</vt:lpstr>
      <vt:lpstr>Cambria Math</vt:lpstr>
      <vt:lpstr>Kristen ITC</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Base>http://www.mispps.com</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Logo de Mispps.com</dc:title>
  <dc:creator>Mispps</dc:creator>
  <cp:lastModifiedBy>vicente antonio scognamiglio pugliese</cp:lastModifiedBy>
  <cp:revision>87</cp:revision>
  <cp:lastPrinted>1601-01-01T00:00:00Z</cp:lastPrinted>
  <dcterms:created xsi:type="dcterms:W3CDTF">2015-02-14T17:45:45Z</dcterms:created>
  <dcterms:modified xsi:type="dcterms:W3CDTF">2016-03-05T18:09:51Z</dcterms:modified>
  <cp:category>Ocio</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