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85" r:id="rId1"/>
    <p:sldMasterId id="2147484418" r:id="rId2"/>
  </p:sldMasterIdLst>
  <p:sldIdLst>
    <p:sldId id="316" r:id="rId3"/>
    <p:sldId id="387" r:id="rId4"/>
    <p:sldId id="314" r:id="rId5"/>
    <p:sldId id="318" r:id="rId6"/>
    <p:sldId id="324" r:id="rId7"/>
    <p:sldId id="388" r:id="rId8"/>
    <p:sldId id="389" r:id="rId9"/>
    <p:sldId id="313" r:id="rId10"/>
    <p:sldId id="264" r:id="rId11"/>
    <p:sldId id="261" r:id="rId12"/>
    <p:sldId id="257" r:id="rId13"/>
    <p:sldId id="320" r:id="rId14"/>
    <p:sldId id="262" r:id="rId15"/>
    <p:sldId id="258" r:id="rId16"/>
    <p:sldId id="260" r:id="rId17"/>
    <p:sldId id="381" r:id="rId18"/>
    <p:sldId id="288" r:id="rId19"/>
    <p:sldId id="326" r:id="rId20"/>
    <p:sldId id="333" r:id="rId21"/>
    <p:sldId id="271" r:id="rId22"/>
    <p:sldId id="266" r:id="rId23"/>
    <p:sldId id="272" r:id="rId24"/>
    <p:sldId id="265" r:id="rId25"/>
    <p:sldId id="301" r:id="rId26"/>
    <p:sldId id="267" r:id="rId27"/>
    <p:sldId id="319" r:id="rId28"/>
    <p:sldId id="268" r:id="rId29"/>
    <p:sldId id="338" r:id="rId30"/>
    <p:sldId id="275" r:id="rId31"/>
    <p:sldId id="273" r:id="rId32"/>
    <p:sldId id="276" r:id="rId33"/>
    <p:sldId id="279" r:id="rId34"/>
    <p:sldId id="277" r:id="rId35"/>
    <p:sldId id="280" r:id="rId36"/>
    <p:sldId id="294" r:id="rId37"/>
    <p:sldId id="289" r:id="rId38"/>
    <p:sldId id="278" r:id="rId39"/>
    <p:sldId id="302" r:id="rId40"/>
    <p:sldId id="354" r:id="rId41"/>
    <p:sldId id="357" r:id="rId42"/>
    <p:sldId id="283" r:id="rId43"/>
    <p:sldId id="297" r:id="rId44"/>
    <p:sldId id="292" r:id="rId45"/>
    <p:sldId id="382" r:id="rId46"/>
    <p:sldId id="336" r:id="rId47"/>
    <p:sldId id="284" r:id="rId48"/>
    <p:sldId id="322" r:id="rId49"/>
    <p:sldId id="323" r:id="rId50"/>
    <p:sldId id="306" r:id="rId51"/>
    <p:sldId id="287" r:id="rId52"/>
    <p:sldId id="291" r:id="rId53"/>
    <p:sldId id="376" r:id="rId54"/>
    <p:sldId id="379" r:id="rId55"/>
    <p:sldId id="295" r:id="rId56"/>
    <p:sldId id="363" r:id="rId57"/>
    <p:sldId id="385" r:id="rId58"/>
    <p:sldId id="290" r:id="rId59"/>
    <p:sldId id="384" r:id="rId60"/>
    <p:sldId id="312" r:id="rId61"/>
    <p:sldId id="311" r:id="rId62"/>
    <p:sldId id="300" r:id="rId63"/>
    <p:sldId id="390" r:id="rId64"/>
    <p:sldId id="386" r:id="rId65"/>
    <p:sldId id="391" r:id="rId66"/>
  </p:sldIdLst>
  <p:sldSz cx="9144000" cy="5143500" type="screen16x9"/>
  <p:notesSz cx="6858000" cy="9144000"/>
  <p:photoAlbum/>
  <p:defaultTextStyle>
    <a:defPPr>
      <a:defRPr lang="es-P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Rul0sNUE1McNUz/zlS9WUA==" hashData="xnz7i6SwLtsxsjAa+BahlS/fxzo="/>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663300"/>
    <a:srgbClr val="835017"/>
    <a:srgbClr val="1750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27" autoAdjust="0"/>
    <p:restoredTop sz="94660"/>
  </p:normalViewPr>
  <p:slideViewPr>
    <p:cSldViewPr>
      <p:cViewPr>
        <p:scale>
          <a:sx n="60" d="100"/>
          <a:sy n="60" d="100"/>
        </p:scale>
        <p:origin x="576" y="595"/>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3 Rectángulo"/>
          <p:cNvSpPr/>
          <p:nvPr/>
        </p:nvSpPr>
        <p:spPr>
          <a:xfrm>
            <a:off x="1" y="0"/>
            <a:ext cx="365125" cy="5140643"/>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5" name="4 Rectángulo"/>
          <p:cNvSpPr/>
          <p:nvPr/>
        </p:nvSpPr>
        <p:spPr>
          <a:xfrm>
            <a:off x="309564" y="510064"/>
            <a:ext cx="46037" cy="27432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6" name="5 Rectángulo"/>
          <p:cNvSpPr/>
          <p:nvPr/>
        </p:nvSpPr>
        <p:spPr>
          <a:xfrm>
            <a:off x="268289" y="510064"/>
            <a:ext cx="28575" cy="27432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7" name="6 Rectángulo"/>
          <p:cNvSpPr/>
          <p:nvPr/>
        </p:nvSpPr>
        <p:spPr>
          <a:xfrm>
            <a:off x="249239" y="510064"/>
            <a:ext cx="9525" cy="27432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0" name="9 Rectángulo"/>
          <p:cNvSpPr/>
          <p:nvPr/>
        </p:nvSpPr>
        <p:spPr>
          <a:xfrm>
            <a:off x="222250" y="510064"/>
            <a:ext cx="7938" cy="27432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1" name="10 Rectángulo"/>
          <p:cNvSpPr/>
          <p:nvPr/>
        </p:nvSpPr>
        <p:spPr>
          <a:xfrm>
            <a:off x="255589" y="3786188"/>
            <a:ext cx="73025" cy="126873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2" name="11 Rectángulo"/>
          <p:cNvSpPr/>
          <p:nvPr/>
        </p:nvSpPr>
        <p:spPr>
          <a:xfrm>
            <a:off x="255589" y="3597593"/>
            <a:ext cx="73025" cy="17145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3" name="12 Rectángulo"/>
          <p:cNvSpPr/>
          <p:nvPr/>
        </p:nvSpPr>
        <p:spPr>
          <a:xfrm>
            <a:off x="255589" y="3477578"/>
            <a:ext cx="73025" cy="104299"/>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4" name="13 Rectángulo"/>
          <p:cNvSpPr/>
          <p:nvPr/>
        </p:nvSpPr>
        <p:spPr>
          <a:xfrm>
            <a:off x="255589" y="3406140"/>
            <a:ext cx="73025" cy="5572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8" name="7 Título"/>
          <p:cNvSpPr>
            <a:spLocks noGrp="1"/>
          </p:cNvSpPr>
          <p:nvPr>
            <p:ph type="ctrTitle"/>
          </p:nvPr>
        </p:nvSpPr>
        <p:spPr>
          <a:xfrm>
            <a:off x="914400" y="3257550"/>
            <a:ext cx="7772400" cy="1481328"/>
          </a:xfrm>
        </p:spPr>
        <p:txBody>
          <a:bodyPr/>
          <a:lstStyle>
            <a:lvl1pPr marR="9144" algn="l">
              <a:defRPr sz="4000" b="1" cap="all" spc="0" baseline="0">
                <a:effectLst>
                  <a:reflection blurRad="12700" stA="34000" endA="740" endPos="53000" dir="5400000" sy="-100000" algn="bl" rotWithShape="0"/>
                </a:effectLst>
              </a:defRPr>
            </a:lvl1pPr>
            <a:extLst/>
          </a:lstStyle>
          <a:p>
            <a:r>
              <a:rPr lang="es-ES" smtClean="0"/>
              <a:t>Haga clic para modificar el estilo de título del patrón</a:t>
            </a:r>
            <a:endParaRPr lang="en-US"/>
          </a:p>
        </p:txBody>
      </p:sp>
      <p:sp>
        <p:nvSpPr>
          <p:cNvPr id="9" name="8 Subtítulo"/>
          <p:cNvSpPr>
            <a:spLocks noGrp="1"/>
          </p:cNvSpPr>
          <p:nvPr>
            <p:ph type="subTitle" idx="1"/>
          </p:nvPr>
        </p:nvSpPr>
        <p:spPr>
          <a:xfrm>
            <a:off x="914400" y="2125980"/>
            <a:ext cx="7772400" cy="1131570"/>
          </a:xfrm>
        </p:spPr>
        <p:txBody>
          <a:bodyPr lIns="100584"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s-ES" smtClean="0"/>
              <a:t>Haga clic para modificar el estilo de subtítulo del patrón</a:t>
            </a:r>
            <a:endParaRPr lang="en-US"/>
          </a:p>
        </p:txBody>
      </p:sp>
      <p:sp>
        <p:nvSpPr>
          <p:cNvPr id="15" name="27 Marcador de fecha"/>
          <p:cNvSpPr>
            <a:spLocks noGrp="1"/>
          </p:cNvSpPr>
          <p:nvPr>
            <p:ph type="dt" sz="half" idx="10"/>
          </p:nvPr>
        </p:nvSpPr>
        <p:spPr/>
        <p:txBody>
          <a:bodyPr/>
          <a:lstStyle>
            <a:lvl1pPr>
              <a:defRPr/>
            </a:lvl1pPr>
          </a:lstStyle>
          <a:p>
            <a:pPr>
              <a:defRPr/>
            </a:pPr>
            <a:fld id="{68E512F9-38FC-44A8-89AB-C282D5718A01}" type="datetimeFigureOut">
              <a:rPr lang="es-PE"/>
              <a:pPr>
                <a:defRPr/>
              </a:pPr>
              <a:t>26/09/2024</a:t>
            </a:fld>
            <a:endParaRPr lang="es-PE"/>
          </a:p>
        </p:txBody>
      </p:sp>
      <p:sp>
        <p:nvSpPr>
          <p:cNvPr id="16" name="16 Marcador de pie de página"/>
          <p:cNvSpPr>
            <a:spLocks noGrp="1"/>
          </p:cNvSpPr>
          <p:nvPr>
            <p:ph type="ftr" sz="quarter" idx="11"/>
          </p:nvPr>
        </p:nvSpPr>
        <p:spPr/>
        <p:txBody>
          <a:bodyPr/>
          <a:lstStyle>
            <a:lvl1pPr>
              <a:defRPr/>
            </a:lvl1pPr>
          </a:lstStyle>
          <a:p>
            <a:pPr>
              <a:defRPr/>
            </a:pPr>
            <a:endParaRPr lang="es-ES"/>
          </a:p>
        </p:txBody>
      </p:sp>
      <p:sp>
        <p:nvSpPr>
          <p:cNvPr id="17" name="28 Marcador de número de diapositiva"/>
          <p:cNvSpPr>
            <a:spLocks noGrp="1"/>
          </p:cNvSpPr>
          <p:nvPr>
            <p:ph type="sldNum" sz="quarter" idx="12"/>
          </p:nvPr>
        </p:nvSpPr>
        <p:spPr/>
        <p:txBody>
          <a:bodyPr/>
          <a:lstStyle>
            <a:lvl1pPr>
              <a:defRPr/>
            </a:lvl1pPr>
          </a:lstStyle>
          <a:p>
            <a:pPr>
              <a:defRPr/>
            </a:pPr>
            <a:fld id="{EE8BFBED-7C41-4041-A55F-7176C74D854B}" type="slidenum">
              <a:rPr lang="es-PE"/>
              <a:pPr>
                <a:defRPr/>
              </a:pPr>
              <a:t>‹Nº›</a:t>
            </a:fld>
            <a:endParaRPr lang="es-PE"/>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B9295C47-5B6A-4E7A-BC76-1D5B39DB21F0}" type="datetimeFigureOut">
              <a:rPr lang="es-PE"/>
              <a:pPr>
                <a:defRPr/>
              </a:pPr>
              <a:t>26/09/2024</a:t>
            </a:fld>
            <a:endParaRPr lang="es-PE"/>
          </a:p>
        </p:txBody>
      </p:sp>
      <p:sp>
        <p:nvSpPr>
          <p:cNvPr id="5" name="2 Marcador de pie de página"/>
          <p:cNvSpPr>
            <a:spLocks noGrp="1"/>
          </p:cNvSpPr>
          <p:nvPr>
            <p:ph type="ftr" sz="quarter" idx="11"/>
          </p:nvPr>
        </p:nvSpPr>
        <p:spPr/>
        <p:txBody>
          <a:bodyPr/>
          <a:lstStyle>
            <a:lvl1pPr>
              <a:defRPr/>
            </a:lvl1pPr>
          </a:lstStyle>
          <a:p>
            <a:pPr>
              <a:defRPr/>
            </a:pPr>
            <a:endParaRPr lang="es-ES"/>
          </a:p>
        </p:txBody>
      </p:sp>
      <p:sp>
        <p:nvSpPr>
          <p:cNvPr id="6" name="22 Marcador de número de diapositiva"/>
          <p:cNvSpPr>
            <a:spLocks noGrp="1"/>
          </p:cNvSpPr>
          <p:nvPr>
            <p:ph type="sldNum" sz="quarter" idx="12"/>
          </p:nvPr>
        </p:nvSpPr>
        <p:spPr/>
        <p:txBody>
          <a:bodyPr/>
          <a:lstStyle>
            <a:lvl1pPr>
              <a:defRPr/>
            </a:lvl1pPr>
          </a:lstStyle>
          <a:p>
            <a:pPr>
              <a:defRPr/>
            </a:pPr>
            <a:fld id="{97E13EF6-7300-4180-974B-218B7D33E820}" type="slidenum">
              <a:rPr lang="es-PE"/>
              <a:pPr>
                <a:defRPr/>
              </a:pPr>
              <a:t>‹Nº›</a:t>
            </a:fld>
            <a:endParaRPr lang="es-PE"/>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4" name="3 Forma libre"/>
          <p:cNvSpPr>
            <a:spLocks/>
          </p:cNvSpPr>
          <p:nvPr/>
        </p:nvSpPr>
        <p:spPr bwMode="auto">
          <a:xfrm>
            <a:off x="4829176" y="804387"/>
            <a:ext cx="4321175" cy="4343400"/>
          </a:xfrm>
          <a:custGeom>
            <a:avLst/>
            <a:gdLst>
              <a:gd name="T0" fmla="*/ 0 w 2736"/>
              <a:gd name="T1" fmla="*/ 2147483647 h 3648"/>
              <a:gd name="T2" fmla="*/ 2147483647 w 2736"/>
              <a:gd name="T3" fmla="*/ 2147483647 h 3648"/>
              <a:gd name="T4" fmla="*/ 2147483647 w 2736"/>
              <a:gd name="T5" fmla="*/ 0 h 3648"/>
              <a:gd name="T6" fmla="*/ 2147483647 w 2736"/>
              <a:gd name="T7" fmla="*/ 2147483647 h 3648"/>
              <a:gd name="T8" fmla="*/ 2147483647 w 2736"/>
              <a:gd name="T9" fmla="*/ 2147483647 h 3648"/>
              <a:gd name="T10" fmla="*/ 2147483647 w 2736"/>
              <a:gd name="T11" fmla="*/ 2147483647 h 3648"/>
              <a:gd name="T12" fmla="*/ 0 w 2736"/>
              <a:gd name="T13" fmla="*/ 2147483647 h 3648"/>
              <a:gd name="T14" fmla="*/ 0 60000 65536"/>
              <a:gd name="T15" fmla="*/ 0 60000 65536"/>
              <a:gd name="T16" fmla="*/ 0 60000 65536"/>
              <a:gd name="T17" fmla="*/ 0 60000 65536"/>
              <a:gd name="T18" fmla="*/ 0 60000 65536"/>
              <a:gd name="T19" fmla="*/ 0 60000 65536"/>
              <a:gd name="T20" fmla="*/ 0 60000 65536"/>
              <a:gd name="T21" fmla="*/ 0 w 2736"/>
              <a:gd name="T22" fmla="*/ 0 h 3648"/>
              <a:gd name="T23" fmla="*/ 2736 w 2736"/>
              <a:gd name="T24" fmla="*/ 3648 h 364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36" h="3648">
                <a:moveTo>
                  <a:pt x="0" y="3648"/>
                </a:moveTo>
                <a:lnTo>
                  <a:pt x="720" y="2016"/>
                </a:lnTo>
                <a:lnTo>
                  <a:pt x="2736" y="672"/>
                </a:lnTo>
                <a:lnTo>
                  <a:pt x="2736" y="720"/>
                </a:lnTo>
                <a:lnTo>
                  <a:pt x="744" y="2038"/>
                </a:lnTo>
                <a:lnTo>
                  <a:pt x="48" y="3648"/>
                </a:lnTo>
                <a:lnTo>
                  <a:pt x="0" y="3648"/>
                </a:lnTo>
                <a:close/>
              </a:path>
            </a:pathLst>
          </a:custGeom>
          <a:noFill/>
          <a:ln w="3175" cap="flat" cmpd="sng" algn="ctr">
            <a:solidFill>
              <a:schemeClr val="accent2">
                <a:alpha val="52940"/>
              </a:schemeClr>
            </a:solidFill>
            <a:prstDash val="solid"/>
            <a:round/>
            <a:headEnd type="none" w="med" len="med"/>
            <a:tailEnd type="none" w="med" len="med"/>
          </a:ln>
        </p:spPr>
        <p:txBody>
          <a:bodyPr/>
          <a:lstStyle/>
          <a:p>
            <a:pPr>
              <a:defRPr/>
            </a:pPr>
            <a:endParaRPr lang="es-ES"/>
          </a:p>
        </p:txBody>
      </p:sp>
      <p:sp>
        <p:nvSpPr>
          <p:cNvPr id="5" name="4 Forma libre"/>
          <p:cNvSpPr>
            <a:spLocks/>
          </p:cNvSpPr>
          <p:nvPr/>
        </p:nvSpPr>
        <p:spPr bwMode="auto">
          <a:xfrm>
            <a:off x="374650" y="0"/>
            <a:ext cx="5513388" cy="4960620"/>
          </a:xfrm>
          <a:custGeom>
            <a:avLst/>
            <a:gdLst>
              <a:gd name="T0" fmla="*/ 0 w 3504"/>
              <a:gd name="T1" fmla="*/ 2147483647 h 4128"/>
              <a:gd name="T2" fmla="*/ 0 w 3504"/>
              <a:gd name="T3" fmla="*/ 2147483647 h 4128"/>
              <a:gd name="T4" fmla="*/ 2147483647 w 3504"/>
              <a:gd name="T5" fmla="*/ 2147483647 h 4128"/>
              <a:gd name="T6" fmla="*/ 2147483647 w 3504"/>
              <a:gd name="T7" fmla="*/ 0 h 4128"/>
              <a:gd name="T8" fmla="*/ 2147483647 w 3504"/>
              <a:gd name="T9" fmla="*/ 0 h 4128"/>
              <a:gd name="T10" fmla="*/ 2147483647 w 3504"/>
              <a:gd name="T11" fmla="*/ 2147483647 h 4128"/>
              <a:gd name="T12" fmla="*/ 0 w 3504"/>
              <a:gd name="T13" fmla="*/ 2147483647 h 4128"/>
              <a:gd name="T14" fmla="*/ 0 60000 65536"/>
              <a:gd name="T15" fmla="*/ 0 60000 65536"/>
              <a:gd name="T16" fmla="*/ 0 60000 65536"/>
              <a:gd name="T17" fmla="*/ 0 60000 65536"/>
              <a:gd name="T18" fmla="*/ 0 60000 65536"/>
              <a:gd name="T19" fmla="*/ 0 60000 65536"/>
              <a:gd name="T20" fmla="*/ 0 60000 65536"/>
              <a:gd name="T21" fmla="*/ 0 w 3504"/>
              <a:gd name="T22" fmla="*/ 0 h 4128"/>
              <a:gd name="T23" fmla="*/ 3504 w 3504"/>
              <a:gd name="T24" fmla="*/ 4128 h 4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2940"/>
              </a:schemeClr>
            </a:solidFill>
            <a:prstDash val="solid"/>
            <a:round/>
            <a:headEnd type="none" w="med" len="med"/>
            <a:tailEnd type="none" w="med" len="med"/>
          </a:ln>
        </p:spPr>
        <p:txBody>
          <a:bodyPr/>
          <a:lstStyle/>
          <a:p>
            <a:pPr>
              <a:defRPr/>
            </a:pPr>
            <a:endParaRPr lang="es-ES"/>
          </a:p>
        </p:txBody>
      </p:sp>
      <p:sp>
        <p:nvSpPr>
          <p:cNvPr id="6" name="5 Forma libre"/>
          <p:cNvSpPr>
            <a:spLocks/>
          </p:cNvSpPr>
          <p:nvPr/>
        </p:nvSpPr>
        <p:spPr bwMode="auto">
          <a:xfrm rot="5236414">
            <a:off x="4976019" y="964248"/>
            <a:ext cx="3086100" cy="1189038"/>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7" name="6 Forma libre"/>
          <p:cNvSpPr>
            <a:spLocks/>
          </p:cNvSpPr>
          <p:nvPr/>
        </p:nvSpPr>
        <p:spPr bwMode="auto">
          <a:xfrm>
            <a:off x="5943600" y="0"/>
            <a:ext cx="2743200" cy="32004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8" name="7 Forma libre"/>
          <p:cNvSpPr>
            <a:spLocks/>
          </p:cNvSpPr>
          <p:nvPr/>
        </p:nvSpPr>
        <p:spPr bwMode="auto">
          <a:xfrm>
            <a:off x="5943600" y="3200400"/>
            <a:ext cx="3200400" cy="85725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9" name="8 Forma libre"/>
          <p:cNvSpPr>
            <a:spLocks/>
          </p:cNvSpPr>
          <p:nvPr/>
        </p:nvSpPr>
        <p:spPr bwMode="auto">
          <a:xfrm>
            <a:off x="5943600" y="0"/>
            <a:ext cx="1371600" cy="32004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0" name="9 Forma libre"/>
          <p:cNvSpPr>
            <a:spLocks/>
          </p:cNvSpPr>
          <p:nvPr/>
        </p:nvSpPr>
        <p:spPr bwMode="auto">
          <a:xfrm>
            <a:off x="5948364" y="3184684"/>
            <a:ext cx="2090737" cy="1958816"/>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1" name="10 Forma libre"/>
          <p:cNvSpPr>
            <a:spLocks/>
          </p:cNvSpPr>
          <p:nvPr/>
        </p:nvSpPr>
        <p:spPr bwMode="auto">
          <a:xfrm>
            <a:off x="5943600" y="3200400"/>
            <a:ext cx="1600200" cy="19431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2" name="11 Forma libre"/>
          <p:cNvSpPr>
            <a:spLocks/>
          </p:cNvSpPr>
          <p:nvPr/>
        </p:nvSpPr>
        <p:spPr bwMode="auto">
          <a:xfrm>
            <a:off x="5943600" y="1028700"/>
            <a:ext cx="3200400" cy="21717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3" name="12 Forma libre"/>
          <p:cNvSpPr>
            <a:spLocks/>
          </p:cNvSpPr>
          <p:nvPr/>
        </p:nvSpPr>
        <p:spPr bwMode="auto">
          <a:xfrm>
            <a:off x="5943600" y="1314450"/>
            <a:ext cx="3200400" cy="188595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4" name="13 Forma libre"/>
          <p:cNvSpPr>
            <a:spLocks/>
          </p:cNvSpPr>
          <p:nvPr/>
        </p:nvSpPr>
        <p:spPr bwMode="auto">
          <a:xfrm>
            <a:off x="990600" y="3200400"/>
            <a:ext cx="4953000" cy="19431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5" name="14 Forma libre"/>
          <p:cNvSpPr>
            <a:spLocks/>
          </p:cNvSpPr>
          <p:nvPr/>
        </p:nvSpPr>
        <p:spPr bwMode="auto">
          <a:xfrm>
            <a:off x="533400" y="3200400"/>
            <a:ext cx="5334000" cy="19431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6" name="15 Forma libre"/>
          <p:cNvSpPr>
            <a:spLocks/>
          </p:cNvSpPr>
          <p:nvPr/>
        </p:nvSpPr>
        <p:spPr bwMode="auto">
          <a:xfrm>
            <a:off x="366713" y="1828800"/>
            <a:ext cx="5638800" cy="13716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7" name="16 Forma libre"/>
          <p:cNvSpPr>
            <a:spLocks/>
          </p:cNvSpPr>
          <p:nvPr/>
        </p:nvSpPr>
        <p:spPr bwMode="auto">
          <a:xfrm>
            <a:off x="366713" y="1600200"/>
            <a:ext cx="5638800" cy="16002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8" name="17 Forma libre"/>
          <p:cNvSpPr>
            <a:spLocks/>
          </p:cNvSpPr>
          <p:nvPr/>
        </p:nvSpPr>
        <p:spPr bwMode="auto">
          <a:xfrm>
            <a:off x="4572000" y="3200400"/>
            <a:ext cx="1371600" cy="19431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9" name="18 Rectángulo"/>
          <p:cNvSpPr/>
          <p:nvPr/>
        </p:nvSpPr>
        <p:spPr>
          <a:xfrm>
            <a:off x="363539" y="301467"/>
            <a:ext cx="8504237" cy="665798"/>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0" name="19 Rectángulo"/>
          <p:cNvSpPr/>
          <p:nvPr/>
        </p:nvSpPr>
        <p:spPr>
          <a:xfrm flipH="1">
            <a:off x="371475" y="510064"/>
            <a:ext cx="26988" cy="27432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1" name="20 Rectángulo"/>
          <p:cNvSpPr/>
          <p:nvPr/>
        </p:nvSpPr>
        <p:spPr>
          <a:xfrm flipH="1">
            <a:off x="411164" y="510064"/>
            <a:ext cx="26987" cy="27432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2" name="21 Rectángulo"/>
          <p:cNvSpPr/>
          <p:nvPr/>
        </p:nvSpPr>
        <p:spPr>
          <a:xfrm flipH="1">
            <a:off x="447676" y="510064"/>
            <a:ext cx="9525" cy="27432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3" name="22 Rectángulo"/>
          <p:cNvSpPr/>
          <p:nvPr/>
        </p:nvSpPr>
        <p:spPr>
          <a:xfrm flipH="1">
            <a:off x="476251" y="510064"/>
            <a:ext cx="9525" cy="27432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4" name="23 Rectángulo"/>
          <p:cNvSpPr/>
          <p:nvPr/>
        </p:nvSpPr>
        <p:spPr>
          <a:xfrm>
            <a:off x="500063" y="510064"/>
            <a:ext cx="36512" cy="27432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3" name="2 Marcador de texto"/>
          <p:cNvSpPr>
            <a:spLocks noGrp="1"/>
          </p:cNvSpPr>
          <p:nvPr>
            <p:ph type="body" idx="1"/>
          </p:nvPr>
        </p:nvSpPr>
        <p:spPr>
          <a:xfrm>
            <a:off x="706902" y="1013755"/>
            <a:ext cx="5718048" cy="733115"/>
          </a:xfrm>
        </p:spPr>
        <p:txBody>
          <a:bodyPr lIns="82296" bIns="0"/>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s-ES" smtClean="0"/>
              <a:t>Haga clic para modificar el estilo de texto del patrón</a:t>
            </a:r>
          </a:p>
        </p:txBody>
      </p:sp>
      <p:sp>
        <p:nvSpPr>
          <p:cNvPr id="2" name="1 Título"/>
          <p:cNvSpPr>
            <a:spLocks noGrp="1"/>
          </p:cNvSpPr>
          <p:nvPr>
            <p:ph type="title"/>
          </p:nvPr>
        </p:nvSpPr>
        <p:spPr>
          <a:xfrm>
            <a:off x="706902" y="384048"/>
            <a:ext cx="8156448" cy="582930"/>
          </a:xfrm>
        </p:spPr>
        <p:txBody>
          <a:bodyPr tIns="64008"/>
          <a:lstStyle>
            <a:lvl1pPr algn="l">
              <a:buNone/>
              <a:defRPr sz="3800" b="0" cap="none" spc="-150" baseline="0"/>
            </a:lvl1pPr>
            <a:extLst/>
          </a:lstStyle>
          <a:p>
            <a:r>
              <a:rPr lang="es-ES" smtClean="0"/>
              <a:t>Haga clic para modificar el estilo de título del patrón</a:t>
            </a:r>
            <a:endParaRPr lang="en-US"/>
          </a:p>
        </p:txBody>
      </p:sp>
      <p:sp>
        <p:nvSpPr>
          <p:cNvPr id="25" name="3 Marcador de fecha"/>
          <p:cNvSpPr>
            <a:spLocks noGrp="1"/>
          </p:cNvSpPr>
          <p:nvPr>
            <p:ph type="dt" sz="half" idx="10"/>
          </p:nvPr>
        </p:nvSpPr>
        <p:spPr/>
        <p:txBody>
          <a:bodyPr/>
          <a:lstStyle>
            <a:lvl1pPr>
              <a:defRPr/>
            </a:lvl1pPr>
          </a:lstStyle>
          <a:p>
            <a:pPr>
              <a:defRPr/>
            </a:pPr>
            <a:fld id="{33D533C5-6D2F-481E-8BC5-D189649FA28B}" type="datetimeFigureOut">
              <a:rPr lang="es-PE"/>
              <a:pPr>
                <a:defRPr/>
              </a:pPr>
              <a:t>26/09/2024</a:t>
            </a:fld>
            <a:endParaRPr lang="es-PE"/>
          </a:p>
        </p:txBody>
      </p:sp>
      <p:sp>
        <p:nvSpPr>
          <p:cNvPr id="26" name="4 Marcador de pie de página"/>
          <p:cNvSpPr>
            <a:spLocks noGrp="1"/>
          </p:cNvSpPr>
          <p:nvPr>
            <p:ph type="ftr" sz="quarter" idx="11"/>
          </p:nvPr>
        </p:nvSpPr>
        <p:spPr/>
        <p:txBody>
          <a:bodyPr/>
          <a:lstStyle>
            <a:lvl1pPr>
              <a:defRPr/>
            </a:lvl1pPr>
          </a:lstStyle>
          <a:p>
            <a:pPr>
              <a:defRPr/>
            </a:pPr>
            <a:endParaRPr lang="es-ES"/>
          </a:p>
        </p:txBody>
      </p:sp>
      <p:sp>
        <p:nvSpPr>
          <p:cNvPr id="27" name="5 Marcador de número de diapositiva"/>
          <p:cNvSpPr>
            <a:spLocks noGrp="1"/>
          </p:cNvSpPr>
          <p:nvPr>
            <p:ph type="sldNum" sz="quarter" idx="12"/>
          </p:nvPr>
        </p:nvSpPr>
        <p:spPr/>
        <p:txBody>
          <a:bodyPr/>
          <a:lstStyle>
            <a:lvl1pPr>
              <a:defRPr/>
            </a:lvl1pPr>
          </a:lstStyle>
          <a:p>
            <a:pPr>
              <a:defRPr/>
            </a:pPr>
            <a:fld id="{A6F74EFC-C4AB-451E-8F30-1900B2AB24DB}" type="slidenum">
              <a:rPr lang="es-PE"/>
              <a:pPr>
                <a:defRPr/>
              </a:pPr>
              <a:t>‹Nº›</a:t>
            </a:fld>
            <a:endParaRPr lang="es-PE"/>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384048"/>
            <a:ext cx="8229600" cy="685800"/>
          </a:xfrm>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64344" y="1327876"/>
            <a:ext cx="4038600" cy="3394472"/>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55344" y="1327876"/>
            <a:ext cx="4038600" cy="3394472"/>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lvl1pPr>
              <a:defRPr/>
            </a:lvl1pPr>
          </a:lstStyle>
          <a:p>
            <a:pPr>
              <a:defRPr/>
            </a:pPr>
            <a:fld id="{742B27E5-C8C6-45DF-AFAD-8952D21FB050}" type="datetimeFigureOut">
              <a:rPr lang="es-PE"/>
              <a:pPr>
                <a:defRPr/>
              </a:pPr>
              <a:t>26/09/2024</a:t>
            </a:fld>
            <a:endParaRPr lang="es-PE"/>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D139ED65-2708-4B3D-99C1-0F53A7DBB575}" type="slidenum">
              <a:rPr lang="es-PE"/>
              <a:pPr>
                <a:defRPr/>
              </a:pPr>
              <a:t>‹Nº›</a:t>
            </a:fld>
            <a:endParaRPr lang="es-PE"/>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7" name="6 Rectángulo"/>
          <p:cNvSpPr/>
          <p:nvPr/>
        </p:nvSpPr>
        <p:spPr>
          <a:xfrm>
            <a:off x="1" y="301467"/>
            <a:ext cx="8867775" cy="665798"/>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8" name="7 Rectángulo"/>
          <p:cNvSpPr/>
          <p:nvPr/>
        </p:nvSpPr>
        <p:spPr>
          <a:xfrm>
            <a:off x="87314" y="510064"/>
            <a:ext cx="46037" cy="27432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9" name="8 Rectángulo"/>
          <p:cNvSpPr/>
          <p:nvPr/>
        </p:nvSpPr>
        <p:spPr>
          <a:xfrm>
            <a:off x="47625" y="510064"/>
            <a:ext cx="26988" cy="27432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0" name="9 Rectángulo"/>
          <p:cNvSpPr/>
          <p:nvPr/>
        </p:nvSpPr>
        <p:spPr>
          <a:xfrm>
            <a:off x="28576" y="510064"/>
            <a:ext cx="9525" cy="27432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1" name="10 Rectángulo"/>
          <p:cNvSpPr/>
          <p:nvPr/>
        </p:nvSpPr>
        <p:spPr>
          <a:xfrm>
            <a:off x="1" y="510064"/>
            <a:ext cx="9525" cy="27432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2" name="11 Rectángulo"/>
          <p:cNvSpPr/>
          <p:nvPr/>
        </p:nvSpPr>
        <p:spPr>
          <a:xfrm flipH="1">
            <a:off x="149226" y="510064"/>
            <a:ext cx="28575" cy="27432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3" name="12 Rectángulo"/>
          <p:cNvSpPr/>
          <p:nvPr/>
        </p:nvSpPr>
        <p:spPr>
          <a:xfrm flipH="1">
            <a:off x="188914" y="510064"/>
            <a:ext cx="28575" cy="27432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4" name="13 Rectángulo"/>
          <p:cNvSpPr/>
          <p:nvPr/>
        </p:nvSpPr>
        <p:spPr>
          <a:xfrm flipH="1">
            <a:off x="227014" y="510064"/>
            <a:ext cx="9525" cy="27432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5" name="14 Rectángulo"/>
          <p:cNvSpPr/>
          <p:nvPr/>
        </p:nvSpPr>
        <p:spPr>
          <a:xfrm flipH="1">
            <a:off x="255589" y="510064"/>
            <a:ext cx="7937" cy="27432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6" name="15 Rectángulo"/>
          <p:cNvSpPr/>
          <p:nvPr/>
        </p:nvSpPr>
        <p:spPr>
          <a:xfrm>
            <a:off x="279401" y="510064"/>
            <a:ext cx="36513" cy="27432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 name="1 Título"/>
          <p:cNvSpPr>
            <a:spLocks noGrp="1"/>
          </p:cNvSpPr>
          <p:nvPr>
            <p:ph type="title"/>
          </p:nvPr>
        </p:nvSpPr>
        <p:spPr>
          <a:xfrm>
            <a:off x="504824" y="384048"/>
            <a:ext cx="7772400" cy="685800"/>
          </a:xfrm>
        </p:spPr>
        <p:txBody>
          <a:bodyPr/>
          <a:lstStyle>
            <a:lvl1pPr>
              <a:defRPr sz="4000"/>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357312"/>
            <a:ext cx="4040188" cy="47982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4" name="3 Marcador de texto"/>
          <p:cNvSpPr>
            <a:spLocks noGrp="1"/>
          </p:cNvSpPr>
          <p:nvPr>
            <p:ph type="body" sz="half" idx="3"/>
          </p:nvPr>
        </p:nvSpPr>
        <p:spPr>
          <a:xfrm>
            <a:off x="4645028" y="1357312"/>
            <a:ext cx="4041775" cy="47982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5" name="4 Marcador de contenido"/>
          <p:cNvSpPr>
            <a:spLocks noGrp="1"/>
          </p:cNvSpPr>
          <p:nvPr>
            <p:ph sz="quarter" idx="2"/>
          </p:nvPr>
        </p:nvSpPr>
        <p:spPr>
          <a:xfrm>
            <a:off x="457200" y="1844278"/>
            <a:ext cx="4040188" cy="2969514"/>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4645028" y="1844278"/>
            <a:ext cx="4041775" cy="2969514"/>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7" name="6 Marcador de fecha"/>
          <p:cNvSpPr>
            <a:spLocks noGrp="1"/>
          </p:cNvSpPr>
          <p:nvPr>
            <p:ph type="dt" sz="half" idx="10"/>
          </p:nvPr>
        </p:nvSpPr>
        <p:spPr/>
        <p:txBody>
          <a:bodyPr/>
          <a:lstStyle>
            <a:lvl1pPr>
              <a:defRPr/>
            </a:lvl1pPr>
          </a:lstStyle>
          <a:p>
            <a:pPr>
              <a:defRPr/>
            </a:pPr>
            <a:fld id="{8A5B2831-D1ED-48D8-BA13-915F66C0699D}" type="datetimeFigureOut">
              <a:rPr lang="es-PE"/>
              <a:pPr>
                <a:defRPr/>
              </a:pPr>
              <a:t>26/09/2024</a:t>
            </a:fld>
            <a:endParaRPr lang="es-PE"/>
          </a:p>
        </p:txBody>
      </p:sp>
      <p:sp>
        <p:nvSpPr>
          <p:cNvPr id="18" name="7 Marcador de pie de página"/>
          <p:cNvSpPr>
            <a:spLocks noGrp="1"/>
          </p:cNvSpPr>
          <p:nvPr>
            <p:ph type="ftr" sz="quarter" idx="11"/>
          </p:nvPr>
        </p:nvSpPr>
        <p:spPr/>
        <p:txBody>
          <a:bodyPr/>
          <a:lstStyle>
            <a:lvl1pPr>
              <a:defRPr/>
            </a:lvl1pPr>
          </a:lstStyle>
          <a:p>
            <a:pPr>
              <a:defRPr/>
            </a:pPr>
            <a:endParaRPr lang="es-ES"/>
          </a:p>
        </p:txBody>
      </p:sp>
      <p:sp>
        <p:nvSpPr>
          <p:cNvPr id="19" name="8 Marcador de número de diapositiva"/>
          <p:cNvSpPr>
            <a:spLocks noGrp="1"/>
          </p:cNvSpPr>
          <p:nvPr>
            <p:ph type="sldNum" sz="quarter" idx="12"/>
          </p:nvPr>
        </p:nvSpPr>
        <p:spPr/>
        <p:txBody>
          <a:bodyPr/>
          <a:lstStyle>
            <a:lvl1pPr>
              <a:defRPr/>
            </a:lvl1pPr>
          </a:lstStyle>
          <a:p>
            <a:pPr>
              <a:defRPr/>
            </a:pPr>
            <a:fld id="{6418DC5A-438E-49AA-BE30-4BBCC9BAB6D9}" type="slidenum">
              <a:rPr lang="es-PE"/>
              <a:pPr>
                <a:defRPr/>
              </a:pPr>
              <a:t>‹Nº›</a:t>
            </a:fld>
            <a:endParaRPr lang="es-PE"/>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384048"/>
            <a:ext cx="7772400" cy="685800"/>
          </a:xfrm>
        </p:spPr>
        <p:txBody>
          <a:bodyPr/>
          <a:lstStyle>
            <a:lvl1pPr>
              <a:defRPr sz="4000" cap="none" baseline="0"/>
            </a:lvl1pPr>
            <a:extLst/>
          </a:lstStyle>
          <a:p>
            <a:r>
              <a:rPr lang="es-ES" smtClean="0"/>
              <a:t>Haga clic para modificar el estilo de título del patrón</a:t>
            </a:r>
            <a:endParaRPr lang="en-US"/>
          </a:p>
        </p:txBody>
      </p:sp>
      <p:sp>
        <p:nvSpPr>
          <p:cNvPr id="3" name="13 Marcador de fecha"/>
          <p:cNvSpPr>
            <a:spLocks noGrp="1"/>
          </p:cNvSpPr>
          <p:nvPr>
            <p:ph type="dt" sz="half" idx="10"/>
          </p:nvPr>
        </p:nvSpPr>
        <p:spPr/>
        <p:txBody>
          <a:bodyPr/>
          <a:lstStyle>
            <a:lvl1pPr>
              <a:defRPr/>
            </a:lvl1pPr>
          </a:lstStyle>
          <a:p>
            <a:pPr>
              <a:defRPr/>
            </a:pPr>
            <a:fld id="{74C57152-4D36-476B-A518-306B835CB969}" type="datetimeFigureOut">
              <a:rPr lang="es-PE"/>
              <a:pPr>
                <a:defRPr/>
              </a:pPr>
              <a:t>26/09/2024</a:t>
            </a:fld>
            <a:endParaRPr lang="es-PE"/>
          </a:p>
        </p:txBody>
      </p:sp>
      <p:sp>
        <p:nvSpPr>
          <p:cNvPr id="4" name="2 Marcador de pie de página"/>
          <p:cNvSpPr>
            <a:spLocks noGrp="1"/>
          </p:cNvSpPr>
          <p:nvPr>
            <p:ph type="ftr" sz="quarter" idx="11"/>
          </p:nvPr>
        </p:nvSpPr>
        <p:spPr/>
        <p:txBody>
          <a:bodyPr/>
          <a:lstStyle>
            <a:lvl1pPr>
              <a:defRPr/>
            </a:lvl1pPr>
          </a:lstStyle>
          <a:p>
            <a:pPr>
              <a:defRPr/>
            </a:pPr>
            <a:endParaRPr lang="es-ES"/>
          </a:p>
        </p:txBody>
      </p:sp>
      <p:sp>
        <p:nvSpPr>
          <p:cNvPr id="5" name="22 Marcador de número de diapositiva"/>
          <p:cNvSpPr>
            <a:spLocks noGrp="1"/>
          </p:cNvSpPr>
          <p:nvPr>
            <p:ph type="sldNum" sz="quarter" idx="12"/>
          </p:nvPr>
        </p:nvSpPr>
        <p:spPr/>
        <p:txBody>
          <a:bodyPr/>
          <a:lstStyle>
            <a:lvl1pPr>
              <a:defRPr/>
            </a:lvl1pPr>
          </a:lstStyle>
          <a:p>
            <a:pPr>
              <a:defRPr/>
            </a:pPr>
            <a:fld id="{CB769BE8-E631-4BC6-A6B4-53FD9EEADE93}" type="slidenum">
              <a:rPr lang="es-PE"/>
              <a:pPr>
                <a:defRPr/>
              </a:pPr>
              <a:t>‹Nº›</a:t>
            </a:fld>
            <a:endParaRPr lang="es-PE"/>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fld id="{34FF676E-D8E4-457D-85BF-C5385D55C806}" type="datetimeFigureOut">
              <a:rPr lang="es-PE"/>
              <a:pPr>
                <a:defRPr/>
              </a:pPr>
              <a:t>26/09/2024</a:t>
            </a:fld>
            <a:endParaRPr lang="es-PE"/>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fld id="{13574010-4A46-41FE-8D0E-4305606204E8}" type="slidenum">
              <a:rPr lang="es-PE"/>
              <a:pPr>
                <a:defRPr/>
              </a:pPr>
              <a:t>‹Nº›</a:t>
            </a:fld>
            <a:endParaRPr lang="es-PE"/>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204787"/>
            <a:ext cx="8229600" cy="871538"/>
          </a:xfrm>
        </p:spPr>
        <p:txBody>
          <a:bodyPr anchor="ctr"/>
          <a:lstStyle>
            <a:lvl1pPr algn="l">
              <a:buNone/>
              <a:defRPr sz="3600" b="0"/>
            </a:lvl1pPr>
            <a:extLst/>
          </a:lstStyle>
          <a:p>
            <a:r>
              <a:rPr lang="es-ES" smtClean="0"/>
              <a:t>Haga clic para modificar el estilo de título del patrón</a:t>
            </a:r>
            <a:endParaRPr lang="en-US"/>
          </a:p>
        </p:txBody>
      </p:sp>
      <p:sp>
        <p:nvSpPr>
          <p:cNvPr id="3" name="2 Marcador de texto"/>
          <p:cNvSpPr>
            <a:spLocks noGrp="1"/>
          </p:cNvSpPr>
          <p:nvPr>
            <p:ph type="body" idx="2"/>
          </p:nvPr>
        </p:nvSpPr>
        <p:spPr>
          <a:xfrm>
            <a:off x="685800" y="1076325"/>
            <a:ext cx="2514600" cy="3429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es-ES" smtClean="0"/>
              <a:t>Haga clic para modificar el estilo de texto del patrón</a:t>
            </a:r>
          </a:p>
        </p:txBody>
      </p:sp>
      <p:sp>
        <p:nvSpPr>
          <p:cNvPr id="4" name="3 Marcador de contenido"/>
          <p:cNvSpPr>
            <a:spLocks noGrp="1"/>
          </p:cNvSpPr>
          <p:nvPr>
            <p:ph sz="half" idx="1"/>
          </p:nvPr>
        </p:nvSpPr>
        <p:spPr>
          <a:xfrm>
            <a:off x="3429000" y="1076325"/>
            <a:ext cx="5486400" cy="3429000"/>
          </a:xfrm>
        </p:spPr>
        <p:txBody>
          <a:bodyPr/>
          <a:lstStyle>
            <a:lvl1pPr>
              <a:defRPr sz="3200"/>
            </a:lvl1pPr>
            <a:lvl2pPr>
              <a:defRPr sz="2800"/>
            </a:lvl2pPr>
            <a:lvl3pPr>
              <a:defRPr sz="2400"/>
            </a:lvl3pPr>
            <a:lvl4pPr>
              <a:defRPr sz="2000"/>
            </a:lvl4pPr>
            <a:lvl5pPr>
              <a:defRPr sz="20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13 Marcador de fecha"/>
          <p:cNvSpPr>
            <a:spLocks noGrp="1"/>
          </p:cNvSpPr>
          <p:nvPr>
            <p:ph type="dt" sz="half" idx="10"/>
          </p:nvPr>
        </p:nvSpPr>
        <p:spPr/>
        <p:txBody>
          <a:bodyPr/>
          <a:lstStyle>
            <a:lvl1pPr>
              <a:defRPr/>
            </a:lvl1pPr>
          </a:lstStyle>
          <a:p>
            <a:pPr>
              <a:defRPr/>
            </a:pPr>
            <a:fld id="{334F8EE9-4C99-489A-A4B0-C73075F39D6E}" type="datetimeFigureOut">
              <a:rPr lang="es-PE"/>
              <a:pPr>
                <a:defRPr/>
              </a:pPr>
              <a:t>26/09/2024</a:t>
            </a:fld>
            <a:endParaRPr lang="es-PE"/>
          </a:p>
        </p:txBody>
      </p:sp>
      <p:sp>
        <p:nvSpPr>
          <p:cNvPr id="6" name="2 Marcador de pie de página"/>
          <p:cNvSpPr>
            <a:spLocks noGrp="1"/>
          </p:cNvSpPr>
          <p:nvPr>
            <p:ph type="ftr" sz="quarter" idx="11"/>
          </p:nvPr>
        </p:nvSpPr>
        <p:spPr/>
        <p:txBody>
          <a:bodyPr/>
          <a:lstStyle>
            <a:lvl1pPr>
              <a:defRPr/>
            </a:lvl1pPr>
          </a:lstStyle>
          <a:p>
            <a:pPr>
              <a:defRPr/>
            </a:pPr>
            <a:endParaRPr lang="es-ES"/>
          </a:p>
        </p:txBody>
      </p:sp>
      <p:sp>
        <p:nvSpPr>
          <p:cNvPr id="7" name="22 Marcador de número de diapositiva"/>
          <p:cNvSpPr>
            <a:spLocks noGrp="1"/>
          </p:cNvSpPr>
          <p:nvPr>
            <p:ph type="sldNum" sz="quarter" idx="12"/>
          </p:nvPr>
        </p:nvSpPr>
        <p:spPr/>
        <p:txBody>
          <a:bodyPr/>
          <a:lstStyle>
            <a:lvl1pPr>
              <a:defRPr/>
            </a:lvl1pPr>
          </a:lstStyle>
          <a:p>
            <a:pPr>
              <a:defRPr/>
            </a:pPr>
            <a:fld id="{46EF7BA2-0682-417A-9061-0A99B6BCB7BF}" type="slidenum">
              <a:rPr lang="es-PE"/>
              <a:pPr>
                <a:defRPr/>
              </a:pPr>
              <a:t>‹Nº›</a:t>
            </a:fld>
            <a:endParaRPr lang="es-PE"/>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5" name="4 Rectángulo"/>
          <p:cNvSpPr/>
          <p:nvPr/>
        </p:nvSpPr>
        <p:spPr>
          <a:xfrm>
            <a:off x="368300" y="0"/>
            <a:ext cx="8777288" cy="1408748"/>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cxnSp>
        <p:nvCxnSpPr>
          <p:cNvPr id="6" name="5 Conector recto"/>
          <p:cNvCxnSpPr/>
          <p:nvPr/>
        </p:nvCxnSpPr>
        <p:spPr>
          <a:xfrm flipV="1">
            <a:off x="363538" y="1414463"/>
            <a:ext cx="8782050"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7" name="19 Grupo"/>
          <p:cNvGrpSpPr>
            <a:grpSpLocks/>
          </p:cNvGrpSpPr>
          <p:nvPr/>
        </p:nvGrpSpPr>
        <p:grpSpPr bwMode="auto">
          <a:xfrm rot="5400000">
            <a:off x="8531226" y="898685"/>
            <a:ext cx="100013" cy="128587"/>
            <a:chOff x="6668087" y="1297746"/>
            <a:chExt cx="161840" cy="156602"/>
          </a:xfrm>
        </p:grpSpPr>
        <p:cxnSp>
          <p:nvCxnSpPr>
            <p:cNvPr id="8" name="7 Conector recto"/>
            <p:cNvCxnSpPr/>
            <p:nvPr/>
          </p:nvCxnSpPr>
          <p:spPr>
            <a:xfrm rot="16200000">
              <a:off x="6662924" y="1221708"/>
              <a:ext cx="88935" cy="78608"/>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6200000" flipV="1">
              <a:off x="6683861" y="1391514"/>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Conector recto"/>
            <p:cNvCxnSpPr/>
            <p:nvPr/>
          </p:nvCxnSpPr>
          <p:spPr>
            <a:xfrm rot="5400000" flipH="1">
              <a:off x="6743844" y="1219396"/>
              <a:ext cx="88935" cy="8323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1" name="25 Grupo"/>
          <p:cNvGrpSpPr>
            <a:grpSpLocks/>
          </p:cNvGrpSpPr>
          <p:nvPr/>
        </p:nvGrpSpPr>
        <p:grpSpPr bwMode="auto">
          <a:xfrm rot="5400000">
            <a:off x="8683626" y="1012985"/>
            <a:ext cx="100013" cy="128587"/>
            <a:chOff x="6668087" y="1297746"/>
            <a:chExt cx="161840" cy="156602"/>
          </a:xfrm>
        </p:grpSpPr>
        <p:cxnSp>
          <p:nvCxnSpPr>
            <p:cNvPr id="12" name="11 Conector recto"/>
            <p:cNvCxnSpPr/>
            <p:nvPr/>
          </p:nvCxnSpPr>
          <p:spPr>
            <a:xfrm rot="16200000">
              <a:off x="6662924" y="1221708"/>
              <a:ext cx="88935" cy="78608"/>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12 Conector recto"/>
            <p:cNvCxnSpPr/>
            <p:nvPr/>
          </p:nvCxnSpPr>
          <p:spPr>
            <a:xfrm rot="16200000" flipV="1">
              <a:off x="6683861" y="1391514"/>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4" name="13 Conector recto"/>
            <p:cNvCxnSpPr/>
            <p:nvPr/>
          </p:nvCxnSpPr>
          <p:spPr>
            <a:xfrm rot="5400000" flipH="1">
              <a:off x="6743844" y="1219396"/>
              <a:ext cx="88935" cy="8323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5" name="29 Grupo"/>
          <p:cNvGrpSpPr>
            <a:grpSpLocks/>
          </p:cNvGrpSpPr>
          <p:nvPr/>
        </p:nvGrpSpPr>
        <p:grpSpPr bwMode="auto">
          <a:xfrm rot="5400000">
            <a:off x="8336678" y="1089422"/>
            <a:ext cx="98583" cy="128588"/>
            <a:chOff x="6668087" y="1297746"/>
            <a:chExt cx="161840" cy="156602"/>
          </a:xfrm>
        </p:grpSpPr>
        <p:cxnSp>
          <p:nvCxnSpPr>
            <p:cNvPr id="16" name="15 Conector recto"/>
            <p:cNvCxnSpPr/>
            <p:nvPr/>
          </p:nvCxnSpPr>
          <p:spPr>
            <a:xfrm rot="16200000">
              <a:off x="6664665" y="1219966"/>
              <a:ext cx="88934" cy="8209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rot="16200000" flipV="1">
              <a:off x="6687344" y="1391513"/>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8" name="17 Conector recto"/>
            <p:cNvCxnSpPr/>
            <p:nvPr/>
          </p:nvCxnSpPr>
          <p:spPr>
            <a:xfrm rot="5400000" flipH="1">
              <a:off x="6743240" y="1218792"/>
              <a:ext cx="88934" cy="84439"/>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1 Título"/>
          <p:cNvSpPr>
            <a:spLocks noGrp="1"/>
          </p:cNvSpPr>
          <p:nvPr>
            <p:ph type="title"/>
          </p:nvPr>
        </p:nvSpPr>
        <p:spPr bwMode="grayWhite">
          <a:xfrm>
            <a:off x="914400" y="330939"/>
            <a:ext cx="6858000" cy="526312"/>
          </a:xfrm>
        </p:spPr>
        <p:txBody>
          <a:bodyPr anchor="b"/>
          <a:lstStyle>
            <a:lvl1pPr algn="l">
              <a:buNone/>
              <a:defRPr sz="2100" b="0"/>
            </a:lvl1pPr>
            <a:extLst/>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368032" y="1420336"/>
            <a:ext cx="8778240" cy="3720108"/>
          </a:xfrm>
          <a:solidFill>
            <a:schemeClr val="bg2"/>
          </a:solidFill>
        </p:spPr>
        <p:txBody>
          <a:bodyPr>
            <a:normAutofit/>
          </a:bodyPr>
          <a:lstStyle>
            <a:lvl1pPr marL="0" indent="0">
              <a:buNone/>
              <a:defRPr sz="3200"/>
            </a:lvl1pPr>
            <a:extLst/>
          </a:lstStyle>
          <a:p>
            <a:pPr lvl="0"/>
            <a:r>
              <a:rPr lang="es-ES" noProof="0" smtClean="0"/>
              <a:t>Haga clic en el icono para agregar una imagen</a:t>
            </a:r>
            <a:endParaRPr lang="en-US" noProof="0"/>
          </a:p>
        </p:txBody>
      </p:sp>
      <p:sp>
        <p:nvSpPr>
          <p:cNvPr id="4" name="3 Marcador de texto"/>
          <p:cNvSpPr>
            <a:spLocks noGrp="1"/>
          </p:cNvSpPr>
          <p:nvPr>
            <p:ph type="body" sz="half" idx="2"/>
          </p:nvPr>
        </p:nvSpPr>
        <p:spPr bwMode="grayWhite">
          <a:xfrm>
            <a:off x="914400" y="862608"/>
            <a:ext cx="6858000" cy="51435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a:r>
              <a:rPr lang="es-ES" smtClean="0"/>
              <a:t>Haga clic para modificar el estilo de texto del patrón</a:t>
            </a:r>
          </a:p>
        </p:txBody>
      </p:sp>
      <p:sp>
        <p:nvSpPr>
          <p:cNvPr id="19" name="4 Marcador de fecha"/>
          <p:cNvSpPr>
            <a:spLocks noGrp="1"/>
          </p:cNvSpPr>
          <p:nvPr>
            <p:ph type="dt" sz="half" idx="10"/>
          </p:nvPr>
        </p:nvSpPr>
        <p:spPr>
          <a:xfrm>
            <a:off x="6477000" y="41434"/>
            <a:ext cx="2133600" cy="274320"/>
          </a:xfrm>
        </p:spPr>
        <p:txBody>
          <a:bodyPr/>
          <a:lstStyle>
            <a:lvl1pPr>
              <a:defRPr/>
            </a:lvl1pPr>
          </a:lstStyle>
          <a:p>
            <a:pPr>
              <a:defRPr/>
            </a:pPr>
            <a:fld id="{125860C4-89CA-4A8B-8237-2AE1329346A6}" type="datetimeFigureOut">
              <a:rPr lang="es-PE"/>
              <a:pPr>
                <a:defRPr/>
              </a:pPr>
              <a:t>26/09/2024</a:t>
            </a:fld>
            <a:endParaRPr lang="es-PE"/>
          </a:p>
        </p:txBody>
      </p:sp>
      <p:sp>
        <p:nvSpPr>
          <p:cNvPr id="20" name="5 Marcador de pie de página"/>
          <p:cNvSpPr>
            <a:spLocks noGrp="1"/>
          </p:cNvSpPr>
          <p:nvPr>
            <p:ph type="ftr" sz="quarter" idx="11"/>
          </p:nvPr>
        </p:nvSpPr>
        <p:spPr>
          <a:xfrm>
            <a:off x="914400" y="41434"/>
            <a:ext cx="5562600" cy="274320"/>
          </a:xfrm>
        </p:spPr>
        <p:txBody>
          <a:bodyPr/>
          <a:lstStyle>
            <a:lvl1pPr>
              <a:defRPr/>
            </a:lvl1pPr>
          </a:lstStyle>
          <a:p>
            <a:pPr>
              <a:defRPr/>
            </a:pPr>
            <a:endParaRPr lang="es-ES"/>
          </a:p>
        </p:txBody>
      </p:sp>
      <p:sp>
        <p:nvSpPr>
          <p:cNvPr id="21" name="6 Marcador de número de diapositiva"/>
          <p:cNvSpPr>
            <a:spLocks noGrp="1"/>
          </p:cNvSpPr>
          <p:nvPr>
            <p:ph type="sldNum" sz="quarter" idx="12"/>
          </p:nvPr>
        </p:nvSpPr>
        <p:spPr>
          <a:xfrm>
            <a:off x="8610600" y="41434"/>
            <a:ext cx="457200" cy="274320"/>
          </a:xfrm>
        </p:spPr>
        <p:txBody>
          <a:bodyPr/>
          <a:lstStyle>
            <a:lvl1pPr>
              <a:defRPr/>
            </a:lvl1pPr>
          </a:lstStyle>
          <a:p>
            <a:pPr>
              <a:defRPr/>
            </a:pPr>
            <a:fld id="{EA1E45CD-9894-46A5-BF83-59690D4754C6}" type="slidenum">
              <a:rPr lang="es-PE"/>
              <a:pPr>
                <a:defRPr/>
              </a:pPr>
              <a:t>‹Nº›</a:t>
            </a:fld>
            <a:endParaRPr lang="es-PE"/>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30CAFD42-36DB-4063-8E54-1CFF6DD8A315}" type="datetimeFigureOut">
              <a:rPr lang="es-PE"/>
              <a:pPr>
                <a:defRPr/>
              </a:pPr>
              <a:t>26/09/2024</a:t>
            </a:fld>
            <a:endParaRPr lang="es-PE"/>
          </a:p>
        </p:txBody>
      </p:sp>
      <p:sp>
        <p:nvSpPr>
          <p:cNvPr id="5" name="2 Marcador de pie de página"/>
          <p:cNvSpPr>
            <a:spLocks noGrp="1"/>
          </p:cNvSpPr>
          <p:nvPr>
            <p:ph type="ftr" sz="quarter" idx="11"/>
          </p:nvPr>
        </p:nvSpPr>
        <p:spPr/>
        <p:txBody>
          <a:bodyPr/>
          <a:lstStyle>
            <a:lvl1pPr>
              <a:defRPr/>
            </a:lvl1pPr>
          </a:lstStyle>
          <a:p>
            <a:pPr>
              <a:defRPr/>
            </a:pPr>
            <a:endParaRPr lang="es-ES"/>
          </a:p>
        </p:txBody>
      </p:sp>
      <p:sp>
        <p:nvSpPr>
          <p:cNvPr id="6" name="22 Marcador de número de diapositiva"/>
          <p:cNvSpPr>
            <a:spLocks noGrp="1"/>
          </p:cNvSpPr>
          <p:nvPr>
            <p:ph type="sldNum" sz="quarter" idx="12"/>
          </p:nvPr>
        </p:nvSpPr>
        <p:spPr/>
        <p:txBody>
          <a:bodyPr/>
          <a:lstStyle>
            <a:lvl1pPr>
              <a:defRPr/>
            </a:lvl1pPr>
          </a:lstStyle>
          <a:p>
            <a:pPr>
              <a:defRPr/>
            </a:pPr>
            <a:fld id="{F752327B-E3A8-49A6-B36E-5D1CD3A7C837}" type="slidenum">
              <a:rPr lang="es-PE"/>
              <a:pPr>
                <a:defRPr/>
              </a:pPr>
              <a:t>‹Nº›</a:t>
            </a:fld>
            <a:endParaRPr lang="es-PE"/>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1"/>
            <a:ext cx="1981200" cy="4388644"/>
          </a:xfrm>
        </p:spPr>
        <p:txBody>
          <a:bodyPr vert="eaVert" anchor="ct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609600" y="205981"/>
            <a:ext cx="58674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DEBB74FE-7FFA-48AA-A672-B93DA10A0FDA}" type="datetimeFigureOut">
              <a:rPr lang="es-PE"/>
              <a:pPr>
                <a:defRPr/>
              </a:pPr>
              <a:t>26/09/2024</a:t>
            </a:fld>
            <a:endParaRPr lang="es-PE"/>
          </a:p>
        </p:txBody>
      </p:sp>
      <p:sp>
        <p:nvSpPr>
          <p:cNvPr id="5" name="2 Marcador de pie de página"/>
          <p:cNvSpPr>
            <a:spLocks noGrp="1"/>
          </p:cNvSpPr>
          <p:nvPr>
            <p:ph type="ftr" sz="quarter" idx="11"/>
          </p:nvPr>
        </p:nvSpPr>
        <p:spPr/>
        <p:txBody>
          <a:bodyPr/>
          <a:lstStyle>
            <a:lvl1pPr>
              <a:defRPr/>
            </a:lvl1pPr>
          </a:lstStyle>
          <a:p>
            <a:pPr>
              <a:defRPr/>
            </a:pPr>
            <a:endParaRPr lang="es-ES"/>
          </a:p>
        </p:txBody>
      </p:sp>
      <p:sp>
        <p:nvSpPr>
          <p:cNvPr id="6" name="22 Marcador de número de diapositiva"/>
          <p:cNvSpPr>
            <a:spLocks noGrp="1"/>
          </p:cNvSpPr>
          <p:nvPr>
            <p:ph type="sldNum" sz="quarter" idx="12"/>
          </p:nvPr>
        </p:nvSpPr>
        <p:spPr/>
        <p:txBody>
          <a:bodyPr/>
          <a:lstStyle>
            <a:lvl1pPr>
              <a:defRPr/>
            </a:lvl1pPr>
          </a:lstStyle>
          <a:p>
            <a:pPr>
              <a:defRPr/>
            </a:pPr>
            <a:fld id="{32A8B24E-82BE-46A6-81FA-8BF45D1EE0D7}" type="slidenum">
              <a:rPr lang="es-PE"/>
              <a:pPr>
                <a:defRPr/>
              </a:pPr>
              <a:t>‹Nº›</a:t>
            </a:fld>
            <a:endParaRPr lang="es-PE"/>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defRPr/>
            </a:pPr>
            <a:endParaRPr lang="es-ES">
              <a:solidFill>
                <a:srgbClr val="000000"/>
              </a:solidFill>
            </a:endParaRPr>
          </a:p>
        </p:txBody>
      </p:sp>
    </p:spTree>
    <p:extLst>
      <p:ext uri="{BB962C8B-B14F-4D97-AF65-F5344CB8AC3E}">
        <p14:creationId xmlns:p14="http://schemas.microsoft.com/office/powerpoint/2010/main" val="722539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6 Rectángulo"/>
          <p:cNvSpPr/>
          <p:nvPr/>
        </p:nvSpPr>
        <p:spPr>
          <a:xfrm>
            <a:off x="1" y="0"/>
            <a:ext cx="365125" cy="5140643"/>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8" name="7 Rectángulo"/>
          <p:cNvSpPr/>
          <p:nvPr/>
        </p:nvSpPr>
        <p:spPr>
          <a:xfrm>
            <a:off x="255589" y="3786188"/>
            <a:ext cx="73025" cy="126873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9" name="8 Rectángulo"/>
          <p:cNvSpPr/>
          <p:nvPr/>
        </p:nvSpPr>
        <p:spPr>
          <a:xfrm>
            <a:off x="255589" y="3597593"/>
            <a:ext cx="73025" cy="17145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0" name="9 Rectángulo"/>
          <p:cNvSpPr/>
          <p:nvPr/>
        </p:nvSpPr>
        <p:spPr>
          <a:xfrm>
            <a:off x="255589" y="3477578"/>
            <a:ext cx="73025" cy="104299"/>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1" name="10 Rectángulo"/>
          <p:cNvSpPr/>
          <p:nvPr/>
        </p:nvSpPr>
        <p:spPr>
          <a:xfrm>
            <a:off x="255589" y="3406140"/>
            <a:ext cx="73025" cy="5572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2" name="11 Rectángulo"/>
          <p:cNvSpPr/>
          <p:nvPr/>
        </p:nvSpPr>
        <p:spPr>
          <a:xfrm>
            <a:off x="309564" y="510064"/>
            <a:ext cx="46037" cy="27432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5" name="14 Rectángulo"/>
          <p:cNvSpPr/>
          <p:nvPr/>
        </p:nvSpPr>
        <p:spPr>
          <a:xfrm>
            <a:off x="268289" y="510064"/>
            <a:ext cx="28575" cy="27432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6" name="15 Rectángulo"/>
          <p:cNvSpPr/>
          <p:nvPr/>
        </p:nvSpPr>
        <p:spPr>
          <a:xfrm>
            <a:off x="249239" y="510064"/>
            <a:ext cx="9525" cy="27432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7" name="16 Rectángulo"/>
          <p:cNvSpPr/>
          <p:nvPr/>
        </p:nvSpPr>
        <p:spPr>
          <a:xfrm>
            <a:off x="222250" y="510064"/>
            <a:ext cx="7938" cy="27432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2" name="21 Marcador de título"/>
          <p:cNvSpPr>
            <a:spLocks noGrp="1"/>
          </p:cNvSpPr>
          <p:nvPr>
            <p:ph type="title"/>
          </p:nvPr>
        </p:nvSpPr>
        <p:spPr>
          <a:xfrm>
            <a:off x="914400" y="384334"/>
            <a:ext cx="7772400" cy="685800"/>
          </a:xfrm>
          <a:prstGeom prst="rect">
            <a:avLst/>
          </a:prstGeom>
        </p:spPr>
        <p:txBody>
          <a:bodyPr vert="horz" wrap="square" lIns="91440" tIns="45720" rIns="91440" bIns="45720" numCol="1" anchor="t" anchorCtr="0" compatLnSpc="1">
            <a:prstTxWarp prst="textNoShape">
              <a:avLst/>
            </a:prstTxWarp>
            <a:noAutofit/>
          </a:bodyPr>
          <a:lstStyle/>
          <a:p>
            <a:pPr lvl="0"/>
            <a:r>
              <a:rPr lang="es-ES" smtClean="0"/>
              <a:t>Haga clic para modificar el estilo de título del patrón</a:t>
            </a:r>
            <a:endParaRPr lang="en-US" smtClean="0"/>
          </a:p>
        </p:txBody>
      </p:sp>
      <p:sp>
        <p:nvSpPr>
          <p:cNvPr id="1036" name="12 Marcador de texto"/>
          <p:cNvSpPr>
            <a:spLocks noGrp="1"/>
          </p:cNvSpPr>
          <p:nvPr>
            <p:ph type="body" idx="1"/>
          </p:nvPr>
        </p:nvSpPr>
        <p:spPr bwMode="auto">
          <a:xfrm>
            <a:off x="914400" y="1338739"/>
            <a:ext cx="7772400" cy="3429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14" name="13 Marcador de fecha"/>
          <p:cNvSpPr>
            <a:spLocks noGrp="1"/>
          </p:cNvSpPr>
          <p:nvPr>
            <p:ph type="dt" sz="half" idx="2"/>
          </p:nvPr>
        </p:nvSpPr>
        <p:spPr>
          <a:xfrm>
            <a:off x="6477000" y="4813459"/>
            <a:ext cx="2133600" cy="272891"/>
          </a:xfrm>
          <a:prstGeom prst="rect">
            <a:avLst/>
          </a:prstGeom>
        </p:spPr>
        <p:txBody>
          <a:bodyPr vert="horz" wrap="square" lIns="91440" tIns="45720" rIns="91440" bIns="45720" numCol="1" anchor="b" anchorCtr="0" compatLnSpc="1">
            <a:prstTxWarp prst="textNoShape">
              <a:avLst/>
            </a:prstTxWarp>
          </a:bodyPr>
          <a:lstStyle>
            <a:lvl1pPr>
              <a:defRPr sz="1100">
                <a:solidFill>
                  <a:schemeClr val="tx2"/>
                </a:solidFill>
              </a:defRPr>
            </a:lvl1pPr>
          </a:lstStyle>
          <a:p>
            <a:pPr>
              <a:defRPr/>
            </a:pPr>
            <a:fld id="{A835DB12-4B17-4663-8967-C4F136F0339F}" type="datetimeFigureOut">
              <a:rPr lang="es-PE"/>
              <a:pPr>
                <a:defRPr/>
              </a:pPr>
              <a:t>26/09/2024</a:t>
            </a:fld>
            <a:endParaRPr lang="es-PE"/>
          </a:p>
        </p:txBody>
      </p:sp>
      <p:sp>
        <p:nvSpPr>
          <p:cNvPr id="3" name="2 Marcador de pie de página"/>
          <p:cNvSpPr>
            <a:spLocks noGrp="1"/>
          </p:cNvSpPr>
          <p:nvPr>
            <p:ph type="ftr" sz="quarter" idx="3"/>
          </p:nvPr>
        </p:nvSpPr>
        <p:spPr>
          <a:xfrm>
            <a:off x="914400" y="4813459"/>
            <a:ext cx="5562600" cy="272891"/>
          </a:xfrm>
          <a:prstGeom prst="rect">
            <a:avLst/>
          </a:prstGeom>
        </p:spPr>
        <p:txBody>
          <a:bodyPr vert="horz" wrap="square" lIns="91440" tIns="45720" rIns="91440" bIns="45720" numCol="1" anchor="b" anchorCtr="0" compatLnSpc="1">
            <a:prstTxWarp prst="textNoShape">
              <a:avLst/>
            </a:prstTxWarp>
          </a:bodyPr>
          <a:lstStyle>
            <a:lvl1pPr algn="r">
              <a:defRPr sz="1100">
                <a:solidFill>
                  <a:schemeClr val="tx2"/>
                </a:solidFill>
              </a:defRPr>
            </a:lvl1pPr>
          </a:lstStyle>
          <a:p>
            <a:pPr>
              <a:defRPr/>
            </a:pPr>
            <a:endParaRPr lang="es-ES"/>
          </a:p>
        </p:txBody>
      </p:sp>
      <p:sp>
        <p:nvSpPr>
          <p:cNvPr id="23" name="22 Marcador de número de diapositiva"/>
          <p:cNvSpPr>
            <a:spLocks noGrp="1"/>
          </p:cNvSpPr>
          <p:nvPr>
            <p:ph type="sldNum" sz="quarter" idx="4"/>
          </p:nvPr>
        </p:nvSpPr>
        <p:spPr>
          <a:xfrm>
            <a:off x="8610600" y="4813459"/>
            <a:ext cx="457200" cy="272891"/>
          </a:xfrm>
          <a:prstGeom prst="rect">
            <a:avLst/>
          </a:prstGeom>
        </p:spPr>
        <p:txBody>
          <a:bodyPr vert="horz" wrap="square" lIns="91440" tIns="45720" rIns="91440" bIns="45720" numCol="1" anchor="b" anchorCtr="0" compatLnSpc="1">
            <a:prstTxWarp prst="textNoShape">
              <a:avLst/>
            </a:prstTxWarp>
          </a:bodyPr>
          <a:lstStyle>
            <a:lvl1pPr>
              <a:defRPr sz="1200">
                <a:solidFill>
                  <a:schemeClr val="tx2"/>
                </a:solidFill>
              </a:defRPr>
            </a:lvl1pPr>
          </a:lstStyle>
          <a:p>
            <a:pPr>
              <a:defRPr/>
            </a:pPr>
            <a:fld id="{505450A9-FEFE-4289-8F68-08CFD2C8B36D}" type="slidenum">
              <a:rPr lang="es-PE"/>
              <a:pPr>
                <a:defRPr/>
              </a:pPr>
              <a:t>‹Nº›</a:t>
            </a:fld>
            <a:endParaRPr lang="es-PE"/>
          </a:p>
        </p:txBody>
      </p:sp>
    </p:spTree>
  </p:cSld>
  <p:clrMap bg1="dk1" tx1="lt1" bg2="dk2" tx2="lt2" accent1="accent1" accent2="accent2" accent3="accent3" accent4="accent4" accent5="accent5" accent6="accent6" hlink="hlink" folHlink="folHlink"/>
  <p:sldLayoutIdLst>
    <p:sldLayoutId id="2147484412" r:id="rId1"/>
    <p:sldLayoutId id="2147484407" r:id="rId2"/>
    <p:sldLayoutId id="2147484413" r:id="rId3"/>
    <p:sldLayoutId id="2147484414" r:id="rId4"/>
    <p:sldLayoutId id="2147484415" r:id="rId5"/>
    <p:sldLayoutId id="2147484408" r:id="rId6"/>
    <p:sldLayoutId id="2147484416" r:id="rId7"/>
    <p:sldLayoutId id="2147484409" r:id="rId8"/>
    <p:sldLayoutId id="2147484417" r:id="rId9"/>
    <p:sldLayoutId id="2147484410" r:id="rId10"/>
    <p:sldLayoutId id="2147484411" r:id="rId11"/>
  </p:sldLayoutIdLst>
  <p:transition spd="slow" advTm="9000">
    <p:split orient="vert"/>
  </p:transition>
  <p:timing>
    <p:tnLst>
      <p:par>
        <p:cTn id="1" dur="indefinite" restart="never" nodeType="tmRoot"/>
      </p:par>
    </p:tnLst>
  </p:timing>
  <p:txStyles>
    <p:titleStyle>
      <a:lvl1pPr algn="l" rtl="0" eaLnBrk="0" fontAlgn="base" hangingPunct="0">
        <a:spcBef>
          <a:spcPct val="0"/>
        </a:spcBef>
        <a:spcAft>
          <a:spcPct val="0"/>
        </a:spcAft>
        <a:defRPr sz="4000" kern="1200" spc="-100">
          <a:solidFill>
            <a:srgbClr val="C1EEFF"/>
          </a:solidFill>
          <a:latin typeface="+mj-lt"/>
          <a:ea typeface="+mj-ea"/>
          <a:cs typeface="+mj-cs"/>
        </a:defRPr>
      </a:lvl1pPr>
      <a:lvl2pPr algn="l" rtl="0" eaLnBrk="0" fontAlgn="base" hangingPunct="0">
        <a:spcBef>
          <a:spcPct val="0"/>
        </a:spcBef>
        <a:spcAft>
          <a:spcPct val="0"/>
        </a:spcAft>
        <a:defRPr sz="4000">
          <a:solidFill>
            <a:srgbClr val="C1EEFF"/>
          </a:solidFill>
          <a:latin typeface="Consolas" pitchFamily="49" charset="0"/>
        </a:defRPr>
      </a:lvl2pPr>
      <a:lvl3pPr algn="l" rtl="0" eaLnBrk="0" fontAlgn="base" hangingPunct="0">
        <a:spcBef>
          <a:spcPct val="0"/>
        </a:spcBef>
        <a:spcAft>
          <a:spcPct val="0"/>
        </a:spcAft>
        <a:defRPr sz="4000">
          <a:solidFill>
            <a:srgbClr val="C1EEFF"/>
          </a:solidFill>
          <a:latin typeface="Consolas" pitchFamily="49" charset="0"/>
        </a:defRPr>
      </a:lvl3pPr>
      <a:lvl4pPr algn="l" rtl="0" eaLnBrk="0" fontAlgn="base" hangingPunct="0">
        <a:spcBef>
          <a:spcPct val="0"/>
        </a:spcBef>
        <a:spcAft>
          <a:spcPct val="0"/>
        </a:spcAft>
        <a:defRPr sz="4000">
          <a:solidFill>
            <a:srgbClr val="C1EEFF"/>
          </a:solidFill>
          <a:latin typeface="Consolas" pitchFamily="49" charset="0"/>
        </a:defRPr>
      </a:lvl4pPr>
      <a:lvl5pPr algn="l" rtl="0" eaLnBrk="0" fontAlgn="base" hangingPunct="0">
        <a:spcBef>
          <a:spcPct val="0"/>
        </a:spcBef>
        <a:spcAft>
          <a:spcPct val="0"/>
        </a:spcAft>
        <a:defRPr sz="4000">
          <a:solidFill>
            <a:srgbClr val="C1EEFF"/>
          </a:solidFill>
          <a:latin typeface="Consolas" pitchFamily="49" charset="0"/>
        </a:defRPr>
      </a:lvl5pPr>
      <a:lvl6pPr marL="457200" algn="l" rtl="0" fontAlgn="base">
        <a:spcBef>
          <a:spcPct val="0"/>
        </a:spcBef>
        <a:spcAft>
          <a:spcPct val="0"/>
        </a:spcAft>
        <a:defRPr sz="4000">
          <a:solidFill>
            <a:srgbClr val="C1EEFF"/>
          </a:solidFill>
          <a:latin typeface="Consolas" pitchFamily="49" charset="0"/>
        </a:defRPr>
      </a:lvl6pPr>
      <a:lvl7pPr marL="914400" algn="l" rtl="0" fontAlgn="base">
        <a:spcBef>
          <a:spcPct val="0"/>
        </a:spcBef>
        <a:spcAft>
          <a:spcPct val="0"/>
        </a:spcAft>
        <a:defRPr sz="4000">
          <a:solidFill>
            <a:srgbClr val="C1EEFF"/>
          </a:solidFill>
          <a:latin typeface="Consolas" pitchFamily="49" charset="0"/>
        </a:defRPr>
      </a:lvl7pPr>
      <a:lvl8pPr marL="1371600" algn="l" rtl="0" fontAlgn="base">
        <a:spcBef>
          <a:spcPct val="0"/>
        </a:spcBef>
        <a:spcAft>
          <a:spcPct val="0"/>
        </a:spcAft>
        <a:defRPr sz="4000">
          <a:solidFill>
            <a:srgbClr val="C1EEFF"/>
          </a:solidFill>
          <a:latin typeface="Consolas" pitchFamily="49" charset="0"/>
        </a:defRPr>
      </a:lvl8pPr>
      <a:lvl9pPr marL="1828800" algn="l" rtl="0" fontAlgn="base">
        <a:spcBef>
          <a:spcPct val="0"/>
        </a:spcBef>
        <a:spcAft>
          <a:spcPct val="0"/>
        </a:spcAft>
        <a:defRPr sz="4000">
          <a:solidFill>
            <a:srgbClr val="C1EEFF"/>
          </a:solidFill>
          <a:latin typeface="Consolas" pitchFamily="49" charset="0"/>
        </a:defRPr>
      </a:lvl9pPr>
      <a:extLst/>
    </p:titleStyle>
    <p:bodyStyle>
      <a:lvl1pPr marL="411163" indent="-342900" algn="l" rtl="0" eaLnBrk="0" fontAlgn="base" hangingPunct="0">
        <a:spcBef>
          <a:spcPts val="700"/>
        </a:spcBef>
        <a:spcAft>
          <a:spcPct val="0"/>
        </a:spcAft>
        <a:buClr>
          <a:schemeClr val="tx2"/>
        </a:buClr>
        <a:buSzPct val="95000"/>
        <a:buFont typeface="Wingdings" pitchFamily="2" charset="2"/>
        <a:buChar char=""/>
        <a:defRPr sz="3000" kern="1200">
          <a:solidFill>
            <a:schemeClr val="tx1"/>
          </a:solidFill>
          <a:latin typeface="+mn-lt"/>
          <a:ea typeface="+mn-ea"/>
          <a:cs typeface="+mn-cs"/>
        </a:defRPr>
      </a:lvl1pPr>
      <a:lvl2pPr marL="739775" indent="-285750" algn="l" rtl="0" eaLnBrk="0" fontAlgn="base" hangingPunct="0">
        <a:spcBef>
          <a:spcPct val="20000"/>
        </a:spcBef>
        <a:spcAft>
          <a:spcPct val="0"/>
        </a:spcAft>
        <a:buClr>
          <a:schemeClr val="accent2"/>
        </a:buClr>
        <a:buSzPct val="90000"/>
        <a:buFont typeface="Wingdings" pitchFamily="2" charset="2"/>
        <a:buChar char=""/>
        <a:defRPr sz="2600" kern="1200">
          <a:solidFill>
            <a:schemeClr val="tx1"/>
          </a:solidFill>
          <a:latin typeface="+mn-lt"/>
          <a:ea typeface="+mn-ea"/>
          <a:cs typeface="+mn-cs"/>
        </a:defRPr>
      </a:lvl2pPr>
      <a:lvl3pPr marL="995363"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260475" indent="-228600" algn="l" rtl="0" eaLnBrk="0" fontAlgn="base" hangingPunct="0">
        <a:spcBef>
          <a:spcPct val="20000"/>
        </a:spcBef>
        <a:spcAft>
          <a:spcPct val="0"/>
        </a:spcAft>
        <a:buClr>
          <a:srgbClr val="FEB80A"/>
        </a:buClr>
        <a:buFont typeface="Wingdings 3" pitchFamily="18" charset="2"/>
        <a:buChar char=""/>
        <a:defRPr sz="2200" kern="1200">
          <a:solidFill>
            <a:schemeClr val="tx1"/>
          </a:solidFill>
          <a:latin typeface="+mn-lt"/>
          <a:ea typeface="+mn-ea"/>
          <a:cs typeface="+mn-cs"/>
        </a:defRPr>
      </a:lvl4pPr>
      <a:lvl5pPr marL="1481138" indent="-209550" algn="l" rtl="0" eaLnBrk="0" fontAlgn="base" hangingPunct="0">
        <a:spcBef>
          <a:spcPct val="20000"/>
        </a:spcBef>
        <a:spcAft>
          <a:spcPct val="0"/>
        </a:spcAft>
        <a:buClr>
          <a:srgbClr val="FEB80A"/>
        </a:buClr>
        <a:buFont typeface="Wingdings 2" pitchFamily="18" charset="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atin typeface="Arial" charset="0"/>
                <a:cs typeface="Arial" charset="0"/>
              </a:defRPr>
            </a:lvl1pPr>
          </a:lstStyle>
          <a:p>
            <a:pPr>
              <a:defRPr/>
            </a:pPr>
            <a:endParaRPr lang="es-ES"/>
          </a:p>
        </p:txBody>
      </p:sp>
    </p:spTree>
    <p:extLst>
      <p:ext uri="{BB962C8B-B14F-4D97-AF65-F5344CB8AC3E}">
        <p14:creationId xmlns:p14="http://schemas.microsoft.com/office/powerpoint/2010/main" val="3982647499"/>
      </p:ext>
    </p:extLst>
  </p:cSld>
  <p:clrMap bg1="lt1" tx1="dk1" bg2="lt2" tx2="dk2" accent1="accent1" accent2="accent2" accent3="accent3" accent4="accent4" accent5="accent5" accent6="accent6" hlink="hlink" folHlink="folHlink"/>
  <p:sldLayoutIdLst>
    <p:sldLayoutId id="2147484419"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0899" name="WordArt 3"/>
          <p:cNvSpPr>
            <a:spLocks noChangeArrowheads="1" noChangeShapeType="1" noTextEdit="1"/>
          </p:cNvSpPr>
          <p:nvPr/>
        </p:nvSpPr>
        <p:spPr bwMode="auto">
          <a:xfrm>
            <a:off x="467544" y="0"/>
            <a:ext cx="8208911" cy="1203599"/>
          </a:xfrm>
          <a:prstGeom prst="rect">
            <a:avLst/>
          </a:prstGeom>
        </p:spPr>
        <p:txBody>
          <a:bodyPr wrap="none" fromWordArt="1">
            <a:prstTxWarp prst="textTriangle">
              <a:avLst>
                <a:gd name="adj" fmla="val 30272"/>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Lady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Liberty</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 La Libertad iluminando al Mundo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1115616" y="1419622"/>
            <a:ext cx="7056437" cy="792088"/>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reflection blurRad="6350" stA="60000" endA="900" endPos="58000" dir="5400000" sy="-100000" algn="bl" rotWithShape="0"/>
                </a:effectLst>
                <a:latin typeface="Arial Black"/>
              </a:rPr>
              <a:t>Fotografía 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reflection blurRad="6350" stA="60000" endA="900" endPos="58000" dir="5400000" sy="-100000" algn="bl" rotWithShape="0"/>
                </a:effectLst>
                <a:latin typeface="Arial Black"/>
              </a:rPr>
              <a:t>de internet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Black"/>
              </a:rPr>
              <a:t> </a:t>
            </a:r>
          </a:p>
        </p:txBody>
      </p:sp>
      <p:sp>
        <p:nvSpPr>
          <p:cNvPr id="80901" name="WordArt 5"/>
          <p:cNvSpPr>
            <a:spLocks noChangeArrowheads="1" noChangeShapeType="1" noTextEdit="1"/>
          </p:cNvSpPr>
          <p:nvPr/>
        </p:nvSpPr>
        <p:spPr bwMode="auto">
          <a:xfrm>
            <a:off x="1115616" y="2427734"/>
            <a:ext cx="6911975" cy="631508"/>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defRPr/>
            </a:pPr>
            <a:r>
              <a:rPr lang="es-ES" sz="3600" kern="10" dirty="0" smtClean="0">
                <a:ln w="12700">
                  <a:solidFill>
                    <a:srgbClr val="B2B2B2"/>
                  </a:solidFill>
                  <a:round/>
                  <a:headEnd/>
                  <a:tailEnd/>
                </a:ln>
                <a:gradFill rotWithShape="1">
                  <a:gsLst>
                    <a:gs pos="0">
                      <a:srgbClr val="520402"/>
                    </a:gs>
                    <a:gs pos="100000">
                      <a:srgbClr val="FFCC00"/>
                    </a:gs>
                  </a:gsLst>
                  <a:lin ang="5400000" scaled="1"/>
                </a:gradFill>
                <a:latin typeface="Arial Black"/>
              </a:rPr>
              <a:t>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reflection blurRad="6350" stA="60000" endA="900" endPos="58000" dir="5400000" sy="-100000" algn="bl" rotWithShape="0"/>
                </a:effectLst>
                <a:latin typeface="Arial Black"/>
              </a:rPr>
              <a:t>Creación </a:t>
            </a:r>
            <a:r>
              <a:rPr lang="es-ES" sz="3600" kern="10" dirty="0">
                <a:ln w="12700">
                  <a:solidFill>
                    <a:srgbClr val="B2B2B2"/>
                  </a:solidFill>
                  <a:round/>
                  <a:headEnd/>
                  <a:tailEnd/>
                </a:ln>
                <a:gradFill rotWithShape="1">
                  <a:gsLst>
                    <a:gs pos="0">
                      <a:srgbClr val="520402"/>
                    </a:gs>
                    <a:gs pos="100000">
                      <a:srgbClr val="FFCC00"/>
                    </a:gs>
                  </a:gsLst>
                  <a:lin ang="5400000" scaled="1"/>
                </a:gradFill>
                <a:effectLst>
                  <a:reflection blurRad="6350" stA="60000" endA="900" endPos="58000" dir="5400000" sy="-100000" algn="bl" rotWithShape="0"/>
                </a:effectLst>
                <a:latin typeface="Arial Black"/>
              </a:rPr>
              <a:t>y Diseño</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reflection blurRad="6350" stA="60000" endA="900" endPos="58000" dir="5400000" sy="-100000" algn="bl" rotWithShape="0"/>
                </a:effectLst>
                <a:latin typeface="Arial Black"/>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reflection blurRad="6350" stA="60000" endA="900" endPos="58000" dir="5400000" sy="-100000" algn="bl" rotWithShape="0"/>
              </a:effectLst>
              <a:latin typeface="Arial Black"/>
            </a:endParaRPr>
          </a:p>
        </p:txBody>
      </p:sp>
      <p:sp>
        <p:nvSpPr>
          <p:cNvPr id="80902" name="WordArt 6"/>
          <p:cNvSpPr>
            <a:spLocks noChangeArrowheads="1" noChangeShapeType="1" noTextEdit="1"/>
          </p:cNvSpPr>
          <p:nvPr/>
        </p:nvSpPr>
        <p:spPr bwMode="auto">
          <a:xfrm>
            <a:off x="1691680" y="3363838"/>
            <a:ext cx="5832475" cy="65123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 V I C E N T E  G A R C I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0903" name="WordArt 7"/>
          <p:cNvSpPr>
            <a:spLocks noChangeArrowheads="1" noChangeShapeType="1" noTextEdit="1"/>
          </p:cNvSpPr>
          <p:nvPr/>
        </p:nvSpPr>
        <p:spPr bwMode="auto">
          <a:xfrm>
            <a:off x="2843214" y="4227935"/>
            <a:ext cx="4033837" cy="62981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10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nodeType="afterGroup">
                            <p:stCondLst>
                              <p:cond delay="50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5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nodeType="afterGroup">
                            <p:stCondLst>
                              <p:cond delay="100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4 Imagen" descr="32.jpg"/>
          <p:cNvPicPr>
            <a:picLocks noChangeAspect="1"/>
          </p:cNvPicPr>
          <p:nvPr/>
        </p:nvPicPr>
        <p:blipFill>
          <a:blip r:embed="rId2" cstate="print"/>
          <a:stretch>
            <a:fillRect/>
          </a:stretch>
        </p:blipFill>
        <p:spPr>
          <a:xfrm>
            <a:off x="0" y="-308570"/>
            <a:ext cx="9144000" cy="5832648"/>
          </a:xfrm>
          <a:prstGeom prst="rect">
            <a:avLst/>
          </a:prstGeom>
        </p:spPr>
      </p:pic>
      <p:sp>
        <p:nvSpPr>
          <p:cNvPr id="7" name="6 Rectángulo"/>
          <p:cNvSpPr/>
          <p:nvPr/>
        </p:nvSpPr>
        <p:spPr>
          <a:xfrm>
            <a:off x="0" y="-308570"/>
            <a:ext cx="9144000" cy="5832648"/>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2267744" y="0"/>
            <a:ext cx="4301177" cy="923330"/>
          </a:xfrm>
          <a:prstGeom prst="rect">
            <a:avLst/>
          </a:prstGeom>
          <a:noFill/>
        </p:spPr>
        <p:txBody>
          <a:bodyPr wrap="none" lIns="91440" tIns="45720" rIns="91440" bIns="45720">
            <a:spAutoFit/>
            <a:scene3d>
              <a:camera prst="perspectiveRelaxedModerately"/>
              <a:lightRig rig="glow" dir="tl">
                <a:rot lat="0" lon="0" rev="5400000"/>
              </a:lightRig>
            </a:scene3d>
            <a:sp3d extrusionH="57150" contourW="12700">
              <a:bevelT w="25400" h="25400" prst="angle"/>
              <a:contourClr>
                <a:schemeClr val="accent6">
                  <a:shade val="73000"/>
                </a:schemeClr>
              </a:contourClr>
            </a:sp3d>
          </a:bodyPr>
          <a:lstStyle/>
          <a:p>
            <a:pPr algn="ct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Lady </a:t>
            </a:r>
            <a:r>
              <a:rPr lang="es-ES" sz="5400" b="1" cap="none" spc="0"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Liberty</a:t>
            </a:r>
            <a:endParaRPr lang="es-E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endParaRPr>
          </a:p>
        </p:txBody>
      </p:sp>
      <p:sp>
        <p:nvSpPr>
          <p:cNvPr id="3" name="2 CuadroTexto"/>
          <p:cNvSpPr txBox="1"/>
          <p:nvPr/>
        </p:nvSpPr>
        <p:spPr>
          <a:xfrm>
            <a:off x="395536" y="1203598"/>
            <a:ext cx="8424936" cy="1631216"/>
          </a:xfrm>
          <a:prstGeom prst="rect">
            <a:avLst/>
          </a:prstGeom>
          <a:noFill/>
        </p:spPr>
        <p:txBody>
          <a:bodyPr wrap="square" rtlCol="0">
            <a:spAutoFit/>
          </a:bodyPr>
          <a:lstStyle/>
          <a:p>
            <a:r>
              <a:rPr lang="es-ES" sz="2000" i="1" dirty="0"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La Estatua de la Libertad es, sin duda, uno de los monumentos más famosos de todo el mundo. No solo es el emblema de Estados Unidos y de Nueva York: es el símbolo de la libertad de todos los pueblos y de la liberación de la esclavitud. Por esta razón, visitar esta magnífica estatua es el sueño de muchos turistas.</a:t>
            </a:r>
            <a:endParaRPr lang="es-ES" sz="2000" i="1" dirty="0">
              <a:solidFill>
                <a:schemeClr val="accent6">
                  <a:lumMod val="60000"/>
                  <a:lumOff val="40000"/>
                </a:schemeClr>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395536" y="3147814"/>
            <a:ext cx="8064896" cy="1631216"/>
          </a:xfrm>
          <a:prstGeom prst="rect">
            <a:avLst/>
          </a:prstGeom>
          <a:noFill/>
        </p:spPr>
        <p:txBody>
          <a:bodyPr wrap="square" rtlCol="0">
            <a:spAutoFit/>
          </a:bodyPr>
          <a:lstStyle/>
          <a:p>
            <a:r>
              <a:rPr lang="es-ES" sz="2000" i="1" dirty="0"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Fascinante y encantadora, “Lady </a:t>
            </a:r>
            <a:r>
              <a:rPr lang="es-ES" sz="2000" i="1" dirty="0" err="1"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Liberty</a:t>
            </a:r>
            <a:r>
              <a:rPr lang="es-ES" sz="2000" i="1" dirty="0"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 la Estatua de la Libertad, ofrece una inmersión en la cultura, en el arte y en la historia tanto de Estados Unidos como de Europa. De hecho, la estatua también simboliza la amistad entre los pueblos estadounidense y francés, que siempre han sido aliados. </a:t>
            </a:r>
            <a:endParaRPr lang="es-ES" sz="2000" i="1" dirty="0">
              <a:solidFill>
                <a:schemeClr val="accent6">
                  <a:lumMod val="60000"/>
                  <a:lumOff val="4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60000">
        <p:wipe/>
      </p:transition>
    </mc:Choice>
    <mc:Fallback xmlns="">
      <p:transition spd="slow" advTm="60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89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05 Disney con su madre y su hermana Ruth en Marceline (Missouri).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3" name="2 Rectángulo"/>
          <p:cNvSpPr/>
          <p:nvPr/>
        </p:nvSpPr>
        <p:spPr>
          <a:xfrm>
            <a:off x="0" y="0"/>
            <a:ext cx="2286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2286000" y="0"/>
            <a:ext cx="2141538"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0" y="2571750"/>
            <a:ext cx="2286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286000" y="2571750"/>
            <a:ext cx="2141538"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6875464" y="0"/>
            <a:ext cx="2268537"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4427539" y="0"/>
            <a:ext cx="2447925"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427539" y="2571750"/>
            <a:ext cx="2447925"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875464" y="2571750"/>
            <a:ext cx="2268537"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899592" y="4299942"/>
            <a:ext cx="748883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Antes de conocer la historia del monumento, es importante conocer los nombres de algunas de las personas que formaron parte de su historia.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1000">
        <p14:vortex dir="r"/>
        <p:sndAc>
          <p:stSnd loop="1">
            <p:snd r:embed="rId2" name="Variadas.wav"/>
          </p:stSnd>
        </p:sndAc>
      </p:transition>
    </mc:Choice>
    <mc:Fallback xmlns="">
      <p:transition spd="slow" advTm="21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9" fill="hold" grpId="0" nodeType="withEffect">
                                  <p:stCondLst>
                                    <p:cond delay="0"/>
                                  </p:stCondLst>
                                  <p:childTnLst>
                                    <p:animEffect transition="out" filter="strips(upLef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10"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3000"/>
                                        <p:tgtEl>
                                          <p:spTgt spid="7"/>
                                        </p:tgtEl>
                                      </p:cBhvr>
                                    </p:animEffect>
                                  </p:childTnLst>
                                </p:cTn>
                              </p:par>
                              <p:par>
                                <p:cTn id="32" presetID="23" presetClass="entr" presetSubtype="272"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4000" fill="hold"/>
                                        <p:tgtEl>
                                          <p:spTgt spid="7"/>
                                        </p:tgtEl>
                                        <p:attrNameLst>
                                          <p:attrName>ppt_w</p:attrName>
                                        </p:attrNameLst>
                                      </p:cBhvr>
                                      <p:tavLst>
                                        <p:tav tm="0">
                                          <p:val>
                                            <p:strVal val="2/3*#ppt_w"/>
                                          </p:val>
                                        </p:tav>
                                        <p:tav tm="100000">
                                          <p:val>
                                            <p:strVal val="#ppt_w"/>
                                          </p:val>
                                        </p:tav>
                                      </p:tavLst>
                                    </p:anim>
                                    <p:anim calcmode="lin" valueType="num">
                                      <p:cBhvr>
                                        <p:cTn id="35" dur="4000" fill="hold"/>
                                        <p:tgtEl>
                                          <p:spTgt spid="7"/>
                                        </p:tgtEl>
                                        <p:attrNameLst>
                                          <p:attrName>ppt_h</p:attrName>
                                        </p:attrNameLst>
                                      </p:cBhvr>
                                      <p:tavLst>
                                        <p:tav tm="0">
                                          <p:val>
                                            <p:strVal val="2/3*#ppt_h"/>
                                          </p:val>
                                        </p:tav>
                                        <p:tav tm="100000">
                                          <p:val>
                                            <p:strVal val="#ppt_h"/>
                                          </p:val>
                                        </p:tav>
                                      </p:tavLst>
                                    </p:anim>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1"/>
                                          </p:val>
                                        </p:tav>
                                        <p:tav tm="100000">
                                          <p:val>
                                            <p:strVal val="#ppt_x"/>
                                          </p:val>
                                        </p:tav>
                                      </p:tavLst>
                                    </p:anim>
                                    <p:anim calcmode="lin" valueType="num">
                                      <p:cBhvr>
                                        <p:cTn id="4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8" grpId="0" animBg="1"/>
      <p:bldP spid="9" grpId="0" animBg="1"/>
      <p:bldP spid="10" grpId="0" animBg="1"/>
      <p:bldP spid="11"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cstate="print"/>
          <a:stretch>
            <a:fillRect/>
          </a:stretch>
        </p:blipFill>
        <p:spPr bwMode="auto">
          <a:xfrm>
            <a:off x="0" y="0"/>
            <a:ext cx="3419872" cy="5143500"/>
          </a:xfrm>
          <a:prstGeom prst="rect">
            <a:avLst/>
          </a:prstGeom>
          <a:noFill/>
          <a:ln w="9525">
            <a:noFill/>
            <a:miter lim="800000"/>
            <a:headEnd/>
            <a:tailEnd/>
          </a:ln>
        </p:spPr>
      </p:pic>
      <p:sp>
        <p:nvSpPr>
          <p:cNvPr id="4" name="3 Rectángulo"/>
          <p:cNvSpPr/>
          <p:nvPr/>
        </p:nvSpPr>
        <p:spPr>
          <a:xfrm>
            <a:off x="0" y="0"/>
            <a:ext cx="3995936"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71750"/>
            <a:ext cx="3995936"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067944" y="1491630"/>
            <a:ext cx="4104456"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idea fue del político francés: </a:t>
            </a:r>
            <a:r>
              <a:rPr lang="es-ES" sz="2000" i="1" dirty="0" err="1" smtClean="0">
                <a:effectLst>
                  <a:glow rad="101600">
                    <a:srgbClr val="C00000">
                      <a:alpha val="60000"/>
                    </a:srgbClr>
                  </a:glow>
                  <a:outerShdw blurRad="38100" dist="38100" dir="2700000" algn="tl">
                    <a:srgbClr val="000000">
                      <a:alpha val="43137"/>
                    </a:srgbClr>
                  </a:outerShdw>
                </a:effectLst>
              </a:rPr>
              <a:t>Édouard</a:t>
            </a:r>
            <a:r>
              <a:rPr lang="es-ES" sz="2000" i="1" dirty="0" smtClean="0">
                <a:effectLst>
                  <a:glow rad="101600">
                    <a:srgbClr val="C00000">
                      <a:alpha val="60000"/>
                    </a:srgbClr>
                  </a:glow>
                  <a:outerShdw blurRad="38100" dist="38100" dir="2700000" algn="tl">
                    <a:srgbClr val="000000">
                      <a:alpha val="43137"/>
                    </a:srgbClr>
                  </a:outerShdw>
                </a:effectLst>
              </a:rPr>
              <a:t> de </a:t>
            </a:r>
            <a:r>
              <a:rPr lang="es-ES" sz="2000" i="1" dirty="0" err="1" smtClean="0">
                <a:effectLst>
                  <a:glow rad="101600">
                    <a:srgbClr val="C00000">
                      <a:alpha val="60000"/>
                    </a:srgbClr>
                  </a:glow>
                  <a:outerShdw blurRad="38100" dist="38100" dir="2700000" algn="tl">
                    <a:srgbClr val="000000">
                      <a:alpha val="43137"/>
                    </a:srgbClr>
                  </a:outerShdw>
                </a:effectLst>
              </a:rPr>
              <a:t>Laboulaye</a:t>
            </a:r>
            <a:r>
              <a:rPr lang="es-ES" sz="2000" i="1" dirty="0" smtClean="0">
                <a:effectLst>
                  <a:glow rad="101600">
                    <a:srgbClr val="C00000">
                      <a:alpha val="60000"/>
                    </a:srgbClr>
                  </a:glow>
                  <a:outerShdw blurRad="38100" dist="38100" dir="2700000" algn="tl">
                    <a:srgbClr val="000000">
                      <a:alpha val="43137"/>
                    </a:srgbClr>
                  </a:outerShdw>
                </a:effectLst>
              </a:rPr>
              <a:t>, ferviente seguidor de Estados Unidos, que buscaba no solo celebrar el centenario de su independencia, sino también celebrar la relación entre ambos países y honrar la recientemente abolida esclavitud en el país.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d"/>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3000"/>
                                        <p:tgtEl>
                                          <p:spTgt spid="2"/>
                                        </p:tgtEl>
                                      </p:cBhvr>
                                    </p:animEffec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 cañon de cuña.jpg"/>
          <p:cNvPicPr>
            <a:picLocks noChangeAspect="1"/>
          </p:cNvPicPr>
          <p:nvPr/>
        </p:nvPicPr>
        <p:blipFill>
          <a:blip r:embed="rId2" cstate="print"/>
          <a:stretch>
            <a:fillRect/>
          </a:stretch>
        </p:blipFill>
        <p:spPr bwMode="auto">
          <a:xfrm>
            <a:off x="1" y="0"/>
            <a:ext cx="3509522" cy="5143500"/>
          </a:xfrm>
          <a:prstGeom prst="rect">
            <a:avLst/>
          </a:prstGeom>
          <a:noFill/>
          <a:ln w="9525">
            <a:noFill/>
            <a:miter lim="800000"/>
            <a:headEnd/>
            <a:tailEnd/>
          </a:ln>
        </p:spPr>
      </p:pic>
      <p:pic>
        <p:nvPicPr>
          <p:cNvPr id="5" name="4 Imagen" descr="30 cañon de cuña.jpg"/>
          <p:cNvPicPr>
            <a:picLocks noChangeAspect="1"/>
          </p:cNvPicPr>
          <p:nvPr/>
        </p:nvPicPr>
        <p:blipFill>
          <a:blip r:embed="rId2" cstate="print"/>
          <a:stretch>
            <a:fillRect/>
          </a:stretch>
        </p:blipFill>
        <p:spPr bwMode="auto">
          <a:xfrm>
            <a:off x="1" y="0"/>
            <a:ext cx="3509522" cy="5143500"/>
          </a:xfrm>
          <a:prstGeom prst="rect">
            <a:avLst/>
          </a:prstGeom>
          <a:noFill/>
          <a:ln w="9525">
            <a:noFill/>
            <a:miter lim="800000"/>
            <a:headEnd/>
            <a:tailEnd/>
          </a:ln>
        </p:spPr>
      </p:pic>
      <p:pic>
        <p:nvPicPr>
          <p:cNvPr id="6" name="5 Imagen" descr="30 cañon de cuña.jpg"/>
          <p:cNvPicPr>
            <a:picLocks noChangeAspect="1"/>
          </p:cNvPicPr>
          <p:nvPr/>
        </p:nvPicPr>
        <p:blipFill>
          <a:blip r:embed="rId2" cstate="print"/>
          <a:stretch>
            <a:fillRect/>
          </a:stretch>
        </p:blipFill>
        <p:spPr bwMode="auto">
          <a:xfrm>
            <a:off x="1" y="0"/>
            <a:ext cx="3509522" cy="5143500"/>
          </a:xfrm>
          <a:prstGeom prst="rect">
            <a:avLst/>
          </a:prstGeom>
          <a:noFill/>
          <a:ln w="9525">
            <a:noFill/>
            <a:miter lim="800000"/>
            <a:headEnd/>
            <a:tailEnd/>
          </a:ln>
        </p:spPr>
      </p:pic>
      <p:sp>
        <p:nvSpPr>
          <p:cNvPr id="7" name="6 CuadroTexto"/>
          <p:cNvSpPr txBox="1"/>
          <p:nvPr/>
        </p:nvSpPr>
        <p:spPr>
          <a:xfrm>
            <a:off x="3923928" y="2427734"/>
            <a:ext cx="4320480" cy="1200329"/>
          </a:xfrm>
          <a:prstGeom prst="rect">
            <a:avLst/>
          </a:prstGeom>
          <a:noFill/>
        </p:spPr>
        <p:txBody>
          <a:bodyPr wrap="square" rtlCol="0">
            <a:spAutoFit/>
          </a:bodyPr>
          <a:lstStyle/>
          <a:p>
            <a:r>
              <a:rPr lang="es-ES" sz="2400" b="1" i="1" dirty="0" err="1" smtClean="0">
                <a:effectLst>
                  <a:glow rad="101600">
                    <a:srgbClr val="C00000">
                      <a:alpha val="60000"/>
                    </a:srgbClr>
                  </a:glow>
                  <a:outerShdw blurRad="38100" dist="38100" dir="2700000" algn="tl">
                    <a:srgbClr val="000000">
                      <a:alpha val="43137"/>
                    </a:srgbClr>
                  </a:outerShdw>
                </a:effectLst>
              </a:rPr>
              <a:t>Frédéric</a:t>
            </a:r>
            <a:r>
              <a:rPr lang="es-ES" sz="2400" b="1" i="1" dirty="0" smtClean="0">
                <a:effectLst>
                  <a:glow rad="101600">
                    <a:srgbClr val="C00000">
                      <a:alpha val="60000"/>
                    </a:srgbClr>
                  </a:glow>
                  <a:outerShdw blurRad="38100" dist="38100" dir="2700000" algn="tl">
                    <a:srgbClr val="000000">
                      <a:alpha val="43137"/>
                    </a:srgbClr>
                  </a:outerShdw>
                </a:effectLst>
              </a:rPr>
              <a:t>-Auguste </a:t>
            </a:r>
            <a:r>
              <a:rPr lang="es-ES" sz="2400" b="1" i="1" dirty="0" err="1" smtClean="0">
                <a:effectLst>
                  <a:glow rad="101600">
                    <a:srgbClr val="C00000">
                      <a:alpha val="60000"/>
                    </a:srgbClr>
                  </a:glow>
                  <a:outerShdw blurRad="38100" dist="38100" dir="2700000" algn="tl">
                    <a:srgbClr val="000000">
                      <a:alpha val="43137"/>
                    </a:srgbClr>
                  </a:outerShdw>
                </a:effectLst>
              </a:rPr>
              <a:t>Bartholdi</a:t>
            </a:r>
            <a:r>
              <a:rPr lang="es-ES" sz="2400" b="1" i="1" dirty="0" smtClean="0">
                <a:effectLst>
                  <a:glow rad="101600">
                    <a:srgbClr val="C00000">
                      <a:alpha val="60000"/>
                    </a:srgbClr>
                  </a:glow>
                  <a:outerShdw blurRad="38100" dist="38100" dir="2700000" algn="tl">
                    <a:srgbClr val="000000">
                      <a:alpha val="43137"/>
                    </a:srgbClr>
                  </a:outerShdw>
                </a:effectLst>
              </a:rPr>
              <a:t>: </a:t>
            </a:r>
            <a:r>
              <a:rPr lang="es-ES" sz="2400" i="1" dirty="0" smtClean="0">
                <a:effectLst>
                  <a:glow rad="101600">
                    <a:srgbClr val="C00000">
                      <a:alpha val="60000"/>
                    </a:srgbClr>
                  </a:glow>
                  <a:outerShdw blurRad="38100" dist="38100" dir="2700000" algn="tl">
                    <a:srgbClr val="000000">
                      <a:alpha val="43137"/>
                    </a:srgbClr>
                  </a:outerShdw>
                </a:effectLst>
              </a:rPr>
              <a:t>el escultor galo que diseñó la estatua de la Libertad.</a:t>
            </a:r>
            <a:endParaRPr lang="es-ES" sz="24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15000">
        <p14:vortex dir="u"/>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cstate="print"/>
          <a:stretch>
            <a:fillRect/>
          </a:stretch>
        </p:blipFill>
        <p:spPr bwMode="auto">
          <a:xfrm>
            <a:off x="0" y="0"/>
            <a:ext cx="3995936" cy="5143499"/>
          </a:xfrm>
          <a:prstGeom prst="rect">
            <a:avLst/>
          </a:prstGeom>
          <a:noFill/>
          <a:ln w="9525">
            <a:noFill/>
            <a:miter lim="800000"/>
            <a:headEnd/>
            <a:tailEnd/>
          </a:ln>
        </p:spPr>
      </p:pic>
      <p:sp>
        <p:nvSpPr>
          <p:cNvPr id="4" name="3 Rectángulo"/>
          <p:cNvSpPr/>
          <p:nvPr/>
        </p:nvSpPr>
        <p:spPr>
          <a:xfrm>
            <a:off x="0" y="0"/>
            <a:ext cx="4283968"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71750"/>
            <a:ext cx="4283968"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4788024" y="1851670"/>
            <a:ext cx="3888432" cy="1569660"/>
          </a:xfrm>
          <a:prstGeom prst="rect">
            <a:avLst/>
          </a:prstGeom>
          <a:noFill/>
        </p:spPr>
        <p:txBody>
          <a:bodyPr wrap="square" rtlCol="0">
            <a:spAutoFit/>
          </a:bodyPr>
          <a:lstStyle/>
          <a:p>
            <a:r>
              <a:rPr lang="es-ES" sz="2400" b="1" i="1" dirty="0" err="1" smtClean="0">
                <a:effectLst>
                  <a:glow rad="101600">
                    <a:srgbClr val="C00000">
                      <a:alpha val="60000"/>
                    </a:srgbClr>
                  </a:glow>
                  <a:outerShdw blurRad="38100" dist="38100" dir="2700000" algn="tl">
                    <a:srgbClr val="000000">
                      <a:alpha val="43137"/>
                    </a:srgbClr>
                  </a:outerShdw>
                </a:effectLst>
              </a:rPr>
              <a:t>Eugène</a:t>
            </a:r>
            <a:r>
              <a:rPr lang="es-ES" sz="2400" b="1" i="1" dirty="0" smtClean="0">
                <a:effectLst>
                  <a:glow rad="101600">
                    <a:srgbClr val="C00000">
                      <a:alpha val="60000"/>
                    </a:srgbClr>
                  </a:glow>
                  <a:outerShdw blurRad="38100" dist="38100" dir="2700000" algn="tl">
                    <a:srgbClr val="000000">
                      <a:alpha val="43137"/>
                    </a:srgbClr>
                  </a:outerShdw>
                </a:effectLst>
              </a:rPr>
              <a:t> </a:t>
            </a:r>
            <a:r>
              <a:rPr lang="es-ES" sz="2400" b="1" i="1" dirty="0" err="1" smtClean="0">
                <a:effectLst>
                  <a:glow rad="101600">
                    <a:srgbClr val="C00000">
                      <a:alpha val="60000"/>
                    </a:srgbClr>
                  </a:glow>
                  <a:outerShdw blurRad="38100" dist="38100" dir="2700000" algn="tl">
                    <a:srgbClr val="000000">
                      <a:alpha val="43137"/>
                    </a:srgbClr>
                  </a:outerShdw>
                </a:effectLst>
              </a:rPr>
              <a:t>Viollet</a:t>
            </a:r>
            <a:r>
              <a:rPr lang="es-ES" sz="2400" b="1" i="1" dirty="0" smtClean="0">
                <a:effectLst>
                  <a:glow rad="101600">
                    <a:srgbClr val="C00000">
                      <a:alpha val="60000"/>
                    </a:srgbClr>
                  </a:glow>
                  <a:outerShdw blurRad="38100" dist="38100" dir="2700000" algn="tl">
                    <a:srgbClr val="000000">
                      <a:alpha val="43137"/>
                    </a:srgbClr>
                  </a:outerShdw>
                </a:effectLst>
              </a:rPr>
              <a:t>-le-</a:t>
            </a:r>
            <a:r>
              <a:rPr lang="es-ES" sz="2400" b="1" i="1" dirty="0" err="1" smtClean="0">
                <a:effectLst>
                  <a:glow rad="101600">
                    <a:srgbClr val="C00000">
                      <a:alpha val="60000"/>
                    </a:srgbClr>
                  </a:glow>
                  <a:outerShdw blurRad="38100" dist="38100" dir="2700000" algn="tl">
                    <a:srgbClr val="000000">
                      <a:alpha val="43137"/>
                    </a:srgbClr>
                  </a:outerShdw>
                </a:effectLst>
              </a:rPr>
              <a:t>Duc</a:t>
            </a:r>
            <a:r>
              <a:rPr lang="es-ES" sz="2400" b="1" i="1" dirty="0" smtClean="0">
                <a:effectLst>
                  <a:glow rad="101600">
                    <a:srgbClr val="C00000">
                      <a:alpha val="60000"/>
                    </a:srgbClr>
                  </a:glow>
                  <a:outerShdw blurRad="38100" dist="38100" dir="2700000" algn="tl">
                    <a:srgbClr val="000000">
                      <a:alpha val="43137"/>
                    </a:srgbClr>
                  </a:outerShdw>
                </a:effectLst>
              </a:rPr>
              <a:t>: </a:t>
            </a:r>
            <a:r>
              <a:rPr lang="es-ES" sz="2400" i="1" dirty="0" smtClean="0">
                <a:effectLst>
                  <a:glow rad="101600">
                    <a:srgbClr val="C00000">
                      <a:alpha val="60000"/>
                    </a:srgbClr>
                  </a:glow>
                  <a:outerShdw blurRad="38100" dist="38100" dir="2700000" algn="tl">
                    <a:srgbClr val="000000">
                      <a:alpha val="43137"/>
                    </a:srgbClr>
                  </a:outerShdw>
                </a:effectLst>
              </a:rPr>
              <a:t>el arquitecto francés que fue encargado, originalmente, de diseñar la estructura.</a:t>
            </a:r>
            <a:endParaRPr lang="es-ES" sz="24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18000">
        <p14:vortex dir="d"/>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3000"/>
                                        <p:tgtEl>
                                          <p:spTgt spid="2"/>
                                        </p:tgtEl>
                                      </p:cBhvr>
                                    </p:animEffec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 cañon de cuña.jpg"/>
          <p:cNvPicPr>
            <a:picLocks noChangeAspect="1"/>
          </p:cNvPicPr>
          <p:nvPr/>
        </p:nvPicPr>
        <p:blipFill>
          <a:blip r:embed="rId2" cstate="print"/>
          <a:stretch>
            <a:fillRect/>
          </a:stretch>
        </p:blipFill>
        <p:spPr bwMode="auto">
          <a:xfrm>
            <a:off x="0" y="0"/>
            <a:ext cx="4067943" cy="5143500"/>
          </a:xfrm>
          <a:prstGeom prst="rect">
            <a:avLst/>
          </a:prstGeom>
          <a:noFill/>
          <a:ln w="9525">
            <a:noFill/>
            <a:miter lim="800000"/>
            <a:headEnd/>
            <a:tailEnd/>
          </a:ln>
        </p:spPr>
      </p:pic>
      <p:pic>
        <p:nvPicPr>
          <p:cNvPr id="5" name="4 Imagen" descr="30 cañon de cuña.jpg"/>
          <p:cNvPicPr>
            <a:picLocks noChangeAspect="1"/>
          </p:cNvPicPr>
          <p:nvPr/>
        </p:nvPicPr>
        <p:blipFill>
          <a:blip r:embed="rId2" cstate="print"/>
          <a:stretch>
            <a:fillRect/>
          </a:stretch>
        </p:blipFill>
        <p:spPr bwMode="auto">
          <a:xfrm>
            <a:off x="0" y="0"/>
            <a:ext cx="4067943" cy="5143500"/>
          </a:xfrm>
          <a:prstGeom prst="rect">
            <a:avLst/>
          </a:prstGeom>
          <a:noFill/>
          <a:ln w="9525">
            <a:noFill/>
            <a:miter lim="800000"/>
            <a:headEnd/>
            <a:tailEnd/>
          </a:ln>
        </p:spPr>
      </p:pic>
      <p:pic>
        <p:nvPicPr>
          <p:cNvPr id="6" name="5 Imagen" descr="30 cañon de cuña.jpg"/>
          <p:cNvPicPr>
            <a:picLocks noChangeAspect="1"/>
          </p:cNvPicPr>
          <p:nvPr/>
        </p:nvPicPr>
        <p:blipFill>
          <a:blip r:embed="rId2" cstate="print"/>
          <a:stretch>
            <a:fillRect/>
          </a:stretch>
        </p:blipFill>
        <p:spPr bwMode="auto">
          <a:xfrm>
            <a:off x="0" y="0"/>
            <a:ext cx="4067943" cy="5143500"/>
          </a:xfrm>
          <a:prstGeom prst="rect">
            <a:avLst/>
          </a:prstGeom>
          <a:noFill/>
          <a:ln w="9525">
            <a:noFill/>
            <a:miter lim="800000"/>
            <a:headEnd/>
            <a:tailEnd/>
          </a:ln>
        </p:spPr>
      </p:pic>
      <p:sp>
        <p:nvSpPr>
          <p:cNvPr id="7" name="6 CuadroTexto"/>
          <p:cNvSpPr txBox="1"/>
          <p:nvPr/>
        </p:nvSpPr>
        <p:spPr>
          <a:xfrm>
            <a:off x="4499992" y="1491630"/>
            <a:ext cx="4104456" cy="2308324"/>
          </a:xfrm>
          <a:prstGeom prst="rect">
            <a:avLst/>
          </a:prstGeom>
          <a:noFill/>
        </p:spPr>
        <p:txBody>
          <a:bodyPr wrap="square" rtlCol="0">
            <a:spAutoFit/>
          </a:bodyPr>
          <a:lstStyle/>
          <a:p>
            <a:r>
              <a:rPr lang="es-ES" sz="2400" b="1" i="1" dirty="0" err="1" smtClean="0">
                <a:effectLst>
                  <a:glow rad="101600">
                    <a:srgbClr val="C00000">
                      <a:alpha val="60000"/>
                    </a:srgbClr>
                  </a:glow>
                  <a:outerShdw blurRad="38100" dist="38100" dir="2700000" algn="tl">
                    <a:srgbClr val="000000">
                      <a:alpha val="43137"/>
                    </a:srgbClr>
                  </a:outerShdw>
                </a:effectLst>
              </a:rPr>
              <a:t>Gustave</a:t>
            </a:r>
            <a:r>
              <a:rPr lang="es-ES" sz="2400" b="1" i="1" dirty="0" smtClean="0">
                <a:effectLst>
                  <a:glow rad="101600">
                    <a:srgbClr val="C00000">
                      <a:alpha val="60000"/>
                    </a:srgbClr>
                  </a:glow>
                  <a:outerShdw blurRad="38100" dist="38100" dir="2700000" algn="tl">
                    <a:srgbClr val="000000">
                      <a:alpha val="43137"/>
                    </a:srgbClr>
                  </a:outerShdw>
                </a:effectLst>
              </a:rPr>
              <a:t> Eiffel: </a:t>
            </a:r>
            <a:r>
              <a:rPr lang="es-ES" sz="2400" i="1" dirty="0" smtClean="0">
                <a:effectLst>
                  <a:glow rad="101600">
                    <a:srgbClr val="C00000">
                      <a:alpha val="60000"/>
                    </a:srgbClr>
                  </a:glow>
                  <a:outerShdw blurRad="38100" dist="38100" dir="2700000" algn="tl">
                    <a:srgbClr val="000000">
                      <a:alpha val="43137"/>
                    </a:srgbClr>
                  </a:outerShdw>
                </a:effectLst>
              </a:rPr>
              <a:t>el ingeniero civil francés que, además de construir la torre Eiffel, participó en la creación de la estatua diseñando su estructura interna.</a:t>
            </a:r>
            <a:endParaRPr lang="es-ES" sz="24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u"/>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5" presetClass="exit" presetSubtype="10" fill="hold" nodeType="withEffect">
                                  <p:stCondLst>
                                    <p:cond delay="0"/>
                                  </p:stCondLst>
                                  <p:childTnLst>
                                    <p:animEffect transition="out" filter="checkerboard(across)">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 los pàdres de disney - Elias y Flora Call Disney.jpg"/>
          <p:cNvPicPr>
            <a:picLocks noChangeAspect="1"/>
          </p:cNvPicPr>
          <p:nvPr/>
        </p:nvPicPr>
        <p:blipFill>
          <a:blip r:embed="rId2" cstate="print"/>
          <a:stretch>
            <a:fillRect/>
          </a:stretch>
        </p:blipFill>
        <p:spPr bwMode="auto">
          <a:xfrm>
            <a:off x="0" y="0"/>
            <a:ext cx="4243682" cy="5143500"/>
          </a:xfrm>
          <a:prstGeom prst="rect">
            <a:avLst/>
          </a:prstGeom>
          <a:noFill/>
          <a:ln w="9525">
            <a:noFill/>
            <a:miter lim="800000"/>
            <a:headEnd/>
            <a:tailEnd/>
          </a:ln>
        </p:spPr>
      </p:pic>
      <p:sp>
        <p:nvSpPr>
          <p:cNvPr id="4" name="3 Rectángulo"/>
          <p:cNvSpPr/>
          <p:nvPr/>
        </p:nvSpPr>
        <p:spPr>
          <a:xfrm>
            <a:off x="-1" y="0"/>
            <a:ext cx="2341143"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 y="1664495"/>
            <a:ext cx="2341143" cy="17787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 y="3429000"/>
            <a:ext cx="2341143"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68539" y="0"/>
            <a:ext cx="2303461"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268539" y="1664495"/>
            <a:ext cx="2303461" cy="17502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268539" y="3348990"/>
            <a:ext cx="2303461" cy="17945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uadroTexto"/>
          <p:cNvSpPr txBox="1"/>
          <p:nvPr/>
        </p:nvSpPr>
        <p:spPr>
          <a:xfrm>
            <a:off x="4572000" y="1779662"/>
            <a:ext cx="3816424" cy="1569660"/>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Richard Morris </a:t>
            </a:r>
            <a:r>
              <a:rPr lang="es-ES" sz="2400" b="1" i="1" dirty="0" err="1" smtClean="0">
                <a:effectLst>
                  <a:glow rad="101600">
                    <a:srgbClr val="C00000">
                      <a:alpha val="60000"/>
                    </a:srgbClr>
                  </a:glow>
                  <a:outerShdw blurRad="38100" dist="38100" dir="2700000" algn="tl">
                    <a:srgbClr val="000000">
                      <a:alpha val="43137"/>
                    </a:srgbClr>
                  </a:outerShdw>
                </a:effectLst>
              </a:rPr>
              <a:t>Hunt</a:t>
            </a:r>
            <a:r>
              <a:rPr lang="es-ES" sz="2400" b="1" i="1" dirty="0" smtClean="0">
                <a:effectLst>
                  <a:glow rad="101600">
                    <a:srgbClr val="C00000">
                      <a:alpha val="60000"/>
                    </a:srgbClr>
                  </a:glow>
                  <a:outerShdw blurRad="38100" dist="38100" dir="2700000" algn="tl">
                    <a:srgbClr val="000000">
                      <a:alpha val="43137"/>
                    </a:srgbClr>
                  </a:outerShdw>
                </a:effectLst>
              </a:rPr>
              <a:t>: </a:t>
            </a:r>
            <a:r>
              <a:rPr lang="es-ES" sz="2400" i="1" dirty="0" smtClean="0">
                <a:effectLst>
                  <a:glow rad="101600">
                    <a:srgbClr val="C00000">
                      <a:alpha val="60000"/>
                    </a:srgbClr>
                  </a:glow>
                  <a:outerShdw blurRad="38100" dist="38100" dir="2700000" algn="tl">
                    <a:srgbClr val="000000">
                      <a:alpha val="43137"/>
                    </a:srgbClr>
                  </a:outerShdw>
                </a:effectLst>
              </a:rPr>
              <a:t>el arquitecto estadounidense encargado de diseñar el pedestal en la isla.</a:t>
            </a:r>
            <a:endParaRPr lang="es-ES" sz="24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17000">
        <p14:vortex dir="d"/>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10" presetClass="entr" presetSubtype="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3000"/>
                                        <p:tgtEl>
                                          <p:spTgt spid="2"/>
                                        </p:tgtEl>
                                      </p:cBhvr>
                                    </p:animEffec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4000" fill="hold"/>
                                        <p:tgtEl>
                                          <p:spTgt spid="2"/>
                                        </p:tgtEl>
                                        <p:attrNameLst>
                                          <p:attrName>ppt_w</p:attrName>
                                        </p:attrNameLst>
                                      </p:cBhvr>
                                      <p:tavLst>
                                        <p:tav tm="0">
                                          <p:val>
                                            <p:strVal val="4/3*#ppt_w"/>
                                          </p:val>
                                        </p:tav>
                                        <p:tav tm="100000">
                                          <p:val>
                                            <p:strVal val="#ppt_w"/>
                                          </p:val>
                                        </p:tav>
                                      </p:tavLst>
                                    </p:anim>
                                    <p:anim calcmode="lin" valueType="num">
                                      <p:cBhvr>
                                        <p:cTn id="29" dur="4000" fill="hold"/>
                                        <p:tgtEl>
                                          <p:spTgt spid="2"/>
                                        </p:tgtEl>
                                        <p:attrNameLst>
                                          <p:attrName>ppt_h</p:attrName>
                                        </p:attrNameLst>
                                      </p:cBhvr>
                                      <p:tavLst>
                                        <p:tav tm="0">
                                          <p:val>
                                            <p:strVal val="4/3*#ppt_h"/>
                                          </p:val>
                                        </p:tav>
                                        <p:tav tm="100000">
                                          <p:val>
                                            <p:strVal val="#ppt_h"/>
                                          </p:val>
                                        </p:tav>
                                      </p:tavLst>
                                    </p:anim>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anim calcmode="lin" valueType="num">
                                      <p:cBhvr>
                                        <p:cTn id="34" dur="1000" fill="hold"/>
                                        <p:tgtEl>
                                          <p:spTgt spid="18"/>
                                        </p:tgtEl>
                                        <p:attrNameLst>
                                          <p:attrName>ppt_x</p:attrName>
                                        </p:attrNameLst>
                                      </p:cBhvr>
                                      <p:tavLst>
                                        <p:tav tm="0">
                                          <p:val>
                                            <p:strVal val="#ppt_x-.1"/>
                                          </p:val>
                                        </p:tav>
                                        <p:tav tm="100000">
                                          <p:val>
                                            <p:strVal val="#ppt_x"/>
                                          </p:val>
                                        </p:tav>
                                      </p:tavLst>
                                    </p:anim>
                                    <p:anim calcmode="lin" valueType="num">
                                      <p:cBhvr>
                                        <p:cTn id="35"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5" grpId="0" animBg="1"/>
      <p:bldP spid="7" grpId="0" animBg="1"/>
      <p:bldP spid="9" grpId="0" animBg="1"/>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7613404_242952_10150203835432700_310375597699_6897984_3433271_o.jpg"/>
          <p:cNvPicPr>
            <a:picLocks noGrp="1" noChangeAspect="1"/>
          </p:cNvPicPr>
          <p:nvPr isPhoto="1"/>
        </p:nvPicPr>
        <p:blipFill>
          <a:blip r:embed="rId2" cstate="print"/>
          <a:stretch>
            <a:fillRect/>
          </a:stretch>
        </p:blipFill>
        <p:spPr bwMode="auto">
          <a:xfrm>
            <a:off x="0" y="5686"/>
            <a:ext cx="9144000" cy="5132128"/>
          </a:xfrm>
          <a:prstGeom prst="rect">
            <a:avLst/>
          </a:prstGeom>
          <a:noFill/>
          <a:ln w="9525">
            <a:noFill/>
            <a:miter lim="800000"/>
            <a:headEnd/>
            <a:tailEnd/>
          </a:ln>
        </p:spPr>
      </p:pic>
      <p:sp>
        <p:nvSpPr>
          <p:cNvPr id="4" name="3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179512" y="3507854"/>
            <a:ext cx="871296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a finales del siglo XIX cuando el escultor francés </a:t>
            </a:r>
            <a:r>
              <a:rPr lang="es-ES" i="1" dirty="0" err="1" smtClean="0">
                <a:effectLst>
                  <a:glow rad="101600">
                    <a:srgbClr val="C00000">
                      <a:alpha val="60000"/>
                    </a:srgbClr>
                  </a:glow>
                  <a:outerShdw blurRad="38100" dist="38100" dir="2700000" algn="tl">
                    <a:srgbClr val="000000">
                      <a:alpha val="43137"/>
                    </a:srgbClr>
                  </a:outerShdw>
                </a:effectLst>
              </a:rPr>
              <a:t>Frédéric</a:t>
            </a:r>
            <a:r>
              <a:rPr lang="es-ES" i="1" dirty="0" smtClean="0">
                <a:effectLst>
                  <a:glow rad="101600">
                    <a:srgbClr val="C00000">
                      <a:alpha val="60000"/>
                    </a:srgbClr>
                  </a:glow>
                  <a:outerShdw blurRad="38100" dist="38100" dir="2700000" algn="tl">
                    <a:srgbClr val="000000">
                      <a:alpha val="43137"/>
                    </a:srgbClr>
                  </a:outerShdw>
                </a:effectLst>
              </a:rPr>
              <a:t> Auguste </a:t>
            </a:r>
            <a:r>
              <a:rPr lang="es-ES" i="1" dirty="0" err="1" smtClean="0">
                <a:effectLst>
                  <a:glow rad="101600">
                    <a:srgbClr val="C00000">
                      <a:alpha val="60000"/>
                    </a:srgbClr>
                  </a:glow>
                  <a:outerShdw blurRad="38100" dist="38100" dir="2700000" algn="tl">
                    <a:srgbClr val="000000">
                      <a:alpha val="43137"/>
                    </a:srgbClr>
                  </a:outerShdw>
                </a:effectLst>
              </a:rPr>
              <a:t>Bartholdi</a:t>
            </a:r>
            <a:r>
              <a:rPr lang="es-ES" i="1" dirty="0" smtClean="0">
                <a:effectLst>
                  <a:glow rad="101600">
                    <a:srgbClr val="C00000">
                      <a:alpha val="60000"/>
                    </a:srgbClr>
                  </a:glow>
                  <a:outerShdw blurRad="38100" dist="38100" dir="2700000" algn="tl">
                    <a:srgbClr val="000000">
                      <a:alpha val="43137"/>
                    </a:srgbClr>
                  </a:outerShdw>
                </a:effectLst>
              </a:rPr>
              <a:t> decidió construir esta increíble estatua de 93 metros desde el suelo hasta la punta superior de la antorcha. Consciente de la dificultad de la tarea, decidió contar con </a:t>
            </a:r>
            <a:r>
              <a:rPr lang="es-ES" i="1" dirty="0" err="1" smtClean="0">
                <a:effectLst>
                  <a:glow rad="101600">
                    <a:srgbClr val="C00000">
                      <a:alpha val="60000"/>
                    </a:srgbClr>
                  </a:glow>
                  <a:outerShdw blurRad="38100" dist="38100" dir="2700000" algn="tl">
                    <a:srgbClr val="000000">
                      <a:alpha val="43137"/>
                    </a:srgbClr>
                  </a:outerShdw>
                </a:effectLst>
              </a:rPr>
              <a:t>Gustave</a:t>
            </a:r>
            <a:r>
              <a:rPr lang="es-ES" i="1" dirty="0" smtClean="0">
                <a:effectLst>
                  <a:glow rad="101600">
                    <a:srgbClr val="C00000">
                      <a:alpha val="60000"/>
                    </a:srgbClr>
                  </a:glow>
                  <a:outerShdw blurRad="38100" dist="38100" dir="2700000" algn="tl">
                    <a:srgbClr val="000000">
                      <a:alpha val="43137"/>
                    </a:srgbClr>
                  </a:outerShdw>
                </a:effectLst>
              </a:rPr>
              <a:t> Eiffel -creador de la parisina Torre Eiffel- para que le ayudara con el diseño de la estructura metálica.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4000" advTm="40000">
        <p14:vortex/>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000"/>
                                        <p:tgtEl>
                                          <p:spTgt spid="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0122.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Rectángulo"/>
          <p:cNvSpPr/>
          <p:nvPr/>
        </p:nvSpPr>
        <p:spPr>
          <a:xfrm>
            <a:off x="0" y="-1"/>
            <a:ext cx="4572000" cy="17315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4572000" cy="17315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470183"/>
            <a:ext cx="4572000" cy="15262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470183"/>
            <a:ext cx="4572000" cy="15262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2701766"/>
            <a:ext cx="4572000" cy="24417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2701766"/>
            <a:ext cx="4572000" cy="24417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467544"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trabajadores martillean el cobre para construir la Estatua de la Libertad en el taller de </a:t>
            </a:r>
            <a:r>
              <a:rPr lang="es-ES" i="1" dirty="0" err="1" smtClean="0">
                <a:effectLst>
                  <a:glow rad="101600">
                    <a:srgbClr val="C00000">
                      <a:alpha val="60000"/>
                    </a:srgbClr>
                  </a:glow>
                  <a:outerShdw blurRad="38100" dist="38100" dir="2700000" algn="tl">
                    <a:srgbClr val="000000">
                      <a:alpha val="43137"/>
                    </a:srgbClr>
                  </a:outerShdw>
                </a:effectLst>
              </a:rPr>
              <a:t>Gaget</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Gauthier</a:t>
            </a:r>
            <a:r>
              <a:rPr lang="es-ES" i="1" dirty="0" smtClean="0">
                <a:effectLst>
                  <a:glow rad="101600">
                    <a:srgbClr val="C00000">
                      <a:alpha val="60000"/>
                    </a:srgbClr>
                  </a:glow>
                  <a:outerShdw blurRad="38100" dist="38100" dir="2700000" algn="tl">
                    <a:srgbClr val="000000">
                      <a:alpha val="43137"/>
                    </a:srgbClr>
                  </a:outerShdw>
                </a:effectLst>
              </a:rPr>
              <a:t> &amp; </a:t>
            </a:r>
            <a:r>
              <a:rPr lang="es-ES" i="1" dirty="0" err="1" smtClean="0">
                <a:effectLst>
                  <a:glow rad="101600">
                    <a:srgbClr val="C00000">
                      <a:alpha val="60000"/>
                    </a:srgbClr>
                  </a:glow>
                  <a:outerShdw blurRad="38100" dist="38100" dir="2700000" algn="tl">
                    <a:srgbClr val="000000">
                      <a:alpha val="43137"/>
                    </a:srgbClr>
                  </a:outerShdw>
                </a:effectLst>
              </a:rPr>
              <a:t>Co.</a:t>
            </a:r>
            <a:r>
              <a:rPr lang="es-ES" i="1" dirty="0" smtClean="0">
                <a:effectLst>
                  <a:glow rad="101600">
                    <a:srgbClr val="C00000">
                      <a:alpha val="60000"/>
                    </a:srgbClr>
                  </a:glow>
                  <a:outerShdw blurRad="38100" dist="38100" dir="2700000" algn="tl">
                    <a:srgbClr val="000000">
                      <a:alpha val="43137"/>
                    </a:srgbClr>
                  </a:outerShdw>
                </a:effectLst>
              </a:rPr>
              <a:t> en París entre 1881 y 1883. Los trabajadores de la empresa construyeron la estatua de 93 metros pieza por pieza durante nueve años de intensos trabajos.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2000">
        <p15:prstTrans prst="peelOff"/>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5" presetClass="exit" presetSubtype="10" fill="hold" grpId="0" nodeType="withEffect">
                                  <p:stCondLst>
                                    <p:cond delay="0"/>
                                  </p:stCondLst>
                                  <p:childTnLst>
                                    <p:animEffect transition="out" filter="checkerboard(across)">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4/3*#ppt_w"/>
                                          </p:val>
                                        </p:tav>
                                        <p:tav tm="100000">
                                          <p:val>
                                            <p:strVal val="#ppt_w"/>
                                          </p:val>
                                        </p:tav>
                                      </p:tavLst>
                                    </p:anim>
                                    <p:anim calcmode="lin" valueType="num">
                                      <p:cBhvr>
                                        <p:cTn id="26" dur="4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150415c29c9d9eb.jpg"/>
          <p:cNvPicPr>
            <a:picLocks noGrp="1" noChangeAspect="1"/>
          </p:cNvPicPr>
          <p:nvPr isPhoto="1"/>
        </p:nvPicPr>
        <p:blipFill>
          <a:blip r:embed="rId2" cstate="print"/>
          <a:stretch>
            <a:fillRect/>
          </a:stretch>
        </p:blipFill>
        <p:spPr bwMode="auto">
          <a:xfrm>
            <a:off x="0" y="-380578"/>
            <a:ext cx="9144000" cy="5832648"/>
          </a:xfrm>
          <a:prstGeom prst="rect">
            <a:avLst/>
          </a:prstGeom>
          <a:noFill/>
          <a:ln w="9525">
            <a:noFill/>
            <a:miter lim="800000"/>
            <a:headEnd/>
            <a:tailEnd/>
          </a:ln>
        </p:spPr>
      </p:pic>
      <p:pic>
        <p:nvPicPr>
          <p:cNvPr id="2" name="1 Imagen" descr="01.jpg"/>
          <p:cNvPicPr>
            <a:picLocks noGrp="1" noChangeAspect="1"/>
          </p:cNvPicPr>
          <p:nvPr isPhoto="1"/>
        </p:nvPicPr>
        <p:blipFill>
          <a:blip r:embed="rId3" cstate="print"/>
          <a:stretch>
            <a:fillRect/>
          </a:stretch>
        </p:blipFill>
        <p:spPr bwMode="auto">
          <a:xfrm>
            <a:off x="0" y="-380578"/>
            <a:ext cx="9144000" cy="5832648"/>
          </a:xfrm>
          <a:prstGeom prst="rect">
            <a:avLst/>
          </a:prstGeom>
          <a:noFill/>
          <a:ln w="9525">
            <a:noFill/>
            <a:miter lim="800000"/>
            <a:headEnd/>
            <a:tailEnd/>
          </a:ln>
        </p:spPr>
      </p:pic>
      <p:sp>
        <p:nvSpPr>
          <p:cNvPr id="4" name="3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539552"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construcción comenzó en 1876 y acabó en 1884 para, en 1886, ser inaugurada en Nueva York. Hombres trabajando sobre la construcción de la Estatua de la Libertad.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ripp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2000"/>
                                        <p:tgtEl>
                                          <p:spTgt spid="7"/>
                                        </p:tgtEl>
                                      </p:cBhvr>
                                    </p:animEffect>
                                    <p:set>
                                      <p:cBhvr>
                                        <p:cTn id="10" dur="1" fill="hold">
                                          <p:stCondLst>
                                            <p:cond delay="1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2000"/>
                                        <p:tgtEl>
                                          <p:spTgt spid="12"/>
                                        </p:tgtEl>
                                      </p:cBhvr>
                                    </p:animEffect>
                                    <p:set>
                                      <p:cBhvr>
                                        <p:cTn id="13" dur="1" fill="hold">
                                          <p:stCondLst>
                                            <p:cond delay="1999"/>
                                          </p:stCondLst>
                                        </p:cTn>
                                        <p:tgtEl>
                                          <p:spTgt spid="12"/>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2000"/>
                                        <p:tgtEl>
                                          <p:spTgt spid="15"/>
                                        </p:tgtEl>
                                      </p:cBhvr>
                                    </p:animEffect>
                                    <p:set>
                                      <p:cBhvr>
                                        <p:cTn id="16" dur="1" fill="hold">
                                          <p:stCondLst>
                                            <p:cond delay="1999"/>
                                          </p:stCondLst>
                                        </p:cTn>
                                        <p:tgtEl>
                                          <p:spTgt spid="15"/>
                                        </p:tgtEl>
                                        <p:attrNameLst>
                                          <p:attrName>style.visibility</p:attrName>
                                        </p:attrNameLst>
                                      </p:cBhvr>
                                      <p:to>
                                        <p:strVal val="hidden"/>
                                      </p:to>
                                    </p:set>
                                  </p:childTnLst>
                                </p:cTn>
                              </p:par>
                              <p:par>
                                <p:cTn id="17" presetID="47"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4000"/>
                                        <p:tgtEl>
                                          <p:spTgt spid="2"/>
                                        </p:tgtEl>
                                      </p:cBhvr>
                                    </p:animEffect>
                                    <p:anim calcmode="lin" valueType="num">
                                      <p:cBhvr>
                                        <p:cTn id="20" dur="4000" fill="hold"/>
                                        <p:tgtEl>
                                          <p:spTgt spid="2"/>
                                        </p:tgtEl>
                                        <p:attrNameLst>
                                          <p:attrName>ppt_x</p:attrName>
                                        </p:attrNameLst>
                                      </p:cBhvr>
                                      <p:tavLst>
                                        <p:tav tm="0">
                                          <p:val>
                                            <p:strVal val="#ppt_x"/>
                                          </p:val>
                                        </p:tav>
                                        <p:tav tm="100000">
                                          <p:val>
                                            <p:strVal val="#ppt_x"/>
                                          </p:val>
                                        </p:tav>
                                      </p:tavLst>
                                    </p:anim>
                                    <p:anim calcmode="lin" valueType="num">
                                      <p:cBhvr>
                                        <p:cTn id="21" dur="4000" fill="hold"/>
                                        <p:tgtEl>
                                          <p:spTgt spid="2"/>
                                        </p:tgtEl>
                                        <p:attrNameLst>
                                          <p:attrName>ppt_y</p:attrName>
                                        </p:attrNameLst>
                                      </p:cBhvr>
                                      <p:tavLst>
                                        <p:tav tm="0">
                                          <p:val>
                                            <p:strVal val="#ppt_y-.1"/>
                                          </p:val>
                                        </p:tav>
                                        <p:tav tm="100000">
                                          <p:val>
                                            <p:strVal val="#ppt_y"/>
                                          </p:val>
                                        </p:tav>
                                      </p:tavLst>
                                    </p:anim>
                                  </p:childTnLst>
                                </p:cTn>
                              </p:par>
                              <p:par>
                                <p:cTn id="22" presetID="23" presetClass="entr" presetSubtype="288"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4000" fill="hold"/>
                                        <p:tgtEl>
                                          <p:spTgt spid="2"/>
                                        </p:tgtEl>
                                        <p:attrNameLst>
                                          <p:attrName>ppt_w</p:attrName>
                                        </p:attrNameLst>
                                      </p:cBhvr>
                                      <p:tavLst>
                                        <p:tav tm="0">
                                          <p:val>
                                            <p:strVal val="4/3*#ppt_w"/>
                                          </p:val>
                                        </p:tav>
                                        <p:tav tm="100000">
                                          <p:val>
                                            <p:strVal val="#ppt_w"/>
                                          </p:val>
                                        </p:tav>
                                      </p:tavLst>
                                    </p:anim>
                                    <p:anim calcmode="lin" valueType="num">
                                      <p:cBhvr>
                                        <p:cTn id="25" dur="4000" fill="hold"/>
                                        <p:tgtEl>
                                          <p:spTgt spid="2"/>
                                        </p:tgtEl>
                                        <p:attrNameLst>
                                          <p:attrName>ppt_h</p:attrName>
                                        </p:attrNameLst>
                                      </p:cBhvr>
                                      <p:tavLst>
                                        <p:tav tm="0">
                                          <p:val>
                                            <p:strVal val="4/3*#ppt_h"/>
                                          </p:val>
                                        </p:tav>
                                        <p:tav tm="100000">
                                          <p:val>
                                            <p:strVal val="#ppt_h"/>
                                          </p:val>
                                        </p:tav>
                                      </p:tavLst>
                                    </p:anim>
                                  </p:childTnLst>
                                </p:cTn>
                              </p:par>
                              <p:par>
                                <p:cTn id="26" presetID="42" presetClass="entr" presetSubtype="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4000"/>
                                        <p:tgtEl>
                                          <p:spTgt spid="8"/>
                                        </p:tgtEl>
                                      </p:cBhvr>
                                    </p:animEffect>
                                    <p:anim calcmode="lin" valueType="num">
                                      <p:cBhvr>
                                        <p:cTn id="29" dur="4000" fill="hold"/>
                                        <p:tgtEl>
                                          <p:spTgt spid="8"/>
                                        </p:tgtEl>
                                        <p:attrNameLst>
                                          <p:attrName>ppt_x</p:attrName>
                                        </p:attrNameLst>
                                      </p:cBhvr>
                                      <p:tavLst>
                                        <p:tav tm="0">
                                          <p:val>
                                            <p:strVal val="#ppt_x"/>
                                          </p:val>
                                        </p:tav>
                                        <p:tav tm="100000">
                                          <p:val>
                                            <p:strVal val="#ppt_x"/>
                                          </p:val>
                                        </p:tav>
                                      </p:tavLst>
                                    </p:anim>
                                    <p:anim calcmode="lin" valueType="num">
                                      <p:cBhvr>
                                        <p:cTn id="30" dur="4000" fill="hold"/>
                                        <p:tgtEl>
                                          <p:spTgt spid="8"/>
                                        </p:tgtEl>
                                        <p:attrNameLst>
                                          <p:attrName>ppt_y</p:attrName>
                                        </p:attrNameLst>
                                      </p:cBhvr>
                                      <p:tavLst>
                                        <p:tav tm="0">
                                          <p:val>
                                            <p:strVal val="#ppt_y+.1"/>
                                          </p:val>
                                        </p:tav>
                                        <p:tav tm="100000">
                                          <p:val>
                                            <p:strVal val="#ppt_y"/>
                                          </p:val>
                                        </p:tav>
                                      </p:tavLst>
                                    </p:anim>
                                  </p:childTnLst>
                                </p:cTn>
                              </p:par>
                              <p:par>
                                <p:cTn id="31" presetID="23" presetClass="entr" presetSubtype="28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4000" fill="hold"/>
                                        <p:tgtEl>
                                          <p:spTgt spid="8"/>
                                        </p:tgtEl>
                                        <p:attrNameLst>
                                          <p:attrName>ppt_w</p:attrName>
                                        </p:attrNameLst>
                                      </p:cBhvr>
                                      <p:tavLst>
                                        <p:tav tm="0">
                                          <p:val>
                                            <p:strVal val="4/3*#ppt_w"/>
                                          </p:val>
                                        </p:tav>
                                        <p:tav tm="100000">
                                          <p:val>
                                            <p:strVal val="#ppt_w"/>
                                          </p:val>
                                        </p:tav>
                                      </p:tavLst>
                                    </p:anim>
                                    <p:anim calcmode="lin" valueType="num">
                                      <p:cBhvr>
                                        <p:cTn id="34" dur="4000" fill="hold"/>
                                        <p:tgtEl>
                                          <p:spTgt spid="8"/>
                                        </p:tgtEl>
                                        <p:attrNameLst>
                                          <p:attrName>ppt_h</p:attrName>
                                        </p:attrNameLst>
                                      </p:cBhvr>
                                      <p:tavLst>
                                        <p:tav tm="0">
                                          <p:val>
                                            <p:strVal val="4/3*#ppt_h"/>
                                          </p:val>
                                        </p:tav>
                                        <p:tav tm="100000">
                                          <p:val>
                                            <p:strVal val="#ppt_h"/>
                                          </p:val>
                                        </p:tav>
                                      </p:tavLst>
                                    </p:anim>
                                  </p:childTnLst>
                                </p:cTn>
                              </p:par>
                            </p:childTnLst>
                          </p:cTn>
                        </p:par>
                        <p:par>
                          <p:cTn id="35" fill="hold">
                            <p:stCondLst>
                              <p:cond delay="4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1"/>
                                          </p:val>
                                        </p:tav>
                                        <p:tav tm="100000">
                                          <p:val>
                                            <p:strVal val="#ppt_x"/>
                                          </p:val>
                                        </p:tav>
                                      </p:tavLst>
                                    </p:anim>
                                    <p:anim calcmode="lin" valueType="num">
                                      <p:cBhvr>
                                        <p:cTn id="4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146827163_3ea74d9440_b.jpg"/>
          <p:cNvPicPr>
            <a:picLocks noGrp="1" noChangeAspect="1"/>
          </p:cNvPicPr>
          <p:nvPr isPhoto="1"/>
        </p:nvPicPr>
        <p:blipFill>
          <a:blip r:embed="rId2" cstate="print"/>
          <a:stretch>
            <a:fillRect/>
          </a:stretch>
        </p:blipFill>
        <p:spPr bwMode="auto">
          <a:xfrm>
            <a:off x="0" y="-380578"/>
            <a:ext cx="9143999" cy="5904656"/>
          </a:xfrm>
          <a:prstGeom prst="rect">
            <a:avLst/>
          </a:prstGeom>
          <a:noFill/>
          <a:ln w="9525">
            <a:noFill/>
            <a:miter lim="800000"/>
            <a:headEnd/>
            <a:tailEnd/>
          </a:ln>
        </p:spPr>
      </p:pic>
      <p:sp>
        <p:nvSpPr>
          <p:cNvPr id="4" name="3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39552" y="4299942"/>
            <a:ext cx="8136904" cy="646331"/>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Frederic</a:t>
            </a:r>
            <a:r>
              <a:rPr lang="es-ES" i="1" dirty="0" smtClean="0">
                <a:effectLst>
                  <a:glow rad="101600">
                    <a:srgbClr val="C00000">
                      <a:alpha val="60000"/>
                    </a:srgbClr>
                  </a:glow>
                  <a:outerShdw blurRad="38100" dist="38100" dir="2700000" algn="tl">
                    <a:srgbClr val="000000">
                      <a:alpha val="43137"/>
                    </a:srgbClr>
                  </a:outerShdw>
                </a:effectLst>
              </a:rPr>
              <a:t>-Auguste </a:t>
            </a:r>
            <a:r>
              <a:rPr lang="es-ES" i="1" dirty="0" err="1" smtClean="0">
                <a:effectLst>
                  <a:glow rad="101600">
                    <a:srgbClr val="C00000">
                      <a:alpha val="60000"/>
                    </a:srgbClr>
                  </a:glow>
                  <a:outerShdw blurRad="38100" dist="38100" dir="2700000" algn="tl">
                    <a:srgbClr val="000000">
                      <a:alpha val="43137"/>
                    </a:srgbClr>
                  </a:outerShdw>
                </a:effectLst>
              </a:rPr>
              <a:t>Bartholdi</a:t>
            </a:r>
            <a:r>
              <a:rPr lang="es-ES" i="1" dirty="0" smtClean="0">
                <a:effectLst>
                  <a:glow rad="101600">
                    <a:srgbClr val="C00000">
                      <a:alpha val="60000"/>
                    </a:srgbClr>
                  </a:glow>
                  <a:outerShdw blurRad="38100" dist="38100" dir="2700000" algn="tl">
                    <a:srgbClr val="000000">
                      <a:alpha val="43137"/>
                    </a:srgbClr>
                  </a:outerShdw>
                </a:effectLst>
              </a:rPr>
              <a:t>, el creador de la Estatua de la Libertad, explica la estructura interior de la sección de la mano de la estatua a un visitante.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ripp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3000"/>
                                        <p:tgtEl>
                                          <p:spTgt spid="2"/>
                                        </p:tgtEl>
                                      </p:cBhvr>
                                    </p:animEffect>
                                  </p:childTnLst>
                                </p:cTn>
                              </p:par>
                              <p:par>
                                <p:cTn id="20" presetID="23" presetClass="entr" presetSubtype="28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4000" fill="hold"/>
                                        <p:tgtEl>
                                          <p:spTgt spid="2"/>
                                        </p:tgtEl>
                                        <p:attrNameLst>
                                          <p:attrName>ppt_w</p:attrName>
                                        </p:attrNameLst>
                                      </p:cBhvr>
                                      <p:tavLst>
                                        <p:tav tm="0">
                                          <p:val>
                                            <p:strVal val="4/3*#ppt_w"/>
                                          </p:val>
                                        </p:tav>
                                        <p:tav tm="100000">
                                          <p:val>
                                            <p:strVal val="#ppt_w"/>
                                          </p:val>
                                        </p:tav>
                                      </p:tavLst>
                                    </p:anim>
                                    <p:anim calcmode="lin" valueType="num">
                                      <p:cBhvr>
                                        <p:cTn id="23" dur="4000" fill="hold"/>
                                        <p:tgtEl>
                                          <p:spTgt spid="2"/>
                                        </p:tgtEl>
                                        <p:attrNameLst>
                                          <p:attrName>ppt_h</p:attrName>
                                        </p:attrNameLst>
                                      </p:cBhvr>
                                      <p:tavLst>
                                        <p:tav tm="0">
                                          <p:val>
                                            <p:strVal val="4/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0415c29c9d9eb.jpg"/>
          <p:cNvPicPr>
            <a:picLocks noGrp="1" noChangeAspect="1"/>
          </p:cNvPicPr>
          <p:nvPr isPhoto="1"/>
        </p:nvPicPr>
        <p:blipFill>
          <a:blip r:embed="rId2" cstate="print"/>
          <a:stretch>
            <a:fillRect/>
          </a:stretch>
        </p:blipFill>
        <p:spPr bwMode="auto">
          <a:xfrm>
            <a:off x="0" y="-364087"/>
            <a:ext cx="9144000" cy="5799666"/>
          </a:xfrm>
          <a:prstGeom prst="rect">
            <a:avLst/>
          </a:prstGeom>
          <a:noFill/>
          <a:ln w="9525">
            <a:noFill/>
            <a:miter lim="800000"/>
            <a:headEnd/>
            <a:tailEnd/>
          </a:ln>
        </p:spPr>
      </p:pic>
      <p:sp>
        <p:nvSpPr>
          <p:cNvPr id="5" name="4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11560" y="4299942"/>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Instantánea del pie de la estatua en torno a 1883, durante la construcción de la Estatua de la Libertad en París y antes de su traslado a Estados Unidos.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wheel spokes="1"/>
      </p:transition>
    </mc:Choice>
    <mc:Fallback xmlns="">
      <p:transition spd="slow" advTm="21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000"/>
                                        <p:tgtEl>
                                          <p:spTgt spid="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2" grpId="0" animBg="1"/>
      <p:bldP spid="14" grpId="0" animBg="1"/>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0" y="-380577"/>
            <a:ext cx="9144000" cy="5976664"/>
          </a:xfrm>
          <a:prstGeom prst="rect">
            <a:avLst/>
          </a:prstGeom>
          <a:noFill/>
          <a:ln w="9525">
            <a:noFill/>
            <a:miter lim="800000"/>
            <a:headEnd/>
            <a:tailEnd/>
          </a:ln>
        </p:spPr>
      </p:pic>
      <p:sp>
        <p:nvSpPr>
          <p:cNvPr id="4" name="3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323528" y="401191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estatua en sí es una construcción 100% francesa, mientras que el pedestal,  es 100% estadounidense. Día de colocación de la primera piedra, en 1884. La incesante lluvia fue también protagonista.</a:t>
            </a:r>
          </a:p>
        </p:txBody>
      </p:sp>
    </p:spTree>
  </p:cSld>
  <p:clrMapOvr>
    <a:masterClrMapping/>
  </p:clrMapOvr>
  <mc:AlternateContent xmlns:mc="http://schemas.openxmlformats.org/markup-compatibility/2006" xmlns:p14="http://schemas.microsoft.com/office/powerpoint/2010/main">
    <mc:Choice Requires="p14">
      <p:transition spd="slow" p14:dur="2250" advTm="26000">
        <p14:wheelReverse spokes="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3000"/>
                                        <p:tgtEl>
                                          <p:spTgt spid="2"/>
                                        </p:tgtEl>
                                      </p:cBhvr>
                                    </p:animEffect>
                                  </p:childTnLst>
                                </p:cTn>
                              </p:par>
                              <p:par>
                                <p:cTn id="20" presetID="23" presetClass="entr" presetSubtype="28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4000" fill="hold"/>
                                        <p:tgtEl>
                                          <p:spTgt spid="2"/>
                                        </p:tgtEl>
                                        <p:attrNameLst>
                                          <p:attrName>ppt_w</p:attrName>
                                        </p:attrNameLst>
                                      </p:cBhvr>
                                      <p:tavLst>
                                        <p:tav tm="0">
                                          <p:val>
                                            <p:strVal val="4/3*#ppt_w"/>
                                          </p:val>
                                        </p:tav>
                                        <p:tav tm="100000">
                                          <p:val>
                                            <p:strVal val="#ppt_w"/>
                                          </p:val>
                                        </p:tav>
                                      </p:tavLst>
                                    </p:anim>
                                    <p:anim calcmode="lin" valueType="num">
                                      <p:cBhvr>
                                        <p:cTn id="23" dur="4000" fill="hold"/>
                                        <p:tgtEl>
                                          <p:spTgt spid="2"/>
                                        </p:tgtEl>
                                        <p:attrNameLst>
                                          <p:attrName>ppt_h</p:attrName>
                                        </p:attrNameLst>
                                      </p:cBhvr>
                                      <p:tavLst>
                                        <p:tav tm="0">
                                          <p:val>
                                            <p:strVal val="4/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39d57ca0a91048b693c8829ab5c19a3.jpg"/>
          <p:cNvPicPr>
            <a:picLocks noGrp="1" noChangeAspect="1"/>
          </p:cNvPicPr>
          <p:nvPr isPhoto="1"/>
        </p:nvPicPr>
        <p:blipFill>
          <a:blip r:embed="rId2" cstate="print"/>
          <a:stretch>
            <a:fillRect/>
          </a:stretch>
        </p:blipFill>
        <p:spPr bwMode="auto">
          <a:xfrm>
            <a:off x="0" y="-524594"/>
            <a:ext cx="9144000" cy="5668094"/>
          </a:xfrm>
          <a:prstGeom prst="rect">
            <a:avLst/>
          </a:prstGeom>
          <a:noFill/>
          <a:ln w="9525">
            <a:noFill/>
            <a:miter lim="800000"/>
            <a:headEnd/>
            <a:tailEnd/>
          </a:ln>
        </p:spPr>
      </p:pic>
      <p:sp>
        <p:nvSpPr>
          <p:cNvPr id="4" name="3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539552" y="401191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base se está construyendo. Distinguimos los marcos de madera utilizados para encaminar las piedras hacia la parte superior. Los trabajadores y las personalidades presentes posan como nadie lo hace hoy en día.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wedge/>
      </p:transition>
    </mc:Choice>
    <mc:Fallback xmlns="">
      <p:transition spd="slow" advTm="27000">
        <p:wedg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000"/>
                                        <p:tgtEl>
                                          <p:spTgt spid="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788_492887494104904_554425886_n.jpg"/>
          <p:cNvPicPr>
            <a:picLocks noChangeAspect="1"/>
          </p:cNvPicPr>
          <p:nvPr/>
        </p:nvPicPr>
        <p:blipFill>
          <a:blip r:embed="rId2" cstate="print"/>
          <a:stretch>
            <a:fillRect/>
          </a:stretch>
        </p:blipFill>
        <p:spPr bwMode="auto">
          <a:xfrm>
            <a:off x="0" y="0"/>
            <a:ext cx="4148523" cy="5143500"/>
          </a:xfrm>
          <a:prstGeom prst="rect">
            <a:avLst/>
          </a:prstGeom>
          <a:noFill/>
          <a:ln w="9525">
            <a:noFill/>
            <a:miter lim="800000"/>
            <a:headEnd/>
            <a:tailEnd/>
          </a:ln>
        </p:spPr>
      </p:pic>
      <p:pic>
        <p:nvPicPr>
          <p:cNvPr id="5" name="4 Imagen" descr="389788_492887494104904_554425886_n.jpg"/>
          <p:cNvPicPr>
            <a:picLocks noChangeAspect="1"/>
          </p:cNvPicPr>
          <p:nvPr/>
        </p:nvPicPr>
        <p:blipFill>
          <a:blip r:embed="rId2" cstate="print"/>
          <a:stretch>
            <a:fillRect/>
          </a:stretch>
        </p:blipFill>
        <p:spPr bwMode="auto">
          <a:xfrm>
            <a:off x="0" y="0"/>
            <a:ext cx="4148523" cy="5143500"/>
          </a:xfrm>
          <a:prstGeom prst="rect">
            <a:avLst/>
          </a:prstGeom>
          <a:noFill/>
          <a:ln w="9525">
            <a:noFill/>
            <a:miter lim="800000"/>
            <a:headEnd/>
            <a:tailEnd/>
          </a:ln>
        </p:spPr>
      </p:pic>
      <p:pic>
        <p:nvPicPr>
          <p:cNvPr id="6" name="5 Imagen" descr="389788_492887494104904_554425886_n.jpg"/>
          <p:cNvPicPr>
            <a:picLocks noChangeAspect="1"/>
          </p:cNvPicPr>
          <p:nvPr/>
        </p:nvPicPr>
        <p:blipFill>
          <a:blip r:embed="rId2" cstate="print"/>
          <a:stretch>
            <a:fillRect/>
          </a:stretch>
        </p:blipFill>
        <p:spPr bwMode="auto">
          <a:xfrm>
            <a:off x="0" y="0"/>
            <a:ext cx="4148523" cy="5143500"/>
          </a:xfrm>
          <a:prstGeom prst="rect">
            <a:avLst/>
          </a:prstGeom>
          <a:noFill/>
          <a:ln w="9525">
            <a:noFill/>
            <a:miter lim="800000"/>
            <a:headEnd/>
            <a:tailEnd/>
          </a:ln>
        </p:spPr>
      </p:pic>
      <p:sp>
        <p:nvSpPr>
          <p:cNvPr id="7" name="6 CuadroTexto"/>
          <p:cNvSpPr txBox="1"/>
          <p:nvPr/>
        </p:nvSpPr>
        <p:spPr>
          <a:xfrm>
            <a:off x="4427984" y="1635646"/>
            <a:ext cx="4536504"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 medida que las partes se iban terminando, se exhibían por todo París. La cabeza de la señora Libertad se puso en los jardines de </a:t>
            </a:r>
            <a:r>
              <a:rPr lang="es-ES" sz="2000" i="1" dirty="0" err="1" smtClean="0">
                <a:effectLst>
                  <a:glow rad="101600">
                    <a:srgbClr val="C00000">
                      <a:alpha val="60000"/>
                    </a:srgbClr>
                  </a:glow>
                  <a:outerShdw blurRad="38100" dist="38100" dir="2700000" algn="tl">
                    <a:srgbClr val="000000">
                      <a:alpha val="43137"/>
                    </a:srgbClr>
                  </a:outerShdw>
                </a:effectLst>
              </a:rPr>
              <a:t>Trocadero</a:t>
            </a:r>
            <a:r>
              <a:rPr lang="es-ES" sz="2000" i="1" dirty="0" smtClean="0">
                <a:effectLst>
                  <a:glow rad="101600">
                    <a:srgbClr val="C00000">
                      <a:alpha val="60000"/>
                    </a:srgbClr>
                  </a:glow>
                  <a:outerShdw blurRad="38100" dist="38100" dir="2700000" algn="tl">
                    <a:srgbClr val="000000">
                      <a:alpha val="43137"/>
                    </a:srgbClr>
                  </a:outerShdw>
                </a:effectLst>
              </a:rPr>
              <a:t>, enfrente de la Torre Eiffel, al igual que la antorcha que durante años dio la bienvenida a los barcos que llegaban cargados de inmigrantes al puerto de Nueva York.</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blinds/>
      </p:transition>
    </mc:Choice>
    <mc:Fallback xmlns="">
      <p:transition spd="slow" advTm="35000">
        <p:blind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heel(8)">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ames Bullough (38).jpg"/>
          <p:cNvPicPr>
            <a:picLocks noGrp="1" noChangeAspect="1"/>
          </p:cNvPicPr>
          <p:nvPr isPhoto="1"/>
        </p:nvPicPr>
        <p:blipFill>
          <a:blip r:embed="rId2" cstate="print"/>
          <a:stretch>
            <a:fillRect/>
          </a:stretch>
        </p:blipFill>
        <p:spPr>
          <a:xfrm>
            <a:off x="0" y="-236562"/>
            <a:ext cx="9144000" cy="5616624"/>
          </a:xfrm>
          <a:prstGeom prst="rect">
            <a:avLst/>
          </a:prstGeom>
          <a:solidFill>
            <a:schemeClr val="tx2">
              <a:lumMod val="75000"/>
              <a:alpha val="80000"/>
            </a:schemeClr>
          </a:solidFill>
          <a:ln>
            <a:noFill/>
          </a:ln>
        </p:spPr>
      </p:pic>
      <p:sp>
        <p:nvSpPr>
          <p:cNvPr id="8" name="7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57200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467544" y="3507854"/>
            <a:ext cx="828092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cabeza y los gigantes hombros de la Libertad causaron mucha expectación durante su exposición en la Exhibición Universal de París en julio de 1878. El busto estaba en el Campo de Marte y los turistas pagaban un pequeño precio por entrar y ascender hasta la corona. La muestra del busto de la Estatua de la Libertad fue la gran atracción de la Exposición Universal de París de 1878.</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2000">
        <p:blinds dir="vert"/>
      </p:transition>
    </mc:Choice>
    <mc:Fallback xmlns="">
      <p:transition spd="slow" advTm="42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grpId="0" nodeType="withEffect">
                                  <p:stCondLst>
                                    <p:cond delay="0"/>
                                  </p:stCondLst>
                                  <p:childTnLst>
                                    <p:animEffect transition="out" filter="diamond(in)">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55"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ppt_w*0.70"/>
                                          </p:val>
                                        </p:tav>
                                        <p:tav tm="100000">
                                          <p:val>
                                            <p:strVal val="#ppt_w"/>
                                          </p:val>
                                        </p:tav>
                                      </p:tavLst>
                                    </p:anim>
                                    <p:anim calcmode="lin" valueType="num">
                                      <p:cBhvr>
                                        <p:cTn id="20" dur="4000" fill="hold"/>
                                        <p:tgtEl>
                                          <p:spTgt spid="2"/>
                                        </p:tgtEl>
                                        <p:attrNameLst>
                                          <p:attrName>ppt_h</p:attrName>
                                        </p:attrNameLst>
                                      </p:cBhvr>
                                      <p:tavLst>
                                        <p:tav tm="0">
                                          <p:val>
                                            <p:strVal val="#ppt_h"/>
                                          </p:val>
                                        </p:tav>
                                        <p:tav tm="100000">
                                          <p:val>
                                            <p:strVal val="#ppt_h"/>
                                          </p:val>
                                        </p:tav>
                                      </p:tavLst>
                                    </p:anim>
                                    <p:animEffect transition="in" filter="fade">
                                      <p:cBhvr>
                                        <p:cTn id="21" dur="4000"/>
                                        <p:tgtEl>
                                          <p:spTgt spid="2"/>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ppt_x</p:attrName>
                                        </p:attrNameLst>
                                      </p:cBhvr>
                                      <p:tavLst>
                                        <p:tav tm="0">
                                          <p:val>
                                            <p:strVal val="#ppt_x-.1"/>
                                          </p:val>
                                        </p:tav>
                                        <p:tav tm="100000">
                                          <p:val>
                                            <p:strVal val="#ppt_x"/>
                                          </p:val>
                                        </p:tav>
                                      </p:tavLst>
                                    </p:anim>
                                    <p:anim calcmode="lin" valueType="num">
                                      <p:cBhvr>
                                        <p:cTn id="27"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2 Albert-Einstein-Summer-1939-Nassau-Point-Long-Island-NY.jpg"/>
          <p:cNvPicPr>
            <a:picLocks noChangeAspect="1"/>
          </p:cNvPicPr>
          <p:nvPr/>
        </p:nvPicPr>
        <p:blipFill>
          <a:blip r:embed="rId2" cstate="print"/>
          <a:stretch>
            <a:fillRect/>
          </a:stretch>
        </p:blipFill>
        <p:spPr bwMode="auto">
          <a:xfrm>
            <a:off x="0" y="0"/>
            <a:ext cx="3995334" cy="5143500"/>
          </a:xfrm>
          <a:prstGeom prst="rect">
            <a:avLst/>
          </a:prstGeom>
          <a:noFill/>
          <a:ln w="9525">
            <a:noFill/>
            <a:miter lim="800000"/>
            <a:headEnd/>
            <a:tailEnd/>
          </a:ln>
        </p:spPr>
      </p:pic>
      <p:pic>
        <p:nvPicPr>
          <p:cNvPr id="6" name="5 Imagen" descr="02 Albert-Einstein-Summer-1939-Nassau-Point-Long-Island-NY.jpg"/>
          <p:cNvPicPr>
            <a:picLocks noChangeAspect="1"/>
          </p:cNvPicPr>
          <p:nvPr/>
        </p:nvPicPr>
        <p:blipFill>
          <a:blip r:embed="rId2" cstate="print"/>
          <a:stretch>
            <a:fillRect/>
          </a:stretch>
        </p:blipFill>
        <p:spPr bwMode="auto">
          <a:xfrm>
            <a:off x="0" y="0"/>
            <a:ext cx="3995334" cy="5143500"/>
          </a:xfrm>
          <a:prstGeom prst="rect">
            <a:avLst/>
          </a:prstGeom>
          <a:noFill/>
          <a:ln w="9525">
            <a:noFill/>
            <a:miter lim="800000"/>
            <a:headEnd/>
            <a:tailEnd/>
          </a:ln>
        </p:spPr>
      </p:pic>
      <p:sp>
        <p:nvSpPr>
          <p:cNvPr id="7" name="6 CuadroTexto"/>
          <p:cNvSpPr txBox="1"/>
          <p:nvPr/>
        </p:nvSpPr>
        <p:spPr>
          <a:xfrm>
            <a:off x="4283968" y="1491630"/>
            <a:ext cx="4392488"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Cada pieza de la estatua se almacenó en el patio de los talleres de </a:t>
            </a:r>
            <a:r>
              <a:rPr lang="es-ES" sz="2000" i="1" dirty="0" err="1" smtClean="0">
                <a:effectLst>
                  <a:glow rad="101600">
                    <a:srgbClr val="C00000">
                      <a:alpha val="60000"/>
                    </a:srgbClr>
                  </a:glow>
                  <a:outerShdw blurRad="38100" dist="38100" dir="2700000" algn="tl">
                    <a:srgbClr val="000000">
                      <a:alpha val="43137"/>
                    </a:srgbClr>
                  </a:outerShdw>
                </a:effectLst>
              </a:rPr>
              <a:t>Gaget</a:t>
            </a:r>
            <a:r>
              <a:rPr lang="es-ES" sz="2000" i="1" dirty="0" smtClean="0">
                <a:effectLst>
                  <a:glow rad="101600">
                    <a:srgbClr val="C00000">
                      <a:alpha val="60000"/>
                    </a:srgbClr>
                  </a:glow>
                  <a:outerShdw blurRad="38100" dist="38100" dir="2700000" algn="tl">
                    <a:srgbClr val="000000">
                      <a:alpha val="43137"/>
                    </a:srgbClr>
                  </a:outerShdw>
                </a:effectLst>
              </a:rPr>
              <a:t> y </a:t>
            </a:r>
            <a:r>
              <a:rPr lang="es-ES" sz="2000" i="1" dirty="0" err="1" smtClean="0">
                <a:effectLst>
                  <a:glow rad="101600">
                    <a:srgbClr val="C00000">
                      <a:alpha val="60000"/>
                    </a:srgbClr>
                  </a:glow>
                  <a:outerShdw blurRad="38100" dist="38100" dir="2700000" algn="tl">
                    <a:srgbClr val="000000">
                      <a:alpha val="43137"/>
                    </a:srgbClr>
                  </a:outerShdw>
                </a:effectLst>
              </a:rPr>
              <a:t>Gauthier</a:t>
            </a:r>
            <a:r>
              <a:rPr lang="es-ES" sz="2000" i="1" dirty="0" smtClean="0">
                <a:effectLst>
                  <a:glow rad="101600">
                    <a:srgbClr val="C00000">
                      <a:alpha val="60000"/>
                    </a:srgbClr>
                  </a:glow>
                  <a:outerShdw blurRad="38100" dist="38100" dir="2700000" algn="tl">
                    <a:srgbClr val="000000">
                      <a:alpha val="43137"/>
                    </a:srgbClr>
                  </a:outerShdw>
                </a:effectLst>
              </a:rPr>
              <a:t> a la espera de ser ensamblados. Las dos primeras piezas fueron la antorcha y la cabeza, dos elementos esenciales que podrían mostrar al público el progreso del trabajo de manera clara.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doors dir="vert"/>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vertical)">
                                      <p:cBhvr>
                                        <p:cTn id="7" dur="4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4000"/>
                                        <p:tgtEl>
                                          <p:spTgt spid="5"/>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1"/>
                                          </p:val>
                                        </p:tav>
                                        <p:tav tm="100000">
                                          <p:val>
                                            <p:strVal val="#ppt_x"/>
                                          </p:val>
                                        </p:tav>
                                      </p:tavLst>
                                    </p:anim>
                                    <p:anim calcmode="lin" valueType="num">
                                      <p:cBhvr>
                                        <p:cTn id="1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7 Crucero modelo Reina Regente.jpg"/>
          <p:cNvPicPr>
            <a:picLocks noChangeAspect="1"/>
          </p:cNvPicPr>
          <p:nvPr/>
        </p:nvPicPr>
        <p:blipFill>
          <a:blip r:embed="rId2" cstate="print"/>
          <a:stretch>
            <a:fillRect/>
          </a:stretch>
        </p:blipFill>
        <p:spPr bwMode="auto">
          <a:xfrm>
            <a:off x="1" y="-236562"/>
            <a:ext cx="4067943" cy="5688632"/>
          </a:xfrm>
          <a:prstGeom prst="rect">
            <a:avLst/>
          </a:prstGeom>
          <a:noFill/>
          <a:ln w="9525">
            <a:noFill/>
            <a:miter lim="800000"/>
            <a:headEnd/>
            <a:tailEnd/>
          </a:ln>
        </p:spPr>
      </p:pic>
      <p:pic>
        <p:nvPicPr>
          <p:cNvPr id="7" name="6 Imagen" descr="07 Crucero modelo Reina Regente.jpg"/>
          <p:cNvPicPr>
            <a:picLocks noChangeAspect="1"/>
          </p:cNvPicPr>
          <p:nvPr/>
        </p:nvPicPr>
        <p:blipFill>
          <a:blip r:embed="rId2" cstate="print"/>
          <a:stretch>
            <a:fillRect/>
          </a:stretch>
        </p:blipFill>
        <p:spPr bwMode="auto">
          <a:xfrm>
            <a:off x="1" y="-236562"/>
            <a:ext cx="4067943" cy="5688632"/>
          </a:xfrm>
          <a:prstGeom prst="rect">
            <a:avLst/>
          </a:prstGeom>
          <a:noFill/>
          <a:ln w="9525">
            <a:noFill/>
            <a:miter lim="800000"/>
            <a:headEnd/>
            <a:tailEnd/>
          </a:ln>
        </p:spPr>
      </p:pic>
      <p:sp>
        <p:nvSpPr>
          <p:cNvPr id="6" name="5 CuadroTexto"/>
          <p:cNvSpPr txBox="1"/>
          <p:nvPr/>
        </p:nvSpPr>
        <p:spPr>
          <a:xfrm>
            <a:off x="4427984" y="1707654"/>
            <a:ext cx="4536504"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idea era hacer un montaje completo de la estatua antes de enviarla a Nueva-York. Por supuesto, </a:t>
            </a:r>
            <a:r>
              <a:rPr lang="es-ES" sz="2000" i="1" dirty="0" err="1" smtClean="0">
                <a:effectLst>
                  <a:glow rad="101600">
                    <a:srgbClr val="C00000">
                      <a:alpha val="60000"/>
                    </a:srgbClr>
                  </a:glow>
                  <a:outerShdw blurRad="38100" dist="38100" dir="2700000" algn="tl">
                    <a:srgbClr val="000000">
                      <a:alpha val="43137"/>
                    </a:srgbClr>
                  </a:outerShdw>
                </a:effectLst>
              </a:rPr>
              <a:t>Bartholdi</a:t>
            </a:r>
            <a:r>
              <a:rPr lang="es-ES" sz="2000" i="1" dirty="0" smtClean="0">
                <a:effectLst>
                  <a:glow rad="101600">
                    <a:srgbClr val="C00000">
                      <a:alpha val="60000"/>
                    </a:srgbClr>
                  </a:glow>
                  <a:outerShdw blurRad="38100" dist="38100" dir="2700000" algn="tl">
                    <a:srgbClr val="000000">
                      <a:alpha val="43137"/>
                    </a:srgbClr>
                  </a:outerShdw>
                </a:effectLst>
              </a:rPr>
              <a:t> no esperó a que todas las partes estuvieran terminadas para comenzar el ensamblaje, era solo que el marco estaba listo, al menos hasta cierta altura, para comenzar el trabajo.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doors/>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4000" fill="hold"/>
                                        <p:tgtEl>
                                          <p:spTgt spid="7"/>
                                        </p:tgtEl>
                                        <p:attrNameLst>
                                          <p:attrName>ppt_w</p:attrName>
                                        </p:attrNameLst>
                                      </p:cBhvr>
                                      <p:tavLst>
                                        <p:tav tm="0">
                                          <p:val>
                                            <p:strVal val="4/3*#ppt_w"/>
                                          </p:val>
                                        </p:tav>
                                        <p:tav tm="100000">
                                          <p:val>
                                            <p:strVal val="#ppt_w"/>
                                          </p:val>
                                        </p:tav>
                                      </p:tavLst>
                                    </p:anim>
                                    <p:anim calcmode="lin" valueType="num">
                                      <p:cBhvr>
                                        <p:cTn id="15" dur="4000" fill="hold"/>
                                        <p:tgtEl>
                                          <p:spTgt spid="7"/>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out)">
                                      <p:cBhvr>
                                        <p:cTn id="18" dur="4000"/>
                                        <p:tgtEl>
                                          <p:spTgt spid="7"/>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zebras01.jpg"/>
          <p:cNvPicPr>
            <a:picLocks noGrp="1" noChangeAspect="1"/>
          </p:cNvPicPr>
          <p:nvPr isPhoto="1"/>
        </p:nvPicPr>
        <p:blipFill>
          <a:blip r:embed="rId2" cstate="print"/>
          <a:stretch>
            <a:fillRect/>
          </a:stretch>
        </p:blipFill>
        <p:spPr bwMode="auto">
          <a:xfrm>
            <a:off x="0" y="0"/>
            <a:ext cx="4283968" cy="5143500"/>
          </a:xfrm>
          <a:prstGeom prst="rect">
            <a:avLst/>
          </a:prstGeom>
          <a:noFill/>
          <a:ln w="9525">
            <a:noFill/>
            <a:miter lim="800000"/>
            <a:headEnd/>
            <a:tailEnd/>
          </a:ln>
        </p:spPr>
      </p:pic>
      <p:sp>
        <p:nvSpPr>
          <p:cNvPr id="7" name="6 Rectángulo"/>
          <p:cNvSpPr/>
          <p:nvPr/>
        </p:nvSpPr>
        <p:spPr>
          <a:xfrm>
            <a:off x="2195736" y="0"/>
            <a:ext cx="2304256"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0"/>
            <a:ext cx="2195736"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4572000" y="1851670"/>
            <a:ext cx="4176464"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estructura de soporte a la piel se conectó con unas barras planas de hierro que terminaban en una malla de correas metálicas —'</a:t>
            </a:r>
            <a:r>
              <a:rPr lang="es-ES" sz="2000" i="1" dirty="0" err="1" smtClean="0">
                <a:effectLst>
                  <a:glow rad="101600">
                    <a:srgbClr val="C00000">
                      <a:alpha val="60000"/>
                    </a:srgbClr>
                  </a:glow>
                  <a:outerShdw blurRad="38100" dist="38100" dir="2700000" algn="tl">
                    <a:srgbClr val="000000">
                      <a:alpha val="43137"/>
                    </a:srgbClr>
                  </a:outerShdw>
                </a:effectLst>
              </a:rPr>
              <a:t>saddles</a:t>
            </a:r>
            <a:r>
              <a:rPr lang="es-ES" sz="2000" i="1" dirty="0" smtClean="0">
                <a:effectLst>
                  <a:glow rad="101600">
                    <a:srgbClr val="C00000">
                      <a:alpha val="60000"/>
                    </a:srgbClr>
                  </a:glow>
                  <a:outerShdw blurRad="38100" dist="38100" dir="2700000" algn="tl">
                    <a:srgbClr val="000000">
                      <a:alpha val="43137"/>
                    </a:srgbClr>
                  </a:outerShdw>
                </a:effectLst>
              </a:rPr>
              <a:t>'—, que quedaban remachadas a la piel brindando un soporte firme.</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6000">
        <p15:prstTrans prst="prestig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grpId="0" nodeType="withEffect">
                                  <p:stCondLst>
                                    <p:cond delay="0"/>
                                  </p:stCondLst>
                                  <p:childTnLst>
                                    <p:animEffect transition="out" filter="circle(in)">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4000" fill="hold"/>
                                        <p:tgtEl>
                                          <p:spTgt spid="2"/>
                                        </p:tgtEl>
                                        <p:attrNameLst>
                                          <p:attrName>ppt_w</p:attrName>
                                        </p:attrNameLst>
                                      </p:cBhvr>
                                      <p:tavLst>
                                        <p:tav tm="0">
                                          <p:val>
                                            <p:strVal val="4/3*#ppt_w"/>
                                          </p:val>
                                        </p:tav>
                                        <p:tav tm="100000">
                                          <p:val>
                                            <p:strVal val="#ppt_w"/>
                                          </p:val>
                                        </p:tav>
                                      </p:tavLst>
                                    </p:anim>
                                    <p:anim calcmode="lin" valueType="num">
                                      <p:cBhvr>
                                        <p:cTn id="14" dur="4000" fill="hold"/>
                                        <p:tgtEl>
                                          <p:spTgt spid="2"/>
                                        </p:tgtEl>
                                        <p:attrNameLst>
                                          <p:attrName>ppt_h</p:attrName>
                                        </p:attrNameLst>
                                      </p:cBhvr>
                                      <p:tavLst>
                                        <p:tav tm="0">
                                          <p:val>
                                            <p:strVal val="4/3*#ppt_h"/>
                                          </p:val>
                                        </p:tav>
                                        <p:tav tm="100000">
                                          <p:val>
                                            <p:strVal val="#ppt_h"/>
                                          </p:val>
                                        </p:tav>
                                      </p:tavLst>
                                    </p:anim>
                                  </p:childTnLst>
                                </p:cTn>
                              </p:par>
                              <p:par>
                                <p:cTn id="15" presetID="10"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4000"/>
                                        <p:tgtEl>
                                          <p:spTgt spid="2"/>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bcbc75a47d02da3c44d60c4ad6c809e.jpg"/>
          <p:cNvPicPr>
            <a:picLocks noGrp="1" noChangeAspect="1"/>
          </p:cNvPicPr>
          <p:nvPr isPhoto="1"/>
        </p:nvPicPr>
        <p:blipFill>
          <a:blip r:embed="rId2" cstate="print"/>
          <a:stretch>
            <a:fillRect/>
          </a:stretch>
        </p:blipFill>
        <p:spPr bwMode="auto">
          <a:xfrm>
            <a:off x="0" y="0"/>
            <a:ext cx="4067944" cy="5143500"/>
          </a:xfrm>
          <a:prstGeom prst="rect">
            <a:avLst/>
          </a:prstGeom>
          <a:noFill/>
          <a:ln w="9525">
            <a:noFill/>
            <a:miter lim="800000"/>
            <a:headEnd/>
            <a:tailEnd/>
          </a:ln>
        </p:spPr>
      </p:pic>
      <p:sp>
        <p:nvSpPr>
          <p:cNvPr id="4" name="3 Rectángulo"/>
          <p:cNvSpPr/>
          <p:nvPr/>
        </p:nvSpPr>
        <p:spPr>
          <a:xfrm>
            <a:off x="0" y="0"/>
            <a:ext cx="205172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051720" y="2571750"/>
            <a:ext cx="2304256"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2571750"/>
            <a:ext cx="205172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2051720" y="0"/>
            <a:ext cx="2304256"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4572000" y="1563638"/>
            <a:ext cx="4104456"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Una de las curiosidades de la Estatua de la Libertad que más tardó en descubrirse es que la cabeza está unos 60 centímetros fuera de sitio. Después de montar tantísimas piezas, al llegar a la cabeza alguien se despistó. ¡Lo mejor es que no se dieron cuenta hasta el 1982!</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dir="r" isInverted="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000"/>
                                        <p:tgtEl>
                                          <p:spTgt spid="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11" grpId="0" animBg="1"/>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c3b3rdoba-4.jpg"/>
          <p:cNvPicPr>
            <a:picLocks noGrp="1" noChangeAspect="1"/>
          </p:cNvPicPr>
          <p:nvPr isPhoto="1"/>
        </p:nvPicPr>
        <p:blipFill>
          <a:blip r:embed="rId2" cstate="print"/>
          <a:stretch>
            <a:fillRect/>
          </a:stretch>
        </p:blipFill>
        <p:spPr bwMode="auto">
          <a:xfrm>
            <a:off x="0" y="-380578"/>
            <a:ext cx="9144000" cy="5904656"/>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323528" y="3512284"/>
            <a:ext cx="8604448"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Hacer llegar a Lady </a:t>
            </a:r>
            <a:r>
              <a:rPr lang="es-ES" sz="2000" i="1" dirty="0" err="1" smtClean="0">
                <a:effectLst>
                  <a:glow rad="101600">
                    <a:srgbClr val="C00000">
                      <a:alpha val="60000"/>
                    </a:srgbClr>
                  </a:glow>
                  <a:outerShdw blurRad="38100" dist="38100" dir="2700000" algn="tl">
                    <a:srgbClr val="000000">
                      <a:alpha val="43137"/>
                    </a:srgbClr>
                  </a:outerShdw>
                </a:effectLst>
              </a:rPr>
              <a:t>Liberty</a:t>
            </a:r>
            <a:r>
              <a:rPr lang="es-ES" sz="2000" i="1" dirty="0" smtClean="0">
                <a:effectLst>
                  <a:glow rad="101600">
                    <a:srgbClr val="C00000">
                      <a:alpha val="60000"/>
                    </a:srgbClr>
                  </a:glow>
                  <a:outerShdw blurRad="38100" dist="38100" dir="2700000" algn="tl">
                    <a:srgbClr val="000000">
                      <a:alpha val="43137"/>
                    </a:srgbClr>
                  </a:outerShdw>
                </a:effectLst>
              </a:rPr>
              <a:t> hasta el puerto de Nueva York fue toda una odisea. La estatua se tuvo que desmontar en 350 piezas que se metieron en 214 cajas. En enero de 1885, salió desde el patio de París donde fue construida hacia </a:t>
            </a:r>
            <a:r>
              <a:rPr lang="es-ES" sz="2000" i="1" dirty="0" err="1" smtClean="0">
                <a:effectLst>
                  <a:glow rad="101600">
                    <a:srgbClr val="C00000">
                      <a:alpha val="60000"/>
                    </a:srgbClr>
                  </a:glow>
                  <a:outerShdw blurRad="38100" dist="38100" dir="2700000" algn="tl">
                    <a:srgbClr val="000000">
                      <a:alpha val="43137"/>
                    </a:srgbClr>
                  </a:outerShdw>
                </a:effectLst>
              </a:rPr>
              <a:t>Rouen</a:t>
            </a:r>
            <a:r>
              <a:rPr lang="es-ES" sz="2000" i="1" dirty="0" smtClean="0">
                <a:effectLst>
                  <a:glow rad="101600">
                    <a:srgbClr val="C00000">
                      <a:alpha val="60000"/>
                    </a:srgbClr>
                  </a:glow>
                  <a:outerShdw blurRad="38100" dist="38100" dir="2700000" algn="tl">
                    <a:srgbClr val="000000">
                      <a:alpha val="43137"/>
                    </a:srgbClr>
                  </a:outerShdw>
                </a:effectLst>
              </a:rPr>
              <a:t> en tren. En la imagen, disparos para celebrar la inauguración del grandioso monumento.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prism isInverted="1"/>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146827163_3ea74d9440_b.jpg"/>
          <p:cNvPicPr>
            <a:picLocks noGrp="1" noChangeAspect="1"/>
          </p:cNvPicPr>
          <p:nvPr isPhoto="1"/>
        </p:nvPicPr>
        <p:blipFill>
          <a:blip r:embed="rId2" cstate="print"/>
          <a:stretch>
            <a:fillRect/>
          </a:stretch>
        </p:blipFill>
        <p:spPr bwMode="auto">
          <a:xfrm>
            <a:off x="0" y="0"/>
            <a:ext cx="4499992" cy="5143500"/>
          </a:xfrm>
          <a:prstGeom prst="rect">
            <a:avLst/>
          </a:prstGeom>
          <a:noFill/>
          <a:ln w="9525">
            <a:noFill/>
            <a:miter lim="800000"/>
            <a:headEnd/>
            <a:tailEnd/>
          </a:ln>
        </p:spPr>
      </p:pic>
      <p:sp>
        <p:nvSpPr>
          <p:cNvPr id="4" name="3 Rectángulo"/>
          <p:cNvSpPr/>
          <p:nvPr/>
        </p:nvSpPr>
        <p:spPr>
          <a:xfrm>
            <a:off x="0" y="0"/>
            <a:ext cx="2267744"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267744" y="0"/>
            <a:ext cx="2808312"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FFFF"/>
              </a:solidFill>
              <a:cs typeface="Arial" charset="0"/>
            </a:endParaRPr>
          </a:p>
        </p:txBody>
      </p:sp>
      <p:sp>
        <p:nvSpPr>
          <p:cNvPr id="12" name="11 Rectángulo"/>
          <p:cNvSpPr/>
          <p:nvPr/>
        </p:nvSpPr>
        <p:spPr>
          <a:xfrm>
            <a:off x="0" y="2571750"/>
            <a:ext cx="2267744"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267744" y="2571750"/>
            <a:ext cx="2808312"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076056" y="1563638"/>
            <a:ext cx="3672408"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esta imagen, la antorcha y parte del brazo de la Estatua de la Libertad se exhibe en la Exhibición del Centenario de Filadelfia en 1876. Se puso un puesto de información en la base del brazo y en la imagen se puede ver a dos personas bajo la llama de antorcha.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dir="u" isInverted="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000"/>
                                        <p:tgtEl>
                                          <p:spTgt spid="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ames Bullough (38).jpg"/>
          <p:cNvPicPr>
            <a:picLocks noGrp="1" noChangeAspect="1"/>
          </p:cNvPicPr>
          <p:nvPr isPhoto="1"/>
        </p:nvPicPr>
        <p:blipFill>
          <a:blip r:embed="rId2" cstate="print"/>
          <a:stretch>
            <a:fillRect/>
          </a:stretch>
        </p:blipFill>
        <p:spPr>
          <a:xfrm>
            <a:off x="0" y="0"/>
            <a:ext cx="5789253" cy="5140643"/>
          </a:xfrm>
          <a:prstGeom prst="rect">
            <a:avLst/>
          </a:prstGeom>
          <a:solidFill>
            <a:schemeClr val="tx2">
              <a:lumMod val="75000"/>
              <a:alpha val="80000"/>
            </a:schemeClr>
          </a:solidFill>
          <a:ln>
            <a:noFill/>
          </a:ln>
        </p:spPr>
      </p:pic>
      <p:sp>
        <p:nvSpPr>
          <p:cNvPr id="8" name="7 Rectángulo"/>
          <p:cNvSpPr/>
          <p:nvPr/>
        </p:nvSpPr>
        <p:spPr>
          <a:xfrm>
            <a:off x="0" y="2571750"/>
            <a:ext cx="2915816"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0"/>
            <a:ext cx="2915816"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2915816" y="0"/>
            <a:ext cx="3024336"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2915816" y="2571750"/>
            <a:ext cx="3024336"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868144" y="1491630"/>
            <a:ext cx="3096344"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septiembre de 1938, unos operarios especialistas en trabajos en altura quitan una de las puntas de la corona de la Estatua de la Libertad para restaurarla antes de la Exposición Universal de 1939.</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dir="u"/>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55"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ppt_w*0.70"/>
                                          </p:val>
                                        </p:tav>
                                        <p:tav tm="100000">
                                          <p:val>
                                            <p:strVal val="#ppt_w"/>
                                          </p:val>
                                        </p:tav>
                                      </p:tavLst>
                                    </p:anim>
                                    <p:anim calcmode="lin" valueType="num">
                                      <p:cBhvr>
                                        <p:cTn id="20" dur="4000" fill="hold"/>
                                        <p:tgtEl>
                                          <p:spTgt spid="2"/>
                                        </p:tgtEl>
                                        <p:attrNameLst>
                                          <p:attrName>ppt_h</p:attrName>
                                        </p:attrNameLst>
                                      </p:cBhvr>
                                      <p:tavLst>
                                        <p:tav tm="0">
                                          <p:val>
                                            <p:strVal val="#ppt_h"/>
                                          </p:val>
                                        </p:tav>
                                        <p:tav tm="100000">
                                          <p:val>
                                            <p:strVal val="#ppt_h"/>
                                          </p:val>
                                        </p:tav>
                                      </p:tavLst>
                                    </p:anim>
                                    <p:animEffect transition="in" filter="fade">
                                      <p:cBhvr>
                                        <p:cTn id="21" dur="4000"/>
                                        <p:tgtEl>
                                          <p:spTgt spid="2"/>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1 Imagen" descr="arteurbano.jpg"/>
          <p:cNvPicPr>
            <a:picLocks noGrp="1" noChangeAspect="1"/>
          </p:cNvPicPr>
          <p:nvPr isPhoto="1"/>
        </p:nvPicPr>
        <p:blipFill>
          <a:blip r:embed="rId2" cstate="print"/>
          <a:stretch>
            <a:fillRect/>
          </a:stretch>
        </p:blipFill>
        <p:spPr bwMode="auto">
          <a:xfrm>
            <a:off x="0" y="0"/>
            <a:ext cx="4436884" cy="5143500"/>
          </a:xfrm>
          <a:prstGeom prst="rect">
            <a:avLst/>
          </a:prstGeom>
          <a:noFill/>
          <a:ln w="9525">
            <a:noFill/>
            <a:miter lim="800000"/>
            <a:headEnd/>
            <a:tailEnd/>
          </a:ln>
        </p:spPr>
      </p:pic>
      <p:sp>
        <p:nvSpPr>
          <p:cNvPr id="8" name="7 Rectángulo"/>
          <p:cNvSpPr/>
          <p:nvPr/>
        </p:nvSpPr>
        <p:spPr>
          <a:xfrm>
            <a:off x="0" y="0"/>
            <a:ext cx="2267744"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2571750"/>
            <a:ext cx="2267744"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2267744" y="2571750"/>
            <a:ext cx="3024336"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2267744" y="0"/>
            <a:ext cx="3024336"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44008" y="1707654"/>
            <a:ext cx="4176464"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Desde el 15 de octubre de 1924, la estatua forma parte de los lugares históricos nacionales de Estados Unidos y desde 1984 está considerada Patrimonio de la Humanidad, según la Unesco. Imagen de la inauguración de la Estatua de la Libertad iluminando al mundo.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dir="d"/>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47" presetClass="entr" presetSubtype="0" fill="hold" nodeType="withEffect">
                                  <p:stCondLst>
                                    <p:cond delay="0"/>
                                  </p:stCondLst>
                                  <p:childTnLst>
                                    <p:set>
                                      <p:cBhvr>
                                        <p:cTn id="18" dur="1" fill="hold">
                                          <p:stCondLst>
                                            <p:cond delay="0"/>
                                          </p:stCondLst>
                                        </p:cTn>
                                        <p:tgtEl>
                                          <p:spTgt spid="18434"/>
                                        </p:tgtEl>
                                        <p:attrNameLst>
                                          <p:attrName>style.visibility</p:attrName>
                                        </p:attrNameLst>
                                      </p:cBhvr>
                                      <p:to>
                                        <p:strVal val="visible"/>
                                      </p:to>
                                    </p:set>
                                    <p:animEffect transition="in" filter="fade">
                                      <p:cBhvr>
                                        <p:cTn id="19" dur="4000"/>
                                        <p:tgtEl>
                                          <p:spTgt spid="18434"/>
                                        </p:tgtEl>
                                      </p:cBhvr>
                                    </p:animEffect>
                                    <p:anim calcmode="lin" valueType="num">
                                      <p:cBhvr>
                                        <p:cTn id="20" dur="4000" fill="hold"/>
                                        <p:tgtEl>
                                          <p:spTgt spid="18434"/>
                                        </p:tgtEl>
                                        <p:attrNameLst>
                                          <p:attrName>ppt_x</p:attrName>
                                        </p:attrNameLst>
                                      </p:cBhvr>
                                      <p:tavLst>
                                        <p:tav tm="0">
                                          <p:val>
                                            <p:strVal val="#ppt_x"/>
                                          </p:val>
                                        </p:tav>
                                        <p:tav tm="100000">
                                          <p:val>
                                            <p:strVal val="#ppt_x"/>
                                          </p:val>
                                        </p:tav>
                                      </p:tavLst>
                                    </p:anim>
                                    <p:anim calcmode="lin" valueType="num">
                                      <p:cBhvr>
                                        <p:cTn id="21" dur="4000" fill="hold"/>
                                        <p:tgtEl>
                                          <p:spTgt spid="18434"/>
                                        </p:tgtEl>
                                        <p:attrNameLst>
                                          <p:attrName>ppt_y</p:attrName>
                                        </p:attrNameLst>
                                      </p:cBhvr>
                                      <p:tavLst>
                                        <p:tav tm="0">
                                          <p:val>
                                            <p:strVal val="#ppt_y-.1"/>
                                          </p:val>
                                        </p:tav>
                                        <p:tav tm="100000">
                                          <p:val>
                                            <p:strVal val="#ppt_y"/>
                                          </p:val>
                                        </p:tav>
                                      </p:tavLst>
                                    </p:anim>
                                  </p:childTnLst>
                                </p:cTn>
                              </p:par>
                              <p:par>
                                <p:cTn id="22" presetID="23" presetClass="entr" presetSubtype="288" fill="hold" nodeType="withEffect">
                                  <p:stCondLst>
                                    <p:cond delay="0"/>
                                  </p:stCondLst>
                                  <p:childTnLst>
                                    <p:set>
                                      <p:cBhvr>
                                        <p:cTn id="23" dur="1" fill="hold">
                                          <p:stCondLst>
                                            <p:cond delay="0"/>
                                          </p:stCondLst>
                                        </p:cTn>
                                        <p:tgtEl>
                                          <p:spTgt spid="18434"/>
                                        </p:tgtEl>
                                        <p:attrNameLst>
                                          <p:attrName>style.visibility</p:attrName>
                                        </p:attrNameLst>
                                      </p:cBhvr>
                                      <p:to>
                                        <p:strVal val="visible"/>
                                      </p:to>
                                    </p:set>
                                    <p:anim calcmode="lin" valueType="num">
                                      <p:cBhvr>
                                        <p:cTn id="24" dur="4000" fill="hold"/>
                                        <p:tgtEl>
                                          <p:spTgt spid="18434"/>
                                        </p:tgtEl>
                                        <p:attrNameLst>
                                          <p:attrName>ppt_w</p:attrName>
                                        </p:attrNameLst>
                                      </p:cBhvr>
                                      <p:tavLst>
                                        <p:tav tm="0">
                                          <p:val>
                                            <p:strVal val="4/3*#ppt_w"/>
                                          </p:val>
                                        </p:tav>
                                        <p:tav tm="100000">
                                          <p:val>
                                            <p:strVal val="#ppt_w"/>
                                          </p:val>
                                        </p:tav>
                                      </p:tavLst>
                                    </p:anim>
                                    <p:anim calcmode="lin" valueType="num">
                                      <p:cBhvr>
                                        <p:cTn id="25" dur="4000" fill="hold"/>
                                        <p:tgtEl>
                                          <p:spTgt spid="18434"/>
                                        </p:tgtEl>
                                        <p:attrNameLst>
                                          <p:attrName>ppt_h</p:attrName>
                                        </p:attrNameLst>
                                      </p:cBhvr>
                                      <p:tavLst>
                                        <p:tav tm="0">
                                          <p:val>
                                            <p:strVal val="4/3*#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0415c29c9d9eb.jpg"/>
          <p:cNvPicPr>
            <a:picLocks noGrp="1" noChangeAspect="1"/>
          </p:cNvPicPr>
          <p:nvPr isPhoto="1"/>
        </p:nvPicPr>
        <p:blipFill>
          <a:blip r:embed="rId2" cstate="print"/>
          <a:stretch>
            <a:fillRect/>
          </a:stretch>
        </p:blipFill>
        <p:spPr bwMode="auto">
          <a:xfrm>
            <a:off x="0" y="0"/>
            <a:ext cx="9143999" cy="5884118"/>
          </a:xfrm>
          <a:prstGeom prst="rect">
            <a:avLst/>
          </a:prstGeom>
          <a:noFill/>
          <a:ln w="9525">
            <a:noFill/>
            <a:miter lim="800000"/>
            <a:headEnd/>
            <a:tailEnd/>
          </a:ln>
        </p:spPr>
      </p:pic>
      <p:sp>
        <p:nvSpPr>
          <p:cNvPr id="5" name="4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11560" y="3939902"/>
            <a:ext cx="7848872" cy="1046440"/>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Una estrella de Hollywood. </a:t>
            </a:r>
            <a:r>
              <a:rPr lang="es-ES" i="1" dirty="0" smtClean="0">
                <a:effectLst>
                  <a:glow rad="101600">
                    <a:srgbClr val="C00000">
                      <a:alpha val="60000"/>
                    </a:srgbClr>
                  </a:glow>
                  <a:outerShdw blurRad="38100" dist="38100" dir="2700000" algn="tl">
                    <a:srgbClr val="000000">
                      <a:alpha val="43137"/>
                    </a:srgbClr>
                  </a:outerShdw>
                </a:effectLst>
              </a:rPr>
              <a:t>La estatua aparece en infinidad de películas de Hollywood pero su primera incursión en el cine fue de la mano de Charles Chaplin en la película </a:t>
            </a:r>
            <a:r>
              <a:rPr lang="es-ES" sz="2000" b="1" i="1" dirty="0" smtClean="0">
                <a:effectLst>
                  <a:glow rad="101600">
                    <a:srgbClr val="C00000">
                      <a:alpha val="60000"/>
                    </a:srgbClr>
                  </a:glow>
                  <a:outerShdw blurRad="38100" dist="38100" dir="2700000" algn="tl">
                    <a:srgbClr val="000000">
                      <a:alpha val="43137"/>
                    </a:srgbClr>
                  </a:outerShdw>
                </a:effectLst>
              </a:rPr>
              <a:t>El Emigrante</a:t>
            </a:r>
            <a:r>
              <a:rPr lang="es-ES" i="1" dirty="0" smtClean="0">
                <a:effectLst>
                  <a:glow rad="101600">
                    <a:srgbClr val="C00000">
                      <a:alpha val="60000"/>
                    </a:srgbClr>
                  </a:glow>
                  <a:outerShdw blurRad="38100" dist="38100" dir="2700000" algn="tl">
                    <a:srgbClr val="000000">
                      <a:alpha val="43137"/>
                    </a:srgbClr>
                  </a:outerShdw>
                </a:effectLst>
              </a:rPr>
              <a:t> de 1917.</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000"/>
                                        <p:tgtEl>
                                          <p:spTgt spid="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2" grpId="0" animBg="1"/>
      <p:bldP spid="14" grpId="0" animBg="1"/>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cstate="print"/>
          <a:stretch>
            <a:fillRect/>
          </a:stretch>
        </p:blipFill>
        <p:spPr bwMode="auto">
          <a:xfrm>
            <a:off x="0" y="0"/>
            <a:ext cx="5774407" cy="5143500"/>
          </a:xfrm>
          <a:prstGeom prst="rect">
            <a:avLst/>
          </a:prstGeom>
          <a:noFill/>
          <a:ln w="9525">
            <a:noFill/>
            <a:miter lim="800000"/>
            <a:headEnd/>
            <a:tailEnd/>
          </a:ln>
        </p:spPr>
      </p:pic>
      <p:sp>
        <p:nvSpPr>
          <p:cNvPr id="8" name="7 Rectángulo"/>
          <p:cNvSpPr/>
          <p:nvPr/>
        </p:nvSpPr>
        <p:spPr>
          <a:xfrm>
            <a:off x="0" y="0"/>
            <a:ext cx="3203848"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3131840" y="0"/>
            <a:ext cx="3456384"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FFFF"/>
              </a:solidFill>
              <a:cs typeface="Arial" charset="0"/>
            </a:endParaRPr>
          </a:p>
        </p:txBody>
      </p:sp>
      <p:sp>
        <p:nvSpPr>
          <p:cNvPr id="5" name="4 CuadroTexto"/>
          <p:cNvSpPr txBox="1"/>
          <p:nvPr/>
        </p:nvSpPr>
        <p:spPr>
          <a:xfrm>
            <a:off x="6012160" y="1995686"/>
            <a:ext cx="2736304"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Tres mujeres posan imitando la postura de la Estatua de la Libertad frente al propio monumento neoyorquino en torno a 1947.</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gallery dir="l"/>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4000" fill="hold"/>
                                        <p:tgtEl>
                                          <p:spTgt spid="2"/>
                                        </p:tgtEl>
                                        <p:attrNameLst>
                                          <p:attrName>ppt_w</p:attrName>
                                        </p:attrNameLst>
                                      </p:cBhvr>
                                      <p:tavLst>
                                        <p:tav tm="0">
                                          <p:val>
                                            <p:strVal val="4/3*#ppt_w"/>
                                          </p:val>
                                        </p:tav>
                                        <p:tav tm="100000">
                                          <p:val>
                                            <p:strVal val="#ppt_w"/>
                                          </p:val>
                                        </p:tav>
                                      </p:tavLst>
                                    </p:anim>
                                    <p:anim calcmode="lin" valueType="num">
                                      <p:cBhvr>
                                        <p:cTn id="14" dur="4000" fill="hold"/>
                                        <p:tgtEl>
                                          <p:spTgt spid="2"/>
                                        </p:tgtEl>
                                        <p:attrNameLst>
                                          <p:attrName>ppt_h</p:attrName>
                                        </p:attrNameLst>
                                      </p:cBhvr>
                                      <p:tavLst>
                                        <p:tav tm="0">
                                          <p:val>
                                            <p:strVal val="4/3*#ppt_h"/>
                                          </p:val>
                                        </p:tav>
                                        <p:tav tm="100000">
                                          <p:val>
                                            <p:strVal val="#ppt_h"/>
                                          </p:val>
                                        </p:tav>
                                      </p:tavLst>
                                    </p:anim>
                                  </p:childTnLst>
                                </p:cTn>
                              </p:par>
                              <p:par>
                                <p:cTn id="15" presetID="42"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4000"/>
                                        <p:tgtEl>
                                          <p:spTgt spid="2"/>
                                        </p:tgtEl>
                                      </p:cBhvr>
                                    </p:animEffect>
                                    <p:anim calcmode="lin" valueType="num">
                                      <p:cBhvr>
                                        <p:cTn id="18" dur="4000" fill="hold"/>
                                        <p:tgtEl>
                                          <p:spTgt spid="2"/>
                                        </p:tgtEl>
                                        <p:attrNameLst>
                                          <p:attrName>ppt_x</p:attrName>
                                        </p:attrNameLst>
                                      </p:cBhvr>
                                      <p:tavLst>
                                        <p:tav tm="0">
                                          <p:val>
                                            <p:strVal val="#ppt_x"/>
                                          </p:val>
                                        </p:tav>
                                        <p:tav tm="100000">
                                          <p:val>
                                            <p:strVal val="#ppt_x"/>
                                          </p:val>
                                        </p:tav>
                                      </p:tavLst>
                                    </p:anim>
                                    <p:anim calcmode="lin" valueType="num">
                                      <p:cBhvr>
                                        <p:cTn id="19" dur="4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cstate="print"/>
          <a:stretch>
            <a:fillRect/>
          </a:stretch>
        </p:blipFill>
        <p:spPr bwMode="auto">
          <a:xfrm>
            <a:off x="0" y="-380578"/>
            <a:ext cx="9144000" cy="5524078"/>
          </a:xfrm>
          <a:prstGeom prst="rect">
            <a:avLst/>
          </a:prstGeom>
          <a:noFill/>
          <a:ln w="9525">
            <a:noFill/>
            <a:miter lim="800000"/>
            <a:headEnd/>
            <a:tailEnd/>
          </a:ln>
        </p:spPr>
      </p:pic>
      <p:pic>
        <p:nvPicPr>
          <p:cNvPr id="5" name="4 Imagen" descr="27.jpg"/>
          <p:cNvPicPr>
            <a:picLocks noChangeAspect="1"/>
          </p:cNvPicPr>
          <p:nvPr/>
        </p:nvPicPr>
        <p:blipFill>
          <a:blip r:embed="rId2" cstate="print"/>
          <a:stretch>
            <a:fillRect/>
          </a:stretch>
        </p:blipFill>
        <p:spPr bwMode="auto">
          <a:xfrm>
            <a:off x="0" y="-380578"/>
            <a:ext cx="9144000" cy="5524078"/>
          </a:xfrm>
          <a:prstGeom prst="rect">
            <a:avLst/>
          </a:prstGeom>
          <a:noFill/>
          <a:ln w="9525">
            <a:noFill/>
            <a:miter lim="800000"/>
            <a:headEnd/>
            <a:tailEnd/>
          </a:ln>
        </p:spPr>
      </p:pic>
      <p:pic>
        <p:nvPicPr>
          <p:cNvPr id="6" name="5 Imagen" descr="27.jpg"/>
          <p:cNvPicPr>
            <a:picLocks noChangeAspect="1"/>
          </p:cNvPicPr>
          <p:nvPr/>
        </p:nvPicPr>
        <p:blipFill>
          <a:blip r:embed="rId2" cstate="print"/>
          <a:stretch>
            <a:fillRect/>
          </a:stretch>
        </p:blipFill>
        <p:spPr bwMode="auto">
          <a:xfrm>
            <a:off x="0" y="-380578"/>
            <a:ext cx="9144000" cy="5524078"/>
          </a:xfrm>
          <a:prstGeom prst="rect">
            <a:avLst/>
          </a:prstGeom>
          <a:noFill/>
          <a:ln w="9525">
            <a:noFill/>
            <a:miter lim="800000"/>
            <a:headEnd/>
            <a:tailEnd/>
          </a:ln>
        </p:spPr>
      </p:pic>
      <p:sp>
        <p:nvSpPr>
          <p:cNvPr id="7" name="6 CuadroTexto"/>
          <p:cNvSpPr txBox="1"/>
          <p:nvPr/>
        </p:nvSpPr>
        <p:spPr>
          <a:xfrm>
            <a:off x="539552" y="4371950"/>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Isla de la Libertad (ubicada a 2,6 kilómetros de la isla de Manhattan), Nueva York, Estado de Nueva York, Estados Unidos de América.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gallery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71_1.jpg"/>
          <p:cNvPicPr>
            <a:picLocks noGrp="1" noChangeAspect="1"/>
          </p:cNvPicPr>
          <p:nvPr isPhoto="1"/>
        </p:nvPicPr>
        <p:blipFill>
          <a:blip r:embed="rId2" cstate="print"/>
          <a:stretch>
            <a:fillRect/>
          </a:stretch>
        </p:blipFill>
        <p:spPr bwMode="auto">
          <a:xfrm>
            <a:off x="0" y="2117"/>
            <a:ext cx="9144000" cy="5139266"/>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395536" y="3795886"/>
            <a:ext cx="8424936"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La libertad iluminando al mundo. </a:t>
            </a:r>
            <a:r>
              <a:rPr lang="es-ES" i="1" dirty="0" smtClean="0">
                <a:effectLst>
                  <a:glow rad="101600">
                    <a:srgbClr val="C00000">
                      <a:alpha val="60000"/>
                    </a:srgbClr>
                  </a:glow>
                  <a:outerShdw blurRad="38100" dist="38100" dir="2700000" algn="tl">
                    <a:srgbClr val="000000">
                      <a:alpha val="43137"/>
                    </a:srgbClr>
                  </a:outerShdw>
                </a:effectLst>
              </a:rPr>
              <a:t>La enorme dama verde que representa siempre Nueva York , aunque apenas sea visible desde ningún punto de Manhattan, es uno de los iconos más conocidos del planeta. No hay persona en este mundo que no reconozca claramente este monumento</a:t>
            </a:r>
            <a:r>
              <a:rPr lang="es-ES" i="1" dirty="0">
                <a:effectLst>
                  <a:glow rad="101600">
                    <a:srgbClr val="C00000">
                      <a:alpha val="60000"/>
                    </a:srgb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250" advTm="32000">
        <p14:gallery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4454.jpg"/>
          <p:cNvPicPr>
            <a:picLocks noChangeAspect="1"/>
          </p:cNvPicPr>
          <p:nvPr/>
        </p:nvPicPr>
        <p:blipFill>
          <a:blip r:embed="rId2" cstate="print"/>
          <a:stretch>
            <a:fillRect/>
          </a:stretch>
        </p:blipFill>
        <p:spPr bwMode="auto">
          <a:xfrm>
            <a:off x="0" y="0"/>
            <a:ext cx="9144000" cy="5452070"/>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395536" y="401191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lo largo y ancho de nuestro mundo hay monumentos muy famosos. Entre ellos se encuentra la Torre </a:t>
            </a:r>
            <a:r>
              <a:rPr lang="es-ES" i="1" dirty="0" err="1" smtClean="0">
                <a:effectLst>
                  <a:glow rad="101600">
                    <a:srgbClr val="C00000">
                      <a:alpha val="60000"/>
                    </a:srgbClr>
                  </a:glow>
                  <a:outerShdw blurRad="38100" dist="38100" dir="2700000" algn="tl">
                    <a:srgbClr val="000000">
                      <a:alpha val="43137"/>
                    </a:srgbClr>
                  </a:outerShdw>
                </a:effectLst>
              </a:rPr>
              <a:t>Effiel</a:t>
            </a:r>
            <a:r>
              <a:rPr lang="es-ES" i="1" dirty="0" smtClean="0">
                <a:effectLst>
                  <a:glow rad="101600">
                    <a:srgbClr val="C00000">
                      <a:alpha val="60000"/>
                    </a:srgbClr>
                  </a:glow>
                  <a:outerShdw blurRad="38100" dist="38100" dir="2700000" algn="tl">
                    <a:srgbClr val="000000">
                      <a:alpha val="43137"/>
                    </a:srgbClr>
                  </a:outerShdw>
                </a:effectLst>
              </a:rPr>
              <a:t>, el </a:t>
            </a:r>
            <a:r>
              <a:rPr lang="es-ES" i="1" dirty="0" err="1" smtClean="0">
                <a:effectLst>
                  <a:glow rad="101600">
                    <a:srgbClr val="C00000">
                      <a:alpha val="60000"/>
                    </a:srgbClr>
                  </a:glow>
                  <a:outerShdw blurRad="38100" dist="38100" dir="2700000" algn="tl">
                    <a:srgbClr val="000000">
                      <a:alpha val="43137"/>
                    </a:srgbClr>
                  </a:outerShdw>
                </a:effectLst>
              </a:rPr>
              <a:t>Taj</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Mahal</a:t>
            </a:r>
            <a:r>
              <a:rPr lang="es-ES" i="1" dirty="0" smtClean="0">
                <a:effectLst>
                  <a:glow rad="101600">
                    <a:srgbClr val="C00000">
                      <a:alpha val="60000"/>
                    </a:srgbClr>
                  </a:glow>
                  <a:outerShdw blurRad="38100" dist="38100" dir="2700000" algn="tl">
                    <a:srgbClr val="000000">
                      <a:alpha val="43137"/>
                    </a:srgbClr>
                  </a:outerShdw>
                </a:effectLst>
              </a:rPr>
              <a:t>, el Coliseo o la Estatua de la Libertad. En concreto esta última se ha convertido en una imagen icónica de Nueva York.</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flythrough/>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9" fill="hold" grpId="0" nodeType="withEffect">
                                  <p:stCondLst>
                                    <p:cond delay="0"/>
                                  </p:stCondLst>
                                  <p:childTnLst>
                                    <p:animEffect transition="out" filter="strips(up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16" presetClass="exit" presetSubtype="42" fill="hold" grpId="0" nodeType="withEffect">
                                  <p:stCondLst>
                                    <p:cond delay="0"/>
                                  </p:stCondLst>
                                  <p:childTnLst>
                                    <p:animEffect transition="out" filter="barn(out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16" presetClass="exit" presetSubtype="42" fill="hold" grpId="0" nodeType="withEffect">
                                  <p:stCondLst>
                                    <p:cond delay="0"/>
                                  </p:stCondLst>
                                  <p:childTnLst>
                                    <p:animEffect transition="out" filter="barn(outHorizont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6" presetClass="exit" presetSubtype="42" fill="hold" grpId="0" nodeType="withEffect">
                                  <p:stCondLst>
                                    <p:cond delay="0"/>
                                  </p:stCondLst>
                                  <p:childTnLst>
                                    <p:animEffect transition="out" filter="barn(out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6" presetClass="exit" presetSubtype="42" fill="hold" grpId="0" nodeType="withEffect">
                                  <p:stCondLst>
                                    <p:cond delay="0"/>
                                  </p:stCondLst>
                                  <p:childTnLst>
                                    <p:animEffect transition="out" filter="barn(outHorizont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4000" fill="hold"/>
                                        <p:tgtEl>
                                          <p:spTgt spid="17"/>
                                        </p:tgtEl>
                                        <p:attrNameLst>
                                          <p:attrName>ppt_w</p:attrName>
                                        </p:attrNameLst>
                                      </p:cBhvr>
                                      <p:tavLst>
                                        <p:tav tm="0">
                                          <p:val>
                                            <p:strVal val="4/3*#ppt_w"/>
                                          </p:val>
                                        </p:tav>
                                        <p:tav tm="100000">
                                          <p:val>
                                            <p:strVal val="#ppt_w"/>
                                          </p:val>
                                        </p:tav>
                                      </p:tavLst>
                                    </p:anim>
                                    <p:anim calcmode="lin" valueType="num">
                                      <p:cBhvr>
                                        <p:cTn id="44" dur="4000" fill="hold"/>
                                        <p:tgtEl>
                                          <p:spTgt spid="17"/>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barn(outVertical)">
                                      <p:cBhvr>
                                        <p:cTn id="47" dur="4000"/>
                                        <p:tgtEl>
                                          <p:spTgt spid="17"/>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77_1.jpg"/>
          <p:cNvPicPr>
            <a:picLocks noGrp="1" noChangeAspect="1"/>
          </p:cNvPicPr>
          <p:nvPr isPhoto="1"/>
        </p:nvPicPr>
        <p:blipFill>
          <a:blip r:embed="rId2" cstate="print"/>
          <a:stretch>
            <a:fillRect/>
          </a:stretch>
        </p:blipFill>
        <p:spPr bwMode="auto">
          <a:xfrm>
            <a:off x="0" y="1429"/>
            <a:ext cx="4427984" cy="5142071"/>
          </a:xfrm>
          <a:prstGeom prst="rect">
            <a:avLst/>
          </a:prstGeom>
          <a:noFill/>
          <a:ln w="9525">
            <a:noFill/>
            <a:miter lim="800000"/>
            <a:headEnd/>
            <a:tailEnd/>
          </a:ln>
        </p:spPr>
      </p:pic>
      <p:sp>
        <p:nvSpPr>
          <p:cNvPr id="4" name="3 Rectángulo"/>
          <p:cNvSpPr/>
          <p:nvPr/>
        </p:nvSpPr>
        <p:spPr>
          <a:xfrm>
            <a:off x="0" y="0"/>
            <a:ext cx="2267744"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67745" y="0"/>
            <a:ext cx="2736304"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FFFF"/>
              </a:solidFill>
              <a:cs typeface="Arial" charset="0"/>
            </a:endParaRPr>
          </a:p>
        </p:txBody>
      </p:sp>
      <p:sp>
        <p:nvSpPr>
          <p:cNvPr id="12" name="11 Rectángulo"/>
          <p:cNvSpPr/>
          <p:nvPr/>
        </p:nvSpPr>
        <p:spPr>
          <a:xfrm>
            <a:off x="0" y="2571750"/>
            <a:ext cx="2267744"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267744" y="2571750"/>
            <a:ext cx="2736304"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220072" y="1491630"/>
            <a:ext cx="3672408"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Esta enorme estatua destaca por muchas cosas, incluido su color verdoso, pero ¿sabías que esto no siempre fue así? Antes era dorada y podría volver a ser así.</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2000">
        <p15:prstTrans prst="fallOve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13"/>
                                        </p:tgtEl>
                                      </p:cBhvr>
                                    </p:animEffect>
                                    <p:set>
                                      <p:cBhvr>
                                        <p:cTn id="10" dur="1" fill="hold">
                                          <p:stCondLst>
                                            <p:cond delay="2999"/>
                                          </p:stCondLst>
                                        </p:cTn>
                                        <p:tgtEl>
                                          <p:spTgt spid="13"/>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000"/>
                                        <p:tgtEl>
                                          <p:spTgt spid="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2" grpId="0" animBg="1"/>
      <p:bldP spid="13" grpId="0" animBg="1"/>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RUVIEL-2.jpg"/>
          <p:cNvPicPr>
            <a:picLocks noGrp="1" noChangeAspect="1"/>
          </p:cNvPicPr>
          <p:nvPr isPhoto="1"/>
        </p:nvPicPr>
        <p:blipFill>
          <a:blip r:embed="rId2" cstate="print"/>
          <a:stretch>
            <a:fillRect/>
          </a:stretch>
        </p:blipFill>
        <p:spPr bwMode="auto">
          <a:xfrm>
            <a:off x="0" y="0"/>
            <a:ext cx="9144000" cy="5596086"/>
          </a:xfrm>
          <a:prstGeom prst="rect">
            <a:avLst/>
          </a:prstGeom>
          <a:noFill/>
          <a:ln w="9525">
            <a:noFill/>
            <a:miter lim="800000"/>
            <a:headEnd/>
            <a:tailEnd/>
          </a:ln>
        </p:spPr>
      </p:pic>
      <p:sp>
        <p:nvSpPr>
          <p:cNvPr id="4" name="3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57200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23528"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inaugurada la Estatua de la Libertad presentaba un color dorado a causa del </a:t>
            </a:r>
            <a:r>
              <a:rPr lang="es-ES" i="1" dirty="0" smtClean="0">
                <a:effectLst>
                  <a:glow rad="101600">
                    <a:srgbClr val="C00000">
                      <a:alpha val="60000"/>
                    </a:srgbClr>
                  </a:glow>
                  <a:outerShdw blurRad="38100" dist="38100" dir="2700000" algn="tl">
                    <a:srgbClr val="000000">
                      <a:alpha val="43137"/>
                    </a:srgbClr>
                  </a:outerShdw>
                </a:effectLst>
              </a:rPr>
              <a:t>cobre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con el que había sido construida. Este color fue característico durante años hasta que los agentes climatológicos empezaron a cambiarla. El </a:t>
            </a:r>
            <a:r>
              <a:rPr lang="es-ES" i="1" dirty="0" smtClean="0">
                <a:effectLst>
                  <a:glow rad="101600">
                    <a:srgbClr val="C00000">
                      <a:alpha val="60000"/>
                    </a:srgbClr>
                  </a:glow>
                  <a:outerShdw blurRad="38100" dist="38100" dir="2700000" algn="tl">
                    <a:srgbClr val="000000">
                      <a:alpha val="43137"/>
                    </a:srgbClr>
                  </a:outerShdw>
                </a:effectLst>
              </a:rPr>
              <a:t>cobre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al oxidarse se vuelve de color verdoso, que fue lo que le pasó a la gran estatua.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flip dir="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000"/>
                                        <p:tgtEl>
                                          <p:spTgt spid="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1" grpId="0" animBg="1"/>
      <p:bldP spid="15" grpId="0" animBg="1"/>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5_1.jpg"/>
          <p:cNvPicPr>
            <a:picLocks noGrp="1" noChangeAspect="1"/>
          </p:cNvPicPr>
          <p:nvPr isPhoto="1"/>
        </p:nvPicPr>
        <p:blipFill>
          <a:blip r:embed="rId2" cstate="print"/>
          <a:stretch>
            <a:fillRect/>
          </a:stretch>
        </p:blipFill>
        <p:spPr bwMode="auto">
          <a:xfrm>
            <a:off x="1" y="0"/>
            <a:ext cx="6084167" cy="5143500"/>
          </a:xfrm>
          <a:prstGeom prst="rect">
            <a:avLst/>
          </a:prstGeom>
          <a:noFill/>
          <a:ln w="9525">
            <a:noFill/>
            <a:miter lim="800000"/>
            <a:headEnd/>
            <a:tailEnd/>
          </a:ln>
        </p:spPr>
      </p:pic>
      <p:sp>
        <p:nvSpPr>
          <p:cNvPr id="4" name="3 Rectángulo"/>
          <p:cNvSpPr/>
          <p:nvPr/>
        </p:nvSpPr>
        <p:spPr>
          <a:xfrm>
            <a:off x="1" y="0"/>
            <a:ext cx="1979711"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1979712" y="0"/>
            <a:ext cx="2088232"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067944" y="0"/>
            <a:ext cx="2016224"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FFFF"/>
              </a:solidFill>
              <a:cs typeface="Arial" charset="0"/>
            </a:endParaRPr>
          </a:p>
        </p:txBody>
      </p:sp>
      <p:sp>
        <p:nvSpPr>
          <p:cNvPr id="12" name="11 Rectángulo"/>
          <p:cNvSpPr/>
          <p:nvPr/>
        </p:nvSpPr>
        <p:spPr>
          <a:xfrm>
            <a:off x="1" y="2571750"/>
            <a:ext cx="1979711"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1979712" y="2571750"/>
            <a:ext cx="2088232"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067944" y="2571750"/>
            <a:ext cx="2016224"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6156176" y="1131590"/>
            <a:ext cx="2808312" cy="378565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Aunque es casi imperceptible desde cualquier punto terrestre de Manhattan, la estatua de la Libertad es el monumento que más representa a la ciudad de Nueva York... aunque se encuentra en aguas de Nueva Jersey.</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flip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4/3*#ppt_w"/>
                                          </p:val>
                                        </p:tav>
                                        <p:tav tm="100000">
                                          <p:val>
                                            <p:strVal val="#ppt_w"/>
                                          </p:val>
                                        </p:tav>
                                      </p:tavLst>
                                    </p:anim>
                                    <p:anim calcmode="lin" valueType="num">
                                      <p:cBhvr>
                                        <p:cTn id="26" dur="4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4000"/>
                                        <p:tgtEl>
                                          <p:spTgt spid="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12" grpId="0" animBg="1"/>
      <p:bldP spid="13" grpId="0" animBg="1"/>
      <p:bldP spid="15" grpId="0" animBg="1"/>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ading_Mural.jpg"/>
          <p:cNvPicPr>
            <a:picLocks noGrp="1" noChangeAspect="1"/>
          </p:cNvPicPr>
          <p:nvPr isPhoto="1"/>
        </p:nvPicPr>
        <p:blipFill>
          <a:blip r:embed="rId2" cstate="print"/>
          <a:stretch>
            <a:fillRect/>
          </a:stretch>
        </p:blipFill>
        <p:spPr bwMode="auto">
          <a:xfrm>
            <a:off x="0" y="-452586"/>
            <a:ext cx="9144000" cy="5596086"/>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179512" y="4083918"/>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colosal estatua, que representa a Libertas, diosa romana de la libertad, fue un regalo del pueblo francés a Estados Unidos en homenaje al centenario de la Declaración de Independencia, hito que se celebra cada año en el país el 4 de julio.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flip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5" fill="hold" grpId="0" nodeType="withEffect">
                                  <p:stCondLst>
                                    <p:cond delay="0"/>
                                  </p:stCondLst>
                                  <p:childTnLst>
                                    <p:animEffect transition="out" filter="checkerboard(dow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5" presetClass="exit" presetSubtype="5" fill="hold" grpId="0" nodeType="withEffect">
                                  <p:stCondLst>
                                    <p:cond delay="0"/>
                                  </p:stCondLst>
                                  <p:childTnLst>
                                    <p:animEffect transition="out" filter="checkerboard(down)">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5" presetClass="exit" presetSubtype="5" fill="hold" grpId="0" nodeType="withEffect">
                                  <p:stCondLst>
                                    <p:cond delay="0"/>
                                  </p:stCondLst>
                                  <p:childTnLst>
                                    <p:animEffect transition="out" filter="checkerboard(dow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5" presetClass="exit" presetSubtype="5" fill="hold" grpId="0" nodeType="withEffect">
                                  <p:stCondLst>
                                    <p:cond delay="0"/>
                                  </p:stCondLst>
                                  <p:childTnLst>
                                    <p:animEffect transition="out" filter="checkerboard(down)">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5" presetClass="exit" presetSubtype="5" fill="hold" grpId="0" nodeType="withEffect">
                                  <p:stCondLst>
                                    <p:cond delay="0"/>
                                  </p:stCondLst>
                                  <p:childTnLst>
                                    <p:animEffect transition="out" filter="checkerboard(down)">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3000"/>
                                        <p:tgtEl>
                                          <p:spTgt spid="10"/>
                                        </p:tgtEl>
                                      </p:cBhvr>
                                    </p:animEffect>
                                    <p:set>
                                      <p:cBhvr>
                                        <p:cTn id="31" dur="1" fill="hold">
                                          <p:stCondLst>
                                            <p:cond delay="2999"/>
                                          </p:stCondLst>
                                        </p:cTn>
                                        <p:tgtEl>
                                          <p:spTgt spid="10"/>
                                        </p:tgtEl>
                                        <p:attrNameLst>
                                          <p:attrName>style.visibility</p:attrName>
                                        </p:attrNameLst>
                                      </p:cBhvr>
                                      <p:to>
                                        <p:strVal val="hidden"/>
                                      </p:to>
                                    </p:set>
                                  </p:childTnLst>
                                </p:cTn>
                              </p:par>
                              <p:par>
                                <p:cTn id="32" presetID="18" presetClass="exit" presetSubtype="3" fill="hold" grpId="0" nodeType="withEffect">
                                  <p:stCondLst>
                                    <p:cond delay="0"/>
                                  </p:stCondLst>
                                  <p:childTnLst>
                                    <p:animEffect transition="out" filter="strips(upRigh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8" presetClass="exit" presetSubtype="3" fill="hold" grpId="0" nodeType="withEffect">
                                  <p:stCondLst>
                                    <p:cond delay="0"/>
                                  </p:stCondLst>
                                  <p:childTnLst>
                                    <p:animEffect transition="out" filter="strips(upRight)">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uta-Glasgow-arte-urbano-taxi-globos-1.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Rectángulo"/>
          <p:cNvSpPr/>
          <p:nvPr/>
        </p:nvSpPr>
        <p:spPr>
          <a:xfrm>
            <a:off x="0" y="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7145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7145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4290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4290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395536"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idea fue de </a:t>
            </a:r>
            <a:r>
              <a:rPr lang="es-ES" i="1" dirty="0" err="1" smtClean="0">
                <a:effectLst>
                  <a:glow rad="101600">
                    <a:srgbClr val="C00000">
                      <a:alpha val="60000"/>
                    </a:srgbClr>
                  </a:glow>
                  <a:outerShdw blurRad="38100" dist="38100" dir="2700000" algn="tl">
                    <a:srgbClr val="000000">
                      <a:alpha val="43137"/>
                    </a:srgbClr>
                  </a:outerShdw>
                </a:effectLst>
              </a:rPr>
              <a:t>Édouard</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Laboulaye</a:t>
            </a:r>
            <a:r>
              <a:rPr lang="es-ES" i="1" dirty="0" smtClean="0">
                <a:effectLst>
                  <a:glow rad="101600">
                    <a:srgbClr val="C00000">
                      <a:alpha val="60000"/>
                    </a:srgbClr>
                  </a:glow>
                  <a:outerShdw blurRad="38100" dist="38100" dir="2700000" algn="tl">
                    <a:srgbClr val="000000">
                      <a:alpha val="43137"/>
                    </a:srgbClr>
                  </a:outerShdw>
                </a:effectLst>
              </a:rPr>
              <a:t>, ferviente seguidor de Estados Unidos, que buscaba no solo celebrar el centenario de su independencia, sino también celebrar la relación entre ambos países y honrar la recientemente abolida esclavitud en el país.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lip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4/3*#ppt_w"/>
                                          </p:val>
                                        </p:tav>
                                        <p:tav tm="100000">
                                          <p:val>
                                            <p:strVal val="#ppt_w"/>
                                          </p:val>
                                        </p:tav>
                                      </p:tavLst>
                                    </p:anim>
                                    <p:anim calcmode="lin" valueType="num">
                                      <p:cBhvr>
                                        <p:cTn id="26" dur="4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4000"/>
                                        <p:tgtEl>
                                          <p:spTgt spid="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1.jpg"/>
          <p:cNvPicPr>
            <a:picLocks noGrp="1" noChangeAspect="1"/>
          </p:cNvPicPr>
          <p:nvPr isPhoto="1"/>
        </p:nvPicPr>
        <p:blipFill>
          <a:blip r:embed="rId2" cstate="print"/>
          <a:stretch>
            <a:fillRect/>
          </a:stretch>
        </p:blipFill>
        <p:spPr bwMode="auto">
          <a:xfrm>
            <a:off x="0" y="0"/>
            <a:ext cx="9144000" cy="5143499"/>
          </a:xfrm>
          <a:prstGeom prst="rect">
            <a:avLst/>
          </a:prstGeom>
          <a:noFill/>
          <a:ln w="9525">
            <a:noFill/>
            <a:miter lim="800000"/>
            <a:headEnd/>
            <a:tailEnd/>
          </a:ln>
        </p:spPr>
      </p:pic>
      <p:sp>
        <p:nvSpPr>
          <p:cNvPr id="4" name="3 Rectángulo"/>
          <p:cNvSpPr/>
          <p:nvPr/>
        </p:nvSpPr>
        <p:spPr>
          <a:xfrm>
            <a:off x="1" y="0"/>
            <a:ext cx="3000375"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3000375" y="0"/>
            <a:ext cx="314325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6143626" y="0"/>
            <a:ext cx="3000375" cy="17359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 y="1714500"/>
            <a:ext cx="3000375"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3000375" y="1671638"/>
            <a:ext cx="3143250" cy="17787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6143626" y="1735932"/>
            <a:ext cx="3000375"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1" y="3429000"/>
            <a:ext cx="3000375"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3000375" y="3407569"/>
            <a:ext cx="3143250" cy="17359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6143626" y="3429000"/>
            <a:ext cx="3000375"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251520" y="4083918"/>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día de hoy, es uno de los monumentos más visitados de Nueva York: sin contar las miles de personas que la visitan desde alguno de los cruceros, en los últimos años el monumento ha tenido en torno a 4,5 millones y medio de visitas cada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switch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5" presetClass="exit" presetSubtype="5" fill="hold" grpId="0" nodeType="withEffect">
                                  <p:stCondLst>
                                    <p:cond delay="0"/>
                                  </p:stCondLst>
                                  <p:childTnLst>
                                    <p:animEffect transition="out" filter="checkerboard(dow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5" presetClass="exit" presetSubtype="5" fill="hold" grpId="0" nodeType="withEffect">
                                  <p:stCondLst>
                                    <p:cond delay="0"/>
                                  </p:stCondLst>
                                  <p:childTnLst>
                                    <p:animEffect transition="out" filter="checkerboard(down)">
                                      <p:cBhvr>
                                        <p:cTn id="27" dur="3000"/>
                                        <p:tgtEl>
                                          <p:spTgt spid="9"/>
                                        </p:tgtEl>
                                      </p:cBhvr>
                                    </p:animEffect>
                                    <p:set>
                                      <p:cBhvr>
                                        <p:cTn id="28" dur="1" fill="hold">
                                          <p:stCondLst>
                                            <p:cond delay="2999"/>
                                          </p:stCondLst>
                                        </p:cTn>
                                        <p:tgtEl>
                                          <p:spTgt spid="9"/>
                                        </p:tgtEl>
                                        <p:attrNameLst>
                                          <p:attrName>style.visibility</p:attrName>
                                        </p:attrNameLst>
                                      </p:cBhvr>
                                      <p:to>
                                        <p:strVal val="hidden"/>
                                      </p:to>
                                    </p:set>
                                  </p:childTnLst>
                                </p:cTn>
                              </p:par>
                              <p:par>
                                <p:cTn id="29" presetID="5" presetClass="exit" presetSubtype="5" fill="hold" grpId="0" nodeType="withEffect">
                                  <p:stCondLst>
                                    <p:cond delay="0"/>
                                  </p:stCondLst>
                                  <p:childTnLst>
                                    <p:animEffect transition="out" filter="checkerboard(down)">
                                      <p:cBhvr>
                                        <p:cTn id="30" dur="3000"/>
                                        <p:tgtEl>
                                          <p:spTgt spid="10"/>
                                        </p:tgtEl>
                                      </p:cBhvr>
                                    </p:animEffect>
                                    <p:set>
                                      <p:cBhvr>
                                        <p:cTn id="31" dur="1" fill="hold">
                                          <p:stCondLst>
                                            <p:cond delay="2999"/>
                                          </p:stCondLst>
                                        </p:cTn>
                                        <p:tgtEl>
                                          <p:spTgt spid="10"/>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4000" fill="hold"/>
                                        <p:tgtEl>
                                          <p:spTgt spid="2"/>
                                        </p:tgtEl>
                                        <p:attrNameLst>
                                          <p:attrName>ppt_w</p:attrName>
                                        </p:attrNameLst>
                                      </p:cBhvr>
                                      <p:tavLst>
                                        <p:tav tm="0">
                                          <p:val>
                                            <p:strVal val="4/3*#ppt_w"/>
                                          </p:val>
                                        </p:tav>
                                        <p:tav tm="100000">
                                          <p:val>
                                            <p:strVal val="#ppt_w"/>
                                          </p:val>
                                        </p:tav>
                                      </p:tavLst>
                                    </p:anim>
                                    <p:anim calcmode="lin" valueType="num">
                                      <p:cBhvr>
                                        <p:cTn id="35" dur="4000" fill="hold"/>
                                        <p:tgtEl>
                                          <p:spTgt spid="2"/>
                                        </p:tgtEl>
                                        <p:attrNameLst>
                                          <p:attrName>ppt_h</p:attrName>
                                        </p:attrNameLst>
                                      </p:cBhvr>
                                      <p:tavLst>
                                        <p:tav tm="0">
                                          <p:val>
                                            <p:strVal val="4/3*#ppt_h"/>
                                          </p:val>
                                        </p:tav>
                                        <p:tav tm="100000">
                                          <p:val>
                                            <p:strVal val="#ppt_h"/>
                                          </p:val>
                                        </p:tav>
                                      </p:tavLst>
                                    </p:anim>
                                  </p:childTnLst>
                                </p:cTn>
                              </p:par>
                              <p:par>
                                <p:cTn id="36" presetID="10" presetClass="entr" presetSubtype="0"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4000"/>
                                        <p:tgtEl>
                                          <p:spTgt spid="2"/>
                                        </p:tgtEl>
                                      </p:cBhvr>
                                    </p:animEffect>
                                  </p:childTnLst>
                                </p:cTn>
                              </p:par>
                            </p:childTnLst>
                          </p:cTn>
                        </p:par>
                        <p:par>
                          <p:cTn id="39" fill="hold">
                            <p:stCondLst>
                              <p:cond delay="4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1"/>
                                          </p:val>
                                        </p:tav>
                                        <p:tav tm="100000">
                                          <p:val>
                                            <p:strVal val="#ppt_x"/>
                                          </p:val>
                                        </p:tav>
                                      </p:tavLst>
                                    </p:anim>
                                    <p:anim calcmode="lin" valueType="num">
                                      <p:cBhvr>
                                        <p:cTn id="4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P spid="10" grpId="0" animBg="1"/>
      <p:bldP spid="12" grpId="0" animBg="1"/>
      <p:bldP spid="13" grpId="0" animBg="1"/>
      <p:bldP spid="14" grpId="0" animBg="1"/>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7_1.jpg"/>
          <p:cNvPicPr>
            <a:picLocks noGrp="1" noChangeAspect="1"/>
          </p:cNvPicPr>
          <p:nvPr isPhoto="1"/>
        </p:nvPicPr>
        <p:blipFill>
          <a:blip r:embed="rId2" cstate="print"/>
          <a:stretch>
            <a:fillRect/>
          </a:stretch>
        </p:blipFill>
        <p:spPr bwMode="auto">
          <a:xfrm>
            <a:off x="0" y="0"/>
            <a:ext cx="9144000" cy="4011910"/>
          </a:xfrm>
          <a:prstGeom prst="rect">
            <a:avLst/>
          </a:prstGeom>
          <a:noFill/>
          <a:ln w="9525">
            <a:noFill/>
            <a:miter lim="800000"/>
            <a:headEnd/>
            <a:tailEnd/>
          </a:ln>
        </p:spPr>
      </p:pic>
      <p:sp>
        <p:nvSpPr>
          <p:cNvPr id="4" name="3 Rectángulo"/>
          <p:cNvSpPr/>
          <p:nvPr/>
        </p:nvSpPr>
        <p:spPr>
          <a:xfrm>
            <a:off x="0" y="0"/>
            <a:ext cx="4572000" cy="19236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19236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1923678"/>
            <a:ext cx="4572000" cy="20882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1923678"/>
            <a:ext cx="4572000" cy="20882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539552" y="4299942"/>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arquitecto </a:t>
            </a:r>
            <a:r>
              <a:rPr lang="es-ES" i="1" dirty="0" err="1" smtClean="0">
                <a:effectLst>
                  <a:glow rad="101600">
                    <a:srgbClr val="C00000">
                      <a:alpha val="60000"/>
                    </a:srgbClr>
                  </a:glow>
                  <a:outerShdw blurRad="38100" dist="38100" dir="2700000" algn="tl">
                    <a:srgbClr val="000000">
                      <a:alpha val="43137"/>
                    </a:srgbClr>
                  </a:outerShdw>
                </a:effectLst>
              </a:rPr>
              <a:t>Bartholdi</a:t>
            </a:r>
            <a:r>
              <a:rPr lang="es-ES" i="1" dirty="0" smtClean="0">
                <a:effectLst>
                  <a:glow rad="101600">
                    <a:srgbClr val="C00000">
                      <a:alpha val="60000"/>
                    </a:srgbClr>
                  </a:glow>
                  <a:outerShdw blurRad="38100" dist="38100" dir="2700000" algn="tl">
                    <a:srgbClr val="000000">
                      <a:alpha val="43137"/>
                    </a:srgbClr>
                  </a:outerShdw>
                </a:effectLst>
              </a:rPr>
              <a:t> diseñó la cara de la estatua con facciones similares a la cara de su madre.</a:t>
            </a:r>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Dicen que fue modelada fijándose en la madre del escultor.</a:t>
            </a:r>
          </a:p>
        </p:txBody>
      </p:sp>
    </p:spTree>
  </p:cSld>
  <p:clrMapOvr>
    <a:masterClrMapping/>
  </p:clrMapOvr>
  <mc:AlternateContent xmlns:mc="http://schemas.openxmlformats.org/markup-compatibility/2006" xmlns:p14="http://schemas.microsoft.com/office/powerpoint/2010/main">
    <mc:Choice Requires="p14">
      <p:transition spd="slow" p14:dur="2250" advTm="23000">
        <p14:switch dir="l"/>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000"/>
                                        <p:tgtEl>
                                          <p:spTgt spid="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ading_Mural.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Rectángulo"/>
          <p:cNvSpPr/>
          <p:nvPr/>
        </p:nvSpPr>
        <p:spPr>
          <a:xfrm>
            <a:off x="0" y="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7145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7145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4290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4290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323528"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idea de tener un detalle fue del político francés </a:t>
            </a:r>
            <a:r>
              <a:rPr lang="es-ES" i="1" dirty="0" err="1" smtClean="0">
                <a:effectLst>
                  <a:glow rad="101600">
                    <a:srgbClr val="C00000">
                      <a:alpha val="60000"/>
                    </a:srgbClr>
                  </a:glow>
                  <a:outerShdw blurRad="38100" dist="38100" dir="2700000" algn="tl">
                    <a:srgbClr val="000000">
                      <a:alpha val="43137"/>
                    </a:srgbClr>
                  </a:outerShdw>
                </a:effectLst>
              </a:rPr>
              <a:t>Edouard</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Laboulaye</a:t>
            </a:r>
            <a:r>
              <a:rPr lang="es-ES" i="1" dirty="0" smtClean="0">
                <a:effectLst>
                  <a:glow rad="101600">
                    <a:srgbClr val="C00000">
                      <a:alpha val="60000"/>
                    </a:srgbClr>
                  </a:glow>
                  <a:outerShdw blurRad="38100" dist="38100" dir="2700000" algn="tl">
                    <a:srgbClr val="000000">
                      <a:alpha val="43137"/>
                    </a:srgbClr>
                  </a:outerShdw>
                </a:effectLst>
              </a:rPr>
              <a:t>. Quiso conmemorar el centenario de la declaración de independencia de Estados Unidos. Por eso, lleva el 4 de julio de 1776 inscrito en la tablilla que sujeta con la mano izquierda.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0000">
        <p14:shred pattern="rectangl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3" fill="hold" grpId="0" nodeType="withEffect">
                                  <p:stCondLst>
                                    <p:cond delay="0"/>
                                  </p:stCondLst>
                                  <p:childTnLst>
                                    <p:animEffect transition="out" filter="strips(upRigh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8" presetClass="exit" presetSubtype="9" fill="hold" grpId="0" nodeType="withEffect">
                                  <p:stCondLst>
                                    <p:cond delay="0"/>
                                  </p:stCondLst>
                                  <p:childTnLst>
                                    <p:animEffect transition="out" filter="strips(upLef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18" presetClass="exit" presetSubtype="9" fill="hold" grpId="0" nodeType="withEffect">
                                  <p:stCondLst>
                                    <p:cond delay="0"/>
                                  </p:stCondLst>
                                  <p:childTnLst>
                                    <p:animEffect transition="out" filter="strips(upLef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4/3*#ppt_w"/>
                                          </p:val>
                                        </p:tav>
                                        <p:tav tm="100000">
                                          <p:val>
                                            <p:strVal val="#ppt_w"/>
                                          </p:val>
                                        </p:tav>
                                      </p:tavLst>
                                    </p:anim>
                                    <p:anim calcmode="lin" valueType="num">
                                      <p:cBhvr>
                                        <p:cTn id="26" dur="4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4000"/>
                                        <p:tgtEl>
                                          <p:spTgt spid="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8.jpg"/>
          <p:cNvPicPr>
            <a:picLocks noChangeAspect="1"/>
          </p:cNvPicPr>
          <p:nvPr/>
        </p:nvPicPr>
        <p:blipFill>
          <a:blip r:embed="rId2" cstate="print"/>
          <a:stretch>
            <a:fillRect/>
          </a:stretch>
        </p:blipFill>
        <p:spPr bwMode="auto">
          <a:xfrm>
            <a:off x="0" y="0"/>
            <a:ext cx="3707904" cy="5143500"/>
          </a:xfrm>
          <a:prstGeom prst="rect">
            <a:avLst/>
          </a:prstGeom>
          <a:noFill/>
          <a:ln w="9525">
            <a:noFill/>
            <a:miter lim="800000"/>
            <a:headEnd/>
            <a:tailEnd/>
          </a:ln>
        </p:spPr>
      </p:pic>
      <p:pic>
        <p:nvPicPr>
          <p:cNvPr id="5" name="4 Imagen" descr="imágenes-montajes-y-fotomanipulaciones-digitales-de-Caras-Ionut-8.jpg"/>
          <p:cNvPicPr>
            <a:picLocks noChangeAspect="1"/>
          </p:cNvPicPr>
          <p:nvPr/>
        </p:nvPicPr>
        <p:blipFill>
          <a:blip r:embed="rId2" cstate="print"/>
          <a:stretch>
            <a:fillRect/>
          </a:stretch>
        </p:blipFill>
        <p:spPr bwMode="auto">
          <a:xfrm>
            <a:off x="0" y="0"/>
            <a:ext cx="3707904" cy="5143500"/>
          </a:xfrm>
          <a:prstGeom prst="rect">
            <a:avLst/>
          </a:prstGeom>
          <a:noFill/>
          <a:ln w="9525">
            <a:noFill/>
            <a:miter lim="800000"/>
            <a:headEnd/>
            <a:tailEnd/>
          </a:ln>
        </p:spPr>
      </p:pic>
      <p:sp>
        <p:nvSpPr>
          <p:cNvPr id="7" name="6 CuadroTexto"/>
          <p:cNvSpPr txBox="1"/>
          <p:nvPr/>
        </p:nvSpPr>
        <p:spPr>
          <a:xfrm>
            <a:off x="3923928" y="1563638"/>
            <a:ext cx="4824536"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Según un estudio del ingeniero Thomas M., asistente de investigación de posgrado en la Universidad de </a:t>
            </a:r>
            <a:r>
              <a:rPr lang="es-ES" sz="2000" i="1" dirty="0" err="1" smtClean="0">
                <a:effectLst>
                  <a:glow rad="101600">
                    <a:srgbClr val="C00000">
                      <a:alpha val="60000"/>
                    </a:srgbClr>
                  </a:glow>
                  <a:outerShdw blurRad="38100" dist="38100" dir="2700000" algn="tl">
                    <a:srgbClr val="000000">
                      <a:alpha val="43137"/>
                    </a:srgbClr>
                  </a:outerShdw>
                </a:effectLst>
              </a:rPr>
              <a:t>Purdue</a:t>
            </a:r>
            <a:r>
              <a:rPr lang="es-ES" sz="2000" i="1" dirty="0" smtClean="0">
                <a:effectLst>
                  <a:glow rad="101600">
                    <a:srgbClr val="C00000">
                      <a:alpha val="60000"/>
                    </a:srgbClr>
                  </a:glow>
                  <a:outerShdw blurRad="38100" dist="38100" dir="2700000" algn="tl">
                    <a:srgbClr val="000000">
                      <a:alpha val="43137"/>
                    </a:srgbClr>
                  </a:outerShdw>
                </a:effectLst>
              </a:rPr>
              <a:t>, para construir La Dama de la Libertad se necesitaron 31 toneladas de cobre y 125 toneladas de acero; el cobre utilizado es de unos 2,4 milímetros de espesor, a excepción de la llama de la antorcha, la cual está recubierta con delgadas láminas de oro.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0000">
        <p14:vortex dir="d"/>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cstate="print"/>
          <a:stretch>
            <a:fillRect/>
          </a:stretch>
        </p:blipFill>
        <p:spPr bwMode="auto">
          <a:xfrm>
            <a:off x="0" y="-524594"/>
            <a:ext cx="9143999" cy="6048672"/>
          </a:xfrm>
          <a:prstGeom prst="rect">
            <a:avLst/>
          </a:prstGeom>
          <a:noFill/>
          <a:ln w="9525">
            <a:noFill/>
            <a:miter lim="800000"/>
            <a:headEnd/>
            <a:tailEnd/>
          </a:ln>
        </p:spPr>
      </p:pic>
      <p:pic>
        <p:nvPicPr>
          <p:cNvPr id="3" name="2 Imagen" descr="1(27).jpg"/>
          <p:cNvPicPr>
            <a:picLocks noGrp="1" noChangeAspect="1"/>
          </p:cNvPicPr>
          <p:nvPr isPhoto="1"/>
        </p:nvPicPr>
        <p:blipFill>
          <a:blip r:embed="rId2" cstate="print"/>
          <a:stretch>
            <a:fillRect/>
          </a:stretch>
        </p:blipFill>
        <p:spPr bwMode="auto">
          <a:xfrm>
            <a:off x="0" y="-524594"/>
            <a:ext cx="9143999" cy="6048672"/>
          </a:xfrm>
          <a:prstGeom prst="rect">
            <a:avLst/>
          </a:prstGeom>
          <a:noFill/>
          <a:ln w="9525">
            <a:noFill/>
            <a:miter lim="800000"/>
            <a:headEnd/>
            <a:tailEnd/>
          </a:ln>
        </p:spPr>
      </p:pic>
      <p:sp>
        <p:nvSpPr>
          <p:cNvPr id="4" name="3 CuadroTexto"/>
          <p:cNvSpPr txBox="1"/>
          <p:nvPr/>
        </p:nvSpPr>
        <p:spPr>
          <a:xfrm>
            <a:off x="467544"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Antes de nada, has de saber que hay cuatro tipos de entradas diferentes para acceder a la Estatua de la Libertad, cada uno con acceso a diferentes partes de la estatua. Por supuesto cada una tiene un precio diferente.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16"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ppt_w"/>
                                          </p:val>
                                        </p:tav>
                                      </p:tavLst>
                                    </p:anim>
                                    <p:anim calcmode="lin" valueType="num">
                                      <p:cBhvr>
                                        <p:cTn id="7" dur="4000"/>
                                        <p:tgtEl>
                                          <p:spTgt spid="3"/>
                                        </p:tgtEl>
                                        <p:attrNameLst>
                                          <p:attrName>ppt_h</p:attrName>
                                        </p:attrNameLst>
                                      </p:cBhvr>
                                      <p:tavLst>
                                        <p:tav tm="0">
                                          <p:val>
                                            <p:strVal val="ppt_h"/>
                                          </p:val>
                                        </p:tav>
                                        <p:tav tm="100000">
                                          <p:val>
                                            <p:strVal val="4*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3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ppt_w"/>
                                          </p:val>
                                        </p:tav>
                                        <p:tav tm="100000">
                                          <p:val>
                                            <p:strVal val="#ppt_w"/>
                                          </p:val>
                                        </p:tav>
                                      </p:tavLst>
                                    </p:anim>
                                    <p:anim calcmode="lin" valueType="num">
                                      <p:cBhvr>
                                        <p:cTn id="17" dur="4000" fill="hold"/>
                                        <p:tgtEl>
                                          <p:spTgt spid="2"/>
                                        </p:tgtEl>
                                        <p:attrNameLst>
                                          <p:attrName>ppt_h</p:attrName>
                                        </p:attrNameLst>
                                      </p:cBhvr>
                                      <p:tavLst>
                                        <p:tav tm="0">
                                          <p:val>
                                            <p:strVal val="4*#ppt_h"/>
                                          </p:val>
                                        </p:tav>
                                        <p:tav tm="100000">
                                          <p:val>
                                            <p:strVal val="#ppt_h"/>
                                          </p:val>
                                        </p:tav>
                                      </p:tavLst>
                                    </p:anim>
                                  </p:childTnLst>
                                </p:cTn>
                              </p:par>
                              <p:par>
                                <p:cTn id="18" presetID="10"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childTnLst>
                                </p:cTn>
                              </p:par>
                              <p:par>
                                <p:cTn id="21" presetID="52"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Scale>
                                      <p:cBhvr>
                                        <p:cTn id="23"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0" decel="50000" fill="hold">
                                          <p:stCondLst>
                                            <p:cond delay="0"/>
                                          </p:stCondLst>
                                        </p:cTn>
                                        <p:tgtEl>
                                          <p:spTgt spid="2"/>
                                        </p:tgtEl>
                                        <p:attrNameLst>
                                          <p:attrName>ppt_x</p:attrName>
                                          <p:attrName>ppt_y</p:attrName>
                                        </p:attrNameLst>
                                      </p:cBhvr>
                                    </p:animMotion>
                                    <p:animEffect transition="in" filter="fade">
                                      <p:cBhvr>
                                        <p:cTn id="25" dur="5000"/>
                                        <p:tgtEl>
                                          <p:spTgt spid="2"/>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1"/>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lklore-y-celebraciones.-interseccion-de-calle-santiago-concha-con-biobío..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539552" y="3723878"/>
            <a:ext cx="8136904"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El museo de la Estatua de la Libertad. </a:t>
            </a:r>
            <a:r>
              <a:rPr lang="es-ES" i="1" dirty="0" smtClean="0">
                <a:effectLst>
                  <a:glow rad="101600">
                    <a:srgbClr val="C00000">
                      <a:alpha val="60000"/>
                    </a:srgbClr>
                  </a:glow>
                  <a:outerShdw blurRad="38100" dist="38100" dir="2700000" algn="tl">
                    <a:srgbClr val="000000">
                      <a:alpha val="43137"/>
                    </a:srgbClr>
                  </a:outerShdw>
                </a:effectLst>
              </a:rPr>
              <a:t>No es demasiado grande, están construyendo otro al otro lado de la isla, pero se pueden ver los diferentes proyectos que hubo a la hora de construirla, ver las fases por las que pasó y, detalles de cómo se fue convirtiendo en el icono que es hoy.</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250" advTm="32000">
        <p15:prstTrans prst="curtains"/>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3000"/>
                                        <p:tgtEl>
                                          <p:spTgt spid="9"/>
                                        </p:tgtEl>
                                      </p:cBhvr>
                                    </p:animEffect>
                                    <p:set>
                                      <p:cBhvr>
                                        <p:cTn id="28" dur="1" fill="hold">
                                          <p:stCondLst>
                                            <p:cond delay="2999"/>
                                          </p:stCondLst>
                                        </p:cTn>
                                        <p:tgtEl>
                                          <p:spTgt spid="9"/>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3000"/>
                                        <p:tgtEl>
                                          <p:spTgt spid="6"/>
                                        </p:tgtEl>
                                      </p:cBhvr>
                                    </p:animEffect>
                                    <p:set>
                                      <p:cBhvr>
                                        <p:cTn id="34" dur="1" fill="hold">
                                          <p:stCondLst>
                                            <p:cond delay="2999"/>
                                          </p:stCondLst>
                                        </p:cTn>
                                        <p:tgtEl>
                                          <p:spTgt spid="6"/>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2" name="1 Imagen" descr="SOP_AP_SPANA_SPANENT_CA_USA_SPANLA508_LOS_ANGELES_...__afernandez-uvnlt%40univision.net_9.jpg"/>
          <p:cNvPicPr>
            <a:picLocks noGrp="1" noChangeAspect="1"/>
          </p:cNvPicPr>
          <p:nvPr isPhoto="1"/>
        </p:nvPicPr>
        <p:blipFill>
          <a:blip r:embed="rId2" cstate="print"/>
          <a:stretch>
            <a:fillRect/>
          </a:stretch>
        </p:blipFill>
        <p:spPr bwMode="auto">
          <a:xfrm>
            <a:off x="0" y="-452586"/>
            <a:ext cx="9144000" cy="5904656"/>
          </a:xfrm>
          <a:prstGeom prst="rect">
            <a:avLst/>
          </a:prstGeom>
          <a:noFill/>
          <a:ln w="9525">
            <a:noFill/>
            <a:miter lim="800000"/>
            <a:headEnd/>
            <a:tailEnd/>
          </a:ln>
        </p:spPr>
      </p:pic>
      <p:sp>
        <p:nvSpPr>
          <p:cNvPr id="10" name="9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57200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457200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395536" y="3723878"/>
            <a:ext cx="8496944"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Bartholdi</a:t>
            </a:r>
            <a:r>
              <a:rPr lang="es-ES" i="1" dirty="0" smtClean="0">
                <a:effectLst>
                  <a:glow rad="101600">
                    <a:srgbClr val="C00000">
                      <a:alpha val="60000"/>
                    </a:srgbClr>
                  </a:glow>
                  <a:outerShdw blurRad="38100" dist="38100" dir="2700000" algn="tl">
                    <a:srgbClr val="000000">
                      <a:alpha val="43137"/>
                    </a:srgbClr>
                  </a:outerShdw>
                </a:effectLst>
              </a:rPr>
              <a:t> había planeado inicialmente, poner focos en el balcón de la antorcha para iluminarla, aunque el Cuerpo de Ingenieros del Ejército vetó esta propuesta, por miedo a que los barcos que navegaran por la zona quedaran cegados. Esta es la primera antorcha original instalada en el Museo de la Estatua de la Libertad.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prism isContent="1" isInverted="1"/>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3"/>
                                        </p:tgtEl>
                                      </p:cBhvr>
                                    </p:animEffect>
                                    <p:set>
                                      <p:cBhvr>
                                        <p:cTn id="16" dur="1" fill="hold">
                                          <p:stCondLst>
                                            <p:cond delay="2999"/>
                                          </p:stCondLst>
                                        </p:cTn>
                                        <p:tgtEl>
                                          <p:spTgt spid="13"/>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000"/>
                                        <p:tgtEl>
                                          <p:spTgt spid="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30.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Rectángulo"/>
          <p:cNvSpPr/>
          <p:nvPr/>
        </p:nvSpPr>
        <p:spPr>
          <a:xfrm>
            <a:off x="1" y="0"/>
            <a:ext cx="3059113"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059113" y="0"/>
            <a:ext cx="3097212"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156326" y="0"/>
            <a:ext cx="2987675"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3059113" y="2571750"/>
            <a:ext cx="3097212"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1" y="2571750"/>
            <a:ext cx="3059113"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156326" y="2571750"/>
            <a:ext cx="2987675"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611560" y="4299942"/>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evitar la corrosión entre la piel de cobre y la estructura de hierro, Eiffel aisló la piel con asbesto (amianto) impregnado con goma laca.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prism dir="r" isContent="1" isInverted="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4/3*#ppt_w"/>
                                          </p:val>
                                        </p:tav>
                                        <p:tav tm="100000">
                                          <p:val>
                                            <p:strVal val="#ppt_w"/>
                                          </p:val>
                                        </p:tav>
                                      </p:tavLst>
                                    </p:anim>
                                    <p:anim calcmode="lin" valueType="num">
                                      <p:cBhvr>
                                        <p:cTn id="26" dur="4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4000"/>
                                        <p:tgtEl>
                                          <p:spTgt spid="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10" grpId="0" animBg="1"/>
      <p:bldP spid="12" grpId="0" animBg="1"/>
      <p:bldP spid="15" grpId="0" animBg="1"/>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cstate="print"/>
          <a:stretch>
            <a:fillRect/>
          </a:stretch>
        </p:blipFill>
        <p:spPr bwMode="auto">
          <a:xfrm>
            <a:off x="0" y="0"/>
            <a:ext cx="9143999" cy="5596086"/>
          </a:xfrm>
          <a:prstGeom prst="rect">
            <a:avLst/>
          </a:prstGeom>
          <a:noFill/>
          <a:ln w="9525">
            <a:noFill/>
            <a:miter lim="800000"/>
            <a:headEnd/>
            <a:tailEnd/>
          </a:ln>
        </p:spPr>
      </p:pic>
      <p:pic>
        <p:nvPicPr>
          <p:cNvPr id="3" name="2 Imagen" descr="1(11).jpg"/>
          <p:cNvPicPr>
            <a:picLocks noGrp="1" noChangeAspect="1"/>
          </p:cNvPicPr>
          <p:nvPr isPhoto="1"/>
        </p:nvPicPr>
        <p:blipFill>
          <a:blip r:embed="rId2" cstate="print"/>
          <a:stretch>
            <a:fillRect/>
          </a:stretch>
        </p:blipFill>
        <p:spPr bwMode="auto">
          <a:xfrm>
            <a:off x="0" y="0"/>
            <a:ext cx="9143999" cy="5596086"/>
          </a:xfrm>
          <a:prstGeom prst="rect">
            <a:avLst/>
          </a:prstGeom>
          <a:noFill/>
          <a:ln w="9525">
            <a:noFill/>
            <a:miter lim="800000"/>
            <a:headEnd/>
            <a:tailEnd/>
          </a:ln>
        </p:spPr>
      </p:pic>
      <p:sp>
        <p:nvSpPr>
          <p:cNvPr id="4" name="3 CuadroTexto"/>
          <p:cNvSpPr txBox="1"/>
          <p:nvPr/>
        </p:nvSpPr>
        <p:spPr>
          <a:xfrm>
            <a:off x="971600" y="4083918"/>
            <a:ext cx="74888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estatua de la Libertad de Eiffel fue uno de los primeros ejemplos de monumentos en los que no es el exterior el que soporta la carga, sino que lo hacía un marco interior.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600" advTm="23000">
        <p14:prism dir="r" isContent="1" isInverted="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3"/>
                                        </p:tgtEl>
                                        <p:attrNameLst>
                                          <p:attrName>ppt_x</p:attrName>
                                        </p:attrNameLst>
                                      </p:cBhvr>
                                      <p:tavLst>
                                        <p:tav tm="0">
                                          <p:val>
                                            <p:strVal val="ppt_x"/>
                                          </p:val>
                                        </p:tav>
                                        <p:tav tm="100000">
                                          <p:val>
                                            <p:strVal val="ppt_x-.2"/>
                                          </p:val>
                                        </p:tav>
                                      </p:tavLst>
                                    </p:anim>
                                    <p:anim calcmode="lin" valueType="num">
                                      <p:cBhvr>
                                        <p:cTn id="11" dur="4000"/>
                                        <p:tgtEl>
                                          <p:spTgt spid="3"/>
                                        </p:tgtEl>
                                        <p:attrNameLst>
                                          <p:attrName>ppt_y</p:attrName>
                                        </p:attrNameLst>
                                      </p:cBhvr>
                                      <p:tavLst>
                                        <p:tav tm="0">
                                          <p:val>
                                            <p:strVal val="ppt_y"/>
                                          </p:val>
                                        </p:tav>
                                        <p:tav tm="100000">
                                          <p:val>
                                            <p:strVal val="ppt_y"/>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C724C07E0C367C957D1B6C4CB42F69E1B3C9B317158_900_900.JPEG"/>
          <p:cNvPicPr>
            <a:picLocks noChangeAspect="1"/>
          </p:cNvPicPr>
          <p:nvPr/>
        </p:nvPicPr>
        <p:blipFill>
          <a:blip r:embed="rId2" cstate="print"/>
          <a:stretch>
            <a:fillRect/>
          </a:stretch>
        </p:blipFill>
        <p:spPr bwMode="auto">
          <a:xfrm>
            <a:off x="0" y="0"/>
            <a:ext cx="9396413" cy="5143500"/>
          </a:xfrm>
          <a:prstGeom prst="rect">
            <a:avLst/>
          </a:prstGeom>
          <a:noFill/>
          <a:ln w="9525">
            <a:noFill/>
            <a:miter lim="800000"/>
            <a:headEnd/>
            <a:tailEnd/>
          </a:ln>
        </p:spPr>
      </p:pic>
      <p:pic>
        <p:nvPicPr>
          <p:cNvPr id="5" name="4 Imagen" descr="24C724C07E0C367C957D1B6C4CB42F69E1B3C9B317158_900_900.JPEG"/>
          <p:cNvPicPr>
            <a:picLocks noChangeAspect="1"/>
          </p:cNvPicPr>
          <p:nvPr/>
        </p:nvPicPr>
        <p:blipFill>
          <a:blip r:embed="rId2" cstate="print"/>
          <a:stretch>
            <a:fillRect/>
          </a:stretch>
        </p:blipFill>
        <p:spPr bwMode="auto">
          <a:xfrm>
            <a:off x="0" y="0"/>
            <a:ext cx="9396413" cy="5143500"/>
          </a:xfrm>
          <a:prstGeom prst="rect">
            <a:avLst/>
          </a:prstGeom>
          <a:noFill/>
          <a:ln w="9525">
            <a:noFill/>
            <a:miter lim="800000"/>
            <a:headEnd/>
            <a:tailEnd/>
          </a:ln>
        </p:spPr>
      </p:pic>
      <p:sp>
        <p:nvSpPr>
          <p:cNvPr id="6" name="5 CuadroTexto"/>
          <p:cNvSpPr txBox="1"/>
          <p:nvPr/>
        </p:nvSpPr>
        <p:spPr>
          <a:xfrm>
            <a:off x="683568"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poder facilitar el acceso a la corona construyó dos escaleras de caracol interiores, así como acceso a una plataforma de observación en la antorcha, aunque por la estrechez del brazo solo se pudo construir una escalera.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window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284571214446593449._szw1280h1280_.jpg"/>
          <p:cNvPicPr>
            <a:picLocks noGrp="1" noChangeAspect="1"/>
          </p:cNvPicPr>
          <p:nvPr isPhoto="1"/>
        </p:nvPicPr>
        <p:blipFill>
          <a:blip r:embed="rId2" cstate="print"/>
          <a:stretch>
            <a:fillRect/>
          </a:stretch>
        </p:blipFill>
        <p:spPr bwMode="auto">
          <a:xfrm>
            <a:off x="0" y="0"/>
            <a:ext cx="9144000" cy="5452070"/>
          </a:xfrm>
          <a:prstGeom prst="rect">
            <a:avLst/>
          </a:prstGeom>
          <a:noFill/>
          <a:ln w="9525">
            <a:noFill/>
            <a:miter lim="800000"/>
            <a:headEnd/>
            <a:tailEnd/>
          </a:ln>
        </p:spPr>
      </p:pic>
      <p:sp>
        <p:nvSpPr>
          <p:cNvPr id="7" name="6 Rectángulo"/>
          <p:cNvSpPr/>
          <p:nvPr/>
        </p:nvSpPr>
        <p:spPr>
          <a:xfrm>
            <a:off x="0" y="0"/>
            <a:ext cx="9144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714500"/>
            <a:ext cx="9144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0" y="3429000"/>
            <a:ext cx="9144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23528"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tienes intención de visitar </a:t>
            </a:r>
            <a:r>
              <a:rPr lang="es-ES" i="1" dirty="0" err="1" smtClean="0">
                <a:effectLst>
                  <a:glow rad="101600">
                    <a:srgbClr val="C00000">
                      <a:alpha val="60000"/>
                    </a:srgbClr>
                  </a:glow>
                  <a:outerShdw blurRad="38100" dist="38100" dir="2700000" algn="tl">
                    <a:srgbClr val="000000">
                      <a:alpha val="43137"/>
                    </a:srgbClr>
                  </a:outerShdw>
                </a:effectLst>
              </a:rPr>
              <a:t>Liberty</a:t>
            </a:r>
            <a:r>
              <a:rPr lang="es-ES" i="1" dirty="0" smtClean="0">
                <a:effectLst>
                  <a:glow rad="101600">
                    <a:srgbClr val="C00000">
                      <a:alpha val="60000"/>
                    </a:srgbClr>
                  </a:glow>
                  <a:outerShdw blurRad="38100" dist="38100" dir="2700000" algn="tl">
                    <a:srgbClr val="000000">
                      <a:alpha val="43137"/>
                    </a:srgbClr>
                  </a:outerShdw>
                </a:effectLst>
              </a:rPr>
              <a:t> Island y </a:t>
            </a:r>
            <a:r>
              <a:rPr lang="es-ES" i="1" dirty="0" err="1" smtClean="0">
                <a:effectLst>
                  <a:glow rad="101600">
                    <a:srgbClr val="C00000">
                      <a:alpha val="60000"/>
                    </a:srgbClr>
                  </a:glow>
                  <a:outerShdw blurRad="38100" dist="38100" dir="2700000" algn="tl">
                    <a:srgbClr val="000000">
                      <a:alpha val="43137"/>
                    </a:srgbClr>
                  </a:outerShdw>
                </a:effectLst>
              </a:rPr>
              <a:t>Ellis</a:t>
            </a:r>
            <a:r>
              <a:rPr lang="es-ES" i="1" dirty="0" smtClean="0">
                <a:effectLst>
                  <a:glow rad="101600">
                    <a:srgbClr val="C00000">
                      <a:alpha val="60000"/>
                    </a:srgbClr>
                  </a:glow>
                  <a:outerShdw blurRad="38100" dist="38100" dir="2700000" algn="tl">
                    <a:srgbClr val="000000">
                      <a:alpha val="43137"/>
                    </a:srgbClr>
                  </a:outerShdw>
                </a:effectLst>
              </a:rPr>
              <a:t> Island, calcula que necesitarás                 unas 3 horas y media entre el </a:t>
            </a:r>
            <a:r>
              <a:rPr lang="es-ES" i="1" dirty="0" err="1" smtClean="0">
                <a:effectLst>
                  <a:glow rad="101600">
                    <a:srgbClr val="C00000">
                      <a:alpha val="60000"/>
                    </a:srgbClr>
                  </a:glow>
                  <a:outerShdw blurRad="38100" dist="38100" dir="2700000" algn="tl">
                    <a:srgbClr val="000000">
                      <a:alpha val="43137"/>
                    </a:srgbClr>
                  </a:outerShdw>
                </a:effectLst>
              </a:rPr>
              <a:t>ferry</a:t>
            </a:r>
            <a:r>
              <a:rPr lang="es-ES" i="1" dirty="0" smtClean="0">
                <a:effectLst>
                  <a:glow rad="101600">
                    <a:srgbClr val="C00000">
                      <a:alpha val="60000"/>
                    </a:srgbClr>
                  </a:glow>
                  <a:outerShdw blurRad="38100" dist="38100" dir="2700000" algn="tl">
                    <a:srgbClr val="000000">
                      <a:alpha val="43137"/>
                    </a:srgbClr>
                  </a:outerShdw>
                </a:effectLst>
              </a:rPr>
              <a:t> y las islas. Si además tienes entradas para subir al pedestal o a la corona de la Estatua, calcula entre 4 y 5 horas.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window dir="vert"/>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15"/>
                                        </p:tgtEl>
                                      </p:cBhvr>
                                    </p:animEffect>
                                    <p:set>
                                      <p:cBhvr>
                                        <p:cTn id="10" dur="1" fill="hold">
                                          <p:stCondLst>
                                            <p:cond delay="2999"/>
                                          </p:stCondLst>
                                        </p:cTn>
                                        <p:tgtEl>
                                          <p:spTgt spid="1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5" grpId="0" animBg="1"/>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ERUVIEL-2.jpg"/>
          <p:cNvPicPr>
            <a:picLocks noGrp="1" noChangeAspect="1"/>
          </p:cNvPicPr>
          <p:nvPr isPhoto="1"/>
        </p:nvPicPr>
        <p:blipFill>
          <a:blip r:embed="rId2" cstate="print"/>
          <a:stretch>
            <a:fillRect/>
          </a:stretch>
        </p:blipFill>
        <p:spPr bwMode="auto">
          <a:xfrm>
            <a:off x="0" y="0"/>
            <a:ext cx="9143999" cy="5142072"/>
          </a:xfrm>
          <a:prstGeom prst="rect">
            <a:avLst/>
          </a:prstGeom>
          <a:noFill/>
          <a:ln w="9525">
            <a:noFill/>
            <a:miter lim="800000"/>
            <a:headEnd/>
            <a:tailEnd/>
          </a:ln>
        </p:spPr>
      </p:pic>
      <p:sp>
        <p:nvSpPr>
          <p:cNvPr id="3" name="2 CuadroTexto"/>
          <p:cNvSpPr txBox="1"/>
          <p:nvPr/>
        </p:nvSpPr>
        <p:spPr>
          <a:xfrm>
            <a:off x="251520" y="4011910"/>
            <a:ext cx="8568952"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Entrada a la corona. </a:t>
            </a:r>
            <a:r>
              <a:rPr lang="es-ES" i="1" dirty="0" smtClean="0">
                <a:effectLst>
                  <a:glow rad="101600">
                    <a:srgbClr val="C00000">
                      <a:alpha val="60000"/>
                    </a:srgbClr>
                  </a:glow>
                  <a:outerShdw blurRad="38100" dist="38100" dir="2700000" algn="tl">
                    <a:srgbClr val="000000">
                      <a:alpha val="43137"/>
                    </a:srgbClr>
                  </a:outerShdw>
                </a:effectLst>
              </a:rPr>
              <a:t>(</a:t>
            </a:r>
            <a:r>
              <a:rPr lang="es-ES" i="1" dirty="0" err="1" smtClean="0">
                <a:effectLst>
                  <a:glow rad="101600">
                    <a:srgbClr val="C00000">
                      <a:alpha val="60000"/>
                    </a:srgbClr>
                  </a:glow>
                  <a:outerShdw blurRad="38100" dist="38100" dir="2700000" algn="tl">
                    <a:srgbClr val="000000">
                      <a:alpha val="43137"/>
                    </a:srgbClr>
                  </a:outerShdw>
                </a:effectLst>
              </a:rPr>
              <a:t>Crown</a:t>
            </a:r>
            <a:r>
              <a:rPr lang="es-ES" i="1" dirty="0" smtClean="0">
                <a:effectLst>
                  <a:glow rad="101600">
                    <a:srgbClr val="C00000">
                      <a:alpha val="60000"/>
                    </a:srgbClr>
                  </a:glow>
                  <a:outerShdw blurRad="38100" dist="38100" dir="2700000" algn="tl">
                    <a:srgbClr val="000000">
                      <a:alpha val="43137"/>
                    </a:srgbClr>
                  </a:outerShdw>
                </a:effectLst>
              </a:rPr>
              <a:t> Reserve). La entrada más buscada es la que además de todo lo anterior, te permite subir a la corona de la Estatua de la Libertad. Lo bueno, cuesta casi lo mismo que la entrada básica o la del pedestal.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isContent="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4000"/>
                                        <p:tgtEl>
                                          <p:spTgt spid="5"/>
                                        </p:tgtEl>
                                      </p:cBhvr>
                                    </p:animEffect>
                                  </p:childTnLst>
                                </p:cTn>
                              </p:par>
                              <p:par>
                                <p:cTn id="8" presetID="52"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Scale>
                                      <p:cBhvr>
                                        <p:cTn id="10" dur="4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4000" decel="50000" fill="hold">
                                          <p:stCondLst>
                                            <p:cond delay="0"/>
                                          </p:stCondLst>
                                        </p:cTn>
                                        <p:tgtEl>
                                          <p:spTgt spid="5"/>
                                        </p:tgtEl>
                                        <p:attrNameLst>
                                          <p:attrName>ppt_x</p:attrName>
                                          <p:attrName>ppt_y</p:attrName>
                                        </p:attrNameLst>
                                      </p:cBhvr>
                                    </p:animMotion>
                                    <p:animEffect transition="in" filter="fade">
                                      <p:cBhvr>
                                        <p:cTn id="12" dur="4000"/>
                                        <p:tgtEl>
                                          <p:spTgt spid="5"/>
                                        </p:tgtEl>
                                      </p:cBhvr>
                                    </p:animEffect>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strVal val="4/3*#ppt_w"/>
                                          </p:val>
                                        </p:tav>
                                        <p:tav tm="100000">
                                          <p:val>
                                            <p:strVal val="#ppt_w"/>
                                          </p:val>
                                        </p:tav>
                                      </p:tavLst>
                                    </p:anim>
                                    <p:anim calcmode="lin" valueType="num">
                                      <p:cBhvr>
                                        <p:cTn id="16" dur="5000" fill="hold"/>
                                        <p:tgtEl>
                                          <p:spTgt spid="5"/>
                                        </p:tgtEl>
                                        <p:attrNameLst>
                                          <p:attrName>ppt_h</p:attrName>
                                        </p:attrNameLst>
                                      </p:cBhvr>
                                      <p:tavLst>
                                        <p:tav tm="0">
                                          <p:val>
                                            <p:strVal val="4/3*#ppt_h"/>
                                          </p:val>
                                        </p:tav>
                                        <p:tav tm="100000">
                                          <p:val>
                                            <p:strVal val="#ppt_h"/>
                                          </p:val>
                                        </p:tav>
                                      </p:tavLst>
                                    </p:anim>
                                  </p:childTnLst>
                                </p:cTn>
                              </p:par>
                            </p:childTnLst>
                          </p:cTn>
                        </p:par>
                        <p:par>
                          <p:cTn id="17" fill="hold">
                            <p:stCondLst>
                              <p:cond delay="5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1"/>
                                          </p:val>
                                        </p:tav>
                                        <p:tav tm="100000">
                                          <p:val>
                                            <p:strVal val="#ppt_x"/>
                                          </p:val>
                                        </p:tav>
                                      </p:tavLst>
                                    </p:anim>
                                    <p:anim calcmode="lin" valueType="num">
                                      <p:cBhvr>
                                        <p:cTn id="22"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7544"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malo es que la corona es tan pequeñita que permiten acceder a muy pocas personas al día, y conseguir entradas es muy difícil: ¡suelen agotarse con 3 o 4 meses de antelación! No hay otra forma de conseguirlas.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dir="r" isContent="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9" fill="hold" grpId="0" nodeType="withEffect">
                                  <p:stCondLst>
                                    <p:cond delay="0"/>
                                  </p:stCondLst>
                                  <p:childTnLst>
                                    <p:animEffect transition="out" filter="strips(up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000"/>
                                        <p:tgtEl>
                                          <p:spTgt spid="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1.jpg"/>
          <p:cNvPicPr>
            <a:picLocks noGrp="1" noChangeAspect="1"/>
          </p:cNvPicPr>
          <p:nvPr isPhoto="1"/>
        </p:nvPicPr>
        <p:blipFill>
          <a:blip r:embed="rId2" cstate="print"/>
          <a:stretch>
            <a:fillRect/>
          </a:stretch>
        </p:blipFill>
        <p:spPr bwMode="auto">
          <a:xfrm>
            <a:off x="0" y="-452586"/>
            <a:ext cx="9144000" cy="5596086"/>
          </a:xfrm>
          <a:prstGeom prst="rect">
            <a:avLst/>
          </a:prstGeom>
          <a:noFill/>
          <a:ln w="9525">
            <a:noFill/>
            <a:miter lim="800000"/>
            <a:headEnd/>
            <a:tailEnd/>
          </a:ln>
        </p:spPr>
      </p:pic>
      <p:sp>
        <p:nvSpPr>
          <p:cNvPr id="4" name="3 Rectángulo"/>
          <p:cNvSpPr/>
          <p:nvPr/>
        </p:nvSpPr>
        <p:spPr>
          <a:xfrm>
            <a:off x="1" y="0"/>
            <a:ext cx="3059113"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3059113" y="0"/>
            <a:ext cx="316865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227764" y="0"/>
            <a:ext cx="2916237"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1" y="2571750"/>
            <a:ext cx="3059113"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3059113" y="2571750"/>
            <a:ext cx="316865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227764" y="2571750"/>
            <a:ext cx="2916237"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323528" y="4083918"/>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arriba verás lo pequeño que es el espacio de la corona, donde sólo caben unas diez personas a la vez. Podrás estar el tiempo que quieras allí, y los guardas que hay suelen ser amables, por si tienes alguna duda no dudes en preguntarles.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prism isContent="1"/>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4/3*#ppt_w"/>
                                          </p:val>
                                        </p:tav>
                                        <p:tav tm="100000">
                                          <p:val>
                                            <p:strVal val="#ppt_w"/>
                                          </p:val>
                                        </p:tav>
                                      </p:tavLst>
                                    </p:anim>
                                    <p:anim calcmode="lin" valueType="num">
                                      <p:cBhvr>
                                        <p:cTn id="26" dur="4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4000"/>
                                        <p:tgtEl>
                                          <p:spTgt spid="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12" grpId="0" animBg="1"/>
      <p:bldP spid="13" grpId="0" animBg="1"/>
      <p:bldP spid="15" grpId="0" animBg="1"/>
      <p:bldP spid="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n1453032313241.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p:spPr>
      </p:pic>
      <p:sp>
        <p:nvSpPr>
          <p:cNvPr id="5" name="4 Rectángulo"/>
          <p:cNvSpPr/>
          <p:nvPr/>
        </p:nvSpPr>
        <p:spPr>
          <a:xfrm>
            <a:off x="0" y="1664495"/>
            <a:ext cx="4572000" cy="17787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1664495"/>
            <a:ext cx="4572000" cy="17787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4572000" y="34290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a:off x="0" y="34290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395536" y="3723878"/>
            <a:ext cx="8424936"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Visitar el pedestal de la Estatua de la Libertad. </a:t>
            </a:r>
            <a:r>
              <a:rPr lang="es-ES" i="1" dirty="0" smtClean="0">
                <a:effectLst>
                  <a:glow rad="101600">
                    <a:srgbClr val="C00000">
                      <a:alpha val="60000"/>
                    </a:srgbClr>
                  </a:glow>
                  <a:outerShdw blurRad="38100" dist="38100" dir="2700000" algn="tl">
                    <a:srgbClr val="000000">
                      <a:alpha val="43137"/>
                    </a:srgbClr>
                  </a:outerShdw>
                </a:effectLst>
              </a:rPr>
              <a:t>Las entradas al Pedestal te permiten subir los 10 primeros pisos. Desde aquí puedes ver el inicio de la estructura que sube hasta la corona (estructura que fue diseñada por </a:t>
            </a:r>
            <a:r>
              <a:rPr lang="es-ES" i="1" dirty="0" err="1" smtClean="0">
                <a:effectLst>
                  <a:glow rad="101600">
                    <a:srgbClr val="C00000">
                      <a:alpha val="60000"/>
                    </a:srgbClr>
                  </a:glow>
                  <a:outerShdw blurRad="38100" dist="38100" dir="2700000" algn="tl">
                    <a:srgbClr val="000000">
                      <a:alpha val="43137"/>
                    </a:srgbClr>
                  </a:outerShdw>
                </a:effectLst>
              </a:rPr>
              <a:t>Gustave</a:t>
            </a:r>
            <a:r>
              <a:rPr lang="es-ES" i="1" dirty="0" smtClean="0">
                <a:effectLst>
                  <a:glow rad="101600">
                    <a:srgbClr val="C00000">
                      <a:alpha val="60000"/>
                    </a:srgbClr>
                  </a:glow>
                  <a:outerShdw blurRad="38100" dist="38100" dir="2700000" algn="tl">
                    <a:srgbClr val="000000">
                      <a:alpha val="43137"/>
                    </a:srgbClr>
                  </a:outerShdw>
                </a:effectLst>
              </a:rPr>
              <a:t> Eiffel, el creador de la Torre Eiffel).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conveyor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16" fill="hold" grpId="0" nodeType="withEffect">
                                  <p:stCondLst>
                                    <p:cond delay="0"/>
                                  </p:stCondLst>
                                  <p:childTnLst>
                                    <p:animEffect transition="out" filter="plus(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16"/>
                                        </p:tgtEl>
                                      </p:cBhvr>
                                    </p:animEffect>
                                    <p:set>
                                      <p:cBhvr>
                                        <p:cTn id="19" dur="1" fill="hold">
                                          <p:stCondLst>
                                            <p:cond delay="2999"/>
                                          </p:stCondLst>
                                        </p:cTn>
                                        <p:tgtEl>
                                          <p:spTgt spid="16"/>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17"/>
                                        </p:tgtEl>
                                      </p:cBhvr>
                                    </p:animEffect>
                                    <p:set>
                                      <p:cBhvr>
                                        <p:cTn id="22" dur="1" fill="hold">
                                          <p:stCondLst>
                                            <p:cond delay="2999"/>
                                          </p:stCondLst>
                                        </p:cTn>
                                        <p:tgtEl>
                                          <p:spTgt spid="17"/>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4/3*#ppt_w"/>
                                          </p:val>
                                        </p:tav>
                                        <p:tav tm="100000">
                                          <p:val>
                                            <p:strVal val="#ppt_w"/>
                                          </p:val>
                                        </p:tav>
                                      </p:tavLst>
                                    </p:anim>
                                    <p:anim calcmode="lin" valueType="num">
                                      <p:cBhvr>
                                        <p:cTn id="26" dur="4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4000"/>
                                        <p:tgtEl>
                                          <p:spTgt spid="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6" grpId="0" animBg="1"/>
      <p:bldP spid="17" grpId="0" animBg="1"/>
      <p:bldP spid="11"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1.jpg"/>
          <p:cNvPicPr>
            <a:picLocks noGrp="1" noChangeAspect="1"/>
          </p:cNvPicPr>
          <p:nvPr isPhoto="1"/>
        </p:nvPicPr>
        <p:blipFill>
          <a:blip r:embed="rId2" cstate="print"/>
          <a:stretch>
            <a:fillRect/>
          </a:stretch>
        </p:blipFill>
        <p:spPr bwMode="auto">
          <a:xfrm>
            <a:off x="0" y="0"/>
            <a:ext cx="9144000" cy="5524078"/>
          </a:xfrm>
          <a:prstGeom prst="rect">
            <a:avLst/>
          </a:prstGeom>
          <a:noFill/>
          <a:ln w="9525">
            <a:noFill/>
            <a:miter lim="800000"/>
            <a:headEnd/>
            <a:tailEnd/>
          </a:ln>
        </p:spPr>
      </p:pic>
      <p:sp>
        <p:nvSpPr>
          <p:cNvPr id="4" name="3 Rectángulo"/>
          <p:cNvSpPr/>
          <p:nvPr/>
        </p:nvSpPr>
        <p:spPr>
          <a:xfrm>
            <a:off x="1" y="0"/>
            <a:ext cx="2987675"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987675" y="0"/>
            <a:ext cx="3024188" cy="1728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011864" y="0"/>
            <a:ext cx="3132137"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 y="1714500"/>
            <a:ext cx="2987675"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2987675" y="1728788"/>
            <a:ext cx="3024188"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011864" y="1714500"/>
            <a:ext cx="3132137"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1" y="3429000"/>
            <a:ext cx="2987675"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987675" y="3429000"/>
            <a:ext cx="3024188"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011864" y="3429000"/>
            <a:ext cx="3132137"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539552"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a:t>
            </a:r>
            <a:r>
              <a:rPr lang="es-ES" i="1" dirty="0" err="1" smtClean="0">
                <a:effectLst>
                  <a:glow rad="101600">
                    <a:srgbClr val="C00000">
                      <a:alpha val="60000"/>
                    </a:srgbClr>
                  </a:glow>
                  <a:outerShdw blurRad="38100" dist="38100" dir="2700000" algn="tl">
                    <a:srgbClr val="000000">
                      <a:alpha val="43137"/>
                    </a:srgbClr>
                  </a:outerShdw>
                </a:effectLst>
              </a:rPr>
              <a:t>Copper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Development</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Association</a:t>
            </a:r>
            <a:r>
              <a:rPr lang="es-ES" i="1" dirty="0" smtClean="0">
                <a:effectLst>
                  <a:glow rad="101600">
                    <a:srgbClr val="C00000">
                      <a:alpha val="60000"/>
                    </a:srgbClr>
                  </a:glow>
                  <a:outerShdw blurRad="38100" dist="38100" dir="2700000" algn="tl">
                    <a:srgbClr val="000000">
                      <a:alpha val="43137"/>
                    </a:srgbClr>
                  </a:outerShdw>
                </a:effectLst>
              </a:rPr>
              <a:t> Inc., fueron más de 80 toneladas de cobre, cortadas en 300 piezas sueltas y martilladas a mano. Tal y como explica Cara Sutherland, autora de ' La estatua de la Libertad: el Museo de la Ciudad de Nueva York‘.</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31000">
        <p15:prstTrans prst="origami"/>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grpId="0" nodeType="withEffect">
                                  <p:stCondLst>
                                    <p:cond delay="0"/>
                                  </p:stCondLst>
                                  <p:childTnLst>
                                    <p:animEffect transition="out" filter="circle(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12"/>
                                        </p:tgtEl>
                                      </p:cBhvr>
                                    </p:animEffect>
                                    <p:set>
                                      <p:cBhvr>
                                        <p:cTn id="16" dur="1" fill="hold">
                                          <p:stCondLst>
                                            <p:cond delay="3999"/>
                                          </p:stCondLst>
                                        </p:cTn>
                                        <p:tgtEl>
                                          <p:spTgt spid="12"/>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4000"/>
                                        <p:tgtEl>
                                          <p:spTgt spid="13"/>
                                        </p:tgtEl>
                                      </p:cBhvr>
                                    </p:animEffect>
                                    <p:set>
                                      <p:cBhvr>
                                        <p:cTn id="19" dur="1" fill="hold">
                                          <p:stCondLst>
                                            <p:cond delay="3999"/>
                                          </p:stCondLst>
                                        </p:cTn>
                                        <p:tgtEl>
                                          <p:spTgt spid="13"/>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4000"/>
                                        <p:tgtEl>
                                          <p:spTgt spid="15"/>
                                        </p:tgtEl>
                                      </p:cBhvr>
                                    </p:animEffect>
                                    <p:set>
                                      <p:cBhvr>
                                        <p:cTn id="22" dur="1" fill="hold">
                                          <p:stCondLst>
                                            <p:cond delay="3999"/>
                                          </p:stCondLst>
                                        </p:cTn>
                                        <p:tgtEl>
                                          <p:spTgt spid="15"/>
                                        </p:tgtEl>
                                        <p:attrNameLst>
                                          <p:attrName>style.visibility</p:attrName>
                                        </p:attrNameLst>
                                      </p:cBhvr>
                                      <p:to>
                                        <p:strVal val="hidden"/>
                                      </p:to>
                                    </p:set>
                                  </p:childTnLst>
                                </p:cTn>
                              </p:par>
                              <p:par>
                                <p:cTn id="23" presetID="16" presetClass="exit" presetSubtype="37" fill="hold" grpId="0" nodeType="withEffect">
                                  <p:stCondLst>
                                    <p:cond delay="0"/>
                                  </p:stCondLst>
                                  <p:childTnLst>
                                    <p:animEffect transition="out" filter="barn(outVertical)">
                                      <p:cBhvr>
                                        <p:cTn id="24" dur="4000"/>
                                        <p:tgtEl>
                                          <p:spTgt spid="8"/>
                                        </p:tgtEl>
                                      </p:cBhvr>
                                    </p:animEffect>
                                    <p:set>
                                      <p:cBhvr>
                                        <p:cTn id="25" dur="1" fill="hold">
                                          <p:stCondLst>
                                            <p:cond delay="3999"/>
                                          </p:stCondLst>
                                        </p:cTn>
                                        <p:tgtEl>
                                          <p:spTgt spid="8"/>
                                        </p:tgtEl>
                                        <p:attrNameLst>
                                          <p:attrName>style.visibility</p:attrName>
                                        </p:attrNameLst>
                                      </p:cBhvr>
                                      <p:to>
                                        <p:strVal val="hidden"/>
                                      </p:to>
                                    </p:set>
                                  </p:childTnLst>
                                </p:cTn>
                              </p:par>
                              <p:par>
                                <p:cTn id="26" presetID="16" presetClass="exit" presetSubtype="37" fill="hold" grpId="0" nodeType="withEffect">
                                  <p:stCondLst>
                                    <p:cond delay="0"/>
                                  </p:stCondLst>
                                  <p:childTnLst>
                                    <p:animEffect transition="out" filter="barn(outVertical)">
                                      <p:cBhvr>
                                        <p:cTn id="27" dur="4000"/>
                                        <p:tgtEl>
                                          <p:spTgt spid="10"/>
                                        </p:tgtEl>
                                      </p:cBhvr>
                                    </p:animEffect>
                                    <p:set>
                                      <p:cBhvr>
                                        <p:cTn id="28" dur="1" fill="hold">
                                          <p:stCondLst>
                                            <p:cond delay="3999"/>
                                          </p:stCondLst>
                                        </p:cTn>
                                        <p:tgtEl>
                                          <p:spTgt spid="10"/>
                                        </p:tgtEl>
                                        <p:attrNameLst>
                                          <p:attrName>style.visibility</p:attrName>
                                        </p:attrNameLst>
                                      </p:cBhvr>
                                      <p:to>
                                        <p:strVal val="hidden"/>
                                      </p:to>
                                    </p:set>
                                  </p:childTnLst>
                                </p:cTn>
                              </p:par>
                              <p:par>
                                <p:cTn id="29" presetID="16" presetClass="exit" presetSubtype="37" fill="hold" grpId="0" nodeType="withEffect">
                                  <p:stCondLst>
                                    <p:cond delay="0"/>
                                  </p:stCondLst>
                                  <p:childTnLst>
                                    <p:animEffect transition="out" filter="barn(outVertical)">
                                      <p:cBhvr>
                                        <p:cTn id="30" dur="4000"/>
                                        <p:tgtEl>
                                          <p:spTgt spid="11"/>
                                        </p:tgtEl>
                                      </p:cBhvr>
                                    </p:animEffect>
                                    <p:set>
                                      <p:cBhvr>
                                        <p:cTn id="31" dur="1" fill="hold">
                                          <p:stCondLst>
                                            <p:cond delay="3999"/>
                                          </p:stCondLst>
                                        </p:cTn>
                                        <p:tgtEl>
                                          <p:spTgt spid="11"/>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5000" fill="hold"/>
                                        <p:tgtEl>
                                          <p:spTgt spid="2"/>
                                        </p:tgtEl>
                                        <p:attrNameLst>
                                          <p:attrName>ppt_w</p:attrName>
                                        </p:attrNameLst>
                                      </p:cBhvr>
                                      <p:tavLst>
                                        <p:tav tm="0">
                                          <p:val>
                                            <p:strVal val="4/3*#ppt_w"/>
                                          </p:val>
                                        </p:tav>
                                        <p:tav tm="100000">
                                          <p:val>
                                            <p:strVal val="#ppt_w"/>
                                          </p:val>
                                        </p:tav>
                                      </p:tavLst>
                                    </p:anim>
                                    <p:anim calcmode="lin" valueType="num">
                                      <p:cBhvr>
                                        <p:cTn id="35" dur="5000" fill="hold"/>
                                        <p:tgtEl>
                                          <p:spTgt spid="2"/>
                                        </p:tgtEl>
                                        <p:attrNameLst>
                                          <p:attrName>ppt_h</p:attrName>
                                        </p:attrNameLst>
                                      </p:cBhvr>
                                      <p:tavLst>
                                        <p:tav tm="0">
                                          <p:val>
                                            <p:strVal val="4/3*#ppt_h"/>
                                          </p:val>
                                        </p:tav>
                                        <p:tav tm="100000">
                                          <p:val>
                                            <p:strVal val="#ppt_h"/>
                                          </p:val>
                                        </p:tav>
                                      </p:tavLst>
                                    </p:anim>
                                  </p:childTnLst>
                                </p:cTn>
                              </p:par>
                              <p:par>
                                <p:cTn id="36" presetID="10" presetClass="entr" presetSubtype="0"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5000"/>
                                        <p:tgtEl>
                                          <p:spTgt spid="2"/>
                                        </p:tgtEl>
                                      </p:cBhvr>
                                    </p:animEffect>
                                  </p:childTnLst>
                                </p:cTn>
                              </p:par>
                            </p:childTnLst>
                          </p:cTn>
                        </p:par>
                        <p:par>
                          <p:cTn id="39" fill="hold">
                            <p:stCondLst>
                              <p:cond delay="5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1"/>
                                          </p:val>
                                        </p:tav>
                                        <p:tav tm="100000">
                                          <p:val>
                                            <p:strVal val="#ppt_x"/>
                                          </p:val>
                                        </p:tav>
                                      </p:tavLst>
                                    </p:anim>
                                    <p:anim calcmode="lin" valueType="num">
                                      <p:cBhvr>
                                        <p:cTn id="4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10" grpId="0" animBg="1"/>
      <p:bldP spid="11" grpId="0" animBg="1"/>
      <p:bldP spid="12" grpId="0" animBg="1"/>
      <p:bldP spid="13" grpId="0" animBg="1"/>
      <p:bldP spid="15" grpId="0" animBg="1"/>
      <p:bldP spid="1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1.jpg"/>
          <p:cNvPicPr>
            <a:picLocks noGrp="1" noChangeAspect="1"/>
          </p:cNvPicPr>
          <p:nvPr isPhoto="1"/>
        </p:nvPicPr>
        <p:blipFill>
          <a:blip r:embed="rId2" cstate="print"/>
          <a:stretch>
            <a:fillRect/>
          </a:stretch>
        </p:blipFill>
        <p:spPr bwMode="auto">
          <a:xfrm>
            <a:off x="0" y="0"/>
            <a:ext cx="9144000" cy="5452070"/>
          </a:xfrm>
          <a:prstGeom prst="rect">
            <a:avLst/>
          </a:prstGeom>
          <a:noFill/>
          <a:ln w="9525">
            <a:noFill/>
            <a:miter lim="800000"/>
            <a:headEnd/>
            <a:tailEnd/>
          </a:ln>
        </p:spPr>
      </p:pic>
      <p:sp>
        <p:nvSpPr>
          <p:cNvPr id="4" name="3 Rectángulo"/>
          <p:cNvSpPr/>
          <p:nvPr/>
        </p:nvSpPr>
        <p:spPr>
          <a:xfrm>
            <a:off x="1" y="0"/>
            <a:ext cx="3059113"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3059114" y="0"/>
            <a:ext cx="3025775"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1" y="2507457"/>
            <a:ext cx="3059113" cy="26360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3059114" y="2507457"/>
            <a:ext cx="3025775" cy="26360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6084888" y="0"/>
            <a:ext cx="3059112"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6084888" y="2507457"/>
            <a:ext cx="3059112" cy="26360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611560"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industrial francés </a:t>
            </a:r>
            <a:r>
              <a:rPr lang="es-ES" i="1" dirty="0" err="1" smtClean="0">
                <a:effectLst>
                  <a:glow rad="101600">
                    <a:srgbClr val="C00000">
                      <a:alpha val="60000"/>
                    </a:srgbClr>
                  </a:glow>
                  <a:outerShdw blurRad="38100" dist="38100" dir="2700000" algn="tl">
                    <a:srgbClr val="000000">
                      <a:alpha val="43137"/>
                    </a:srgbClr>
                  </a:outerShdw>
                </a:effectLst>
              </a:rPr>
              <a:t>Eugène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Secrétan</a:t>
            </a:r>
            <a:r>
              <a:rPr lang="es-ES" i="1" dirty="0" smtClean="0">
                <a:effectLst>
                  <a:glow rad="101600">
                    <a:srgbClr val="C00000">
                      <a:alpha val="60000"/>
                    </a:srgbClr>
                  </a:glow>
                  <a:outerShdw blurRad="38100" dist="38100" dir="2700000" algn="tl">
                    <a:srgbClr val="000000">
                      <a:alpha val="43137"/>
                    </a:srgbClr>
                  </a:outerShdw>
                </a:effectLst>
              </a:rPr>
              <a:t>, que hizo su fortuna en la producción de cobre, donó 60 toneladas de este material para poder construir a 'lady </a:t>
            </a:r>
            <a:r>
              <a:rPr lang="es-ES" i="1" dirty="0" err="1" smtClean="0">
                <a:effectLst>
                  <a:glow rad="101600">
                    <a:srgbClr val="C00000">
                      <a:alpha val="60000"/>
                    </a:srgbClr>
                  </a:glow>
                  <a:outerShdw blurRad="38100" dist="38100" dir="2700000" algn="tl">
                    <a:srgbClr val="000000">
                      <a:alpha val="43137"/>
                    </a:srgbClr>
                  </a:outerShdw>
                </a:effectLst>
              </a:rPr>
              <a:t>Liberty</a:t>
            </a:r>
            <a:r>
              <a:rPr lang="es-ES" i="1" dirty="0" smtClean="0">
                <a:effectLst>
                  <a:glow rad="101600">
                    <a:srgbClr val="C00000">
                      <a:alpha val="60000"/>
                    </a:srgbClr>
                  </a:glow>
                  <a:outerShdw blurRad="38100" dist="38100" dir="2700000" algn="tl">
                    <a:srgbClr val="000000">
                      <a:alpha val="43137"/>
                    </a:srgbClr>
                  </a:outerShdw>
                </a:effectLst>
              </a:rPr>
              <a:t>'; de un estudio publicado en la Universidad de Harvard….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ferris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3"/>
                                        </p:tgtEl>
                                      </p:cBhvr>
                                    </p:animEffect>
                                    <p:set>
                                      <p:cBhvr>
                                        <p:cTn id="16" dur="1" fill="hold">
                                          <p:stCondLst>
                                            <p:cond delay="2999"/>
                                          </p:stCondLst>
                                        </p:cTn>
                                        <p:tgtEl>
                                          <p:spTgt spid="13"/>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4/3*#ppt_w"/>
                                          </p:val>
                                        </p:tav>
                                        <p:tav tm="100000">
                                          <p:val>
                                            <p:strVal val="#ppt_w"/>
                                          </p:val>
                                        </p:tav>
                                      </p:tavLst>
                                    </p:anim>
                                    <p:anim calcmode="lin" valueType="num">
                                      <p:cBhvr>
                                        <p:cTn id="26" dur="4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4000"/>
                                        <p:tgtEl>
                                          <p:spTgt spid="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2" grpId="0" animBg="1"/>
      <p:bldP spid="13" grpId="0" animBg="1"/>
      <p:bldP spid="8" grpId="0" animBg="1"/>
      <p:bldP spid="9" grpId="0" animBg="1"/>
      <p:bldP spid="1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Ana María\Escritorio\14.jpg"/>
          <p:cNvPicPr>
            <a:picLocks noChangeAspect="1" noChangeArrowheads="1"/>
          </p:cNvPicPr>
          <p:nvPr/>
        </p:nvPicPr>
        <p:blipFill>
          <a:blip r:embed="rId2" cstate="print"/>
          <a:stretch>
            <a:fillRect/>
          </a:stretch>
        </p:blipFill>
        <p:spPr bwMode="auto">
          <a:xfrm>
            <a:off x="0" y="-308570"/>
            <a:ext cx="9144000" cy="5688632"/>
          </a:xfrm>
          <a:prstGeom prst="rect">
            <a:avLst/>
          </a:prstGeom>
          <a:noFill/>
          <a:ln w="9525">
            <a:noFill/>
            <a:miter lim="800000"/>
            <a:headEnd/>
            <a:tailEnd/>
          </a:ln>
        </p:spPr>
      </p:pic>
      <p:sp>
        <p:nvSpPr>
          <p:cNvPr id="3" name="2 Forma libre"/>
          <p:cNvSpPr/>
          <p:nvPr/>
        </p:nvSpPr>
        <p:spPr>
          <a:xfrm rot="16200000" flipV="1">
            <a:off x="2000250" y="-2000250"/>
            <a:ext cx="5143500" cy="9144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Forma libre"/>
          <p:cNvSpPr/>
          <p:nvPr/>
        </p:nvSpPr>
        <p:spPr>
          <a:xfrm rot="16200000">
            <a:off x="2000250" y="-2000250"/>
            <a:ext cx="5143500" cy="9144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CuadroTexto"/>
          <p:cNvSpPr txBox="1"/>
          <p:nvPr/>
        </p:nvSpPr>
        <p:spPr>
          <a:xfrm>
            <a:off x="539552" y="401191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extrae que el metal de </a:t>
            </a:r>
            <a:r>
              <a:rPr lang="es-ES" i="1" dirty="0" err="1" smtClean="0">
                <a:effectLst>
                  <a:glow rad="101600">
                    <a:srgbClr val="C00000">
                      <a:alpha val="60000"/>
                    </a:srgbClr>
                  </a:glow>
                  <a:outerShdw blurRad="38100" dist="38100" dir="2700000" algn="tl">
                    <a:srgbClr val="000000">
                      <a:alpha val="43137"/>
                    </a:srgbClr>
                  </a:outerShdw>
                </a:effectLst>
              </a:rPr>
              <a:t>Secrétan</a:t>
            </a:r>
            <a:r>
              <a:rPr lang="es-ES" i="1" dirty="0" smtClean="0">
                <a:effectLst>
                  <a:glow rad="101600">
                    <a:srgbClr val="C00000">
                      <a:alpha val="60000"/>
                    </a:srgbClr>
                  </a:glow>
                  <a:outerShdw blurRad="38100" dist="38100" dir="2700000" algn="tl">
                    <a:srgbClr val="000000">
                      <a:alpha val="43137"/>
                    </a:srgbClr>
                  </a:outerShdw>
                </a:effectLst>
              </a:rPr>
              <a:t>, que era de diferentes calidades, podría provenir de mineral español o sudamericano. La antorcha actual, además, está cubierta de láminas de oro de 24 quilates.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ferris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4000"/>
                                        <p:tgtEl>
                                          <p:spTgt spid="3"/>
                                        </p:tgtEl>
                                        <p:attrNameLst>
                                          <p:attrName>ppt_x</p:attrName>
                                        </p:attrNameLst>
                                      </p:cBhvr>
                                      <p:tavLst>
                                        <p:tav tm="0">
                                          <p:val>
                                            <p:strVal val="ppt_x"/>
                                          </p:val>
                                        </p:tav>
                                        <p:tav tm="100000">
                                          <p:val>
                                            <p:strVal val="ppt_x"/>
                                          </p:val>
                                        </p:tav>
                                      </p:tavLst>
                                    </p:anim>
                                    <p:anim calcmode="lin" valueType="num">
                                      <p:cBhvr additive="base">
                                        <p:cTn id="7" dur="4000"/>
                                        <p:tgtEl>
                                          <p:spTgt spid="3"/>
                                        </p:tgtEl>
                                        <p:attrNameLst>
                                          <p:attrName>ppt_y</p:attrName>
                                        </p:attrNameLst>
                                      </p:cBhvr>
                                      <p:tavLst>
                                        <p:tav tm="0">
                                          <p:val>
                                            <p:strVal val="ppt_y"/>
                                          </p:val>
                                        </p:tav>
                                        <p:tav tm="100000">
                                          <p:val>
                                            <p:strVal val="1+ppt_h/2"/>
                                          </p:val>
                                        </p:tav>
                                      </p:tavLst>
                                    </p:anim>
                                    <p:set>
                                      <p:cBhvr>
                                        <p:cTn id="8" dur="1" fill="hold">
                                          <p:stCondLst>
                                            <p:cond delay="3999"/>
                                          </p:stCondLst>
                                        </p:cTn>
                                        <p:tgtEl>
                                          <p:spTgt spid="3"/>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4000"/>
                                        <p:tgtEl>
                                          <p:spTgt spid="4"/>
                                        </p:tgtEl>
                                        <p:attrNameLst>
                                          <p:attrName>ppt_x</p:attrName>
                                        </p:attrNameLst>
                                      </p:cBhvr>
                                      <p:tavLst>
                                        <p:tav tm="0">
                                          <p:val>
                                            <p:strVal val="ppt_x"/>
                                          </p:val>
                                        </p:tav>
                                        <p:tav tm="100000">
                                          <p:val>
                                            <p:strVal val="ppt_x"/>
                                          </p:val>
                                        </p:tav>
                                      </p:tavLst>
                                    </p:anim>
                                    <p:anim calcmode="lin" valueType="num">
                                      <p:cBhvr additive="base">
                                        <p:cTn id="11" dur="4000"/>
                                        <p:tgtEl>
                                          <p:spTgt spid="4"/>
                                        </p:tgtEl>
                                        <p:attrNameLst>
                                          <p:attrName>ppt_y</p:attrName>
                                        </p:attrNameLst>
                                      </p:cBhvr>
                                      <p:tavLst>
                                        <p:tav tm="0">
                                          <p:val>
                                            <p:strVal val="ppt_y"/>
                                          </p:val>
                                        </p:tav>
                                        <p:tav tm="100000">
                                          <p:val>
                                            <p:strVal val="0-ppt_h/2"/>
                                          </p:val>
                                        </p:tav>
                                      </p:tavLst>
                                    </p:anim>
                                    <p:set>
                                      <p:cBhvr>
                                        <p:cTn id="12" dur="1" fill="hold">
                                          <p:stCondLst>
                                            <p:cond delay="3999"/>
                                          </p:stCondLst>
                                        </p:cTn>
                                        <p:tgtEl>
                                          <p:spTgt spid="4"/>
                                        </p:tgtEl>
                                        <p:attrNameLst>
                                          <p:attrName>style.visibility</p:attrName>
                                        </p:attrNameLst>
                                      </p:cBhvr>
                                      <p:to>
                                        <p:strVal val="hidden"/>
                                      </p:to>
                                    </p:set>
                                  </p:childTnLst>
                                </p:cTn>
                              </p:par>
                              <p:par>
                                <p:cTn id="13" presetID="14" presetClass="entr" presetSubtype="5" fill="hold" nodeType="withEffect">
                                  <p:stCondLst>
                                    <p:cond delay="0"/>
                                  </p:stCondLst>
                                  <p:childTnLst>
                                    <p:set>
                                      <p:cBhvr>
                                        <p:cTn id="14" dur="1" fill="hold">
                                          <p:stCondLst>
                                            <p:cond delay="0"/>
                                          </p:stCondLst>
                                        </p:cTn>
                                        <p:tgtEl>
                                          <p:spTgt spid="18434"/>
                                        </p:tgtEl>
                                        <p:attrNameLst>
                                          <p:attrName>style.visibility</p:attrName>
                                        </p:attrNameLst>
                                      </p:cBhvr>
                                      <p:to>
                                        <p:strVal val="visible"/>
                                      </p:to>
                                    </p:set>
                                    <p:animEffect transition="in" filter="randombar(vertical)">
                                      <p:cBhvr>
                                        <p:cTn id="15" dur="4000"/>
                                        <p:tgtEl>
                                          <p:spTgt spid="18434"/>
                                        </p:tgtEl>
                                      </p:cBhvr>
                                    </p:animEffect>
                                  </p:childTnLst>
                                </p:cTn>
                              </p:par>
                              <p:par>
                                <p:cTn id="16" presetID="23" presetClass="entr" presetSubtype="288" fill="hold" nodeType="withEffect">
                                  <p:stCondLst>
                                    <p:cond delay="0"/>
                                  </p:stCondLst>
                                  <p:childTnLst>
                                    <p:set>
                                      <p:cBhvr>
                                        <p:cTn id="17" dur="1" fill="hold">
                                          <p:stCondLst>
                                            <p:cond delay="0"/>
                                          </p:stCondLst>
                                        </p:cTn>
                                        <p:tgtEl>
                                          <p:spTgt spid="18434"/>
                                        </p:tgtEl>
                                        <p:attrNameLst>
                                          <p:attrName>style.visibility</p:attrName>
                                        </p:attrNameLst>
                                      </p:cBhvr>
                                      <p:to>
                                        <p:strVal val="visible"/>
                                      </p:to>
                                    </p:set>
                                    <p:anim calcmode="lin" valueType="num">
                                      <p:cBhvr>
                                        <p:cTn id="18" dur="4000" fill="hold"/>
                                        <p:tgtEl>
                                          <p:spTgt spid="18434"/>
                                        </p:tgtEl>
                                        <p:attrNameLst>
                                          <p:attrName>ppt_w</p:attrName>
                                        </p:attrNameLst>
                                      </p:cBhvr>
                                      <p:tavLst>
                                        <p:tav tm="0">
                                          <p:val>
                                            <p:strVal val="4/3*#ppt_w"/>
                                          </p:val>
                                        </p:tav>
                                        <p:tav tm="100000">
                                          <p:val>
                                            <p:strVal val="#ppt_w"/>
                                          </p:val>
                                        </p:tav>
                                      </p:tavLst>
                                    </p:anim>
                                    <p:anim calcmode="lin" valueType="num">
                                      <p:cBhvr>
                                        <p:cTn id="19" dur="4000" fill="hold"/>
                                        <p:tgtEl>
                                          <p:spTgt spid="18434"/>
                                        </p:tgtEl>
                                        <p:attrNameLst>
                                          <p:attrName>ppt_h</p:attrName>
                                        </p:attrNameLst>
                                      </p:cBhvr>
                                      <p:tavLst>
                                        <p:tav tm="0">
                                          <p:val>
                                            <p:strVal val="4/3*#ppt_h"/>
                                          </p:val>
                                        </p:tav>
                                        <p:tav tm="100000">
                                          <p:val>
                                            <p:strVal val="#ppt_h"/>
                                          </p:val>
                                        </p:tav>
                                      </p:tavLst>
                                    </p:anim>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an_fintanmagee_bogota-1.jpg"/>
          <p:cNvPicPr>
            <a:picLocks noGrp="1" noChangeAspect="1"/>
          </p:cNvPicPr>
          <p:nvPr isPhoto="1"/>
        </p:nvPicPr>
        <p:blipFill>
          <a:blip r:embed="rId2" cstate="print"/>
          <a:stretch>
            <a:fillRect/>
          </a:stretch>
        </p:blipFill>
        <p:spPr bwMode="auto">
          <a:xfrm>
            <a:off x="0" y="0"/>
            <a:ext cx="3779912" cy="5143500"/>
          </a:xfrm>
          <a:prstGeom prst="rect">
            <a:avLst/>
          </a:prstGeom>
          <a:noFill/>
          <a:ln w="9525">
            <a:noFill/>
            <a:miter lim="800000"/>
            <a:headEnd/>
            <a:tailEnd/>
          </a:ln>
        </p:spPr>
      </p:pic>
      <p:sp>
        <p:nvSpPr>
          <p:cNvPr id="4" name="3 Rectángulo"/>
          <p:cNvSpPr/>
          <p:nvPr/>
        </p:nvSpPr>
        <p:spPr>
          <a:xfrm>
            <a:off x="0" y="0"/>
            <a:ext cx="1907704"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907704" y="0"/>
            <a:ext cx="2286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FFFF"/>
              </a:solidFill>
              <a:cs typeface="Arial" charset="0"/>
            </a:endParaRPr>
          </a:p>
        </p:txBody>
      </p:sp>
      <p:sp>
        <p:nvSpPr>
          <p:cNvPr id="12" name="11 Rectángulo"/>
          <p:cNvSpPr/>
          <p:nvPr/>
        </p:nvSpPr>
        <p:spPr>
          <a:xfrm>
            <a:off x="0" y="2571750"/>
            <a:ext cx="1907704"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1907704" y="2571750"/>
            <a:ext cx="2286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427984" y="1563638"/>
            <a:ext cx="4464496"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Turistas que se asoman por los huecos de la corona de la Estatua de la Libertad. La icónica escultura, que es uno de los símbolos más reconocibles de Estados Unidos, fue un regalo de Francia para conmemorar la alianza entre ambos países en la Guerra de Independencia de EE. UU.</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doors/>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grpId="0" nodeType="withEffect">
                                  <p:stCondLst>
                                    <p:cond delay="0"/>
                                  </p:stCondLst>
                                  <p:childTnLst>
                                    <p:animEffect transition="out" filter="diamond(i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15"/>
                                        </p:tgtEl>
                                      </p:cBhvr>
                                    </p:animEffect>
                                    <p:set>
                                      <p:cBhvr>
                                        <p:cTn id="10" dur="1" fill="hold">
                                          <p:stCondLst>
                                            <p:cond delay="2999"/>
                                          </p:stCondLst>
                                        </p:cTn>
                                        <p:tgtEl>
                                          <p:spTgt spid="15"/>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000"/>
                                        <p:tgtEl>
                                          <p:spTgt spid="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cstate="print"/>
          <a:stretch>
            <a:fillRect/>
          </a:stretch>
        </p:blipFill>
        <p:spPr bwMode="auto">
          <a:xfrm>
            <a:off x="0" y="1"/>
            <a:ext cx="9144000" cy="5143500"/>
          </a:xfrm>
          <a:prstGeom prst="rect">
            <a:avLst/>
          </a:prstGeom>
          <a:noFill/>
          <a:ln w="9525">
            <a:noFill/>
            <a:miter lim="800000"/>
            <a:headEnd/>
            <a:tailEnd/>
          </a:ln>
        </p:spPr>
      </p:pic>
      <p:pic>
        <p:nvPicPr>
          <p:cNvPr id="3" name="2 Imagen" descr="1(14).jpg"/>
          <p:cNvPicPr>
            <a:picLocks noGrp="1" noChangeAspect="1"/>
          </p:cNvPicPr>
          <p:nvPr isPhoto="1"/>
        </p:nvPicPr>
        <p:blipFill>
          <a:blip r:embed="rId2" cstate="print"/>
          <a:stretch>
            <a:fillRect/>
          </a:stretch>
        </p:blipFill>
        <p:spPr bwMode="auto">
          <a:xfrm>
            <a:off x="0" y="1"/>
            <a:ext cx="9144000" cy="5143500"/>
          </a:xfrm>
          <a:prstGeom prst="rect">
            <a:avLst/>
          </a:prstGeom>
          <a:noFill/>
          <a:ln w="9525">
            <a:noFill/>
            <a:miter lim="800000"/>
            <a:headEnd/>
            <a:tailEnd/>
          </a:ln>
        </p:spPr>
      </p:pic>
      <p:sp>
        <p:nvSpPr>
          <p:cNvPr id="5" name="4 CuadroTexto"/>
          <p:cNvSpPr txBox="1"/>
          <p:nvPr/>
        </p:nvSpPr>
        <p:spPr>
          <a:xfrm>
            <a:off x="323528" y="4011910"/>
            <a:ext cx="8352928" cy="984885"/>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ESTATUA DE LA LIBERTAD ES SÓLO UN MOTE. </a:t>
            </a:r>
            <a:r>
              <a:rPr lang="es-ES" i="1" dirty="0" smtClean="0">
                <a:effectLst>
                  <a:glow rad="101600">
                    <a:srgbClr val="C00000">
                      <a:alpha val="60000"/>
                    </a:srgbClr>
                  </a:glow>
                  <a:outerShdw blurRad="38100" dist="38100" dir="2700000" algn="tl">
                    <a:srgbClr val="000000">
                      <a:alpha val="43137"/>
                    </a:srgbClr>
                  </a:outerShdw>
                </a:effectLst>
              </a:rPr>
              <a:t>Todo el mundo la llama Estatua de la Libertad o Miss </a:t>
            </a:r>
            <a:r>
              <a:rPr lang="es-ES" i="1" dirty="0" err="1" smtClean="0">
                <a:effectLst>
                  <a:glow rad="101600">
                    <a:srgbClr val="C00000">
                      <a:alpha val="60000"/>
                    </a:srgbClr>
                  </a:glow>
                  <a:outerShdw blurRad="38100" dist="38100" dir="2700000" algn="tl">
                    <a:srgbClr val="000000">
                      <a:alpha val="43137"/>
                    </a:srgbClr>
                  </a:outerShdw>
                </a:effectLst>
              </a:rPr>
              <a:t>Liberty</a:t>
            </a:r>
            <a:r>
              <a:rPr lang="es-ES" i="1" dirty="0" smtClean="0">
                <a:effectLst>
                  <a:glow rad="101600">
                    <a:srgbClr val="C00000">
                      <a:alpha val="60000"/>
                    </a:srgbClr>
                  </a:glow>
                  <a:outerShdw blurRad="38100" dist="38100" dir="2700000" algn="tl">
                    <a:srgbClr val="000000">
                      <a:alpha val="43137"/>
                    </a:srgbClr>
                  </a:outerShdw>
                </a:effectLst>
              </a:rPr>
              <a:t>, pero </a:t>
            </a:r>
            <a:r>
              <a:rPr lang="es-ES" i="1" dirty="0" err="1" smtClean="0">
                <a:effectLst>
                  <a:glow rad="101600">
                    <a:srgbClr val="C00000">
                      <a:alpha val="60000"/>
                    </a:srgbClr>
                  </a:glow>
                  <a:outerShdw blurRad="38100" dist="38100" dir="2700000" algn="tl">
                    <a:srgbClr val="000000">
                      <a:alpha val="43137"/>
                    </a:srgbClr>
                  </a:outerShdw>
                </a:effectLst>
              </a:rPr>
              <a:t>Bartholdi</a:t>
            </a:r>
            <a:r>
              <a:rPr lang="es-ES" i="1" dirty="0" smtClean="0">
                <a:effectLst>
                  <a:glow rad="101600">
                    <a:srgbClr val="C00000">
                      <a:alpha val="60000"/>
                    </a:srgbClr>
                  </a:glow>
                  <a:outerShdw blurRad="38100" dist="38100" dir="2700000" algn="tl">
                    <a:srgbClr val="000000">
                      <a:alpha val="43137"/>
                    </a:srgbClr>
                  </a:outerShdw>
                </a:effectLst>
              </a:rPr>
              <a:t> le puso otro nombre: </a:t>
            </a:r>
            <a:r>
              <a:rPr lang="es-ES" sz="2000" b="1" i="1" dirty="0" smtClean="0">
                <a:effectLst>
                  <a:glow rad="101600">
                    <a:srgbClr val="C00000">
                      <a:alpha val="60000"/>
                    </a:srgbClr>
                  </a:glow>
                  <a:outerShdw blurRad="38100" dist="38100" dir="2700000" algn="tl">
                    <a:srgbClr val="000000">
                      <a:alpha val="43137"/>
                    </a:srgbClr>
                  </a:outerShdw>
                </a:effectLst>
              </a:rPr>
              <a:t>L a libertad iluminando el mundo. </a:t>
            </a:r>
            <a:r>
              <a:rPr lang="es-ES" i="1" dirty="0" smtClean="0">
                <a:effectLst>
                  <a:glow rad="101600">
                    <a:srgbClr val="C00000">
                      <a:alpha val="60000"/>
                    </a:srgbClr>
                  </a:glow>
                  <a:outerShdw blurRad="38100" dist="38100" dir="2700000" algn="tl">
                    <a:srgbClr val="000000">
                      <a:alpha val="43137"/>
                    </a:srgbClr>
                  </a:outerShdw>
                </a:effectLst>
              </a:rPr>
              <a:t>Este es el oficial.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doors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3"/>
                                        </p:tgtEl>
                                        <p:attrNameLst>
                                          <p:attrName>ppt_x</p:attrName>
                                        </p:attrNameLst>
                                      </p:cBhvr>
                                      <p:tavLst>
                                        <p:tav tm="0">
                                          <p:val>
                                            <p:strVal val="ppt_x"/>
                                          </p:val>
                                        </p:tav>
                                        <p:tav tm="100000">
                                          <p:val>
                                            <p:strVal val="ppt_x-.2"/>
                                          </p:val>
                                        </p:tav>
                                      </p:tavLst>
                                    </p:anim>
                                    <p:anim calcmode="lin" valueType="num">
                                      <p:cBhvr>
                                        <p:cTn id="11" dur="4000"/>
                                        <p:tgtEl>
                                          <p:spTgt spid="3"/>
                                        </p:tgtEl>
                                        <p:attrNameLst>
                                          <p:attrName>ppt_y</p:attrName>
                                        </p:attrNameLst>
                                      </p:cBhvr>
                                      <p:tavLst>
                                        <p:tav tm="0">
                                          <p:val>
                                            <p:strVal val="ppt_y"/>
                                          </p:val>
                                        </p:tav>
                                        <p:tav tm="100000">
                                          <p:val>
                                            <p:strVal val="ppt_y"/>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1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100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0" y="0"/>
            <a:ext cx="9144000" cy="5143499"/>
          </a:xfrm>
          <a:prstGeom prst="rect">
            <a:avLst/>
          </a:prstGeom>
          <a:noFill/>
          <a:ln w="9525">
            <a:noFill/>
            <a:miter lim="800000"/>
            <a:headEnd/>
            <a:tailEnd/>
          </a:ln>
        </p:spPr>
      </p:pic>
      <p:sp>
        <p:nvSpPr>
          <p:cNvPr id="4" name="3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23528" y="3651870"/>
            <a:ext cx="8568952" cy="1354217"/>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¿Qué representa la estatua de la Libertad? </a:t>
            </a:r>
            <a:r>
              <a:rPr lang="es-ES" sz="2000" b="1" i="1" dirty="0" smtClean="0">
                <a:effectLst>
                  <a:glow rad="101600">
                    <a:srgbClr val="C00000">
                      <a:alpha val="60000"/>
                    </a:srgbClr>
                  </a:glow>
                  <a:outerShdw blurRad="38100" dist="38100" dir="2700000" algn="tl">
                    <a:srgbClr val="000000">
                      <a:alpha val="43137"/>
                    </a:srgbClr>
                  </a:outerShdw>
                </a:effectLst>
              </a:rPr>
              <a:t>Corona:</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las púas evocan los rayos del sol extendidos hacia el mundo. </a:t>
            </a:r>
            <a:r>
              <a:rPr lang="es-ES" sz="2000" b="1" i="1" dirty="0" smtClean="0">
                <a:effectLst>
                  <a:glow rad="101600">
                    <a:srgbClr val="C00000">
                      <a:alpha val="60000"/>
                    </a:srgbClr>
                  </a:glow>
                  <a:outerShdw blurRad="38100" dist="38100" dir="2700000" algn="tl">
                    <a:srgbClr val="000000">
                      <a:alpha val="43137"/>
                    </a:srgbClr>
                  </a:outerShdw>
                </a:effectLst>
              </a:rPr>
              <a:t>Tablilla: </a:t>
            </a:r>
            <a:r>
              <a:rPr lang="es-ES" i="1" dirty="0" smtClean="0">
                <a:effectLst>
                  <a:glow rad="101600">
                    <a:srgbClr val="C00000">
                      <a:alpha val="60000"/>
                    </a:srgbClr>
                  </a:glow>
                  <a:outerShdw blurRad="38100" dist="38100" dir="2700000" algn="tl">
                    <a:srgbClr val="000000">
                      <a:alpha val="43137"/>
                    </a:srgbClr>
                  </a:outerShdw>
                </a:effectLst>
              </a:rPr>
              <a:t>con la fecha del 4 de julio de 1776, señalando la fecha de la independencia de Estados Unidos.</a:t>
            </a:r>
          </a:p>
          <a:p>
            <a:r>
              <a:rPr lang="es-ES" sz="2000" b="1" i="1" dirty="0" smtClean="0">
                <a:effectLst>
                  <a:glow rad="101600">
                    <a:srgbClr val="C00000">
                      <a:alpha val="60000"/>
                    </a:srgbClr>
                  </a:glow>
                  <a:outerShdw blurRad="38100" dist="38100" dir="2700000" algn="tl">
                    <a:srgbClr val="000000">
                      <a:alpha val="43137"/>
                    </a:srgbClr>
                  </a:outerShdw>
                </a:effectLst>
              </a:rPr>
              <a:t>Cadenas y grillete roto: </a:t>
            </a:r>
            <a:r>
              <a:rPr lang="es-ES" i="1" dirty="0" smtClean="0">
                <a:effectLst>
                  <a:glow rad="101600">
                    <a:srgbClr val="C00000">
                      <a:alpha val="60000"/>
                    </a:srgbClr>
                  </a:glow>
                  <a:outerShdw blurRad="38100" dist="38100" dir="2700000" algn="tl">
                    <a:srgbClr val="000000">
                      <a:alpha val="43137"/>
                    </a:srgbClr>
                  </a:outerShdw>
                </a:effectLst>
              </a:rPr>
              <a:t>quería representar el fin de la esclavitud en el país.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doors dir="vert"/>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9" fill="hold" grpId="0" nodeType="withEffect">
                                  <p:stCondLst>
                                    <p:cond delay="0"/>
                                  </p:stCondLst>
                                  <p:childTnLst>
                                    <p:animEffect transition="out" filter="strips(upLef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4000"/>
                                        <p:tgtEl>
                                          <p:spTgt spid="15"/>
                                        </p:tgtEl>
                                      </p:cBhvr>
                                    </p:animEffect>
                                    <p:set>
                                      <p:cBhvr>
                                        <p:cTn id="16" dur="1" fill="hold">
                                          <p:stCondLst>
                                            <p:cond delay="3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000"/>
                                        <p:tgtEl>
                                          <p:spTgt spid="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2.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Rectángulo"/>
          <p:cNvSpPr/>
          <p:nvPr/>
        </p:nvSpPr>
        <p:spPr>
          <a:xfrm>
            <a:off x="0" y="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7145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7145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4290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429000"/>
            <a:ext cx="4572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755576" y="3507854"/>
            <a:ext cx="7632848" cy="1508105"/>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Cadenas rotas en los pies:</a:t>
            </a:r>
            <a:r>
              <a:rPr lang="es-ES" i="1" dirty="0" smtClean="0">
                <a:effectLst>
                  <a:glow rad="101600">
                    <a:srgbClr val="C00000">
                      <a:alpha val="60000"/>
                    </a:srgbClr>
                  </a:glow>
                  <a:outerShdw blurRad="38100" dist="38100" dir="2700000" algn="tl">
                    <a:srgbClr val="000000">
                      <a:alpha val="43137"/>
                    </a:srgbClr>
                  </a:outerShdw>
                </a:effectLst>
              </a:rPr>
              <a:t> Es una parte que no se ve. Simboliza la rotura de las cadenas y el avance hacia la libertad. Por su posición en el pedestal, no podemos verle los pies a Lady </a:t>
            </a:r>
            <a:r>
              <a:rPr lang="es-ES" i="1" dirty="0" err="1" smtClean="0">
                <a:effectLst>
                  <a:glow rad="101600">
                    <a:srgbClr val="C00000">
                      <a:alpha val="60000"/>
                    </a:srgbClr>
                  </a:glow>
                  <a:outerShdw blurRad="38100" dist="38100" dir="2700000" algn="tl">
                    <a:srgbClr val="000000">
                      <a:alpha val="43137"/>
                    </a:srgbClr>
                  </a:outerShdw>
                </a:effectLst>
              </a:rPr>
              <a:t>Liberty</a:t>
            </a:r>
            <a:r>
              <a:rPr lang="es-ES" i="1" dirty="0" smtClean="0">
                <a:effectLst>
                  <a:glow rad="101600">
                    <a:srgbClr val="C00000">
                      <a:alpha val="60000"/>
                    </a:srgbClr>
                  </a:glow>
                  <a:outerShdw blurRad="38100" dist="38100" dir="2700000" algn="tl">
                    <a:srgbClr val="000000">
                      <a:alpha val="43137"/>
                    </a:srgbClr>
                  </a:outerShdw>
                </a:effectLst>
              </a:rPr>
              <a:t>. Pero no están escondidos, sino que se asoman por debajo de la túnica sobre cadenas rotas, simbolizando así la libertad.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36000">
        <p14:glitter pattern="hexagon"/>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4/3*#ppt_w"/>
                                          </p:val>
                                        </p:tav>
                                        <p:tav tm="100000">
                                          <p:val>
                                            <p:strVal val="#ppt_w"/>
                                          </p:val>
                                        </p:tav>
                                      </p:tavLst>
                                    </p:anim>
                                    <p:anim calcmode="lin" valueType="num">
                                      <p:cBhvr>
                                        <p:cTn id="26" dur="4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4000"/>
                                        <p:tgtEl>
                                          <p:spTgt spid="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7613404_242952_10150203835432700_310375597699_6897984_3433271_o.jpg"/>
          <p:cNvPicPr>
            <a:picLocks noGrp="1" noChangeAspect="1"/>
          </p:cNvPicPr>
          <p:nvPr isPhoto="1"/>
        </p:nvPicPr>
        <p:blipFill>
          <a:blip r:embed="rId2" cstate="print"/>
          <a:stretch>
            <a:fillRect/>
          </a:stretch>
        </p:blipFill>
        <p:spPr bwMode="auto">
          <a:xfrm>
            <a:off x="0" y="34979"/>
            <a:ext cx="9144000" cy="5139266"/>
          </a:xfrm>
          <a:prstGeom prst="rect">
            <a:avLst/>
          </a:prstGeom>
          <a:noFill/>
          <a:ln w="9525">
            <a:noFill/>
            <a:miter lim="800000"/>
            <a:headEnd/>
            <a:tailEnd/>
          </a:ln>
        </p:spPr>
      </p:pic>
      <p:sp>
        <p:nvSpPr>
          <p:cNvPr id="4" name="3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536" y="3723878"/>
            <a:ext cx="8424936" cy="1292662"/>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¿Existía la isla de </a:t>
            </a:r>
            <a:r>
              <a:rPr lang="es-ES" sz="2400" b="1" i="1" dirty="0" err="1" smtClean="0">
                <a:effectLst>
                  <a:glow rad="101600">
                    <a:srgbClr val="C00000">
                      <a:alpha val="60000"/>
                    </a:srgbClr>
                  </a:glow>
                  <a:outerShdw blurRad="38100" dist="38100" dir="2700000" algn="tl">
                    <a:srgbClr val="000000">
                      <a:alpha val="43137"/>
                    </a:srgbClr>
                  </a:outerShdw>
                </a:effectLst>
              </a:rPr>
              <a:t>Liberty</a:t>
            </a:r>
            <a:r>
              <a:rPr lang="es-ES" sz="2400" b="1" i="1" dirty="0" smtClean="0">
                <a:effectLst>
                  <a:glow rad="101600">
                    <a:srgbClr val="C00000">
                      <a:alpha val="60000"/>
                    </a:srgbClr>
                  </a:glow>
                  <a:outerShdw blurRad="38100" dist="38100" dir="2700000" algn="tl">
                    <a:srgbClr val="000000">
                      <a:alpha val="43137"/>
                    </a:srgbClr>
                  </a:outerShdw>
                </a:effectLst>
              </a:rPr>
              <a:t> antes de la estatua? </a:t>
            </a:r>
            <a:r>
              <a:rPr lang="es-ES" i="1" dirty="0" smtClean="0">
                <a:effectLst>
                  <a:glow rad="101600">
                    <a:srgbClr val="C00000">
                      <a:alpha val="60000"/>
                    </a:srgbClr>
                  </a:glow>
                  <a:outerShdw blurRad="38100" dist="38100" dir="2700000" algn="tl">
                    <a:srgbClr val="000000">
                      <a:alpha val="43137"/>
                    </a:srgbClr>
                  </a:outerShdw>
                </a:effectLst>
              </a:rPr>
              <a:t>La isla sí existía, aunque no se la conocía así. Era la isla de </a:t>
            </a:r>
            <a:r>
              <a:rPr lang="es-ES" i="1" dirty="0" err="1" smtClean="0">
                <a:effectLst>
                  <a:glow rad="101600">
                    <a:srgbClr val="C00000">
                      <a:alpha val="60000"/>
                    </a:srgbClr>
                  </a:glow>
                  <a:outerShdw blurRad="38100" dist="38100" dir="2700000" algn="tl">
                    <a:srgbClr val="000000">
                      <a:alpha val="43137"/>
                    </a:srgbClr>
                  </a:outerShdw>
                </a:effectLst>
              </a:rPr>
              <a:t>Bedloe</a:t>
            </a:r>
            <a:r>
              <a:rPr lang="es-ES" i="1" dirty="0" smtClean="0">
                <a:effectLst>
                  <a:glow rad="101600">
                    <a:srgbClr val="C00000">
                      <a:alpha val="60000"/>
                    </a:srgbClr>
                  </a:glow>
                  <a:outerShdw blurRad="38100" dist="38100" dir="2700000" algn="tl">
                    <a:srgbClr val="000000">
                      <a:alpha val="43137"/>
                    </a:srgbClr>
                  </a:outerShdw>
                </a:effectLst>
              </a:rPr>
              <a:t>, deshabitada y coronada únicamente por una fortificación con forma de estrella de once puntas, conocida como Fuerte Estrella (aunque su nombre original era Fuerte Wood).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34000">
        <p14:glitter pattern="hexagon"/>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6" fill="hold" grpId="0" nodeType="withEffect">
                                  <p:stCondLst>
                                    <p:cond delay="0"/>
                                  </p:stCondLst>
                                  <p:childTnLst>
                                    <p:animEffect transition="out" filter="strips(downRigh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4000"/>
                                        <p:tgtEl>
                                          <p:spTgt spid="15"/>
                                        </p:tgtEl>
                                      </p:cBhvr>
                                    </p:animEffect>
                                    <p:set>
                                      <p:cBhvr>
                                        <p:cTn id="16" dur="1" fill="hold">
                                          <p:stCondLst>
                                            <p:cond delay="3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500" fill="hold"/>
                                        <p:tgtEl>
                                          <p:spTgt spid="2"/>
                                        </p:tgtEl>
                                        <p:attrNameLst>
                                          <p:attrName>ppt_w</p:attrName>
                                        </p:attrNameLst>
                                      </p:cBhvr>
                                      <p:tavLst>
                                        <p:tav tm="0">
                                          <p:val>
                                            <p:strVal val="4/3*#ppt_w"/>
                                          </p:val>
                                        </p:tav>
                                        <p:tav tm="100000">
                                          <p:val>
                                            <p:strVal val="#ppt_w"/>
                                          </p:val>
                                        </p:tav>
                                      </p:tavLst>
                                    </p:anim>
                                    <p:anim calcmode="lin" valueType="num">
                                      <p:cBhvr>
                                        <p:cTn id="20" dur="45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500"/>
                                        <p:tgtEl>
                                          <p:spTgt spid="2"/>
                                        </p:tgtEl>
                                      </p:cBhvr>
                                    </p:animEffect>
                                  </p:childTnLst>
                                </p:cTn>
                              </p:par>
                            </p:childTnLst>
                          </p:cTn>
                        </p:par>
                        <p:par>
                          <p:cTn id="24" fill="hold">
                            <p:stCondLst>
                              <p:cond delay="4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0" y="4286"/>
            <a:ext cx="9144000" cy="5375775"/>
          </a:xfrm>
          <a:prstGeom prst="rect">
            <a:avLst/>
          </a:prstGeom>
          <a:noFill/>
          <a:ln w="9525">
            <a:noFill/>
            <a:miter lim="800000"/>
            <a:headEnd/>
            <a:tailEnd/>
          </a:ln>
        </p:spPr>
      </p:pic>
      <p:sp>
        <p:nvSpPr>
          <p:cNvPr id="4" name="3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7544" y="372387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 pequeño islote de poco menos de cinco hectáreas. Hasta 1956 conservó su nombre original, pero aquel año se cambió por </a:t>
            </a:r>
            <a:r>
              <a:rPr lang="es-ES" i="1" dirty="0" err="1" smtClean="0">
                <a:effectLst>
                  <a:glow rad="101600">
                    <a:srgbClr val="C00000">
                      <a:alpha val="60000"/>
                    </a:srgbClr>
                  </a:glow>
                  <a:outerShdw blurRad="38100" dist="38100" dir="2700000" algn="tl">
                    <a:srgbClr val="000000">
                      <a:alpha val="43137"/>
                    </a:srgbClr>
                  </a:outerShdw>
                </a:effectLst>
              </a:rPr>
              <a:t>Liberty</a:t>
            </a:r>
            <a:r>
              <a:rPr lang="es-ES" i="1" dirty="0" smtClean="0">
                <a:effectLst>
                  <a:glow rad="101600">
                    <a:srgbClr val="C00000">
                      <a:alpha val="60000"/>
                    </a:srgbClr>
                  </a:glow>
                  <a:outerShdw blurRad="38100" dist="38100" dir="2700000" algn="tl">
                    <a:srgbClr val="000000">
                      <a:alpha val="43137"/>
                    </a:srgbClr>
                  </a:outerShdw>
                </a:effectLst>
              </a:rPr>
              <a:t> Island que, junto a su vecina la isla </a:t>
            </a:r>
            <a:r>
              <a:rPr lang="es-ES" i="1" dirty="0" err="1" smtClean="0">
                <a:effectLst>
                  <a:glow rad="101600">
                    <a:srgbClr val="C00000">
                      <a:alpha val="60000"/>
                    </a:srgbClr>
                  </a:glow>
                  <a:outerShdw blurRad="38100" dist="38100" dir="2700000" algn="tl">
                    <a:srgbClr val="000000">
                      <a:alpha val="43137"/>
                    </a:srgbClr>
                  </a:outerShdw>
                </a:effectLst>
              </a:rPr>
              <a:t>Ellis</a:t>
            </a:r>
            <a:r>
              <a:rPr lang="es-ES" i="1" dirty="0" smtClean="0">
                <a:effectLst>
                  <a:glow rad="101600">
                    <a:srgbClr val="C00000">
                      <a:alpha val="60000"/>
                    </a:srgbClr>
                  </a:glow>
                  <a:outerShdw blurRad="38100" dist="38100" dir="2700000" algn="tl">
                    <a:srgbClr val="000000">
                      <a:alpha val="43137"/>
                    </a:srgbClr>
                  </a:outerShdw>
                </a:effectLst>
              </a:rPr>
              <a:t>, conforman el Monumento Nacional de la estatua de la Libertad.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randomBar dir="vert"/>
      </p:transition>
    </mc:Choice>
    <mc:Fallback xmlns="">
      <p:transition spd="slow" advTm="30000">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9" fill="hold" grpId="0" nodeType="withEffect">
                                  <p:stCondLst>
                                    <p:cond delay="0"/>
                                  </p:stCondLst>
                                  <p:childTnLst>
                                    <p:animEffect transition="out" filter="strips(up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000"/>
                                        <p:tgtEl>
                                          <p:spTgt spid="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Rectángulo"/>
          <p:cNvSpPr/>
          <p:nvPr/>
        </p:nvSpPr>
        <p:spPr>
          <a:xfrm>
            <a:off x="0" y="0"/>
            <a:ext cx="4572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611560"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'Luces Conmemorativas' y la Estatua de la Libertad brillan mientras se construye la torre </a:t>
            </a:r>
            <a:r>
              <a:rPr lang="es-ES" i="1" dirty="0" err="1" smtClean="0">
                <a:effectLst>
                  <a:glow rad="101600">
                    <a:srgbClr val="C00000">
                      <a:alpha val="60000"/>
                    </a:srgbClr>
                  </a:glow>
                  <a:outerShdw blurRad="38100" dist="38100" dir="2700000" algn="tl">
                    <a:srgbClr val="000000">
                      <a:alpha val="43137"/>
                    </a:srgbClr>
                  </a:outerShdw>
                </a:effectLst>
              </a:rPr>
              <a:t>One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World</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Trade</a:t>
            </a:r>
            <a:r>
              <a:rPr lang="es-ES" i="1" dirty="0" smtClean="0">
                <a:effectLst>
                  <a:glow rad="101600">
                    <a:srgbClr val="C00000">
                      <a:alpha val="60000"/>
                    </a:srgbClr>
                  </a:glow>
                  <a:outerShdw blurRad="38100" dist="38100" dir="2700000" algn="tl">
                    <a:srgbClr val="000000">
                      <a:alpha val="43137"/>
                    </a:srgbClr>
                  </a:outerShdw>
                </a:effectLst>
              </a:rPr>
              <a:t> Center en el 11 aniversario del ataque terrorista contra las Torres Gemelas de Nueva York.</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6000">
        <p15:prstTrans prst="pageCurlDoub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4000" fill="hold"/>
                                        <p:tgtEl>
                                          <p:spTgt spid="2"/>
                                        </p:tgtEl>
                                        <p:attrNameLst>
                                          <p:attrName>ppt_w</p:attrName>
                                        </p:attrNameLst>
                                      </p:cBhvr>
                                      <p:tavLst>
                                        <p:tav tm="0">
                                          <p:val>
                                            <p:strVal val="4/3*#ppt_w"/>
                                          </p:val>
                                        </p:tav>
                                        <p:tav tm="100000">
                                          <p:val>
                                            <p:strVal val="#ppt_w"/>
                                          </p:val>
                                        </p:tav>
                                      </p:tavLst>
                                    </p:anim>
                                    <p:anim calcmode="lin" valueType="num">
                                      <p:cBhvr>
                                        <p:cTn id="14" dur="4000" fill="hold"/>
                                        <p:tgtEl>
                                          <p:spTgt spid="2"/>
                                        </p:tgtEl>
                                        <p:attrNameLst>
                                          <p:attrName>ppt_h</p:attrName>
                                        </p:attrNameLst>
                                      </p:cBhvr>
                                      <p:tavLst>
                                        <p:tav tm="0">
                                          <p:val>
                                            <p:strVal val="4/3*#ppt_h"/>
                                          </p:val>
                                        </p:tav>
                                        <p:tav tm="100000">
                                          <p:val>
                                            <p:strVal val="#ppt_h"/>
                                          </p:val>
                                        </p:tav>
                                      </p:tavLst>
                                    </p:anim>
                                  </p:childTnLst>
                                </p:cTn>
                              </p:par>
                              <p:par>
                                <p:cTn id="15" presetID="10"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4000"/>
                                        <p:tgtEl>
                                          <p:spTgt spid="2"/>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8" name="7 Rectángulo"/>
          <p:cNvSpPr/>
          <p:nvPr/>
        </p:nvSpPr>
        <p:spPr>
          <a:xfrm>
            <a:off x="0" y="0"/>
            <a:ext cx="4572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572000" y="0"/>
            <a:ext cx="4572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179512"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Lejos de ser una historia romántica, la construcción de la Estatua de la Libertad está llena de dificultades económicas y políticas, que complicaron su construcción y que incluso estuvieron a punto de provocar que se erigiese en una ciudad distinta a Nueva York, pero eso ya pertenece a otra historia.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5000">
        <p14:vortex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4000" fill="hold"/>
                                        <p:tgtEl>
                                          <p:spTgt spid="2"/>
                                        </p:tgtEl>
                                        <p:attrNameLst>
                                          <p:attrName>ppt_w</p:attrName>
                                        </p:attrNameLst>
                                      </p:cBhvr>
                                      <p:tavLst>
                                        <p:tav tm="0">
                                          <p:val>
                                            <p:strVal val="4/3*#ppt_w"/>
                                          </p:val>
                                        </p:tav>
                                        <p:tav tm="100000">
                                          <p:val>
                                            <p:strVal val="#ppt_w"/>
                                          </p:val>
                                        </p:tav>
                                      </p:tavLst>
                                    </p:anim>
                                    <p:anim calcmode="lin" valueType="num">
                                      <p:cBhvr>
                                        <p:cTn id="14" dur="4000" fill="hold"/>
                                        <p:tgtEl>
                                          <p:spTgt spid="2"/>
                                        </p:tgtEl>
                                        <p:attrNameLst>
                                          <p:attrName>ppt_h</p:attrName>
                                        </p:attrNameLst>
                                      </p:cBhvr>
                                      <p:tavLst>
                                        <p:tav tm="0">
                                          <p:val>
                                            <p:strVal val="4/3*#ppt_h"/>
                                          </p:val>
                                        </p:tav>
                                        <p:tav tm="100000">
                                          <p:val>
                                            <p:strVal val="#ppt_h"/>
                                          </p:val>
                                        </p:tav>
                                      </p:tavLst>
                                    </p:anim>
                                  </p:childTnLst>
                                </p:cTn>
                              </p:par>
                              <p:par>
                                <p:cTn id="15" presetID="42"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4000"/>
                                        <p:tgtEl>
                                          <p:spTgt spid="2"/>
                                        </p:tgtEl>
                                      </p:cBhvr>
                                    </p:animEffect>
                                    <p:anim calcmode="lin" valueType="num">
                                      <p:cBhvr>
                                        <p:cTn id="18" dur="4000" fill="hold"/>
                                        <p:tgtEl>
                                          <p:spTgt spid="2"/>
                                        </p:tgtEl>
                                        <p:attrNameLst>
                                          <p:attrName>ppt_x</p:attrName>
                                        </p:attrNameLst>
                                      </p:cBhvr>
                                      <p:tavLst>
                                        <p:tav tm="0">
                                          <p:val>
                                            <p:strVal val="#ppt_x"/>
                                          </p:val>
                                        </p:tav>
                                        <p:tav tm="100000">
                                          <p:val>
                                            <p:strVal val="#ppt_x"/>
                                          </p:val>
                                        </p:tav>
                                      </p:tavLst>
                                    </p:anim>
                                    <p:anim calcmode="lin" valueType="num">
                                      <p:cBhvr>
                                        <p:cTn id="19" dur="4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Antorcha.jpg"/>
          <p:cNvPicPr>
            <a:picLocks noChangeAspect="1"/>
          </p:cNvPicPr>
          <p:nvPr/>
        </p:nvPicPr>
        <p:blipFill>
          <a:blip r:embed="rId2" cstate="print"/>
          <a:stretch>
            <a:fillRect/>
          </a:stretch>
        </p:blipFill>
        <p:spPr>
          <a:xfrm>
            <a:off x="0" y="0"/>
            <a:ext cx="9143999" cy="5143500"/>
          </a:xfrm>
          <a:prstGeom prst="rect">
            <a:avLst/>
          </a:prstGeom>
        </p:spPr>
      </p:pic>
      <p:sp>
        <p:nvSpPr>
          <p:cNvPr id="8" name="7 Rectángulo"/>
          <p:cNvSpPr/>
          <p:nvPr/>
        </p:nvSpPr>
        <p:spPr>
          <a:xfrm>
            <a:off x="0" y="0"/>
            <a:ext cx="9144000" cy="51435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458624" y="0"/>
            <a:ext cx="7853368" cy="923330"/>
          </a:xfrm>
          <a:prstGeom prst="rect">
            <a:avLst/>
          </a:prstGeom>
          <a:noFill/>
        </p:spPr>
        <p:txBody>
          <a:bodyPr wrap="none" lIns="91440" tIns="45720" rIns="91440" bIns="45720">
            <a:spAutoFit/>
            <a:scene3d>
              <a:camera prst="perspectiveRelaxedModerately"/>
              <a:lightRig rig="glow" dir="tl">
                <a:rot lat="0" lon="0" rev="5400000"/>
              </a:lightRig>
            </a:scene3d>
            <a:sp3d extrusionH="57150" contourW="12700">
              <a:bevelT w="25400" h="25400" prst="angle"/>
              <a:contourClr>
                <a:schemeClr val="accent6">
                  <a:shade val="73000"/>
                </a:schemeClr>
              </a:contourClr>
            </a:sp3d>
          </a:bodyPr>
          <a:lstStyle/>
          <a:p>
            <a:pPr algn="ct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Algunas</a:t>
            </a: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Curiosidades </a:t>
            </a:r>
            <a:endParaRPr lang="es-E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endParaRPr>
          </a:p>
        </p:txBody>
      </p:sp>
      <p:sp>
        <p:nvSpPr>
          <p:cNvPr id="3" name="2 CuadroTexto"/>
          <p:cNvSpPr txBox="1"/>
          <p:nvPr/>
        </p:nvSpPr>
        <p:spPr>
          <a:xfrm>
            <a:off x="323528" y="915566"/>
            <a:ext cx="8496944" cy="707886"/>
          </a:xfrm>
          <a:prstGeom prst="rect">
            <a:avLst/>
          </a:prstGeom>
          <a:noFill/>
        </p:spPr>
        <p:txBody>
          <a:bodyPr wrap="square" rtlCol="0">
            <a:spAutoFit/>
          </a:bodyPr>
          <a:lstStyle/>
          <a:p>
            <a:r>
              <a:rPr lang="es-ES" sz="2000" i="1" dirty="0" smtClean="0">
                <a:solidFill>
                  <a:schemeClr val="accent6">
                    <a:lumMod val="60000"/>
                    <a:lumOff val="40000"/>
                  </a:schemeClr>
                </a:solidFill>
                <a:effectLst>
                  <a:outerShdw blurRad="38100" dist="38100" dir="2700000" algn="tl">
                    <a:srgbClr val="000000">
                      <a:alpha val="43137"/>
                    </a:srgbClr>
                  </a:outerShdw>
                </a:effectLst>
              </a:rPr>
              <a:t>- La estatua fue construida gracias al escultor francés </a:t>
            </a:r>
            <a:r>
              <a:rPr lang="es-ES" sz="2000" i="1" dirty="0" err="1" smtClean="0">
                <a:solidFill>
                  <a:schemeClr val="accent6">
                    <a:lumMod val="60000"/>
                    <a:lumOff val="40000"/>
                  </a:schemeClr>
                </a:solidFill>
                <a:effectLst>
                  <a:outerShdw blurRad="38100" dist="38100" dir="2700000" algn="tl">
                    <a:srgbClr val="000000">
                      <a:alpha val="43137"/>
                    </a:srgbClr>
                  </a:outerShdw>
                </a:effectLst>
              </a:rPr>
              <a:t>Fréderic</a:t>
            </a:r>
            <a:r>
              <a:rPr lang="es-ES" sz="2000" i="1" dirty="0" smtClean="0">
                <a:solidFill>
                  <a:schemeClr val="accent6">
                    <a:lumMod val="60000"/>
                    <a:lumOff val="40000"/>
                  </a:schemeClr>
                </a:solidFill>
                <a:effectLst>
                  <a:outerShdw blurRad="38100" dist="38100" dir="2700000" algn="tl">
                    <a:srgbClr val="000000">
                      <a:alpha val="43137"/>
                    </a:srgbClr>
                  </a:outerShdw>
                </a:effectLst>
              </a:rPr>
              <a:t> Auguste </a:t>
            </a:r>
            <a:r>
              <a:rPr lang="es-ES" sz="2000" i="1" dirty="0" err="1" smtClean="0">
                <a:solidFill>
                  <a:schemeClr val="accent6">
                    <a:lumMod val="60000"/>
                    <a:lumOff val="40000"/>
                  </a:schemeClr>
                </a:solidFill>
                <a:effectLst>
                  <a:outerShdw blurRad="38100" dist="38100" dir="2700000" algn="tl">
                    <a:srgbClr val="000000">
                      <a:alpha val="43137"/>
                    </a:srgbClr>
                  </a:outerShdw>
                </a:effectLst>
              </a:rPr>
              <a:t>Bartholdi</a:t>
            </a:r>
            <a:r>
              <a:rPr lang="es-ES" sz="2000" i="1" dirty="0" smtClean="0">
                <a:solidFill>
                  <a:schemeClr val="accent6">
                    <a:lumMod val="60000"/>
                    <a:lumOff val="40000"/>
                  </a:schemeClr>
                </a:solidFill>
                <a:effectLst>
                  <a:outerShdw blurRad="38100" dist="38100" dir="2700000" algn="tl">
                    <a:srgbClr val="000000">
                      <a:alpha val="43137"/>
                    </a:srgbClr>
                  </a:outerShdw>
                </a:effectLst>
              </a:rPr>
              <a:t> y fue pagada íntegramente con donativos privados.</a:t>
            </a:r>
            <a:endParaRPr lang="es-ES" sz="2000" i="1" dirty="0">
              <a:solidFill>
                <a:schemeClr val="accent6">
                  <a:lumMod val="60000"/>
                  <a:lumOff val="40000"/>
                </a:schemeClr>
              </a:solidFill>
              <a:effectLst>
                <a:outerShdw blurRad="38100" dist="38100" dir="2700000" algn="tl">
                  <a:srgbClr val="000000">
                    <a:alpha val="43137"/>
                  </a:srgbClr>
                </a:outerShdw>
              </a:effectLst>
            </a:endParaRPr>
          </a:p>
        </p:txBody>
      </p:sp>
      <p:sp>
        <p:nvSpPr>
          <p:cNvPr id="4" name="3 CuadroTexto"/>
          <p:cNvSpPr txBox="1"/>
          <p:nvPr/>
        </p:nvSpPr>
        <p:spPr>
          <a:xfrm>
            <a:off x="323528" y="1635646"/>
            <a:ext cx="8568952" cy="1015663"/>
          </a:xfrm>
          <a:prstGeom prst="rect">
            <a:avLst/>
          </a:prstGeom>
          <a:noFill/>
        </p:spPr>
        <p:txBody>
          <a:bodyPr wrap="square" rtlCol="0">
            <a:spAutoFit/>
          </a:bodyPr>
          <a:lstStyle/>
          <a:p>
            <a:r>
              <a:rPr lang="es-ES" sz="2000" i="1" dirty="0" smtClean="0">
                <a:solidFill>
                  <a:schemeClr val="accent6">
                    <a:lumMod val="60000"/>
                    <a:lumOff val="40000"/>
                  </a:schemeClr>
                </a:solidFill>
                <a:effectLst>
                  <a:outerShdw blurRad="38100" dist="38100" dir="2700000" algn="tl">
                    <a:srgbClr val="000000">
                      <a:alpha val="43137"/>
                    </a:srgbClr>
                  </a:outerShdw>
                </a:effectLst>
              </a:rPr>
              <a:t>- La estatua lleva un revestimiento de cobre y la estructura interna fue diseñada por el autor de la Torre Eiffel. De modo que el color original era marrón pero la oxidación hizo que tornara en verde en menos de 20 años.</a:t>
            </a:r>
            <a:endParaRPr lang="es-ES" sz="2000" i="1" dirty="0">
              <a:solidFill>
                <a:schemeClr val="accent6">
                  <a:lumMod val="60000"/>
                  <a:lumOff val="40000"/>
                </a:schemeClr>
              </a:solidFill>
              <a:effectLst>
                <a:outerShdw blurRad="38100" dist="38100" dir="2700000" algn="tl">
                  <a:srgbClr val="000000">
                    <a:alpha val="43137"/>
                  </a:srgbClr>
                </a:outerShdw>
              </a:effectLst>
            </a:endParaRPr>
          </a:p>
        </p:txBody>
      </p:sp>
      <p:sp>
        <p:nvSpPr>
          <p:cNvPr id="5" name="4 CuadroTexto"/>
          <p:cNvSpPr txBox="1"/>
          <p:nvPr/>
        </p:nvSpPr>
        <p:spPr>
          <a:xfrm>
            <a:off x="323528" y="2643758"/>
            <a:ext cx="8496944" cy="1015663"/>
          </a:xfrm>
          <a:prstGeom prst="rect">
            <a:avLst/>
          </a:prstGeom>
          <a:noFill/>
        </p:spPr>
        <p:txBody>
          <a:bodyPr wrap="square" rtlCol="0">
            <a:spAutoFit/>
          </a:bodyPr>
          <a:lstStyle/>
          <a:p>
            <a:r>
              <a:rPr lang="es-ES" sz="2000" i="1" dirty="0" smtClean="0">
                <a:solidFill>
                  <a:schemeClr val="accent6">
                    <a:lumMod val="60000"/>
                    <a:lumOff val="40000"/>
                  </a:schemeClr>
                </a:solidFill>
                <a:effectLst>
                  <a:outerShdw blurRad="38100" dist="38100" dir="2700000" algn="tl">
                    <a:srgbClr val="000000">
                      <a:alpha val="43137"/>
                    </a:srgbClr>
                  </a:outerShdw>
                </a:effectLst>
              </a:rPr>
              <a:t>- Aunque la mayoría de la gente cree que lo que luce en la cabeza de la estatua es una corona, no es así. Realmente simbolizan destellos de luz, </a:t>
            </a:r>
            <a:r>
              <a:rPr lang="es-ES" sz="2000" i="1" dirty="0" smtClean="0">
                <a:solidFill>
                  <a:schemeClr val="accent6">
                    <a:lumMod val="60000"/>
                    <a:lumOff val="40000"/>
                  </a:schemeClr>
                </a:solidFill>
                <a:effectLst>
                  <a:outerShdw blurRad="38100" dist="38100" dir="2700000" algn="tl">
                    <a:srgbClr val="000000">
                      <a:alpha val="43137"/>
                    </a:srgbClr>
                  </a:outerShdw>
                </a:effectLst>
              </a:rPr>
              <a:t>que simulan los rayos del Sol</a:t>
            </a:r>
            <a:r>
              <a:rPr lang="es-ES" sz="2000" i="1" dirty="0" smtClean="0">
                <a:solidFill>
                  <a:schemeClr val="accent6">
                    <a:lumMod val="60000"/>
                    <a:lumOff val="40000"/>
                  </a:schemeClr>
                </a:solidFill>
                <a:effectLst>
                  <a:outerShdw blurRad="38100" dist="38100" dir="2700000" algn="tl">
                    <a:srgbClr val="000000">
                      <a:alpha val="43137"/>
                    </a:srgbClr>
                  </a:outerShdw>
                </a:effectLst>
              </a:rPr>
              <a:t>.</a:t>
            </a:r>
            <a:endParaRPr lang="es-ES" sz="2000" i="1" dirty="0">
              <a:solidFill>
                <a:schemeClr val="accent6">
                  <a:lumMod val="60000"/>
                  <a:lumOff val="40000"/>
                </a:schemeClr>
              </a:solidFill>
              <a:effectLst>
                <a:outerShdw blurRad="38100" dist="38100" dir="2700000" algn="tl">
                  <a:srgbClr val="000000">
                    <a:alpha val="43137"/>
                  </a:srgbClr>
                </a:outerShdw>
              </a:effectLst>
            </a:endParaRPr>
          </a:p>
        </p:txBody>
      </p:sp>
      <p:sp>
        <p:nvSpPr>
          <p:cNvPr id="6" name="5 CuadroTexto"/>
          <p:cNvSpPr txBox="1"/>
          <p:nvPr/>
        </p:nvSpPr>
        <p:spPr>
          <a:xfrm>
            <a:off x="323528" y="3651870"/>
            <a:ext cx="8568952" cy="1015663"/>
          </a:xfrm>
          <a:prstGeom prst="rect">
            <a:avLst/>
          </a:prstGeom>
          <a:noFill/>
        </p:spPr>
        <p:txBody>
          <a:bodyPr wrap="square" rtlCol="0">
            <a:spAutoFit/>
          </a:bodyPr>
          <a:lstStyle/>
          <a:p>
            <a:r>
              <a:rPr lang="es-ES" sz="2000" i="1" dirty="0" smtClean="0">
                <a:solidFill>
                  <a:schemeClr val="accent6">
                    <a:lumMod val="60000"/>
                    <a:lumOff val="40000"/>
                  </a:schemeClr>
                </a:solidFill>
                <a:effectLst>
                  <a:outerShdw blurRad="38100" dist="38100" dir="2700000" algn="tl">
                    <a:srgbClr val="000000">
                      <a:alpha val="43137"/>
                    </a:srgbClr>
                  </a:outerShdw>
                </a:effectLst>
              </a:rPr>
              <a:t>- La Estatua de la Libertad también es considerada Patrimonio de la Humanidad por la UNESCO y desde 2007, es considerada una de las Siete Nuevas Maravillas del Mundo.</a:t>
            </a:r>
            <a:endParaRPr lang="es-ES" sz="2000" i="1" dirty="0">
              <a:solidFill>
                <a:schemeClr val="accent6">
                  <a:lumMod val="60000"/>
                  <a:lumOff val="40000"/>
                </a:schemeClr>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72000">
        <p14:vortex dir="r"/>
      </p:transition>
    </mc:Choice>
    <mc:Fallback xmlns="">
      <p:transition spd="slow" advTm="7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148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par>
                          <p:cTn id="22" fill="hold">
                            <p:stCondLst>
                              <p:cond delay="34600"/>
                            </p:stCondLst>
                            <p:childTnLst>
                              <p:par>
                                <p:cTn id="23" presetID="40" presetClass="entr" presetSubtype="0" fill="hold" grpId="0" nodeType="afterEffect">
                                  <p:stCondLst>
                                    <p:cond delay="100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par>
                          <p:cTn id="28" fill="hold">
                            <p:stCondLst>
                              <p:cond delay="50600"/>
                            </p:stCondLst>
                            <p:childTnLst>
                              <p:par>
                                <p:cTn id="29" presetID="40" presetClass="entr" presetSubtype="0" fill="hold" grpId="0" nodeType="afterEffect">
                                  <p:stCondLst>
                                    <p:cond delay="100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1"/>
                                          </p:val>
                                        </p:tav>
                                        <p:tav tm="100000">
                                          <p:val>
                                            <p:strVal val="#ppt_x"/>
                                          </p:val>
                                        </p:tav>
                                      </p:tavLst>
                                    </p:anim>
                                    <p:anim calcmode="lin" valueType="num">
                                      <p:cBhvr>
                                        <p:cTn id="3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475659" y="1"/>
            <a:ext cx="6119813" cy="691515"/>
          </a:xfrm>
          <a:prstGeom prst="rect">
            <a:avLst/>
          </a:prstGeom>
        </p:spPr>
        <p:txBody>
          <a:bodyPr wrap="none" fromWordArt="1">
            <a:prstTxWarp prst="textDeflate">
              <a:avLst>
                <a:gd name="adj" fmla="val 24903"/>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835696" y="757148"/>
            <a:ext cx="5112568" cy="648072"/>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331640" y="1534835"/>
            <a:ext cx="5688632" cy="583331"/>
          </a:xfrm>
          <a:prstGeom prst="rect">
            <a:avLst/>
          </a:prstGeom>
        </p:spPr>
        <p:txBody>
          <a:bodyPr wrap="none" fromWordArt="1">
            <a:prstTxWarp prst="textCanUp">
              <a:avLst>
                <a:gd name="adj" fmla="val 96952"/>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Alone</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 </a:t>
            </a:r>
            <a:r>
              <a:rPr lang="es-ES" sz="3600" kern="10" dirty="0" err="1"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Heart</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a:t>
            </a:r>
            <a:r>
              <a:rPr lang="es-ES" sz="3600" kern="10" dirty="0" smtClean="0">
                <a:ln w="9525">
                  <a:noFill/>
                  <a:round/>
                  <a:headEnd/>
                  <a:tailEnd/>
                </a:ln>
                <a:solidFill>
                  <a:schemeClr val="accent4">
                    <a:lumMod val="20000"/>
                    <a:lumOff val="80000"/>
                  </a:schemeClr>
                </a:solidFill>
                <a:effectLst>
                  <a:prstShdw prst="shdw17" dist="17961" dir="13500000">
                    <a:srgbClr val="385F99"/>
                  </a:prstShdw>
                </a:effectLst>
                <a:latin typeface="Highlight LET"/>
              </a:rPr>
              <a:t>   </a:t>
            </a:r>
            <a:endParaRPr lang="es-ES" sz="3600" kern="10" dirty="0">
              <a:ln w="9525">
                <a:noFill/>
                <a:round/>
                <a:headEnd/>
                <a:tailEnd/>
              </a:ln>
              <a:solidFill>
                <a:schemeClr val="accent4">
                  <a:lumMod val="20000"/>
                  <a:lumOff val="80000"/>
                </a:schemeClr>
              </a:solidFill>
              <a:effectLst>
                <a:prstShdw prst="shdw17" dist="17961" dir="13500000">
                  <a:srgbClr val="385F99"/>
                </a:prstShdw>
              </a:effectLst>
              <a:latin typeface="Highlight LET"/>
            </a:endParaRPr>
          </a:p>
        </p:txBody>
      </p:sp>
      <p:sp>
        <p:nvSpPr>
          <p:cNvPr id="82954" name="WordArt 10"/>
          <p:cNvSpPr>
            <a:spLocks noChangeArrowheads="1" noChangeShapeType="1" noTextEdit="1"/>
          </p:cNvSpPr>
          <p:nvPr/>
        </p:nvSpPr>
        <p:spPr bwMode="auto">
          <a:xfrm>
            <a:off x="1259632" y="2118100"/>
            <a:ext cx="5544616" cy="55189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 Revival ( Campbell </a:t>
            </a:r>
            <a:r>
              <a:rPr lang="es-ES" sz="3600" kern="10" dirty="0" err="1"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Btothers</a:t>
            </a:r>
            <a:r>
              <a:rPr lang="es-ES" sz="3600" kern="10" dirty="0"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solidFill>
                  <a:schemeClr val="accent3">
                    <a:lumMod val="60000"/>
                    <a:lumOff val="40000"/>
                  </a:schemeClr>
                </a:solidFill>
                <a:effectLst>
                  <a:prstShdw prst="shdw17" dist="17961" dir="13500000">
                    <a:srgbClr val="385F99"/>
                  </a:prstShdw>
                </a:effectLst>
                <a:latin typeface="High Tower Text"/>
              </a:rPr>
              <a:t>    </a:t>
            </a:r>
            <a:endParaRPr lang="es-ES" sz="3600" kern="10" dirty="0">
              <a:ln w="9525">
                <a:noFill/>
                <a:round/>
                <a:headEnd/>
                <a:tailEnd/>
              </a:ln>
              <a:solidFill>
                <a:schemeClr val="accent3">
                  <a:lumMod val="60000"/>
                  <a:lumOff val="40000"/>
                </a:schemeClr>
              </a:solidFill>
              <a:effectLst>
                <a:prstShdw prst="shdw17" dist="17961" dir="13500000">
                  <a:srgbClr val="385F99"/>
                </a:prstShdw>
              </a:effectLst>
              <a:latin typeface="High Tower Text"/>
            </a:endParaRPr>
          </a:p>
        </p:txBody>
      </p:sp>
      <p:sp>
        <p:nvSpPr>
          <p:cNvPr id="73737" name="WordArt 9"/>
          <p:cNvSpPr>
            <a:spLocks noChangeArrowheads="1" noChangeShapeType="1" noTextEdit="1"/>
          </p:cNvSpPr>
          <p:nvPr/>
        </p:nvSpPr>
        <p:spPr bwMode="auto">
          <a:xfrm>
            <a:off x="1259632" y="2766172"/>
            <a:ext cx="5760640" cy="648653"/>
          </a:xfrm>
          <a:prstGeom prst="rect">
            <a:avLst/>
          </a:prstGeom>
        </p:spPr>
        <p:txBody>
          <a:bodyPr wrap="none" fromWordArt="1">
            <a:prstTxWarp prst="textDeflate">
              <a:avLst>
                <a:gd name="adj" fmla="val 3087"/>
              </a:avLst>
            </a:prstTxWarp>
            <a:scene3d>
              <a:camera prst="perspectiveRelaxedModerately"/>
              <a:lightRig rig="threePt" dir="t"/>
            </a:scene3d>
            <a:sp3d extrusionH="57150">
              <a:bevelT w="38100" h="38100" prst="angle"/>
            </a:sp3d>
          </a:bodyPr>
          <a:lstStyle/>
          <a:p>
            <a:pPr algn="ctr">
              <a:defRPr/>
            </a:pPr>
            <a:r>
              <a:rPr lang="es-ES" sz="2800" b="1" kern="10" dirty="0">
                <a:ln w="9525">
                  <a:noFill/>
                  <a:round/>
                  <a:headEnd/>
                  <a:tailEnd/>
                </a:ln>
                <a:gradFill rotWithShape="0">
                  <a:gsLst>
                    <a:gs pos="0">
                      <a:srgbClr val="FFFF00"/>
                    </a:gs>
                    <a:gs pos="100000">
                      <a:srgbClr val="FF9933"/>
                    </a:gs>
                  </a:gsLst>
                  <a:path path="rect">
                    <a:fillToRect l="50000" t="50000" r="50000" b="50000"/>
                  </a:path>
                </a:gradFill>
                <a:latin typeface="Lucida Bright"/>
              </a:rPr>
              <a:t> </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Little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Bitty</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 Alan Jackson )</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latin typeface="Lucida Bright"/>
              </a:rPr>
              <a:t>    </a:t>
            </a:r>
            <a:endParaRPr lang="es-ES" sz="2800" kern="10" dirty="0">
              <a:ln w="9525">
                <a:noFill/>
                <a:round/>
                <a:headEnd/>
                <a:tailEnd/>
              </a:ln>
              <a:gradFill rotWithShape="0">
                <a:gsLst>
                  <a:gs pos="0">
                    <a:srgbClr val="FFFF00"/>
                  </a:gs>
                  <a:gs pos="100000">
                    <a:srgbClr val="FF9933"/>
                  </a:gs>
                </a:gsLst>
                <a:path path="rect">
                  <a:fillToRect l="50000" t="50000" r="50000" b="50000"/>
                </a:path>
              </a:gradFill>
              <a:latin typeface="Lucida Bright"/>
            </a:endParaRPr>
          </a:p>
        </p:txBody>
      </p:sp>
      <p:sp>
        <p:nvSpPr>
          <p:cNvPr id="8" name="WordArt 10"/>
          <p:cNvSpPr>
            <a:spLocks noChangeArrowheads="1" noChangeShapeType="1" noTextEdit="1"/>
          </p:cNvSpPr>
          <p:nvPr/>
        </p:nvSpPr>
        <p:spPr bwMode="auto">
          <a:xfrm>
            <a:off x="1331640" y="3608666"/>
            <a:ext cx="5976664" cy="551899"/>
          </a:xfrm>
          <a:prstGeom prst="rect">
            <a:avLst/>
          </a:prstGeom>
        </p:spPr>
        <p:txBody>
          <a:bodyPr wrap="none" fromWordArt="1">
            <a:prstTxWarp prst="textPlain">
              <a:avLst>
                <a:gd name="adj" fmla="val 49999"/>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Pretty</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Woman</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 Roy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Orbison</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r>
              <a:rPr lang="es-ES" sz="3600" kern="10" dirty="0" smtClean="0">
                <a:ln w="9525">
                  <a:noFill/>
                  <a:round/>
                  <a:headEnd/>
                  <a:tailEnd/>
                </a:ln>
                <a:solidFill>
                  <a:schemeClr val="accent3">
                    <a:lumMod val="60000"/>
                    <a:lumOff val="40000"/>
                  </a:schemeClr>
                </a:solidFill>
                <a:latin typeface="High Tower Text"/>
              </a:rPr>
              <a:t>    </a:t>
            </a:r>
            <a:endParaRPr lang="es-ES" sz="3600" kern="10" dirty="0">
              <a:ln w="9525">
                <a:noFill/>
                <a:round/>
                <a:headEnd/>
                <a:tailEnd/>
              </a:ln>
              <a:solidFill>
                <a:schemeClr val="accent3">
                  <a:lumMod val="60000"/>
                  <a:lumOff val="40000"/>
                </a:schemeClr>
              </a:solidFill>
              <a:latin typeface="High Tower Text"/>
            </a:endParaRPr>
          </a:p>
        </p:txBody>
      </p:sp>
      <p:sp>
        <p:nvSpPr>
          <p:cNvPr id="9" name="WordArt 4"/>
          <p:cNvSpPr>
            <a:spLocks noChangeArrowheads="1" noChangeShapeType="1" noTextEdit="1"/>
          </p:cNvSpPr>
          <p:nvPr/>
        </p:nvSpPr>
        <p:spPr bwMode="auto">
          <a:xfrm>
            <a:off x="1331640" y="4299942"/>
            <a:ext cx="5544616" cy="597733"/>
          </a:xfrm>
          <a:prstGeom prst="rect">
            <a:avLst/>
          </a:prstGeom>
        </p:spPr>
        <p:txBody>
          <a:bodyPr wrap="none" fromWordArt="1">
            <a:prstTxWarp prst="textCanUp">
              <a:avLst>
                <a:gd name="adj" fmla="val 98422"/>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Heaven</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 Bryan Adams )</a:t>
            </a:r>
            <a:r>
              <a:rPr lang="es-ES" sz="3600" kern="10" dirty="0" smtClean="0">
                <a:ln w="9525">
                  <a:noFill/>
                  <a:round/>
                  <a:headEnd/>
                  <a:tailEnd/>
                </a:ln>
                <a:solidFill>
                  <a:schemeClr val="accent4">
                    <a:lumMod val="20000"/>
                    <a:lumOff val="80000"/>
                  </a:schemeClr>
                </a:solidFill>
                <a:effectLst>
                  <a:prstShdw prst="shdw17" dist="17961" dir="13500000">
                    <a:srgbClr val="385F99"/>
                  </a:prstShdw>
                </a:effectLst>
                <a:latin typeface="Highlight LET"/>
              </a:rPr>
              <a:t>   </a:t>
            </a:r>
            <a:endParaRPr lang="es-ES" sz="3600" kern="10" dirty="0">
              <a:ln w="9525">
                <a:noFill/>
                <a:round/>
                <a:headEnd/>
                <a:tailEnd/>
              </a:ln>
              <a:solidFill>
                <a:schemeClr val="accent4">
                  <a:lumMod val="20000"/>
                  <a:lumOff val="80000"/>
                </a:schemeClr>
              </a:solidFill>
              <a:effectLst>
                <a:prstShdw prst="shdw17" dist="17961" dir="13500000">
                  <a:srgbClr val="385F99"/>
                </a:prstShdw>
              </a:effectLst>
              <a:latin typeface="Highlight LET"/>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2" presetClass="entr" presetSubtype="1" fill="hold" nodeType="afterEffect">
                                  <p:stCondLst>
                                    <p:cond delay="500"/>
                                  </p:stCondLst>
                                  <p:childTnLst>
                                    <p:set>
                                      <p:cBhvr>
                                        <p:cTn id="31" dur="1" fill="hold">
                                          <p:stCondLst>
                                            <p:cond delay="0"/>
                                          </p:stCondLst>
                                        </p:cTn>
                                        <p:tgtEl>
                                          <p:spTgt spid="73737"/>
                                        </p:tgtEl>
                                        <p:attrNameLst>
                                          <p:attrName>style.visibility</p:attrName>
                                        </p:attrNameLst>
                                      </p:cBhvr>
                                      <p:to>
                                        <p:strVal val="visible"/>
                                      </p:to>
                                    </p:set>
                                    <p:anim calcmode="lin" valueType="num">
                                      <p:cBhvr additive="base">
                                        <p:cTn id="32" dur="2000" fill="hold"/>
                                        <p:tgtEl>
                                          <p:spTgt spid="73737"/>
                                        </p:tgtEl>
                                        <p:attrNameLst>
                                          <p:attrName>ppt_x</p:attrName>
                                        </p:attrNameLst>
                                      </p:cBhvr>
                                      <p:tavLst>
                                        <p:tav tm="0">
                                          <p:val>
                                            <p:strVal val="#ppt_x"/>
                                          </p:val>
                                        </p:tav>
                                        <p:tav tm="100000">
                                          <p:val>
                                            <p:strVal val="#ppt_x"/>
                                          </p:val>
                                        </p:tav>
                                      </p:tavLst>
                                    </p:anim>
                                    <p:anim calcmode="lin" valueType="num">
                                      <p:cBhvr additive="base">
                                        <p:cTn id="33" dur="2000" fill="hold"/>
                                        <p:tgtEl>
                                          <p:spTgt spid="73737"/>
                                        </p:tgtEl>
                                        <p:attrNameLst>
                                          <p:attrName>ppt_y</p:attrName>
                                        </p:attrNameLst>
                                      </p:cBhvr>
                                      <p:tavLst>
                                        <p:tav tm="0">
                                          <p:val>
                                            <p:strVal val="0-#ppt_h/2"/>
                                          </p:val>
                                        </p:tav>
                                        <p:tav tm="100000">
                                          <p:val>
                                            <p:strVal val="#ppt_y"/>
                                          </p:val>
                                        </p:tav>
                                      </p:tavLst>
                                    </p:anim>
                                  </p:childTnLst>
                                </p:cTn>
                              </p:par>
                            </p:childTnLst>
                          </p:cTn>
                        </p:par>
                        <p:par>
                          <p:cTn id="34" fill="hold">
                            <p:stCondLst>
                              <p:cond delay="12000"/>
                            </p:stCondLst>
                            <p:childTnLst>
                              <p:par>
                                <p:cTn id="35" presetID="2" presetClass="entr" presetSubtype="4"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ppt_x"/>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childTnLst>
                          </p:cTn>
                        </p:par>
                        <p:par>
                          <p:cTn id="39" fill="hold">
                            <p:stCondLst>
                              <p:cond delay="14000"/>
                            </p:stCondLst>
                            <p:childTnLst>
                              <p:par>
                                <p:cTn id="40" presetID="47" presetClass="entr" presetSubtype="0" fill="hold" nodeType="afterEffect">
                                  <p:stCondLst>
                                    <p:cond delay="50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2000"/>
                                        <p:tgtEl>
                                          <p:spTgt spid="9"/>
                                        </p:tgtEl>
                                      </p:cBhvr>
                                    </p:animEffect>
                                    <p:anim calcmode="lin" valueType="num">
                                      <p:cBhvr>
                                        <p:cTn id="43" dur="2000" fill="hold"/>
                                        <p:tgtEl>
                                          <p:spTgt spid="9"/>
                                        </p:tgtEl>
                                        <p:attrNameLst>
                                          <p:attrName>ppt_x</p:attrName>
                                        </p:attrNameLst>
                                      </p:cBhvr>
                                      <p:tavLst>
                                        <p:tav tm="0">
                                          <p:val>
                                            <p:strVal val="#ppt_x"/>
                                          </p:val>
                                        </p:tav>
                                        <p:tav tm="100000">
                                          <p:val>
                                            <p:strVal val="#ppt_x"/>
                                          </p:val>
                                        </p:tav>
                                      </p:tavLst>
                                    </p:anim>
                                    <p:anim calcmode="lin" valueType="num">
                                      <p:cBhvr>
                                        <p:cTn id="44" dur="2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822960" eaLnBrk="1" hangingPunct="1"/>
            <a:endParaRPr lang="es-ES" alt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endParaRPr lang="es-ES" altLang="es-ES" sz="162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0280" y="0"/>
            <a:ext cx="438912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457200" y="1428750"/>
            <a:ext cx="8229600" cy="21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 altLang="es-ES" sz="5400" b="1">
                <a:solidFill>
                  <a:srgbClr val="000000"/>
                </a:solidFill>
                <a:latin typeface="Kristen ITC" panose="03050502040202030202" pitchFamily="66" charset="0"/>
              </a:rPr>
              <a:t>¿Te ha gustado?</a:t>
            </a:r>
            <a:r>
              <a:rPr lang="es-ES" altLang="es-ES" sz="4320">
                <a:solidFill>
                  <a:srgbClr val="000000"/>
                </a:solidFill>
                <a:latin typeface="Kristen ITC" panose="03050502040202030202" pitchFamily="66" charset="0"/>
              </a:rPr>
              <a:t> </a:t>
            </a:r>
            <a:br>
              <a:rPr lang="es-ES" altLang="es-ES" sz="4320">
                <a:solidFill>
                  <a:srgbClr val="000000"/>
                </a:solidFill>
                <a:latin typeface="Kristen ITC" panose="03050502040202030202" pitchFamily="66" charset="0"/>
              </a:rPr>
            </a:br>
            <a:r>
              <a:rPr lang="es-ES" altLang="es-ES" sz="3960">
                <a:solidFill>
                  <a:srgbClr val="000000"/>
                </a:solidFill>
                <a:latin typeface="Kristen ITC" panose="03050502040202030202" pitchFamily="66" charset="0"/>
              </a:rPr>
              <a:t>Puedes ver más entrando </a:t>
            </a:r>
            <a:br>
              <a:rPr lang="es-ES" altLang="es-ES" sz="3960">
                <a:solidFill>
                  <a:srgbClr val="000000"/>
                </a:solidFill>
                <a:latin typeface="Kristen ITC" panose="03050502040202030202" pitchFamily="66" charset="0"/>
              </a:rPr>
            </a:br>
            <a:r>
              <a:rPr lang="es-ES" altLang="es-ES" sz="3960" b="1">
                <a:solidFill>
                  <a:srgbClr val="40F903"/>
                </a:solidFill>
                <a:latin typeface="Kristen ITC" panose="03050502040202030202" pitchFamily="66" charset="0"/>
                <a:hlinkClick r:id="rId2"/>
              </a:rPr>
              <a:t>Aquí</a:t>
            </a:r>
            <a:endParaRPr lang="es-ES" altLang="es-ES" sz="396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_tradnl" altLang="es-ES" sz="1620" b="1">
                <a:solidFill>
                  <a:srgbClr val="000000"/>
                </a:solidFill>
                <a:latin typeface="Kristen ITC" panose="03050502040202030202" pitchFamily="66" charset="0"/>
              </a:rPr>
              <a:t>Además puedes recibir powerpoints en tu correo electrónico suscribiéndote aquí:</a:t>
            </a:r>
            <a:r>
              <a:rPr lang="es-ES_tradnl" altLang="es-ES" sz="1620" b="1">
                <a:solidFill>
                  <a:srgbClr val="0066FF"/>
                </a:solidFill>
              </a:rPr>
              <a:t> </a:t>
            </a:r>
          </a:p>
          <a:p>
            <a:pPr defTabSz="822960" eaLnBrk="1" hangingPunct="1">
              <a:spcBef>
                <a:spcPct val="50000"/>
              </a:spcBef>
            </a:pPr>
            <a:endParaRPr lang="es-ES" altLang="es-ES" sz="1620"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2120" y="3143250"/>
            <a:ext cx="212598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91940" y="3657600"/>
            <a:ext cx="109728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7200" y="22288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7200" y="26289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57200" y="30289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57200" y="34290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3229140"/>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Metro</Template>
  <TotalTime>0</TotalTime>
  <Words>3047</Words>
  <Application>Microsoft Office PowerPoint</Application>
  <PresentationFormat>Presentación en pantalla (16:9)</PresentationFormat>
  <Paragraphs>82</Paragraphs>
  <Slides>64</Slides>
  <Notes>0</Notes>
  <HiddenSlides>0</HiddenSlides>
  <MMClips>0</MMClips>
  <ScaleCrop>false</ScaleCrop>
  <HeadingPairs>
    <vt:vector size="6" baseType="variant">
      <vt:variant>
        <vt:lpstr>Fuentes usadas</vt:lpstr>
      </vt:variant>
      <vt:variant>
        <vt:i4>12</vt:i4>
      </vt:variant>
      <vt:variant>
        <vt:lpstr>Tema</vt:lpstr>
      </vt:variant>
      <vt:variant>
        <vt:i4>2</vt:i4>
      </vt:variant>
      <vt:variant>
        <vt:lpstr>Títulos de diapositiva</vt:lpstr>
      </vt:variant>
      <vt:variant>
        <vt:i4>64</vt:i4>
      </vt:variant>
    </vt:vector>
  </HeadingPairs>
  <TitlesOfParts>
    <vt:vector size="78" baseType="lpstr">
      <vt:lpstr>Arial</vt:lpstr>
      <vt:lpstr>Arial Black</vt:lpstr>
      <vt:lpstr>Consolas</vt:lpstr>
      <vt:lpstr>Corbel</vt:lpstr>
      <vt:lpstr>High Tower Text</vt:lpstr>
      <vt:lpstr>Highlight LET</vt:lpstr>
      <vt:lpstr>Kristen ITC</vt:lpstr>
      <vt:lpstr>Lucida Bright</vt:lpstr>
      <vt:lpstr>Times New Roman</vt:lpstr>
      <vt:lpstr>Wingdings</vt:lpstr>
      <vt:lpstr>Wingdings 2</vt:lpstr>
      <vt:lpstr>Wingdings 3</vt:lpstr>
      <vt:lpstr>Metro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183</cp:revision>
  <dcterms:created xsi:type="dcterms:W3CDTF">2016-11-02T23:46:46Z</dcterms:created>
  <dcterms:modified xsi:type="dcterms:W3CDTF">2024-09-26T09:58:23Z</dcterms:modified>
</cp:coreProperties>
</file>