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0" r:id="rId3"/>
    <p:sldId id="306" r:id="rId4"/>
    <p:sldId id="264" r:id="rId5"/>
    <p:sldId id="258" r:id="rId6"/>
    <p:sldId id="274" r:id="rId7"/>
    <p:sldId id="275" r:id="rId8"/>
    <p:sldId id="265" r:id="rId9"/>
    <p:sldId id="273" r:id="rId10"/>
    <p:sldId id="277" r:id="rId11"/>
    <p:sldId id="272" r:id="rId12"/>
    <p:sldId id="279" r:id="rId13"/>
    <p:sldId id="278" r:id="rId14"/>
    <p:sldId id="280" r:id="rId15"/>
    <p:sldId id="282" r:id="rId16"/>
    <p:sldId id="283" r:id="rId17"/>
    <p:sldId id="284" r:id="rId18"/>
    <p:sldId id="285" r:id="rId19"/>
    <p:sldId id="286" r:id="rId20"/>
    <p:sldId id="287" r:id="rId21"/>
    <p:sldId id="288" r:id="rId22"/>
    <p:sldId id="281" r:id="rId23"/>
    <p:sldId id="293" r:id="rId24"/>
    <p:sldId id="294" r:id="rId25"/>
    <p:sldId id="295" r:id="rId26"/>
    <p:sldId id="296" r:id="rId27"/>
    <p:sldId id="303" r:id="rId28"/>
    <p:sldId id="299" r:id="rId29"/>
    <p:sldId id="297" r:id="rId30"/>
    <p:sldId id="289" r:id="rId31"/>
    <p:sldId id="290" r:id="rId32"/>
    <p:sldId id="298" r:id="rId33"/>
    <p:sldId id="304" r:id="rId34"/>
    <p:sldId id="302" r:id="rId35"/>
    <p:sldId id="269" r:id="rId36"/>
    <p:sldId id="301" r:id="rId37"/>
    <p:sldId id="267" r:id="rId38"/>
    <p:sldId id="271" r:id="rId39"/>
    <p:sldId id="266" r:id="rId40"/>
    <p:sldId id="305" r:id="rId41"/>
    <p:sldId id="308" r:id="rId42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030A0"/>
    <a:srgbClr val="3A7E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5026" autoAdjust="0"/>
    <p:restoredTop sz="94660"/>
  </p:normalViewPr>
  <p:slideViewPr>
    <p:cSldViewPr snapToGrid="0">
      <p:cViewPr varScale="1">
        <p:scale>
          <a:sx n="67" d="100"/>
          <a:sy n="67" d="100"/>
        </p:scale>
        <p:origin x="188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DA5AC-4EBE-4F4E-A724-DDFAEB79CDC5}" type="datetimeFigureOut">
              <a:rPr lang="es-ES" smtClean="0"/>
              <a:t>01/04/2016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7602BA-8914-428E-A4C3-014C6E9D90B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950784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DA5AC-4EBE-4F4E-A724-DDFAEB79CDC5}" type="datetimeFigureOut">
              <a:rPr lang="es-ES" smtClean="0"/>
              <a:t>01/04/2016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7602BA-8914-428E-A4C3-014C6E9D90B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800017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DA5AC-4EBE-4F4E-A724-DDFAEB79CDC5}" type="datetimeFigureOut">
              <a:rPr lang="es-ES" smtClean="0"/>
              <a:t>01/04/2016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7602BA-8914-428E-A4C3-014C6E9D90B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108129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DA5AC-4EBE-4F4E-A724-DDFAEB79CDC5}" type="datetimeFigureOut">
              <a:rPr lang="es-ES" smtClean="0"/>
              <a:t>01/04/2016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7602BA-8914-428E-A4C3-014C6E9D90B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340658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DA5AC-4EBE-4F4E-A724-DDFAEB79CDC5}" type="datetimeFigureOut">
              <a:rPr lang="es-ES" smtClean="0"/>
              <a:t>01/04/2016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7602BA-8914-428E-A4C3-014C6E9D90B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510906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DA5AC-4EBE-4F4E-A724-DDFAEB79CDC5}" type="datetimeFigureOut">
              <a:rPr lang="es-ES" smtClean="0"/>
              <a:t>01/04/2016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7602BA-8914-428E-A4C3-014C6E9D90B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665139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DA5AC-4EBE-4F4E-A724-DDFAEB79CDC5}" type="datetimeFigureOut">
              <a:rPr lang="es-ES" smtClean="0"/>
              <a:t>01/04/2016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7602BA-8914-428E-A4C3-014C6E9D90B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64889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DA5AC-4EBE-4F4E-A724-DDFAEB79CDC5}" type="datetimeFigureOut">
              <a:rPr lang="es-ES" smtClean="0"/>
              <a:t>01/04/2016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7602BA-8914-428E-A4C3-014C6E9D90B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02490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DA5AC-4EBE-4F4E-A724-DDFAEB79CDC5}" type="datetimeFigureOut">
              <a:rPr lang="es-ES" smtClean="0"/>
              <a:t>01/04/2016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7602BA-8914-428E-A4C3-014C6E9D90B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080973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DA5AC-4EBE-4F4E-A724-DDFAEB79CDC5}" type="datetimeFigureOut">
              <a:rPr lang="es-ES" smtClean="0"/>
              <a:t>01/04/2016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7602BA-8914-428E-A4C3-014C6E9D90B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273136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DA5AC-4EBE-4F4E-A724-DDFAEB79CDC5}" type="datetimeFigureOut">
              <a:rPr lang="es-ES" smtClean="0"/>
              <a:t>01/04/2016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7602BA-8914-428E-A4C3-014C6E9D90B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426019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85067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5DA5AC-4EBE-4F4E-A724-DDFAEB79CDC5}" type="datetimeFigureOut">
              <a:rPr lang="es-ES" smtClean="0"/>
              <a:t>01/04/2016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7602BA-8914-428E-A4C3-014C6E9D90B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68323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6044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gi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g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2.png"/><Relationship Id="rId10" Type="http://schemas.openxmlformats.org/officeDocument/2006/relationships/image" Target="../media/image6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106"/>
            <a:ext cx="12192000" cy="6866106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0750" y="-10944"/>
            <a:ext cx="8658225" cy="6858000"/>
          </a:xfrm>
          <a:prstGeom prst="rect">
            <a:avLst/>
          </a:prstGeom>
        </p:spPr>
      </p:pic>
      <p:sp>
        <p:nvSpPr>
          <p:cNvPr id="10" name="Rectángulo 9"/>
          <p:cNvSpPr/>
          <p:nvPr/>
        </p:nvSpPr>
        <p:spPr>
          <a:xfrm>
            <a:off x="5438672" y="3244334"/>
            <a:ext cx="1847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 smtClean="0"/>
          </a:p>
          <a:p>
            <a:endParaRPr lang="es-ES" dirty="0"/>
          </a:p>
        </p:txBody>
      </p:sp>
      <p:sp>
        <p:nvSpPr>
          <p:cNvPr id="16" name="CuadroTexto 15"/>
          <p:cNvSpPr txBox="1"/>
          <p:nvPr/>
        </p:nvSpPr>
        <p:spPr>
          <a:xfrm>
            <a:off x="836427" y="609600"/>
            <a:ext cx="658963" cy="5886450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es-ES" sz="28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Natalie cole</a:t>
            </a:r>
            <a:endParaRPr lang="es-ES" sz="28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4212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 loop="1">
            <p:snd r:embed="rId2" name="Natalie Cole e Nat King Cole - Unforgettable (Inesquecível) Ano da Música-1952.wav"/>
          </p:stSnd>
        </p:sndAc>
      </p:transition>
    </mc:Choice>
    <mc:Fallback xmlns="">
      <p:transition spd="slow" advClick="0">
        <p:sndAc>
          <p:stSnd loop="1">
            <p:snd r:embed="rId5" name="Natalie Cole e Nat King Cole - Unforgettable (Inesquecível) Ano da Música-1952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9037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1868384" y="1167360"/>
            <a:ext cx="8455232" cy="4524315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Cuando muere un  artista sus colegas dicen que se  fué de gira, porque siguen viviendo en la emoción de todos los que disfrutaron de su arte.</a:t>
            </a:r>
          </a:p>
          <a:p>
            <a:endParaRPr lang="es-ES" sz="3200" b="1" dirty="0">
              <a:solidFill>
                <a:schemeClr val="bg1"/>
              </a:solidFill>
              <a:latin typeface="Adobe Arabic" panose="02040503050201020203" pitchFamily="18" charset="-78"/>
              <a:cs typeface="Adobe Arabic" panose="02040503050201020203" pitchFamily="18" charset="-78"/>
            </a:endParaRPr>
          </a:p>
          <a:p>
            <a:r>
              <a:rPr lang="es-ES" sz="3200" b="1" dirty="0" smtClean="0">
                <a:solidFill>
                  <a:schemeClr val="bg1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Cuando muere un cantante, por esa vida extra que tienen en su garganta, permanecen en el disco y en el alma de todos los seres sensibles del planeta.</a:t>
            </a:r>
          </a:p>
          <a:p>
            <a:r>
              <a:rPr lang="es-ES" sz="3200" b="1" dirty="0" smtClean="0">
                <a:solidFill>
                  <a:schemeClr val="bg1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Natalie Marie Cole falleció el 31 de diciembre de 2015 a la edad de 64 años. Es su dulce voz la que estás escuchando ahora mismo. </a:t>
            </a:r>
            <a:endParaRPr lang="es-ES" sz="3200" b="1" dirty="0">
              <a:solidFill>
                <a:schemeClr val="bg1"/>
              </a:solidFill>
              <a:latin typeface="Adobe Arabic" panose="02040503050201020203" pitchFamily="18" charset="-78"/>
              <a:cs typeface="Adobe Arabic" panose="02040503050201020203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96690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45 Grupo"/>
          <p:cNvGrpSpPr>
            <a:grpSpLocks/>
          </p:cNvGrpSpPr>
          <p:nvPr/>
        </p:nvGrpSpPr>
        <p:grpSpPr bwMode="auto">
          <a:xfrm>
            <a:off x="3574472" y="83129"/>
            <a:ext cx="8518209" cy="6691745"/>
            <a:chOff x="1936332" y="285728"/>
            <a:chExt cx="5289984" cy="5000660"/>
          </a:xfrm>
          <a:effectLst>
            <a:reflection stA="67000" endPos="65000" dist="50800" dir="5400000" sy="-100000" algn="bl" rotWithShape="0"/>
          </a:effectLst>
        </p:grpSpPr>
        <p:grpSp>
          <p:nvGrpSpPr>
            <p:cNvPr id="5" name="19 Grupo"/>
            <p:cNvGrpSpPr>
              <a:grpSpLocks/>
            </p:cNvGrpSpPr>
            <p:nvPr/>
          </p:nvGrpSpPr>
          <p:grpSpPr bwMode="auto">
            <a:xfrm>
              <a:off x="1956045" y="285728"/>
              <a:ext cx="5259161" cy="1020537"/>
              <a:chOff x="1857356" y="285728"/>
              <a:chExt cx="4589234" cy="952500"/>
            </a:xfrm>
          </p:grpSpPr>
          <p:pic>
            <p:nvPicPr>
              <p:cNvPr id="18" name="Picture 18" descr="http://i737.photobucket.com/albums/xx11/fondosweb1/fondos/amarillos/gif/sparkletr25252Dcd120425252Dgold.gif"/>
              <p:cNvPicPr>
                <a:picLocks noChangeAspect="1" noChangeArrowheads="1" noCrop="1"/>
              </p:cNvPicPr>
              <p:nvPr/>
            </p:nvPicPr>
            <p:blipFill>
              <a:blip r:embed="rId2">
                <a:duotone>
                  <a:prstClr val="black"/>
                  <a:schemeClr val="bg1">
                    <a:lumMod val="75000"/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857356" y="285728"/>
                <a:ext cx="933450" cy="9525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9" name="Picture 18" descr="http://i737.photobucket.com/albums/xx11/fondosweb1/fondos/amarillos/gif/sparkletr25252Dcd120425252Dgold.gif"/>
              <p:cNvPicPr>
                <a:picLocks noChangeAspect="1" noChangeArrowheads="1" noCrop="1"/>
              </p:cNvPicPr>
              <p:nvPr/>
            </p:nvPicPr>
            <p:blipFill>
              <a:blip r:embed="rId2">
                <a:duotone>
                  <a:prstClr val="black"/>
                  <a:schemeClr val="bg1">
                    <a:lumMod val="75000"/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81294" y="285728"/>
                <a:ext cx="933450" cy="9525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" name="Picture 18" descr="http://i737.photobucket.com/albums/xx11/fondosweb1/fondos/amarillos/gif/sparkletr25252Dcd120425252Dgold.gif"/>
              <p:cNvPicPr>
                <a:picLocks noChangeAspect="1" noChangeArrowheads="1" noCrop="1"/>
              </p:cNvPicPr>
              <p:nvPr/>
            </p:nvPicPr>
            <p:blipFill>
              <a:blip r:embed="rId2">
                <a:duotone>
                  <a:prstClr val="black"/>
                  <a:schemeClr val="bg1">
                    <a:lumMod val="75000"/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672802" y="285728"/>
                <a:ext cx="933450" cy="9525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1" name="Picture 18" descr="http://i737.photobucket.com/albums/xx11/fondosweb1/fondos/amarillos/gif/sparkletr25252Dcd120425252Dgold.gif"/>
              <p:cNvPicPr>
                <a:picLocks noChangeAspect="1" noChangeArrowheads="1" noCrop="1"/>
              </p:cNvPicPr>
              <p:nvPr/>
            </p:nvPicPr>
            <p:blipFill>
              <a:blip r:embed="rId2">
                <a:duotone>
                  <a:prstClr val="black"/>
                  <a:schemeClr val="bg1">
                    <a:lumMod val="75000"/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94438" y="285728"/>
                <a:ext cx="933450" cy="9525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2" name="Picture 18" descr="http://i737.photobucket.com/albums/xx11/fondosweb1/fondos/amarillos/gif/sparkletr25252Dcd120425252Dgold.gif"/>
              <p:cNvPicPr>
                <a:picLocks noChangeAspect="1" noChangeArrowheads="1" noCrop="1"/>
              </p:cNvPicPr>
              <p:nvPr/>
            </p:nvPicPr>
            <p:blipFill>
              <a:blip r:embed="rId2">
                <a:duotone>
                  <a:prstClr val="black"/>
                  <a:schemeClr val="bg1">
                    <a:lumMod val="75000"/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513140" y="285728"/>
                <a:ext cx="933450" cy="9525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6" name="Picture 18" descr="http://i737.photobucket.com/albums/xx11/fondosweb1/fondos/amarillos/gif/sparkletr25252Dcd120425252Dgold.gif"/>
            <p:cNvPicPr>
              <a:picLocks noChangeAspect="1" noChangeArrowheads="1" noCrop="1"/>
            </p:cNvPicPr>
            <p:nvPr/>
          </p:nvPicPr>
          <p:blipFill>
            <a:blip r:embed="rId2">
              <a:duotone>
                <a:prstClr val="black"/>
                <a:schemeClr val="bg1">
                  <a:lumMod val="75000"/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56045" y="1280759"/>
              <a:ext cx="1069713" cy="10205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Picture 18" descr="http://i737.photobucket.com/albums/xx11/fondosweb1/fondos/amarillos/gif/sparkletr25252Dcd120425252Dgold.gif"/>
            <p:cNvPicPr>
              <a:picLocks noChangeAspect="1" noChangeArrowheads="1" noCrop="1"/>
            </p:cNvPicPr>
            <p:nvPr/>
          </p:nvPicPr>
          <p:blipFill>
            <a:blip r:embed="rId2">
              <a:duotone>
                <a:prstClr val="black"/>
                <a:schemeClr val="bg1">
                  <a:lumMod val="75000"/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56603" y="1309944"/>
              <a:ext cx="1069713" cy="10205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18" descr="http://i737.photobucket.com/albums/xx11/fondosweb1/fondos/amarillos/gif/sparkletr25252Dcd120425252Dgold.gif"/>
            <p:cNvPicPr>
              <a:picLocks noChangeAspect="1" noChangeArrowheads="1" noCrop="1"/>
            </p:cNvPicPr>
            <p:nvPr/>
          </p:nvPicPr>
          <p:blipFill>
            <a:blip r:embed="rId2">
              <a:duotone>
                <a:prstClr val="black"/>
                <a:schemeClr val="bg1">
                  <a:lumMod val="75000"/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56045" y="2275789"/>
              <a:ext cx="1069713" cy="10205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18" descr="http://i737.photobucket.com/albums/xx11/fondosweb1/fondos/amarillos/gif/sparkletr25252Dcd120425252Dgold.gif"/>
            <p:cNvPicPr>
              <a:picLocks noChangeAspect="1" noChangeArrowheads="1" noCrop="1"/>
            </p:cNvPicPr>
            <p:nvPr/>
          </p:nvPicPr>
          <p:blipFill>
            <a:blip r:embed="rId2">
              <a:duotone>
                <a:prstClr val="black"/>
                <a:schemeClr val="bg1">
                  <a:lumMod val="75000"/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45493" y="2275789"/>
              <a:ext cx="1069713" cy="10205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18" descr="http://i737.photobucket.com/albums/xx11/fondosweb1/fondos/amarillos/gif/sparkletr25252Dcd120425252Dgold.gif"/>
            <p:cNvPicPr>
              <a:picLocks noChangeAspect="1" noChangeArrowheads="1" noCrop="1"/>
            </p:cNvPicPr>
            <p:nvPr/>
          </p:nvPicPr>
          <p:blipFill>
            <a:blip r:embed="rId2">
              <a:duotone>
                <a:prstClr val="black"/>
                <a:schemeClr val="bg1">
                  <a:lumMod val="75000"/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6332" y="3270820"/>
              <a:ext cx="1069713" cy="10205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" name="Picture 18" descr="http://i737.photobucket.com/albums/xx11/fondosweb1/fondos/amarillos/gif/sparkletr25252Dcd120425252Dgold.gif"/>
            <p:cNvPicPr>
              <a:picLocks noChangeAspect="1" noChangeArrowheads="1" noCrop="1"/>
            </p:cNvPicPr>
            <p:nvPr/>
          </p:nvPicPr>
          <p:blipFill>
            <a:blip r:embed="rId2">
              <a:duotone>
                <a:prstClr val="black"/>
                <a:schemeClr val="bg1">
                  <a:lumMod val="75000"/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25780" y="3270820"/>
              <a:ext cx="1069713" cy="10205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2" name="38 Grupo"/>
            <p:cNvGrpSpPr>
              <a:grpSpLocks/>
            </p:cNvGrpSpPr>
            <p:nvPr/>
          </p:nvGrpSpPr>
          <p:grpSpPr bwMode="auto">
            <a:xfrm>
              <a:off x="1956045" y="4265851"/>
              <a:ext cx="5259161" cy="1020537"/>
              <a:chOff x="1857356" y="285728"/>
              <a:chExt cx="4589234" cy="952500"/>
            </a:xfrm>
          </p:grpSpPr>
          <p:pic>
            <p:nvPicPr>
              <p:cNvPr id="13" name="Picture 18" descr="http://i737.photobucket.com/albums/xx11/fondosweb1/fondos/amarillos/gif/sparkletr25252Dcd120425252Dgold.gif"/>
              <p:cNvPicPr>
                <a:picLocks noChangeAspect="1" noChangeArrowheads="1" noCrop="1"/>
              </p:cNvPicPr>
              <p:nvPr/>
            </p:nvPicPr>
            <p:blipFill>
              <a:blip r:embed="rId2">
                <a:duotone>
                  <a:prstClr val="black"/>
                  <a:schemeClr val="bg1">
                    <a:lumMod val="75000"/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857356" y="285728"/>
                <a:ext cx="933450" cy="9525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" name="Picture 18" descr="http://i737.photobucket.com/albums/xx11/fondosweb1/fondos/amarillos/gif/sparkletr25252Dcd120425252Dgold.gif"/>
              <p:cNvPicPr>
                <a:picLocks noChangeAspect="1" noChangeArrowheads="1" noCrop="1"/>
              </p:cNvPicPr>
              <p:nvPr/>
            </p:nvPicPr>
            <p:blipFill>
              <a:blip r:embed="rId2">
                <a:duotone>
                  <a:prstClr val="black"/>
                  <a:schemeClr val="bg1">
                    <a:lumMod val="75000"/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81294" y="285728"/>
                <a:ext cx="933450" cy="9525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5" name="Picture 18" descr="http://i737.photobucket.com/albums/xx11/fondosweb1/fondos/amarillos/gif/sparkletr25252Dcd120425252Dgold.gif"/>
              <p:cNvPicPr>
                <a:picLocks noChangeAspect="1" noChangeArrowheads="1" noCrop="1"/>
              </p:cNvPicPr>
              <p:nvPr/>
            </p:nvPicPr>
            <p:blipFill>
              <a:blip r:embed="rId2">
                <a:duotone>
                  <a:prstClr val="black"/>
                  <a:schemeClr val="bg1">
                    <a:lumMod val="75000"/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672802" y="285728"/>
                <a:ext cx="933450" cy="9525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6" name="Picture 18" descr="http://i737.photobucket.com/albums/xx11/fondosweb1/fondos/amarillos/gif/sparkletr25252Dcd120425252Dgold.gif"/>
              <p:cNvPicPr>
                <a:picLocks noChangeAspect="1" noChangeArrowheads="1" noCrop="1"/>
              </p:cNvPicPr>
              <p:nvPr/>
            </p:nvPicPr>
            <p:blipFill>
              <a:blip r:embed="rId2">
                <a:duotone>
                  <a:prstClr val="black"/>
                  <a:schemeClr val="bg1">
                    <a:lumMod val="75000"/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94438" y="285728"/>
                <a:ext cx="933450" cy="9525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7" name="Picture 18" descr="http://i737.photobucket.com/albums/xx11/fondosweb1/fondos/amarillos/gif/sparkletr25252Dcd120425252Dgold.gif"/>
              <p:cNvPicPr>
                <a:picLocks noChangeAspect="1" noChangeArrowheads="1" noCrop="1"/>
              </p:cNvPicPr>
              <p:nvPr/>
            </p:nvPicPr>
            <p:blipFill>
              <a:blip r:embed="rId2">
                <a:duotone>
                  <a:prstClr val="black"/>
                  <a:schemeClr val="bg1">
                    <a:lumMod val="75000"/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513140" y="285728"/>
                <a:ext cx="933450" cy="9525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6961" y="443986"/>
            <a:ext cx="7608684" cy="60007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CuadroTexto 2"/>
          <p:cNvSpPr txBox="1"/>
          <p:nvPr/>
        </p:nvSpPr>
        <p:spPr>
          <a:xfrm>
            <a:off x="156240" y="1366862"/>
            <a:ext cx="327915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Natalie es hija del mítico Nat King Cole.</a:t>
            </a:r>
          </a:p>
          <a:p>
            <a:r>
              <a:rPr lang="es-ES" sz="2400" b="1" dirty="0" smtClean="0">
                <a:solidFill>
                  <a:schemeClr val="bg1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Nació y creció rodeada de </a:t>
            </a:r>
          </a:p>
          <a:p>
            <a:r>
              <a:rPr lang="es-ES" sz="2400" b="1" dirty="0">
                <a:solidFill>
                  <a:schemeClr val="bg1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c</a:t>
            </a:r>
            <a:r>
              <a:rPr lang="es-ES" sz="2400" b="1" dirty="0" smtClean="0">
                <a:solidFill>
                  <a:schemeClr val="bg1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elebridades como Frank Sinatra o Ella Fitzgerald,.  </a:t>
            </a:r>
          </a:p>
          <a:p>
            <a:r>
              <a:rPr lang="es-ES" sz="2400" b="1" dirty="0" smtClean="0">
                <a:solidFill>
                  <a:schemeClr val="bg1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Cuando tenía 11 años grabó junto a su papá un disco de Navidad  y </a:t>
            </a:r>
            <a:r>
              <a:rPr lang="es-ES" sz="2400" b="1" dirty="0">
                <a:solidFill>
                  <a:schemeClr val="bg1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cuando tenía </a:t>
            </a:r>
            <a:r>
              <a:rPr lang="es-ES" sz="2400" b="1" dirty="0" smtClean="0">
                <a:solidFill>
                  <a:schemeClr val="bg1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14 su papá falleció. </a:t>
            </a:r>
          </a:p>
          <a:p>
            <a:r>
              <a:rPr lang="es-ES" sz="2400" b="1" dirty="0" smtClean="0">
                <a:solidFill>
                  <a:schemeClr val="bg1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Natalie sólo volvió a cantar  en 1972, cuando se graduó de la Universidad. </a:t>
            </a:r>
            <a:endParaRPr lang="es-ES" sz="1400" b="1" dirty="0">
              <a:solidFill>
                <a:schemeClr val="bg1"/>
              </a:solidFill>
              <a:latin typeface="Adobe Arabic" panose="02040503050201020203" pitchFamily="18" charset="-78"/>
              <a:cs typeface="Adobe Arabic" panose="02040503050201020203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16723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0516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09511">
            <a:off x="7795806" y="3954698"/>
            <a:ext cx="3352800" cy="2718487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04386">
            <a:off x="4777855" y="1432045"/>
            <a:ext cx="2945572" cy="3681966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80288" flipH="1">
            <a:off x="1109875" y="618869"/>
            <a:ext cx="3243513" cy="2152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390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3600" y="0"/>
            <a:ext cx="6248400" cy="6931024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719191" y="934947"/>
            <a:ext cx="4345969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Ella misma nos lo cue</a:t>
            </a:r>
            <a:r>
              <a:rPr lang="es-ES" sz="2800" dirty="0" smtClean="0">
                <a:solidFill>
                  <a:schemeClr val="bg1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nta :</a:t>
            </a:r>
          </a:p>
          <a:p>
            <a:endParaRPr lang="es-ES" sz="2800" dirty="0">
              <a:solidFill>
                <a:schemeClr val="bg1"/>
              </a:solidFill>
              <a:latin typeface="Adobe Arabic" panose="02040503050201020203" pitchFamily="18" charset="-78"/>
              <a:cs typeface="Adobe Arabic" panose="02040503050201020203" pitchFamily="18" charset="-78"/>
            </a:endParaRPr>
          </a:p>
          <a:p>
            <a:r>
              <a:rPr lang="es-ES" sz="2800" dirty="0" smtClean="0">
                <a:solidFill>
                  <a:schemeClr val="bg1"/>
                </a:solidFill>
                <a:latin typeface="Informal Roman" panose="030604020304060B0204" pitchFamily="66" charset="0"/>
                <a:cs typeface="Adobe Arabic" panose="02040503050201020203" pitchFamily="18" charset="-78"/>
              </a:rPr>
              <a:t>…“</a:t>
            </a:r>
            <a:r>
              <a:rPr lang="es-ES" sz="2800" dirty="0">
                <a:solidFill>
                  <a:schemeClr val="bg1"/>
                </a:solidFill>
                <a:latin typeface="Informal Roman" panose="030604020304060B0204" pitchFamily="66" charset="0"/>
                <a:cs typeface="Adobe Arabic" panose="02040503050201020203" pitchFamily="18" charset="-78"/>
              </a:rPr>
              <a:t>C</a:t>
            </a:r>
            <a:r>
              <a:rPr lang="es-ES" sz="2800" dirty="0" smtClean="0">
                <a:solidFill>
                  <a:schemeClr val="bg1"/>
                </a:solidFill>
                <a:latin typeface="Informal Roman" panose="030604020304060B0204" pitchFamily="66" charset="0"/>
                <a:cs typeface="Adobe Arabic" panose="02040503050201020203" pitchFamily="18" charset="-78"/>
              </a:rPr>
              <a:t>uando volvía de la escuela, mi madre ponía música de la orquesta de Jackie Gleason  y mi papá me traía discos de los Beatles que me encantaban. En medio de todo, él ponía música de Nancy Wilson o de Ella Fitzgerald,.  Así que tuve un sentido muy variado de jazz, rock and roll y R&amp;B.”·</a:t>
            </a:r>
            <a:endParaRPr lang="es-ES" sz="2800" dirty="0">
              <a:solidFill>
                <a:schemeClr val="bg1"/>
              </a:solidFill>
              <a:latin typeface="Informal Roman" panose="030604020304060B0204" pitchFamily="66" charset="0"/>
              <a:cs typeface="Adobe Arabic" panose="02040503050201020203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847740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065214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8315324" y="366623"/>
            <a:ext cx="3876675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solidFill>
                  <a:schemeClr val="bg1"/>
                </a:solidFill>
                <a:latin typeface="Informal Roman" panose="030604020304060B0204" pitchFamily="66" charset="0"/>
                <a:cs typeface="Adobe Arabic" panose="02040503050201020203" pitchFamily="18" charset="-78"/>
              </a:rPr>
              <a:t> “…fué en 1976 cuando salió mi primer álbum. Yo era adicta y salía a comprar drogas. Era verano y mientras buscaba un taxi vi a un hombre escuchando mi canción </a:t>
            </a:r>
            <a:r>
              <a:rPr lang="es-ES" sz="2800" b="1" dirty="0" smtClean="0">
                <a:solidFill>
                  <a:schemeClr val="bg1"/>
                </a:solidFill>
                <a:latin typeface="Informal Roman" panose="030604020304060B0204" pitchFamily="66" charset="0"/>
                <a:cs typeface="Adobe Arabic" panose="02040503050201020203" pitchFamily="18" charset="-78"/>
              </a:rPr>
              <a:t>This</a:t>
            </a:r>
            <a:r>
              <a:rPr lang="es-ES" sz="2800" dirty="0" smtClean="0">
                <a:solidFill>
                  <a:schemeClr val="bg1"/>
                </a:solidFill>
                <a:latin typeface="Informal Roman" panose="030604020304060B0204" pitchFamily="66" charset="0"/>
                <a:cs typeface="Adobe Arabic" panose="02040503050201020203" pitchFamily="18" charset="-78"/>
              </a:rPr>
              <a:t> </a:t>
            </a:r>
            <a:r>
              <a:rPr lang="es-ES" sz="2800" b="1" dirty="0" err="1" smtClean="0">
                <a:solidFill>
                  <a:schemeClr val="bg1"/>
                </a:solidFill>
                <a:latin typeface="Informal Roman" panose="030604020304060B0204" pitchFamily="66" charset="0"/>
                <a:cs typeface="Adobe Arabic" panose="02040503050201020203" pitchFamily="18" charset="-78"/>
              </a:rPr>
              <a:t>Will</a:t>
            </a:r>
            <a:r>
              <a:rPr lang="es-ES" sz="2800" b="1" dirty="0" smtClean="0">
                <a:solidFill>
                  <a:schemeClr val="bg1"/>
                </a:solidFill>
                <a:latin typeface="Informal Roman" panose="030604020304060B0204" pitchFamily="66" charset="0"/>
                <a:cs typeface="Adobe Arabic" panose="02040503050201020203" pitchFamily="18" charset="-78"/>
              </a:rPr>
              <a:t> Be en una radio.</a:t>
            </a:r>
            <a:endParaRPr lang="es-ES" sz="2800" dirty="0" smtClean="0">
              <a:solidFill>
                <a:schemeClr val="bg1"/>
              </a:solidFill>
              <a:latin typeface="Informal Roman" panose="030604020304060B0204" pitchFamily="66" charset="0"/>
              <a:cs typeface="Adobe Arabic" panose="02040503050201020203" pitchFamily="18" charset="-78"/>
            </a:endParaRPr>
          </a:p>
          <a:p>
            <a:r>
              <a:rPr lang="es-ES" sz="2800" dirty="0" smtClean="0">
                <a:solidFill>
                  <a:schemeClr val="bg1"/>
                </a:solidFill>
                <a:latin typeface="Informal Roman" panose="030604020304060B0204" pitchFamily="66" charset="0"/>
                <a:cs typeface="Adobe Arabic" panose="02040503050201020203" pitchFamily="18" charset="-78"/>
              </a:rPr>
              <a:t> </a:t>
            </a:r>
          </a:p>
          <a:p>
            <a:r>
              <a:rPr lang="es-ES" sz="2800" dirty="0" smtClean="0">
                <a:solidFill>
                  <a:schemeClr val="bg1"/>
                </a:solidFill>
                <a:latin typeface="Informal Roman" panose="030604020304060B0204" pitchFamily="66" charset="0"/>
                <a:cs typeface="Adobe Arabic" panose="02040503050201020203" pitchFamily="18" charset="-78"/>
              </a:rPr>
              <a:t>No estaba drogada, pero me dolió haber olvidado que la canción estaba saliendo esa semana.”</a:t>
            </a:r>
          </a:p>
        </p:txBody>
      </p:sp>
    </p:spTree>
    <p:extLst>
      <p:ext uri="{BB962C8B-B14F-4D97-AF65-F5344CB8AC3E}">
        <p14:creationId xmlns:p14="http://schemas.microsoft.com/office/powerpoint/2010/main" val="46452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1381125" y="6124575"/>
            <a:ext cx="9201150" cy="52322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s-ES" sz="2800" dirty="0" smtClean="0">
                <a:solidFill>
                  <a:schemeClr val="bg1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Natalie se curó de su adicción a las drogas y siguió las huellas de su padre con éxito.</a:t>
            </a:r>
            <a:endParaRPr lang="es-ES" sz="2800" dirty="0">
              <a:solidFill>
                <a:schemeClr val="bg1"/>
              </a:solidFill>
              <a:latin typeface="Adobe Arabic" panose="02040503050201020203" pitchFamily="18" charset="-78"/>
              <a:cs typeface="Adobe Arabic" panose="02040503050201020203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7977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190500" y="6075343"/>
            <a:ext cx="11934825" cy="52322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s-ES" sz="2800" dirty="0" smtClean="0">
                <a:solidFill>
                  <a:schemeClr val="bg1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Una foto inolvidable, cuando en Alemania cantaron juntas Dionne Warwik,Whitney Houston y Natalie Cole</a:t>
            </a:r>
            <a:endParaRPr lang="es-ES" sz="2800" dirty="0">
              <a:solidFill>
                <a:schemeClr val="bg1"/>
              </a:solidFill>
              <a:latin typeface="Adobe Arabic" panose="02040503050201020203" pitchFamily="18" charset="-78"/>
              <a:cs typeface="Adobe Arabic" panose="02040503050201020203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76121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2525" y="-31167"/>
            <a:ext cx="9944100" cy="6869462"/>
          </a:xfrm>
          <a:prstGeom prst="rect">
            <a:avLst/>
          </a:prstGeom>
          <a:solidFill>
            <a:schemeClr val="tx1"/>
          </a:solidFill>
        </p:spPr>
      </p:pic>
      <p:sp>
        <p:nvSpPr>
          <p:cNvPr id="3" name="CuadroTexto 2"/>
          <p:cNvSpPr txBox="1"/>
          <p:nvPr/>
        </p:nvSpPr>
        <p:spPr>
          <a:xfrm>
            <a:off x="1152525" y="6172200"/>
            <a:ext cx="9944100" cy="52322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s-ES" sz="2800" dirty="0" smtClean="0">
                <a:solidFill>
                  <a:schemeClr val="bg1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Con Andrea Bocelli interpreta a dúo “Bésame mucho ” en el disco “Natalie Cole en español </a:t>
            </a:r>
            <a:endParaRPr lang="es-ES" sz="2800" dirty="0">
              <a:solidFill>
                <a:schemeClr val="bg1"/>
              </a:solidFill>
              <a:latin typeface="Adobe Arabic" panose="02040503050201020203" pitchFamily="18" charset="-78"/>
              <a:cs typeface="Adobe Arabic" panose="02040503050201020203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7829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00" y="0"/>
            <a:ext cx="10315575" cy="6877050"/>
          </a:xfrm>
          <a:prstGeom prst="rect">
            <a:avLst/>
          </a:prstGeom>
          <a:solidFill>
            <a:schemeClr val="tx1"/>
          </a:solidFill>
        </p:spPr>
      </p:pic>
      <p:sp>
        <p:nvSpPr>
          <p:cNvPr id="3" name="CuadroTexto 2"/>
          <p:cNvSpPr txBox="1"/>
          <p:nvPr/>
        </p:nvSpPr>
        <p:spPr>
          <a:xfrm>
            <a:off x="2247900" y="6153150"/>
            <a:ext cx="8105775" cy="52322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s-ES" sz="2800" dirty="0" smtClean="0">
                <a:solidFill>
                  <a:schemeClr val="bg1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Natalie con los príncipes de Mónaco y la cantante y actriz Julie Andrews. </a:t>
            </a:r>
          </a:p>
        </p:txBody>
      </p:sp>
    </p:spTree>
    <p:extLst>
      <p:ext uri="{BB962C8B-B14F-4D97-AF65-F5344CB8AC3E}">
        <p14:creationId xmlns:p14="http://schemas.microsoft.com/office/powerpoint/2010/main" val="3141434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0" y="0"/>
            <a:ext cx="10058400" cy="68580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CuadroTexto 2"/>
          <p:cNvSpPr txBox="1"/>
          <p:nvPr/>
        </p:nvSpPr>
        <p:spPr>
          <a:xfrm>
            <a:off x="273934" y="926216"/>
            <a:ext cx="158573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solidFill>
                  <a:schemeClr val="bg1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En 1975 ganó múltiples  Grammys  con su disco Inseparable.</a:t>
            </a:r>
            <a:endParaRPr lang="es-ES" sz="2800" dirty="0">
              <a:solidFill>
                <a:schemeClr val="bg1"/>
              </a:solidFill>
              <a:latin typeface="Adobe Arabic" panose="02040503050201020203" pitchFamily="18" charset="-78"/>
              <a:cs typeface="Adobe Arabic" panose="02040503050201020203" pitchFamily="18" charset="-78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29125"/>
            <a:ext cx="2133600" cy="160972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85718" y="3388979"/>
            <a:ext cx="135114" cy="2106552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007" y="4429125"/>
            <a:ext cx="103248" cy="1609725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43542" y="4429125"/>
            <a:ext cx="123396" cy="1609725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975037" y="4939642"/>
            <a:ext cx="138126" cy="2153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613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095625" y="5691485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/>
              <a:t>, Natalie ganó múltiples Grammy con el primer álbum Inseparable, en 1975, un año antes de casarse con Marvin Yancy, el padre de su único hijo Robert Adam 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1" y="112395"/>
            <a:ext cx="11810999" cy="664368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CuadroTexto 3"/>
          <p:cNvSpPr txBox="1"/>
          <p:nvPr/>
        </p:nvSpPr>
        <p:spPr>
          <a:xfrm>
            <a:off x="1375410" y="6092190"/>
            <a:ext cx="9439275" cy="523220"/>
          </a:xfrm>
          <a:prstGeom prst="rect">
            <a:avLst/>
          </a:prstGeom>
          <a:solidFill>
            <a:schemeClr val="tx1"/>
          </a:solidFill>
        </p:spPr>
        <p:txBody>
          <a:bodyPr wrap="square" rtlCol="0" anchor="b">
            <a:spAutoFit/>
          </a:bodyPr>
          <a:lstStyle/>
          <a:p>
            <a:r>
              <a:rPr lang="es-ES" sz="2800" dirty="0" smtClean="0">
                <a:solidFill>
                  <a:schemeClr val="bg1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Al año siguiente se casó con </a:t>
            </a:r>
            <a:r>
              <a:rPr lang="es-ES" sz="2800" b="1" dirty="0" smtClean="0">
                <a:solidFill>
                  <a:schemeClr val="bg1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Marvin Yancy</a:t>
            </a:r>
            <a:r>
              <a:rPr lang="es-ES" sz="2800" dirty="0" smtClean="0">
                <a:solidFill>
                  <a:schemeClr val="bg1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, padre de su único hijo </a:t>
            </a:r>
            <a:r>
              <a:rPr lang="es-ES" sz="2800" b="1" dirty="0" smtClean="0">
                <a:solidFill>
                  <a:schemeClr val="bg1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Robert Adam</a:t>
            </a:r>
            <a:r>
              <a:rPr lang="es-ES" sz="2800" dirty="0" smtClean="0">
                <a:solidFill>
                  <a:schemeClr val="bg1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 .</a:t>
            </a:r>
            <a:endParaRPr lang="es-ES" sz="2800" dirty="0">
              <a:solidFill>
                <a:schemeClr val="bg1"/>
              </a:solidFill>
              <a:latin typeface="Adobe Arabic" panose="02040503050201020203" pitchFamily="18" charset="-78"/>
              <a:cs typeface="Adobe Arabic" panose="02040503050201020203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44788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11"/>
          <a:stretch/>
        </p:blipFill>
        <p:spPr>
          <a:xfrm>
            <a:off x="1158413" y="244119"/>
            <a:ext cx="4640210" cy="639521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7184" y="62005"/>
            <a:ext cx="5031302" cy="670840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CuadroTexto 3"/>
          <p:cNvSpPr txBox="1"/>
          <p:nvPr/>
        </p:nvSpPr>
        <p:spPr>
          <a:xfrm>
            <a:off x="2152650" y="6058555"/>
            <a:ext cx="2228850" cy="523220"/>
          </a:xfrm>
          <a:prstGeom prst="rect">
            <a:avLst/>
          </a:prstGeom>
          <a:solidFill>
            <a:schemeClr val="tx1"/>
          </a:solidFill>
        </p:spPr>
        <p:txBody>
          <a:bodyPr wrap="square" rtlCol="0" anchor="b">
            <a:spAutoFit/>
          </a:bodyPr>
          <a:lstStyle/>
          <a:p>
            <a:r>
              <a:rPr lang="es-ES" sz="2800" dirty="0" smtClean="0">
                <a:solidFill>
                  <a:schemeClr val="bg1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Con Marvin Yancy</a:t>
            </a:r>
            <a:endParaRPr lang="es-ES" sz="2800" dirty="0">
              <a:solidFill>
                <a:schemeClr val="bg1"/>
              </a:solidFill>
              <a:latin typeface="Adobe Arabic" panose="02040503050201020203" pitchFamily="18" charset="-78"/>
              <a:cs typeface="Adobe Arabic" panose="02040503050201020203" pitchFamily="18" charset="-78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7358811" y="5964311"/>
            <a:ext cx="3086100" cy="523220"/>
          </a:xfrm>
          <a:prstGeom prst="rect">
            <a:avLst/>
          </a:prstGeom>
          <a:solidFill>
            <a:schemeClr val="tx1"/>
          </a:solidFill>
        </p:spPr>
        <p:txBody>
          <a:bodyPr wrap="square" rtlCol="0" anchor="b">
            <a:spAutoFit/>
          </a:bodyPr>
          <a:lstStyle/>
          <a:p>
            <a:r>
              <a:rPr lang="es-ES" sz="2800" dirty="0" smtClean="0">
                <a:solidFill>
                  <a:schemeClr val="bg1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Con su hijo Robert Adam</a:t>
            </a:r>
            <a:endParaRPr lang="es-ES" sz="2800" dirty="0">
              <a:solidFill>
                <a:schemeClr val="bg1"/>
              </a:solidFill>
              <a:latin typeface="Adobe Arabic" panose="02040503050201020203" pitchFamily="18" charset="-78"/>
              <a:cs typeface="Adobe Arabic" panose="02040503050201020203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29324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00"/>
                            </p:stCondLst>
                            <p:childTnLst>
                              <p:par>
                                <p:cTn id="13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1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49281" cy="6858000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8575" y="597336"/>
            <a:ext cx="4810125" cy="5901993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</p:pic>
      <p:sp>
        <p:nvSpPr>
          <p:cNvPr id="3" name="CuadroTexto 2"/>
          <p:cNvSpPr txBox="1"/>
          <p:nvPr/>
        </p:nvSpPr>
        <p:spPr>
          <a:xfrm>
            <a:off x="571500" y="1159133"/>
            <a:ext cx="3028950" cy="4832092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  <a:latin typeface="Informal Roman" panose="030604020304060B0204" pitchFamily="66" charset="0"/>
                <a:cs typeface="Adobe Arabic" panose="02040503050201020203" pitchFamily="18" charset="-78"/>
              </a:rPr>
              <a:t>..”lo que mas me gusta de un hombre es el fuego. Me gusta la sensualidad natural, que tenga una buena sonrisa y un gran sentido del humor… alguien que piense que yo soy lo mejor desde que se inventó el pan…”</a:t>
            </a:r>
            <a:endParaRPr lang="es-ES" sz="2800" b="1" dirty="0">
              <a:solidFill>
                <a:schemeClr val="bg1"/>
              </a:solidFill>
              <a:latin typeface="Informal Roman" panose="030604020304060B0204" pitchFamily="66" charset="0"/>
              <a:cs typeface="Adobe Arabic" panose="02040503050201020203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45663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6752" y="0"/>
            <a:ext cx="4451517" cy="6858000"/>
          </a:xfrm>
          <a:prstGeom prst="rect">
            <a:avLst/>
          </a:prstGeom>
          <a:solidFill>
            <a:schemeClr val="tx1"/>
          </a:solidFill>
        </p:spPr>
      </p:pic>
      <p:sp>
        <p:nvSpPr>
          <p:cNvPr id="6" name="CuadroTexto 5"/>
          <p:cNvSpPr txBox="1"/>
          <p:nvPr/>
        </p:nvSpPr>
        <p:spPr>
          <a:xfrm>
            <a:off x="1331331" y="1424791"/>
            <a:ext cx="3050170" cy="3970318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  <a:latin typeface="Informal Roman" panose="030604020304060B0204" pitchFamily="66" charset="0"/>
                <a:cs typeface="Adobe Arabic" panose="02040503050201020203" pitchFamily="18" charset="-78"/>
              </a:rPr>
              <a:t>“…mantengo la música encerrada dentro de mi hasta que subo a un escenario. Pero en mi camerino, tengo una lista de temas  con música africana, R y B y hip hop..”</a:t>
            </a:r>
            <a:endParaRPr lang="es-ES" sz="2800" b="1" dirty="0">
              <a:solidFill>
                <a:schemeClr val="bg1"/>
              </a:solidFill>
              <a:latin typeface="Informal Roman" panose="030604020304060B0204" pitchFamily="66" charset="0"/>
              <a:cs typeface="Adobe Arabic" panose="02040503050201020203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86457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8982" y="0"/>
            <a:ext cx="7763018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426202" y="1619985"/>
            <a:ext cx="3784921" cy="3539430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No  todas fueron luces en  su vida. En 2008 le descubrieron una grave hepatitis C como resultado del uso de drogas, y empezó a recibir diálisis tres veces por semana, pues los riñones le fallaban.</a:t>
            </a:r>
          </a:p>
          <a:p>
            <a:r>
              <a:rPr lang="es-ES" sz="2800" b="1" dirty="0" smtClean="0">
                <a:solidFill>
                  <a:schemeClr val="bg1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 Necesitaba un transplante.</a:t>
            </a:r>
            <a:endParaRPr lang="es-ES" sz="2800" b="1" dirty="0">
              <a:solidFill>
                <a:schemeClr val="bg1"/>
              </a:solidFill>
              <a:latin typeface="Adobe Arabic" panose="02040503050201020203" pitchFamily="18" charset="-78"/>
              <a:cs typeface="Adobe Arabic" panose="02040503050201020203" pitchFamily="18" charset="-78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2731390" y="2834759"/>
            <a:ext cx="2744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>
                <a:solidFill>
                  <a:schemeClr val="bg1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 </a:t>
            </a:r>
            <a:r>
              <a:rPr lang="es-ES" dirty="0" smtClean="0">
                <a:solidFill>
                  <a:schemeClr val="bg1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156538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12204" cy="6918307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5432384" y="620124"/>
            <a:ext cx="6096000" cy="655564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  <a:latin typeface="Informal Roman" panose="030604020304060B0204" pitchFamily="66" charset="0"/>
                <a:cs typeface="Adobe Arabic" panose="02040503050201020203" pitchFamily="18" charset="-78"/>
              </a:rPr>
              <a:t>“…Esther, la enfermera a la que había visto sólo un día cuando recibía diálisis, </a:t>
            </a:r>
            <a:r>
              <a:rPr lang="es-ES" sz="2800" b="1" dirty="0">
                <a:solidFill>
                  <a:schemeClr val="bg1"/>
                </a:solidFill>
                <a:latin typeface="Informal Roman" panose="030604020304060B0204" pitchFamily="66" charset="0"/>
                <a:cs typeface="Adobe Arabic" panose="02040503050201020203" pitchFamily="18" charset="-78"/>
              </a:rPr>
              <a:t>estaba viendo con su sobrina </a:t>
            </a:r>
            <a:r>
              <a:rPr lang="es-ES" sz="2800" b="1" dirty="0" smtClean="0">
                <a:solidFill>
                  <a:schemeClr val="bg1"/>
                </a:solidFill>
                <a:latin typeface="Informal Roman" panose="030604020304060B0204" pitchFamily="66" charset="0"/>
                <a:cs typeface="Adobe Arabic" panose="02040503050201020203" pitchFamily="18" charset="-78"/>
              </a:rPr>
              <a:t>Jessica el programa de CNN donde yo contaba que necesitaba un transplante de riñón. Y Jessica dijo:  </a:t>
            </a:r>
            <a:endParaRPr lang="es-ES" sz="2800" b="1" dirty="0">
              <a:solidFill>
                <a:schemeClr val="bg1"/>
              </a:solidFill>
              <a:latin typeface="Informal Roman" panose="030604020304060B0204" pitchFamily="66" charset="0"/>
              <a:cs typeface="Adobe Arabic" panose="02040503050201020203" pitchFamily="18" charset="-78"/>
            </a:endParaRPr>
          </a:p>
          <a:p>
            <a:r>
              <a:rPr lang="es-ES" sz="2800" b="1" dirty="0" smtClean="0">
                <a:solidFill>
                  <a:schemeClr val="bg1"/>
                </a:solidFill>
                <a:latin typeface="Informal Roman" panose="030604020304060B0204" pitchFamily="66" charset="0"/>
                <a:cs typeface="Adobe Arabic" panose="02040503050201020203" pitchFamily="18" charset="-78"/>
              </a:rPr>
              <a:t>"</a:t>
            </a:r>
            <a:r>
              <a:rPr lang="es-ES" sz="2800" b="1" dirty="0">
                <a:solidFill>
                  <a:schemeClr val="bg1"/>
                </a:solidFill>
                <a:latin typeface="Informal Roman" panose="030604020304060B0204" pitchFamily="66" charset="0"/>
                <a:cs typeface="Adobe Arabic" panose="02040503050201020203" pitchFamily="18" charset="-78"/>
              </a:rPr>
              <a:t>Me gustaría ayudar a esa señora, porque se ve tan buena</a:t>
            </a:r>
            <a:r>
              <a:rPr lang="es-ES" sz="2800" b="1" dirty="0" smtClean="0">
                <a:solidFill>
                  <a:schemeClr val="bg1"/>
                </a:solidFill>
                <a:latin typeface="Informal Roman" panose="030604020304060B0204" pitchFamily="66" charset="0"/>
                <a:cs typeface="Adobe Arabic" panose="02040503050201020203" pitchFamily="18" charset="-78"/>
              </a:rPr>
              <a:t>".</a:t>
            </a:r>
          </a:p>
          <a:p>
            <a:r>
              <a:rPr lang="es-ES" sz="2800" b="1" dirty="0" smtClean="0">
                <a:solidFill>
                  <a:schemeClr val="bg1"/>
                </a:solidFill>
                <a:latin typeface="Informal Roman" panose="030604020304060B0204" pitchFamily="66" charset="0"/>
                <a:cs typeface="Adobe Arabic" panose="02040503050201020203" pitchFamily="18" charset="-78"/>
              </a:rPr>
              <a:t> </a:t>
            </a:r>
            <a:r>
              <a:rPr lang="es-ES" sz="2800" b="1" dirty="0">
                <a:solidFill>
                  <a:schemeClr val="bg1"/>
                </a:solidFill>
                <a:latin typeface="Informal Roman" panose="030604020304060B0204" pitchFamily="66" charset="0"/>
                <a:cs typeface="Adobe Arabic" panose="02040503050201020203" pitchFamily="18" charset="-78"/>
              </a:rPr>
              <a:t>Una semana </a:t>
            </a:r>
            <a:r>
              <a:rPr lang="es-ES" sz="2800" b="1" dirty="0" smtClean="0">
                <a:solidFill>
                  <a:schemeClr val="bg1"/>
                </a:solidFill>
                <a:latin typeface="Informal Roman" panose="030604020304060B0204" pitchFamily="66" charset="0"/>
                <a:cs typeface="Adobe Arabic" panose="02040503050201020203" pitchFamily="18" charset="-78"/>
              </a:rPr>
              <a:t>después, Jessica falleció. Ella era donante de órganos . Y fué un milagro, al día siguiente me estaban llamando del hospital para hacer las pruebas.</a:t>
            </a:r>
          </a:p>
          <a:p>
            <a:r>
              <a:rPr lang="es-ES" sz="2800" b="1" dirty="0" smtClean="0">
                <a:solidFill>
                  <a:schemeClr val="bg1"/>
                </a:solidFill>
                <a:latin typeface="Informal Roman" panose="030604020304060B0204" pitchFamily="66" charset="0"/>
                <a:cs typeface="Adobe Arabic" panose="02040503050201020203" pitchFamily="18" charset="-78"/>
              </a:rPr>
              <a:t>Su familia es hispana, de El Salvador, y no tenían la menor idea de quien era Natalie Cole.”</a:t>
            </a:r>
          </a:p>
          <a:p>
            <a:r>
              <a:rPr lang="es-ES" sz="2800" dirty="0" smtClean="0">
                <a:solidFill>
                  <a:schemeClr val="bg1"/>
                </a:solidFill>
                <a:latin typeface="Informal Roman" panose="030604020304060B0204" pitchFamily="66" charset="0"/>
                <a:cs typeface="Adobe Arabic" panose="02040503050201020203" pitchFamily="18" charset="-78"/>
              </a:rPr>
              <a:t> </a:t>
            </a:r>
            <a:endParaRPr lang="es-ES" sz="2800" dirty="0">
              <a:solidFill>
                <a:schemeClr val="bg1"/>
              </a:solidFill>
              <a:latin typeface="Informal Roman" panose="030604020304060B0204" pitchFamily="66" charset="0"/>
              <a:cs typeface="Adobe Arabic" panose="02040503050201020203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18603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3849" y="0"/>
            <a:ext cx="6788151" cy="6857999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729326" y="881120"/>
            <a:ext cx="3857625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  <a:latin typeface="Informal Roman" panose="030604020304060B0204" pitchFamily="66" charset="0"/>
                <a:cs typeface="Adobe Arabic" panose="02040503050201020203" pitchFamily="18" charset="-78"/>
              </a:rPr>
              <a:t>“…Cuando </a:t>
            </a:r>
            <a:r>
              <a:rPr lang="es-ES" sz="2800" b="1" dirty="0">
                <a:solidFill>
                  <a:schemeClr val="bg1"/>
                </a:solidFill>
                <a:latin typeface="Informal Roman" panose="030604020304060B0204" pitchFamily="66" charset="0"/>
                <a:cs typeface="Adobe Arabic" panose="02040503050201020203" pitchFamily="18" charset="-78"/>
              </a:rPr>
              <a:t>tuve el trasplante de riñón y </a:t>
            </a:r>
            <a:r>
              <a:rPr lang="es-ES" sz="2800" b="1" dirty="0" smtClean="0">
                <a:solidFill>
                  <a:schemeClr val="bg1"/>
                </a:solidFill>
                <a:latin typeface="Informal Roman" panose="030604020304060B0204" pitchFamily="66" charset="0"/>
                <a:cs typeface="Adobe Arabic" panose="02040503050201020203" pitchFamily="18" charset="-78"/>
              </a:rPr>
              <a:t>conocí a  la </a:t>
            </a:r>
            <a:r>
              <a:rPr lang="es-ES" sz="2800" b="1" dirty="0">
                <a:solidFill>
                  <a:schemeClr val="bg1"/>
                </a:solidFill>
                <a:latin typeface="Informal Roman" panose="030604020304060B0204" pitchFamily="66" charset="0"/>
                <a:cs typeface="Adobe Arabic" panose="02040503050201020203" pitchFamily="18" charset="-78"/>
              </a:rPr>
              <a:t>familia de </a:t>
            </a:r>
            <a:r>
              <a:rPr lang="es-ES" sz="2800" b="1" dirty="0" smtClean="0">
                <a:solidFill>
                  <a:schemeClr val="bg1"/>
                </a:solidFill>
                <a:latin typeface="Informal Roman" panose="030604020304060B0204" pitchFamily="66" charset="0"/>
                <a:cs typeface="Adobe Arabic" panose="02040503050201020203" pitchFamily="18" charset="-78"/>
              </a:rPr>
              <a:t>Jessica fué </a:t>
            </a:r>
            <a:r>
              <a:rPr lang="es-ES" sz="2800" b="1" dirty="0">
                <a:solidFill>
                  <a:schemeClr val="bg1"/>
                </a:solidFill>
                <a:latin typeface="Informal Roman" panose="030604020304060B0204" pitchFamily="66" charset="0"/>
                <a:cs typeface="Adobe Arabic" panose="02040503050201020203" pitchFamily="18" charset="-78"/>
              </a:rPr>
              <a:t>demasiado; jamás voy a </a:t>
            </a:r>
            <a:r>
              <a:rPr lang="es-ES" sz="2800" b="1" dirty="0" smtClean="0">
                <a:solidFill>
                  <a:schemeClr val="bg1"/>
                </a:solidFill>
                <a:latin typeface="Informal Roman" panose="030604020304060B0204" pitchFamily="66" charset="0"/>
                <a:cs typeface="Adobe Arabic" panose="02040503050201020203" pitchFamily="18" charset="-78"/>
              </a:rPr>
              <a:t>olvidar </a:t>
            </a:r>
            <a:r>
              <a:rPr lang="es-ES" sz="2800" b="1" dirty="0">
                <a:solidFill>
                  <a:schemeClr val="bg1"/>
                </a:solidFill>
                <a:latin typeface="Informal Roman" panose="030604020304060B0204" pitchFamily="66" charset="0"/>
                <a:cs typeface="Adobe Arabic" panose="02040503050201020203" pitchFamily="18" charset="-78"/>
              </a:rPr>
              <a:t>la gratitud que tengo por </a:t>
            </a:r>
            <a:r>
              <a:rPr lang="es-ES" sz="2800" b="1" dirty="0" smtClean="0">
                <a:solidFill>
                  <a:schemeClr val="bg1"/>
                </a:solidFill>
                <a:latin typeface="Informal Roman" panose="030604020304060B0204" pitchFamily="66" charset="0"/>
                <a:cs typeface="Adobe Arabic" panose="02040503050201020203" pitchFamily="18" charset="-78"/>
              </a:rPr>
              <a:t>ellos, y en su homenaje grabé mi disco en español. </a:t>
            </a:r>
          </a:p>
          <a:p>
            <a:r>
              <a:rPr lang="es-ES" sz="2800" b="1" dirty="0" smtClean="0">
                <a:solidFill>
                  <a:schemeClr val="bg1"/>
                </a:solidFill>
                <a:latin typeface="Informal Roman" panose="030604020304060B0204" pitchFamily="66" charset="0"/>
                <a:cs typeface="Adobe Arabic" panose="02040503050201020203" pitchFamily="18" charset="-78"/>
              </a:rPr>
              <a:t>Así comenzó una nueva oportunidad para mi vida.” </a:t>
            </a:r>
            <a:endParaRPr lang="es-ES" sz="2800" b="1" dirty="0">
              <a:solidFill>
                <a:schemeClr val="bg1"/>
              </a:solidFill>
              <a:latin typeface="Informal Roman" panose="030604020304060B0204" pitchFamily="66" charset="0"/>
              <a:cs typeface="Adobe Arabic" panose="02040503050201020203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93615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0481" y="0"/>
            <a:ext cx="6902959" cy="6902959"/>
          </a:xfrm>
          <a:prstGeom prst="rect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</p:pic>
      <p:sp>
        <p:nvSpPr>
          <p:cNvPr id="3" name="CuadroTexto 2"/>
          <p:cNvSpPr txBox="1"/>
          <p:nvPr/>
        </p:nvSpPr>
        <p:spPr>
          <a:xfrm>
            <a:off x="765810" y="1681764"/>
            <a:ext cx="3771900" cy="3539430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  <a:latin typeface="Informal Roman" panose="030604020304060B0204" pitchFamily="66" charset="0"/>
                <a:cs typeface="Adobe Arabic" panose="02040503050201020203" pitchFamily="18" charset="-78"/>
              </a:rPr>
              <a:t>“…qué cosas me gustaría olvidar?</a:t>
            </a:r>
          </a:p>
          <a:p>
            <a:r>
              <a:rPr lang="es-ES" sz="2800" b="1" dirty="0" smtClean="0">
                <a:solidFill>
                  <a:schemeClr val="bg1"/>
                </a:solidFill>
                <a:latin typeface="Informal Roman" panose="030604020304060B0204" pitchFamily="66" charset="0"/>
                <a:cs typeface="Adobe Arabic" panose="02040503050201020203" pitchFamily="18" charset="-78"/>
              </a:rPr>
              <a:t>Un par de esposos (risas)</a:t>
            </a:r>
          </a:p>
          <a:p>
            <a:r>
              <a:rPr lang="es-ES" sz="2800" b="1" dirty="0" smtClean="0">
                <a:solidFill>
                  <a:schemeClr val="bg1"/>
                </a:solidFill>
                <a:latin typeface="Informal Roman" panose="030604020304060B0204" pitchFamily="66" charset="0"/>
                <a:cs typeface="Adobe Arabic" panose="02040503050201020203" pitchFamily="18" charset="-78"/>
              </a:rPr>
              <a:t>Sólo amé a mi primer marido, el padre de mi hijo.´</a:t>
            </a:r>
          </a:p>
          <a:p>
            <a:r>
              <a:rPr lang="es-ES" sz="2800" b="1" dirty="0" smtClean="0">
                <a:solidFill>
                  <a:schemeClr val="bg1"/>
                </a:solidFill>
                <a:latin typeface="Informal Roman" panose="030604020304060B0204" pitchFamily="66" charset="0"/>
                <a:cs typeface="Adobe Arabic" panose="02040503050201020203" pitchFamily="18" charset="-78"/>
              </a:rPr>
              <a:t>Y algunos discos que nunca debieron haber salido…”</a:t>
            </a:r>
            <a:endParaRPr lang="es-ES" sz="2800" b="1" dirty="0">
              <a:solidFill>
                <a:schemeClr val="bg1"/>
              </a:solidFill>
              <a:latin typeface="Informal Roman" panose="030604020304060B0204" pitchFamily="66" charset="0"/>
              <a:cs typeface="Adobe Arabic" panose="02040503050201020203" pitchFamily="18" charset="-78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403860" y="6049030"/>
            <a:ext cx="4495800" cy="523220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Y el éxito trajo muchos discos mas…</a:t>
            </a:r>
            <a:endParaRPr lang="es-ES" sz="2800" b="1" dirty="0">
              <a:solidFill>
                <a:schemeClr val="bg1"/>
              </a:solidFill>
              <a:latin typeface="Adobe Arabic" panose="02040503050201020203" pitchFamily="18" charset="-78"/>
              <a:cs typeface="Adobe Arabic" panose="02040503050201020203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30073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5266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383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8405" y="-929"/>
            <a:ext cx="6876119" cy="6858929"/>
          </a:xfrm>
          <a:prstGeom prst="rect">
            <a:avLst/>
          </a:prstGeom>
          <a:solidFill>
            <a:schemeClr val="tx1"/>
          </a:solidFill>
        </p:spPr>
      </p:pic>
    </p:spTree>
    <p:extLst>
      <p:ext uri="{BB962C8B-B14F-4D97-AF65-F5344CB8AC3E}">
        <p14:creationId xmlns:p14="http://schemas.microsoft.com/office/powerpoint/2010/main" val="37482784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422" y="0"/>
            <a:ext cx="10048352" cy="68580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9204084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7714" y="0"/>
            <a:ext cx="5360670" cy="6897395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14945758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5323" y="-1307"/>
            <a:ext cx="6975565" cy="6859307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effectLst>
            <a:glow rad="101600">
              <a:schemeClr val="tx2">
                <a:lumMod val="60000"/>
                <a:lumOff val="40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18229711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7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6864" y="0"/>
            <a:ext cx="6870301" cy="6870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67352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A7E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6845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9737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7475" y="-19051"/>
            <a:ext cx="6886575" cy="6886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02178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3101" y="0"/>
            <a:ext cx="8724900" cy="6863193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3101" y="4448177"/>
            <a:ext cx="2409824" cy="2409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1985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1722" y="7854"/>
            <a:ext cx="9316278" cy="6850146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6931" y="885424"/>
            <a:ext cx="3892991" cy="4966736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9922" y="885424"/>
            <a:ext cx="3462955" cy="4966736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3632922" y="5328940"/>
            <a:ext cx="5334000" cy="523220"/>
          </a:xfrm>
          <a:prstGeom prst="rect">
            <a:avLst/>
          </a:prstGeom>
          <a:solidFill>
            <a:schemeClr val="tx1"/>
          </a:solidFill>
        </p:spPr>
        <p:txBody>
          <a:bodyPr wrap="square" rtlCol="0" anchor="b">
            <a:spAutoFit/>
          </a:bodyPr>
          <a:lstStyle/>
          <a:p>
            <a:r>
              <a:rPr lang="es-ES" sz="2800" dirty="0" smtClean="0">
                <a:solidFill>
                  <a:schemeClr val="bg1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Y muchos premios… ella ganó nueve Grammys.</a:t>
            </a:r>
            <a:endParaRPr lang="es-ES" sz="2800" dirty="0">
              <a:solidFill>
                <a:schemeClr val="bg1"/>
              </a:solidFill>
              <a:latin typeface="Adobe Arabic" panose="02040503050201020203" pitchFamily="18" charset="-78"/>
              <a:cs typeface="Adobe Arabic" panose="02040503050201020203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98699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4265" y="0"/>
            <a:ext cx="5567404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839" y="0"/>
            <a:ext cx="50063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078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6100" y="1861121"/>
            <a:ext cx="6305550" cy="3528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640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9226" y="1"/>
            <a:ext cx="9839325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5153024" cy="686633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0" y="1"/>
            <a:ext cx="4635500" cy="6857999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4155971" y="6130319"/>
            <a:ext cx="4407108" cy="523220"/>
          </a:xfrm>
          <a:prstGeom prst="rect">
            <a:avLst/>
          </a:prstGeom>
          <a:solidFill>
            <a:schemeClr val="tx1"/>
          </a:solidFill>
        </p:spPr>
        <p:txBody>
          <a:bodyPr wrap="square" rtlCol="0" anchor="b">
            <a:spAutoFit/>
          </a:bodyPr>
          <a:lstStyle/>
          <a:p>
            <a:r>
              <a:rPr lang="es-ES" sz="2800" dirty="0" smtClean="0">
                <a:solidFill>
                  <a:schemeClr val="bg1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Y la estrella de la fama en Broadway</a:t>
            </a:r>
            <a:endParaRPr lang="es-ES" sz="2800" dirty="0">
              <a:solidFill>
                <a:schemeClr val="bg1"/>
              </a:solidFill>
              <a:latin typeface="Adobe Arabic" panose="02040503050201020203" pitchFamily="18" charset="-78"/>
              <a:cs typeface="Adobe Arabic" panose="02040503050201020203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52828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7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700"/>
                            </p:stCondLst>
                            <p:childTnLst>
                              <p:par>
                                <p:cTn id="9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17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266" y="0"/>
            <a:ext cx="4565524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6093" y="0"/>
            <a:ext cx="516540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225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0" y="-2195"/>
            <a:ext cx="12192000" cy="6858000"/>
          </a:xfrm>
          <a:prstGeom prst="rect">
            <a:avLst/>
          </a:prstGeom>
          <a:blipFill dpi="0" rotWithShape="1">
            <a:blip r:embed="rId2">
              <a:alphaModFix amt="33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746"/>
          <a:stretch/>
        </p:blipFill>
        <p:spPr>
          <a:xfrm>
            <a:off x="3864632" y="-2195"/>
            <a:ext cx="4462736" cy="6860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947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</p:spPr>
      </p:pic>
      <p:sp>
        <p:nvSpPr>
          <p:cNvPr id="3" name="CuadroTexto 2"/>
          <p:cNvSpPr txBox="1"/>
          <p:nvPr/>
        </p:nvSpPr>
        <p:spPr>
          <a:xfrm>
            <a:off x="1589561" y="6001158"/>
            <a:ext cx="9525000" cy="523220"/>
          </a:xfrm>
          <a:prstGeom prst="rect">
            <a:avLst/>
          </a:prstGeom>
          <a:solidFill>
            <a:schemeClr val="tx1"/>
          </a:solidFill>
        </p:spPr>
        <p:txBody>
          <a:bodyPr wrap="square" rtlCol="0" anchor="b">
            <a:spAutoFit/>
          </a:bodyPr>
          <a:lstStyle/>
          <a:p>
            <a:r>
              <a:rPr lang="es-ES" sz="2800" dirty="0" smtClean="0">
                <a:solidFill>
                  <a:schemeClr val="bg1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Gracias a la tecnología, Natalie volvió a cantar junto a su padre la canción: Inolvidable.</a:t>
            </a:r>
            <a:endParaRPr lang="es-ES" sz="2800" dirty="0">
              <a:solidFill>
                <a:schemeClr val="bg1"/>
              </a:solidFill>
              <a:latin typeface="Adobe Arabic" panose="02040503050201020203" pitchFamily="18" charset="-78"/>
              <a:cs typeface="Adobe Arabic" panose="02040503050201020203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81777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6535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1769" y="0"/>
            <a:ext cx="8610776" cy="6858000"/>
          </a:xfrm>
          <a:prstGeom prst="rect">
            <a:avLst/>
          </a:prstGeom>
          <a:effectLst>
            <a:reflection endPos="0" dist="50800" dir="5400000" sy="-100000" algn="bl" rotWithShape="0"/>
          </a:effec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445303" y="2254377"/>
            <a:ext cx="6767242" cy="4609827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600075" y="1012954"/>
            <a:ext cx="23622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solidFill>
                  <a:schemeClr val="bg1"/>
                </a:solidFill>
                <a:latin typeface="Informal Roman" panose="030604020304060B0204" pitchFamily="66" charset="0"/>
              </a:rPr>
              <a:t>“…</a:t>
            </a:r>
            <a:r>
              <a:rPr lang="es-ES" sz="2800" dirty="0">
                <a:solidFill>
                  <a:schemeClr val="bg1"/>
                </a:solidFill>
                <a:latin typeface="Informal Roman" panose="030604020304060B0204" pitchFamily="66" charset="0"/>
              </a:rPr>
              <a:t>mi </a:t>
            </a:r>
            <a:r>
              <a:rPr lang="es-ES" sz="2800" dirty="0" smtClean="0">
                <a:solidFill>
                  <a:schemeClr val="bg1"/>
                </a:solidFill>
                <a:latin typeface="Informal Roman" panose="030604020304060B0204" pitchFamily="66" charset="0"/>
              </a:rPr>
              <a:t>salud?  Mi salud está muy bien, estoy mejor de lo que debería estar.</a:t>
            </a:r>
          </a:p>
          <a:p>
            <a:r>
              <a:rPr lang="es-ES" sz="2800" dirty="0" smtClean="0">
                <a:solidFill>
                  <a:schemeClr val="bg1"/>
                </a:solidFill>
                <a:latin typeface="Informal Roman" panose="030604020304060B0204" pitchFamily="66" charset="0"/>
              </a:rPr>
              <a:t>Cuatro años antes estaba muy delgada y parecía una viejita…”</a:t>
            </a:r>
            <a:endParaRPr lang="es-ES" sz="2800" dirty="0">
              <a:solidFill>
                <a:schemeClr val="bg1"/>
              </a:solidFill>
              <a:latin typeface="Informal Roman" panose="030604020304060B0204" pitchFamily="66" charset="0"/>
            </a:endParaRPr>
          </a:p>
          <a:p>
            <a:r>
              <a:rPr lang="es-ES" sz="2800" dirty="0" smtClean="0">
                <a:latin typeface="Informal Roman" panose="030604020304060B0204" pitchFamily="66" charset="0"/>
              </a:rPr>
              <a:t>mi</a:t>
            </a:r>
          </a:p>
        </p:txBody>
      </p:sp>
    </p:spTree>
    <p:extLst>
      <p:ext uri="{BB962C8B-B14F-4D97-AF65-F5344CB8AC3E}">
        <p14:creationId xmlns:p14="http://schemas.microsoft.com/office/powerpoint/2010/main" val="33707685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16"/>
            <a:ext cx="12192000" cy="6858000"/>
          </a:xfrm>
          <a:prstGeom prst="rect">
            <a:avLst/>
          </a:prstGeom>
        </p:spPr>
      </p:pic>
      <p:sp>
        <p:nvSpPr>
          <p:cNvPr id="9" name="Elipse 8"/>
          <p:cNvSpPr/>
          <p:nvPr/>
        </p:nvSpPr>
        <p:spPr>
          <a:xfrm>
            <a:off x="811141" y="617720"/>
            <a:ext cx="3923817" cy="3654707"/>
          </a:xfrm>
          <a:prstGeom prst="ellipse">
            <a:avLst/>
          </a:prstGeom>
          <a:blipFill dpi="0" rotWithShape="1">
            <a:blip r:embed="rId3">
              <a:alphaModFix amt="68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Rectángulo 1"/>
          <p:cNvSpPr/>
          <p:nvPr/>
        </p:nvSpPr>
        <p:spPr>
          <a:xfrm>
            <a:off x="6924675" y="1009650"/>
            <a:ext cx="45719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CuadroTexto 5"/>
          <p:cNvSpPr txBox="1"/>
          <p:nvPr/>
        </p:nvSpPr>
        <p:spPr>
          <a:xfrm>
            <a:off x="7000031" y="2597612"/>
            <a:ext cx="29268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smtClean="0">
                <a:solidFill>
                  <a:schemeClr val="bg1"/>
                </a:solidFill>
                <a:latin typeface="Informal Roman" panose="030604020304060B0204" pitchFamily="66" charset="0"/>
              </a:rPr>
              <a:t>“Thanks dad!”</a:t>
            </a:r>
            <a:endParaRPr lang="es-ES" sz="3600" dirty="0" smtClean="0">
              <a:latin typeface="Informal Roman" panose="030604020304060B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2796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106"/>
            <a:ext cx="12192000" cy="6866106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2876603" y="1008900"/>
            <a:ext cx="6438794" cy="3970318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r>
              <a:rPr lang="es-ES" sz="2800" dirty="0" smtClean="0">
                <a:solidFill>
                  <a:schemeClr val="bg1"/>
                </a:solidFill>
                <a:latin typeface="Broadway" panose="04040905080B02020502" pitchFamily="82" charset="0"/>
                <a:cs typeface="Adobe Arabic" panose="02040503050201020203" pitchFamily="18" charset="-78"/>
              </a:rPr>
              <a:t>La vida y el canto -  Natalie Cole.</a:t>
            </a:r>
          </a:p>
          <a:p>
            <a:endParaRPr lang="es-ES" sz="2800" dirty="0">
              <a:solidFill>
                <a:schemeClr val="bg1"/>
              </a:solidFill>
              <a:latin typeface="Broadway" panose="04040905080B02020502" pitchFamily="82" charset="0"/>
              <a:cs typeface="Adobe Arabic" panose="02040503050201020203" pitchFamily="18" charset="-78"/>
            </a:endParaRPr>
          </a:p>
          <a:p>
            <a:r>
              <a:rPr lang="es-ES" sz="2000" dirty="0" smtClean="0">
                <a:solidFill>
                  <a:schemeClr val="bg1"/>
                </a:solidFill>
                <a:latin typeface="Broadway" panose="04040905080B02020502" pitchFamily="82" charset="0"/>
                <a:cs typeface="Adobe Arabic" panose="02040503050201020203" pitchFamily="18" charset="-78"/>
              </a:rPr>
              <a:t>Imágenes de internet.</a:t>
            </a:r>
          </a:p>
          <a:p>
            <a:endParaRPr lang="es-ES" sz="2800" dirty="0">
              <a:solidFill>
                <a:schemeClr val="bg1"/>
              </a:solidFill>
              <a:latin typeface="Broadway" panose="04040905080B02020502" pitchFamily="82" charset="0"/>
              <a:cs typeface="Adobe Arabic" panose="02040503050201020203" pitchFamily="18" charset="-78"/>
            </a:endParaRPr>
          </a:p>
          <a:p>
            <a:r>
              <a:rPr lang="es-ES" sz="2000" dirty="0" smtClean="0">
                <a:solidFill>
                  <a:schemeClr val="bg1"/>
                </a:solidFill>
                <a:latin typeface="Broadway" panose="04040905080B02020502" pitchFamily="82" charset="0"/>
                <a:cs typeface="Adobe Arabic" panose="02040503050201020203" pitchFamily="18" charset="-78"/>
              </a:rPr>
              <a:t>Frases  extraídas  de un reportaje  en la Revista Vanidades.</a:t>
            </a:r>
          </a:p>
          <a:p>
            <a:endParaRPr lang="es-ES" sz="2000" dirty="0">
              <a:solidFill>
                <a:schemeClr val="bg1"/>
              </a:solidFill>
              <a:latin typeface="Broadway" panose="04040905080B02020502" pitchFamily="82" charset="0"/>
              <a:cs typeface="Adobe Arabic" panose="02040503050201020203" pitchFamily="18" charset="-78"/>
            </a:endParaRPr>
          </a:p>
          <a:p>
            <a:r>
              <a:rPr lang="es-ES" sz="2000" dirty="0" smtClean="0">
                <a:solidFill>
                  <a:schemeClr val="bg1"/>
                </a:solidFill>
                <a:latin typeface="Broadway" panose="04040905080B02020502" pitchFamily="82" charset="0"/>
                <a:cs typeface="Adobe Arabic" panose="02040503050201020203" pitchFamily="18" charset="-78"/>
              </a:rPr>
              <a:t>Unforgettable, cantado desde el disco por Nat King Cole y por su hija en vivo.</a:t>
            </a:r>
          </a:p>
          <a:p>
            <a:endParaRPr lang="es-ES" sz="2000" dirty="0" smtClean="0">
              <a:solidFill>
                <a:schemeClr val="bg1"/>
              </a:solidFill>
              <a:latin typeface="Broadway" panose="04040905080B02020502" pitchFamily="82" charset="0"/>
              <a:cs typeface="Adobe Arabic" panose="02040503050201020203" pitchFamily="18" charset="-78"/>
            </a:endParaRPr>
          </a:p>
          <a:p>
            <a:r>
              <a:rPr lang="es-ES" sz="2000" dirty="0" smtClean="0">
                <a:solidFill>
                  <a:schemeClr val="bg1"/>
                </a:solidFill>
                <a:latin typeface="Broadway" panose="04040905080B02020502" pitchFamily="82" charset="0"/>
                <a:cs typeface="Adobe Arabic" panose="02040503050201020203" pitchFamily="18" charset="-78"/>
              </a:rPr>
              <a:t>Presentación: Cholulita.</a:t>
            </a:r>
            <a:endParaRPr lang="es-ES" sz="2000" dirty="0">
              <a:solidFill>
                <a:schemeClr val="bg1"/>
              </a:solidFill>
              <a:latin typeface="Broadway" panose="04040905080B02020502" pitchFamily="82" charset="0"/>
              <a:cs typeface="Adobe Arabic" panose="02040503050201020203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6225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86306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 anchor="b">
        <a:spAutoFit/>
      </a:bodyPr>
      <a:lstStyle>
        <a:defPPr>
          <a:defRPr sz="2800" dirty="0">
            <a:solidFill>
              <a:schemeClr val="bg1"/>
            </a:solidFill>
            <a:latin typeface="Adobe Arabic" panose="02040503050201020203" pitchFamily="18" charset="-78"/>
            <a:cs typeface="Adobe Arabic" panose="02040503050201020203" pitchFamily="18" charset="-78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2250</TotalTime>
  <Words>862</Words>
  <Application>Microsoft Office PowerPoint</Application>
  <PresentationFormat>Panorámica</PresentationFormat>
  <Paragraphs>60</Paragraphs>
  <Slides>40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49" baseType="lpstr">
      <vt:lpstr>Adobe Arabic</vt:lpstr>
      <vt:lpstr>Arial</vt:lpstr>
      <vt:lpstr>Broadway</vt:lpstr>
      <vt:lpstr>Calibri</vt:lpstr>
      <vt:lpstr>Calibri Light</vt:lpstr>
      <vt:lpstr>Informal Roman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Nelide Venerucci</dc:creator>
  <cp:lastModifiedBy>Tity</cp:lastModifiedBy>
  <cp:revision>209</cp:revision>
  <cp:lastPrinted>2016-03-30T16:05:12Z</cp:lastPrinted>
  <dcterms:created xsi:type="dcterms:W3CDTF">2016-01-30T02:01:41Z</dcterms:created>
  <dcterms:modified xsi:type="dcterms:W3CDTF">2016-04-01T21:50:30Z</dcterms:modified>
</cp:coreProperties>
</file>