
<file path=[Content_Types].xml><?xml version="1.0" encoding="utf-8"?>
<Types xmlns="http://schemas.openxmlformats.org/package/2006/content-types">
  <Default Extension="png" ContentType="image/png"/>
  <Default Extension="bin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79" r:id="rId3"/>
    <p:sldId id="316" r:id="rId4"/>
    <p:sldId id="318" r:id="rId5"/>
    <p:sldId id="319" r:id="rId6"/>
    <p:sldId id="322" r:id="rId7"/>
    <p:sldId id="321" r:id="rId8"/>
    <p:sldId id="325" r:id="rId9"/>
    <p:sldId id="326" r:id="rId10"/>
    <p:sldId id="327" r:id="rId11"/>
    <p:sldId id="330" r:id="rId12"/>
    <p:sldId id="331" r:id="rId13"/>
    <p:sldId id="328" r:id="rId14"/>
    <p:sldId id="329" r:id="rId15"/>
    <p:sldId id="332" r:id="rId16"/>
    <p:sldId id="320" r:id="rId17"/>
    <p:sldId id="335" r:id="rId18"/>
    <p:sldId id="340" r:id="rId19"/>
    <p:sldId id="343" r:id="rId20"/>
    <p:sldId id="336" r:id="rId21"/>
    <p:sldId id="341" r:id="rId22"/>
    <p:sldId id="342" r:id="rId23"/>
    <p:sldId id="344" r:id="rId24"/>
    <p:sldId id="345" r:id="rId25"/>
    <p:sldId id="352" r:id="rId26"/>
    <p:sldId id="361" r:id="rId27"/>
    <p:sldId id="351" r:id="rId28"/>
    <p:sldId id="333" r:id="rId29"/>
    <p:sldId id="364" r:id="rId30"/>
    <p:sldId id="362" r:id="rId31"/>
    <p:sldId id="363" r:id="rId32"/>
    <p:sldId id="334" r:id="rId33"/>
    <p:sldId id="349" r:id="rId34"/>
    <p:sldId id="350" r:id="rId35"/>
    <p:sldId id="355" r:id="rId36"/>
    <p:sldId id="339" r:id="rId37"/>
    <p:sldId id="338" r:id="rId38"/>
    <p:sldId id="337" r:id="rId39"/>
    <p:sldId id="358" r:id="rId40"/>
    <p:sldId id="353" r:id="rId41"/>
    <p:sldId id="347" r:id="rId42"/>
    <p:sldId id="360" r:id="rId43"/>
    <p:sldId id="368" r:id="rId44"/>
    <p:sldId id="346" r:id="rId45"/>
    <p:sldId id="356" r:id="rId46"/>
    <p:sldId id="354" r:id="rId47"/>
    <p:sldId id="359" r:id="rId48"/>
    <p:sldId id="365" r:id="rId49"/>
    <p:sldId id="367" r:id="rId50"/>
    <p:sldId id="372" r:id="rId51"/>
    <p:sldId id="373" r:id="rId52"/>
    <p:sldId id="384" r:id="rId53"/>
    <p:sldId id="382" r:id="rId54"/>
    <p:sldId id="380" r:id="rId55"/>
    <p:sldId id="385" r:id="rId56"/>
  </p:sldIdLst>
  <p:sldSz cx="9144000" cy="5143500" type="screen16x9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5OJbf1QIacUHagC5PEaBQ==" hashData="q7QN5/J3nCgN1shlwuznLrC5sHY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8209"/>
    <a:srgbClr val="CC706E"/>
    <a:srgbClr val="963094"/>
    <a:srgbClr val="FFCC00"/>
    <a:srgbClr val="00FF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26" autoAdjust="0"/>
    <p:restoredTop sz="94660"/>
  </p:normalViewPr>
  <p:slideViewPr>
    <p:cSldViewPr>
      <p:cViewPr>
        <p:scale>
          <a:sx n="60" d="100"/>
          <a:sy n="60" d="100"/>
        </p:scale>
        <p:origin x="206" y="466"/>
      </p:cViewPr>
      <p:guideLst>
        <p:guide orient="horz" pos="1800"/>
        <p:guide pos="2880"/>
        <p:guide orient="horz" pos="16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7DB590-B7A2-4909-A472-4DA8C8E1FF4B}" type="datetimeFigureOut">
              <a:rPr lang="es-ES"/>
              <a:pPr/>
              <a:t>15/10/2025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2ECB57-B3FC-4546-8552-A434358FA8C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AFE0F5-0AEF-4783-AF01-2D403A1A12A4}" type="datetimeFigureOut">
              <a:rPr lang="es-ES"/>
              <a:pPr/>
              <a:t>15/10/2025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047335-F7E2-47DC-BCD6-2BD83437B99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9812CC-1951-449B-810F-AF3540C49B1C}" type="datetimeFigureOut">
              <a:rPr lang="es-ES"/>
              <a:pPr/>
              <a:t>15/10/2025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4AF948-2435-4062-B06E-25ACE977B90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54CD88E-1A2A-409B-802F-ACA2208E8641}" type="datetimeFigureOut">
              <a:rPr lang="es-ES"/>
              <a:pPr/>
              <a:t>15/10/2025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67716E-CFDD-482F-B97C-DABAAA6A14E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2E33AF-E4B4-4874-A805-FEC486D634BD}" type="datetimeFigureOut">
              <a:rPr lang="es-ES"/>
              <a:pPr/>
              <a:t>15/10/2025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DC9751-5854-4C88-80C9-4FF2252FC0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84FBC2-2E60-4B23-88BE-82CC1672DFF2}" type="datetimeFigureOut">
              <a:rPr lang="es-ES"/>
              <a:pPr/>
              <a:t>15/10/2025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74398C-697A-480B-B39C-1128FF50A25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05F326-8CDF-4832-8911-645A39A1B0C6}" type="datetimeFigureOut">
              <a:rPr lang="es-ES"/>
              <a:pPr/>
              <a:t>15/10/2025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01966C-E307-4C2B-9F5B-84AB2AEF37C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27B2169-B06F-42E7-A93A-1CA2C63C8DAF}" type="datetimeFigureOut">
              <a:rPr lang="es-ES"/>
              <a:pPr/>
              <a:t>15/10/2025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D1E3CE-F481-4667-BC0D-56BE9957E49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AB10BF-0259-45EB-BD5B-316512165529}" type="datetimeFigureOut">
              <a:rPr lang="es-ES"/>
              <a:pPr/>
              <a:t>15/10/2025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5C9E5-C7EA-4386-B581-4E24C6EDC18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435522F-95D9-40F8-80E5-2248AA4CA33E}" type="datetimeFigureOut">
              <a:rPr lang="es-ES"/>
              <a:pPr/>
              <a:t>15/10/2025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442CF-55FB-4F00-BC44-E6A73E4797F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AB6E39-BAE4-4141-89BE-449F6BDED238}" type="datetimeFigureOut">
              <a:rPr lang="es-ES"/>
              <a:pPr/>
              <a:t>15/10/2025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50BB66-322C-49FC-B124-FF43ADAE832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740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739"/>
            <a:ext cx="2133600" cy="27432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4248E6A1-8E3C-455F-98B9-BFA6798F9E81}" type="datetimeFigureOut">
              <a:rPr lang="es-ES"/>
              <a:pPr/>
              <a:t>15/10/2025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739"/>
            <a:ext cx="2895600" cy="27432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739"/>
            <a:ext cx="2133600" cy="27432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39BA5E22-AC8A-4E0A-A0B1-E5BDAB71A52A}" type="slidenum">
              <a:rPr lang="es-ES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9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443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Escenari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7"/>
            <a:ext cx="9144000" cy="5140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1" descr="Cortina azul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527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2" descr="Cortina azul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4" y="0"/>
            <a:ext cx="4643437" cy="5259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13" descr="Franja azu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1168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971602" y="1"/>
            <a:ext cx="7129463" cy="1008111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perspectiveAbove"/>
              <a:lightRig rig="legacyNormal3" dir="t"/>
            </a:scene3d>
            <a:sp3d extrusionH="8874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La Tabernera del Puerto </a:t>
            </a:r>
          </a:p>
        </p:txBody>
      </p:sp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>
            <a:off x="611560" y="1851670"/>
            <a:ext cx="7848600" cy="773807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</a:t>
            </a: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Fotografía Recopilada de internet </a:t>
            </a:r>
          </a:p>
        </p:txBody>
      </p:sp>
      <p:sp>
        <p:nvSpPr>
          <p:cNvPr id="2058" name="WordArt 10"/>
          <p:cNvSpPr>
            <a:spLocks noChangeArrowheads="1" noChangeShapeType="1" noTextEdit="1"/>
          </p:cNvSpPr>
          <p:nvPr/>
        </p:nvSpPr>
        <p:spPr bwMode="auto">
          <a:xfrm>
            <a:off x="467544" y="2787775"/>
            <a:ext cx="8064500" cy="70261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7009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</a:t>
            </a: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Creación y Diseño:</a:t>
            </a: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</a:t>
            </a:r>
          </a:p>
        </p:txBody>
      </p:sp>
      <p:sp>
        <p:nvSpPr>
          <p:cNvPr id="2" name="WordArt 11"/>
          <p:cNvSpPr>
            <a:spLocks noChangeArrowheads="1" noChangeShapeType="1" noTextEdit="1"/>
          </p:cNvSpPr>
          <p:nvPr/>
        </p:nvSpPr>
        <p:spPr bwMode="auto">
          <a:xfrm>
            <a:off x="1547664" y="3651871"/>
            <a:ext cx="5904656" cy="52189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8000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009900"/>
                  </a:prstShdw>
                </a:effectLst>
                <a:latin typeface="High Tower Text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8000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00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V I C E N T E  G A R C Í A </a:t>
            </a:r>
          </a:p>
        </p:txBody>
      </p:sp>
      <p:sp>
        <p:nvSpPr>
          <p:cNvPr id="4" name="WordArt 13"/>
          <p:cNvSpPr>
            <a:spLocks noChangeArrowheads="1" noChangeShapeType="1" noTextEdit="1"/>
          </p:cNvSpPr>
          <p:nvPr/>
        </p:nvSpPr>
        <p:spPr bwMode="auto">
          <a:xfrm>
            <a:off x="2843808" y="4227935"/>
            <a:ext cx="3600450" cy="66369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Arabic Typesetting"/>
                <a:cs typeface="Arabic Typesetting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Arabic Typesetting"/>
                <a:cs typeface="Arabic Typesetting"/>
              </a:rPr>
              <a:t>Automático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Arabic Typesetting"/>
                <a:cs typeface="Arabic Typesetting"/>
              </a:rPr>
              <a:t> </a:t>
            </a:r>
          </a:p>
        </p:txBody>
      </p:sp>
      <p:sp>
        <p:nvSpPr>
          <p:cNvPr id="2063" name="WordArt 15"/>
          <p:cNvSpPr>
            <a:spLocks noChangeArrowheads="1" noChangeShapeType="1" noTextEdit="1"/>
          </p:cNvSpPr>
          <p:nvPr/>
        </p:nvSpPr>
        <p:spPr bwMode="auto">
          <a:xfrm>
            <a:off x="755576" y="1131591"/>
            <a:ext cx="7632700" cy="701279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light LET"/>
              </a:rPr>
              <a:t> </a:t>
            </a: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light LET"/>
              </a:rPr>
              <a:t>Desde el Teatro </a:t>
            </a:r>
            <a:r>
              <a:rPr lang="es-ES" sz="32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light LET"/>
              </a:rPr>
              <a:t>Lírico Andaluz</a:t>
            </a:r>
            <a:r>
              <a:rPr lang="es-ES" sz="32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light LET"/>
              </a:rPr>
              <a:t> </a:t>
            </a:r>
            <a:endParaRPr lang="es-ES" sz="32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effectLst>
                <a:prstShdw prst="shdw17" dist="17961" dir="13500000">
                  <a:srgbClr val="385F99"/>
                </a:prstShdw>
              </a:effectLst>
              <a:latin typeface="Highlight LE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:split orient="vert"/>
      </p:transition>
    </mc:Choice>
    <mc:Fallback>
      <p:transition spd="slow" advTm="2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3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500"/>
                            </p:stCondLst>
                            <p:childTnLst>
                              <p:par>
                                <p:cTn id="32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500"/>
                            </p:stCondLst>
                            <p:childTnLst>
                              <p:par>
                                <p:cTn id="44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6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7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8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6000"/>
                            </p:stCondLst>
                            <p:childTnLst>
                              <p:par>
                                <p:cTn id="51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ONCT_credit_Patrice_Ni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39" y="20003"/>
            <a:ext cx="9077325" cy="5103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telon2.gif"/>
          <p:cNvPicPr>
            <a:picLocks noChangeAspect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4643438" cy="5358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telon2.gif"/>
          <p:cNvPicPr>
            <a:picLocks noChangeAspect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4643438" y="0"/>
            <a:ext cx="4500562" cy="5358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101" name="Picture 2" descr="http://img4.hostingpics.net/pics/441759rideau__19_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726" y="-150152"/>
            <a:ext cx="4175125" cy="5293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102" name="Picture 2" descr="http://img4.hostingpics.net/pics/441759rideau__19_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23850" y="-150152"/>
            <a:ext cx="4319588" cy="5293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1907704" y="771551"/>
            <a:ext cx="511256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eaLnBrk="0" hangingPunct="0">
              <a:defRPr/>
            </a:pPr>
            <a:r>
              <a:rPr lang="es-ES" sz="3200" dirty="0">
                <a:solidFill>
                  <a:srgbClr val="FFC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Hobo Std" pitchFamily="34" charset="0"/>
                <a:cs typeface="Times New Roman" pitchFamily="18" charset="0"/>
              </a:rPr>
              <a:t> </a:t>
            </a:r>
            <a:r>
              <a:rPr lang="es-ES" sz="3200" dirty="0">
                <a:solidFill>
                  <a:srgbClr val="FFC000"/>
                </a:solidFill>
                <a:effectLst>
                  <a:outerShdw blurRad="38100" dist="38100" dir="2700000" algn="tl">
                    <a:srgbClr val="FFFFFF"/>
                  </a:outerShdw>
                  <a:reflection blurRad="6350" stA="60000" endA="900" endPos="58000" dir="5400000" sy="-100000" algn="bl" rotWithShape="0"/>
                </a:effectLst>
                <a:latin typeface="Lucida Bright" pitchFamily="18" charset="0"/>
                <a:cs typeface="Times New Roman" pitchFamily="18" charset="0"/>
              </a:rPr>
              <a:t>La tabernera del puerto</a:t>
            </a:r>
            <a:endParaRPr lang="es-ES" sz="3200" dirty="0">
              <a:solidFill>
                <a:srgbClr val="FFC000"/>
              </a:solidFill>
              <a:effectLst>
                <a:outerShdw blurRad="38100" dist="38100" dir="2700000" algn="tl">
                  <a:srgbClr val="FFFFFF"/>
                </a:outerShdw>
                <a:reflection blurRad="6350" stA="60000" endA="900" endPos="58000" dir="5400000" sy="-100000" algn="bl" rotWithShape="0"/>
              </a:effectLst>
              <a:latin typeface="Lucida Bright" pitchFamily="18" charset="0"/>
            </a:endParaRP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899594" y="1579026"/>
            <a:ext cx="7561263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eaLnBrk="0" hangingPunct="0">
              <a:defRPr/>
            </a:pPr>
            <a:r>
              <a:rPr lang="es-ES" sz="2200" b="1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Times New Roman" pitchFamily="18" charset="0"/>
              </a:rPr>
              <a:t>La tabernera del puerto,</a:t>
            </a:r>
            <a:r>
              <a:rPr lang="es-ES" sz="22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Times New Roman" pitchFamily="18" charset="0"/>
              </a:rPr>
              <a:t>  es una zarzuela en 3 actos con música de Pablo Sorozábal y libreto de Federico Romero Sarachaga y Guillermo Fernández-Shaw Iturralde. Fue estrenada el 6 de abril de 1936 en el Teatro </a:t>
            </a:r>
            <a:r>
              <a:rPr lang="es-ES" sz="2200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Times New Roman" pitchFamily="18" charset="0"/>
              </a:rPr>
              <a:t>Tívoli</a:t>
            </a:r>
            <a:r>
              <a:rPr lang="es-ES" sz="22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Times New Roman" pitchFamily="18" charset="0"/>
              </a:rPr>
              <a:t> de Barcelona.</a:t>
            </a:r>
            <a:endParaRPr lang="es-ES" sz="2200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899592" y="3507853"/>
            <a:ext cx="7200602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eaLnBrk="0" hangingPunct="0">
              <a:defRPr/>
            </a:pPr>
            <a:r>
              <a:rPr lang="es-ES" sz="22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Lucida Bright" pitchFamily="18" charset="0"/>
                <a:cs typeface="Times New Roman" pitchFamily="18" charset="0"/>
              </a:rPr>
              <a:t>La acción se desarrolla en el puerto de la ciudad imaginaria de </a:t>
            </a:r>
            <a:r>
              <a:rPr lang="es-ES" sz="2200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Lucida Bright" pitchFamily="18" charset="0"/>
                <a:cs typeface="Times New Roman" pitchFamily="18" charset="0"/>
              </a:rPr>
              <a:t>Cantabreda</a:t>
            </a:r>
            <a:r>
              <a:rPr lang="es-ES" sz="22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Lucida Bright" pitchFamily="18" charset="0"/>
                <a:cs typeface="Times New Roman" pitchFamily="18" charset="0"/>
              </a:rPr>
              <a:t>, en el norte de España, en fecha contemporánea al estreno (1936).</a:t>
            </a:r>
            <a:endParaRPr lang="es-ES" sz="2200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Lucida Bright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0">
        <p:wipe/>
      </p:transition>
    </mc:Choice>
    <mc:Fallback>
      <p:transition spd="slow" advTm="4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7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400"/>
                            </p:stCondLst>
                            <p:childTnLst>
                              <p:par>
                                <p:cTn id="33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5" name="4 Imagen" descr="Buen-tiempo-invierno-schoenes-Winterwetter-a232890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" y="0"/>
            <a:ext cx="9143999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7 Imagen" descr="Buen-tiempo-invierno-schoenes-Winterwetter-a232890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" y="0"/>
            <a:ext cx="9143999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323851" y="4219635"/>
            <a:ext cx="856932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pitchFamily="34" charset="0"/>
                <a:cs typeface="Arial" pitchFamily="34" charset="0"/>
              </a:rPr>
              <a:t>La acción transcurre en época contemporánea y en la ciudad imaginaria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pitchFamily="34" charset="0"/>
                <a:cs typeface="Arial" pitchFamily="34" charset="0"/>
              </a:rPr>
              <a:t>Cantabreda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pitchFamily="34" charset="0"/>
                <a:cs typeface="Arial" pitchFamily="34" charset="0"/>
              </a:rPr>
              <a:t>, al norte de España. En el barrio de pescadores cercano al viejo puerto, hay una taberna y un café.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375937" y="627534"/>
            <a:ext cx="232211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400" b="1" i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6350" stA="60000" endA="900" endPos="58000" dir="5400000" sy="-100000" algn="bl" rotWithShape="0"/>
                </a:effectLst>
              </a:rPr>
              <a:t>Primer acto</a:t>
            </a:r>
            <a:endParaRPr lang="es-ES" sz="2400" b="1" i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9000">
        <p14:vortex dir="r"/>
        <p:sndAc>
          <p:stSnd loop="1">
            <p:snd r:embed="rId2" name="Variadas.wav"/>
          </p:stSnd>
        </p:sndAc>
      </p:transition>
    </mc:Choice>
    <mc:Fallback xmlns="">
      <p:transition spd="slow" advTm="29000">
        <p:fade/>
        <p:sndAc>
          <p:stSnd loop="1">
            <p:snd r:embed="rId4" name="Variad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1342635768-great-performance-of-ravels-bolero-ballet-at-festival-of-carthage_13409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51435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1" y="0"/>
            <a:ext cx="9143999" cy="5143500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83568" y="4386352"/>
            <a:ext cx="8064896" cy="6463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“café del Vapor”, en el que se encuentra el dueño,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Ripalda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con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Verdier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un marino marsellés de bajos fondos pero de una elegancia extraña.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1000">
        <p14:vortex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91116070437750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2233"/>
            <a:ext cx="9151938" cy="5147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7 Imagen" descr="091116070437750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1619251" y="4300538"/>
            <a:ext cx="590391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pitchFamily="34" charset="0"/>
                <a:cs typeface="Arial" pitchFamily="34" charset="0"/>
              </a:rPr>
              <a:t>Fuera,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pitchFamily="34" charset="0"/>
                <a:cs typeface="Arial" pitchFamily="34" charset="0"/>
              </a:rPr>
              <a:t>los marineros entonan una canción popular,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pitchFamily="34" charset="0"/>
                <a:cs typeface="Arial" pitchFamily="34" charset="0"/>
              </a:rPr>
              <a:t>se escucha el cántico de la salve marinera.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42635772-great-performance-of-ravels-bolero-ballet-at-festival-of-carthage_13409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55651" y="4011930"/>
            <a:ext cx="7993063" cy="92333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Abel un joven músico de Provenza que vaga por el puerto, se acerca 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Verdier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cantando y recitando un romance sobre Marola, la tabernera de la taberna cercana.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3000">
        <p14:ripple dir="ru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42635793-great-performance-of-ravels-bolero-ballet-at-festival-of-carthage_13409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258889" y="4371975"/>
            <a:ext cx="6842125" cy="6463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Abel le pone al día de las novedades 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Verdier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en particular,  de la apertura de la nueva 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taberna…. </a:t>
            </a:r>
            <a:endParaRPr lang="es-ES" i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14:ripple dir="lu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42635789-great-performance-of-ravels-bolero-ballet-at-festival-of-carthage_13409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2154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692276" y="4371975"/>
            <a:ext cx="5832475" cy="6463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….de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los encantos de la tabernera y de su enigmática relación con Juan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Eguía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6000">
        <p15:prstTrans prst="peelOff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42635799-great-performance-of-ravels-bolero-ballet-at-festival-of-carthage_13409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34783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331913" y="4371975"/>
            <a:ext cx="74168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Verdier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conoce a Juan de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Eguía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y manda a Abel a buscarle. Entre tanto, aparece Chinchorro….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7000">
        <p:blinds dir="vert"/>
      </p:transition>
    </mc:Choice>
    <mc:Fallback xmlns="">
      <p:transition spd="slow" advTm="1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873774017_jpg_1000x1000_q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-180528" y="1"/>
            <a:ext cx="932452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706E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042988" y="4371975"/>
            <a:ext cx="712946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…un viejo bebedor patrón de un barco en el que está enrolado Leandro, el joven marinero enamorado de Marola.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:checker/>
      </p:transition>
    </mc:Choice>
    <mc:Fallback xmlns="">
      <p:transition spd="slow" advTm="1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870020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706E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835151" y="4587717"/>
            <a:ext cx="54011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udando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 salir a la 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mar,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 quedarse en el puerto.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 pattern="rectang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42635812-great-performance-of-ravels-bolero-ballet-at-festival-of-carthage_13409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32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68313" y="4371975"/>
            <a:ext cx="78486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café entra Antigua, la mujer de Chinchorro, una vieja vendedora de sardinas que empina el codo tanto como su marido.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shred pattern="rectangle" dir="out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42635815-great-performance-of-ravels-bolero-ballet-at-festival-of-carthage_1340967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27435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D8209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71550" y="4371975"/>
            <a:ext cx="684053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pitchFamily="34" charset="0"/>
                <a:cs typeface="Arial" pitchFamily="34" charset="0"/>
              </a:rPr>
              <a:t>Después de apurar la botella, Antigua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pitchFamily="34" charset="0"/>
                <a:cs typeface="Arial" pitchFamily="34" charset="0"/>
              </a:rPr>
              <a:t>ve que Chinchorro entra en la taberna y, celosa por la tabernera, tiene una bronca con él.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shred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allet-Bolero-de-Ravel-1024x8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1"/>
            <a:ext cx="9143999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5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67544" y="4083918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Juan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Eguia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pide a Marola que convenza a Leandro de que haga para el un servicio.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Verdier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 esta muy decidido a que Marola de esta manera se involucre en el asunto….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3000">
        <p14:glitter pattern="hexagon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750c6d3c-da89-44cc-9d20-f5b49e57a8b1Hi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09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D8209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11560" y="4299942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….lo mismo que Simpson, un maduro lobo de mar ingles también metido en el negocio.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000">
        <p14:glitter dir="r" pattern="hexago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bolero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5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042988" y="4371975"/>
            <a:ext cx="734536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Juan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Eguía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habla con Marola. Quiere que ella utilice sus encantos para convencer a Leandro que haga un recado para él.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19000">
        <p15:prstTrans prst="prestige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olero-ravel-berber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6565" y="0"/>
            <a:ext cx="9110869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D8209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27584" y="4299942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Leandro entra en la taberna y declara su amor a Marola, pero ella no le dice nada del negocio de Juan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Eguía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8000">
        <p14:honeycomb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razia galante - dal bolero di ravel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3117"/>
            <a:ext cx="9144000" cy="5137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27088" y="4386263"/>
            <a:ext cx="78486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uando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él se ha ido, entra una tropa de mujeres capitaneadas por Antigua para recriminar a Marola por traer como locos a sus maridos.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olero,_cu_bejart_ballet,_la_par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1"/>
            <a:ext cx="9142154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71600" y="4299942"/>
            <a:ext cx="727233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medio de la riña, aparece Juan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Eguía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que, haciendo caso de las quejas de las mujeres, maltrata con dureza a Marola.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14:prism dir="r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412765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5" name="4 Imagen" descr="11862764WH patago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71600" y="4227934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Juan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Eguia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trata con bastante violencia a Marola, a quien en vano intenta defender Abel.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7000">
        <p14:gallery dir="l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andd16_09_1202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7274"/>
            <a:ext cx="9144000" cy="5128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1189" y="4450557"/>
            <a:ext cx="799147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 día siguiente, beben los hombres en la taberna y Marola y Juan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Eguía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cantan un par de canciones animados por Simpson.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508104" y="627534"/>
            <a:ext cx="276614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400" b="1" i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6350" stA="60000" endA="900" endPos="58000" dir="5400000" sy="-100000" algn="bl" rotWithShape="0"/>
                </a:effectLst>
              </a:rPr>
              <a:t>Segundo acto.</a:t>
            </a:r>
            <a:endParaRPr lang="es-ES" sz="2400" b="1" i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3000">
        <p14:gallery dir="r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7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Bolero2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846" y="0"/>
            <a:ext cx="914215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71600" y="4299942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medio del bullicioso ambiente, Marola interpreta una bonita canción, seguida por otra, esta vez en la voz de Juan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Eguia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14:flip dir="r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jazzing-flamenco-murc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706E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67544" y="4083918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Abel, que presenció el maltrato a Marola por parte de Juan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Eguía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solivianta a los hombres contra él y todos acuerdan ir a buscar a Leandro para que encabece el linchamiento.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3000">
        <p14:flip dir="l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3889" y="0"/>
            <a:ext cx="9096221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95536" y="4083918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Antes de que le encuentren, Leandro habla con Simpson que se sincera con él y le advierte que le van a proponer, usando a Marola, un negocio peligroso de contrabando de cocaína.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24000">
        <p15:prstTrans prst="wind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67544" y="4083918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Leandro vuelve a verse con Marola y, aunque intenta ponerle las cosas fáciles para que le pida lo que quería Juan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Eguía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ella sigue sin hacerlo y sigue rechazándole.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3000">
        <p:wheel spokes="1"/>
      </p:transition>
    </mc:Choice>
    <mc:Fallback xmlns="">
      <p:transition spd="slow" advTm="2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3 Imagen" descr="bp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963094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83568" y="4299942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Aparece entonces Antigua para disculparse ante Marola por el lío del día anterior y Leandro se entera por ella del trato que recibió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Eguía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1000">
        <p14:wheelReverse spokes="1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olero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" y="0"/>
            <a:ext cx="9083842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27584" y="4299942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encoleriza y ella se ve obligada a contarle su historia: Juan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Eguía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su padre y no quiere que haga nada contra él.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:wedge/>
      </p:transition>
    </mc:Choice>
    <mc:Fallback xmlns=""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uiza-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56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83568" y="3795886"/>
            <a:ext cx="81369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Aunque 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intenta ponerle las cosas fáciles para que le pida lo que quería Juan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Eguía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</a:t>
            </a:r>
            <a:r>
              <a:rPr lang="es-ES" dirty="0" smtClean="0"/>
              <a:t> 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Leandro confiesa que sabe lo del alijo de cocaína y está dispuesto a ir a buscarlo.</a:t>
            </a:r>
            <a:r>
              <a:rPr lang="es-ES" dirty="0" smtClean="0"/>
              <a:t> 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Ella decide arriesgarse a ir con él y quedan por la noche en el rompeolas.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9000">
        <p14:switch dir="r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43266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002060">
              <a:alpha val="61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23528" y="339503"/>
            <a:ext cx="8424936" cy="4464496"/>
          </a:xfrm>
          <a:prstGeom prst="rect">
            <a:avLst/>
          </a:prstGeom>
          <a:solidFill>
            <a:schemeClr val="accent4">
              <a:lumMod val="50000"/>
              <a:alpha val="61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7544" y="4011910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acto concluye con una escena cómica entre Abel,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Ripalda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Marola y un final dramático con los marineros y Abel que aparecen con Leandro para pedir cuentas a Juan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Eguía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000">
        <p14:switch dir="l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91836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63094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7584" y="4371950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 la decepción de toda la marinería, Leandro se entiende con Juan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Eguía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y Abel quiere enfrentarse solo contra él.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14:doors dir="vert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oléro-2011-2012-Illustration-5_9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1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1560" y="4299942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gente murmuradora al ver a Marola y a Leandro salir, imaginan que ambos se escapan para emprender una nueva vida lejos de Juan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Eguía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1000">
        <p14:window dir="vert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42635789-great-performance-of-ravels-bolero-ballet-at-festival-of-carthage_13409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1560" y="3795886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Juan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Eguía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quien le abruman los remordimientos explica a todos su verdadera identidad. Declara que él es el padre y no el marido de Marola y que ha cometido la infamia de arrastrar a Leandro y a Marola a la aventura del contrabando.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29000">
        <p15:prstTrans prst="curtains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93082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37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60000"/>
              <a:lumOff val="4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1560" y="4011910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Comprenden el sacrificio de Leandro, quien por obtener el amor de Marola, ha accedido a realizar esta operación. Todos están indignados y gritan: “Juan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Eguía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culpable”.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000">
        <p:wipe/>
      </p:transition>
    </mc:Choice>
    <mc:Fallback xmlns="">
      <p:transition spd="slow" advTm="2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92371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3117"/>
            <a:ext cx="9144000" cy="5137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763688" y="627534"/>
            <a:ext cx="247599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6350" stA="60000" endA="900" endPos="58000" dir="5400000" sy="-100000" algn="bl" rotWithShape="0"/>
                </a:effectLst>
              </a:rPr>
              <a:t>Tercer acto</a:t>
            </a:r>
            <a:endParaRPr lang="es-ES" sz="2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55576" y="4299942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Marola no quiere abandonar a Leandro y decide acompañarle en la barca en que ha de salir al día siguiente con la partida de cocaína.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000">
        <p:wipe dir="r"/>
      </p:transition>
    </mc:Choice>
    <mc:Fallback xmlns="">
      <p:transition spd="slow" advTm="24000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4268940432_28fda42592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464" y="0"/>
            <a:ext cx="9126537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00206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5536" y="429994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Marola y Leandro se han hecho a la mar para recoger el fardo de cocaína pero les sorprende una tormenta y su barca se pierde entre las olas del temporal.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1000">
        <p:wipe dir="d"/>
      </p:transition>
    </mc:Choice>
    <mc:Fallback xmlns="">
      <p:transition spd="slow" advTm="21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olero-de-Rav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7273"/>
            <a:ext cx="9144000" cy="5128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71600" y="4587974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Aparecen en el puerto Marola y Leandro seguidos por los carabineros.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5000">
        <p14:warp dir="i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olero_-Ravel-20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846" y="-1"/>
            <a:ext cx="9140308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71600" y="4299942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Juan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Eguía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declara culpable y los carabineros le apartan de la pareja y le conducen con ellos.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14:flythrough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92013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3478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83568" y="4083918"/>
            <a:ext cx="8064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Marola y Leandro enlazan sus manos y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Verdier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declara que ahora sí cree en Dios y en la justicia divina. Leandro entra en la taberna con Marola y la rutina vuelve al pueblo.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000">
        <p:comb/>
      </p:transition>
    </mc:Choice>
    <mc:Fallback xmlns="">
      <p:transition spd="slow" advTm="24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D8209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4" name="3 Imagen" descr="292702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8 Imagen" descr="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1476376" y="4386263"/>
            <a:ext cx="5044971" cy="6463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Ni que decir tiene que hemos llegado al final de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esta estupenda obra teatral de zarzuela.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6000">
        <p14:honeycomb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oticias_1127_4_fu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380062"/>
          </a:xfrm>
          <a:prstGeom prst="rect">
            <a:avLst/>
          </a:prstGeom>
          <a:solidFill>
            <a:srgbClr val="DD8209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10000">
        <p15:prstTrans prst="drap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91842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3888" y="0"/>
            <a:ext cx="909622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14:prism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795340799_23e8bd192b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61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706E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14:prism dir="r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aurice-ravel-classical-4310357-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1"/>
            <a:ext cx="9142154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5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14:ferris dir="l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zurich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3117"/>
            <a:ext cx="9144000" cy="5137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75000"/>
              <a:alpha val="56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0000">
        <p14:ferris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zzzzlagluganosuiz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72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14:conveyor dir="l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ae8f9018e4eb0ab6e35f339dd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49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alpha val="56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14:conveyor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91234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:split/>
      </p:transition>
    </mc:Choice>
    <mc:Fallback xmlns="">
      <p:transition spd="slow" advTm="10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91049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215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es-suiza-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51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50000"/>
              <a:alpha val="5882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14:prism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85151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36226"/>
          </a:xfrm>
          <a:prstGeom prst="rect">
            <a:avLst/>
          </a:prstGeom>
          <a:solidFill>
            <a:schemeClr val="accent2">
              <a:lumMod val="50000"/>
              <a:alpha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1" y="0"/>
            <a:ext cx="1357313" cy="5143500"/>
          </a:xfrm>
          <a:prstGeom prst="rect">
            <a:avLst/>
          </a:prstGeom>
          <a:solidFill>
            <a:srgbClr val="DD8209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357313" y="0"/>
            <a:ext cx="1357312" cy="5143500"/>
          </a:xfrm>
          <a:prstGeom prst="rect">
            <a:avLst/>
          </a:prstGeom>
          <a:solidFill>
            <a:srgbClr val="DD8209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714626" y="0"/>
            <a:ext cx="1357313" cy="5143500"/>
          </a:xfrm>
          <a:prstGeom prst="rect">
            <a:avLst/>
          </a:prstGeom>
          <a:solidFill>
            <a:srgbClr val="DD8209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071938" y="0"/>
            <a:ext cx="1357312" cy="5143500"/>
          </a:xfrm>
          <a:prstGeom prst="rect">
            <a:avLst/>
          </a:prstGeom>
          <a:solidFill>
            <a:srgbClr val="DD8209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429251" y="0"/>
            <a:ext cx="1357313" cy="5143500"/>
          </a:xfrm>
          <a:prstGeom prst="rect">
            <a:avLst/>
          </a:prstGeom>
          <a:solidFill>
            <a:srgbClr val="DD8209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786564" y="0"/>
            <a:ext cx="1214437" cy="5143500"/>
          </a:xfrm>
          <a:prstGeom prst="rect">
            <a:avLst/>
          </a:prstGeom>
          <a:solidFill>
            <a:srgbClr val="DD8209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8001000" y="0"/>
            <a:ext cx="1143000" cy="5143500"/>
          </a:xfrm>
          <a:prstGeom prst="rect">
            <a:avLst/>
          </a:prstGeom>
          <a:solidFill>
            <a:srgbClr val="DD8209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14:prism dir="r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251520" y="771550"/>
            <a:ext cx="8642350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marinero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Verdier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llega al puerto de su ciudad natal, del que ha estado seis años ausente. Allí se entera de que hay una taberna nueva a la que acuden los marineros atraídos por la belleza de Marola que regenta la taberna ayudada de su compañero Juan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Eguía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Todos los marineros están enamorados de Marola y todas las mujeres están celosas de ella.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Verdier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reúne con sus antiguos compañeros Simpson y Juan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Eguía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rememoran sus días de juventud.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79512" y="2643758"/>
            <a:ext cx="8964488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Juan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Eguía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quiere hacer contrabando con una partida de cocaína y comunica a Marola que, como Leandro esta 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enamorado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ella, ha de convencerle para que le acompañe para llevar a cabo esta operación. Leandro y Marola, son sorprendidos por una tormenta, Juan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Eguía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entonces, explica que Marola era su hija y pide perdón a los sorprendidos marineros. Simpson aparece, anunciando que Marola y Leandro están vivos, pero han sido sorprendidos por los carabineros con la cocaína en su poder. 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Leandro y Marola aparecen arrestados, Juan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Eguía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abraza, confesando su crimen y pidiendo a los 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carabineros que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arresten solamente a él.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051720" y="123479"/>
            <a:ext cx="36004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RelaxedModerately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sz="32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6350" stA="60000" endA="900" endPos="58000" dir="5400000" sy="-100000" algn="bl" rotWithShape="0"/>
                </a:effectLst>
                <a:latin typeface="Arial" pitchFamily="34" charset="0"/>
                <a:cs typeface="Arial" pitchFamily="34" charset="0"/>
              </a:rPr>
              <a:t>ARGUMENTO:</a:t>
            </a:r>
            <a:r>
              <a:rPr lang="es-ES" sz="2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6350" stA="60000" endA="900" endPos="58000" dir="5400000" sy="-100000" algn="bl" rotWithShape="0"/>
                </a:effectLst>
                <a:latin typeface="Arial" pitchFamily="34" charset="0"/>
                <a:cs typeface="Arial" pitchFamily="34" charset="0"/>
              </a:rPr>
              <a:t> </a:t>
            </a:r>
            <a:endParaRPr lang="es-ES" sz="2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98000">
        <p14:flythrough/>
      </p:transition>
    </mc:Choice>
    <mc:Fallback xmlns="">
      <p:transition spd="slow" advTm="9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8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ONCT_credit_Patrice_Ni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39" y="20003"/>
            <a:ext cx="9077325" cy="5103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telon2.gif"/>
          <p:cNvPicPr>
            <a:picLocks noChangeAspect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4643438" cy="5412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telon2.gif"/>
          <p:cNvPicPr>
            <a:picLocks noChangeAspect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4643438" y="0"/>
            <a:ext cx="4500562" cy="5412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1445" name="Picture 2" descr="http://img4.hostingpics.net/pics/441759rideau__19_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726" y="-128587"/>
            <a:ext cx="4175125" cy="527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1446" name="Picture 2" descr="http://img4.hostingpics.net/pics/441759rideau__19_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23850" y="-128587"/>
            <a:ext cx="4319588" cy="527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1692276" y="5143500"/>
            <a:ext cx="5903913" cy="5078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 REPARTO</a:t>
            </a:r>
          </a:p>
          <a:p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MAROLA: </a:t>
            </a:r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          Guadalupe Durán</a:t>
            </a:r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ABEL: </a:t>
            </a:r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                Adelaida Galán</a:t>
            </a:r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ANTIGUA: </a:t>
            </a:r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         Amelia Font</a:t>
            </a:r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LEANDRO: </a:t>
            </a:r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         Luis </a:t>
            </a:r>
            <a:r>
              <a:rPr lang="es-ES" b="1" dirty="0" err="1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Pacetti</a:t>
            </a:r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JUAN de EGUÍA: Andrés del Pino</a:t>
            </a:r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VERDIER: </a:t>
            </a:r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           Juan Antonio Hidalgo</a:t>
            </a:r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/>
            </a:r>
            <a:b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</a:br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/>
            </a:r>
            <a:b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</a:br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SIMPSON: </a:t>
            </a:r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           Pepe </a:t>
            </a:r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Sáez</a:t>
            </a:r>
          </a:p>
          <a:p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RIPALDA: </a:t>
            </a:r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           Miguel </a:t>
            </a:r>
            <a:r>
              <a:rPr lang="es-ES" b="1" dirty="0" err="1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Guardiola</a:t>
            </a:r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CHINCHORRO: </a:t>
            </a:r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   Pablo Prados</a:t>
            </a:r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/>
            </a:r>
            <a:b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</a:br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/>
            </a:r>
            <a:b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</a:br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FULGEN: </a:t>
            </a:r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              Patricio Sánchez</a:t>
            </a:r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SENÉN: </a:t>
            </a:r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                Guillermo Díaz</a:t>
            </a:r>
          </a:p>
          <a:p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MARINEROS, PESCADORES Y PESCADORAS: </a:t>
            </a:r>
            <a:endParaRPr lang="es-ES" b="1" dirty="0" smtClean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Coro Teatro Lírico Andaluz 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691680" y="10132695"/>
            <a:ext cx="7452321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AcclamationItal" pitchFamily="2" charset="0"/>
            </a:endParaRPr>
          </a:p>
          <a:p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REGIDOR</a:t>
            </a:r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: </a:t>
            </a:r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              Eva Gallardo</a:t>
            </a:r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ESCENOGRAFÍA:     Guillermo Díaz </a:t>
            </a:r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DECORADOS: José María Cecilia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SASTRERÍA:           Victoria Rubio</a:t>
            </a:r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COREOGRAFÍA:    Aida Sánchez</a:t>
            </a:r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DISEÑADOR GRÁFICO:  Sergio Martín</a:t>
            </a:r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MAESTRO </a:t>
            </a:r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CONCERTADOR Y DE COROS: </a:t>
            </a:r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Félix </a:t>
            </a:r>
            <a:r>
              <a:rPr lang="es-ES" b="1" dirty="0" err="1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Rodriguez</a:t>
            </a:r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DIRECCIÓN </a:t>
            </a:r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MUSICAL:    Arturo Díez </a:t>
            </a:r>
            <a:r>
              <a:rPr lang="es-ES" b="1" dirty="0" err="1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Boskovich</a:t>
            </a:r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  <a:p>
            <a:r>
              <a:rPr lang="es-ES" b="1" dirty="0" smtClean="0">
                <a:effectLst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DIRECTOR ESCÉNICO:    Pablo Prados</a:t>
            </a:r>
            <a:endParaRPr lang="es-ES" b="1" dirty="0">
              <a:effectLst>
                <a:outerShdw blurRad="38100" dist="38100" dir="2700000" algn="tl">
                  <a:srgbClr val="1F497D"/>
                </a:outerShdw>
              </a:effectLst>
              <a:latin typeface="Lucida Bright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50000">
        <p:wipe/>
      </p:transition>
    </mc:Choice>
    <mc:Fallback xmlns="">
      <p:transition spd="slow" advTm="5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1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ONCT_credit_Patrice_Ni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39" y="20003"/>
            <a:ext cx="9077325" cy="5103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telon2.gif"/>
          <p:cNvPicPr>
            <a:picLocks noChangeAspect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8243888" y="0"/>
            <a:ext cx="900112" cy="5412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7" name="WordArt 7"/>
          <p:cNvSpPr>
            <a:spLocks noChangeArrowheads="1" noChangeShapeType="1" noTextEdit="1"/>
          </p:cNvSpPr>
          <p:nvPr/>
        </p:nvSpPr>
        <p:spPr bwMode="auto">
          <a:xfrm>
            <a:off x="3275856" y="195486"/>
            <a:ext cx="2880320" cy="648072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  <a:scene3d>
              <a:camera prst="perspectiveAbove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Música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Enlazada </a:t>
            </a:r>
          </a:p>
        </p:txBody>
      </p:sp>
      <p:sp>
        <p:nvSpPr>
          <p:cNvPr id="76808" name="WordArt 8"/>
          <p:cNvSpPr>
            <a:spLocks noChangeArrowheads="1" noChangeShapeType="1" noTextEdit="1"/>
          </p:cNvSpPr>
          <p:nvPr/>
        </p:nvSpPr>
        <p:spPr bwMode="auto">
          <a:xfrm>
            <a:off x="3059832" y="915566"/>
            <a:ext cx="3168352" cy="449937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100000"/>
              </a:avLst>
            </a:prstTxWarp>
            <a:scene3d>
              <a:camera prst="perspectiveAbove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light LET"/>
              </a:rPr>
              <a:t> 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light LET"/>
              </a:rPr>
              <a:t>Títulos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light LET"/>
              </a:rPr>
              <a:t>: </a:t>
            </a:r>
            <a:endParaRPr lang="es-ES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Highlight LET"/>
            </a:endParaRPr>
          </a:p>
        </p:txBody>
      </p:sp>
      <p:sp>
        <p:nvSpPr>
          <p:cNvPr id="76809" name="WordArt 9"/>
          <p:cNvSpPr>
            <a:spLocks noChangeArrowheads="1" noChangeShapeType="1" noTextEdit="1"/>
          </p:cNvSpPr>
          <p:nvPr/>
        </p:nvSpPr>
        <p:spPr bwMode="auto">
          <a:xfrm>
            <a:off x="2123728" y="1419622"/>
            <a:ext cx="4824536" cy="56305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 smtClean="0">
                <a:ln w="19050">
                  <a:noFill/>
                  <a:round/>
                  <a:headEnd/>
                  <a:tailEnd/>
                </a:ln>
                <a:solidFill>
                  <a:srgbClr val="FFCC00"/>
                </a:solidFill>
                <a:effectLst>
                  <a:prstShdw prst="shdw17" dist="17961" dir="13500000">
                    <a:srgbClr val="997A00"/>
                  </a:prstShdw>
                </a:effectLst>
                <a:latin typeface="High Tower Text"/>
              </a:rPr>
              <a:t> - ¡Ay, que me muero! Acto 1  </a:t>
            </a:r>
            <a:endParaRPr lang="es-ES" sz="3600" kern="10" dirty="0">
              <a:ln w="19050">
                <a:noFill/>
                <a:round/>
                <a:headEnd/>
                <a:tailEnd/>
              </a:ln>
              <a:solidFill>
                <a:srgbClr val="FFCC00"/>
              </a:solidFill>
              <a:effectLst>
                <a:prstShdw prst="shdw17" dist="17961" dir="13500000">
                  <a:srgbClr val="997A00"/>
                </a:prstShdw>
              </a:effectLst>
              <a:latin typeface="High Tower Text"/>
            </a:endParaRPr>
          </a:p>
        </p:txBody>
      </p:sp>
      <p:sp>
        <p:nvSpPr>
          <p:cNvPr id="76810" name="WordArt 10"/>
          <p:cNvSpPr>
            <a:spLocks noChangeArrowheads="1" noChangeShapeType="1" noTextEdit="1"/>
          </p:cNvSpPr>
          <p:nvPr/>
        </p:nvSpPr>
        <p:spPr bwMode="auto">
          <a:xfrm>
            <a:off x="1403648" y="1995686"/>
            <a:ext cx="3096343" cy="50405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scene3d>
              <a:camera prst="perspectiveAbove"/>
              <a:lightRig rig="legacyFlat3" dir="b"/>
            </a:scene3d>
            <a:sp3d extrusionH="430200" prstMaterial="legacyMatte">
              <a:bevelT w="38100" h="38100" prst="angle"/>
              <a:extrusionClr>
                <a:srgbClr val="5E9EFF"/>
              </a:extrusionClr>
            </a:sp3d>
          </a:bodyPr>
          <a:lstStyle/>
          <a:p>
            <a:pPr algn="ctr">
              <a:defRPr/>
            </a:pP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atin typeface="HP PSG"/>
              </a:rPr>
              <a:t>- </a:t>
            </a:r>
            <a:r>
              <a:rPr lang="es-ES" sz="3600" kern="10" dirty="0" err="1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atin typeface="HP PSG"/>
              </a:rPr>
              <a:t>Interlude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atin typeface="HP PSG"/>
              </a:rPr>
              <a:t> , Escena 2 </a:t>
            </a:r>
            <a:endParaRPr lang="es-ES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atin typeface="HP PSG"/>
            </a:endParaRPr>
          </a:p>
        </p:txBody>
      </p:sp>
      <p:sp>
        <p:nvSpPr>
          <p:cNvPr id="76811" name="WordArt 11"/>
          <p:cNvSpPr>
            <a:spLocks noChangeArrowheads="1" noChangeShapeType="1" noTextEdit="1"/>
          </p:cNvSpPr>
          <p:nvPr/>
        </p:nvSpPr>
        <p:spPr bwMode="auto">
          <a:xfrm>
            <a:off x="971600" y="3075806"/>
            <a:ext cx="7200900" cy="4857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6833"/>
              </a:avLst>
            </a:prstTxWarp>
            <a:scene3d>
              <a:camera prst="perspectiveAbove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- La Tabernera del Puerto  (Luis Cobos)  </a:t>
            </a:r>
            <a:endParaRPr lang="es-ES" sz="36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62473" name="Picture 2" descr="http://img4.hostingpics.net/pics/441759rideau__19_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726" y="-128587"/>
            <a:ext cx="4175125" cy="527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telon2.gif"/>
          <p:cNvPicPr>
            <a:picLocks noChangeAspect="1"/>
          </p:cNvPicPr>
          <p:nvPr/>
        </p:nvPicPr>
        <p:blipFill>
          <a:blip r:embed="rId5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71550" cy="5412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75" name="Picture 2" descr="http://img4.hostingpics.net/pics/441759rideau__19_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24544" y="-128588"/>
            <a:ext cx="4319588" cy="527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2" name="WordArt 9"/>
          <p:cNvSpPr>
            <a:spLocks noChangeArrowheads="1" noChangeShapeType="1" noTextEdit="1"/>
          </p:cNvSpPr>
          <p:nvPr/>
        </p:nvSpPr>
        <p:spPr bwMode="auto">
          <a:xfrm>
            <a:off x="4572000" y="1995686"/>
            <a:ext cx="4032448" cy="56305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 smtClean="0">
                <a:ln w="19050">
                  <a:noFill/>
                  <a:round/>
                  <a:headEnd/>
                  <a:tailEnd/>
                </a:ln>
                <a:solidFill>
                  <a:srgbClr val="FFCC00"/>
                </a:solidFill>
                <a:effectLst>
                  <a:prstShdw prst="shdw17" dist="17961" dir="13500000">
                    <a:srgbClr val="997A00"/>
                  </a:prstShdw>
                </a:effectLst>
                <a:latin typeface="High Tower Text"/>
              </a:rPr>
              <a:t> - Eres blanca y hermosa  </a:t>
            </a:r>
            <a:endParaRPr lang="es-ES" sz="3600" kern="10" dirty="0">
              <a:ln w="19050">
                <a:noFill/>
                <a:round/>
                <a:headEnd/>
                <a:tailEnd/>
              </a:ln>
              <a:solidFill>
                <a:srgbClr val="FFCC00"/>
              </a:solidFill>
              <a:effectLst>
                <a:prstShdw prst="shdw17" dist="17961" dir="13500000">
                  <a:srgbClr val="997A00"/>
                </a:prstShdw>
              </a:effectLst>
              <a:latin typeface="High Tower Text"/>
            </a:endParaRPr>
          </a:p>
        </p:txBody>
      </p:sp>
      <p:sp>
        <p:nvSpPr>
          <p:cNvPr id="13" name="WordArt 9"/>
          <p:cNvSpPr>
            <a:spLocks noChangeArrowheads="1" noChangeShapeType="1" noTextEdit="1"/>
          </p:cNvSpPr>
          <p:nvPr/>
        </p:nvSpPr>
        <p:spPr bwMode="auto">
          <a:xfrm>
            <a:off x="683568" y="2499742"/>
            <a:ext cx="7776864" cy="56305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 smtClean="0">
                <a:ln w="19050">
                  <a:noFill/>
                  <a:round/>
                  <a:headEnd/>
                  <a:tailEnd/>
                </a:ln>
                <a:solidFill>
                  <a:srgbClr val="FFCC00"/>
                </a:solidFill>
                <a:effectLst>
                  <a:prstShdw prst="shdw17" dist="17961" dir="13500000">
                    <a:srgbClr val="997A00"/>
                  </a:prstShdw>
                </a:effectLst>
                <a:latin typeface="High Tower Text"/>
              </a:rPr>
              <a:t> - Romanza, No puede ser (Plácido Domingo)  </a:t>
            </a:r>
            <a:endParaRPr lang="es-ES" sz="3600" kern="10" dirty="0">
              <a:ln w="19050">
                <a:noFill/>
                <a:round/>
                <a:headEnd/>
                <a:tailEnd/>
              </a:ln>
              <a:solidFill>
                <a:srgbClr val="FFCC00"/>
              </a:solidFill>
              <a:effectLst>
                <a:prstShdw prst="shdw17" dist="17961" dir="13500000">
                  <a:srgbClr val="997A00"/>
                </a:prstShdw>
              </a:effectLst>
              <a:latin typeface="High Tower Text"/>
            </a:endParaRPr>
          </a:p>
        </p:txBody>
      </p:sp>
      <p:sp>
        <p:nvSpPr>
          <p:cNvPr id="14" name="WordArt 10"/>
          <p:cNvSpPr>
            <a:spLocks noChangeArrowheads="1" noChangeShapeType="1" noTextEdit="1"/>
          </p:cNvSpPr>
          <p:nvPr/>
        </p:nvSpPr>
        <p:spPr bwMode="auto">
          <a:xfrm>
            <a:off x="179512" y="3723878"/>
            <a:ext cx="4464496" cy="50405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scene3d>
              <a:camera prst="perspectiveAbove"/>
              <a:lightRig rig="legacyFlat3" dir="b"/>
            </a:scene3d>
            <a:sp3d extrusionH="430200" prstMaterial="legacyMatte">
              <a:bevelT w="38100" h="38100" prst="angle"/>
              <a:extrusionClr>
                <a:srgbClr val="5E9EFF"/>
              </a:extrusionClr>
            </a:sp3d>
          </a:bodyPr>
          <a:lstStyle/>
          <a:p>
            <a:pPr algn="ctr">
              <a:defRPr/>
            </a:pP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atin typeface="HP PSG"/>
              </a:rPr>
              <a:t> - Ven aquí, Antigua y Chinchorro   </a:t>
            </a:r>
            <a:endParaRPr lang="es-ES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atin typeface="HP PSG"/>
            </a:endParaRPr>
          </a:p>
        </p:txBody>
      </p:sp>
      <p:sp>
        <p:nvSpPr>
          <p:cNvPr id="15" name="WordArt 9"/>
          <p:cNvSpPr>
            <a:spLocks noChangeArrowheads="1" noChangeShapeType="1" noTextEdit="1"/>
          </p:cNvSpPr>
          <p:nvPr/>
        </p:nvSpPr>
        <p:spPr bwMode="auto">
          <a:xfrm>
            <a:off x="4499992" y="3723878"/>
            <a:ext cx="4320480" cy="635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 smtClean="0">
                <a:ln w="19050">
                  <a:noFill/>
                  <a:round/>
                  <a:headEnd/>
                  <a:tailEnd/>
                </a:ln>
                <a:solidFill>
                  <a:srgbClr val="FFCC00"/>
                </a:solidFill>
                <a:effectLst>
                  <a:prstShdw prst="shdw17" dist="17961" dir="13500000">
                    <a:srgbClr val="997A00"/>
                  </a:prstShdw>
                </a:effectLst>
                <a:latin typeface="High Tower Text"/>
              </a:rPr>
              <a:t> - Ay, que me muero ( Acto 3, Escena 3 )  </a:t>
            </a:r>
            <a:endParaRPr lang="es-ES" sz="3600" kern="10" dirty="0">
              <a:ln w="19050">
                <a:noFill/>
                <a:round/>
                <a:headEnd/>
                <a:tailEnd/>
              </a:ln>
              <a:solidFill>
                <a:srgbClr val="FFCC00"/>
              </a:solidFill>
              <a:effectLst>
                <a:prstShdw prst="shdw17" dist="17961" dir="13500000">
                  <a:srgbClr val="997A00"/>
                </a:prstShdw>
              </a:effectLst>
              <a:latin typeface="High Tower Text"/>
            </a:endParaRPr>
          </a:p>
        </p:txBody>
      </p:sp>
      <p:sp>
        <p:nvSpPr>
          <p:cNvPr id="16" name="WordArt 11"/>
          <p:cNvSpPr>
            <a:spLocks noChangeArrowheads="1" noChangeShapeType="1" noTextEdit="1"/>
          </p:cNvSpPr>
          <p:nvPr/>
        </p:nvSpPr>
        <p:spPr bwMode="auto">
          <a:xfrm>
            <a:off x="899592" y="4371950"/>
            <a:ext cx="7200900" cy="43204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6833"/>
              </a:avLst>
            </a:prstTxWarp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( Música de PABLO SOROZÁBAL )  </a:t>
            </a:r>
            <a:endParaRPr lang="es-ES" sz="36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4000">
        <p14:vortex dir="r"/>
      </p:transition>
    </mc:Choice>
    <mc:Fallback xmlns=""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5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68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68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0"/>
                            </p:stCondLst>
                            <p:childTnLst>
                              <p:par>
                                <p:cTn id="42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500"/>
                            </p:stCondLst>
                            <p:childTnLst>
                              <p:par>
                                <p:cTn id="47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6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6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1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35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60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349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6349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3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63494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6349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6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50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3628</TotalTime>
  <Words>1496</Words>
  <Application>Microsoft Office PowerPoint</Application>
  <PresentationFormat>Presentación en pantalla (16:9)</PresentationFormat>
  <Paragraphs>90</Paragraphs>
  <Slides>54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68" baseType="lpstr">
      <vt:lpstr>AcclamationItal</vt:lpstr>
      <vt:lpstr>Arabic Typesetting</vt:lpstr>
      <vt:lpstr>Arial</vt:lpstr>
      <vt:lpstr>Arial Black</vt:lpstr>
      <vt:lpstr>Calibri</vt:lpstr>
      <vt:lpstr>High Tower Text</vt:lpstr>
      <vt:lpstr>Highlight LET</vt:lpstr>
      <vt:lpstr>Hobo Std</vt:lpstr>
      <vt:lpstr>HP PSG</vt:lpstr>
      <vt:lpstr>Kristen ITC</vt:lpstr>
      <vt:lpstr>Lucida Bright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Vicente Garcia</cp:lastModifiedBy>
  <cp:revision>275</cp:revision>
  <dcterms:created xsi:type="dcterms:W3CDTF">2013-02-09T12:52:09Z</dcterms:created>
  <dcterms:modified xsi:type="dcterms:W3CDTF">2025-10-15T21:19:49Z</dcterms:modified>
</cp:coreProperties>
</file>