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7"/>
  </p:notesMasterIdLst>
  <p:sldIdLst>
    <p:sldId id="290" r:id="rId3"/>
    <p:sldId id="268" r:id="rId4"/>
    <p:sldId id="285" r:id="rId5"/>
    <p:sldId id="270" r:id="rId6"/>
    <p:sldId id="269" r:id="rId7"/>
    <p:sldId id="274" r:id="rId8"/>
    <p:sldId id="276" r:id="rId9"/>
    <p:sldId id="291" r:id="rId10"/>
    <p:sldId id="284" r:id="rId11"/>
    <p:sldId id="292" r:id="rId12"/>
    <p:sldId id="262" r:id="rId13"/>
    <p:sldId id="278" r:id="rId14"/>
    <p:sldId id="293" r:id="rId15"/>
    <p:sldId id="294" r:id="rId16"/>
    <p:sldId id="263" r:id="rId17"/>
    <p:sldId id="277" r:id="rId18"/>
    <p:sldId id="267" r:id="rId19"/>
    <p:sldId id="295" r:id="rId20"/>
    <p:sldId id="296" r:id="rId21"/>
    <p:sldId id="283" r:id="rId22"/>
    <p:sldId id="282" r:id="rId23"/>
    <p:sldId id="280" r:id="rId24"/>
    <p:sldId id="281" r:id="rId25"/>
    <p:sldId id="279" r:id="rId26"/>
    <p:sldId id="260" r:id="rId27"/>
    <p:sldId id="288" r:id="rId28"/>
    <p:sldId id="286" r:id="rId29"/>
    <p:sldId id="259" r:id="rId30"/>
    <p:sldId id="297" r:id="rId31"/>
    <p:sldId id="298" r:id="rId32"/>
    <p:sldId id="300" r:id="rId33"/>
    <p:sldId id="299" r:id="rId34"/>
    <p:sldId id="301" r:id="rId35"/>
    <p:sldId id="302"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ruBgG8j0/gFIrsTMPw8kQ" hashData="TWZhRLe4ldQaMsavLkMbyVEZYY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11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42" autoAdjust="0"/>
    <p:restoredTop sz="94660"/>
  </p:normalViewPr>
  <p:slideViewPr>
    <p:cSldViewPr>
      <p:cViewPr varScale="1">
        <p:scale>
          <a:sx n="61" d="100"/>
          <a:sy n="61" d="100"/>
        </p:scale>
        <p:origin x="-78"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771C85-93CF-4D0C-B4E7-7792655F900A}" type="datetimeFigureOut">
              <a:rPr lang="es-ES" smtClean="0"/>
              <a:pPr/>
              <a:t>14/05/2012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539B51-819C-4CE3-A67F-DCF67B4873B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E539B51-819C-4CE3-A67F-DCF67B4873B6}"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3C083CD-7AEB-4C79-9741-768AA1F21AF8}" type="datetimeFigureOut">
              <a:rPr lang="es-ES" smtClean="0"/>
              <a:pPr/>
              <a:t>14/05/2012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F5EA1F5-5478-4EE1-AF8D-C1EA0BFFA2FF}" type="slidenum">
              <a:rPr lang="es-ES" smtClean="0"/>
              <a:pPr/>
              <a:t>‹Nº›</a:t>
            </a:fld>
            <a:endParaRPr lang="es-ES"/>
          </a:p>
        </p:txBody>
      </p:sp>
    </p:spTree>
  </p:cSld>
  <p:clrMapOvr>
    <a:masterClrMapping/>
  </p:clrMapOvr>
  <p:transition advTm="23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8B55C7F-4007-4704-9969-86A9525C9F5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083CD-7AEB-4C79-9741-768AA1F21AF8}" type="datetimeFigureOut">
              <a:rPr lang="es-ES" smtClean="0"/>
              <a:pPr/>
              <a:t>14/05/2012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5EA1F5-5478-4EE1-AF8D-C1EA0BFFA2F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3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1C48863-CAB2-4151-A30C-51FAE3D70D5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3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3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3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zx0 (1).jpg"/>
          <p:cNvPicPr>
            <a:picLocks noChangeAspect="1"/>
          </p:cNvPicPr>
          <p:nvPr/>
        </p:nvPicPr>
        <p:blipFill>
          <a:blip r:embed="rId3">
            <a:lum bright="-10000" contrast="1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02zx0 (1).jpg"/>
          <p:cNvPicPr>
            <a:picLocks noChangeAspect="1"/>
          </p:cNvPicPr>
          <p:nvPr/>
        </p:nvPicPr>
        <p:blipFill>
          <a:blip r:embed="rId3">
            <a:grayscl/>
            <a:lum contrast="10000"/>
          </a:blip>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CuadroTexto"/>
          <p:cNvSpPr txBox="1"/>
          <p:nvPr/>
        </p:nvSpPr>
        <p:spPr>
          <a:xfrm>
            <a:off x="214282" y="571480"/>
            <a:ext cx="4334841" cy="2554545"/>
          </a:xfrm>
          <a:prstGeom prst="rect">
            <a:avLst/>
          </a:prstGeom>
          <a:noFill/>
        </p:spPr>
        <p:txBody>
          <a:bodyPr wrap="none" rtlCol="0">
            <a:spAutoFit/>
          </a:bodyPr>
          <a:lstStyle/>
          <a:p>
            <a:r>
              <a:rPr lang="es-ES" sz="3200" dirty="0" smtClean="0">
                <a:ln>
                  <a:solidFill>
                    <a:sysClr val="windowText" lastClr="000000"/>
                  </a:solidFill>
                </a:ln>
                <a:blipFill>
                  <a:blip r:embed="rId4"/>
                  <a:stretch>
                    <a:fillRect/>
                  </a:stretch>
                </a:blipFill>
                <a:latin typeface="Matura MT Script Capitals" pitchFamily="66" charset="0"/>
              </a:rPr>
              <a:t>La</a:t>
            </a:r>
          </a:p>
          <a:p>
            <a:r>
              <a:rPr lang="es-ES" sz="3200" dirty="0" smtClean="0">
                <a:ln>
                  <a:solidFill>
                    <a:sysClr val="windowText" lastClr="000000"/>
                  </a:solidFill>
                </a:ln>
                <a:blipFill>
                  <a:blip r:embed="rId4"/>
                  <a:stretch>
                    <a:fillRect/>
                  </a:stretch>
                </a:blipFill>
                <a:latin typeface="Matura MT Script Capitals" pitchFamily="66" charset="0"/>
              </a:rPr>
              <a:t>  Niña </a:t>
            </a:r>
          </a:p>
          <a:p>
            <a:r>
              <a:rPr lang="es-ES" sz="3200" dirty="0" smtClean="0">
                <a:ln>
                  <a:solidFill>
                    <a:sysClr val="windowText" lastClr="000000"/>
                  </a:solidFill>
                </a:ln>
                <a:blipFill>
                  <a:blip r:embed="rId4"/>
                  <a:stretch>
                    <a:fillRect/>
                  </a:stretch>
                </a:blipFill>
                <a:latin typeface="Matura MT Script Capitals" pitchFamily="66" charset="0"/>
              </a:rPr>
              <a:t>        De</a:t>
            </a:r>
          </a:p>
          <a:p>
            <a:r>
              <a:rPr lang="es-ES" sz="3200" dirty="0" smtClean="0">
                <a:ln>
                  <a:solidFill>
                    <a:sysClr val="windowText" lastClr="000000"/>
                  </a:solidFill>
                </a:ln>
                <a:blipFill>
                  <a:blip r:embed="rId4"/>
                  <a:stretch>
                    <a:fillRect/>
                  </a:stretch>
                </a:blipFill>
                <a:latin typeface="Matura MT Script Capitals" pitchFamily="66" charset="0"/>
              </a:rPr>
              <a:t>           Las </a:t>
            </a:r>
          </a:p>
          <a:p>
            <a:r>
              <a:rPr lang="es-ES" sz="3200" dirty="0" smtClean="0">
                <a:ln>
                  <a:solidFill>
                    <a:sysClr val="windowText" lastClr="000000"/>
                  </a:solidFill>
                </a:ln>
                <a:blipFill>
                  <a:blip r:embed="rId4"/>
                  <a:stretch>
                    <a:fillRect/>
                  </a:stretch>
                </a:blipFill>
                <a:latin typeface="Matura MT Script Capitals" pitchFamily="66" charset="0"/>
              </a:rPr>
              <a:t>               Manzanas </a:t>
            </a:r>
            <a:endParaRPr lang="es-ES" sz="3200" dirty="0">
              <a:ln>
                <a:solidFill>
                  <a:sysClr val="windowText" lastClr="000000"/>
                </a:solidFill>
              </a:ln>
              <a:blipFill>
                <a:blip r:embed="rId4"/>
                <a:stretch>
                  <a:fillRect/>
                </a:stretch>
              </a:blipFill>
              <a:latin typeface="Matura MT Script Capitals" pitchFamily="66" charset="0"/>
            </a:endParaRPr>
          </a:p>
        </p:txBody>
      </p:sp>
      <p:sp>
        <p:nvSpPr>
          <p:cNvPr id="7" name="6 CuadroTexto"/>
          <p:cNvSpPr txBox="1"/>
          <p:nvPr/>
        </p:nvSpPr>
        <p:spPr>
          <a:xfrm>
            <a:off x="357158" y="6000768"/>
            <a:ext cx="3807453" cy="369332"/>
          </a:xfrm>
          <a:prstGeom prst="rect">
            <a:avLst/>
          </a:prstGeom>
          <a:noFill/>
        </p:spPr>
        <p:txBody>
          <a:bodyPr wrap="none" rtlCol="0">
            <a:spAutoFit/>
          </a:bodyPr>
          <a:lstStyle/>
          <a:p>
            <a:r>
              <a:rPr lang="es-ES" b="1" dirty="0" smtClean="0">
                <a:ln>
                  <a:solidFill>
                    <a:sysClr val="windowText" lastClr="000000"/>
                  </a:solidFill>
                </a:ln>
                <a:solidFill>
                  <a:srgbClr val="FFFF00"/>
                </a:solidFill>
                <a:latin typeface="Berlin Sans FB" pitchFamily="34" charset="0"/>
              </a:rPr>
              <a:t>-Esta  historia  es de la vida real-</a:t>
            </a:r>
            <a:endParaRPr lang="es-ES" b="1" dirty="0">
              <a:ln>
                <a:solidFill>
                  <a:sysClr val="windowText" lastClr="000000"/>
                </a:solidFill>
              </a:ln>
              <a:solidFill>
                <a:srgbClr val="FFFF00"/>
              </a:solidFill>
              <a:latin typeface="Berlin Sans FB" pitchFamily="34" charset="0"/>
            </a:endParaRPr>
          </a:p>
        </p:txBody>
      </p:sp>
    </p:spTree>
  </p:cSld>
  <p:clrMapOvr>
    <a:masterClrMapping/>
  </p:clrMapOvr>
  <p:transition advTm="11000">
    <p:sndAc>
      <p:stSnd>
        <p:snd r:embed="rId2" name="paul mouriat - exo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anim calcmode="lin" valueType="num">
                                      <p:cBhvr>
                                        <p:cTn id="15" dur="500" fill="hold"/>
                                        <p:tgtEl>
                                          <p:spTgt spid="6"/>
                                        </p:tgtEl>
                                        <p:attrNameLst>
                                          <p:attrName>ppt_x</p:attrName>
                                        </p:attrNameLst>
                                      </p:cBhvr>
                                      <p:tavLst>
                                        <p:tav tm="0">
                                          <p:val>
                                            <p:strVal val="#ppt_x-.1"/>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childTnLst>
                                </p:cTn>
                              </p:par>
                              <p:par>
                                <p:cTn id="17" presetID="7"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ppt_x"/>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ia-lu1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7" name="6 Imagen" descr="jia-lu12.jpg"/>
          <p:cNvPicPr>
            <a:picLocks noChangeAspect="1"/>
          </p:cNvPicPr>
          <p:nvPr/>
        </p:nvPicPr>
        <p:blipFill>
          <a:blip r:embed="rId2"/>
          <a:stretch>
            <a:fillRect/>
          </a:stretch>
        </p:blipFill>
        <p:spPr>
          <a:xfrm>
            <a:off x="214282" y="214290"/>
            <a:ext cx="8724928" cy="6500858"/>
          </a:xfrm>
          <a:prstGeom prst="rect">
            <a:avLst/>
          </a:prstGeom>
          <a:scene3d>
            <a:camera prst="orthographicFront"/>
            <a:lightRig rig="threePt" dir="t"/>
          </a:scene3d>
          <a:sp3d>
            <a:bevelT w="152400" h="50800" prst="softRound"/>
          </a:sp3d>
        </p:spPr>
      </p:pic>
      <p:sp>
        <p:nvSpPr>
          <p:cNvPr id="8" name="7 CuadroTexto"/>
          <p:cNvSpPr txBox="1"/>
          <p:nvPr/>
        </p:nvSpPr>
        <p:spPr>
          <a:xfrm>
            <a:off x="1071538" y="0"/>
            <a:ext cx="6786610" cy="3539430"/>
          </a:xfrm>
          <a:prstGeom prst="rect">
            <a:avLst/>
          </a:prstGeom>
          <a:noFill/>
        </p:spPr>
        <p:txBody>
          <a:bodyPr wrap="square" rtlCol="0">
            <a:spAutoFit/>
          </a:bodyPr>
          <a:lstStyle/>
          <a:p>
            <a:pPr algn="ctr" fontAlgn="auto">
              <a:spcBef>
                <a:spcPts val="0"/>
              </a:spcBef>
              <a:spcAft>
                <a:spcPts val="0"/>
              </a:spcAft>
              <a:defRPr/>
            </a:pPr>
            <a:r>
              <a:rPr lang="es-PE" sz="2800" b="1" dirty="0" smtClean="0">
                <a:solidFill>
                  <a:srgbClr val="FFFF00"/>
                </a:solidFill>
                <a:effectLst>
                  <a:outerShdw blurRad="38100" dist="38100" dir="2700000" algn="tl">
                    <a:srgbClr val="000000">
                      <a:alpha val="43137"/>
                    </a:srgbClr>
                  </a:outerShdw>
                </a:effectLst>
                <a:latin typeface="Script MT Bold" pitchFamily="66" charset="0"/>
              </a:rPr>
              <a:t>Agosto 1942. </a:t>
            </a:r>
            <a:r>
              <a:rPr lang="es-PE" sz="2800" b="1" dirty="0" err="1" smtClean="0">
                <a:solidFill>
                  <a:srgbClr val="FFFF00"/>
                </a:solidFill>
                <a:effectLst>
                  <a:outerShdw blurRad="38100" dist="38100" dir="2700000" algn="tl">
                    <a:srgbClr val="000000">
                      <a:alpha val="43137"/>
                    </a:srgbClr>
                  </a:outerShdw>
                </a:effectLst>
                <a:latin typeface="Script MT Bold" pitchFamily="66" charset="0"/>
              </a:rPr>
              <a:t>Piotrkow</a:t>
            </a:r>
            <a:r>
              <a:rPr lang="es-PE" sz="2800" b="1" dirty="0" smtClean="0">
                <a:solidFill>
                  <a:srgbClr val="FFFF00"/>
                </a:solidFill>
                <a:effectLst>
                  <a:outerShdw blurRad="38100" dist="38100" dir="2700000" algn="tl">
                    <a:srgbClr val="000000">
                      <a:alpha val="43137"/>
                    </a:srgbClr>
                  </a:outerShdw>
                </a:effectLst>
                <a:latin typeface="Script MT Bold" pitchFamily="66" charset="0"/>
              </a:rPr>
              <a:t>, Polonia. </a:t>
            </a:r>
          </a:p>
          <a:p>
            <a:pPr algn="ctr" fontAlgn="auto">
              <a:spcBef>
                <a:spcPts val="0"/>
              </a:spcBef>
              <a:spcAft>
                <a:spcPts val="0"/>
              </a:spcAft>
              <a:defRPr/>
            </a:pPr>
            <a:r>
              <a:rPr lang="es-PE" sz="2800" b="1" dirty="0" smtClean="0">
                <a:solidFill>
                  <a:srgbClr val="FFFF00"/>
                </a:solidFill>
                <a:effectLst>
                  <a:outerShdw blurRad="38100" dist="38100" dir="2700000" algn="tl">
                    <a:srgbClr val="000000">
                      <a:alpha val="43137"/>
                    </a:srgbClr>
                  </a:outerShdw>
                </a:effectLst>
                <a:latin typeface="Script MT Bold" pitchFamily="66" charset="0"/>
              </a:rPr>
              <a:t>El cielo estaba sombrío en aquella mañana, mientras esperábamos con ansiedad. Todos los hombres mujeres y niños del </a:t>
            </a:r>
            <a:r>
              <a:rPr lang="es-PE" sz="2800" b="1" dirty="0" err="1" smtClean="0">
                <a:solidFill>
                  <a:srgbClr val="FFFF00"/>
                </a:solidFill>
                <a:effectLst>
                  <a:outerShdw blurRad="38100" dist="38100" dir="2700000" algn="tl">
                    <a:srgbClr val="000000">
                      <a:alpha val="43137"/>
                    </a:srgbClr>
                  </a:outerShdw>
                </a:effectLst>
                <a:latin typeface="Script MT Bold" pitchFamily="66" charset="0"/>
              </a:rPr>
              <a:t>Gheto</a:t>
            </a:r>
            <a:r>
              <a:rPr lang="es-PE" sz="2800" b="1" dirty="0" smtClean="0">
                <a:solidFill>
                  <a:srgbClr val="FFFF00"/>
                </a:solidFill>
                <a:effectLst>
                  <a:outerShdw blurRad="38100" dist="38100" dir="2700000" algn="tl">
                    <a:srgbClr val="000000">
                      <a:alpha val="43137"/>
                    </a:srgbClr>
                  </a:outerShdw>
                </a:effectLst>
                <a:latin typeface="Script MT Bold" pitchFamily="66" charset="0"/>
              </a:rPr>
              <a:t> judío de </a:t>
            </a:r>
            <a:r>
              <a:rPr lang="es-PE" sz="2800" b="1" dirty="0" err="1" smtClean="0">
                <a:solidFill>
                  <a:srgbClr val="FFFF00"/>
                </a:solidFill>
                <a:effectLst>
                  <a:outerShdw blurRad="38100" dist="38100" dir="2700000" algn="tl">
                    <a:srgbClr val="000000">
                      <a:alpha val="43137"/>
                    </a:srgbClr>
                  </a:outerShdw>
                </a:effectLst>
                <a:latin typeface="Script MT Bold" pitchFamily="66" charset="0"/>
              </a:rPr>
              <a:t>Piotrkow's</a:t>
            </a:r>
            <a:r>
              <a:rPr lang="es-PE" sz="2800" b="1" dirty="0" smtClean="0">
                <a:solidFill>
                  <a:srgbClr val="FFFF00"/>
                </a:solidFill>
                <a:effectLst>
                  <a:outerShdw blurRad="38100" dist="38100" dir="2700000" algn="tl">
                    <a:srgbClr val="000000">
                      <a:alpha val="43137"/>
                    </a:srgbClr>
                  </a:outerShdw>
                </a:effectLst>
                <a:latin typeface="Script MT Bold" pitchFamily="66" charset="0"/>
              </a:rPr>
              <a:t>  fueron reunidos en una plaza como un rebaño. </a:t>
            </a:r>
          </a:p>
          <a:p>
            <a:pPr algn="ctr"/>
            <a:endParaRPr lang="es-ES" sz="2800" b="1" dirty="0" smtClean="0">
              <a:solidFill>
                <a:srgbClr val="FFFF00"/>
              </a:solidFill>
              <a:latin typeface="Script MT Bold" pitchFamily="66" charset="0"/>
            </a:endParaRPr>
          </a:p>
          <a:p>
            <a:pPr algn="ctr"/>
            <a:endParaRPr lang="es-ES" sz="2800" b="1"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strVal val="#ppt_w*0.70"/>
                                          </p:val>
                                        </p:tav>
                                        <p:tav tm="100000">
                                          <p:val>
                                            <p:strVal val="#ppt_w"/>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animEffect transition="in" filter="fade">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β-π.-πόλεμος.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β-π.-πόλεμος.jpg"/>
          <p:cNvPicPr>
            <a:picLocks noChangeAspect="1"/>
          </p:cNvPicPr>
          <p:nvPr/>
        </p:nvPicPr>
        <p:blipFill>
          <a:blip r:embed="rId2">
            <a:lum contrast="10000"/>
          </a:blip>
          <a:stretch>
            <a:fillRect/>
          </a:stretch>
        </p:blipFill>
        <p:spPr>
          <a:xfrm>
            <a:off x="214282" y="260725"/>
            <a:ext cx="8643998" cy="6382985"/>
          </a:xfrm>
          <a:prstGeom prst="rect">
            <a:avLst/>
          </a:prstGeom>
          <a:scene3d>
            <a:camera prst="orthographicFront"/>
            <a:lightRig rig="threePt" dir="t"/>
          </a:scene3d>
          <a:sp3d>
            <a:bevelT w="152400" h="50800" prst="softRound"/>
          </a:sp3d>
        </p:spPr>
      </p:pic>
      <p:sp>
        <p:nvSpPr>
          <p:cNvPr id="6" name="5 CuadroTexto"/>
          <p:cNvSpPr txBox="1"/>
          <p:nvPr/>
        </p:nvSpPr>
        <p:spPr>
          <a:xfrm>
            <a:off x="0" y="4071942"/>
            <a:ext cx="5929322" cy="3108543"/>
          </a:xfrm>
          <a:prstGeom prst="rect">
            <a:avLst/>
          </a:prstGeom>
          <a:noFill/>
        </p:spPr>
        <p:txBody>
          <a:bodyPr wrap="square" rtlCol="0">
            <a:spAutoFit/>
          </a:bodyPr>
          <a:lstStyle/>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Se esparció la noticia de que estábamos siendo removidos. </a:t>
            </a:r>
          </a:p>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Mi padre había fallecido recientemente de tifus, que abundaba en el abarrotado </a:t>
            </a:r>
            <a:r>
              <a:rPr lang="es-ES" sz="2800" b="1" dirty="0" err="1" smtClean="0">
                <a:solidFill>
                  <a:srgbClr val="FFFF00"/>
                </a:solidFill>
                <a:effectLst>
                  <a:outerShdw blurRad="38100" dist="38100" dir="2700000" algn="tl">
                    <a:srgbClr val="000000">
                      <a:alpha val="43137"/>
                    </a:srgbClr>
                  </a:outerShdw>
                </a:effectLst>
                <a:latin typeface="Script MT Bold" pitchFamily="66" charset="0"/>
              </a:rPr>
              <a:t>gheto</a:t>
            </a:r>
            <a:r>
              <a:rPr lang="es-ES" sz="2800" b="1" dirty="0" smtClean="0">
                <a:solidFill>
                  <a:srgbClr val="FFFF00"/>
                </a:solidFill>
                <a:effectLst>
                  <a:outerShdw blurRad="38100" dist="38100" dir="2700000" algn="tl">
                    <a:srgbClr val="000000">
                      <a:alpha val="43137"/>
                    </a:srgbClr>
                  </a:outerShdw>
                </a:effectLst>
                <a:latin typeface="Script MT Bold" pitchFamily="66" charset="0"/>
              </a:rPr>
              <a:t>. Mi mayor miedo era que nuestra familia fuese separada. </a:t>
            </a:r>
            <a:endParaRPr lang="es-PE" sz="28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800" b="1"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j.jpg"/>
          <p:cNvPicPr>
            <a:picLocks noChangeAspect="1"/>
          </p:cNvPicPr>
          <p:nvPr/>
        </p:nvPicPr>
        <p:blipFill>
          <a:blip r:embed="rId3">
            <a:lum bright="10000"/>
          </a:blip>
          <a:srcRect/>
          <a:stretch>
            <a:fillRect/>
          </a:stretch>
        </p:blipFill>
        <p:spPr>
          <a:xfrm>
            <a:off x="428596" y="214290"/>
            <a:ext cx="8367738" cy="6382961"/>
          </a:xfrm>
          <a:prstGeom prst="rect">
            <a:avLst/>
          </a:prstGeom>
        </p:spPr>
      </p:pic>
      <p:sp>
        <p:nvSpPr>
          <p:cNvPr id="6" name="5 CuadroTexto"/>
          <p:cNvSpPr txBox="1"/>
          <p:nvPr/>
        </p:nvSpPr>
        <p:spPr>
          <a:xfrm>
            <a:off x="928662" y="0"/>
            <a:ext cx="7654788" cy="646331"/>
          </a:xfrm>
          <a:prstGeom prst="rect">
            <a:avLst/>
          </a:prstGeom>
          <a:noFill/>
        </p:spPr>
        <p:txBody>
          <a:bodyPr wrap="none" rtlCol="0">
            <a:spAutoFit/>
          </a:bodyPr>
          <a:lstStyle/>
          <a:p>
            <a:pPr algn="ctr" fontAlgn="auto">
              <a:spcBef>
                <a:spcPts val="0"/>
              </a:spcBef>
              <a:spcAft>
                <a:spcPts val="0"/>
              </a:spcAft>
              <a:defRPr/>
            </a:pPr>
            <a:r>
              <a:rPr lang="es-ES" b="1" dirty="0" smtClean="0">
                <a:effectLst>
                  <a:outerShdw blurRad="38100" dist="38100" dir="2700000" algn="tl">
                    <a:srgbClr val="000000">
                      <a:alpha val="43137"/>
                    </a:srgbClr>
                  </a:outerShdw>
                </a:effectLst>
              </a:rPr>
              <a:t>. </a:t>
            </a:r>
            <a:endParaRPr lang="es-PE" b="1" dirty="0" smtClean="0">
              <a:effectLst>
                <a:outerShdw blurRad="38100" dist="38100" dir="2700000" algn="tl">
                  <a:srgbClr val="000000">
                    <a:alpha val="43137"/>
                  </a:srgbClr>
                </a:outerShdw>
              </a:effectLst>
            </a:endParaRPr>
          </a:p>
          <a:p>
            <a:endParaRPr lang="es-ES" dirty="0"/>
          </a:p>
        </p:txBody>
      </p:sp>
      <p:sp>
        <p:nvSpPr>
          <p:cNvPr id="7" name="6 CuadroTexto"/>
          <p:cNvSpPr txBox="1"/>
          <p:nvPr/>
        </p:nvSpPr>
        <p:spPr>
          <a:xfrm>
            <a:off x="0" y="4286256"/>
            <a:ext cx="8429652" cy="2677656"/>
          </a:xfrm>
          <a:prstGeom prst="rect">
            <a:avLst/>
          </a:prstGeom>
          <a:noFill/>
        </p:spPr>
        <p:txBody>
          <a:bodyPr wrap="square" rtlCol="0">
            <a:spAutoFit/>
          </a:bodyPr>
          <a:lstStyle/>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Isidoro mi hermano mayor,  me murmuró: </a:t>
            </a:r>
          </a:p>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-”No importa lo que pase, no les digas tu edad. Diles que tienes dieciséis años”. </a:t>
            </a:r>
          </a:p>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Yo era alto, para un niño de 11 podría pasar por 16.  De esta manera, sería considerado valioso como trabajador. </a:t>
            </a:r>
            <a:endParaRPr lang="es-PE" sz="28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800" b="1"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strVal val="#ppt_w*0.70"/>
                                          </p:val>
                                        </p:tav>
                                        <p:tav tm="100000">
                                          <p:val>
                                            <p:strVal val="#ppt_w"/>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animEffect transition="in" filter="fad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jpg"/>
          <p:cNvPicPr>
            <a:picLocks noChangeAspect="1"/>
          </p:cNvPicPr>
          <p:nvPr/>
        </p:nvPicPr>
        <p:blipFill>
          <a:blip r:embed="rId3"/>
          <a:stretch>
            <a:fillRect/>
          </a:stretch>
        </p:blipFill>
        <p:spPr>
          <a:xfrm>
            <a:off x="41295" y="0"/>
            <a:ext cx="9061409" cy="6858000"/>
          </a:xfrm>
          <a:prstGeom prst="rect">
            <a:avLst/>
          </a:prstGeom>
          <a:scene3d>
            <a:camera prst="orthographicFront"/>
            <a:lightRig rig="threePt" dir="t"/>
          </a:scene3d>
          <a:sp3d>
            <a:bevelT w="152400" h="50800" prst="softRound"/>
          </a:sp3d>
        </p:spPr>
      </p:pic>
      <p:pic>
        <p:nvPicPr>
          <p:cNvPr id="5" name="4 Imagen" descr="Imagen1u.jpg"/>
          <p:cNvPicPr>
            <a:picLocks noChangeAspect="1"/>
          </p:cNvPicPr>
          <p:nvPr/>
        </p:nvPicPr>
        <p:blipFill>
          <a:blip r:embed="rId3">
            <a:duotone>
              <a:prstClr val="black"/>
              <a:schemeClr val="accent6">
                <a:tint val="45000"/>
                <a:satMod val="400000"/>
              </a:schemeClr>
            </a:duotone>
          </a:blip>
          <a:stretch>
            <a:fillRect/>
          </a:stretch>
        </p:blipFill>
        <p:spPr>
          <a:xfrm>
            <a:off x="214282" y="285728"/>
            <a:ext cx="4357718" cy="2919610"/>
          </a:xfrm>
          <a:prstGeom prst="rect">
            <a:avLst/>
          </a:prstGeom>
          <a:scene3d>
            <a:camera prst="orthographicFront"/>
            <a:lightRig rig="threePt" dir="t"/>
          </a:scene3d>
          <a:sp3d>
            <a:bevelT w="152400" h="50800" prst="softRound"/>
          </a:sp3d>
        </p:spPr>
      </p:pic>
      <p:pic>
        <p:nvPicPr>
          <p:cNvPr id="6" name="5 Imagen" descr="Imagen1u.jpg"/>
          <p:cNvPicPr>
            <a:picLocks noChangeAspect="1"/>
          </p:cNvPicPr>
          <p:nvPr/>
        </p:nvPicPr>
        <p:blipFill>
          <a:blip r:embed="rId3">
            <a:duotone>
              <a:prstClr val="black"/>
              <a:schemeClr val="accent6">
                <a:tint val="45000"/>
                <a:satMod val="400000"/>
              </a:schemeClr>
            </a:duotone>
          </a:blip>
          <a:stretch>
            <a:fillRect/>
          </a:stretch>
        </p:blipFill>
        <p:spPr>
          <a:xfrm>
            <a:off x="4572000" y="285728"/>
            <a:ext cx="4214842" cy="2919610"/>
          </a:xfrm>
          <a:prstGeom prst="rect">
            <a:avLst/>
          </a:prstGeom>
          <a:scene3d>
            <a:camera prst="orthographicFront"/>
            <a:lightRig rig="threePt" dir="t"/>
          </a:scene3d>
          <a:sp3d>
            <a:bevelT w="152400" h="50800" prst="softRound"/>
          </a:sp3d>
        </p:spPr>
      </p:pic>
      <p:pic>
        <p:nvPicPr>
          <p:cNvPr id="7" name="6 Imagen" descr="Imagen1u.jpg"/>
          <p:cNvPicPr>
            <a:picLocks noChangeAspect="1"/>
          </p:cNvPicPr>
          <p:nvPr/>
        </p:nvPicPr>
        <p:blipFill>
          <a:blip r:embed="rId3">
            <a:duotone>
              <a:prstClr val="black"/>
              <a:schemeClr val="accent6">
                <a:tint val="45000"/>
                <a:satMod val="400000"/>
              </a:schemeClr>
            </a:duotone>
          </a:blip>
          <a:stretch>
            <a:fillRect/>
          </a:stretch>
        </p:blipFill>
        <p:spPr>
          <a:xfrm>
            <a:off x="285720" y="3571876"/>
            <a:ext cx="4286280" cy="2919610"/>
          </a:xfrm>
          <a:prstGeom prst="rect">
            <a:avLst/>
          </a:prstGeom>
          <a:scene3d>
            <a:camera prst="orthographicFront"/>
            <a:lightRig rig="threePt" dir="t"/>
          </a:scene3d>
          <a:sp3d>
            <a:bevelT w="152400" h="50800" prst="softRound"/>
          </a:sp3d>
        </p:spPr>
      </p:pic>
      <p:pic>
        <p:nvPicPr>
          <p:cNvPr id="8" name="7 Imagen" descr="Imagen1u.jpg"/>
          <p:cNvPicPr>
            <a:picLocks noChangeAspect="1"/>
          </p:cNvPicPr>
          <p:nvPr/>
        </p:nvPicPr>
        <p:blipFill>
          <a:blip r:embed="rId3">
            <a:duotone>
              <a:prstClr val="black"/>
              <a:schemeClr val="accent6">
                <a:tint val="45000"/>
                <a:satMod val="400000"/>
              </a:schemeClr>
            </a:duotone>
          </a:blip>
          <a:stretch>
            <a:fillRect/>
          </a:stretch>
        </p:blipFill>
        <p:spPr>
          <a:xfrm>
            <a:off x="4572000" y="3571876"/>
            <a:ext cx="4214842" cy="2919610"/>
          </a:xfrm>
          <a:prstGeom prst="rect">
            <a:avLst/>
          </a:prstGeom>
          <a:scene3d>
            <a:camera prst="orthographicFront"/>
            <a:lightRig rig="threePt" dir="t"/>
          </a:scene3d>
          <a:sp3d>
            <a:bevelT w="152400" h="50800" prst="softRound"/>
          </a:sp3d>
        </p:spPr>
      </p:pic>
      <p:sp>
        <p:nvSpPr>
          <p:cNvPr id="9" name="8 CuadroTexto"/>
          <p:cNvSpPr txBox="1"/>
          <p:nvPr/>
        </p:nvSpPr>
        <p:spPr>
          <a:xfrm>
            <a:off x="642910" y="4429132"/>
            <a:ext cx="8143932" cy="2677656"/>
          </a:xfrm>
          <a:prstGeom prst="rect">
            <a:avLst/>
          </a:prstGeom>
          <a:noFill/>
        </p:spPr>
        <p:txBody>
          <a:bodyPr wrap="square" rtlCol="0">
            <a:spAutoFit/>
          </a:bodyPr>
          <a:lstStyle/>
          <a:p>
            <a:pP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Un hombre de la SS se aproximó a mí, haciendo sonar las botas en las piedras del piso.  Me miró de arriba abajo y preguntó la edad.–”</a:t>
            </a:r>
            <a:r>
              <a:rPr lang="es-ES" sz="2800" b="1" dirty="0" err="1" smtClean="0">
                <a:solidFill>
                  <a:srgbClr val="FFFF00"/>
                </a:solidFill>
                <a:effectLst>
                  <a:outerShdw blurRad="38100" dist="38100" dir="2700000" algn="tl">
                    <a:srgbClr val="000000">
                      <a:alpha val="43137"/>
                    </a:srgbClr>
                  </a:outerShdw>
                </a:effectLst>
                <a:latin typeface="Script MT Bold" pitchFamily="66" charset="0"/>
              </a:rPr>
              <a:t>Dieciseis</a:t>
            </a:r>
            <a:r>
              <a:rPr lang="es-ES" sz="2800" b="1" dirty="0" smtClean="0">
                <a:solidFill>
                  <a:srgbClr val="FFFF00"/>
                </a:solidFill>
                <a:effectLst>
                  <a:outerShdw blurRad="38100" dist="38100" dir="2700000" algn="tl">
                    <a:srgbClr val="000000">
                      <a:alpha val="43137"/>
                    </a:srgbClr>
                  </a:outerShdw>
                </a:effectLst>
                <a:latin typeface="Script MT Bold" pitchFamily="66" charset="0"/>
              </a:rPr>
              <a:t>” le dije.  El me envió hacia la izquierda con mis 3 hermanos y otros hombre jóvenes y saludables. </a:t>
            </a:r>
            <a:endParaRPr lang="es-PE" sz="28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800"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5000"/>
                                        <p:tgtEl>
                                          <p:spTgt spid="4"/>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0" fill="hold"/>
                                        <p:tgtEl>
                                          <p:spTgt spid="9"/>
                                        </p:tgtEl>
                                        <p:attrNameLst>
                                          <p:attrName>ppt_w</p:attrName>
                                        </p:attrNameLst>
                                      </p:cBhvr>
                                      <p:tavLst>
                                        <p:tav tm="0">
                                          <p:val>
                                            <p:strVal val="#ppt_w*0.70"/>
                                          </p:val>
                                        </p:tav>
                                        <p:tav tm="100000">
                                          <p:val>
                                            <p:strVal val="#ppt_w"/>
                                          </p:val>
                                        </p:tav>
                                      </p:tavLst>
                                    </p:anim>
                                    <p:anim calcmode="lin" valueType="num">
                                      <p:cBhvr>
                                        <p:cTn id="23" dur="5000" fill="hold"/>
                                        <p:tgtEl>
                                          <p:spTgt spid="9"/>
                                        </p:tgtEl>
                                        <p:attrNameLst>
                                          <p:attrName>ppt_h</p:attrName>
                                        </p:attrNameLst>
                                      </p:cBhvr>
                                      <p:tavLst>
                                        <p:tav tm="0">
                                          <p:val>
                                            <p:strVal val="#ppt_h"/>
                                          </p:val>
                                        </p:tav>
                                        <p:tav tm="100000">
                                          <p:val>
                                            <p:strVal val="#ppt_h"/>
                                          </p:val>
                                        </p:tav>
                                      </p:tavLst>
                                    </p:anim>
                                    <p:animEffect transition="in" filter="fade">
                                      <p:cBhvr>
                                        <p:cTn id="24"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b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ub4.jpg"/>
          <p:cNvPicPr>
            <a:picLocks noChangeAspect="1"/>
          </p:cNvPicPr>
          <p:nvPr/>
        </p:nvPicPr>
        <p:blipFill>
          <a:blip r:embed="rId2">
            <a:duotone>
              <a:prstClr val="black"/>
              <a:schemeClr val="accent6">
                <a:tint val="45000"/>
                <a:satMod val="400000"/>
              </a:schemeClr>
            </a:duotone>
            <a:lum bright="10000"/>
          </a:blip>
          <a:stretch>
            <a:fillRect/>
          </a:stretch>
        </p:blipFill>
        <p:spPr>
          <a:xfrm>
            <a:off x="214281" y="214291"/>
            <a:ext cx="8643999" cy="6482998"/>
          </a:xfrm>
          <a:prstGeom prst="rect">
            <a:avLst/>
          </a:prstGeom>
          <a:scene3d>
            <a:camera prst="orthographicFront"/>
            <a:lightRig rig="threePt" dir="t"/>
          </a:scene3d>
          <a:sp3d>
            <a:bevelT w="152400" h="50800" prst="softRound"/>
          </a:sp3d>
        </p:spPr>
      </p:pic>
      <p:sp>
        <p:nvSpPr>
          <p:cNvPr id="6" name="5 CuadroTexto"/>
          <p:cNvSpPr txBox="1"/>
          <p:nvPr/>
        </p:nvSpPr>
        <p:spPr>
          <a:xfrm>
            <a:off x="142844" y="5286388"/>
            <a:ext cx="8786874" cy="1815882"/>
          </a:xfrm>
          <a:prstGeom prst="rect">
            <a:avLst/>
          </a:prstGeom>
          <a:noFill/>
        </p:spPr>
        <p:txBody>
          <a:bodyPr wrap="square" rtlCol="0">
            <a:spAutoFit/>
          </a:bodyPr>
          <a:lstStyle/>
          <a:p>
            <a:pPr algn="ctr"/>
            <a:r>
              <a:rPr lang="es-ES" sz="2800" dirty="0" smtClean="0">
                <a:solidFill>
                  <a:srgbClr val="FFFF00"/>
                </a:solidFill>
                <a:effectLst>
                  <a:outerShdw blurRad="38100" dist="38100" dir="2700000" algn="tl">
                    <a:srgbClr val="000000">
                      <a:alpha val="43137"/>
                    </a:srgbClr>
                  </a:outerShdw>
                </a:effectLst>
                <a:latin typeface="Script MT Bold" pitchFamily="66" charset="0"/>
              </a:rPr>
              <a:t>Mi madre fue enviada a la derecha con otras mujeres, niños enfermos y gente mayor. Le pregunté a Isidoro, -¿por qué?.   Él no me respondió.</a:t>
            </a:r>
            <a:endParaRPr lang="es-PE" sz="2800"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800" dirty="0">
              <a:solidFill>
                <a:srgbClr val="FFFF00"/>
              </a:solidFill>
              <a:latin typeface="Script MT Bold" pitchFamily="66" charset="0"/>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ying goodbye to children held at the Lodz ghetto prison before they were deported to Chelmno in Sept 1942.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Saying goodbye to children held at the Lodz ghetto prison before they were deported to Chelmno in Sept 1942.jpg"/>
          <p:cNvPicPr>
            <a:picLocks noChangeAspect="1"/>
          </p:cNvPicPr>
          <p:nvPr/>
        </p:nvPicPr>
        <p:blipFill>
          <a:blip r:embed="rId2">
            <a:lum contrast="10000"/>
          </a:blip>
          <a:stretch>
            <a:fillRect/>
          </a:stretch>
        </p:blipFill>
        <p:spPr>
          <a:xfrm>
            <a:off x="214282" y="285727"/>
            <a:ext cx="8572560" cy="6322263"/>
          </a:xfrm>
          <a:prstGeom prst="rect">
            <a:avLst/>
          </a:prstGeom>
          <a:scene3d>
            <a:camera prst="orthographicFront"/>
            <a:lightRig rig="threePt" dir="t"/>
          </a:scene3d>
          <a:sp3d>
            <a:bevelT w="152400" h="50800" prst="softRound"/>
          </a:sp3d>
        </p:spPr>
      </p:pic>
      <p:sp>
        <p:nvSpPr>
          <p:cNvPr id="6" name="5 CuadroTexto"/>
          <p:cNvSpPr txBox="1"/>
          <p:nvPr/>
        </p:nvSpPr>
        <p:spPr>
          <a:xfrm>
            <a:off x="0" y="4143380"/>
            <a:ext cx="9144000" cy="3046988"/>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Script MT Bold" pitchFamily="66" charset="0"/>
              </a:rPr>
              <a:t>Corrí al lado de mamá y le dije que me quería quedar con ella.  -”No” me dijo firmemente, “Vete de aquí, no quiero verte,  vete con tus hermanos”.   Ella nunca me había hablado tan duramente, pero entendí,  estaba protegiéndome. Me amaba tanto, que por esa única vez, ella fingió no hacerlo.  Fue la última vez que la vi.</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400"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c.jpg"/>
          <p:cNvPicPr>
            <a:picLocks noGrp="1" noChangeAspect="1"/>
          </p:cNvPicPr>
          <p:nvPr>
            <p:ph idx="1"/>
          </p:nvPr>
        </p:nvPicPr>
        <p:blipFill>
          <a:blip r:embed="rId2"/>
          <a:stretch>
            <a:fillRect/>
          </a:stretch>
        </p:blipFill>
        <p:spPr>
          <a:xfrm>
            <a:off x="-1" y="0"/>
            <a:ext cx="9131041" cy="6858000"/>
          </a:xfrm>
          <a:scene3d>
            <a:camera prst="orthographicFront"/>
            <a:lightRig rig="threePt" dir="t"/>
          </a:scene3d>
          <a:sp3d>
            <a:bevelT w="152400" h="50800" prst="softRound"/>
          </a:sp3d>
        </p:spPr>
      </p:pic>
      <p:pic>
        <p:nvPicPr>
          <p:cNvPr id="5" name="3 Marcador de contenido" descr="Imagen1c.jpg"/>
          <p:cNvPicPr>
            <a:picLocks noChangeAspect="1"/>
          </p:cNvPicPr>
          <p:nvPr/>
        </p:nvPicPr>
        <p:blipFill>
          <a:blip r:embed="rId2">
            <a:duotone>
              <a:schemeClr val="accent6">
                <a:shade val="45000"/>
                <a:satMod val="135000"/>
              </a:schemeClr>
              <a:prstClr val="white"/>
            </a:duotone>
            <a:lum bright="-20000"/>
          </a:blip>
          <a:stretch>
            <a:fillRect/>
          </a:stretch>
        </p:blipFill>
        <p:spPr>
          <a:xfrm>
            <a:off x="198629" y="214290"/>
            <a:ext cx="8656183" cy="6357983"/>
          </a:xfrm>
          <a:prstGeom prst="rect">
            <a:avLst/>
          </a:prstGeom>
          <a:scene3d>
            <a:camera prst="orthographicFront"/>
            <a:lightRig rig="threePt" dir="t"/>
          </a:scene3d>
          <a:sp3d>
            <a:bevelT w="152400" h="50800" prst="softRound"/>
          </a:sp3d>
        </p:spPr>
      </p:pic>
      <p:sp>
        <p:nvSpPr>
          <p:cNvPr id="6" name="5 CuadroTexto"/>
          <p:cNvSpPr txBox="1"/>
          <p:nvPr/>
        </p:nvSpPr>
        <p:spPr>
          <a:xfrm>
            <a:off x="0" y="4572008"/>
            <a:ext cx="8715436" cy="2677656"/>
          </a:xfrm>
          <a:prstGeom prst="rect">
            <a:avLst/>
          </a:prstGeom>
          <a:noFill/>
        </p:spPr>
        <p:txBody>
          <a:bodyPr wrap="square" rtlCol="0">
            <a:spAutoFit/>
          </a:bodyPr>
          <a:lstStyle/>
          <a:p>
            <a:r>
              <a:rPr lang="es-ES" sz="2800" b="1" dirty="0" smtClean="0">
                <a:solidFill>
                  <a:srgbClr val="FFFF00"/>
                </a:solidFill>
                <a:effectLst>
                  <a:outerShdw blurRad="38100" dist="38100" dir="2700000" algn="tl">
                    <a:srgbClr val="000000">
                      <a:alpha val="43137"/>
                    </a:srgbClr>
                  </a:outerShdw>
                </a:effectLst>
                <a:latin typeface="Script MT Bold" pitchFamily="66" charset="0"/>
              </a:rPr>
              <a:t>Mis hermanos y yo fuimos transportados a Alemania, en un vagón de ganado.  Llegamos al campo de concentración de </a:t>
            </a:r>
            <a:r>
              <a:rPr lang="es-ES" sz="2800" b="1" dirty="0" err="1" smtClean="0">
                <a:solidFill>
                  <a:srgbClr val="FFFF00"/>
                </a:solidFill>
                <a:effectLst>
                  <a:outerShdw blurRad="38100" dist="38100" dir="2700000" algn="tl">
                    <a:srgbClr val="000000">
                      <a:alpha val="43137"/>
                    </a:srgbClr>
                  </a:outerShdw>
                </a:effectLst>
                <a:latin typeface="Script MT Bold" pitchFamily="66" charset="0"/>
              </a:rPr>
              <a:t>Buchenwald</a:t>
            </a:r>
            <a:r>
              <a:rPr lang="es-ES" sz="2800" b="1" dirty="0" smtClean="0">
                <a:solidFill>
                  <a:srgbClr val="FFFF00"/>
                </a:solidFill>
                <a:effectLst>
                  <a:outerShdw blurRad="38100" dist="38100" dir="2700000" algn="tl">
                    <a:srgbClr val="000000">
                      <a:alpha val="43137"/>
                    </a:srgbClr>
                  </a:outerShdw>
                </a:effectLst>
                <a:latin typeface="Script MT Bold" pitchFamily="66" charset="0"/>
              </a:rPr>
              <a:t> en una noche; semanas después, nos condujeron a una barraca abarrotada. Al día siguiente recibimos uniformes y números de identificación. </a:t>
            </a:r>
            <a:endParaRPr lang="es-PE" sz="28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800"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jpg"/>
          <p:cNvPicPr>
            <a:picLocks noChangeAspect="1"/>
          </p:cNvPicPr>
          <p:nvPr/>
        </p:nvPicPr>
        <p:blipFill>
          <a:blip r:embed="rId2"/>
          <a:srcRect l="1276" t="7813" r="3001" b="4296"/>
          <a:stretch>
            <a:fillRect/>
          </a:stretch>
        </p:blipFill>
        <p:spPr>
          <a:xfrm>
            <a:off x="190469" y="0"/>
            <a:ext cx="8810647" cy="5286388"/>
          </a:xfrm>
          <a:prstGeom prst="rect">
            <a:avLst/>
          </a:prstGeom>
        </p:spPr>
      </p:pic>
      <p:pic>
        <p:nvPicPr>
          <p:cNvPr id="5" name="4 Imagen" descr="Imagen19.jpg"/>
          <p:cNvPicPr>
            <a:picLocks noChangeAspect="1"/>
          </p:cNvPicPr>
          <p:nvPr/>
        </p:nvPicPr>
        <p:blipFill>
          <a:blip r:embed="rId2">
            <a:grayscl/>
          </a:blip>
          <a:srcRect l="1276" t="7813" r="3001" b="4296"/>
          <a:stretch>
            <a:fillRect/>
          </a:stretch>
        </p:blipFill>
        <p:spPr>
          <a:xfrm>
            <a:off x="0" y="0"/>
            <a:ext cx="9144000" cy="5014928"/>
          </a:xfrm>
          <a:prstGeom prst="rect">
            <a:avLst/>
          </a:prstGeom>
        </p:spPr>
      </p:pic>
      <p:sp>
        <p:nvSpPr>
          <p:cNvPr id="6" name="5 CuadroTexto"/>
          <p:cNvSpPr txBox="1"/>
          <p:nvPr/>
        </p:nvSpPr>
        <p:spPr>
          <a:xfrm>
            <a:off x="214282" y="4180344"/>
            <a:ext cx="8715436" cy="2677656"/>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Script MT Bold" pitchFamily="66" charset="0"/>
              </a:rPr>
              <a:t>”No me llamen Herman nunca más, -les dije a mis hermanos, 'llámenme 98288”.   Fui puesto a trabajar en el campo crematorio, cargando los muertos en un elevador manual. Yo también me sentía muerto. Insensibilizado, me transformé en un número. Pronto nos enviaron a mis hermanos y a mí, a </a:t>
            </a:r>
            <a:r>
              <a:rPr lang="es-ES" sz="2400" b="1" dirty="0" err="1" smtClean="0">
                <a:solidFill>
                  <a:srgbClr val="FFFF00"/>
                </a:solidFill>
                <a:effectLst>
                  <a:outerShdw blurRad="38100" dist="38100" dir="2700000" algn="tl">
                    <a:srgbClr val="000000">
                      <a:alpha val="43137"/>
                    </a:srgbClr>
                  </a:outerShdw>
                </a:effectLst>
                <a:latin typeface="Script MT Bold" pitchFamily="66" charset="0"/>
              </a:rPr>
              <a:t>Schlieben</a:t>
            </a:r>
            <a:r>
              <a:rPr lang="es-ES" sz="2400" b="1" dirty="0" smtClean="0">
                <a:solidFill>
                  <a:srgbClr val="FFFF00"/>
                </a:solidFill>
                <a:effectLst>
                  <a:outerShdw blurRad="38100" dist="38100" dir="2700000" algn="tl">
                    <a:srgbClr val="000000">
                      <a:alpha val="43137"/>
                    </a:srgbClr>
                  </a:outerShdw>
                </a:effectLst>
                <a:latin typeface="Script MT Bold" pitchFamily="66" charset="0"/>
              </a:rPr>
              <a:t>, uno de los </a:t>
            </a:r>
            <a:r>
              <a:rPr lang="es-ES" sz="2400" b="1" dirty="0" err="1" smtClean="0">
                <a:solidFill>
                  <a:srgbClr val="FFFF00"/>
                </a:solidFill>
                <a:effectLst>
                  <a:outerShdw blurRad="38100" dist="38100" dir="2700000" algn="tl">
                    <a:srgbClr val="000000">
                      <a:alpha val="43137"/>
                    </a:srgbClr>
                  </a:outerShdw>
                </a:effectLst>
                <a:latin typeface="Script MT Bold" pitchFamily="66" charset="0"/>
              </a:rPr>
              <a:t>subcampos</a:t>
            </a:r>
            <a:r>
              <a:rPr lang="es-ES" sz="2400" b="1" dirty="0" smtClean="0">
                <a:solidFill>
                  <a:srgbClr val="FFFF00"/>
                </a:solidFill>
                <a:effectLst>
                  <a:outerShdw blurRad="38100" dist="38100" dir="2700000" algn="tl">
                    <a:srgbClr val="000000">
                      <a:alpha val="43137"/>
                    </a:srgbClr>
                  </a:outerShdw>
                </a:effectLst>
                <a:latin typeface="Script MT Bold" pitchFamily="66" charset="0"/>
              </a:rPr>
              <a:t> de </a:t>
            </a:r>
            <a:r>
              <a:rPr lang="es-ES" sz="2400" b="1" dirty="0" err="1" smtClean="0">
                <a:solidFill>
                  <a:srgbClr val="FFFF00"/>
                </a:solidFill>
                <a:effectLst>
                  <a:outerShdw blurRad="38100" dist="38100" dir="2700000" algn="tl">
                    <a:srgbClr val="000000">
                      <a:alpha val="43137"/>
                    </a:srgbClr>
                  </a:outerShdw>
                </a:effectLst>
                <a:latin typeface="Script MT Bold" pitchFamily="66" charset="0"/>
              </a:rPr>
              <a:t>Buchenwald</a:t>
            </a:r>
            <a:r>
              <a:rPr lang="es-ES" sz="2400" b="1" dirty="0" smtClean="0">
                <a:solidFill>
                  <a:srgbClr val="FFFF00"/>
                </a:solidFill>
                <a:effectLst>
                  <a:outerShdw blurRad="38100" dist="38100" dir="2700000" algn="tl">
                    <a:srgbClr val="000000">
                      <a:alpha val="43137"/>
                    </a:srgbClr>
                  </a:outerShdw>
                </a:effectLst>
                <a:latin typeface="Script MT Bold" pitchFamily="66" charset="0"/>
              </a:rPr>
              <a:t>  cercanos a Berlín</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400" dirty="0">
              <a:solidFill>
                <a:srgbClr val="FFFF00"/>
              </a:solidFill>
              <a:latin typeface="Script MT Bold" pitchFamily="66" charset="0"/>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ngel229.gif"/>
          <p:cNvPicPr>
            <a:picLocks noGrp="1" noChangeAspect="1"/>
          </p:cNvPicPr>
          <p:nvPr>
            <p:ph idx="1"/>
          </p:nvPr>
        </p:nvPicPr>
        <p:blipFill>
          <a:blip r:embed="rId3"/>
          <a:stretch>
            <a:fillRect/>
          </a:stretch>
        </p:blipFill>
        <p:spPr>
          <a:xfrm>
            <a:off x="2786050" y="500042"/>
            <a:ext cx="6357950" cy="6357958"/>
          </a:xfrm>
        </p:spPr>
      </p:pic>
      <p:sp>
        <p:nvSpPr>
          <p:cNvPr id="5" name="4 CuadroTexto"/>
          <p:cNvSpPr txBox="1"/>
          <p:nvPr/>
        </p:nvSpPr>
        <p:spPr>
          <a:xfrm>
            <a:off x="214282" y="2000240"/>
            <a:ext cx="3000364" cy="3416320"/>
          </a:xfrm>
          <a:prstGeom prst="rect">
            <a:avLst/>
          </a:prstGeom>
          <a:noFill/>
        </p:spPr>
        <p:txBody>
          <a:bodyPr wrap="square" rtlCol="0">
            <a:spAutoFit/>
          </a:bodyPr>
          <a:lstStyle/>
          <a:p>
            <a:r>
              <a:rPr lang="es-ES" sz="2400" dirty="0" smtClean="0">
                <a:solidFill>
                  <a:schemeClr val="accent1">
                    <a:lumMod val="40000"/>
                    <a:lumOff val="60000"/>
                  </a:schemeClr>
                </a:solidFill>
                <a:effectLst>
                  <a:outerShdw blurRad="38100" dist="38100" dir="2700000" algn="tl">
                    <a:srgbClr val="000000">
                      <a:alpha val="43137"/>
                    </a:srgbClr>
                  </a:outerShdw>
                </a:effectLst>
                <a:latin typeface="Script MT Bold" pitchFamily="66" charset="0"/>
              </a:rPr>
              <a:t>Una mañana  creí oír la voz de mi madre:  -”Hijo, dijo suave y claramente, te voy a mandar un Ángel”.   Entonces me desperté, fue solamente un sueño, un lindo sueño.</a:t>
            </a:r>
            <a:endParaRPr lang="es-PE" sz="2400" dirty="0" smtClean="0">
              <a:solidFill>
                <a:schemeClr val="accent1">
                  <a:lumMod val="40000"/>
                  <a:lumOff val="60000"/>
                </a:schemeClr>
              </a:solidFill>
              <a:effectLst>
                <a:outerShdw blurRad="38100" dist="38100" dir="2700000" algn="tl">
                  <a:srgbClr val="000000">
                    <a:alpha val="43137"/>
                  </a:srgbClr>
                </a:outerShdw>
              </a:effectLst>
              <a:latin typeface="Script MT Bold" pitchFamily="66" charset="0"/>
            </a:endParaRPr>
          </a:p>
          <a:p>
            <a:endParaRPr lang="es-ES" sz="2400" dirty="0">
              <a:solidFill>
                <a:schemeClr val="accent1">
                  <a:lumMod val="40000"/>
                  <a:lumOff val="60000"/>
                </a:schemeClr>
              </a:solidFill>
              <a:latin typeface="Script MT Bold" pitchFamily="66" charset="0"/>
            </a:endParaRPr>
          </a:p>
        </p:txBody>
      </p:sp>
    </p:spTree>
  </p:cSld>
  <p:clrMapOvr>
    <a:masterClrMapping/>
  </p:clrMapOvr>
  <p:transition advTm="23000">
    <p:sndAc>
      <p:stSnd>
        <p:snd r:embed="rId2" name="paul mouriat - exo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600" decel="100000"/>
                                        <p:tgtEl>
                                          <p:spTgt spid="5"/>
                                        </p:tgtEl>
                                      </p:cBhvr>
                                    </p:animEffect>
                                    <p:anim calcmode="lin" valueType="num">
                                      <p:cBhvr>
                                        <p:cTn id="8" dur="1600" decel="100000" fill="hold"/>
                                        <p:tgtEl>
                                          <p:spTgt spid="5"/>
                                        </p:tgtEl>
                                        <p:attrNameLst>
                                          <p:attrName>style.rotation</p:attrName>
                                        </p:attrNameLst>
                                      </p:cBhvr>
                                      <p:tavLst>
                                        <p:tav tm="0">
                                          <p:val>
                                            <p:fltVal val="-90"/>
                                          </p:val>
                                        </p:tav>
                                        <p:tav tm="100000">
                                          <p:val>
                                            <p:fltVal val="0"/>
                                          </p:val>
                                        </p:tav>
                                      </p:tavLst>
                                    </p:anim>
                                    <p:anim calcmode="lin" valueType="num">
                                      <p:cBhvr>
                                        <p:cTn id="9" dur="1600" decel="100000" fill="hold"/>
                                        <p:tgtEl>
                                          <p:spTgt spid="5"/>
                                        </p:tgtEl>
                                        <p:attrNameLst>
                                          <p:attrName>ppt_x</p:attrName>
                                        </p:attrNameLst>
                                      </p:cBhvr>
                                      <p:tavLst>
                                        <p:tav tm="0">
                                          <p:val>
                                            <p:strVal val="#ppt_x+0.4"/>
                                          </p:val>
                                        </p:tav>
                                        <p:tav tm="100000">
                                          <p:val>
                                            <p:strVal val="#ppt_x-0.05"/>
                                          </p:val>
                                        </p:tav>
                                      </p:tavLst>
                                    </p:anim>
                                    <p:anim calcmode="lin" valueType="num">
                                      <p:cBhvr>
                                        <p:cTn id="10" dur="1600" decel="100000" fill="hold"/>
                                        <p:tgtEl>
                                          <p:spTgt spid="5"/>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50000"/>
            </a:schemeClr>
          </a:solidFill>
        </p:spPr>
        <p:txBody>
          <a:bodyPr/>
          <a:lstStyle/>
          <a:p>
            <a:endParaRPr lang="es-ES" dirty="0"/>
          </a:p>
        </p:txBody>
      </p:sp>
      <p:pic>
        <p:nvPicPr>
          <p:cNvPr id="4" name="3 Imagen" descr="par60325-1241087908.jpg"/>
          <p:cNvPicPr>
            <a:picLocks noChangeAspect="1"/>
          </p:cNvPicPr>
          <p:nvPr/>
        </p:nvPicPr>
        <p:blipFill>
          <a:blip r:embed="rId2">
            <a:lum contrast="10000"/>
          </a:blip>
          <a:srcRect l="2343" t="3125" r="2343" b="3125"/>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par60325-1241087908.jpg"/>
          <p:cNvPicPr>
            <a:picLocks noChangeAspect="1"/>
          </p:cNvPicPr>
          <p:nvPr/>
        </p:nvPicPr>
        <p:blipFill>
          <a:blip r:embed="rId2">
            <a:lum contrast="10000"/>
          </a:blip>
          <a:srcRect l="2343" t="3125" r="2343" b="3125"/>
          <a:stretch>
            <a:fillRect/>
          </a:stretch>
        </p:blipFill>
        <p:spPr>
          <a:xfrm>
            <a:off x="262130" y="214290"/>
            <a:ext cx="8596150" cy="6462186"/>
          </a:xfrm>
          <a:prstGeom prst="rect">
            <a:avLst/>
          </a:prstGeom>
          <a:scene3d>
            <a:camera prst="orthographicFront"/>
            <a:lightRig rig="threePt" dir="t"/>
          </a:scene3d>
          <a:sp3d>
            <a:bevelT w="152400" h="50800" prst="softRound"/>
          </a:sp3d>
        </p:spPr>
      </p:pic>
      <p:sp>
        <p:nvSpPr>
          <p:cNvPr id="6" name="5 CuadroTexto"/>
          <p:cNvSpPr txBox="1"/>
          <p:nvPr/>
        </p:nvSpPr>
        <p:spPr>
          <a:xfrm>
            <a:off x="285720" y="285728"/>
            <a:ext cx="6127704" cy="2246769"/>
          </a:xfrm>
          <a:prstGeom prst="rect">
            <a:avLst/>
          </a:prstGeom>
          <a:noFill/>
        </p:spPr>
        <p:txBody>
          <a:bodyPr wrap="none" rtlCol="0">
            <a:spAutoFit/>
          </a:bodyPr>
          <a:lstStyle/>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Pero en ese lugar no podía haber Ángeles. </a:t>
            </a:r>
          </a:p>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Solamente trabajo,</a:t>
            </a:r>
          </a:p>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hambre y </a:t>
            </a:r>
          </a:p>
          <a:p>
            <a:pPr algn="ctr" fontAlgn="auto">
              <a:spcBef>
                <a:spcPts val="0"/>
              </a:spcBef>
              <a:spcAft>
                <a:spcPts val="0"/>
              </a:spcAft>
              <a:defRPr/>
            </a:pPr>
            <a:r>
              <a:rPr lang="es-ES" sz="2800" b="1" dirty="0" smtClean="0">
                <a:solidFill>
                  <a:srgbClr val="FFFF00"/>
                </a:solidFill>
                <a:effectLst>
                  <a:outerShdw blurRad="38100" dist="38100" dir="2700000" algn="tl">
                    <a:srgbClr val="000000">
                      <a:alpha val="43137"/>
                    </a:srgbClr>
                  </a:outerShdw>
                </a:effectLst>
                <a:latin typeface="Script MT Bold" pitchFamily="66" charset="0"/>
              </a:rPr>
              <a:t>miedo</a:t>
            </a:r>
            <a:endParaRPr lang="es-PE" sz="28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800" dirty="0">
              <a:solidFill>
                <a:srgbClr val="FFFF00"/>
              </a:solidFill>
              <a:latin typeface="Script MT Bold"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600" decel="100000"/>
                                        <p:tgtEl>
                                          <p:spTgt spid="6"/>
                                        </p:tgtEl>
                                      </p:cBhvr>
                                    </p:animEffect>
                                    <p:anim calcmode="lin" valueType="num">
                                      <p:cBhvr>
                                        <p:cTn id="14" dur="1600" decel="100000" fill="hold"/>
                                        <p:tgtEl>
                                          <p:spTgt spid="6"/>
                                        </p:tgtEl>
                                        <p:attrNameLst>
                                          <p:attrName>style.rotation</p:attrName>
                                        </p:attrNameLst>
                                      </p:cBhvr>
                                      <p:tavLst>
                                        <p:tav tm="0">
                                          <p:val>
                                            <p:fltVal val="-90"/>
                                          </p:val>
                                        </p:tav>
                                        <p:tav tm="100000">
                                          <p:val>
                                            <p:fltVal val="0"/>
                                          </p:val>
                                        </p:tav>
                                      </p:tavLst>
                                    </p:anim>
                                    <p:anim calcmode="lin" valueType="num">
                                      <p:cBhvr>
                                        <p:cTn id="15" dur="1600" decel="100000" fill="hold"/>
                                        <p:tgtEl>
                                          <p:spTgt spid="6"/>
                                        </p:tgtEl>
                                        <p:attrNameLst>
                                          <p:attrName>ppt_x</p:attrName>
                                        </p:attrNameLst>
                                      </p:cBhvr>
                                      <p:tavLst>
                                        <p:tav tm="0">
                                          <p:val>
                                            <p:strVal val="#ppt_x+0.4"/>
                                          </p:val>
                                        </p:tav>
                                        <p:tav tm="100000">
                                          <p:val>
                                            <p:strVal val="#ppt_x-0.05"/>
                                          </p:val>
                                        </p:tav>
                                      </p:tavLst>
                                    </p:anim>
                                    <p:anim calcmode="lin" valueType="num">
                                      <p:cBhvr>
                                        <p:cTn id="16" dur="1600" decel="100000" fill="hold"/>
                                        <p:tgtEl>
                                          <p:spTgt spid="6"/>
                                        </p:tgtEl>
                                        <p:attrNameLst>
                                          <p:attrName>ppt_y</p:attrName>
                                        </p:attrNameLst>
                                      </p:cBhvr>
                                      <p:tavLst>
                                        <p:tav tm="0">
                                          <p:val>
                                            <p:strVal val="#ppt_y-0.4"/>
                                          </p:val>
                                        </p:tav>
                                        <p:tav tm="100000">
                                          <p:val>
                                            <p:strVal val="#ppt_y+0.1"/>
                                          </p:val>
                                        </p:tav>
                                      </p:tavLst>
                                    </p:anim>
                                    <p:anim calcmode="lin" valueType="num">
                                      <p:cBhvr>
                                        <p:cTn id="17"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8"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lonia Junio 2010 457.JPG"/>
          <p:cNvPicPr>
            <a:picLocks noChangeAspect="1"/>
          </p:cNvPicPr>
          <p:nvPr/>
        </p:nvPicPr>
        <p:blipFill>
          <a:blip r:embed="rId2"/>
          <a:stretch>
            <a:fillRect/>
          </a:stretch>
        </p:blipFill>
        <p:spPr>
          <a:xfrm>
            <a:off x="15189" y="0"/>
            <a:ext cx="9113621" cy="6858000"/>
          </a:xfrm>
          <a:prstGeom prst="rect">
            <a:avLst/>
          </a:prstGeom>
        </p:spPr>
      </p:pic>
      <p:pic>
        <p:nvPicPr>
          <p:cNvPr id="6" name="5 Imagen" descr="Polonia Junio 2010 457.JPG"/>
          <p:cNvPicPr>
            <a:picLocks noChangeAspect="1"/>
          </p:cNvPicPr>
          <p:nvPr/>
        </p:nvPicPr>
        <p:blipFill>
          <a:blip r:embed="rId2"/>
          <a:stretch>
            <a:fillRect/>
          </a:stretch>
        </p:blipFill>
        <p:spPr>
          <a:xfrm>
            <a:off x="214282" y="214290"/>
            <a:ext cx="8566862" cy="6429420"/>
          </a:xfrm>
          <a:prstGeom prst="rect">
            <a:avLst/>
          </a:prstGeom>
        </p:spPr>
      </p:pic>
      <p:sp>
        <p:nvSpPr>
          <p:cNvPr id="7" name="6 CuadroTexto"/>
          <p:cNvSpPr txBox="1"/>
          <p:nvPr/>
        </p:nvSpPr>
        <p:spPr>
          <a:xfrm>
            <a:off x="4357686" y="142852"/>
            <a:ext cx="4500593" cy="3108543"/>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Script MT Bold" pitchFamily="66" charset="0"/>
              </a:rPr>
              <a:t>Pocos días después, estaba caminando alrededor del campo de las barracas, cerca de la alambrada de púas, donde los guardias no podrían verme fácilmente. Estaba solo.</a:t>
            </a:r>
            <a:endParaRPr lang="es-PE" sz="28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800"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par>
                          <p:cTn id="11" fill="hold">
                            <p:stCondLst>
                              <p:cond delay="5000"/>
                            </p:stCondLst>
                            <p:childTnLst>
                              <p:par>
                                <p:cTn id="12" presetID="3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600" decel="100000"/>
                                        <p:tgtEl>
                                          <p:spTgt spid="7"/>
                                        </p:tgtEl>
                                      </p:cBhvr>
                                    </p:animEffect>
                                    <p:anim calcmode="lin" valueType="num">
                                      <p:cBhvr>
                                        <p:cTn id="15" dur="1600" decel="100000" fill="hold"/>
                                        <p:tgtEl>
                                          <p:spTgt spid="7"/>
                                        </p:tgtEl>
                                        <p:attrNameLst>
                                          <p:attrName>style.rotation</p:attrName>
                                        </p:attrNameLst>
                                      </p:cBhvr>
                                      <p:tavLst>
                                        <p:tav tm="0">
                                          <p:val>
                                            <p:fltVal val="-90"/>
                                          </p:val>
                                        </p:tav>
                                        <p:tav tm="100000">
                                          <p:val>
                                            <p:fltVal val="0"/>
                                          </p:val>
                                        </p:tav>
                                      </p:tavLst>
                                    </p:anim>
                                    <p:anim calcmode="lin" valueType="num">
                                      <p:cBhvr>
                                        <p:cTn id="16" dur="1600" decel="100000" fill="hold"/>
                                        <p:tgtEl>
                                          <p:spTgt spid="7"/>
                                        </p:tgtEl>
                                        <p:attrNameLst>
                                          <p:attrName>ppt_x</p:attrName>
                                        </p:attrNameLst>
                                      </p:cBhvr>
                                      <p:tavLst>
                                        <p:tav tm="0">
                                          <p:val>
                                            <p:strVal val="#ppt_x+0.4"/>
                                          </p:val>
                                        </p:tav>
                                        <p:tav tm="100000">
                                          <p:val>
                                            <p:strVal val="#ppt_x-0.05"/>
                                          </p:val>
                                        </p:tav>
                                      </p:tavLst>
                                    </p:anim>
                                    <p:anim calcmode="lin" valueType="num">
                                      <p:cBhvr>
                                        <p:cTn id="17" dur="1600" decel="100000" fill="hold"/>
                                        <p:tgtEl>
                                          <p:spTgt spid="7"/>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7"/>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3">
              <a:lumMod val="50000"/>
            </a:schemeClr>
          </a:solidFill>
          <a:scene3d>
            <a:camera prst="orthographicFront"/>
            <a:lightRig rig="threePt" dir="t"/>
          </a:scene3d>
          <a:sp3d>
            <a:bevelT w="165100" prst="coolSlant"/>
          </a:sp3d>
        </p:spPr>
        <p:txBody>
          <a:bodyPr/>
          <a:lstStyle/>
          <a:p>
            <a:endParaRPr lang="es-ES" dirty="0"/>
          </a:p>
        </p:txBody>
      </p:sp>
      <p:pic>
        <p:nvPicPr>
          <p:cNvPr id="4" name="Picture 2" descr="http://www.yodibujo.es/_uploads/_tiny_galerie/200810/amistad-inolvidable-zorro12-source_1i5.jpg"/>
          <p:cNvPicPr>
            <a:picLocks noGrp="1" noChangeAspect="1" noChangeArrowheads="1"/>
          </p:cNvPicPr>
          <p:nvPr>
            <p:ph idx="1"/>
          </p:nvPr>
        </p:nvPicPr>
        <p:blipFill>
          <a:blip r:embed="rId2"/>
          <a:srcRect/>
          <a:stretch>
            <a:fillRect/>
          </a:stretch>
        </p:blipFill>
        <p:spPr bwMode="auto">
          <a:xfrm>
            <a:off x="0" y="571480"/>
            <a:ext cx="9144000" cy="5857892"/>
          </a:xfrm>
          <a:prstGeom prst="rect">
            <a:avLst/>
          </a:prstGeom>
          <a:noFill/>
          <a:ln w="9525">
            <a:noFill/>
            <a:miter lim="800000"/>
            <a:headEnd/>
            <a:tailEnd/>
          </a:ln>
          <a:scene3d>
            <a:camera prst="orthographicFront"/>
            <a:lightRig rig="threePt" dir="t"/>
          </a:scene3d>
          <a:sp3d>
            <a:bevelT w="165100" prst="coolSlant"/>
          </a:sp3d>
        </p:spPr>
      </p:pic>
      <p:pic>
        <p:nvPicPr>
          <p:cNvPr id="5" name="Picture 2" descr="http://www.yodibujo.es/_uploads/_tiny_galerie/200810/amistad-inolvidable-zorro12-source_1i5.jpg"/>
          <p:cNvPicPr>
            <a:picLocks noChangeAspect="1" noChangeArrowheads="1"/>
          </p:cNvPicPr>
          <p:nvPr/>
        </p:nvPicPr>
        <p:blipFill>
          <a:blip r:embed="rId2"/>
          <a:srcRect/>
          <a:stretch>
            <a:fillRect/>
          </a:stretch>
        </p:blipFill>
        <p:spPr bwMode="auto">
          <a:xfrm>
            <a:off x="0" y="785794"/>
            <a:ext cx="9144000" cy="5452128"/>
          </a:xfrm>
          <a:prstGeom prst="rect">
            <a:avLst/>
          </a:prstGeom>
          <a:noFill/>
          <a:ln w="9525">
            <a:noFill/>
            <a:miter lim="800000"/>
            <a:headEnd/>
            <a:tailEnd/>
          </a:ln>
          <a:scene3d>
            <a:camera prst="orthographicFront"/>
            <a:lightRig rig="threePt" dir="t"/>
          </a:scene3d>
          <a:sp3d>
            <a:bevelT w="165100" prst="coolSlant"/>
          </a:sp3d>
        </p:spPr>
      </p:pic>
      <p:sp>
        <p:nvSpPr>
          <p:cNvPr id="6" name="5 CuadroTexto"/>
          <p:cNvSpPr txBox="1"/>
          <p:nvPr/>
        </p:nvSpPr>
        <p:spPr>
          <a:xfrm>
            <a:off x="214282" y="2857496"/>
            <a:ext cx="3214678" cy="3539430"/>
          </a:xfrm>
          <a:prstGeom prst="rect">
            <a:avLst/>
          </a:prstGeom>
          <a:noFill/>
        </p:spPr>
        <p:txBody>
          <a:bodyPr wrap="square" rtlCol="0">
            <a:spAutoFit/>
          </a:bodyPr>
          <a:lstStyle/>
          <a:p>
            <a:r>
              <a:rPr lang="es-ES" sz="2800" b="1" dirty="0" smtClean="0">
                <a:solidFill>
                  <a:schemeClr val="bg1"/>
                </a:solidFill>
                <a:latin typeface="Script MT Bold" pitchFamily="66" charset="0"/>
              </a:rPr>
              <a:t>Del otro lado, vi a alguien, una pequeña niña con rulos suaves y luminosos. Ella estaba medio escondida detrás de un abedul.</a:t>
            </a:r>
            <a:endParaRPr lang="es-PE" sz="2800" b="1" dirty="0" smtClean="0">
              <a:solidFill>
                <a:schemeClr val="bg1"/>
              </a:solidFill>
              <a:latin typeface="Script MT Bold" pitchFamily="66" charset="0"/>
            </a:endParaRPr>
          </a:p>
          <a:p>
            <a:endParaRPr lang="es-ES" sz="2800" dirty="0">
              <a:solidFill>
                <a:schemeClr val="bg1"/>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600" decel="100000"/>
                                        <p:tgtEl>
                                          <p:spTgt spid="6"/>
                                        </p:tgtEl>
                                      </p:cBhvr>
                                    </p:animEffect>
                                    <p:anim calcmode="lin" valueType="num">
                                      <p:cBhvr>
                                        <p:cTn id="14" dur="1600" decel="100000" fill="hold"/>
                                        <p:tgtEl>
                                          <p:spTgt spid="6"/>
                                        </p:tgtEl>
                                        <p:attrNameLst>
                                          <p:attrName>style.rotation</p:attrName>
                                        </p:attrNameLst>
                                      </p:cBhvr>
                                      <p:tavLst>
                                        <p:tav tm="0">
                                          <p:val>
                                            <p:fltVal val="-90"/>
                                          </p:val>
                                        </p:tav>
                                        <p:tav tm="100000">
                                          <p:val>
                                            <p:fltVal val="0"/>
                                          </p:val>
                                        </p:tav>
                                      </p:tavLst>
                                    </p:anim>
                                    <p:anim calcmode="lin" valueType="num">
                                      <p:cBhvr>
                                        <p:cTn id="15" dur="1600" decel="100000" fill="hold"/>
                                        <p:tgtEl>
                                          <p:spTgt spid="6"/>
                                        </p:tgtEl>
                                        <p:attrNameLst>
                                          <p:attrName>ppt_x</p:attrName>
                                        </p:attrNameLst>
                                      </p:cBhvr>
                                      <p:tavLst>
                                        <p:tav tm="0">
                                          <p:val>
                                            <p:strVal val="#ppt_x+0.4"/>
                                          </p:val>
                                        </p:tav>
                                        <p:tav tm="100000">
                                          <p:val>
                                            <p:strVal val="#ppt_x-0.05"/>
                                          </p:val>
                                        </p:tav>
                                      </p:tavLst>
                                    </p:anim>
                                    <p:anim calcmode="lin" valueType="num">
                                      <p:cBhvr>
                                        <p:cTn id="16" dur="1600" decel="100000" fill="hold"/>
                                        <p:tgtEl>
                                          <p:spTgt spid="6"/>
                                        </p:tgtEl>
                                        <p:attrNameLst>
                                          <p:attrName>ppt_y</p:attrName>
                                        </p:attrNameLst>
                                      </p:cBhvr>
                                      <p:tavLst>
                                        <p:tav tm="0">
                                          <p:val>
                                            <p:strVal val="#ppt_y-0.4"/>
                                          </p:val>
                                        </p:tav>
                                        <p:tav tm="100000">
                                          <p:val>
                                            <p:strVal val="#ppt_y+0.1"/>
                                          </p:val>
                                        </p:tav>
                                      </p:tavLst>
                                    </p:anim>
                                    <p:anim calcmode="lin" valueType="num">
                                      <p:cBhvr>
                                        <p:cTn id="17"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8"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Picture 4" descr="http://3.bp.blogspot.com/-WwAcvkTc2do/Tddo11lmPcI/AAAAAAAAGfU/qlawVGIaVl8/s748/20080703_1712273820_pmo-i-2-116.jpg"/>
          <p:cNvPicPr>
            <a:picLocks noGrp="1" noChangeAspect="1" noChangeArrowheads="1"/>
          </p:cNvPicPr>
          <p:nvPr>
            <p:ph idx="1"/>
          </p:nvPr>
        </p:nvPicPr>
        <p:blipFill>
          <a:blip r:embed="rId2">
            <a:lum contrast="10000"/>
          </a:blip>
          <a:srcRect b="5208"/>
          <a:stretch>
            <a:fillRect/>
          </a:stretch>
        </p:blipFill>
        <p:spPr bwMode="auto">
          <a:xfrm>
            <a:off x="2949688" y="0"/>
            <a:ext cx="6194312" cy="6858000"/>
          </a:xfrm>
          <a:prstGeom prst="rect">
            <a:avLst/>
          </a:prstGeom>
          <a:noFill/>
          <a:ln w="9525">
            <a:noFill/>
            <a:miter lim="800000"/>
            <a:headEnd/>
            <a:tailEnd/>
          </a:ln>
          <a:scene3d>
            <a:camera prst="orthographicFront"/>
            <a:lightRig rig="threePt" dir="t"/>
          </a:scene3d>
          <a:sp3d>
            <a:bevelT w="152400" h="50800" prst="softRound"/>
          </a:sp3d>
        </p:spPr>
      </p:pic>
      <p:sp>
        <p:nvSpPr>
          <p:cNvPr id="5" name="4 CuadroTexto"/>
          <p:cNvSpPr txBox="1"/>
          <p:nvPr/>
        </p:nvSpPr>
        <p:spPr>
          <a:xfrm>
            <a:off x="0" y="117693"/>
            <a:ext cx="2857488" cy="6740307"/>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Miré alrededor mío, para estar seguro que nadie me veía. Le dije suavemente en alemán: </a:t>
            </a:r>
            <a:r>
              <a:rPr lang="es-ES" sz="2400" b="1" i="1" dirty="0" smtClean="0">
                <a:effectLst>
                  <a:outerShdw blurRad="38100" dist="38100" dir="2700000" algn="tl">
                    <a:srgbClr val="000000">
                      <a:alpha val="43137"/>
                    </a:srgbClr>
                  </a:outerShdw>
                </a:effectLst>
                <a:latin typeface="Script MT Bold" pitchFamily="66" charset="0"/>
              </a:rPr>
              <a:t>-”¿Tienes algo de comer?”</a:t>
            </a:r>
            <a:r>
              <a:rPr lang="es-ES" sz="2400" b="1" dirty="0" smtClean="0">
                <a:effectLst>
                  <a:outerShdw blurRad="38100" dist="38100" dir="2700000" algn="tl">
                    <a:srgbClr val="000000">
                      <a:alpha val="43137"/>
                    </a:srgbClr>
                  </a:outerShdw>
                </a:effectLst>
                <a:latin typeface="Script MT Bold" pitchFamily="66" charset="0"/>
              </a:rPr>
              <a:t>. Ella no entendió. Me puse más cerca de la defensa y repetí en polaco mi pregunta.  Ella se aproximó. Yo estaba flaco, raquítico con harapos envolviendo mis pies, pero la niña parecía no tener miedo.  En sus ojos vi la vida.</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pic>
        <p:nvPicPr>
          <p:cNvPr id="6" name="Picture 4" descr="http://3.bp.blogspot.com/-WwAcvkTc2do/Tddo11lmPcI/AAAAAAAAGfU/qlawVGIaVl8/s748/20080703_1712273820_pmo-i-2-116.jpg"/>
          <p:cNvPicPr>
            <a:picLocks noChangeAspect="1" noChangeArrowheads="1"/>
          </p:cNvPicPr>
          <p:nvPr/>
        </p:nvPicPr>
        <p:blipFill>
          <a:blip r:embed="rId2">
            <a:lum contrast="10000"/>
          </a:blip>
          <a:srcRect b="5824"/>
          <a:stretch>
            <a:fillRect/>
          </a:stretch>
        </p:blipFill>
        <p:spPr bwMode="auto">
          <a:xfrm>
            <a:off x="3214678" y="214290"/>
            <a:ext cx="5686740" cy="6429420"/>
          </a:xfrm>
          <a:prstGeom prst="rect">
            <a:avLst/>
          </a:prstGeom>
          <a:noFill/>
          <a:ln w="9525">
            <a:noFill/>
            <a:miter lim="800000"/>
            <a:headEnd/>
            <a:tailEnd/>
          </a:ln>
          <a:scene3d>
            <a:camera prst="orthographicFront"/>
            <a:lightRig rig="threePt" dir="t"/>
          </a:scene3d>
          <a:sp3d>
            <a:bevelT w="152400" h="50800" prst="softRound"/>
          </a:sp3d>
        </p:spPr>
      </p:pic>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lum bright="-30000" contrast="10000"/>
            </a:blip>
            <a:tile tx="0" ty="0" sx="100000" sy="100000" flip="none" algn="tl"/>
          </a:blipFill>
        </p:spPr>
        <p:txBody>
          <a:bodyPr/>
          <a:lstStyle/>
          <a:p>
            <a:endParaRPr lang="es-ES" dirty="0"/>
          </a:p>
        </p:txBody>
      </p:sp>
      <p:pic>
        <p:nvPicPr>
          <p:cNvPr id="4" name="3 Imagen" descr="Niña-con-manzanas-verdes_15_3.jpg"/>
          <p:cNvPicPr>
            <a:picLocks noChangeAspect="1"/>
          </p:cNvPicPr>
          <p:nvPr/>
        </p:nvPicPr>
        <p:blipFill>
          <a:blip r:embed="rId3"/>
          <a:stretch>
            <a:fillRect/>
          </a:stretch>
        </p:blipFill>
        <p:spPr>
          <a:xfrm>
            <a:off x="1928794" y="0"/>
            <a:ext cx="5362467" cy="6858000"/>
          </a:xfrm>
          <a:prstGeom prst="rect">
            <a:avLst/>
          </a:prstGeom>
        </p:spPr>
      </p:pic>
      <p:pic>
        <p:nvPicPr>
          <p:cNvPr id="5" name="4 Imagen" descr="Niña-con-manzanas-verdes_15_3.jpg"/>
          <p:cNvPicPr>
            <a:picLocks noChangeAspect="1"/>
          </p:cNvPicPr>
          <p:nvPr/>
        </p:nvPicPr>
        <p:blipFill>
          <a:blip r:embed="rId3"/>
          <a:stretch>
            <a:fillRect/>
          </a:stretch>
        </p:blipFill>
        <p:spPr>
          <a:xfrm>
            <a:off x="2143108" y="214290"/>
            <a:ext cx="4868875" cy="6441064"/>
          </a:xfrm>
          <a:prstGeom prst="rect">
            <a:avLst/>
          </a:prstGeom>
        </p:spPr>
      </p:pic>
      <p:sp>
        <p:nvSpPr>
          <p:cNvPr id="6" name="5 CuadroTexto"/>
          <p:cNvSpPr txBox="1"/>
          <p:nvPr/>
        </p:nvSpPr>
        <p:spPr>
          <a:xfrm>
            <a:off x="1643042" y="3786190"/>
            <a:ext cx="5715040" cy="341632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Ella sacó una manzana de su chaqueta y la tiró sobre la cerca.  Yo tomé la fruta y corrí lejos. Escuché a ella diciéndome débilmente:  -”Te veo mañana”. </a:t>
            </a:r>
            <a:br>
              <a:rPr lang="es-ES" sz="2400" b="1" dirty="0" smtClean="0">
                <a:solidFill>
                  <a:srgbClr val="FFFF00"/>
                </a:solidFill>
                <a:effectLst>
                  <a:outerShdw blurRad="38100" dist="38100" dir="2700000" algn="tl">
                    <a:srgbClr val="000000">
                      <a:alpha val="43137"/>
                    </a:srgbClr>
                  </a:outerShdw>
                </a:effectLst>
                <a:latin typeface="Script MT Bold" pitchFamily="66" charset="0"/>
              </a:rPr>
            </a:br>
            <a:r>
              <a:rPr lang="es-ES" sz="2400" b="1" dirty="0" smtClean="0">
                <a:solidFill>
                  <a:srgbClr val="FFFF00"/>
                </a:solidFill>
                <a:effectLst>
                  <a:outerShdw blurRad="38100" dist="38100" dir="2700000" algn="tl">
                    <a:srgbClr val="000000">
                      <a:alpha val="43137"/>
                    </a:srgbClr>
                  </a:outerShdw>
                </a:effectLst>
                <a:latin typeface="Script MT Bold" pitchFamily="66" charset="0"/>
              </a:rPr>
              <a:t>Volví al mismo lugar a la misma hora cada día. Ella estaba siempre allí con algo para darme de comer, un pedazo de pan, o mejor aún una manzana.</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400"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0.7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55"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strVal val="#ppt_w*0.70"/>
                                          </p:val>
                                        </p:tav>
                                        <p:tav tm="100000">
                                          <p:val>
                                            <p:strVal val="#ppt_w"/>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_w11_09010153.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s_w11_09010153.jpg"/>
          <p:cNvPicPr>
            <a:picLocks noChangeAspect="1"/>
          </p:cNvPicPr>
          <p:nvPr/>
        </p:nvPicPr>
        <p:blipFill>
          <a:blip r:embed="rId2">
            <a:lum contrast="10000"/>
          </a:blip>
          <a:stretch>
            <a:fillRect/>
          </a:stretch>
        </p:blipFill>
        <p:spPr>
          <a:xfrm>
            <a:off x="214282" y="214290"/>
            <a:ext cx="8715436" cy="6436539"/>
          </a:xfrm>
          <a:prstGeom prst="rect">
            <a:avLst/>
          </a:prstGeom>
          <a:scene3d>
            <a:camera prst="orthographicFront"/>
            <a:lightRig rig="threePt" dir="t"/>
          </a:scene3d>
          <a:sp3d>
            <a:bevelT w="152400" h="50800" prst="softRound"/>
          </a:sp3d>
        </p:spPr>
      </p:pic>
      <p:sp>
        <p:nvSpPr>
          <p:cNvPr id="6" name="5 CuadroTexto"/>
          <p:cNvSpPr txBox="1"/>
          <p:nvPr/>
        </p:nvSpPr>
        <p:spPr>
          <a:xfrm>
            <a:off x="500034" y="428604"/>
            <a:ext cx="6572296"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No osábamos hablar o tardarnos. Que nos vieran, significaba la muerte para los dos. No sabía nada sobre ella, apenas una niña buena de una hacienda, que entendía polaco. </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600" decel="100000"/>
                                        <p:tgtEl>
                                          <p:spTgt spid="6"/>
                                        </p:tgtEl>
                                      </p:cBhvr>
                                    </p:animEffect>
                                    <p:anim calcmode="lin" valueType="num">
                                      <p:cBhvr>
                                        <p:cTn id="14" dur="1600" decel="100000" fill="hold"/>
                                        <p:tgtEl>
                                          <p:spTgt spid="6"/>
                                        </p:tgtEl>
                                        <p:attrNameLst>
                                          <p:attrName>style.rotation</p:attrName>
                                        </p:attrNameLst>
                                      </p:cBhvr>
                                      <p:tavLst>
                                        <p:tav tm="0">
                                          <p:val>
                                            <p:fltVal val="-90"/>
                                          </p:val>
                                        </p:tav>
                                        <p:tav tm="100000">
                                          <p:val>
                                            <p:fltVal val="0"/>
                                          </p:val>
                                        </p:tav>
                                      </p:tavLst>
                                    </p:anim>
                                    <p:anim calcmode="lin" valueType="num">
                                      <p:cBhvr>
                                        <p:cTn id="15" dur="1600" decel="100000" fill="hold"/>
                                        <p:tgtEl>
                                          <p:spTgt spid="6"/>
                                        </p:tgtEl>
                                        <p:attrNameLst>
                                          <p:attrName>ppt_x</p:attrName>
                                        </p:attrNameLst>
                                      </p:cBhvr>
                                      <p:tavLst>
                                        <p:tav tm="0">
                                          <p:val>
                                            <p:strVal val="#ppt_x+0.4"/>
                                          </p:val>
                                        </p:tav>
                                        <p:tav tm="100000">
                                          <p:val>
                                            <p:strVal val="#ppt_x-0.05"/>
                                          </p:val>
                                        </p:tav>
                                      </p:tavLst>
                                    </p:anim>
                                    <p:anim calcmode="lin" valueType="num">
                                      <p:cBhvr>
                                        <p:cTn id="16" dur="1600" decel="100000" fill="hold"/>
                                        <p:tgtEl>
                                          <p:spTgt spid="6"/>
                                        </p:tgtEl>
                                        <p:attrNameLst>
                                          <p:attrName>ppt_y</p:attrName>
                                        </p:attrNameLst>
                                      </p:cBhvr>
                                      <p:tavLst>
                                        <p:tav tm="0">
                                          <p:val>
                                            <p:strVal val="#ppt_y-0.4"/>
                                          </p:val>
                                        </p:tav>
                                        <p:tav tm="100000">
                                          <p:val>
                                            <p:strVal val="#ppt_y+0.1"/>
                                          </p:val>
                                        </p:tav>
                                      </p:tavLst>
                                    </p:anim>
                                    <p:anim calcmode="lin" valueType="num">
                                      <p:cBhvr>
                                        <p:cTn id="17"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8"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50000"/>
            </a:schemeClr>
          </a:solidFill>
        </p:spPr>
        <p:txBody>
          <a:bodyPr/>
          <a:lstStyle/>
          <a:p>
            <a:endParaRPr lang="es-ES" dirty="0"/>
          </a:p>
        </p:txBody>
      </p:sp>
      <p:pic>
        <p:nvPicPr>
          <p:cNvPr id="4" name="3 Imagen" descr="manos_y_manzanas.jpg"/>
          <p:cNvPicPr>
            <a:picLocks noChangeAspect="1"/>
          </p:cNvPicPr>
          <p:nvPr/>
        </p:nvPicPr>
        <p:blipFill>
          <a:blip r:embed="rId2">
            <a:lum bright="1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manos_y_manzanas.jpg"/>
          <p:cNvPicPr>
            <a:picLocks noChangeAspect="1"/>
          </p:cNvPicPr>
          <p:nvPr/>
        </p:nvPicPr>
        <p:blipFill>
          <a:blip r:embed="rId2">
            <a:lum bright="10000"/>
          </a:blip>
          <a:stretch>
            <a:fillRect/>
          </a:stretch>
        </p:blipFill>
        <p:spPr>
          <a:xfrm>
            <a:off x="428596" y="285728"/>
            <a:ext cx="8394725" cy="6296044"/>
          </a:xfrm>
          <a:prstGeom prst="rect">
            <a:avLst/>
          </a:prstGeom>
          <a:scene3d>
            <a:camera prst="orthographicFront"/>
            <a:lightRig rig="threePt" dir="t"/>
          </a:scene3d>
          <a:sp3d>
            <a:bevelT w="152400" h="50800" prst="softRound"/>
          </a:sp3d>
        </p:spPr>
      </p:pic>
      <p:sp>
        <p:nvSpPr>
          <p:cNvPr id="6" name="5 CuadroTexto"/>
          <p:cNvSpPr txBox="1"/>
          <p:nvPr/>
        </p:nvSpPr>
        <p:spPr>
          <a:xfrm>
            <a:off x="571472" y="5143512"/>
            <a:ext cx="8143931"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¿Cuál era su nombre?. ¿ Por qué se arriesgaba por mí?.  Mi esperanza estaba en aquel pequeño suplemento, como el pan y las manzanas que esa niña del otro lado de la cerca,  me traía y de esa forma, me ayudó a  sobrevivir.</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400" dirty="0">
              <a:solidFill>
                <a:srgbClr val="FFFF00"/>
              </a:solidFill>
              <a:latin typeface="Script MT Bold" pitchFamily="66" charset="0"/>
            </a:endParaRPr>
          </a:p>
        </p:txBody>
      </p:sp>
      <p:sp>
        <p:nvSpPr>
          <p:cNvPr id="7" name="6 Rectángulo"/>
          <p:cNvSpPr/>
          <p:nvPr/>
        </p:nvSpPr>
        <p:spPr>
          <a:xfrm>
            <a:off x="2286000" y="2551837"/>
            <a:ext cx="4572000" cy="369332"/>
          </a:xfrm>
          <a:prstGeom prst="rect">
            <a:avLst/>
          </a:prstGeom>
        </p:spPr>
        <p:txBody>
          <a:bodyPr>
            <a:spAutoFit/>
          </a:bodyPr>
          <a:lstStyle/>
          <a:p>
            <a:pPr algn="ctr" fontAlgn="auto">
              <a:spcBef>
                <a:spcPts val="0"/>
              </a:spcBef>
              <a:spcAft>
                <a:spcPts val="0"/>
              </a:spcAft>
              <a:defRPr/>
            </a:pPr>
            <a:endParaRPr lang="es-PE" b="1" dirty="0">
              <a:effectLst>
                <a:outerShdw blurRad="38100" dist="38100" dir="2700000" algn="tl">
                  <a:srgbClr val="000000">
                    <a:alpha val="43137"/>
                  </a:srgbClr>
                </a:outerShdw>
              </a:effectLst>
            </a:endParaRPr>
          </a:p>
        </p:txBody>
      </p:sp>
      <p:pic>
        <p:nvPicPr>
          <p:cNvPr id="8" name="Picture 2" descr="http://www.yodibujo.es/_uploads/_tiny_galerie/200810/amistad-inolvidable-zorro12-source_1i5.jpg"/>
          <p:cNvPicPr>
            <a:picLocks noChangeAspect="1" noChangeArrowheads="1"/>
          </p:cNvPicPr>
          <p:nvPr/>
        </p:nvPicPr>
        <p:blipFill>
          <a:blip r:embed="rId3" cstate="print"/>
          <a:srcRect/>
          <a:stretch>
            <a:fillRect/>
          </a:stretch>
        </p:blipFill>
        <p:spPr bwMode="auto">
          <a:xfrm flipV="1">
            <a:off x="-1214478" y="785795"/>
            <a:ext cx="81205" cy="71438"/>
          </a:xfrm>
          <a:prstGeom prst="ellipse">
            <a:avLst/>
          </a:prstGeom>
          <a:noFill/>
          <a:ln w="9525">
            <a:noFill/>
            <a:miter lim="800000"/>
            <a:headEnd/>
            <a:tailEnd/>
          </a:ln>
          <a:effectLst>
            <a:softEdge rad="635000"/>
          </a:effectLst>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bdr1l10.jpg"/>
          <p:cNvPicPr>
            <a:picLocks noGrp="1" noChangeAspect="1"/>
          </p:cNvPicPr>
          <p:nvPr>
            <p:ph idx="1"/>
          </p:nvPr>
        </p:nvPicPr>
        <p:blipFill>
          <a:blip r:embed="rId3">
            <a:lum bright="10000"/>
          </a:blip>
          <a:stretch>
            <a:fillRect/>
          </a:stretch>
        </p:blipFill>
        <p:spPr>
          <a:xfrm>
            <a:off x="0" y="0"/>
            <a:ext cx="9144000" cy="6858000"/>
          </a:xfrm>
        </p:spPr>
      </p:pic>
      <p:pic>
        <p:nvPicPr>
          <p:cNvPr id="5" name="3 Marcador de contenido" descr="lbdr1l10.jpg"/>
          <p:cNvPicPr>
            <a:picLocks noChangeAspect="1"/>
          </p:cNvPicPr>
          <p:nvPr/>
        </p:nvPicPr>
        <p:blipFill>
          <a:blip r:embed="rId3">
            <a:lum bright="10000"/>
          </a:blip>
          <a:stretch>
            <a:fillRect/>
          </a:stretch>
        </p:blipFill>
        <p:spPr>
          <a:xfrm>
            <a:off x="214282" y="214290"/>
            <a:ext cx="8680477" cy="6429420"/>
          </a:xfrm>
          <a:prstGeom prst="rect">
            <a:avLst/>
          </a:prstGeom>
        </p:spPr>
      </p:pic>
      <p:sp>
        <p:nvSpPr>
          <p:cNvPr id="6" name="5 CuadroTexto"/>
          <p:cNvSpPr txBox="1"/>
          <p:nvPr/>
        </p:nvSpPr>
        <p:spPr>
          <a:xfrm>
            <a:off x="0" y="4643446"/>
            <a:ext cx="9144000" cy="2677656"/>
          </a:xfrm>
          <a:prstGeom prst="rect">
            <a:avLst/>
          </a:prstGeom>
          <a:noFill/>
        </p:spPr>
        <p:txBody>
          <a:bodyPr wrap="square" rtlCol="0">
            <a:spAutoFit/>
          </a:bodyPr>
          <a:lstStyle/>
          <a:p>
            <a:pPr algn="ctr" fontAlgn="auto">
              <a:spcBef>
                <a:spcPts val="0"/>
              </a:spcBef>
              <a:spcAft>
                <a:spcPts val="0"/>
              </a:spcAft>
              <a:defRPr/>
            </a:pPr>
            <a:r>
              <a:rPr lang="es-ES" sz="2400" dirty="0" smtClean="0">
                <a:solidFill>
                  <a:srgbClr val="FFFF00"/>
                </a:solidFill>
                <a:effectLst>
                  <a:outerShdw blurRad="38100" dist="38100" dir="2700000" algn="tl">
                    <a:srgbClr val="000000">
                      <a:alpha val="43137"/>
                    </a:srgbClr>
                  </a:outerShdw>
                </a:effectLst>
                <a:latin typeface="Script MT Bold" pitchFamily="66" charset="0"/>
              </a:rPr>
              <a:t>Aproximadamente 7 meses más tarde, fuimos mis hermanos y yo, metidos en un vagón de carbón y enviados al campo de </a:t>
            </a:r>
            <a:r>
              <a:rPr lang="es-ES" sz="2400" dirty="0" err="1" smtClean="0">
                <a:solidFill>
                  <a:srgbClr val="FFFF00"/>
                </a:solidFill>
                <a:effectLst>
                  <a:outerShdw blurRad="38100" dist="38100" dir="2700000" algn="tl">
                    <a:srgbClr val="000000">
                      <a:alpha val="43137"/>
                    </a:srgbClr>
                  </a:outerShdw>
                </a:effectLst>
                <a:latin typeface="Script MT Bold" pitchFamily="66" charset="0"/>
              </a:rPr>
              <a:t>Theresienstadt</a:t>
            </a:r>
            <a:r>
              <a:rPr lang="es-ES" sz="2400" dirty="0" smtClean="0">
                <a:solidFill>
                  <a:srgbClr val="FFFF00"/>
                </a:solidFill>
                <a:effectLst>
                  <a:outerShdw blurRad="38100" dist="38100" dir="2700000" algn="tl">
                    <a:srgbClr val="000000">
                      <a:alpha val="43137"/>
                    </a:srgbClr>
                  </a:outerShdw>
                </a:effectLst>
                <a:latin typeface="Script MT Bold" pitchFamily="66" charset="0"/>
              </a:rPr>
              <a:t>  en Checoeslovaquia. -“No vuelvas, le dije a la niña, nos estamos yendo”.  Volví a las barracas sin mirar para atrás.  En ese mismo instante dije adiós a la pequeña niña, cuyo nombre nunca aprendí, para mí,  “la niña de las manzanas”. </a:t>
            </a:r>
            <a:endParaRPr lang="es-PE" sz="2400" dirty="0" smtClean="0">
              <a:solidFill>
                <a:srgbClr val="FFFF00"/>
              </a:solidFill>
              <a:effectLst>
                <a:outerShdw blurRad="38100" dist="38100" dir="2700000" algn="tl">
                  <a:srgbClr val="000000">
                    <a:alpha val="43137"/>
                  </a:srgbClr>
                </a:outerShdw>
              </a:effectLst>
              <a:latin typeface="Script MT Bold" pitchFamily="66" charset="0"/>
            </a:endParaRPr>
          </a:p>
          <a:p>
            <a:endParaRPr lang="es-ES" sz="2400" dirty="0">
              <a:solidFill>
                <a:srgbClr val="FFFF00"/>
              </a:solidFill>
              <a:latin typeface="Script MT Bold" pitchFamily="66" charset="0"/>
            </a:endParaRPr>
          </a:p>
        </p:txBody>
      </p:sp>
    </p:spTree>
  </p:cSld>
  <p:clrMapOvr>
    <a:masterClrMapping/>
  </p:clrMapOvr>
  <p:transition advTm="28000">
    <p:sndAc>
      <p:stSnd>
        <p:snd r:embed="rId2" name="paul mouriat - exo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600" decel="100000"/>
                                        <p:tgtEl>
                                          <p:spTgt spid="6"/>
                                        </p:tgtEl>
                                      </p:cBhvr>
                                    </p:animEffect>
                                    <p:anim calcmode="lin" valueType="num">
                                      <p:cBhvr>
                                        <p:cTn id="14" dur="1600" decel="100000" fill="hold"/>
                                        <p:tgtEl>
                                          <p:spTgt spid="6"/>
                                        </p:tgtEl>
                                        <p:attrNameLst>
                                          <p:attrName>style.rotation</p:attrName>
                                        </p:attrNameLst>
                                      </p:cBhvr>
                                      <p:tavLst>
                                        <p:tav tm="0">
                                          <p:val>
                                            <p:fltVal val="-90"/>
                                          </p:val>
                                        </p:tav>
                                        <p:tav tm="100000">
                                          <p:val>
                                            <p:fltVal val="0"/>
                                          </p:val>
                                        </p:tav>
                                      </p:tavLst>
                                    </p:anim>
                                    <p:anim calcmode="lin" valueType="num">
                                      <p:cBhvr>
                                        <p:cTn id="15" dur="1600" decel="100000" fill="hold"/>
                                        <p:tgtEl>
                                          <p:spTgt spid="6"/>
                                        </p:tgtEl>
                                        <p:attrNameLst>
                                          <p:attrName>ppt_x</p:attrName>
                                        </p:attrNameLst>
                                      </p:cBhvr>
                                      <p:tavLst>
                                        <p:tav tm="0">
                                          <p:val>
                                            <p:strVal val="#ppt_x+0.4"/>
                                          </p:val>
                                        </p:tav>
                                        <p:tav tm="100000">
                                          <p:val>
                                            <p:strVal val="#ppt_x-0.05"/>
                                          </p:val>
                                        </p:tav>
                                      </p:tavLst>
                                    </p:anim>
                                    <p:anim calcmode="lin" valueType="num">
                                      <p:cBhvr>
                                        <p:cTn id="16" dur="1600" decel="100000" fill="hold"/>
                                        <p:tgtEl>
                                          <p:spTgt spid="6"/>
                                        </p:tgtEl>
                                        <p:attrNameLst>
                                          <p:attrName>ppt_y</p:attrName>
                                        </p:attrNameLst>
                                      </p:cBhvr>
                                      <p:tavLst>
                                        <p:tav tm="0">
                                          <p:val>
                                            <p:strVal val="#ppt_y-0.4"/>
                                          </p:val>
                                        </p:tav>
                                        <p:tav tm="100000">
                                          <p:val>
                                            <p:strVal val="#ppt_y+0.1"/>
                                          </p:val>
                                        </p:tav>
                                      </p:tavLst>
                                    </p:anim>
                                    <p:anim calcmode="lin" valueType="num">
                                      <p:cBhvr>
                                        <p:cTn id="17"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8"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Picture 2" descr="http://2.bp.blogspot.com/_CdFSqHdNIGk/SVfl0CfATKI/AAAAAAAACuY/YD42_CFWcCM/s320/camp+fence.JPG"/>
          <p:cNvPicPr>
            <a:picLocks noGrp="1" noChangeAspect="1" noChangeArrowheads="1"/>
          </p:cNvPicPr>
          <p:nvPr>
            <p:ph idx="1"/>
          </p:nvPr>
        </p:nvPicPr>
        <p:blipFill>
          <a:blip r:embed="rId2">
            <a:grayscl/>
            <a:lum contrast="10000"/>
          </a:blip>
          <a:srcRect/>
          <a:stretch>
            <a:fillRect/>
          </a:stretch>
        </p:blipFill>
        <p:spPr bwMode="auto">
          <a:xfrm>
            <a:off x="0" y="0"/>
            <a:ext cx="9144000" cy="6858000"/>
          </a:xfrm>
          <a:prstGeom prst="rect">
            <a:avLst/>
          </a:prstGeom>
          <a:noFill/>
          <a:ln w="9525">
            <a:noFill/>
            <a:miter lim="800000"/>
            <a:headEnd/>
            <a:tailEnd/>
          </a:ln>
        </p:spPr>
      </p:pic>
      <p:pic>
        <p:nvPicPr>
          <p:cNvPr id="5" name="Picture 2" descr="http://2.bp.blogspot.com/_CdFSqHdNIGk/SVfl0CfATKI/AAAAAAAACuY/YD42_CFWcCM/s320/camp+fence.JPG"/>
          <p:cNvPicPr>
            <a:picLocks noChangeAspect="1" noChangeArrowheads="1"/>
          </p:cNvPicPr>
          <p:nvPr/>
        </p:nvPicPr>
        <p:blipFill>
          <a:blip r:embed="rId2">
            <a:grayscl/>
            <a:lum contrast="10000"/>
          </a:blip>
          <a:srcRect/>
          <a:stretch>
            <a:fillRect/>
          </a:stretch>
        </p:blipFill>
        <p:spPr bwMode="auto">
          <a:xfrm>
            <a:off x="214282" y="214290"/>
            <a:ext cx="8715436" cy="6436539"/>
          </a:xfrm>
          <a:prstGeom prst="rect">
            <a:avLst/>
          </a:prstGeom>
          <a:noFill/>
          <a:ln w="9525">
            <a:noFill/>
            <a:miter lim="800000"/>
            <a:headEnd/>
            <a:tailEnd/>
          </a:ln>
        </p:spPr>
      </p:pic>
      <p:sp>
        <p:nvSpPr>
          <p:cNvPr id="6" name="5 CuadroTexto"/>
          <p:cNvSpPr txBox="1"/>
          <p:nvPr/>
        </p:nvSpPr>
        <p:spPr>
          <a:xfrm>
            <a:off x="1928794" y="4549676"/>
            <a:ext cx="7215206"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Permanecimos en </a:t>
            </a:r>
            <a:r>
              <a:rPr lang="es-ES" sz="2400" b="1" dirty="0" err="1" smtClean="0">
                <a:solidFill>
                  <a:srgbClr val="FFFF00"/>
                </a:solidFill>
                <a:effectLst>
                  <a:outerShdw blurRad="38100" dist="38100" dir="2700000" algn="tl">
                    <a:srgbClr val="000000">
                      <a:alpha val="43137"/>
                    </a:srgbClr>
                  </a:outerShdw>
                </a:effectLst>
                <a:latin typeface="Script MT Bold" pitchFamily="66" charset="0"/>
              </a:rPr>
              <a:t>Theresienstadt</a:t>
            </a:r>
            <a:r>
              <a:rPr lang="es-ES" sz="2400" b="1" dirty="0" smtClean="0">
                <a:solidFill>
                  <a:srgbClr val="FFFF00"/>
                </a:solidFill>
                <a:effectLst>
                  <a:outerShdw blurRad="38100" dist="38100" dir="2700000" algn="tl">
                    <a:srgbClr val="000000">
                      <a:alpha val="43137"/>
                    </a:srgbClr>
                  </a:outerShdw>
                </a:effectLst>
                <a:latin typeface="Script MT Bold" pitchFamily="66" charset="0"/>
              </a:rPr>
              <a:t>  tres meses.  La guerra estaba disminuyendo y las fuerzas aliadas estaban cerca, aún mi destino parecía estar sellado. </a:t>
            </a:r>
            <a:br>
              <a:rPr lang="es-ES" sz="2400" b="1" dirty="0" smtClean="0">
                <a:solidFill>
                  <a:srgbClr val="FFFF00"/>
                </a:solidFill>
                <a:effectLst>
                  <a:outerShdw blurRad="38100" dist="38100" dir="2700000" algn="tl">
                    <a:srgbClr val="000000">
                      <a:alpha val="43137"/>
                    </a:srgbClr>
                  </a:outerShdw>
                </a:effectLst>
                <a:latin typeface="Script MT Bold" pitchFamily="66" charset="0"/>
              </a:rPr>
            </a:br>
            <a:r>
              <a:rPr lang="es-ES" sz="2400" b="1" dirty="0" smtClean="0">
                <a:solidFill>
                  <a:srgbClr val="FFFF00"/>
                </a:solidFill>
                <a:effectLst>
                  <a:outerShdw blurRad="38100" dist="38100" dir="2700000" algn="tl">
                    <a:srgbClr val="000000">
                      <a:alpha val="43137"/>
                    </a:srgbClr>
                  </a:outerShdw>
                </a:effectLst>
                <a:latin typeface="Script MT Bold" pitchFamily="66" charset="0"/>
              </a:rPr>
              <a:t>El 10 de Mayo de 1945, yo estaba destinado a morir en la cámara de gas, a las 10:00 horas.</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400" dirty="0">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0.7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3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600" decel="100000"/>
                                        <p:tgtEl>
                                          <p:spTgt spid="6"/>
                                        </p:tgtEl>
                                      </p:cBhvr>
                                    </p:animEffect>
                                    <p:anim calcmode="lin" valueType="num">
                                      <p:cBhvr>
                                        <p:cTn id="16" dur="1600" decel="100000" fill="hold"/>
                                        <p:tgtEl>
                                          <p:spTgt spid="6"/>
                                        </p:tgtEl>
                                        <p:attrNameLst>
                                          <p:attrName>style.rotation</p:attrName>
                                        </p:attrNameLst>
                                      </p:cBhvr>
                                      <p:tavLst>
                                        <p:tav tm="0">
                                          <p:val>
                                            <p:fltVal val="-90"/>
                                          </p:val>
                                        </p:tav>
                                        <p:tav tm="100000">
                                          <p:val>
                                            <p:fltVal val="0"/>
                                          </p:val>
                                        </p:tav>
                                      </p:tavLst>
                                    </p:anim>
                                    <p:anim calcmode="lin" valueType="num">
                                      <p:cBhvr>
                                        <p:cTn id="17" dur="1600" decel="100000" fill="hold"/>
                                        <p:tgtEl>
                                          <p:spTgt spid="6"/>
                                        </p:tgtEl>
                                        <p:attrNameLst>
                                          <p:attrName>ppt_x</p:attrName>
                                        </p:attrNameLst>
                                      </p:cBhvr>
                                      <p:tavLst>
                                        <p:tav tm="0">
                                          <p:val>
                                            <p:strVal val="#ppt_x+0.4"/>
                                          </p:val>
                                        </p:tav>
                                        <p:tav tm="100000">
                                          <p:val>
                                            <p:strVal val="#ppt_x-0.05"/>
                                          </p:val>
                                        </p:tav>
                                      </p:tavLst>
                                    </p:anim>
                                    <p:anim calcmode="lin" valueType="num">
                                      <p:cBhvr>
                                        <p:cTn id="18" dur="1600" decel="100000" fill="hold"/>
                                        <p:tgtEl>
                                          <p:spTgt spid="6"/>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Picture 2" descr="http://static.guim.co.uk/sys-images/Observer/Pix/pictures/2009/2/13/1234543862954/Perimeter-Fence-at-Buchen-003.jpg"/>
          <p:cNvPicPr>
            <a:picLocks noChangeAspect="1" noChangeArrowheads="1"/>
          </p:cNvPicPr>
          <p:nvPr/>
        </p:nvPicPr>
        <p:blipFill>
          <a:blip r:embed="rId2">
            <a:lum bright="-10000" contrast="10000"/>
          </a:blip>
          <a:srcRect/>
          <a:stretch>
            <a:fillRect/>
          </a:stretch>
        </p:blipFill>
        <p:spPr bwMode="auto">
          <a:xfrm>
            <a:off x="-1" y="0"/>
            <a:ext cx="9167837" cy="6858000"/>
          </a:xfrm>
          <a:prstGeom prst="rect">
            <a:avLst/>
          </a:prstGeom>
          <a:noFill/>
          <a:ln w="9525">
            <a:noFill/>
            <a:miter lim="800000"/>
            <a:headEnd/>
            <a:tailEnd/>
          </a:ln>
        </p:spPr>
      </p:pic>
      <p:pic>
        <p:nvPicPr>
          <p:cNvPr id="5" name="Picture 2" descr="http://static.guim.co.uk/sys-images/Observer/Pix/pictures/2009/2/13/1234543862954/Perimeter-Fence-at-Buchen-003.jpg"/>
          <p:cNvPicPr>
            <a:picLocks noChangeAspect="1" noChangeArrowheads="1"/>
          </p:cNvPicPr>
          <p:nvPr/>
        </p:nvPicPr>
        <p:blipFill>
          <a:blip r:embed="rId2">
            <a:lum bright="-10000" contrast="10000"/>
          </a:blip>
          <a:srcRect/>
          <a:stretch>
            <a:fillRect/>
          </a:stretch>
        </p:blipFill>
        <p:spPr bwMode="auto">
          <a:xfrm>
            <a:off x="500034" y="285728"/>
            <a:ext cx="8251194" cy="6172305"/>
          </a:xfrm>
          <a:prstGeom prst="rect">
            <a:avLst/>
          </a:prstGeom>
          <a:noFill/>
          <a:ln w="9525">
            <a:noFill/>
            <a:miter lim="800000"/>
            <a:headEnd/>
            <a:tailEnd/>
          </a:ln>
        </p:spPr>
      </p:pic>
      <p:sp>
        <p:nvSpPr>
          <p:cNvPr id="6" name="5 CuadroTexto"/>
          <p:cNvSpPr txBox="1"/>
          <p:nvPr/>
        </p:nvSpPr>
        <p:spPr>
          <a:xfrm>
            <a:off x="214282" y="4500570"/>
            <a:ext cx="8715436" cy="2677656"/>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En el silencio del crepúsculo, intenté prepararme. Tantas veces la muerte pareció pronta para reclamarme, pero de alguna forma,  había sobrevivido. Ahora todo había terminado. Pensé en mi familia. Al fin nos estaremos reuniendo. Pero a las 8:00 am., hubo una conmoción. Oí gritos y vi gente corriendo en cualquier dirección a través del campo.  Me reuní con mis hermanos.</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400" dirty="0">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Picture 2" descr="http://www.ushmm.org/lcmedia/photo/wlc/image/28/28041.jpg"/>
          <p:cNvPicPr>
            <a:picLocks noChangeAspect="1" noChangeArrowheads="1"/>
          </p:cNvPicPr>
          <p:nvPr/>
        </p:nvPicPr>
        <p:blipFill>
          <a:blip r:embed="rId2">
            <a:lum contrast="10000"/>
          </a:blip>
          <a:srcRect/>
          <a:stretch>
            <a:fillRect/>
          </a:stretch>
        </p:blipFill>
        <p:spPr bwMode="auto">
          <a:xfrm>
            <a:off x="0" y="0"/>
            <a:ext cx="9142446" cy="6858000"/>
          </a:xfrm>
          <a:prstGeom prst="rect">
            <a:avLst/>
          </a:prstGeom>
          <a:noFill/>
          <a:ln w="9525">
            <a:noFill/>
            <a:miter lim="800000"/>
            <a:headEnd/>
            <a:tailEnd/>
          </a:ln>
          <a:scene3d>
            <a:camera prst="orthographicFront"/>
            <a:lightRig rig="threePt" dir="t"/>
          </a:scene3d>
          <a:sp3d>
            <a:bevelT w="165100" prst="coolSlant"/>
          </a:sp3d>
        </p:spPr>
      </p:pic>
      <p:pic>
        <p:nvPicPr>
          <p:cNvPr id="5" name="Picture 2" descr="http://www.ushmm.org/lcmedia/photo/wlc/image/28/28041.jpg"/>
          <p:cNvPicPr>
            <a:picLocks noChangeAspect="1" noChangeArrowheads="1"/>
          </p:cNvPicPr>
          <p:nvPr/>
        </p:nvPicPr>
        <p:blipFill>
          <a:blip r:embed="rId2">
            <a:lum contrast="10000"/>
          </a:blip>
          <a:srcRect/>
          <a:stretch>
            <a:fillRect/>
          </a:stretch>
        </p:blipFill>
        <p:spPr bwMode="auto">
          <a:xfrm>
            <a:off x="285720" y="214291"/>
            <a:ext cx="8651936" cy="6357982"/>
          </a:xfrm>
          <a:prstGeom prst="rect">
            <a:avLst/>
          </a:prstGeom>
          <a:noFill/>
          <a:ln w="9525">
            <a:noFill/>
            <a:miter lim="800000"/>
            <a:headEnd/>
            <a:tailEnd/>
          </a:ln>
          <a:scene3d>
            <a:camera prst="orthographicFront"/>
            <a:lightRig rig="threePt" dir="t"/>
          </a:scene3d>
          <a:sp3d>
            <a:bevelT w="165100" prst="coolSlant"/>
          </a:sp3d>
        </p:spPr>
      </p:pic>
      <p:sp>
        <p:nvSpPr>
          <p:cNvPr id="6" name="5 CuadroTexto"/>
          <p:cNvSpPr txBox="1"/>
          <p:nvPr/>
        </p:nvSpPr>
        <p:spPr>
          <a:xfrm>
            <a:off x="0" y="4071942"/>
            <a:ext cx="5143536"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¡Las tropas rusas habían liberado el campo!.  Las puertas fueron abiertas. Todos estaban corriendo y yo hice lo mismo. Sorprendente, todos mis hermanos habían sobrevivido.</a:t>
            </a:r>
            <a:endParaRPr lang="es-PE" sz="2400" b="1" dirty="0" smtClean="0">
              <a:solidFill>
                <a:srgbClr val="FFFF00"/>
              </a:solidFill>
              <a:effectLst>
                <a:outerShdw blurRad="38100" dist="38100" dir="2700000" algn="tl">
                  <a:srgbClr val="000000">
                    <a:alpha val="43137"/>
                  </a:srgbClr>
                </a:outerShdw>
              </a:effectLst>
              <a:latin typeface="Script MT Bold" pitchFamily="66" charset="0"/>
            </a:endParaRPr>
          </a:p>
          <a:p>
            <a:pPr algn="ctr"/>
            <a:endParaRPr lang="es-ES" sz="2400" dirty="0">
              <a:solidFill>
                <a:srgbClr val="FFFF00"/>
              </a:solidFill>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013590780_a7257f25a8_bf.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6013590780_a7257f25a8_bf.jpg"/>
          <p:cNvPicPr>
            <a:picLocks noChangeAspect="1"/>
          </p:cNvPicPr>
          <p:nvPr/>
        </p:nvPicPr>
        <p:blipFill>
          <a:blip r:embed="rId2"/>
          <a:stretch>
            <a:fillRect/>
          </a:stretch>
        </p:blipFill>
        <p:spPr>
          <a:xfrm>
            <a:off x="142844" y="181818"/>
            <a:ext cx="8786874" cy="6390454"/>
          </a:xfrm>
          <a:prstGeom prst="rect">
            <a:avLst/>
          </a:prstGeom>
          <a:scene3d>
            <a:camera prst="orthographicFront"/>
            <a:lightRig rig="threePt" dir="t"/>
          </a:scene3d>
          <a:sp3d>
            <a:bevelT w="152400" h="50800" prst="softRound"/>
          </a:sp3d>
        </p:spPr>
      </p:pic>
      <p:sp>
        <p:nvSpPr>
          <p:cNvPr id="6" name="5 CuadroTexto"/>
          <p:cNvSpPr txBox="1"/>
          <p:nvPr/>
        </p:nvSpPr>
        <p:spPr>
          <a:xfrm>
            <a:off x="285720" y="0"/>
            <a:ext cx="8501122" cy="2585323"/>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Script MT Bold" pitchFamily="66" charset="0"/>
              </a:rPr>
              <a:t>No estoy seguro cómo, pero sabía que aquella ‘niña de las manzanas’, había tenido la llave de mi sobre vivencia. En aquel lugar, en el que el diablo parecía triunfador, una buena persona había salvado mi vida, me había dado esperanzas, en un lugar en donde ésta, no existía.  Mi madre me había prometido enviarme un Ángel, y el Ángel apareció.</a:t>
            </a:r>
            <a:endParaRPr lang="es-PE" sz="2000" b="1" dirty="0" smtClean="0">
              <a:effectLst>
                <a:outerShdw blurRad="38100" dist="38100" dir="2700000" algn="tl">
                  <a:srgbClr val="000000">
                    <a:alpha val="43137"/>
                  </a:srgbClr>
                </a:outerShdw>
              </a:effectLst>
              <a:latin typeface="Script MT Bold" pitchFamily="66" charset="0"/>
            </a:endParaRPr>
          </a:p>
          <a:p>
            <a:endParaRPr lang="es-ES" dirty="0"/>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par>
                          <p:cTn id="11" fill="hold">
                            <p:stCondLst>
                              <p:cond delay="5000"/>
                            </p:stCondLst>
                            <p:childTnLst>
                              <p:par>
                                <p:cTn id="12" presetID="3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600" decel="100000"/>
                                        <p:tgtEl>
                                          <p:spTgt spid="6"/>
                                        </p:tgtEl>
                                      </p:cBhvr>
                                    </p:animEffect>
                                    <p:anim calcmode="lin" valueType="num">
                                      <p:cBhvr>
                                        <p:cTn id="15" dur="1600" decel="100000" fill="hold"/>
                                        <p:tgtEl>
                                          <p:spTgt spid="6"/>
                                        </p:tgtEl>
                                        <p:attrNameLst>
                                          <p:attrName>style.rotation</p:attrName>
                                        </p:attrNameLst>
                                      </p:cBhvr>
                                      <p:tavLst>
                                        <p:tav tm="0">
                                          <p:val>
                                            <p:fltVal val="-90"/>
                                          </p:val>
                                        </p:tav>
                                        <p:tav tm="100000">
                                          <p:val>
                                            <p:fltVal val="0"/>
                                          </p:val>
                                        </p:tav>
                                      </p:tavLst>
                                    </p:anim>
                                    <p:anim calcmode="lin" valueType="num">
                                      <p:cBhvr>
                                        <p:cTn id="16" dur="1600" decel="100000" fill="hold"/>
                                        <p:tgtEl>
                                          <p:spTgt spid="6"/>
                                        </p:tgtEl>
                                        <p:attrNameLst>
                                          <p:attrName>ppt_x</p:attrName>
                                        </p:attrNameLst>
                                      </p:cBhvr>
                                      <p:tavLst>
                                        <p:tav tm="0">
                                          <p:val>
                                            <p:strVal val="#ppt_x+0.4"/>
                                          </p:val>
                                        </p:tav>
                                        <p:tav tm="100000">
                                          <p:val>
                                            <p:strVal val="#ppt_x-0.05"/>
                                          </p:val>
                                        </p:tav>
                                      </p:tavLst>
                                    </p:anim>
                                    <p:anim calcmode="lin" valueType="num">
                                      <p:cBhvr>
                                        <p:cTn id="17" dur="1600" decel="100000" fill="hold"/>
                                        <p:tgtEl>
                                          <p:spTgt spid="6"/>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14511-la-estatua-de-la-libertad-con-el-fondo-de-washington-dc.jpg"/>
          <p:cNvPicPr>
            <a:picLocks noChangeAspect="1"/>
          </p:cNvPicPr>
          <p:nvPr/>
        </p:nvPicPr>
        <p:blipFill>
          <a:blip r:embed="rId2"/>
          <a:stretch>
            <a:fillRect/>
          </a:stretch>
        </p:blipFill>
        <p:spPr>
          <a:xfrm>
            <a:off x="214282" y="3357562"/>
            <a:ext cx="4072030" cy="3500438"/>
          </a:xfrm>
          <a:prstGeom prst="round2DiagRect">
            <a:avLst>
              <a:gd name="adj1" fmla="val 16667"/>
              <a:gd name="adj2" fmla="val 0"/>
            </a:avLst>
          </a:prstGeom>
          <a:ln w="88900" cap="sq">
            <a:solidFill>
              <a:schemeClr val="accent6">
                <a:lumMod val="50000"/>
              </a:schemeClr>
            </a:solidFill>
            <a:miter lim="800000"/>
          </a:ln>
          <a:effectLst>
            <a:outerShdw blurRad="254000" algn="tl" rotWithShape="0">
              <a:srgbClr val="000000">
                <a:alpha val="43000"/>
              </a:srgbClr>
            </a:outerShdw>
          </a:effectLst>
        </p:spPr>
      </p:pic>
      <p:pic>
        <p:nvPicPr>
          <p:cNvPr id="5" name="4 Imagen" descr="london-londres-england-inglaterra.jpg"/>
          <p:cNvPicPr>
            <a:picLocks noChangeAspect="1"/>
          </p:cNvPicPr>
          <p:nvPr/>
        </p:nvPicPr>
        <p:blipFill>
          <a:blip r:embed="rId3"/>
          <a:stretch>
            <a:fillRect/>
          </a:stretch>
        </p:blipFill>
        <p:spPr>
          <a:xfrm>
            <a:off x="4458343" y="0"/>
            <a:ext cx="4471375" cy="3357586"/>
          </a:xfrm>
          <a:prstGeom prst="round2DiagRect">
            <a:avLst>
              <a:gd name="adj1" fmla="val 16667"/>
              <a:gd name="adj2" fmla="val 0"/>
            </a:avLst>
          </a:prstGeom>
          <a:ln w="88900" cap="sq">
            <a:solidFill>
              <a:schemeClr val="accent6">
                <a:lumMod val="50000"/>
              </a:schemeClr>
            </a:solidFill>
            <a:miter lim="800000"/>
          </a:ln>
          <a:effectLst>
            <a:outerShdw blurRad="254000" algn="tl" rotWithShape="0">
              <a:srgbClr val="000000">
                <a:alpha val="43000"/>
              </a:srgbClr>
            </a:outerShdw>
          </a:effectLst>
        </p:spPr>
      </p:pic>
      <p:sp>
        <p:nvSpPr>
          <p:cNvPr id="6" name="5 CuadroTexto"/>
          <p:cNvSpPr txBox="1"/>
          <p:nvPr/>
        </p:nvSpPr>
        <p:spPr>
          <a:xfrm>
            <a:off x="4500562" y="3441680"/>
            <a:ext cx="4643438" cy="3416320"/>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Después fui a Estados Unidos, donde mi hermano Sam se había mudado. Serví en el ejército en la guerra de Corea y regresé a Nueva York, luego de dos años. En agosto de 1957 abrí mi propio negocio de reparación de electrónicos. Estaba empezando a establecerme allí. </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
        <p:nvSpPr>
          <p:cNvPr id="7" name="6 CuadroTexto"/>
          <p:cNvSpPr txBox="1"/>
          <p:nvPr/>
        </p:nvSpPr>
        <p:spPr>
          <a:xfrm>
            <a:off x="285721" y="357166"/>
            <a:ext cx="3857651" cy="3046988"/>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Finalmente me encaminé a Inglaterra, donde fui asistido por una institución de caridad judía.  Me colocaron en un hospedaje con otros niños que sobrevivieron al Holocausto y fui entrenado en electrónica. </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600" decel="100000"/>
                                        <p:tgtEl>
                                          <p:spTgt spid="7"/>
                                        </p:tgtEl>
                                      </p:cBhvr>
                                    </p:animEffect>
                                    <p:anim calcmode="lin" valueType="num">
                                      <p:cBhvr>
                                        <p:cTn id="16" dur="1600" decel="100000" fill="hold"/>
                                        <p:tgtEl>
                                          <p:spTgt spid="7"/>
                                        </p:tgtEl>
                                        <p:attrNameLst>
                                          <p:attrName>style.rotation</p:attrName>
                                        </p:attrNameLst>
                                      </p:cBhvr>
                                      <p:tavLst>
                                        <p:tav tm="0">
                                          <p:val>
                                            <p:fltVal val="-90"/>
                                          </p:val>
                                        </p:tav>
                                        <p:tav tm="100000">
                                          <p:val>
                                            <p:fltVal val="0"/>
                                          </p:val>
                                        </p:tav>
                                      </p:tavLst>
                                    </p:anim>
                                    <p:anim calcmode="lin" valueType="num">
                                      <p:cBhvr>
                                        <p:cTn id="17" dur="1600" decel="100000" fill="hold"/>
                                        <p:tgtEl>
                                          <p:spTgt spid="7"/>
                                        </p:tgtEl>
                                        <p:attrNameLst>
                                          <p:attrName>ppt_x</p:attrName>
                                        </p:attrNameLst>
                                      </p:cBhvr>
                                      <p:tavLst>
                                        <p:tav tm="0">
                                          <p:val>
                                            <p:strVal val="#ppt_x+0.4"/>
                                          </p:val>
                                        </p:tav>
                                        <p:tav tm="100000">
                                          <p:val>
                                            <p:strVal val="#ppt_x-0.05"/>
                                          </p:val>
                                        </p:tav>
                                      </p:tavLst>
                                    </p:anim>
                                    <p:anim calcmode="lin" valueType="num">
                                      <p:cBhvr>
                                        <p:cTn id="18" dur="1600" decel="100000" fill="hold"/>
                                        <p:tgtEl>
                                          <p:spTgt spid="7"/>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7"/>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7"/>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600" decel="100000"/>
                                        <p:tgtEl>
                                          <p:spTgt spid="6"/>
                                        </p:tgtEl>
                                      </p:cBhvr>
                                    </p:animEffect>
                                    <p:anim calcmode="lin" valueType="num">
                                      <p:cBhvr>
                                        <p:cTn id="24" dur="1600" decel="100000" fill="hold"/>
                                        <p:tgtEl>
                                          <p:spTgt spid="6"/>
                                        </p:tgtEl>
                                        <p:attrNameLst>
                                          <p:attrName>style.rotation</p:attrName>
                                        </p:attrNameLst>
                                      </p:cBhvr>
                                      <p:tavLst>
                                        <p:tav tm="0">
                                          <p:val>
                                            <p:fltVal val="-90"/>
                                          </p:val>
                                        </p:tav>
                                        <p:tav tm="100000">
                                          <p:val>
                                            <p:fltVal val="0"/>
                                          </p:val>
                                        </p:tav>
                                      </p:tavLst>
                                    </p:anim>
                                    <p:anim calcmode="lin" valueType="num">
                                      <p:cBhvr>
                                        <p:cTn id="25" dur="1600" decel="100000" fill="hold"/>
                                        <p:tgtEl>
                                          <p:spTgt spid="6"/>
                                        </p:tgtEl>
                                        <p:attrNameLst>
                                          <p:attrName>ppt_x</p:attrName>
                                        </p:attrNameLst>
                                      </p:cBhvr>
                                      <p:tavLst>
                                        <p:tav tm="0">
                                          <p:val>
                                            <p:strVal val="#ppt_x+0.4"/>
                                          </p:val>
                                        </p:tav>
                                        <p:tav tm="100000">
                                          <p:val>
                                            <p:strVal val="#ppt_x-0.05"/>
                                          </p:val>
                                        </p:tav>
                                      </p:tavLst>
                                    </p:anim>
                                    <p:anim calcmode="lin" valueType="num">
                                      <p:cBhvr>
                                        <p:cTn id="26" dur="1600" decel="100000" fill="hold"/>
                                        <p:tgtEl>
                                          <p:spTgt spid="6"/>
                                        </p:tgtEl>
                                        <p:attrNameLst>
                                          <p:attrName>ppt_y</p:attrName>
                                        </p:attrNameLst>
                                      </p:cBhvr>
                                      <p:tavLst>
                                        <p:tav tm="0">
                                          <p:val>
                                            <p:strVal val="#ppt_y-0.4"/>
                                          </p:val>
                                        </p:tav>
                                        <p:tav tm="100000">
                                          <p:val>
                                            <p:strVal val="#ppt_y+0.1"/>
                                          </p:val>
                                        </p:tav>
                                      </p:tavLst>
                                    </p:anim>
                                    <p:anim calcmode="lin" valueType="num">
                                      <p:cBhvr>
                                        <p:cTn id="27"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28"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a:scene3d>
            <a:camera prst="orthographicFront"/>
            <a:lightRig rig="threePt" dir="t"/>
          </a:scene3d>
          <a:sp3d>
            <a:bevelT w="165100" prst="coolSlant"/>
          </a:sp3d>
        </p:spPr>
        <p:txBody>
          <a:bodyPr/>
          <a:lstStyle/>
          <a:p>
            <a:endParaRPr lang="es-ES" dirty="0"/>
          </a:p>
        </p:txBody>
      </p:sp>
      <p:pic>
        <p:nvPicPr>
          <p:cNvPr id="4" name="Picture 2" descr="http://t1.gstatic.com/images?q=tbn:ANd9GcRo4u1Ur0JnTCgE6A51XyCE-3uyUP8Q1w_PiYWMjC2VPIavROs8"/>
          <p:cNvPicPr>
            <a:picLocks noChangeAspect="1" noChangeArrowheads="1"/>
          </p:cNvPicPr>
          <p:nvPr/>
        </p:nvPicPr>
        <p:blipFill>
          <a:blip r:embed="rId2">
            <a:lum bright="-10000"/>
          </a:blip>
          <a:srcRect/>
          <a:stretch>
            <a:fillRect/>
          </a:stretch>
        </p:blipFill>
        <p:spPr bwMode="auto">
          <a:xfrm>
            <a:off x="500034" y="214291"/>
            <a:ext cx="3786214" cy="3905800"/>
          </a:xfrm>
          <a:prstGeom prst="rect">
            <a:avLst/>
          </a:prstGeom>
          <a:noFill/>
          <a:ln w="9525">
            <a:noFill/>
            <a:miter lim="800000"/>
            <a:headEnd/>
            <a:tailEnd/>
          </a:ln>
        </p:spPr>
      </p:pic>
      <p:sp>
        <p:nvSpPr>
          <p:cNvPr id="5" name="4 CuadroTexto"/>
          <p:cNvSpPr txBox="1"/>
          <p:nvPr/>
        </p:nvSpPr>
        <p:spPr>
          <a:xfrm>
            <a:off x="5357818" y="1071546"/>
            <a:ext cx="3214678" cy="2985433"/>
          </a:xfrm>
          <a:prstGeom prst="rect">
            <a:avLst/>
          </a:prstGeom>
          <a:noFill/>
        </p:spPr>
        <p:txBody>
          <a:bodyPr wrap="square" rtlCol="0">
            <a:spAutoFit/>
          </a:bodyPr>
          <a:lstStyle/>
          <a:p>
            <a:r>
              <a:rPr lang="es-ES" sz="2400" b="1" dirty="0" smtClean="0">
                <a:latin typeface="Script MT Bold" pitchFamily="66" charset="0"/>
              </a:rPr>
              <a:t>Un día, mi amigo </a:t>
            </a:r>
            <a:r>
              <a:rPr lang="es-ES" sz="2400" b="1" dirty="0" err="1" smtClean="0">
                <a:latin typeface="Script MT Bold" pitchFamily="66" charset="0"/>
              </a:rPr>
              <a:t>Sid</a:t>
            </a:r>
            <a:r>
              <a:rPr lang="es-ES" sz="2400" b="1" dirty="0" smtClean="0">
                <a:latin typeface="Script MT Bold" pitchFamily="66" charset="0"/>
              </a:rPr>
              <a:t> que conocí en Inglaterra, me llamó y me dijo:”tengo una cita para ti, es una amiga polaca. Vamos a salir juntos”</a:t>
            </a:r>
          </a:p>
          <a:p>
            <a:endParaRPr lang="es-ES" sz="2000" b="1" i="1" dirty="0" smtClean="0">
              <a:latin typeface="Script MT Bold" pitchFamily="66" charset="0"/>
            </a:endParaRPr>
          </a:p>
        </p:txBody>
      </p:sp>
      <p:sp>
        <p:nvSpPr>
          <p:cNvPr id="6" name="5 CuadroTexto"/>
          <p:cNvSpPr txBox="1"/>
          <p:nvPr/>
        </p:nvSpPr>
        <p:spPr>
          <a:xfrm>
            <a:off x="0" y="4071942"/>
            <a:ext cx="8929718" cy="3600986"/>
          </a:xfrm>
          <a:prstGeom prst="rect">
            <a:avLst/>
          </a:prstGeom>
          <a:noFill/>
        </p:spPr>
        <p:txBody>
          <a:bodyPr wrap="square" rtlCol="0">
            <a:spAutoFit/>
          </a:bodyPr>
          <a:lstStyle/>
          <a:p>
            <a:pPr algn="ctr"/>
            <a:r>
              <a:rPr lang="es-ES" sz="2400" b="1" dirty="0" smtClean="0">
                <a:latin typeface="Script MT Bold" pitchFamily="66" charset="0"/>
              </a:rPr>
              <a:t>¿Una cita a ciegas?.  No, eso no es para mí.  Pero </a:t>
            </a:r>
            <a:r>
              <a:rPr lang="es-ES" sz="2400" b="1" dirty="0" err="1" smtClean="0">
                <a:latin typeface="Script MT Bold" pitchFamily="66" charset="0"/>
              </a:rPr>
              <a:t>Sid</a:t>
            </a:r>
            <a:r>
              <a:rPr lang="es-ES" sz="2400" b="1" dirty="0" smtClean="0">
                <a:latin typeface="Script MT Bold" pitchFamily="66" charset="0"/>
              </a:rPr>
              <a:t> continuó insistiendo y unos pocos días nos reunimos y dirigimos al Bronx para recoger a su novia y a su amiga Roma. </a:t>
            </a:r>
            <a:br>
              <a:rPr lang="es-ES" sz="2400" b="1" dirty="0" smtClean="0">
                <a:latin typeface="Script MT Bold" pitchFamily="66" charset="0"/>
              </a:rPr>
            </a:br>
            <a:r>
              <a:rPr lang="es-ES" sz="2400" b="1" dirty="0" smtClean="0">
                <a:latin typeface="Script MT Bold" pitchFamily="66" charset="0"/>
              </a:rPr>
              <a:t>Tengo que admitir, para ser una cita a ciegas, no estaba nada mal. Roma era una enfermera en el Hospital Bronx. Era linda e inteligente. Hermosa también, con cabellos castaños y ojos verdes almendrados, que la llenaban de vida.</a:t>
            </a:r>
            <a:endParaRPr lang="es-PE" sz="2400" b="1" dirty="0" smtClean="0">
              <a:latin typeface="Script MT Bold" pitchFamily="66" charset="0"/>
            </a:endParaRPr>
          </a:p>
          <a:p>
            <a:endParaRPr lang="es-ES" sz="2000" b="1" dirty="0" smtClean="0">
              <a:latin typeface="Script MT Bold" pitchFamily="66" charset="0"/>
            </a:endParaRPr>
          </a:p>
          <a:p>
            <a:endParaRPr lang="es-ES" sz="2000" dirty="0" smtClean="0">
              <a:latin typeface="Script MT Bold" pitchFamily="66" charset="0"/>
            </a:endParaRPr>
          </a:p>
          <a:p>
            <a:endParaRPr lang="es-ES" sz="2000" dirty="0">
              <a:latin typeface="Script MT Bold" pitchFamily="66" charset="0"/>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neyIsland.jpg"/>
          <p:cNvPicPr>
            <a:picLocks noChangeAspect="1"/>
          </p:cNvPicPr>
          <p:nvPr/>
        </p:nvPicPr>
        <p:blipFill>
          <a:blip r:embed="rId3">
            <a:lum contrast="10000"/>
          </a:blip>
          <a:stretch>
            <a:fillRect/>
          </a:stretch>
        </p:blipFill>
        <p:spPr>
          <a:xfrm>
            <a:off x="0" y="0"/>
            <a:ext cx="9147966" cy="6858000"/>
          </a:xfrm>
          <a:prstGeom prst="rect">
            <a:avLst/>
          </a:prstGeom>
          <a:scene3d>
            <a:camera prst="orthographicFront"/>
            <a:lightRig rig="threePt" dir="t"/>
          </a:scene3d>
          <a:sp3d>
            <a:bevelT w="152400" h="50800" prst="softRound"/>
          </a:sp3d>
        </p:spPr>
      </p:pic>
      <p:pic>
        <p:nvPicPr>
          <p:cNvPr id="5" name="4 Imagen" descr="ConeyIsland.jpg"/>
          <p:cNvPicPr>
            <a:picLocks noChangeAspect="1"/>
          </p:cNvPicPr>
          <p:nvPr/>
        </p:nvPicPr>
        <p:blipFill>
          <a:blip r:embed="rId3">
            <a:lum contrast="10000"/>
          </a:blip>
          <a:stretch>
            <a:fillRect/>
          </a:stretch>
        </p:blipFill>
        <p:spPr>
          <a:xfrm>
            <a:off x="343668" y="260612"/>
            <a:ext cx="8371736" cy="6276080"/>
          </a:xfrm>
          <a:prstGeom prst="rect">
            <a:avLst/>
          </a:prstGeom>
          <a:scene3d>
            <a:camera prst="orthographicFront"/>
            <a:lightRig rig="threePt" dir="t"/>
          </a:scene3d>
          <a:sp3d>
            <a:bevelT w="152400" h="50800" prst="softRound"/>
          </a:sp3d>
        </p:spPr>
      </p:pic>
      <p:sp>
        <p:nvSpPr>
          <p:cNvPr id="6" name="5 CuadroTexto"/>
          <p:cNvSpPr txBox="1"/>
          <p:nvPr/>
        </p:nvSpPr>
        <p:spPr>
          <a:xfrm>
            <a:off x="285720" y="357166"/>
            <a:ext cx="8501122" cy="3046988"/>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Los 4 nos dirigimos a </a:t>
            </a:r>
            <a:r>
              <a:rPr lang="es-ES" sz="2400" b="1" dirty="0" err="1" smtClean="0">
                <a:effectLst>
                  <a:outerShdw blurRad="38100" dist="38100" dir="2700000" algn="tl">
                    <a:srgbClr val="000000">
                      <a:alpha val="43137"/>
                    </a:srgbClr>
                  </a:outerShdw>
                </a:effectLst>
                <a:latin typeface="Script MT Bold" pitchFamily="66" charset="0"/>
              </a:rPr>
              <a:t>Coney</a:t>
            </a:r>
            <a:r>
              <a:rPr lang="es-ES" sz="2400" b="1" dirty="0" smtClean="0">
                <a:effectLst>
                  <a:outerShdw blurRad="38100" dist="38100" dir="2700000" algn="tl">
                    <a:srgbClr val="000000">
                      <a:alpha val="43137"/>
                    </a:srgbClr>
                  </a:outerShdw>
                </a:effectLst>
                <a:latin typeface="Script MT Bold" pitchFamily="66" charset="0"/>
              </a:rPr>
              <a:t> Island. Dimos un paseo por la orilla de la playa y después cenamos cerca de la orilla. No podía recordar haber tenido mejores momentos.  Al regreso, compartimos el asiento trasero. Como judíos europeos que habíamos sobrevivido la guerra, sabíamos que muchas cosas se dejaron sin decir entre nosotros.  Ella comenzó con el tema: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-”¿Dónde estabas durante la guerra?” preguntó delicadamente.</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Tree>
  </p:cSld>
  <p:clrMapOvr>
    <a:masterClrMapping/>
  </p:clrMapOvr>
  <p:transition advTm="30000">
    <p:sndAc>
      <p:stSnd>
        <p:snd r:embed="rId2" name="paul mouriat - exo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par>
                          <p:cTn id="11" fill="hold">
                            <p:stCondLst>
                              <p:cond delay="5000"/>
                            </p:stCondLst>
                            <p:childTnLst>
                              <p:par>
                                <p:cTn id="12" presetID="3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600" decel="100000"/>
                                        <p:tgtEl>
                                          <p:spTgt spid="6"/>
                                        </p:tgtEl>
                                      </p:cBhvr>
                                    </p:animEffect>
                                    <p:anim calcmode="lin" valueType="num">
                                      <p:cBhvr>
                                        <p:cTn id="15" dur="1600" decel="100000" fill="hold"/>
                                        <p:tgtEl>
                                          <p:spTgt spid="6"/>
                                        </p:tgtEl>
                                        <p:attrNameLst>
                                          <p:attrName>style.rotation</p:attrName>
                                        </p:attrNameLst>
                                      </p:cBhvr>
                                      <p:tavLst>
                                        <p:tav tm="0">
                                          <p:val>
                                            <p:fltVal val="-90"/>
                                          </p:val>
                                        </p:tav>
                                        <p:tav tm="100000">
                                          <p:val>
                                            <p:fltVal val="0"/>
                                          </p:val>
                                        </p:tav>
                                      </p:tavLst>
                                    </p:anim>
                                    <p:anim calcmode="lin" valueType="num">
                                      <p:cBhvr>
                                        <p:cTn id="16" dur="1600" decel="100000" fill="hold"/>
                                        <p:tgtEl>
                                          <p:spTgt spid="6"/>
                                        </p:tgtEl>
                                        <p:attrNameLst>
                                          <p:attrName>ppt_x</p:attrName>
                                        </p:attrNameLst>
                                      </p:cBhvr>
                                      <p:tavLst>
                                        <p:tav tm="0">
                                          <p:val>
                                            <p:strVal val="#ppt_x+0.4"/>
                                          </p:val>
                                        </p:tav>
                                        <p:tav tm="100000">
                                          <p:val>
                                            <p:strVal val="#ppt_x-0.05"/>
                                          </p:val>
                                        </p:tav>
                                      </p:tavLst>
                                    </p:anim>
                                    <p:anim calcmode="lin" valueType="num">
                                      <p:cBhvr>
                                        <p:cTn id="17" dur="1600" decel="100000" fill="hold"/>
                                        <p:tgtEl>
                                          <p:spTgt spid="6"/>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6"/>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lumMod val="85000"/>
              <a:lumOff val="15000"/>
            </a:schemeClr>
          </a:solidFill>
        </p:spPr>
        <p:txBody>
          <a:bodyPr/>
          <a:lstStyle/>
          <a:p>
            <a:endParaRPr lang="es-ES" dirty="0"/>
          </a:p>
        </p:txBody>
      </p:sp>
      <p:pic>
        <p:nvPicPr>
          <p:cNvPr id="4" name="3 Imagen" descr="1cb03d9segunda-guerra-805-330p.jpg"/>
          <p:cNvPicPr>
            <a:picLocks noChangeAspect="1"/>
          </p:cNvPicPr>
          <p:nvPr/>
        </p:nvPicPr>
        <p:blipFill>
          <a:blip r:embed="rId2"/>
          <a:stretch>
            <a:fillRect/>
          </a:stretch>
        </p:blipFill>
        <p:spPr>
          <a:xfrm>
            <a:off x="-214346" y="0"/>
            <a:ext cx="9144000" cy="4429132"/>
          </a:xfrm>
          <a:prstGeom prst="rect">
            <a:avLst/>
          </a:prstGeom>
          <a:scene3d>
            <a:camera prst="orthographicFront"/>
            <a:lightRig rig="threePt" dir="t"/>
          </a:scene3d>
          <a:sp3d>
            <a:bevelT w="152400" h="50800" prst="softRound"/>
          </a:sp3d>
        </p:spPr>
      </p:pic>
      <p:sp>
        <p:nvSpPr>
          <p:cNvPr id="5" name="4 CuadroTexto"/>
          <p:cNvSpPr txBox="1"/>
          <p:nvPr/>
        </p:nvSpPr>
        <p:spPr>
          <a:xfrm>
            <a:off x="0" y="4429132"/>
            <a:ext cx="9144000"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”En los campos  de concentración, dije. Las terribles historias jamás vividas, las irreparables pérdidas. Yo traté de olvidar, pero jamás podré”.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Ella comentó: -“mi familia estuvo escondida en una finca en Alemania, no lejos de Berlín; mi padre conocía a un sacerdote y éste nos dio papeles arios”.  Yo imaginé cómo ella habría sufrido también miedo. Y aún así, allí estábamos, ambos sobrevivientes en un nuevo mundo.</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600" decel="100000"/>
                                        <p:tgtEl>
                                          <p:spTgt spid="5"/>
                                        </p:tgtEl>
                                      </p:cBhvr>
                                    </p:animEffect>
                                    <p:anim calcmode="lin" valueType="num">
                                      <p:cBhvr>
                                        <p:cTn id="8" dur="1600" decel="100000" fill="hold"/>
                                        <p:tgtEl>
                                          <p:spTgt spid="5"/>
                                        </p:tgtEl>
                                        <p:attrNameLst>
                                          <p:attrName>style.rotation</p:attrName>
                                        </p:attrNameLst>
                                      </p:cBhvr>
                                      <p:tavLst>
                                        <p:tav tm="0">
                                          <p:val>
                                            <p:fltVal val="-90"/>
                                          </p:val>
                                        </p:tav>
                                        <p:tav tm="100000">
                                          <p:val>
                                            <p:fltVal val="0"/>
                                          </p:val>
                                        </p:tav>
                                      </p:tavLst>
                                    </p:anim>
                                    <p:anim calcmode="lin" valueType="num">
                                      <p:cBhvr>
                                        <p:cTn id="9" dur="1600" decel="100000" fill="hold"/>
                                        <p:tgtEl>
                                          <p:spTgt spid="5"/>
                                        </p:tgtEl>
                                        <p:attrNameLst>
                                          <p:attrName>ppt_x</p:attrName>
                                        </p:attrNameLst>
                                      </p:cBhvr>
                                      <p:tavLst>
                                        <p:tav tm="0">
                                          <p:val>
                                            <p:strVal val="#ppt_x+0.4"/>
                                          </p:val>
                                        </p:tav>
                                        <p:tav tm="100000">
                                          <p:val>
                                            <p:strVal val="#ppt_x-0.05"/>
                                          </p:val>
                                        </p:tav>
                                      </p:tavLst>
                                    </p:anim>
                                    <p:anim calcmode="lin" valueType="num">
                                      <p:cBhvr>
                                        <p:cTn id="10" dur="1600" decel="100000" fill="hold"/>
                                        <p:tgtEl>
                                          <p:spTgt spid="5"/>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
                                        </p:tgtEl>
                                        <p:attrNameLst>
                                          <p:attrName>ppt_y</p:attrName>
                                        </p:attrNameLst>
                                      </p:cBhvr>
                                      <p:tavLst>
                                        <p:tav tm="0">
                                          <p:val>
                                            <p:strVal val="#ppt_y+0.1"/>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ppt_x"/>
                                          </p:val>
                                        </p:tav>
                                        <p:tav tm="100000">
                                          <p:val>
                                            <p:strVal val="#ppt_x"/>
                                          </p:val>
                                        </p:tav>
                                      </p:tavLst>
                                    </p:anim>
                                    <p:anim calcmode="lin" valueType="num">
                                      <p:cBhvr additive="base">
                                        <p:cTn id="16"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Picture 2" descr="http://t1.gstatic.com/images?q=tbn:ANd9GcRo4u1Ur0JnTCgE6A51XyCE-3uyUP8Q1w_PiYWMjC2VPIavROs8"/>
          <p:cNvPicPr>
            <a:picLocks noChangeAspect="1" noChangeArrowheads="1"/>
          </p:cNvPicPr>
          <p:nvPr/>
        </p:nvPicPr>
        <p:blipFill>
          <a:blip r:embed="rId2">
            <a:lum bright="-10000"/>
          </a:blip>
          <a:srcRect/>
          <a:stretch>
            <a:fillRect/>
          </a:stretch>
        </p:blipFill>
        <p:spPr bwMode="auto">
          <a:xfrm>
            <a:off x="4500562" y="1071546"/>
            <a:ext cx="4429156" cy="4569049"/>
          </a:xfrm>
          <a:prstGeom prst="rect">
            <a:avLst/>
          </a:prstGeom>
          <a:noFill/>
          <a:ln w="9525">
            <a:noFill/>
            <a:miter lim="800000"/>
            <a:headEnd/>
            <a:tailEnd/>
          </a:ln>
        </p:spPr>
      </p:pic>
      <p:sp>
        <p:nvSpPr>
          <p:cNvPr id="5" name="4 CuadroTexto"/>
          <p:cNvSpPr txBox="1"/>
          <p:nvPr/>
        </p:nvSpPr>
        <p:spPr>
          <a:xfrm>
            <a:off x="214282" y="1071546"/>
            <a:ext cx="4000528" cy="5262979"/>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”Cerca de la estancia, había un campo de concentración, continuó Roma,  yo vi allí a un niño y pude llevarle manzanas cada día”.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Qué extraordinaria coincidencia, que ella haya ayudado a algún otro niño.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-”Cómo era él?”, le pregunté.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-”Era alto, delgado y hambriento.  Yo iba a verlo todos los días durante seis meses”.</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55"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strVal val="#ppt_w*0.70"/>
                                          </p:val>
                                        </p:tav>
                                        <p:tav tm="100000">
                                          <p:val>
                                            <p:strVal val="#ppt_w"/>
                                          </p:val>
                                        </p:tav>
                                      </p:tavLst>
                                    </p:anim>
                                    <p:anim calcmode="lin" valueType="num">
                                      <p:cBhvr>
                                        <p:cTn id="12" dur="1000" fill="hold"/>
                                        <p:tgtEl>
                                          <p:spTgt spid="5"/>
                                        </p:tgtEl>
                                        <p:attrNameLst>
                                          <p:attrName>ppt_h</p:attrName>
                                        </p:attrNameLst>
                                      </p:cBhvr>
                                      <p:tavLst>
                                        <p:tav tm="0">
                                          <p:val>
                                            <p:strVal val="#ppt_h"/>
                                          </p:val>
                                        </p:tav>
                                        <p:tav tm="100000">
                                          <p:val>
                                            <p:strVal val="#ppt_h"/>
                                          </p:val>
                                        </p:tav>
                                      </p:tavLst>
                                    </p:anim>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12938628_8e0e68879f_z.jpg"/>
          <p:cNvPicPr>
            <a:picLocks noChangeAspect="1"/>
          </p:cNvPicPr>
          <p:nvPr/>
        </p:nvPicPr>
        <p:blipFill>
          <a:blip r:embed="rId2"/>
          <a:srcRect/>
          <a:stretch>
            <a:fillRect/>
          </a:stretch>
        </p:blipFill>
        <p:spPr>
          <a:xfrm>
            <a:off x="0" y="1428736"/>
            <a:ext cx="6958634" cy="5429264"/>
          </a:xfrm>
          <a:prstGeom prst="rect">
            <a:avLst/>
          </a:prstGeom>
        </p:spPr>
      </p:pic>
      <p:sp>
        <p:nvSpPr>
          <p:cNvPr id="5" name="4 CuadroTexto"/>
          <p:cNvSpPr txBox="1"/>
          <p:nvPr/>
        </p:nvSpPr>
        <p:spPr>
          <a:xfrm>
            <a:off x="285720" y="214290"/>
            <a:ext cx="8501090"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Mi corazón dio un salto. ¡¡No podía creerlo!!. ¡¡No podía ser!!.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-”Él te dijo un día que no volvieras porque los estaban trasladando a </a:t>
            </a:r>
            <a:r>
              <a:rPr lang="es-ES" sz="2400" b="1" dirty="0" err="1" smtClean="0">
                <a:effectLst>
                  <a:outerShdw blurRad="38100" dist="38100" dir="2700000" algn="tl">
                    <a:srgbClr val="000000">
                      <a:alpha val="43137"/>
                    </a:srgbClr>
                  </a:outerShdw>
                </a:effectLst>
                <a:latin typeface="Script MT Bold" pitchFamily="66" charset="0"/>
              </a:rPr>
              <a:t>Schlieben</a:t>
            </a:r>
            <a:r>
              <a:rPr lang="es-ES" sz="2400" b="1" dirty="0" smtClean="0">
                <a:effectLst>
                  <a:outerShdw blurRad="38100" dist="38100" dir="2700000" algn="tl">
                    <a:srgbClr val="000000">
                      <a:alpha val="43137"/>
                    </a:srgbClr>
                  </a:outerShdw>
                </a:effectLst>
                <a:latin typeface="Script MT Bold" pitchFamily="66" charset="0"/>
              </a:rPr>
              <a:t>??”.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Roma me miró estupefacta y dijo: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-”¡Sí!” </a:t>
            </a:r>
            <a:br>
              <a:rPr lang="es-ES" sz="2400" b="1" dirty="0" smtClean="0">
                <a:effectLst>
                  <a:outerShdw blurRad="38100" dist="38100" dir="2700000" algn="tl">
                    <a:srgbClr val="000000">
                      <a:alpha val="43137"/>
                    </a:srgbClr>
                  </a:outerShdw>
                </a:effectLst>
                <a:latin typeface="Script MT Bold" pitchFamily="66" charset="0"/>
              </a:rPr>
            </a:br>
            <a:r>
              <a:rPr lang="es-ES" sz="2400" b="1" dirty="0" smtClean="0">
                <a:effectLst>
                  <a:outerShdw blurRad="38100" dist="38100" dir="2700000" algn="tl">
                    <a:srgbClr val="000000">
                      <a:alpha val="43137"/>
                    </a:srgbClr>
                  </a:outerShdw>
                </a:effectLst>
                <a:latin typeface="Script MT Bold" pitchFamily="66" charset="0"/>
              </a:rPr>
              <a:t>-”¡Era yo!!!”</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latin typeface="Script MT Bold"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600" decel="100000"/>
                                        <p:tgtEl>
                                          <p:spTgt spid="5"/>
                                        </p:tgtEl>
                                      </p:cBhvr>
                                    </p:animEffect>
                                    <p:anim calcmode="lin" valueType="num">
                                      <p:cBhvr>
                                        <p:cTn id="8" dur="1600" decel="100000" fill="hold"/>
                                        <p:tgtEl>
                                          <p:spTgt spid="5"/>
                                        </p:tgtEl>
                                        <p:attrNameLst>
                                          <p:attrName>style.rotation</p:attrName>
                                        </p:attrNameLst>
                                      </p:cBhvr>
                                      <p:tavLst>
                                        <p:tav tm="0">
                                          <p:val>
                                            <p:fltVal val="-90"/>
                                          </p:val>
                                        </p:tav>
                                        <p:tav tm="100000">
                                          <p:val>
                                            <p:fltVal val="0"/>
                                          </p:val>
                                        </p:tav>
                                      </p:tavLst>
                                    </p:anim>
                                    <p:anim calcmode="lin" valueType="num">
                                      <p:cBhvr>
                                        <p:cTn id="9" dur="1600" decel="100000" fill="hold"/>
                                        <p:tgtEl>
                                          <p:spTgt spid="5"/>
                                        </p:tgtEl>
                                        <p:attrNameLst>
                                          <p:attrName>ppt_x</p:attrName>
                                        </p:attrNameLst>
                                      </p:cBhvr>
                                      <p:tavLst>
                                        <p:tav tm="0">
                                          <p:val>
                                            <p:strVal val="#ppt_x+0.4"/>
                                          </p:val>
                                        </p:tav>
                                        <p:tav tm="100000">
                                          <p:val>
                                            <p:strVal val="#ppt_x-0.05"/>
                                          </p:val>
                                        </p:tav>
                                      </p:tavLst>
                                    </p:anim>
                                    <p:anim calcmode="lin" valueType="num">
                                      <p:cBhvr>
                                        <p:cTn id="10" dur="1600" decel="100000" fill="hold"/>
                                        <p:tgtEl>
                                          <p:spTgt spid="5"/>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
                                        </p:tgtEl>
                                        <p:attrNameLst>
                                          <p:attrName>ppt_y</p:attrName>
                                        </p:attrNameLst>
                                      </p:cBhvr>
                                      <p:tavLst>
                                        <p:tav tm="0">
                                          <p:val>
                                            <p:strVal val="#ppt_y+0.1"/>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ppt_x"/>
                                          </p:val>
                                        </p:tav>
                                        <p:tav tm="100000">
                                          <p:val>
                                            <p:strVal val="#ppt_x"/>
                                          </p:val>
                                        </p:tav>
                                      </p:tavLst>
                                    </p:anim>
                                    <p:anim calcmode="lin" valueType="num">
                                      <p:cBhvr additive="base">
                                        <p:cTn id="16"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gel229.gif"/>
          <p:cNvPicPr>
            <a:picLocks noChangeAspect="1"/>
          </p:cNvPicPr>
          <p:nvPr/>
        </p:nvPicPr>
        <p:blipFill>
          <a:blip r:embed="rId2"/>
          <a:stretch>
            <a:fillRect/>
          </a:stretch>
        </p:blipFill>
        <p:spPr>
          <a:xfrm>
            <a:off x="3514725" y="1228725"/>
            <a:ext cx="5629275" cy="5629275"/>
          </a:xfrm>
          <a:prstGeom prst="rect">
            <a:avLst/>
          </a:prstGeom>
        </p:spPr>
      </p:pic>
      <p:sp>
        <p:nvSpPr>
          <p:cNvPr id="5" name="4 CuadroTexto"/>
          <p:cNvSpPr txBox="1"/>
          <p:nvPr/>
        </p:nvSpPr>
        <p:spPr>
          <a:xfrm>
            <a:off x="0" y="214290"/>
            <a:ext cx="8929717" cy="193899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Script MT Bold" pitchFamily="66" charset="0"/>
              </a:rPr>
              <a:t>Estaba pronto a explotar de alegría, inundado de emociones. No podía creerlo. ¡Mi Ángel!.  -“¡¡No te voy a dejar ir!!”, le dije a Roma. Y en la parte posterior de ese auto, en esa cita a ciegas, le propuse matrimonio, no podía esperar. </a:t>
            </a:r>
            <a:br>
              <a:rPr lang="es-ES" sz="2000" b="1" dirty="0" smtClean="0">
                <a:effectLst>
                  <a:outerShdw blurRad="38100" dist="38100" dir="2700000" algn="tl">
                    <a:srgbClr val="000000">
                      <a:alpha val="43137"/>
                    </a:srgbClr>
                  </a:outerShdw>
                </a:effectLst>
                <a:latin typeface="Script MT Bold" pitchFamily="66" charset="0"/>
              </a:rPr>
            </a:br>
            <a:r>
              <a:rPr lang="es-ES" sz="2000" b="1" dirty="0" smtClean="0">
                <a:effectLst>
                  <a:outerShdw blurRad="38100" dist="38100" dir="2700000" algn="tl">
                    <a:srgbClr val="000000">
                      <a:alpha val="43137"/>
                    </a:srgbClr>
                  </a:outerShdw>
                </a:effectLst>
                <a:latin typeface="Script MT Bold" pitchFamily="66" charset="0"/>
              </a:rPr>
              <a:t>-” ¡Estás loco!” me dijo.  Pero me invitó a conocer a sus padres para la cena del </a:t>
            </a:r>
            <a:r>
              <a:rPr lang="es-ES" sz="2000" b="1" dirty="0" err="1" smtClean="0">
                <a:effectLst>
                  <a:outerShdw blurRad="38100" dist="38100" dir="2700000" algn="tl">
                    <a:srgbClr val="000000">
                      <a:alpha val="43137"/>
                    </a:srgbClr>
                  </a:outerShdw>
                </a:effectLst>
                <a:latin typeface="Script MT Bold" pitchFamily="66" charset="0"/>
              </a:rPr>
              <a:t>Shabat</a:t>
            </a:r>
            <a:r>
              <a:rPr lang="es-ES" sz="2000" b="1" dirty="0" smtClean="0">
                <a:effectLst>
                  <a:outerShdw blurRad="38100" dist="38100" dir="2700000" algn="tl">
                    <a:srgbClr val="000000">
                      <a:alpha val="43137"/>
                    </a:srgbClr>
                  </a:outerShdw>
                </a:effectLst>
                <a:latin typeface="Script MT Bold" pitchFamily="66" charset="0"/>
              </a:rPr>
              <a:t> de la siguiente semana.</a:t>
            </a:r>
            <a:endParaRPr lang="es-PE" sz="2000" b="1" dirty="0" smtClean="0">
              <a:effectLst>
                <a:outerShdw blurRad="38100" dist="38100" dir="2700000" algn="tl">
                  <a:srgbClr val="000000">
                    <a:alpha val="43137"/>
                  </a:srgbClr>
                </a:outerShdw>
              </a:effectLst>
              <a:latin typeface="Script MT Bold" pitchFamily="66" charset="0"/>
            </a:endParaRPr>
          </a:p>
          <a:p>
            <a:endParaRPr lang="es-ES" sz="2000" dirty="0">
              <a:latin typeface="Script MT Bold"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senblat_-_bryllup_141949d.jpg"/>
          <p:cNvPicPr>
            <a:picLocks noChangeAspect="1"/>
          </p:cNvPicPr>
          <p:nvPr/>
        </p:nvPicPr>
        <p:blipFill>
          <a:blip r:embed="rId2">
            <a:lum contrast="10000"/>
          </a:blip>
          <a:stretch>
            <a:fillRect/>
          </a:stretch>
        </p:blipFill>
        <p:spPr>
          <a:xfrm>
            <a:off x="3643306" y="351655"/>
            <a:ext cx="5286412" cy="6220617"/>
          </a:xfrm>
          <a:prstGeom prst="rect">
            <a:avLst/>
          </a:prstGeom>
          <a:ln w="190500" cap="sq">
            <a:solidFill>
              <a:schemeClr val="tx1"/>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coolSlant"/>
            <a:extrusionClr>
              <a:srgbClr val="000000"/>
            </a:extrusionClr>
          </a:sp3d>
        </p:spPr>
      </p:pic>
      <p:sp>
        <p:nvSpPr>
          <p:cNvPr id="5" name="4 CuadroTexto"/>
          <p:cNvSpPr txBox="1"/>
          <p:nvPr/>
        </p:nvSpPr>
        <p:spPr>
          <a:xfrm>
            <a:off x="214282" y="1071546"/>
            <a:ext cx="3286148" cy="5139869"/>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Había tanto que deseaba saber sobre Roma, pero las cosas más importantes, yo siempre las supe: su firmeza, su bondad. Por muchos meses, en las peores circunstancias, ella vino hasta la cerca y me trajo la esperanza. No, ahora que la encontré de nuevo, jamás la dejaría partir.</a:t>
            </a:r>
            <a:r>
              <a:rPr lang="es-ES" sz="2400" b="1" dirty="0" smtClean="0">
                <a:effectLst>
                  <a:outerShdw blurRad="38100" dist="38100" dir="2700000" algn="tl">
                    <a:srgbClr val="000000">
                      <a:alpha val="43137"/>
                    </a:srgbClr>
                  </a:outerShdw>
                </a:effectLst>
              </a:rPr>
              <a:t> </a:t>
            </a:r>
            <a:r>
              <a:rPr lang="es-ES" sz="2000" b="1" dirty="0" smtClean="0">
                <a:effectLst>
                  <a:outerShdw blurRad="38100" dist="38100" dir="2700000" algn="tl">
                    <a:srgbClr val="000000">
                      <a:alpha val="43137"/>
                    </a:srgbClr>
                  </a:outerShdw>
                </a:effectLst>
                <a:latin typeface="Script MT Bold" pitchFamily="66" charset="0"/>
              </a:rPr>
              <a:t>Aquel día ella dijo sí.  </a:t>
            </a:r>
            <a:endParaRPr lang="es-PE" sz="2000" b="1" dirty="0" smtClean="0">
              <a:effectLst>
                <a:outerShdw blurRad="38100" dist="38100" dir="2700000" algn="tl">
                  <a:srgbClr val="000000">
                    <a:alpha val="43137"/>
                  </a:srgbClr>
                </a:outerShdw>
              </a:effectLst>
              <a:latin typeface="Script MT Bold" pitchFamily="66" charset="0"/>
            </a:endParaRPr>
          </a:p>
          <a:p>
            <a:endParaRPr lang="es-ES" sz="2000" dirty="0">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ppt_x"/>
                                          </p:val>
                                        </p:tav>
                                        <p:tav tm="100000">
                                          <p:val>
                                            <p:strVal val="#ppt_x"/>
                                          </p:val>
                                        </p:tav>
                                      </p:tavLst>
                                    </p:anim>
                                    <p:anim calcmode="lin" valueType="num">
                                      <p:cBhvr additive="base">
                                        <p:cTn id="12"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61_news_17022006_26212.jpg"/>
          <p:cNvPicPr>
            <a:picLocks noChangeAspect="1"/>
          </p:cNvPicPr>
          <p:nvPr/>
        </p:nvPicPr>
        <p:blipFill>
          <a:blip r:embed="rId2"/>
          <a:stretch>
            <a:fillRect/>
          </a:stretch>
        </p:blipFill>
        <p:spPr>
          <a:xfrm>
            <a:off x="3786182" y="357166"/>
            <a:ext cx="5000628" cy="61398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4 CuadroTexto"/>
          <p:cNvSpPr txBox="1"/>
          <p:nvPr/>
        </p:nvSpPr>
        <p:spPr>
          <a:xfrm>
            <a:off x="214282" y="2143116"/>
            <a:ext cx="3143272"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Script MT Bold" pitchFamily="66" charset="0"/>
              </a:rPr>
              <a:t>Y yo mantuve mi palabra… Después de casi 50 años de matrimonio, dos hijos y tres nietos, yo jamás la dejaré partir.</a:t>
            </a:r>
            <a:endParaRPr lang="es-PE" sz="2400" b="1" dirty="0" smtClean="0">
              <a:effectLst>
                <a:outerShdw blurRad="38100" dist="38100" dir="2700000" algn="tl">
                  <a:srgbClr val="000000">
                    <a:alpha val="43137"/>
                  </a:srgbClr>
                </a:outerShdw>
              </a:effectLst>
              <a:latin typeface="Script MT Bold" pitchFamily="66" charset="0"/>
            </a:endParaRPr>
          </a:p>
          <a:p>
            <a:endParaRPr lang="es-ES" sz="2400" dirty="0"/>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600" decel="100000"/>
                                        <p:tgtEl>
                                          <p:spTgt spid="5"/>
                                        </p:tgtEl>
                                      </p:cBhvr>
                                    </p:animEffect>
                                    <p:anim calcmode="lin" valueType="num">
                                      <p:cBhvr>
                                        <p:cTn id="8" dur="1600" decel="100000" fill="hold"/>
                                        <p:tgtEl>
                                          <p:spTgt spid="5"/>
                                        </p:tgtEl>
                                        <p:attrNameLst>
                                          <p:attrName>style.rotation</p:attrName>
                                        </p:attrNameLst>
                                      </p:cBhvr>
                                      <p:tavLst>
                                        <p:tav tm="0">
                                          <p:val>
                                            <p:fltVal val="-90"/>
                                          </p:val>
                                        </p:tav>
                                        <p:tav tm="100000">
                                          <p:val>
                                            <p:fltVal val="0"/>
                                          </p:val>
                                        </p:tav>
                                      </p:tavLst>
                                    </p:anim>
                                    <p:anim calcmode="lin" valueType="num">
                                      <p:cBhvr>
                                        <p:cTn id="9" dur="1600" decel="100000" fill="hold"/>
                                        <p:tgtEl>
                                          <p:spTgt spid="5"/>
                                        </p:tgtEl>
                                        <p:attrNameLst>
                                          <p:attrName>ppt_x</p:attrName>
                                        </p:attrNameLst>
                                      </p:cBhvr>
                                      <p:tavLst>
                                        <p:tav tm="0">
                                          <p:val>
                                            <p:strVal val="#ppt_x+0.4"/>
                                          </p:val>
                                        </p:tav>
                                        <p:tav tm="100000">
                                          <p:val>
                                            <p:strVal val="#ppt_x-0.05"/>
                                          </p:val>
                                        </p:tav>
                                      </p:tavLst>
                                    </p:anim>
                                    <p:anim calcmode="lin" valueType="num">
                                      <p:cBhvr>
                                        <p:cTn id="10" dur="1600" decel="100000" fill="hold"/>
                                        <p:tgtEl>
                                          <p:spTgt spid="5"/>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
                                        </p:tgtEl>
                                        <p:attrNameLst>
                                          <p:attrName>ppt_y</p:attrName>
                                        </p:attrNameLst>
                                      </p:cBhvr>
                                      <p:tavLst>
                                        <p:tav tm="0">
                                          <p:val>
                                            <p:strVal val="#ppt_y+0.1"/>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1+#ppt_w/2"/>
                                          </p:val>
                                        </p:tav>
                                        <p:tav tm="100000">
                                          <p:val>
                                            <p:strVal val="#ppt_x"/>
                                          </p:val>
                                        </p:tav>
                                      </p:tavLst>
                                    </p:anim>
                                    <p:anim calcmode="lin" valueType="num">
                                      <p:cBhvr additive="base">
                                        <p:cTn id="1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erman.jpg"/>
          <p:cNvPicPr>
            <a:picLocks noChangeAspect="1"/>
          </p:cNvPicPr>
          <p:nvPr/>
        </p:nvPicPr>
        <p:blipFill>
          <a:blip r:embed="rId2"/>
          <a:stretch>
            <a:fillRect/>
          </a:stretch>
        </p:blipFill>
        <p:spPr>
          <a:xfrm>
            <a:off x="1357290" y="214290"/>
            <a:ext cx="6174898" cy="507209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4 CuadroTexto"/>
          <p:cNvSpPr txBox="1"/>
          <p:nvPr/>
        </p:nvSpPr>
        <p:spPr>
          <a:xfrm>
            <a:off x="357126" y="5500702"/>
            <a:ext cx="8786874" cy="1477328"/>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Script MT Bold" pitchFamily="66" charset="0"/>
              </a:rPr>
              <a:t>Esta es una historia verdadera, puedes encontrar más, buscando en Google Herman Rosenblat.  Su historia será hecha una película con el nombre </a:t>
            </a:r>
            <a:r>
              <a:rPr lang="es-ES" sz="2400" b="1" dirty="0" err="1" smtClean="0">
                <a:effectLst>
                  <a:outerShdw blurRad="38100" dist="38100" dir="2700000" algn="tl">
                    <a:srgbClr val="000000">
                      <a:alpha val="43137"/>
                    </a:srgbClr>
                  </a:outerShdw>
                </a:effectLst>
                <a:latin typeface="Script MT Bold" pitchFamily="66" charset="0"/>
              </a:rPr>
              <a:t>The</a:t>
            </a:r>
            <a:r>
              <a:rPr lang="es-ES" sz="2400" b="1" dirty="0" smtClean="0">
                <a:effectLst>
                  <a:outerShdw blurRad="38100" dist="38100" dir="2700000" algn="tl">
                    <a:srgbClr val="000000">
                      <a:alpha val="43137"/>
                    </a:srgbClr>
                  </a:outerShdw>
                </a:effectLst>
                <a:latin typeface="Script MT Bold" pitchFamily="66" charset="0"/>
              </a:rPr>
              <a:t> </a:t>
            </a:r>
            <a:r>
              <a:rPr lang="es-ES" sz="2400" b="1" dirty="0" err="1" smtClean="0">
                <a:effectLst>
                  <a:outerShdw blurRad="38100" dist="38100" dir="2700000" algn="tl">
                    <a:srgbClr val="000000">
                      <a:alpha val="43137"/>
                    </a:srgbClr>
                  </a:outerShdw>
                </a:effectLst>
                <a:latin typeface="Script MT Bold" pitchFamily="66" charset="0"/>
              </a:rPr>
              <a:t>Fence</a:t>
            </a:r>
            <a:r>
              <a:rPr lang="es-ES" sz="2400" b="1" dirty="0" smtClean="0">
                <a:effectLst>
                  <a:outerShdw blurRad="38100" dist="38100" dir="2700000" algn="tl">
                    <a:srgbClr val="000000">
                      <a:alpha val="43137"/>
                    </a:srgbClr>
                  </a:outerShdw>
                </a:effectLst>
                <a:latin typeface="Script MT Bold" pitchFamily="66" charset="0"/>
              </a:rPr>
              <a:t> (La Cerca). </a:t>
            </a:r>
            <a:endParaRPr lang="es-PE" sz="2400" b="1" dirty="0" smtClean="0">
              <a:effectLst>
                <a:outerShdw blurRad="38100" dist="38100" dir="2700000" algn="tl">
                  <a:srgbClr val="000000">
                    <a:alpha val="43137"/>
                  </a:srgbClr>
                </a:outerShdw>
              </a:effectLst>
              <a:latin typeface="Script MT Bold" pitchFamily="66" charset="0"/>
            </a:endParaRPr>
          </a:p>
          <a:p>
            <a:endParaRPr lang="es-ES" dirty="0"/>
          </a:p>
        </p:txBody>
      </p:sp>
    </p:spTree>
  </p:cSld>
  <p:clrMapOvr>
    <a:masterClrMapping/>
  </p:clrMapOvr>
  <p:transition advTm="23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yAngel150.jpg"/>
          <p:cNvPicPr>
            <a:picLocks noChangeAspect="1"/>
          </p:cNvPicPr>
          <p:nvPr/>
        </p:nvPicPr>
        <p:blipFill>
          <a:blip r:embed="rId2">
            <a:lum bright="-10000"/>
          </a:blip>
          <a:stretch>
            <a:fillRect/>
          </a:stretch>
        </p:blipFill>
        <p:spPr>
          <a:xfrm>
            <a:off x="0" y="-18258"/>
            <a:ext cx="9104410" cy="6876258"/>
          </a:xfrm>
          <a:prstGeom prst="roundRect">
            <a:avLst>
              <a:gd name="adj" fmla="val 11111"/>
            </a:avLst>
          </a:prstGeom>
          <a:ln w="190500" cap="rnd">
            <a:solidFill>
              <a:srgbClr val="2E111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4 CuadroTexto"/>
          <p:cNvSpPr txBox="1"/>
          <p:nvPr/>
        </p:nvSpPr>
        <p:spPr>
          <a:xfrm>
            <a:off x="3071802" y="6286520"/>
            <a:ext cx="3581173" cy="400110"/>
          </a:xfrm>
          <a:prstGeom prst="rect">
            <a:avLst/>
          </a:prstGeom>
          <a:noFill/>
        </p:spPr>
        <p:txBody>
          <a:bodyPr wrap="none" rtlCol="0">
            <a:spAutoFit/>
          </a:bodyPr>
          <a:lstStyle/>
          <a:p>
            <a:r>
              <a:rPr lang="es-ES" sz="2000" dirty="0" smtClean="0">
                <a:latin typeface="Matura MT Script Capitals" pitchFamily="66" charset="0"/>
              </a:rPr>
              <a:t>Francisco del Olmo-Jazmín</a:t>
            </a:r>
            <a:endParaRPr lang="es-ES" sz="2000" dirty="0">
              <a:latin typeface="Matura MT Script Capitals" pitchFamily="66" charset="0"/>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nina-de-las-manzanas-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la-nina-de-las-manzanas-milespowerpoints.com</Template>
  <TotalTime>0</TotalTime>
  <Words>1532</Words>
  <Application>Microsoft Office PowerPoint</Application>
  <PresentationFormat>Presentación en pantalla (4:3)</PresentationFormat>
  <Paragraphs>78</Paragraphs>
  <Slides>34</Slides>
  <Notes>1</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la-nina-de-las-manzanas-milespowerpoints.com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2012-05-14T22:04:16Z</dcterms:created>
  <dcterms:modified xsi:type="dcterms:W3CDTF">2012-05-14T22:05:24Z</dcterms:modified>
</cp:coreProperties>
</file>