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4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78" r:id="rId3"/>
    <p:sldId id="277" r:id="rId4"/>
    <p:sldId id="257" r:id="rId5"/>
    <p:sldId id="259" r:id="rId6"/>
    <p:sldId id="260" r:id="rId7"/>
    <p:sldId id="261" r:id="rId8"/>
    <p:sldId id="273" r:id="rId9"/>
    <p:sldId id="262" r:id="rId10"/>
    <p:sldId id="263" r:id="rId11"/>
    <p:sldId id="274" r:id="rId12"/>
    <p:sldId id="264" r:id="rId13"/>
    <p:sldId id="275" r:id="rId14"/>
    <p:sldId id="265" r:id="rId15"/>
    <p:sldId id="266" r:id="rId16"/>
    <p:sldId id="267" r:id="rId17"/>
    <p:sldId id="272" r:id="rId18"/>
    <p:sldId id="271" r:id="rId19"/>
    <p:sldId id="276" r:id="rId20"/>
    <p:sldId id="279" r:id="rId21"/>
    <p:sldId id="280" r:id="rId22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Kristen ITC" panose="03050502040202030202" pitchFamily="66" charset="0"/>
      <p:regular r:id="rId27"/>
    </p:embeddedFont>
    <p:embeddedFont>
      <p:font typeface="CAC Pinafore" panose="00000400000000000000" pitchFamily="2" charset="0"/>
      <p:regular r:id="rId28"/>
    </p:embeddedFont>
    <p:embeddedFont>
      <p:font typeface="Calibri Light" panose="020F0302020204030204" pitchFamily="34" charset="0"/>
      <p:regular r:id="rId29"/>
      <p:italic r:id="rId30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ndtjEaHn6QC8X0IO7H+g==" hashData="zrchW9GoiwCWV+X7rLxCbJ8qenDRsuaPNFzolFIJm//CKkTPZUE4fJXyFMLCFocfHqqPutsXXAJ4wa8Ka8j4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5.fntdata"/><Relationship Id="rId30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714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0313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507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037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719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362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779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6988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014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05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507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95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3C8D1-3E09-4B75-8F22-10B071A2E5FE}" type="datetimeFigureOut">
              <a:rPr lang="es-MX" smtClean="0"/>
              <a:t>20/04/2015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FC7BE-B0D9-4ECC-A26C-3319F8AA858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19860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743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microsoft.com/office/2007/relationships/hdphoto" Target="../media/hdphoto4.wdp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57.png"/><Relationship Id="rId4" Type="http://schemas.openxmlformats.org/officeDocument/2006/relationships/image" Target="../media/image5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64.jpg"/><Relationship Id="rId7" Type="http://schemas.openxmlformats.org/officeDocument/2006/relationships/image" Target="../media/image68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734096" y="721217"/>
            <a:ext cx="10676586" cy="5409127"/>
          </a:xfrm>
          <a:prstGeom prst="rect">
            <a:avLst/>
          </a:prstGeom>
          <a:noFill/>
          <a:ln w="7620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Rectángulo 14"/>
          <p:cNvSpPr/>
          <p:nvPr/>
        </p:nvSpPr>
        <p:spPr>
          <a:xfrm>
            <a:off x="1146220" y="489398"/>
            <a:ext cx="10084157" cy="59371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1764" t="-3912" r="-10527" b="-4188"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3512"/>
            <a:ext cx="2610118" cy="235448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45" y="0"/>
            <a:ext cx="3962743" cy="239593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7"/>
          <a:srcRect r="1519"/>
          <a:stretch/>
        </p:blipFill>
        <p:spPr>
          <a:xfrm>
            <a:off x="8295454" y="4462064"/>
            <a:ext cx="3896546" cy="239593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870" y="1996249"/>
            <a:ext cx="2684753" cy="25092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844" y="1650952"/>
            <a:ext cx="2993842" cy="372637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575" y="3994126"/>
            <a:ext cx="3172742" cy="158637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051150" y="3988812"/>
            <a:ext cx="3110495" cy="158509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0800000">
            <a:off x="7009217" y="1006543"/>
            <a:ext cx="3170195" cy="1585097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2160505" y="1094639"/>
            <a:ext cx="3171745" cy="158509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955" y="6322278"/>
            <a:ext cx="1545068" cy="33008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165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  <p:sndAc>
          <p:stSnd loop="1">
            <p:snd r:embed="rId2" name="MANOS DE TIJERAS.wav"/>
          </p:stSnd>
        </p:sndAc>
      </p:transition>
    </mc:Choice>
    <mc:Fallback xmlns="">
      <p:transition spd="slow">
        <p:fade/>
        <p:sndAc>
          <p:stSnd loop="1">
            <p:snd r:embed="rId14" name="MANOS DE TIJE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751527" y="2395469"/>
            <a:ext cx="39151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 smtClean="0">
                <a:latin typeface="CAC Pinafore" panose="00000400000000000000" pitchFamily="2" charset="0"/>
              </a:rPr>
              <a:t>Para</a:t>
            </a:r>
            <a:r>
              <a:rPr lang="es-MX" sz="4000" dirty="0" smtClean="0">
                <a:latin typeface="CAC Pinafore" panose="00000400000000000000" pitchFamily="2" charset="0"/>
              </a:rPr>
              <a:t> </a:t>
            </a:r>
            <a:r>
              <a:rPr lang="es-MX" sz="4000" dirty="0" smtClean="0">
                <a:latin typeface="CAC Pinafore" panose="00000400000000000000" pitchFamily="2" charset="0"/>
              </a:rPr>
              <a:t>mi amiga</a:t>
            </a:r>
          </a:p>
          <a:p>
            <a:pPr algn="ctr"/>
            <a:r>
              <a:rPr lang="es-MX" sz="4000" dirty="0" smtClean="0">
                <a:latin typeface="CAC Pinafore" panose="00000400000000000000" pitchFamily="2" charset="0"/>
              </a:rPr>
              <a:t>Sonia</a:t>
            </a:r>
            <a:endParaRPr lang="es-MX" sz="4000" dirty="0">
              <a:latin typeface="CAC Pinafore" panose="00000400000000000000" pitchFamily="2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2741" y="2246719"/>
            <a:ext cx="2484608" cy="520181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645" y="963769"/>
            <a:ext cx="4752975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19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51526" y="1571223"/>
            <a:ext cx="32068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err="1" smtClean="0">
                <a:latin typeface="CAC Pinafore" panose="00000400000000000000" pitchFamily="2" charset="0"/>
              </a:rPr>
              <a:t>Raggedy</a:t>
            </a:r>
            <a:r>
              <a:rPr lang="es-MX" sz="3200" dirty="0" smtClean="0">
                <a:latin typeface="CAC Pinafore" panose="00000400000000000000" pitchFamily="2" charset="0"/>
              </a:rPr>
              <a:t> Ann </a:t>
            </a:r>
            <a:r>
              <a:rPr lang="es-MX" sz="3200" dirty="0">
                <a:latin typeface="CAC Pinafore" panose="00000400000000000000" pitchFamily="2" charset="0"/>
              </a:rPr>
              <a:t>es un personaje de ficción que ha entretenido </a:t>
            </a:r>
            <a:r>
              <a:rPr lang="es-MX" sz="3200" dirty="0" smtClean="0">
                <a:latin typeface="CAC Pinafore" panose="00000400000000000000" pitchFamily="2" charset="0"/>
              </a:rPr>
              <a:t>a </a:t>
            </a:r>
            <a:r>
              <a:rPr lang="es-MX" sz="3200" dirty="0">
                <a:latin typeface="CAC Pinafore" panose="00000400000000000000" pitchFamily="2" charset="0"/>
              </a:rPr>
              <a:t>los niños por casi más de 90 años. </a:t>
            </a:r>
            <a:r>
              <a:rPr lang="es-MX" sz="3200" dirty="0" smtClean="0">
                <a:latin typeface="CAC Pinafore" panose="00000400000000000000" pitchFamily="2" charset="0"/>
              </a:rPr>
              <a:t>Su autor: </a:t>
            </a:r>
            <a:r>
              <a:rPr lang="es-MX" sz="3200" dirty="0">
                <a:latin typeface="CAC Pinafore" panose="00000400000000000000" pitchFamily="2" charset="0"/>
              </a:rPr>
              <a:t>Johnny </a:t>
            </a:r>
            <a:r>
              <a:rPr lang="es-MX" sz="3200" dirty="0" err="1">
                <a:latin typeface="CAC Pinafore" panose="00000400000000000000" pitchFamily="2" charset="0"/>
              </a:rPr>
              <a:t>Gruelle</a:t>
            </a:r>
            <a:r>
              <a:rPr lang="es-MX" sz="3200" dirty="0">
                <a:latin typeface="CAC Pinafore" panose="00000400000000000000" pitchFamily="2" charset="0"/>
              </a:rPr>
              <a:t> </a:t>
            </a:r>
            <a:endParaRPr lang="es-MX" sz="3200" dirty="0" smtClean="0">
              <a:latin typeface="CAC Pinafore" panose="00000400000000000000" pitchFamily="2" charset="0"/>
            </a:endParaRPr>
          </a:p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(</a:t>
            </a:r>
            <a:r>
              <a:rPr lang="es-MX" sz="3200" dirty="0">
                <a:latin typeface="CAC Pinafore" panose="00000400000000000000" pitchFamily="2" charset="0"/>
              </a:rPr>
              <a:t>1880-1938).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0109">
            <a:off x="7828208" y="1543002"/>
            <a:ext cx="2888032" cy="372235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6246">
            <a:off x="5550899" y="1412619"/>
            <a:ext cx="2679522" cy="36505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771" y="3241594"/>
            <a:ext cx="1686472" cy="2521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173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700011" y="1790163"/>
            <a:ext cx="40439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El </a:t>
            </a:r>
            <a:r>
              <a:rPr lang="es-MX" sz="3200" dirty="0">
                <a:latin typeface="CAC Pinafore" panose="00000400000000000000" pitchFamily="2" charset="0"/>
              </a:rPr>
              <a:t>personaje fue creado en 1915 como </a:t>
            </a:r>
            <a:r>
              <a:rPr lang="es-MX" sz="3200" dirty="0" smtClean="0">
                <a:latin typeface="CAC Pinafore" panose="00000400000000000000" pitchFamily="2" charset="0"/>
              </a:rPr>
              <a:t>una muñeca de trapo, con vestido blanco y pelo rojo de lana. Y fue </a:t>
            </a:r>
            <a:r>
              <a:rPr lang="es-MX" sz="3200" dirty="0">
                <a:latin typeface="CAC Pinafore" panose="00000400000000000000" pitchFamily="2" charset="0"/>
              </a:rPr>
              <a:t>presentado al público </a:t>
            </a:r>
            <a:r>
              <a:rPr lang="es-MX" sz="3200" dirty="0" smtClean="0">
                <a:latin typeface="CAC Pinafore" panose="00000400000000000000" pitchFamily="2" charset="0"/>
              </a:rPr>
              <a:t>en 1918 en un libro: </a:t>
            </a:r>
            <a:r>
              <a:rPr lang="es-MX" sz="3200" dirty="0">
                <a:latin typeface="CAC Pinafore" panose="00000400000000000000" pitchFamily="2" charset="0"/>
              </a:rPr>
              <a:t>"Las historias de </a:t>
            </a:r>
            <a:endParaRPr lang="es-MX" sz="3200" dirty="0" smtClean="0">
              <a:latin typeface="CAC Pinafore" panose="00000400000000000000" pitchFamily="2" charset="0"/>
            </a:endParaRPr>
          </a:p>
          <a:p>
            <a:pPr algn="ctr"/>
            <a:r>
              <a:rPr lang="es-MX" sz="3200" dirty="0" err="1" smtClean="0">
                <a:latin typeface="CAC Pinafore" panose="00000400000000000000" pitchFamily="2" charset="0"/>
              </a:rPr>
              <a:t>Raggedy</a:t>
            </a:r>
            <a:r>
              <a:rPr lang="es-MX" sz="3200" dirty="0" smtClean="0">
                <a:latin typeface="CAC Pinafore" panose="00000400000000000000" pitchFamily="2" charset="0"/>
              </a:rPr>
              <a:t> </a:t>
            </a:r>
            <a:r>
              <a:rPr lang="es-MX" sz="3200" dirty="0">
                <a:latin typeface="CAC Pinafore" panose="00000400000000000000" pitchFamily="2" charset="0"/>
              </a:rPr>
              <a:t>Ann".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755" y="1264633"/>
            <a:ext cx="2717074" cy="376624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767" y="2641449"/>
            <a:ext cx="2495812" cy="318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9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867437" y="1403797"/>
            <a:ext cx="48339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CAC Pinafore" panose="00000400000000000000" pitchFamily="2" charset="0"/>
              </a:rPr>
              <a:t>En 1920 se introdujo el personaje de su viejo amigo y compañero de </a:t>
            </a:r>
            <a:r>
              <a:rPr lang="es-MX" sz="3200" dirty="0" smtClean="0">
                <a:latin typeface="CAC Pinafore" panose="00000400000000000000" pitchFamily="2" charset="0"/>
              </a:rPr>
              <a:t>juegos: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Andy, vestido </a:t>
            </a:r>
            <a:r>
              <a:rPr lang="es-MX" sz="3200" dirty="0" smtClean="0">
                <a:latin typeface="CAC Pinafore" panose="00000400000000000000" pitchFamily="2" charset="0"/>
              </a:rPr>
              <a:t>con </a:t>
            </a:r>
            <a:r>
              <a:rPr lang="es-MX" sz="3200" dirty="0">
                <a:latin typeface="CAC Pinafore" panose="00000400000000000000" pitchFamily="2" charset="0"/>
              </a:rPr>
              <a:t>ropa marinera y gorra.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063" y="1012251"/>
            <a:ext cx="3107889" cy="472540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087" y="3038475"/>
            <a:ext cx="387667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6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764405" y="1506828"/>
            <a:ext cx="396669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err="1">
                <a:latin typeface="CAC Pinafore" panose="00000400000000000000" pitchFamily="2" charset="0"/>
              </a:rPr>
              <a:t>Gruelle</a:t>
            </a:r>
            <a:r>
              <a:rPr lang="es-MX" sz="3200" dirty="0">
                <a:latin typeface="CAC Pinafore" panose="00000400000000000000" pitchFamily="2" charset="0"/>
              </a:rPr>
              <a:t> creó a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Ann para su hija </a:t>
            </a:r>
            <a:r>
              <a:rPr lang="es-MX" sz="3200" dirty="0" err="1" smtClean="0">
                <a:latin typeface="CAC Pinafore" panose="00000400000000000000" pitchFamily="2" charset="0"/>
              </a:rPr>
              <a:t>Marcella</a:t>
            </a:r>
            <a:r>
              <a:rPr lang="es-MX" sz="3200" dirty="0">
                <a:latin typeface="CAC Pinafore" panose="00000400000000000000" pitchFamily="2" charset="0"/>
              </a:rPr>
              <a:t>.</a:t>
            </a:r>
            <a:r>
              <a:rPr lang="es-MX" sz="3200" dirty="0" smtClean="0">
                <a:latin typeface="CAC Pinafore" panose="00000400000000000000" pitchFamily="2" charset="0"/>
              </a:rPr>
              <a:t> La niña había encontrado una muñeca de trapo que había pertenecido a su abuela, dentro </a:t>
            </a:r>
            <a:r>
              <a:rPr lang="es-MX" sz="3200" dirty="0">
                <a:latin typeface="CAC Pinafore" panose="00000400000000000000" pitchFamily="2" charset="0"/>
              </a:rPr>
              <a:t>de un baúl en el </a:t>
            </a:r>
            <a:r>
              <a:rPr lang="es-MX" sz="3200" dirty="0" smtClean="0">
                <a:latin typeface="CAC Pinafore" panose="00000400000000000000" pitchFamily="2" charset="0"/>
              </a:rPr>
              <a:t>ático, pero la muñeca no tenía rostro… </a:t>
            </a:r>
            <a:endParaRPr lang="es-MX" sz="3200" dirty="0">
              <a:latin typeface="CAC Pinafore" panose="00000400000000000000" pitchFamily="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111" y="1096776"/>
            <a:ext cx="5327354" cy="451841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1154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871990" y="1545465"/>
            <a:ext cx="36615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Entonces su padre le pintó </a:t>
            </a:r>
            <a:r>
              <a:rPr lang="es-MX" sz="3200" dirty="0">
                <a:latin typeface="CAC Pinafore" panose="00000400000000000000" pitchFamily="2" charset="0"/>
              </a:rPr>
              <a:t>los famosos ojos </a:t>
            </a:r>
            <a:r>
              <a:rPr lang="es-MX" sz="3200" dirty="0" smtClean="0">
                <a:latin typeface="CAC Pinafore" panose="00000400000000000000" pitchFamily="2" charset="0"/>
              </a:rPr>
              <a:t>negros y </a:t>
            </a:r>
            <a:r>
              <a:rPr lang="es-MX" sz="3200" dirty="0">
                <a:latin typeface="CAC Pinafore" panose="00000400000000000000" pitchFamily="2" charset="0"/>
              </a:rPr>
              <a:t>la </a:t>
            </a:r>
            <a:r>
              <a:rPr lang="es-MX" sz="3200" dirty="0" smtClean="0">
                <a:latin typeface="CAC Pinafore" panose="00000400000000000000" pitchFamily="2" charset="0"/>
              </a:rPr>
              <a:t>nariz </a:t>
            </a:r>
            <a:r>
              <a:rPr lang="es-MX" sz="3200" dirty="0">
                <a:latin typeface="CAC Pinafore" panose="00000400000000000000" pitchFamily="2" charset="0"/>
              </a:rPr>
              <a:t>roja </a:t>
            </a:r>
            <a:r>
              <a:rPr lang="es-MX" sz="3200" dirty="0" smtClean="0">
                <a:latin typeface="CAC Pinafore" panose="00000400000000000000" pitchFamily="2" charset="0"/>
              </a:rPr>
              <a:t>en forma de triángulo. </a:t>
            </a:r>
          </a:p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El nombre de </a:t>
            </a:r>
            <a:r>
              <a:rPr lang="es-MX" sz="3200" dirty="0" err="1" smtClean="0">
                <a:latin typeface="CAC Pinafore" panose="00000400000000000000" pitchFamily="2" charset="0"/>
              </a:rPr>
              <a:t>Raggedy</a:t>
            </a:r>
            <a:r>
              <a:rPr lang="es-MX" sz="3200" dirty="0" smtClean="0">
                <a:latin typeface="CAC Pinafore" panose="00000400000000000000" pitchFamily="2" charset="0"/>
              </a:rPr>
              <a:t> Ann, fue tomado de dos poemas </a:t>
            </a:r>
            <a:r>
              <a:rPr lang="es-MX" sz="3200" dirty="0">
                <a:latin typeface="CAC Pinafore" panose="00000400000000000000" pitchFamily="2" charset="0"/>
              </a:rPr>
              <a:t>de James </a:t>
            </a:r>
            <a:r>
              <a:rPr lang="es-MX" sz="3200" dirty="0" err="1">
                <a:latin typeface="CAC Pinafore" panose="00000400000000000000" pitchFamily="2" charset="0"/>
              </a:rPr>
              <a:t>Whitcomb</a:t>
            </a:r>
            <a:r>
              <a:rPr lang="es-MX" sz="3200" dirty="0">
                <a:latin typeface="CAC Pinafore" panose="00000400000000000000" pitchFamily="2" charset="0"/>
              </a:rPr>
              <a:t> </a:t>
            </a:r>
            <a:r>
              <a:rPr lang="es-MX" sz="3200" dirty="0" err="1" smtClean="0">
                <a:latin typeface="CAC Pinafore" panose="00000400000000000000" pitchFamily="2" charset="0"/>
              </a:rPr>
              <a:t>Riley</a:t>
            </a:r>
            <a:r>
              <a:rPr lang="es-MX" sz="3200" dirty="0" smtClean="0">
                <a:latin typeface="CAC Pinafore" panose="00000400000000000000" pitchFamily="2" charset="0"/>
              </a:rPr>
              <a:t>.</a:t>
            </a:r>
            <a:endParaRPr lang="es-MX" sz="3200" dirty="0">
              <a:latin typeface="CAC Pinafore" panose="00000400000000000000" pitchFamily="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3569" y="981581"/>
            <a:ext cx="4224894" cy="471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532586" y="2292439"/>
            <a:ext cx="48166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John </a:t>
            </a:r>
            <a:r>
              <a:rPr lang="es-MX" sz="3200" dirty="0" err="1" smtClean="0">
                <a:latin typeface="CAC Pinafore" panose="00000400000000000000" pitchFamily="2" charset="0"/>
              </a:rPr>
              <a:t>Gruelle</a:t>
            </a:r>
            <a:r>
              <a:rPr lang="es-MX" sz="3200" dirty="0" smtClean="0">
                <a:latin typeface="CAC Pinafore" panose="00000400000000000000" pitchFamily="2" charset="0"/>
              </a:rPr>
              <a:t> combinó </a:t>
            </a:r>
            <a:r>
              <a:rPr lang="es-MX" sz="3200" dirty="0">
                <a:latin typeface="CAC Pinafore" panose="00000400000000000000" pitchFamily="2" charset="0"/>
              </a:rPr>
              <a:t>los nombres de </a:t>
            </a:r>
            <a:r>
              <a:rPr lang="es-MX" sz="3200" dirty="0" smtClean="0">
                <a:latin typeface="CAC Pinafore" panose="00000400000000000000" pitchFamily="2" charset="0"/>
              </a:rPr>
              <a:t>los </a:t>
            </a:r>
            <a:r>
              <a:rPr lang="es-MX" sz="3200" dirty="0">
                <a:latin typeface="CAC Pinafore" panose="00000400000000000000" pitchFamily="2" charset="0"/>
              </a:rPr>
              <a:t>poemas, "</a:t>
            </a:r>
            <a:r>
              <a:rPr lang="es-MX" sz="3200" dirty="0" err="1">
                <a:latin typeface="CAC Pinafore" panose="00000400000000000000" pitchFamily="2" charset="0"/>
              </a:rPr>
              <a:t>The</a:t>
            </a:r>
            <a:r>
              <a:rPr lang="es-MX" sz="3200" dirty="0">
                <a:latin typeface="CAC Pinafore" panose="00000400000000000000" pitchFamily="2" charset="0"/>
              </a:rPr>
              <a:t>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</a:t>
            </a:r>
            <a:r>
              <a:rPr lang="es-MX" sz="3200" dirty="0" err="1">
                <a:latin typeface="CAC Pinafore" panose="00000400000000000000" pitchFamily="2" charset="0"/>
              </a:rPr>
              <a:t>Man</a:t>
            </a:r>
            <a:r>
              <a:rPr lang="es-MX" sz="3200" dirty="0">
                <a:latin typeface="CAC Pinafore" panose="00000400000000000000" pitchFamily="2" charset="0"/>
              </a:rPr>
              <a:t>" (El hombre harapiento) y "Little </a:t>
            </a:r>
            <a:r>
              <a:rPr lang="es-MX" sz="3200" dirty="0" err="1">
                <a:latin typeface="CAC Pinafore" panose="00000400000000000000" pitchFamily="2" charset="0"/>
              </a:rPr>
              <a:t>Orphan</a:t>
            </a:r>
            <a:r>
              <a:rPr lang="es-MX" sz="3200" dirty="0">
                <a:latin typeface="CAC Pinafore" panose="00000400000000000000" pitchFamily="2" charset="0"/>
              </a:rPr>
              <a:t> </a:t>
            </a:r>
            <a:r>
              <a:rPr lang="es-MX" sz="3200" dirty="0" err="1">
                <a:latin typeface="CAC Pinafore" panose="00000400000000000000" pitchFamily="2" charset="0"/>
              </a:rPr>
              <a:t>Annie</a:t>
            </a:r>
            <a:r>
              <a:rPr lang="es-MX" sz="3200" dirty="0">
                <a:latin typeface="CAC Pinafore" panose="00000400000000000000" pitchFamily="2" charset="0"/>
              </a:rPr>
              <a:t>" (</a:t>
            </a:r>
            <a:r>
              <a:rPr lang="es-MX" sz="3200" dirty="0" err="1">
                <a:latin typeface="CAC Pinafore" panose="00000400000000000000" pitchFamily="2" charset="0"/>
              </a:rPr>
              <a:t>Annie</a:t>
            </a:r>
            <a:r>
              <a:rPr lang="es-MX" sz="3200" dirty="0">
                <a:latin typeface="CAC Pinafore" panose="00000400000000000000" pitchFamily="2" charset="0"/>
              </a:rPr>
              <a:t> la pequeña huérfana</a:t>
            </a:r>
            <a:r>
              <a:rPr lang="es-MX" sz="3200" dirty="0" smtClean="0">
                <a:latin typeface="CAC Pinafore" panose="00000400000000000000" pitchFamily="2" charset="0"/>
              </a:rPr>
              <a:t>) Así nació el nombre de </a:t>
            </a:r>
          </a:p>
          <a:p>
            <a:pPr algn="ctr"/>
            <a:r>
              <a:rPr lang="es-MX" sz="3200" dirty="0" err="1" smtClean="0">
                <a:latin typeface="CAC Pinafore" panose="00000400000000000000" pitchFamily="2" charset="0"/>
              </a:rPr>
              <a:t>Raggedy</a:t>
            </a:r>
            <a:r>
              <a:rPr lang="es-MX" sz="3200" dirty="0" smtClean="0">
                <a:latin typeface="CAC Pinafore" panose="00000400000000000000" pitchFamily="2" charset="0"/>
              </a:rPr>
              <a:t> Ann.</a:t>
            </a:r>
            <a:endParaRPr lang="es-MX" sz="3200" dirty="0">
              <a:latin typeface="CAC Pinafore" panose="00000400000000000000" pitchFamily="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41" r="10564"/>
          <a:stretch/>
        </p:blipFill>
        <p:spPr>
          <a:xfrm>
            <a:off x="8461420" y="1438141"/>
            <a:ext cx="2910625" cy="3810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284" y="1236665"/>
            <a:ext cx="3374265" cy="44588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9395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828800" y="1764406"/>
            <a:ext cx="376063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Pero </a:t>
            </a:r>
            <a:r>
              <a:rPr lang="es-MX" sz="3200" dirty="0" err="1" smtClean="0">
                <a:latin typeface="CAC Pinafore" panose="00000400000000000000" pitchFamily="2" charset="0"/>
              </a:rPr>
              <a:t>Marcella</a:t>
            </a:r>
            <a:r>
              <a:rPr lang="es-MX" sz="3200" dirty="0" smtClean="0">
                <a:latin typeface="CAC Pinafore" panose="00000400000000000000" pitchFamily="2" charset="0"/>
              </a:rPr>
              <a:t> poco disfrutaría de la creación de su padre. Falleció </a:t>
            </a:r>
            <a:r>
              <a:rPr lang="es-MX" sz="3200" dirty="0">
                <a:latin typeface="CAC Pinafore" panose="00000400000000000000" pitchFamily="2" charset="0"/>
              </a:rPr>
              <a:t>a la edad de </a:t>
            </a:r>
            <a:r>
              <a:rPr lang="es-MX" sz="3200" dirty="0" smtClean="0">
                <a:latin typeface="CAC Pinafore" panose="00000400000000000000" pitchFamily="2" charset="0"/>
              </a:rPr>
              <a:t>trece </a:t>
            </a:r>
            <a:r>
              <a:rPr lang="es-MX" sz="3200" dirty="0">
                <a:latin typeface="CAC Pinafore" panose="00000400000000000000" pitchFamily="2" charset="0"/>
              </a:rPr>
              <a:t>años después de ser vacunada </a:t>
            </a:r>
            <a:r>
              <a:rPr lang="es-MX" sz="3200" dirty="0" smtClean="0">
                <a:latin typeface="CAC Pinafore" panose="00000400000000000000" pitchFamily="2" charset="0"/>
              </a:rPr>
              <a:t>contra la viruela en </a:t>
            </a:r>
            <a:r>
              <a:rPr lang="es-MX" sz="3200" dirty="0">
                <a:latin typeface="CAC Pinafore" panose="00000400000000000000" pitchFamily="2" charset="0"/>
              </a:rPr>
              <a:t>la </a:t>
            </a:r>
            <a:r>
              <a:rPr lang="es-MX" sz="3200" dirty="0" smtClean="0">
                <a:latin typeface="CAC Pinafore" panose="00000400000000000000" pitchFamily="2" charset="0"/>
              </a:rPr>
              <a:t>escuela, </a:t>
            </a:r>
            <a:r>
              <a:rPr lang="es-MX" sz="3200" dirty="0">
                <a:latin typeface="CAC Pinafore" panose="00000400000000000000" pitchFamily="2" charset="0"/>
              </a:rPr>
              <a:t>sin el consentimiento de sus padres.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656" y="1272124"/>
            <a:ext cx="2834227" cy="413474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76"/>
          <a:stretch/>
        </p:blipFill>
        <p:spPr>
          <a:xfrm>
            <a:off x="5703629" y="1120945"/>
            <a:ext cx="2266682" cy="2031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693" y="3296990"/>
            <a:ext cx="1585384" cy="254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61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828800" y="1622738"/>
            <a:ext cx="40439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CAC Pinafore" panose="00000400000000000000" pitchFamily="2" charset="0"/>
              </a:rPr>
              <a:t>Para entretener a su hija enferma, </a:t>
            </a:r>
            <a:r>
              <a:rPr lang="es-MX" sz="3200" dirty="0" err="1">
                <a:latin typeface="CAC Pinafore" panose="00000400000000000000" pitchFamily="2" charset="0"/>
              </a:rPr>
              <a:t>Gruelle</a:t>
            </a:r>
            <a:r>
              <a:rPr lang="es-MX" sz="3200" dirty="0">
                <a:latin typeface="CAC Pinafore" panose="00000400000000000000" pitchFamily="2" charset="0"/>
              </a:rPr>
              <a:t> </a:t>
            </a:r>
            <a:r>
              <a:rPr lang="es-MX" sz="3200" dirty="0" smtClean="0">
                <a:latin typeface="CAC Pinafore" panose="00000400000000000000" pitchFamily="2" charset="0"/>
              </a:rPr>
              <a:t>inventó </a:t>
            </a:r>
            <a:r>
              <a:rPr lang="es-MX" sz="3200" dirty="0">
                <a:latin typeface="CAC Pinafore" panose="00000400000000000000" pitchFamily="2" charset="0"/>
              </a:rPr>
              <a:t>historias sobre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Ann; y cuando ella </a:t>
            </a:r>
            <a:r>
              <a:rPr lang="es-MX" sz="3200" dirty="0" smtClean="0">
                <a:latin typeface="CAC Pinafore" panose="00000400000000000000" pitchFamily="2" charset="0"/>
              </a:rPr>
              <a:t>murió, en su memoria, </a:t>
            </a:r>
            <a:r>
              <a:rPr lang="es-MX" sz="3200" dirty="0">
                <a:latin typeface="CAC Pinafore" panose="00000400000000000000" pitchFamily="2" charset="0"/>
              </a:rPr>
              <a:t>escribió e </a:t>
            </a:r>
            <a:r>
              <a:rPr lang="es-MX" sz="3200" dirty="0" smtClean="0">
                <a:latin typeface="CAC Pinafore" panose="00000400000000000000" pitchFamily="2" charset="0"/>
              </a:rPr>
              <a:t>ilustró </a:t>
            </a:r>
            <a:r>
              <a:rPr lang="es-MX" sz="3200" dirty="0">
                <a:latin typeface="CAC Pinafore" panose="00000400000000000000" pitchFamily="2" charset="0"/>
              </a:rPr>
              <a:t>las Historias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Ann (1918</a:t>
            </a:r>
            <a:r>
              <a:rPr lang="es-MX" sz="3200" dirty="0" smtClean="0">
                <a:latin typeface="CAC Pinafore" panose="00000400000000000000" pitchFamily="2" charset="0"/>
              </a:rPr>
              <a:t>).</a:t>
            </a:r>
            <a:endParaRPr lang="es-MX" sz="3200" dirty="0">
              <a:latin typeface="CAC Pinafore" panose="00000400000000000000" pitchFamily="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66" y="4257273"/>
            <a:ext cx="1771185" cy="260072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106" y="1192076"/>
            <a:ext cx="3344572" cy="4400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5" t="6958" r="15246"/>
          <a:stretch/>
        </p:blipFill>
        <p:spPr>
          <a:xfrm rot="215762">
            <a:off x="8312792" y="1953508"/>
            <a:ext cx="2351059" cy="3138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938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137893" y="1442434"/>
            <a:ext cx="454624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CAC Pinafore" panose="00000400000000000000" pitchFamily="2" charset="0"/>
              </a:rPr>
              <a:t>Las autoridades </a:t>
            </a:r>
            <a:r>
              <a:rPr lang="es-MX" sz="3200" dirty="0" smtClean="0">
                <a:latin typeface="CAC Pinafore" panose="00000400000000000000" pitchFamily="2" charset="0"/>
              </a:rPr>
              <a:t>achacaron la </a:t>
            </a:r>
            <a:r>
              <a:rPr lang="es-MX" sz="3200" dirty="0">
                <a:latin typeface="CAC Pinafore" panose="00000400000000000000" pitchFamily="2" charset="0"/>
              </a:rPr>
              <a:t>muerte </a:t>
            </a:r>
            <a:r>
              <a:rPr lang="es-MX" sz="3200" dirty="0" smtClean="0">
                <a:latin typeface="CAC Pinafore" panose="00000400000000000000" pitchFamily="2" charset="0"/>
              </a:rPr>
              <a:t>de la niña a </a:t>
            </a:r>
            <a:r>
              <a:rPr lang="es-MX" sz="3200" dirty="0">
                <a:latin typeface="CAC Pinafore" panose="00000400000000000000" pitchFamily="2" charset="0"/>
              </a:rPr>
              <a:t>un defecto cardíaco, pero sus padres culparon la vacunación. </a:t>
            </a:r>
          </a:p>
          <a:p>
            <a:pPr algn="ctr"/>
            <a:r>
              <a:rPr lang="es-MX" sz="3200" dirty="0" err="1">
                <a:latin typeface="CAC Pinafore" panose="00000400000000000000" pitchFamily="2" charset="0"/>
              </a:rPr>
              <a:t>Gruelle</a:t>
            </a:r>
            <a:r>
              <a:rPr lang="es-MX" sz="3200" dirty="0">
                <a:latin typeface="CAC Pinafore" panose="00000400000000000000" pitchFamily="2" charset="0"/>
              </a:rPr>
              <a:t> se convirtió en un gran oponente de la vacunación y la muñeca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Ann fue usada como símbolo anti-vacunación.</a:t>
            </a:r>
          </a:p>
          <a:p>
            <a:endParaRPr lang="es-MX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135" y="1286006"/>
            <a:ext cx="3401581" cy="4129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749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712891" y="1403797"/>
            <a:ext cx="491973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Después de la muerte de su hijita, </a:t>
            </a:r>
            <a:r>
              <a:rPr lang="es-MX" sz="3200" dirty="0" err="1">
                <a:latin typeface="CAC Pinafore" panose="00000400000000000000" pitchFamily="2" charset="0"/>
              </a:rPr>
              <a:t>Gruelle</a:t>
            </a:r>
            <a:r>
              <a:rPr lang="es-MX" sz="3200" dirty="0">
                <a:latin typeface="CAC Pinafore" panose="00000400000000000000" pitchFamily="2" charset="0"/>
              </a:rPr>
              <a:t> </a:t>
            </a:r>
            <a:r>
              <a:rPr lang="es-MX" sz="3200" dirty="0" smtClean="0">
                <a:latin typeface="CAC Pinafore" panose="00000400000000000000" pitchFamily="2" charset="0"/>
              </a:rPr>
              <a:t>comenzó a poner </a:t>
            </a:r>
            <a:r>
              <a:rPr lang="es-MX" sz="3200" dirty="0">
                <a:latin typeface="CAC Pinafore" panose="00000400000000000000" pitchFamily="2" charset="0"/>
              </a:rPr>
              <a:t>por </a:t>
            </a:r>
            <a:r>
              <a:rPr lang="es-MX" sz="3200" dirty="0" smtClean="0">
                <a:latin typeface="CAC Pinafore" panose="00000400000000000000" pitchFamily="2" charset="0"/>
              </a:rPr>
              <a:t>escrito </a:t>
            </a:r>
            <a:r>
              <a:rPr lang="es-MX" sz="3200" dirty="0">
                <a:latin typeface="CAC Pinafore" panose="00000400000000000000" pitchFamily="2" charset="0"/>
              </a:rPr>
              <a:t>las muchas historias que </a:t>
            </a:r>
            <a:r>
              <a:rPr lang="es-MX" sz="3200" dirty="0" smtClean="0">
                <a:latin typeface="CAC Pinafore" panose="00000400000000000000" pitchFamily="2" charset="0"/>
              </a:rPr>
              <a:t>inventó </a:t>
            </a:r>
            <a:r>
              <a:rPr lang="es-MX" sz="3200" dirty="0">
                <a:latin typeface="CAC Pinafore" panose="00000400000000000000" pitchFamily="2" charset="0"/>
              </a:rPr>
              <a:t>para </a:t>
            </a:r>
            <a:r>
              <a:rPr lang="es-MX" sz="3200" dirty="0" err="1">
                <a:latin typeface="CAC Pinafore" panose="00000400000000000000" pitchFamily="2" charset="0"/>
              </a:rPr>
              <a:t>Marcella</a:t>
            </a:r>
            <a:r>
              <a:rPr lang="es-MX" sz="3200" dirty="0">
                <a:latin typeface="CAC Pinafore" panose="00000400000000000000" pitchFamily="2" charset="0"/>
              </a:rPr>
              <a:t> mientras estaba convaleciente. Para ayudar en la venta de los </a:t>
            </a:r>
            <a:r>
              <a:rPr lang="es-MX" sz="3200" dirty="0" smtClean="0">
                <a:latin typeface="CAC Pinafore" panose="00000400000000000000" pitchFamily="2" charset="0"/>
              </a:rPr>
              <a:t>libros, </a:t>
            </a:r>
            <a:r>
              <a:rPr lang="es-MX" sz="3200" dirty="0">
                <a:latin typeface="CAC Pinafore" panose="00000400000000000000" pitchFamily="2" charset="0"/>
              </a:rPr>
              <a:t>la Familia </a:t>
            </a:r>
            <a:r>
              <a:rPr lang="es-MX" sz="3200" dirty="0" err="1" smtClean="0">
                <a:latin typeface="CAC Pinafore" panose="00000400000000000000" pitchFamily="2" charset="0"/>
              </a:rPr>
              <a:t>Gruelle</a:t>
            </a:r>
            <a:r>
              <a:rPr lang="es-MX" sz="3200" dirty="0" smtClean="0">
                <a:latin typeface="CAC Pinafore" panose="00000400000000000000" pitchFamily="2" charset="0"/>
              </a:rPr>
              <a:t> introdujo la muñeca </a:t>
            </a:r>
            <a:r>
              <a:rPr lang="es-MX" sz="3200" dirty="0" err="1" smtClean="0">
                <a:latin typeface="CAC Pinafore" panose="00000400000000000000" pitchFamily="2" charset="0"/>
              </a:rPr>
              <a:t>Raggedy</a:t>
            </a:r>
            <a:r>
              <a:rPr lang="es-MX" sz="3200" dirty="0" smtClean="0">
                <a:latin typeface="CAC Pinafore" panose="00000400000000000000" pitchFamily="2" charset="0"/>
              </a:rPr>
              <a:t> Ann que se vendía junto con el libro.</a:t>
            </a:r>
            <a:endParaRPr lang="es-MX" sz="3200" dirty="0">
              <a:latin typeface="CAC Pinafore" panose="00000400000000000000" pitchFamily="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8"/>
          <a:stretch/>
        </p:blipFill>
        <p:spPr>
          <a:xfrm rot="217879">
            <a:off x="8203842" y="1286262"/>
            <a:ext cx="2459865" cy="3929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471" y="3789471"/>
            <a:ext cx="2249619" cy="299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1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764406" y="1184857"/>
            <a:ext cx="907960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CAC Pinafore" panose="00000400000000000000" pitchFamily="2" charset="0"/>
              </a:rPr>
              <a:t>M</a:t>
            </a:r>
            <a:r>
              <a:rPr lang="es-MX" sz="3200" dirty="0" smtClean="0">
                <a:latin typeface="CAC Pinafore" panose="00000400000000000000" pitchFamily="2" charset="0"/>
              </a:rPr>
              <a:t>uchos libros fueron </a:t>
            </a:r>
            <a:r>
              <a:rPr lang="es-MX" sz="3200" dirty="0">
                <a:latin typeface="CAC Pinafore" panose="00000400000000000000" pitchFamily="2" charset="0"/>
              </a:rPr>
              <a:t>publicados con las aventuras de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Ann, así como una serie de cortos animados de los estudios </a:t>
            </a:r>
            <a:r>
              <a:rPr lang="es-MX" sz="3200" dirty="0" err="1">
                <a:latin typeface="CAC Pinafore" panose="00000400000000000000" pitchFamily="2" charset="0"/>
              </a:rPr>
              <a:t>Fleischer</a:t>
            </a:r>
            <a:r>
              <a:rPr lang="es-MX" sz="3200" dirty="0">
                <a:latin typeface="CAC Pinafore" panose="00000400000000000000" pitchFamily="2" charset="0"/>
              </a:rPr>
              <a:t> </a:t>
            </a:r>
            <a:r>
              <a:rPr lang="es-MX" sz="3200" dirty="0" err="1">
                <a:latin typeface="CAC Pinafore" panose="00000400000000000000" pitchFamily="2" charset="0"/>
              </a:rPr>
              <a:t>Studios</a:t>
            </a:r>
            <a:r>
              <a:rPr lang="es-MX" sz="3200" dirty="0">
                <a:latin typeface="CAC Pinafore" panose="00000400000000000000" pitchFamily="2" charset="0"/>
              </a:rPr>
              <a:t>, en los años 1941, 1944 y 1947.</a:t>
            </a:r>
          </a:p>
          <a:p>
            <a:endParaRPr lang="es-MX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61" b="21174"/>
          <a:stretch/>
        </p:blipFill>
        <p:spPr>
          <a:xfrm rot="21159094">
            <a:off x="1303147" y="3057272"/>
            <a:ext cx="4572000" cy="197046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61" b="21174"/>
          <a:stretch/>
        </p:blipFill>
        <p:spPr>
          <a:xfrm>
            <a:off x="4243588" y="3674000"/>
            <a:ext cx="4572000" cy="197046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5" t="4193" r="3422" b="3316"/>
          <a:stretch/>
        </p:blipFill>
        <p:spPr>
          <a:xfrm rot="260692">
            <a:off x="7801526" y="3140513"/>
            <a:ext cx="2962142" cy="223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3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725769" y="1313645"/>
            <a:ext cx="48424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CAC Pinafore" panose="00000400000000000000" pitchFamily="2" charset="0"/>
              </a:rPr>
              <a:t>Igualmente, un largometraje animado en 1977, "</a:t>
            </a:r>
            <a:r>
              <a:rPr lang="es-MX" sz="3200" dirty="0" err="1">
                <a:latin typeface="CAC Pinafore" panose="00000400000000000000" pitchFamily="2" charset="0"/>
              </a:rPr>
              <a:t>Rageddy</a:t>
            </a:r>
            <a:r>
              <a:rPr lang="es-MX" sz="3200" dirty="0">
                <a:latin typeface="CAC Pinafore" panose="00000400000000000000" pitchFamily="2" charset="0"/>
              </a:rPr>
              <a:t> Ann &amp; Andy: Una aventura musical". Un especial navideño de televisión en 1978. Un especial televisivo en </a:t>
            </a:r>
            <a:r>
              <a:rPr lang="es-MX" sz="3200" dirty="0" smtClean="0">
                <a:latin typeface="CAC Pinafore" panose="00000400000000000000" pitchFamily="2" charset="0"/>
              </a:rPr>
              <a:t>1979 </a:t>
            </a:r>
            <a:r>
              <a:rPr lang="es-MX" sz="3200" dirty="0">
                <a:latin typeface="CAC Pinafore" panose="00000400000000000000" pitchFamily="2" charset="0"/>
              </a:rPr>
              <a:t>y una serie de dibujos animados entre 1988 y </a:t>
            </a:r>
            <a:r>
              <a:rPr lang="es-MX" sz="3200" dirty="0" smtClean="0">
                <a:latin typeface="CAC Pinafore" panose="00000400000000000000" pitchFamily="2" charset="0"/>
              </a:rPr>
              <a:t>1991: </a:t>
            </a:r>
            <a:r>
              <a:rPr lang="es-MX" sz="3200" dirty="0">
                <a:latin typeface="CAC Pinafore" panose="00000400000000000000" pitchFamily="2" charset="0"/>
              </a:rPr>
              <a:t>"Las aventuras de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Ann y Andy”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1056067"/>
            <a:ext cx="3752864" cy="483181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2144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614411" y="1339404"/>
            <a:ext cx="4572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El </a:t>
            </a:r>
            <a:r>
              <a:rPr lang="es-MX" sz="3200" dirty="0">
                <a:latin typeface="CAC Pinafore" panose="00000400000000000000" pitchFamily="2" charset="0"/>
              </a:rPr>
              <a:t>diseño original de la muñeca de 1915 y los libros de 1918 a 1920 están en el dominio público, pues sus derechos han expirado. Pero los libros y películas publicadas después de 1950 están protegidos por copyright.</a:t>
            </a:r>
          </a:p>
          <a:p>
            <a:pPr algn="ctr"/>
            <a:endParaRPr lang="es-MX" sz="3200" dirty="0">
              <a:latin typeface="CAC Pinafore" panose="00000400000000000000" pitchFamily="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79" y="1456737"/>
            <a:ext cx="2745763" cy="3691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00" y="3680146"/>
            <a:ext cx="2223583" cy="254829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423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648496" y="1751527"/>
            <a:ext cx="4301543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err="1">
                <a:latin typeface="CAC Pinafore" panose="00000400000000000000" pitchFamily="2" charset="0"/>
              </a:rPr>
              <a:t>Gruelle</a:t>
            </a:r>
            <a:r>
              <a:rPr lang="es-MX" sz="3200" dirty="0">
                <a:latin typeface="CAC Pinafore" panose="00000400000000000000" pitchFamily="2" charset="0"/>
              </a:rPr>
              <a:t> escribió e ilustró </a:t>
            </a:r>
            <a:r>
              <a:rPr lang="es-MX" sz="3200" dirty="0" smtClean="0">
                <a:latin typeface="CAC Pinafore" panose="00000400000000000000" pitchFamily="2" charset="0"/>
              </a:rPr>
              <a:t>libros </a:t>
            </a:r>
            <a:r>
              <a:rPr lang="es-MX" sz="3200" dirty="0">
                <a:latin typeface="CAC Pinafore" panose="00000400000000000000" pitchFamily="2" charset="0"/>
              </a:rPr>
              <a:t>hasta su muerte en 1938; más libros fueros lanzados y atribuidos a Johnny </a:t>
            </a:r>
            <a:r>
              <a:rPr lang="es-MX" sz="3200" dirty="0" err="1">
                <a:latin typeface="CAC Pinafore" panose="00000400000000000000" pitchFamily="2" charset="0"/>
              </a:rPr>
              <a:t>Gruelle</a:t>
            </a:r>
            <a:r>
              <a:rPr lang="es-MX" sz="3200" dirty="0">
                <a:latin typeface="CAC Pinafore" panose="00000400000000000000" pitchFamily="2" charset="0"/>
              </a:rPr>
              <a:t> después de </a:t>
            </a:r>
            <a:r>
              <a:rPr lang="es-MX" sz="3200" dirty="0" smtClean="0">
                <a:latin typeface="CAC Pinafore" panose="00000400000000000000" pitchFamily="2" charset="0"/>
              </a:rPr>
              <a:t>su fallecimiento, </a:t>
            </a:r>
            <a:r>
              <a:rPr lang="es-MX" sz="3200" dirty="0">
                <a:latin typeface="CAC Pinafore" panose="00000400000000000000" pitchFamily="2" charset="0"/>
              </a:rPr>
              <a:t>sin importar quien los escribió e </a:t>
            </a:r>
            <a:r>
              <a:rPr lang="es-MX" sz="3200" dirty="0" smtClean="0">
                <a:latin typeface="CAC Pinafore" panose="00000400000000000000" pitchFamily="2" charset="0"/>
              </a:rPr>
              <a:t>ilustró </a:t>
            </a:r>
            <a:r>
              <a:rPr lang="es-MX" sz="3200" dirty="0">
                <a:latin typeface="CAC Pinafore" panose="00000400000000000000" pitchFamily="2" charset="0"/>
              </a:rPr>
              <a:t>en verdad. 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695" y="1282809"/>
            <a:ext cx="1884170" cy="282625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865" y="643844"/>
            <a:ext cx="3439696" cy="260913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527" y="2431444"/>
            <a:ext cx="4523546" cy="33645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981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893194" y="1661375"/>
            <a:ext cx="418563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En las historias, </a:t>
            </a:r>
            <a:r>
              <a:rPr lang="es-MX" sz="3200" dirty="0">
                <a:latin typeface="CAC Pinafore" panose="00000400000000000000" pitchFamily="2" charset="0"/>
              </a:rPr>
              <a:t>después de una excitante o maravilloso viaje, </a:t>
            </a:r>
            <a:r>
              <a:rPr lang="es-MX" sz="3200" dirty="0" err="1">
                <a:latin typeface="CAC Pinafore" panose="00000400000000000000" pitchFamily="2" charset="0"/>
              </a:rPr>
              <a:t>Raggedy</a:t>
            </a:r>
            <a:r>
              <a:rPr lang="es-MX" sz="3200" dirty="0">
                <a:latin typeface="CAC Pinafore" panose="00000400000000000000" pitchFamily="2" charset="0"/>
              </a:rPr>
              <a:t> Ann y sus amigos aprendían una </a:t>
            </a:r>
            <a:r>
              <a:rPr lang="es-MX" sz="3200" dirty="0" smtClean="0">
                <a:latin typeface="CAC Pinafore" panose="00000400000000000000" pitchFamily="2" charset="0"/>
              </a:rPr>
              <a:t>pequeña, </a:t>
            </a:r>
            <a:r>
              <a:rPr lang="es-MX" sz="3200" dirty="0">
                <a:latin typeface="CAC Pinafore" panose="00000400000000000000" pitchFamily="2" charset="0"/>
              </a:rPr>
              <a:t>pero valiosa lección </a:t>
            </a:r>
            <a:r>
              <a:rPr lang="es-MX" sz="3200" dirty="0" smtClean="0">
                <a:latin typeface="CAC Pinafore" panose="00000400000000000000" pitchFamily="2" charset="0"/>
              </a:rPr>
              <a:t>de </a:t>
            </a:r>
            <a:r>
              <a:rPr lang="es-MX" sz="3200" dirty="0">
                <a:latin typeface="CAC Pinafore" panose="00000400000000000000" pitchFamily="2" charset="0"/>
              </a:rPr>
              <a:t>vida. </a:t>
            </a:r>
            <a:r>
              <a:rPr lang="es-MX" sz="3200" dirty="0" smtClean="0">
                <a:latin typeface="CAC Pinafore" panose="00000400000000000000" pitchFamily="2" charset="0"/>
              </a:rPr>
              <a:t>Eran historias con mensaje positivo para los niños.</a:t>
            </a:r>
            <a:endParaRPr lang="es-MX" sz="3200" dirty="0">
              <a:latin typeface="CAC Pinafore" panose="00000400000000000000" pitchFamily="2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652" y="1108890"/>
            <a:ext cx="3592848" cy="285314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30652" y="2964079"/>
            <a:ext cx="4161644" cy="284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92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060619" y="1442434"/>
            <a:ext cx="453336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CAC Pinafore" panose="00000400000000000000" pitchFamily="2" charset="0"/>
              </a:rPr>
              <a:t>Desde </a:t>
            </a:r>
            <a:r>
              <a:rPr lang="es-MX" sz="3200" dirty="0">
                <a:latin typeface="CAC Pinafore" panose="00000400000000000000" pitchFamily="2" charset="0"/>
              </a:rPr>
              <a:t>los días de su descubrimiento por </a:t>
            </a:r>
            <a:r>
              <a:rPr lang="es-MX" sz="3200" dirty="0" err="1" smtClean="0">
                <a:latin typeface="CAC Pinafore" panose="00000400000000000000" pitchFamily="2" charset="0"/>
              </a:rPr>
              <a:t>Marcella</a:t>
            </a:r>
            <a:r>
              <a:rPr lang="es-MX" sz="3200" dirty="0">
                <a:latin typeface="CAC Pinafore" panose="00000400000000000000" pitchFamily="2" charset="0"/>
              </a:rPr>
              <a:t>, la pequeña muñeca de trapo y cabellos de estambre rojos ha inspirado historias que nunca pasan de moda e imágenes coloridas que han movido la imaginación de millones de jóvenes lectores alrededor del mundo.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6"/>
          <a:stretch/>
        </p:blipFill>
        <p:spPr>
          <a:xfrm>
            <a:off x="6593983" y="895487"/>
            <a:ext cx="3721993" cy="500039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934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24248" y="785611"/>
            <a:ext cx="10534918" cy="5331854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974"/>
          <a:stretch/>
        </p:blipFill>
        <p:spPr>
          <a:xfrm>
            <a:off x="1559331" y="826136"/>
            <a:ext cx="9064752" cy="523981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329" y="5847008"/>
            <a:ext cx="1330271" cy="86201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9206494" y="0"/>
            <a:ext cx="2985506" cy="19752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2166"/>
            <a:ext cx="2702509" cy="197583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463" y="4933117"/>
            <a:ext cx="1566808" cy="155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14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1227</TotalTime>
  <Words>625</Words>
  <Application>Microsoft Office PowerPoint</Application>
  <PresentationFormat>Panorámica</PresentationFormat>
  <Paragraphs>25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Calibri</vt:lpstr>
      <vt:lpstr>Kristen ITC</vt:lpstr>
      <vt:lpstr>CAC Pinafore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63</cp:revision>
  <dcterms:created xsi:type="dcterms:W3CDTF">2015-04-14T03:30:46Z</dcterms:created>
  <dcterms:modified xsi:type="dcterms:W3CDTF">2015-04-20T20:55:29Z</dcterms:modified>
</cp:coreProperties>
</file>