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  <p:sldMasterId id="2147483666" r:id="rId3"/>
  </p:sldMasterIdLst>
  <p:notesMasterIdLst>
    <p:notesMasterId r:id="rId31"/>
  </p:notesMasterIdLst>
  <p:sldIdLst>
    <p:sldId id="549" r:id="rId4"/>
    <p:sldId id="517" r:id="rId5"/>
    <p:sldId id="493" r:id="rId6"/>
    <p:sldId id="559" r:id="rId7"/>
    <p:sldId id="554" r:id="rId8"/>
    <p:sldId id="499" r:id="rId9"/>
    <p:sldId id="457" r:id="rId10"/>
    <p:sldId id="447" r:id="rId11"/>
    <p:sldId id="523" r:id="rId12"/>
    <p:sldId id="558" r:id="rId13"/>
    <p:sldId id="553" r:id="rId14"/>
    <p:sldId id="535" r:id="rId15"/>
    <p:sldId id="504" r:id="rId16"/>
    <p:sldId id="497" r:id="rId17"/>
    <p:sldId id="546" r:id="rId18"/>
    <p:sldId id="500" r:id="rId19"/>
    <p:sldId id="547" r:id="rId20"/>
    <p:sldId id="519" r:id="rId21"/>
    <p:sldId id="532" r:id="rId22"/>
    <p:sldId id="476" r:id="rId23"/>
    <p:sldId id="531" r:id="rId24"/>
    <p:sldId id="494" r:id="rId25"/>
    <p:sldId id="543" r:id="rId26"/>
    <p:sldId id="561" r:id="rId27"/>
    <p:sldId id="474" r:id="rId28"/>
    <p:sldId id="317" r:id="rId29"/>
    <p:sldId id="552" r:id="rId30"/>
  </p:sldIdLst>
  <p:sldSz cx="986472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r57zpILySwkS3lx4ETHOg==" hashData="/RmZi1We97KyPpI6SnhMhyAOgm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FF00FF"/>
    <a:srgbClr val="0000FF"/>
    <a:srgbClr val="9933FF"/>
    <a:srgbClr val="6600FF"/>
    <a:srgbClr val="3B32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60" d="100"/>
          <a:sy n="60" d="100"/>
        </p:scale>
        <p:origin x="-1128" y="-336"/>
      </p:cViewPr>
      <p:guideLst>
        <p:guide orient="horz" pos="2160"/>
        <p:guide pos="310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ableStyles" Target="tableStyles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B697CF-19D3-4255-BB67-4E05E5938DE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963613" y="685800"/>
            <a:ext cx="49307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418E6A-1A04-4245-903D-2F74E3CB2EA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99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9856" y="2130446"/>
            <a:ext cx="8385016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9710" y="3886200"/>
            <a:ext cx="6905308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79247" y="4406921"/>
            <a:ext cx="8385016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79247" y="2906713"/>
            <a:ext cx="8385016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3239" y="1600206"/>
            <a:ext cx="43569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14570" y="1600206"/>
            <a:ext cx="435692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3244" y="1535113"/>
            <a:ext cx="43586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3244" y="2174875"/>
            <a:ext cx="43586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11149" y="1535113"/>
            <a:ext cx="436034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11149" y="2174875"/>
            <a:ext cx="436034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3243" y="273050"/>
            <a:ext cx="3245425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56833" y="273071"/>
            <a:ext cx="551465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3243" y="1435103"/>
            <a:ext cx="324542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33558" y="4800600"/>
            <a:ext cx="591883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33558" y="612775"/>
            <a:ext cx="591883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33558" y="5367338"/>
            <a:ext cx="591883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51928" y="274659"/>
            <a:ext cx="2219564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3245" y="274659"/>
            <a:ext cx="649427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370450" y="6356371"/>
            <a:ext cx="3123830" cy="3651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069724" y="6356371"/>
            <a:ext cx="2301769" cy="365125"/>
          </a:xfrm>
          <a:prstGeom prst="rect">
            <a:avLst/>
          </a:prstGeom>
        </p:spPr>
        <p:txBody>
          <a:bodyPr/>
          <a:lstStyle/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5208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39855" y="2130430"/>
            <a:ext cx="8385016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79709" y="3886200"/>
            <a:ext cx="6905308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1076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6000">
              <a:srgbClr val="FF00FF"/>
            </a:gs>
            <a:gs pos="47000">
              <a:srgbClr val="FFFF00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FF0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93238" y="274638"/>
            <a:ext cx="8878253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3238" y="1600206"/>
            <a:ext cx="8878253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93244" y="6356371"/>
            <a:ext cx="23017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20D41-39D7-458C-BDC9-CA3350A7F61A}" type="datetimeFigureOut">
              <a:rPr lang="es-ES" smtClean="0"/>
              <a:t>30/03/2021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370450" y="6356371"/>
            <a:ext cx="312383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069724" y="6356371"/>
            <a:ext cx="23017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D6E63-E413-45BB-9D98-02F712EB0ECB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16000">
              <a:srgbClr val="FF00FF"/>
            </a:gs>
            <a:gs pos="47000">
              <a:srgbClr val="FFFF00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FF0000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3236" y="6245225"/>
            <a:ext cx="230176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93236" y="6245225"/>
            <a:ext cx="2301769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12.xml"/><Relationship Id="rId5" Type="http://schemas.openxmlformats.org/officeDocument/2006/relationships/audio" Target="../media/audio2.wav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5.jpeg"/><Relationship Id="rId4" Type="http://schemas.openxmlformats.org/officeDocument/2006/relationships/image" Target="../media/image2.gi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5810" y="-81133"/>
            <a:ext cx="10076363" cy="7020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1456" y="3391457"/>
            <a:ext cx="6858000" cy="7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398181" y="3391457"/>
            <a:ext cx="6858000" cy="750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3" y="0"/>
            <a:ext cx="98647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3" y="6783312"/>
            <a:ext cx="98647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85320" y="5857922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5320" y="5715019"/>
            <a:ext cx="754197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136451" y="4572039"/>
            <a:ext cx="29044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266480" y="609161"/>
            <a:ext cx="7331782" cy="524876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493"/>
              </a:avLst>
            </a:prstTxWarp>
          </a:bodyPr>
          <a:lstStyle/>
          <a:p>
            <a:pPr algn="ctr"/>
            <a:r>
              <a:rPr lang="es-ES" sz="20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La  Genialidad </a:t>
            </a:r>
          </a:p>
          <a:p>
            <a:pPr algn="ctr"/>
            <a:r>
              <a:rPr lang="es-ES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</a:t>
            </a:r>
          </a:p>
          <a:p>
            <a:pPr algn="ctr"/>
            <a:r>
              <a:rPr lang="es-ES" sz="4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Vincent </a:t>
            </a:r>
            <a:r>
              <a:rPr lang="es-ES" sz="4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Van </a:t>
            </a:r>
            <a:r>
              <a:rPr lang="es-ES" sz="4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Gogh</a:t>
            </a:r>
          </a:p>
          <a:p>
            <a:pPr algn="ctr"/>
            <a:r>
              <a:rPr lang="es-ES" sz="2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-- </a:t>
            </a:r>
            <a:r>
              <a:rPr lang="es-ES" sz="24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3</a:t>
            </a:r>
            <a:r>
              <a:rPr lang="es-ES" sz="2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Aharoni" pitchFamily="2" charset="-79"/>
                <a:cs typeface="Aharoni" pitchFamily="2" charset="-79"/>
              </a:rPr>
              <a:t>.º --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8035" y="5611366"/>
            <a:ext cx="2167170" cy="934064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-4932360" y="-642966"/>
            <a:ext cx="4932363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s-ES" sz="6000" b="1" dirty="0"/>
          </a:p>
        </p:txBody>
      </p:sp>
    </p:spTree>
    <p:extLst>
      <p:ext uri="{BB962C8B-B14F-4D97-AF65-F5344CB8AC3E}">
        <p14:creationId xmlns:p14="http://schemas.microsoft.com/office/powerpoint/2010/main" val="49143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4000">
        <p14:shred/>
        <p:sndAc>
          <p:stSnd loop="1">
            <p:snd r:embed="rId2" name="excursion-en-espagne-.wav"/>
          </p:stSnd>
        </p:sndAc>
      </p:transition>
    </mc:Choice>
    <mc:Fallback xmlns="">
      <p:transition spd="slow" advTm="14000">
        <p:fade/>
        <p:sndAc>
          <p:stSnd loop="1">
            <p:snd r:embed="rId7" name="excursion-en-espagne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1" presetClass="exit" presetSubtype="1" fill="hold" nodeType="withEffect">
                                  <p:stCondLst>
                                    <p:cond delay="4250"/>
                                  </p:stCondLst>
                                  <p:childTnLst>
                                    <p:animEffect transition="out" filter="wheel(1)">
                                      <p:cBhvr>
                                        <p:cTn id="1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descarga (1)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754" y="10760"/>
            <a:ext cx="10047300" cy="684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7105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www.todocuadros.es/imagenes/pintores/van-gogh/a-lo-largo-del-sena-van-gog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1340"/>
            <a:ext cx="9882328" cy="702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54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s obras de arte más caras de Vincent Van Gogh - auto-1024x6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6606" y="489206"/>
            <a:ext cx="8312246" cy="5617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4225" y="475825"/>
            <a:ext cx="3060148" cy="5016758"/>
          </a:xfrm>
          <a:prstGeom prst="rect">
            <a:avLst/>
          </a:prstGeom>
          <a:solidFill>
            <a:srgbClr val="CCFF66"/>
          </a:solidFill>
          <a:ln>
            <a:solidFill>
              <a:srgbClr val="0000FF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 err="1">
                <a:solidFill>
                  <a:srgbClr val="FF0000"/>
                </a:solidFill>
                <a:latin typeface="+mj-lt"/>
              </a:rPr>
              <a:t>Vincent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 van Gogh es considerado el mejor pintor holandés después de Rembrandt, aunque permaneció pobre y virtualmente desconocido durante toda su 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vida. Nació 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el 30 de marzo de 1853 y murió el 29 de julio de 1890 fue un pintor holandés, generalmente considerado el más grande después de la furgoneta Rembrandt </a:t>
            </a:r>
            <a:r>
              <a:rPr lang="es-ES" altLang="es-ES" sz="2000" b="1" i="1" dirty="0" err="1">
                <a:solidFill>
                  <a:srgbClr val="FF0000"/>
                </a:solidFill>
                <a:latin typeface="+mj-lt"/>
              </a:rPr>
              <a:t>Rijn</a:t>
            </a: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 , y uno de los mejores postimpresionistas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2214" y="5805264"/>
            <a:ext cx="155429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9245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00">
        <p14:shred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Van Gog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228" y="0"/>
            <a:ext cx="1029533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6576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uadro Garden at Arles, 1888 | cuadros de paisajes online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32933" y="-382137"/>
            <a:ext cx="9897659" cy="73561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2772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Preguntas de arte: ¿Por qué las obras de Vincent Van Gogh son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0"/>
            <a:ext cx="9906338" cy="6898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8632" y="364014"/>
            <a:ext cx="3479607" cy="369332"/>
          </a:xfrm>
          <a:prstGeom prst="rect">
            <a:avLst/>
          </a:prstGeom>
          <a:solidFill>
            <a:srgbClr val="CCFF66"/>
          </a:solidFill>
        </p:spPr>
        <p:txBody>
          <a:bodyPr wrap="none">
            <a:spAutoFit/>
          </a:bodyPr>
          <a:lstStyle/>
          <a:p>
            <a:r>
              <a:rPr lang="es-ES" dirty="0"/>
              <a:t>Van Gogh, Un Par de Zapatos, 1886</a:t>
            </a:r>
          </a:p>
        </p:txBody>
      </p:sp>
    </p:spTree>
    <p:extLst>
      <p:ext uri="{BB962C8B-B14F-4D97-AF65-F5344CB8AC3E}">
        <p14:creationId xmlns:p14="http://schemas.microsoft.com/office/powerpoint/2010/main" val="757944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www.todocuadros.es/imagenes/pintores/van-gogh/jardin-poet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97898" y="-99392"/>
            <a:ext cx="9962627" cy="7056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9162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325" y="-4580"/>
            <a:ext cx="9883055" cy="7111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Jose Luis\Desktop\1885-1886-vincent-van-gogh-head-of-a-skeleton-with-a-burning-cigarette-32-cm-24-5-cm-museo-van-gogh-amsterdam-ck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52046" y="-24036"/>
            <a:ext cx="5666981" cy="6882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426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Que estamos haciendo con Van Gogh? El Arte Espectáculo | El Guisante Verde  Project - Blog de Viajes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333" y="-99392"/>
            <a:ext cx="463826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292402" y="764704"/>
            <a:ext cx="3915817" cy="5632311"/>
          </a:xfrm>
          <a:prstGeom prst="rect">
            <a:avLst/>
          </a:prstGeom>
          <a:solidFill>
            <a:srgbClr val="CCFF66"/>
          </a:solidFill>
          <a:ln>
            <a:solidFill>
              <a:srgbClr val="0000FF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Vincent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van Gogh es considerado el mejor pintor holandés después de Rembrandt, aunque permaneció pobre y virtualmente desconocido durante toda su </a:t>
            </a:r>
            <a:r>
              <a:rPr lang="es-ES" altLang="es-ES" sz="2400" b="1" i="1" dirty="0" smtClean="0">
                <a:solidFill>
                  <a:srgbClr val="FF0000"/>
                </a:solidFill>
                <a:latin typeface="+mj-lt"/>
              </a:rPr>
              <a:t>vida. Nació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el 30 de marzo de 1853 y murió el 29 de julio de 1890 fue un pintor holandés, generalmente considerado el más grande después de la furgoneta Rembrandt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Rijn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, y uno de los mejores postimpresionistas.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5491884"/>
            <a:ext cx="155429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38940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Subastan el tercer 'Van Gogh' más caro de la historia | Cultura | Cadena S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305" y="-26690"/>
            <a:ext cx="9979119" cy="688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0104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Vincent Van Gogh GIF - Find &amp; Share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864725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668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Van Gogh Art GIF - VanGogh Art Painting - Descubre &amp; Comparte GIF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59344" y="-25437"/>
            <a:ext cx="10143060" cy="6883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259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ienzo Tela Retrato De Joseph Roulin Vincent Van Gogh Art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255" y="3018"/>
            <a:ext cx="9870985" cy="6854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964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Martin Scorsese portrays Vincent van Gogh in a short surreal film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2252560" y="-6480"/>
            <a:ext cx="76051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73075" y="421699"/>
            <a:ext cx="2686646" cy="6001643"/>
          </a:xfrm>
          <a:prstGeom prst="rect">
            <a:avLst/>
          </a:prstGeom>
          <a:solidFill>
            <a:srgbClr val="CCFF66"/>
          </a:solidFill>
          <a:ln w="34925">
            <a:solidFill>
              <a:srgbClr val="0000FF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1600" b="1" i="1" dirty="0" smtClean="0">
              <a:solidFill>
                <a:srgbClr val="FF0000"/>
              </a:solidFill>
              <a:latin typeface="+mj-lt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1600" b="1" i="1" dirty="0" smtClean="0">
                <a:solidFill>
                  <a:srgbClr val="FF0000"/>
                </a:solidFill>
                <a:latin typeface="+mj-lt"/>
              </a:rPr>
              <a:t>Recientes </a:t>
            </a:r>
            <a:r>
              <a:rPr lang="es-ES" altLang="es-ES" sz="1600" b="1" i="1" dirty="0">
                <a:solidFill>
                  <a:srgbClr val="FF0000"/>
                </a:solidFill>
                <a:latin typeface="+mj-lt"/>
              </a:rPr>
              <a:t>teorías apuntan a que, en realidad, la pérdida del lóbulo de su oreja izquierda se debió a una disputa con Gauguin,9 el cual le produjo la herida con su daga durante el altercado. Posteriormente Gauguin ofreció a la policía la versión considerada correcta hasta hoy, según la cual había sido el propio Van Gogh quien se había cortado. El reciente estudio forense practicado a los restos exhumados del artista revelan que, efectivamente, la herida no pudo deberse a una automutilación</a:t>
            </a:r>
            <a:r>
              <a:rPr lang="es-ES" altLang="es-ES" sz="1600" b="1" i="1" dirty="0" smtClean="0">
                <a:solidFill>
                  <a:srgbClr val="FF0000"/>
                </a:solidFill>
                <a:latin typeface="+mj-lt"/>
              </a:rPr>
              <a:t>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44864" y="5739959"/>
            <a:ext cx="155429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0520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7000">
        <p14:shred/>
      </p:transition>
    </mc:Choice>
    <mc:Fallback xmlns="">
      <p:transition spd="slow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IF DE PANTON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5739" y="-62451"/>
            <a:ext cx="10092125" cy="71107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Loving Vincent', la película de los 65.000 óleos que hace cobrar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5738" y="870657"/>
            <a:ext cx="10092125" cy="5200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1848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Vincent van Gogh noche de verano, campo de trigo con puesta de sol ...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406" y="-40519"/>
            <a:ext cx="9855323" cy="689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772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de31bd9dc59d7d9636057d3f883dc386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" y="-12204"/>
            <a:ext cx="10123565" cy="6870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23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10 curiosidades sobre Van Gogh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873" y="0"/>
            <a:ext cx="1011846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554296" y="5940854"/>
            <a:ext cx="7919081" cy="707886"/>
          </a:xfrm>
          <a:prstGeom prst="rect">
            <a:avLst/>
          </a:prstGeom>
          <a:solidFill>
            <a:srgbClr val="CCFF66"/>
          </a:solidFill>
          <a:ln>
            <a:solidFill>
              <a:srgbClr val="0000FF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000" b="1" i="1" dirty="0">
                <a:solidFill>
                  <a:srgbClr val="FF0000"/>
                </a:solidFill>
                <a:latin typeface="+mj-lt"/>
              </a:rPr>
              <a:t>A pesar de su prolífica obra, Van Gogh solo consiguió vender uno de sus cuadros en vida y su fama únicamente empezó a crecer una vez muerto</a:t>
            </a:r>
            <a:r>
              <a:rPr lang="es-ES" altLang="es-ES" sz="2000" b="1" i="1" dirty="0" smtClean="0">
                <a:solidFill>
                  <a:srgbClr val="FF0000"/>
                </a:solidFill>
                <a:latin typeface="+mj-lt"/>
              </a:rPr>
              <a:t>.</a:t>
            </a:r>
            <a:endParaRPr lang="es-ES" altLang="es-ES" sz="2000" b="1" i="1" dirty="0">
              <a:solidFill>
                <a:srgbClr val="FF0000"/>
              </a:solidFill>
              <a:latin typeface="+mj-lt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5491884"/>
            <a:ext cx="155429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12878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5000">
        <p14:shred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316" y="0"/>
            <a:ext cx="987504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Amor y Tristeza en los Cuadros de Van Gogh | Pinturas ...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01189" y="-89158"/>
            <a:ext cx="6052036" cy="7036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597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  <p:sndAc>
          <p:stSnd>
            <p:snd r:embed="rId2" name="sound001.wav"/>
          </p:stSnd>
        </p:sndAc>
      </p:transition>
    </mc:Choice>
    <mc:Fallback xmlns="">
      <p:transition spd="slow" advTm="8000">
        <p:fade/>
        <p:sndAc>
          <p:stSnd>
            <p:snd r:embed="rId5" name="sound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Loving Vincent: de Kickstarter a los Oscar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8601" y="0"/>
            <a:ext cx="9893325" cy="7022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7619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www.todocuadros.es/imagenes/pintores/van-gogh/salon-de-baile-arl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" y="0"/>
            <a:ext cx="1004122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2027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Filmul Loving Vincent | Dibujos, Obras de arte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84260" y="0"/>
            <a:ext cx="121919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860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Vincent Van Gogh, un pintor atormentado e incomprendido"/>
          <p:cNvPicPr>
            <a:picLocks noChangeAspect="1" noChangeArrowheads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-249424"/>
            <a:ext cx="5292403" cy="7108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5681212" y="404664"/>
            <a:ext cx="3672408" cy="6124754"/>
          </a:xfrm>
          <a:prstGeom prst="rect">
            <a:avLst/>
          </a:prstGeom>
          <a:solidFill>
            <a:srgbClr val="CCFF66"/>
          </a:solidFill>
          <a:ln>
            <a:solidFill>
              <a:srgbClr val="0000FF"/>
            </a:solidFill>
          </a:ln>
          <a:effectLst/>
          <a:extLst/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b="1" i="1" dirty="0" smtClean="0">
                <a:solidFill>
                  <a:srgbClr val="FF0000"/>
                </a:solidFill>
                <a:latin typeface="+mj-lt"/>
              </a:rPr>
              <a:t>Asilo </a:t>
            </a:r>
            <a:r>
              <a:rPr lang="es-ES" altLang="es-ES" b="1" i="1" dirty="0">
                <a:solidFill>
                  <a:srgbClr val="FF0000"/>
                </a:solidFill>
                <a:latin typeface="+mj-lt"/>
              </a:rPr>
              <a:t>y fin de la vida 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Van Gogh decidió mudarse al asilo de Saint-Paul-de-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Mausole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en Saint-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Rémy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-de-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Provence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después de que la gente de Arles firmara una petición que decía que era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peligroso.El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8 de mayo de 1889, comenzó a pintar en los jardines del hospital. En noviembre de 1889, fue invitado a exhibir sus pinturas en Bruselas. Él envió seis pinturas, </a:t>
            </a:r>
            <a:r>
              <a:rPr lang="es-ES" altLang="es-ES" sz="2400" b="1" i="1" dirty="0" err="1" smtClean="0">
                <a:solidFill>
                  <a:srgbClr val="FF0000"/>
                </a:solidFill>
                <a:latin typeface="+mj-lt"/>
              </a:rPr>
              <a:t>incluyendo“Irises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” y “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Starry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 </a:t>
            </a:r>
            <a:r>
              <a:rPr lang="es-ES" altLang="es-ES" sz="2400" b="1" i="1" dirty="0" err="1">
                <a:solidFill>
                  <a:srgbClr val="FF0000"/>
                </a:solidFill>
                <a:latin typeface="+mj-lt"/>
              </a:rPr>
              <a:t>Night</a:t>
            </a:r>
            <a:r>
              <a:rPr lang="es-ES" altLang="es-ES" sz="2400" b="1" i="1" dirty="0">
                <a:solidFill>
                  <a:srgbClr val="FF0000"/>
                </a:solidFill>
                <a:latin typeface="+mj-lt"/>
              </a:rPr>
              <a:t>”.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" y="5491884"/>
            <a:ext cx="1554293" cy="13667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06946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shred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ace van gogh GIF on GIFER - by Steelbreaker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433" y="-6053"/>
            <a:ext cx="9936163" cy="6864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164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000">
        <p14:shred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" y="0"/>
            <a:ext cx="990291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101" y="49543"/>
            <a:ext cx="9864726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-3391455" y="3391467"/>
            <a:ext cx="6858000" cy="75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400000">
            <a:off x="6398181" y="3391467"/>
            <a:ext cx="6858000" cy="75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4" y="0"/>
            <a:ext cx="9864725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0800000">
            <a:off x="14" y="6783316"/>
            <a:ext cx="9864725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3286" y="5464921"/>
            <a:ext cx="650045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946076" y="1067209"/>
            <a:ext cx="3852029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214232" y="1067212"/>
            <a:ext cx="3773925" cy="482266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30 de marzo de 2021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15:10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 cstate="email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68035" y="5210969"/>
            <a:ext cx="2167170" cy="9340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93901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8000">
        <p14:shred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864725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864725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37358" y="0"/>
            <a:ext cx="5261187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864725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233093" y="4724403"/>
            <a:ext cx="2877211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3247" y="4191000"/>
            <a:ext cx="2548387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6920" y="4876800"/>
            <a:ext cx="1315297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7544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7544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7544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75442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 GENIALIDAD DE VICENT VAN GOGH  --3.º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 GENIALIDAD DE VICENT VAN GOGH  --3.º--</Template>
  <TotalTime>13</TotalTime>
  <Words>371</Words>
  <Application>Microsoft Office PowerPoint</Application>
  <PresentationFormat>Personalizado</PresentationFormat>
  <Paragraphs>21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27</vt:i4>
      </vt:variant>
    </vt:vector>
  </HeadingPairs>
  <TitlesOfParts>
    <vt:vector size="30" baseType="lpstr">
      <vt:lpstr>LA GENIALIDAD DE VICENT VAN GOGH  --3.º--</vt:lpstr>
      <vt:lpstr>1_Diseño predeterminado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5</cp:revision>
  <dcterms:created xsi:type="dcterms:W3CDTF">2021-03-30T13:10:18Z</dcterms:created>
  <dcterms:modified xsi:type="dcterms:W3CDTF">2021-03-30T13:23:30Z</dcterms:modified>
</cp:coreProperties>
</file>