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257" r:id="rId3"/>
    <p:sldId id="258" r:id="rId4"/>
    <p:sldId id="259" r:id="rId5"/>
    <p:sldId id="260" r:id="rId6"/>
    <p:sldId id="261" r:id="rId7"/>
    <p:sldId id="262" r:id="rId8"/>
    <p:sldId id="263" r:id="rId9"/>
    <p:sldId id="264" r:id="rId10"/>
    <p:sldId id="265" r:id="rId11"/>
    <p:sldId id="266" r:id="rId12"/>
    <p:sldId id="267" r:id="rId13"/>
    <p:sldId id="285" r:id="rId14"/>
    <p:sldId id="286" r:id="rId15"/>
    <p:sldId id="287" r:id="rId16"/>
    <p:sldId id="288" r:id="rId17"/>
    <p:sldId id="289" r:id="rId18"/>
    <p:sldId id="290" r:id="rId19"/>
    <p:sldId id="291" r:id="rId20"/>
    <p:sldId id="268" r:id="rId21"/>
    <p:sldId id="269" r:id="rId22"/>
    <p:sldId id="272" r:id="rId23"/>
    <p:sldId id="273" r:id="rId24"/>
    <p:sldId id="274" r:id="rId25"/>
    <p:sldId id="275" r:id="rId26"/>
    <p:sldId id="278" r:id="rId27"/>
    <p:sldId id="279" r:id="rId28"/>
    <p:sldId id="280" r:id="rId29"/>
    <p:sldId id="281" r:id="rId30"/>
    <p:sldId id="270" r:id="rId31"/>
    <p:sldId id="282" r:id="rId32"/>
    <p:sldId id="292" r:id="rId33"/>
    <p:sldId id="276" r:id="rId34"/>
    <p:sldId id="277" r:id="rId35"/>
    <p:sldId id="283" r:id="rId36"/>
    <p:sldId id="284"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SKkrzoTwa7/VmNZhA2lJA==" hashData="ke128pvXPulNgLm9taRWgZcVCZ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78" autoAdjust="0"/>
    <p:restoredTop sz="86323"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0" y="103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53B212-4802-4C06-B0B4-DF2EC651FFAA}" type="datetimeFigureOut">
              <a:rPr lang="es-ES" smtClean="0"/>
              <a:t>30/03/2021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634815-9D0C-4E1C-A9C6-03251CF9ED51}" type="slidenum">
              <a:rPr lang="es-ES" smtClean="0"/>
              <a:t>‹Nº›</a:t>
            </a:fld>
            <a:endParaRPr lang="es-ES"/>
          </a:p>
        </p:txBody>
      </p:sp>
    </p:spTree>
    <p:extLst>
      <p:ext uri="{BB962C8B-B14F-4D97-AF65-F5344CB8AC3E}">
        <p14:creationId xmlns:p14="http://schemas.microsoft.com/office/powerpoint/2010/main" val="2724963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29</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278002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3996785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3993857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3250476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3690890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41634015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276806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355386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194120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1062650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3741F9A-397F-41A6-B02A-A5B024B71EFF}"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03C6AE-4A91-4AA8-B9AE-B01A236D4719}" type="slidenum">
              <a:rPr lang="es-ES" smtClean="0"/>
              <a:t>‹Nº›</a:t>
            </a:fld>
            <a:endParaRPr lang="es-ES"/>
          </a:p>
        </p:txBody>
      </p:sp>
    </p:spTree>
    <p:extLst>
      <p:ext uri="{BB962C8B-B14F-4D97-AF65-F5344CB8AC3E}">
        <p14:creationId xmlns:p14="http://schemas.microsoft.com/office/powerpoint/2010/main" val="1766793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33940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50"/>
            </a:gs>
            <a:gs pos="16000">
              <a:srgbClr val="FF00FF"/>
            </a:gs>
            <a:gs pos="47000">
              <a:srgbClr val="FFFF00"/>
            </a:gs>
            <a:gs pos="60001">
              <a:srgbClr val="2E6792"/>
            </a:gs>
            <a:gs pos="71001">
              <a:srgbClr val="3333CC"/>
            </a:gs>
            <a:gs pos="81000">
              <a:srgbClr val="1170FF"/>
            </a:gs>
            <a:gs pos="100000">
              <a:srgbClr val="FF000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741F9A-397F-41A6-B02A-A5B024B71EFF}" type="datetimeFigureOut">
              <a:rPr lang="es-ES" smtClean="0"/>
              <a:t>30/03/2021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03C6AE-4A91-4AA8-B9AE-B01A236D4719}" type="slidenum">
              <a:rPr lang="es-ES" smtClean="0"/>
              <a:t>‹Nº›</a:t>
            </a:fld>
            <a:endParaRPr lang="es-ES"/>
          </a:p>
        </p:txBody>
      </p:sp>
    </p:spTree>
    <p:extLst>
      <p:ext uri="{BB962C8B-B14F-4D97-AF65-F5344CB8AC3E}">
        <p14:creationId xmlns:p14="http://schemas.microsoft.com/office/powerpoint/2010/main" val="1682085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NUL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1.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2.jpeg"/><Relationship Id="rId4" Type="http://schemas.openxmlformats.org/officeDocument/2006/relationships/image" Target="../media/image2.gif"/></Relationships>
</file>

<file path=ppt/slides/_rels/slide35.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416" y="34756"/>
            <a:ext cx="934017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4199" y="3394200"/>
            <a:ext cx="6858000" cy="6960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5680199" y="3394200"/>
            <a:ext cx="6858000" cy="6960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2"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2"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8" y="585792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7168" y="5715019"/>
            <a:ext cx="699095" cy="766986"/>
          </a:xfrm>
          <a:prstGeom prst="rect">
            <a:avLst/>
          </a:prstGeom>
          <a:noFill/>
          <a:ln w="38100">
            <a:solidFill>
              <a:srgbClr val="1CDEF8"/>
            </a:solidFill>
            <a:miter lim="800000"/>
            <a:headEnd/>
            <a:tailEnd/>
          </a:ln>
        </p:spPr>
      </p:pic>
      <p:sp>
        <p:nvSpPr>
          <p:cNvPr id="19" name="18 Rectángulo"/>
          <p:cNvSpPr/>
          <p:nvPr/>
        </p:nvSpPr>
        <p:spPr>
          <a:xfrm>
            <a:off x="1980360" y="4572038"/>
            <a:ext cx="26922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73950" y="609160"/>
            <a:ext cx="6796116" cy="5248761"/>
          </a:xfrm>
          <a:prstGeom prst="rect">
            <a:avLst/>
          </a:prstGeom>
        </p:spPr>
        <p:txBody>
          <a:bodyPr wrap="none" lIns="81272" tIns="40636" rIns="81272" bIns="40636" fromWordArt="1">
            <a:prstTxWarp prst="textPlain">
              <a:avLst>
                <a:gd name="adj" fmla="val 50493"/>
              </a:avLst>
            </a:prstTxWarp>
          </a:bodyPr>
          <a:lstStyle/>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Genialidad </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Vincent </a:t>
            </a:r>
            <a:r>
              <a:rPr lang="es-ES" sz="44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Van </a:t>
            </a: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Gogh</a:t>
            </a:r>
          </a:p>
          <a:p>
            <a:pPr algn="ctr"/>
            <a:r>
              <a:rPr lang="es-ES" sz="2400"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-- 2.º --</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5611366"/>
            <a:ext cx="2008835" cy="934064"/>
          </a:xfrm>
          <a:prstGeom prst="rect">
            <a:avLst/>
          </a:prstGeom>
          <a:noFill/>
        </p:spPr>
      </p:pic>
      <p:sp>
        <p:nvSpPr>
          <p:cNvPr id="13" name="12 Rectángulo"/>
          <p:cNvSpPr/>
          <p:nvPr/>
        </p:nvSpPr>
        <p:spPr>
          <a:xfrm>
            <a:off x="-4571997" y="-642966"/>
            <a:ext cx="4572000"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1859891808"/>
      </p:ext>
    </p:extLst>
  </p:cSld>
  <p:clrMapOvr>
    <a:masterClrMapping/>
  </p:clrMapOvr>
  <mc:AlternateContent xmlns:mc="http://schemas.openxmlformats.org/markup-compatibility/2006">
    <mc:Choice xmlns:p14="http://schemas.microsoft.com/office/powerpoint/2010/main" Requires="p14">
      <p:transition spd="slow" p14:dur="3000" advTm="12000">
        <p14:shred/>
        <p:sndAc>
          <p:stSnd loop="1">
            <p:snd r:embed="rId2" name="excursion-en-espagne-.wav"/>
          </p:stSnd>
        </p:sndAc>
      </p:transition>
    </mc:Choice>
    <mc:Fallback>
      <p:transition spd="slow" advTm="12000">
        <p:fade/>
        <p:sndAc>
          <p:stSnd loop="1">
            <p:snd r:embed="rId2" name="excursion-en-espag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las del trigo con el segador de Vincent Van Gogh ..."/>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911"/>
            <a:ext cx="9144001" cy="688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39884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6987" y="-4580"/>
            <a:ext cx="9160991" cy="7111849"/>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adro Van Gogh (bme05010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57782" y="-26617"/>
            <a:ext cx="5828436" cy="6907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0758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66.media.tumblr.com/916f58a70d86dc5cbd8510e3f7ad4624/tumblr_ox42piINfO1veenguo5_r3_540.gifv"/>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931" y="0"/>
            <a:ext cx="92054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68598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Vincent van Gogh, obras postimpresionistas, pintor holandé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503" y="-247527"/>
            <a:ext cx="9156507" cy="7119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50502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www.todocuadros.es/imagenes/pintores/van-gogh/jardin-de-mortmartre-van-gogh.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
            <a:ext cx="9144001" cy="70100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59712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habitación"/>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32053" y="5493483"/>
            <a:ext cx="6392583" cy="1138773"/>
          </a:xfrm>
          <a:prstGeom prst="rect">
            <a:avLst/>
          </a:prstGeom>
          <a:solidFill>
            <a:srgbClr val="CCFF66"/>
          </a:solidFill>
        </p:spPr>
        <p:txBody>
          <a:bodyPr wrap="square">
            <a:spAutoFit/>
          </a:bodyPr>
          <a:lstStyle/>
          <a:p>
            <a:r>
              <a:rPr lang="es-ES" b="1" dirty="0"/>
              <a:t>La habitación</a:t>
            </a:r>
          </a:p>
          <a:p>
            <a:r>
              <a:rPr lang="es-ES" sz="1000" b="1" dirty="0"/>
              <a:t>Mientras vivía en Arles, en 1888 a Van Gogh se le ocurrió pintar el lugar donde residía. Primero envió a su hermano </a:t>
            </a:r>
            <a:r>
              <a:rPr lang="es-ES" sz="1000" b="1" dirty="0" err="1"/>
              <a:t>Theo</a:t>
            </a:r>
            <a:r>
              <a:rPr lang="es-ES" sz="1000" b="1" dirty="0"/>
              <a:t> un boceto de la obra en la que estaba trabajando y después hizo lo mismo con su amigo Paul Gauguin. Incluso en una de sus cartas explicaba la importancia del color en esta nueva obra. De hecho, tras salir del hospital en 1889 escribió sobre esta obra: “cuando vi mis lienzos de nuevo después de mi enfermedad, el que me pareció mejor fue ‘La habitación' ”.</a:t>
            </a:r>
          </a:p>
        </p:txBody>
      </p:sp>
      <p:pic>
        <p:nvPicPr>
          <p:cNvPr id="4" name="Picture 2" descr="E:\formas montar\2cxx0f8.gif"/>
          <p:cNvPicPr>
            <a:picLocks noChangeAspect="1" noChangeArrowheads="1" noCrop="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7504" y="5732002"/>
            <a:ext cx="1080120" cy="1024655"/>
          </a:xfrm>
          <a:prstGeom prst="rect">
            <a:avLst/>
          </a:prstGeom>
          <a:noFill/>
        </p:spPr>
      </p:pic>
    </p:spTree>
    <p:extLst>
      <p:ext uri="{BB962C8B-B14F-4D97-AF65-F5344CB8AC3E}">
        <p14:creationId xmlns:p14="http://schemas.microsoft.com/office/powerpoint/2010/main" val="4270517936"/>
      </p:ext>
    </p:extLst>
  </p:cSld>
  <p:clrMapOvr>
    <a:masterClrMapping/>
  </p:clrMapOvr>
  <mc:AlternateContent xmlns:mc="http://schemas.openxmlformats.org/markup-compatibility/2006" xmlns:p14="http://schemas.microsoft.com/office/powerpoint/2010/main">
    <mc:Choice Requires="p14">
      <p:transition spd="slow" p14:dur="3000" advTm="30000">
        <p14:shred/>
      </p:transition>
    </mc:Choice>
    <mc:Fallback xmlns="">
      <p:transition spd="slow" advTm="3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todocuadros.es/imagenes/pintores/van-gogh/bodegon-membrillos-van-gogh.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873" y="-171400"/>
            <a:ext cx="9322479" cy="7045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043344"/>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excursion-en-espagne-.wav"/>
          </p:stSnd>
        </p:sndAc>
      </p:transition>
    </mc:Choice>
    <mc:Fallback xmlns="">
      <p:transition spd="slow" advTm="8000">
        <p:fade/>
        <p:sndAc>
          <p:stSnd>
            <p:snd r:embed="rId4" name="excursion-en-espagne-.wav"/>
          </p:stSnd>
        </p:sndAc>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escarga (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7772"/>
            <a:ext cx="9144000" cy="6865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04742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90748" y="-177421"/>
            <a:ext cx="9252450" cy="7084964"/>
          </a:xfrm>
          <a:prstGeom prst="rect">
            <a:avLst/>
          </a:prstGeom>
          <a:noFill/>
        </p:spPr>
      </p:pic>
      <p:pic>
        <p:nvPicPr>
          <p:cNvPr id="3074" name="Picture 2" descr="Anciano en pena (en las puertas de la eternidad) - Vincent Van ..."/>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730638" y="2"/>
            <a:ext cx="5537014" cy="6931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3793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www.todocuadros.es/imagenes/pintores/van-gogh/la-cosecha-van-gogh.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0635"/>
            <a:ext cx="9144001" cy="6916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96866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2ca2a52a367506501c13b614038703a7.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929097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0173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vinedo-rojo-oleo-sobre-lienzo-3d-60x60-cm-1017x1024.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621" y="0"/>
            <a:ext cx="9166625" cy="6948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587863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Vincent_Willem_van_Gogh_036-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8349" y="0"/>
            <a:ext cx="934939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232870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vangoghedit | Tumblr"/>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16346"/>
            <a:ext cx="9144000" cy="7220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263876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La Cosech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7038" y="-171400"/>
            <a:ext cx="9325754" cy="731945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440738" y="5636655"/>
            <a:ext cx="7340506" cy="1077218"/>
          </a:xfrm>
          <a:prstGeom prst="rect">
            <a:avLst/>
          </a:prstGeom>
          <a:solidFill>
            <a:srgbClr val="CCFF66"/>
          </a:solidFill>
          <a:ln>
            <a:solidFill>
              <a:srgbClr val="0000FF"/>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600" b="1" i="1" dirty="0">
                <a:solidFill>
                  <a:srgbClr val="FF0000"/>
                </a:solidFill>
                <a:latin typeface="+mj-lt"/>
              </a:rPr>
              <a:t>La pintura está inundada de los tonos dorados y azules cálidos percibidos por </a:t>
            </a:r>
            <a:r>
              <a:rPr lang="es-ES" altLang="es-ES" sz="1600" b="1" i="1" dirty="0" err="1">
                <a:solidFill>
                  <a:srgbClr val="FF0000"/>
                </a:solidFill>
                <a:latin typeface="+mj-lt"/>
              </a:rPr>
              <a:t>Vincent</a:t>
            </a:r>
            <a:r>
              <a:rPr lang="es-ES" altLang="es-ES" sz="1600" b="1" i="1" dirty="0">
                <a:solidFill>
                  <a:srgbClr val="FF0000"/>
                </a:solidFill>
                <a:latin typeface="+mj-lt"/>
              </a:rPr>
              <a:t> en el valle de La </a:t>
            </a:r>
            <a:r>
              <a:rPr lang="es-ES" altLang="es-ES" sz="1600" b="1" i="1" dirty="0" err="1">
                <a:solidFill>
                  <a:srgbClr val="FF0000"/>
                </a:solidFill>
                <a:latin typeface="+mj-lt"/>
              </a:rPr>
              <a:t>Crau</a:t>
            </a:r>
            <a:r>
              <a:rPr lang="es-ES" altLang="es-ES" sz="1600" b="1" i="1" dirty="0">
                <a:solidFill>
                  <a:srgbClr val="FF0000"/>
                </a:solidFill>
                <a:latin typeface="+mj-lt"/>
              </a:rPr>
              <a:t>, a las afueras de Arles. La composición está formada por pinceladas en todas direcciones para plasmar las figuras, las cuales se sobreponen a un cielo liso en color y textura.</a:t>
            </a:r>
          </a:p>
        </p:txBody>
      </p:sp>
      <p:pic>
        <p:nvPicPr>
          <p:cNvPr id="5" name="Picture 2" descr="E:\formas montar\2cxx0f8.gif"/>
          <p:cNvPicPr>
            <a:picLocks noChangeAspect="1" noChangeArrowheads="1" noCrop="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 y="5491884"/>
            <a:ext cx="1440735" cy="1366752"/>
          </a:xfrm>
          <a:prstGeom prst="rect">
            <a:avLst/>
          </a:prstGeom>
          <a:noFill/>
        </p:spPr>
      </p:pic>
    </p:spTree>
    <p:extLst>
      <p:ext uri="{BB962C8B-B14F-4D97-AF65-F5344CB8AC3E}">
        <p14:creationId xmlns:p14="http://schemas.microsoft.com/office/powerpoint/2010/main" val="1052377857"/>
      </p:ext>
    </p:extLst>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Loving-Vincent.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928" y="-20960"/>
            <a:ext cx="9147933" cy="705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68433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oving Vincent | Pintura Y Animación | Cartoon Amino Español Amino"/>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906" y="-20758"/>
            <a:ext cx="9154017" cy="6878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38482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as obras de arte más caras de Vincent Van Gogh"/>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 y="0"/>
            <a:ext cx="920827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42695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adros de Van Gogh: La siesta Tamaño 61 x 50 cm Cuadro moderno ..."/>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35889" y="-7896"/>
            <a:ext cx="9247503" cy="6865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36662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ndiehoy.com/wp-content/uploads/2019/06/van-gogh-los-girasoles-640x384.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6467"/>
            <a:ext cx="9192418" cy="5312734"/>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803494" y="5547004"/>
            <a:ext cx="6082245" cy="1169551"/>
          </a:xfrm>
          <a:prstGeom prst="rect">
            <a:avLst/>
          </a:prstGeom>
          <a:solidFill>
            <a:srgbClr val="CCFF66"/>
          </a:solidFill>
          <a:ln>
            <a:solidFill>
              <a:srgbClr val="0000FF"/>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400" b="1" i="1" dirty="0">
                <a:solidFill>
                  <a:srgbClr val="FF0000"/>
                </a:solidFill>
                <a:latin typeface="+mj-lt"/>
              </a:rPr>
              <a:t>Las obras más famosas de la historia del arte siempre están rodeadas de mitos, incógnitas y aspectos por descubrir. "Los Girasoles" de Vincent Van Gogh posiblemente figure entre las pinturas más reconocidas de la historia. Y si bien data de fines de 1800, es decir no es demasiado tiempo comparado con obras renacentistas, por ejemplo, hay muchas cosas por develar en torno a ella.</a:t>
            </a:r>
          </a:p>
        </p:txBody>
      </p:sp>
      <p:pic>
        <p:nvPicPr>
          <p:cNvPr id="5" name="Picture 2" descr="E:\formas montar\2cxx0f8.gif"/>
          <p:cNvPicPr>
            <a:picLocks noChangeAspect="1" noChangeArrowheads="1" noCrop="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 y="5491884"/>
            <a:ext cx="1440735" cy="1366752"/>
          </a:xfrm>
          <a:prstGeom prst="rect">
            <a:avLst/>
          </a:prstGeom>
          <a:noFill/>
        </p:spPr>
      </p:pic>
    </p:spTree>
    <p:extLst>
      <p:ext uri="{BB962C8B-B14F-4D97-AF65-F5344CB8AC3E}">
        <p14:creationId xmlns:p14="http://schemas.microsoft.com/office/powerpoint/2010/main" val="1290640296"/>
      </p:ext>
    </p:extLst>
  </p:cSld>
  <p:clrMapOvr>
    <a:masterClrMapping/>
  </p:clrMapOvr>
  <mc:AlternateContent xmlns:mc="http://schemas.openxmlformats.org/markup-compatibility/2006">
    <mc:Choice xmlns:p14="http://schemas.microsoft.com/office/powerpoint/2010/main" Requires="p14">
      <p:transition spd="slow" p14:dur="3000" advTm="22000">
        <p14:shre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563" y="0"/>
            <a:ext cx="915356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4.bp.blogspot.com/-Ryy7xKRar40/UyL_WcedL8I/AAAAAAAAC08/b2ZOHPVG0dM/s1600/van+Gogh,+doce-girasoles,+1888.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49207" y="-20239"/>
            <a:ext cx="5099881" cy="7043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55877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para cuadros los girasoles de Van Gogh ..."/>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16076"/>
            <a:ext cx="9144000" cy="6874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17219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90748" y="-177421"/>
            <a:ext cx="9252450" cy="7084964"/>
          </a:xfrm>
          <a:prstGeom prst="rect">
            <a:avLst/>
          </a:prstGeom>
          <a:noFill/>
        </p:spPr>
      </p:pic>
      <p:pic>
        <p:nvPicPr>
          <p:cNvPr id="4100" name="Picture 4" descr="Salen a la luz los secretos de «Los girasoles» de Van Gogh"/>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0748" y="476672"/>
            <a:ext cx="9225317"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83562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www.todocuadros.es/imagenes/pintores/van-gogh/les-vessenots-en-auvers.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6"/>
            <a:ext cx="9144001" cy="6922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587340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tenor.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6804" y="0"/>
            <a:ext cx="953119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16689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os comedores de patatas"/>
          <p:cNvSpPr>
            <a:spLocks noChangeAspect="1" noChangeArrowheads="1"/>
          </p:cNvSpPr>
          <p:nvPr/>
        </p:nvSpPr>
        <p:spPr bwMode="auto">
          <a:xfrm>
            <a:off x="157407" y="-144463"/>
            <a:ext cx="308387"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Los comedores de patatas"/>
          <p:cNvSpPr>
            <a:spLocks noChangeAspect="1" noChangeArrowheads="1"/>
          </p:cNvSpPr>
          <p:nvPr/>
        </p:nvSpPr>
        <p:spPr bwMode="auto">
          <a:xfrm>
            <a:off x="311604" y="7947"/>
            <a:ext cx="308387"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9" name="Picture 5" descr="C:\Users\Jose Luis\Desktop\descarg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9219456"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2692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BELAS IMAGENS EM GIFS ANIMADOS E EM VÍDEO: artista dá vida à obra ..."/>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82584" y="5"/>
            <a:ext cx="9292776" cy="689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95766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074939" y="5569554"/>
            <a:ext cx="7795532" cy="923330"/>
          </a:xfrm>
          <a:prstGeom prst="rect">
            <a:avLst/>
          </a:prstGeom>
          <a:solidFill>
            <a:srgbClr val="CCFF66"/>
          </a:solidFill>
          <a:ln>
            <a:solidFill>
              <a:srgbClr val="0000FF"/>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FF0000"/>
                </a:solidFill>
                <a:latin typeface="+mn-lt"/>
                <a:cs typeface="Microsoft Sans Serif" pitchFamily="34" charset="0"/>
              </a:rPr>
              <a:t>Van Gogh murió por una bala en la cabeza a los 37 años, no se sabe si por un suicidio u homicidio </a:t>
            </a:r>
            <a:r>
              <a:rPr lang="es-ES" altLang="es-ES" sz="1800" b="1" i="1" dirty="0" smtClean="0">
                <a:solidFill>
                  <a:srgbClr val="FF0000"/>
                </a:solidFill>
                <a:latin typeface="+mn-lt"/>
                <a:cs typeface="Microsoft Sans Serif" pitchFamily="34" charset="0"/>
              </a:rPr>
              <a:t>involuntario. En </a:t>
            </a:r>
            <a:r>
              <a:rPr lang="es-ES" altLang="es-ES" sz="1800" b="1" i="1" dirty="0">
                <a:solidFill>
                  <a:srgbClr val="FF0000"/>
                </a:solidFill>
                <a:latin typeface="+mn-lt"/>
                <a:cs typeface="Microsoft Sans Serif" pitchFamily="34" charset="0"/>
              </a:rPr>
              <a:t>sus obras, el pintor solía representar el complejo concepto matemático de la turbulencia, todavía sin resolver.</a:t>
            </a:r>
          </a:p>
        </p:txBody>
      </p:sp>
      <p:pic>
        <p:nvPicPr>
          <p:cNvPr id="5" name="Picture 2" descr="E:\formas montar\2cxx0f8.gif"/>
          <p:cNvPicPr>
            <a:picLocks noChangeAspect="1" noChangeArrowheads="1" noCrop="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5734" y="5474887"/>
            <a:ext cx="1440735" cy="1366752"/>
          </a:xfrm>
          <a:prstGeom prst="rect">
            <a:avLst/>
          </a:prstGeom>
          <a:noFill/>
        </p:spPr>
      </p:pic>
      <p:pic>
        <p:nvPicPr>
          <p:cNvPr id="6" name="Picture 2" descr="Loving Vincent, los cuadros de Van Gogh cobran vida en la primera ..."/>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30" y="0"/>
            <a:ext cx="9169360" cy="52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04220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todocuadros.es/imagenes/pintores/van-gogh/cangrejo-espaldas-van-gogh.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 y="0"/>
            <a:ext cx="946187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027523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incent Willem van Gogh fue un pintor neerlandés, uno de los principales exponentes del postimpresionismo. Pinturas De Pintores Famosos, Pinturas De Van Gogh, Pinturas Impresionistas, Obras De Arte Pinturas, Arte Impresionista, Obras De Van Gogh, Pintor Van Gogh, Fondo De Arte, El Arte De La Artesaní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404664"/>
            <a:ext cx="6083708" cy="6083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189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66.media.tumblr.com/4573b560a045f2ae3b0ff6552fbc26cf/tumblr_ox42piINfO1veenguo7_r2_540.gifv"/>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92054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39703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3533" y="404674"/>
            <a:ext cx="2917214" cy="3785652"/>
          </a:xfrm>
          <a:prstGeom prst="rect">
            <a:avLst/>
          </a:prstGeom>
          <a:solidFill>
            <a:srgbClr val="CCFF66"/>
          </a:solidFill>
          <a:ln>
            <a:solidFill>
              <a:srgbClr val="0000FF"/>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La del genio holandés fue, sin duda, una vida peculiar llena de luces y sombras. Estas </a:t>
            </a:r>
            <a:r>
              <a:rPr lang="es-ES" altLang="es-ES" sz="2400" b="1" i="1" dirty="0" smtClean="0">
                <a:solidFill>
                  <a:srgbClr val="FF0000"/>
                </a:solidFill>
                <a:latin typeface="+mj-lt"/>
              </a:rPr>
              <a:t>curiosidades </a:t>
            </a:r>
            <a:r>
              <a:rPr lang="es-ES" altLang="es-ES" sz="2400" b="1" i="1" dirty="0">
                <a:solidFill>
                  <a:srgbClr val="FF0000"/>
                </a:solidFill>
                <a:latin typeface="+mj-lt"/>
              </a:rPr>
              <a:t>sobre Van Gogh nos demuestran que la línea entre locura y genialidad es más fina de lo que parece</a:t>
            </a:r>
            <a:r>
              <a:rPr lang="es-ES" altLang="es-ES" sz="2400" b="1" i="1" dirty="0" smtClean="0">
                <a:solidFill>
                  <a:srgbClr val="FF0000"/>
                </a:solidFill>
                <a:latin typeface="+mj-lt"/>
              </a:rPr>
              <a:t>.</a:t>
            </a: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 y="5490593"/>
            <a:ext cx="1440735" cy="1366752"/>
          </a:xfrm>
          <a:prstGeom prst="rect">
            <a:avLst/>
          </a:prstGeom>
          <a:noFill/>
        </p:spPr>
      </p:pic>
      <p:pic>
        <p:nvPicPr>
          <p:cNvPr id="16386" name="Picture 2" descr="Genio y locura en la misma mente (Vincent Van Gogh) - La Mente es ..."/>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472715" y="0"/>
            <a:ext cx="5815802" cy="6883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888754"/>
      </p:ext>
    </p:extLst>
  </p:cSld>
  <p:clrMapOvr>
    <a:masterClrMapping/>
  </p:clrMapOvr>
  <mc:AlternateContent xmlns:mc="http://schemas.openxmlformats.org/markup-compatibility/2006">
    <mc:Choice xmlns:p14="http://schemas.microsoft.com/office/powerpoint/2010/main" Requires="p14">
      <p:transition spd="slow" p14:dur="3000" advTm="14000">
        <p14:shred/>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6" y="0"/>
            <a:ext cx="91793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17705" y="49543"/>
            <a:ext cx="9144001"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4198" y="3394210"/>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5680199" y="3394210"/>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3"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8479" y="5464920"/>
            <a:ext cx="60255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76954" y="1067209"/>
            <a:ext cx="3570597"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33275" y="1067212"/>
            <a:ext cx="3498199" cy="534588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30 de marzo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09:21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5210969"/>
            <a:ext cx="2008835" cy="934064"/>
          </a:xfrm>
          <a:prstGeom prst="rect">
            <a:avLst/>
          </a:prstGeom>
          <a:noFill/>
        </p:spPr>
      </p:pic>
    </p:spTree>
    <p:extLst>
      <p:ext uri="{BB962C8B-B14F-4D97-AF65-F5344CB8AC3E}">
        <p14:creationId xmlns:p14="http://schemas.microsoft.com/office/powerpoint/2010/main" val="463339819"/>
      </p:ext>
    </p:extLst>
  </p:cSld>
  <p:clrMapOvr>
    <a:masterClrMapping/>
  </p:clrMapOvr>
  <mc:AlternateContent xmlns:mc="http://schemas.openxmlformats.org/markup-compatibility/2006">
    <mc:Choice xmlns:p14="http://schemas.microsoft.com/office/powerpoint/2010/main" Requires="p14">
      <p:transition spd="slow" p14:dur="3000" advTm="10000">
        <p14:shred/>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GENIALIDAD DE VICENT VAN GOGH --2.º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GENIALIDAD DE VICENT VAN GOGH --2.º --</Template>
  <TotalTime>16</TotalTime>
  <Words>360</Words>
  <Application>Microsoft Office PowerPoint</Application>
  <PresentationFormat>Presentación en pantalla (4:3)</PresentationFormat>
  <Paragraphs>21</Paragraphs>
  <Slides>35</Slides>
  <Notes>1</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LA GENIALIDAD DE VICENT VAN GOGH --2.º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2021-03-30T07:20:57Z</dcterms:created>
  <dcterms:modified xsi:type="dcterms:W3CDTF">2021-03-30T07:37:47Z</dcterms:modified>
</cp:coreProperties>
</file>