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37"/>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95" r:id="rId20"/>
    <p:sldId id="294" r:id="rId21"/>
    <p:sldId id="276" r:id="rId22"/>
    <p:sldId id="277" r:id="rId23"/>
    <p:sldId id="278" r:id="rId24"/>
    <p:sldId id="279" r:id="rId25"/>
    <p:sldId id="291" r:id="rId26"/>
    <p:sldId id="280" r:id="rId27"/>
    <p:sldId id="281" r:id="rId28"/>
    <p:sldId id="282" r:id="rId29"/>
    <p:sldId id="283" r:id="rId30"/>
    <p:sldId id="287" r:id="rId31"/>
    <p:sldId id="288" r:id="rId32"/>
    <p:sldId id="292" r:id="rId33"/>
    <p:sldId id="293" r:id="rId34"/>
    <p:sldId id="285" r:id="rId35"/>
    <p:sldId id="289"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1Nyhwv0SvrY/24GYPEFkmg==" hashData="kVWiYTN7Ne5tFw+v8JUgF+Shrj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8F1EAC-741D-4849-80F9-55199F190E44}" type="datetimeFigureOut">
              <a:rPr lang="es-ES" smtClean="0"/>
              <a:t>30/03/2021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3ACC1F-D69B-4DB3-AE7C-78ACA13919B4}" type="slidenum">
              <a:rPr lang="es-ES" smtClean="0"/>
              <a:t>‹Nº›</a:t>
            </a:fld>
            <a:endParaRPr lang="es-ES"/>
          </a:p>
        </p:txBody>
      </p:sp>
    </p:spTree>
    <p:extLst>
      <p:ext uri="{BB962C8B-B14F-4D97-AF65-F5344CB8AC3E}">
        <p14:creationId xmlns:p14="http://schemas.microsoft.com/office/powerpoint/2010/main" val="3902568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85098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3044819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2339748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1619552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2226135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1068151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2341836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3704577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3575459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293511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CD2DB10-9BDC-4927-B7B0-6AFE93D0FF7A}" type="datetimeFigureOut">
              <a:rPr lang="es-ES" smtClean="0"/>
              <a:t>30/03/2021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9C1F9C-5395-46C0-B93A-76E593E371CF}" type="slidenum">
              <a:rPr lang="es-ES" smtClean="0"/>
              <a:t>‹Nº›</a:t>
            </a:fld>
            <a:endParaRPr lang="es-ES"/>
          </a:p>
        </p:txBody>
      </p:sp>
    </p:spTree>
    <p:extLst>
      <p:ext uri="{BB962C8B-B14F-4D97-AF65-F5344CB8AC3E}">
        <p14:creationId xmlns:p14="http://schemas.microsoft.com/office/powerpoint/2010/main" val="3145883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67202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B050"/>
            </a:gs>
            <a:gs pos="16000">
              <a:srgbClr val="00CCCC"/>
            </a:gs>
            <a:gs pos="47000">
              <a:srgbClr val="FF0000"/>
            </a:gs>
            <a:gs pos="60001">
              <a:srgbClr val="2E6792"/>
            </a:gs>
            <a:gs pos="71001">
              <a:srgbClr val="3333CC"/>
            </a:gs>
            <a:gs pos="81000">
              <a:srgbClr val="1170FF"/>
            </a:gs>
            <a:gs pos="100000">
              <a:srgbClr val="FFFF0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D2DB10-9BDC-4927-B7B0-6AFE93D0FF7A}" type="datetimeFigureOut">
              <a:rPr lang="es-ES" smtClean="0"/>
              <a:t>30/03/2021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9C1F9C-5395-46C0-B93A-76E593E371CF}" type="slidenum">
              <a:rPr lang="es-ES" smtClean="0"/>
              <a:t>‹Nº›</a:t>
            </a:fld>
            <a:endParaRPr lang="es-ES"/>
          </a:p>
        </p:txBody>
      </p:sp>
    </p:spTree>
    <p:extLst>
      <p:ext uri="{BB962C8B-B14F-4D97-AF65-F5344CB8AC3E}">
        <p14:creationId xmlns:p14="http://schemas.microsoft.com/office/powerpoint/2010/main" val="3285138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NUL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NULL"/></Relationships>
</file>

<file path=ppt/slides/_rels/slide18.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40.jpeg"/><Relationship Id="rId4" Type="http://schemas.openxmlformats.org/officeDocument/2006/relationships/image" Target="../media/image2.gif"/></Relationships>
</file>

<file path=ppt/slides/_rels/slide34.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0370" y="-81133"/>
            <a:ext cx="934017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9" y="3394200"/>
            <a:ext cx="6858000" cy="6960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00"/>
            <a:ext cx="6858000" cy="6960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6" y="5857913"/>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7164" y="5715019"/>
            <a:ext cx="699095" cy="766986"/>
          </a:xfrm>
          <a:prstGeom prst="rect">
            <a:avLst/>
          </a:prstGeom>
          <a:noFill/>
          <a:ln w="38100">
            <a:solidFill>
              <a:srgbClr val="1CDEF8"/>
            </a:solidFill>
            <a:miter lim="800000"/>
            <a:headEnd/>
            <a:tailEnd/>
          </a:ln>
        </p:spPr>
      </p:pic>
      <p:sp>
        <p:nvSpPr>
          <p:cNvPr id="19" name="18 Rectángulo"/>
          <p:cNvSpPr/>
          <p:nvPr/>
        </p:nvSpPr>
        <p:spPr>
          <a:xfrm>
            <a:off x="1980360" y="4572030"/>
            <a:ext cx="26922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73950" y="609152"/>
            <a:ext cx="6796116" cy="5248761"/>
          </a:xfrm>
          <a:prstGeom prst="rect">
            <a:avLst/>
          </a:prstGeom>
        </p:spPr>
        <p:txBody>
          <a:bodyPr wrap="none" lIns="81272" tIns="40636" rIns="81272" bIns="40636" fromWordArt="1">
            <a:prstTxWarp prst="textPlain">
              <a:avLst>
                <a:gd name="adj" fmla="val 50493"/>
              </a:avLst>
            </a:prstTxWarp>
          </a:bodyPr>
          <a:lstStyle/>
          <a:p>
            <a:pPr algn="ctr"/>
            <a:r>
              <a:rPr lang="es-ES" sz="20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Genialidad </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a:t>
            </a:r>
          </a:p>
          <a:p>
            <a:pPr algn="ct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Vincent </a:t>
            </a:r>
            <a:r>
              <a:rPr lang="es-ES" sz="44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Van </a:t>
            </a:r>
            <a:r>
              <a:rPr lang="es-ES" sz="44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Gogh</a:t>
            </a:r>
          </a:p>
          <a:p>
            <a:pPr algn="ctr"/>
            <a:r>
              <a:rPr lang="es-ES" sz="2800" kern="10" dirty="0" smtClean="0">
                <a:ln w="19050">
                  <a:solidFill>
                    <a:srgbClr val="0000FF"/>
                  </a:solidFill>
                  <a:round/>
                  <a:headEnd/>
                  <a:tailEnd/>
                </a:ln>
                <a:solidFill>
                  <a:srgbClr val="FFFF00"/>
                </a:solidFill>
                <a:effectLst>
                  <a:outerShdw dist="35921" dir="2700000" algn="ctr" rotWithShape="0">
                    <a:srgbClr val="990000"/>
                  </a:outerShdw>
                </a:effectLst>
                <a:latin typeface="Aharoni" pitchFamily="2" charset="-79"/>
                <a:cs typeface="Aharoni" pitchFamily="2" charset="-79"/>
              </a:rPr>
              <a:t>-- 1.º --</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611366"/>
            <a:ext cx="2008835" cy="934064"/>
          </a:xfrm>
          <a:prstGeom prst="rect">
            <a:avLst/>
          </a:prstGeom>
          <a:noFill/>
        </p:spPr>
      </p:pic>
      <p:sp>
        <p:nvSpPr>
          <p:cNvPr id="13" name="12 Rectángulo"/>
          <p:cNvSpPr/>
          <p:nvPr/>
        </p:nvSpPr>
        <p:spPr>
          <a:xfrm>
            <a:off x="-4571997" y="-642966"/>
            <a:ext cx="457200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1807759835"/>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p:snd r:embed="rId2" name="Secret Garden-Song For A New Beginning ♫.wav"/>
          </p:stSnd>
        </p:sndAc>
      </p:transition>
    </mc:Choice>
    <mc:Fallback xmlns="">
      <p:transition spd="slow" advTm="14000">
        <p:fade/>
        <p:sndAc>
          <p:stSnd>
            <p:snd r:embed="rId7" name="Secret Garden-Song For A New Beginning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www.salirconarte.com/wp-content/uploads/2017/08/NatalyaStClairVanGogh1-Fact1.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527880" y="-1427"/>
            <a:ext cx="9828349" cy="6859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12420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turas de Irises Vincent Van Gogh ilustraciones óleo sobre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9144000" cy="7066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263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6990" y="-4580"/>
            <a:ext cx="9160991" cy="711184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45055" y="1484784"/>
            <a:ext cx="6681241" cy="3785652"/>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Qué duda cabe de que Vincent Van Gogh es uno de los artistas más importantes del planeta Tierra. Sin embargo, como suele suceder en estos casos, hay muchos aspectos ocultos o no tan conocidos del pintor holandés. Por eso </a:t>
            </a:r>
            <a:r>
              <a:rPr lang="es-ES" altLang="es-ES" sz="2400" b="1" i="1" dirty="0" smtClean="0">
                <a:solidFill>
                  <a:srgbClr val="FF0000"/>
                </a:solidFill>
                <a:latin typeface="+mj-lt"/>
              </a:rPr>
              <a:t>queremos </a:t>
            </a:r>
            <a:r>
              <a:rPr lang="es-ES" altLang="es-ES" sz="2400" b="1" i="1" dirty="0">
                <a:solidFill>
                  <a:srgbClr val="FF0000"/>
                </a:solidFill>
                <a:latin typeface="+mj-lt"/>
              </a:rPr>
              <a:t>revelarte </a:t>
            </a:r>
            <a:r>
              <a:rPr lang="es-ES" altLang="es-ES" sz="2400" b="1" i="1" dirty="0" smtClean="0">
                <a:solidFill>
                  <a:srgbClr val="FF0000"/>
                </a:solidFill>
                <a:latin typeface="+mj-lt"/>
              </a:rPr>
              <a:t>unas </a:t>
            </a:r>
            <a:r>
              <a:rPr lang="es-ES" altLang="es-ES" sz="2400" b="1" i="1" dirty="0">
                <a:solidFill>
                  <a:srgbClr val="FF0000"/>
                </a:solidFill>
                <a:latin typeface="+mj-lt"/>
              </a:rPr>
              <a:t>curiosidades sobre Van Gogh que van a sorprenderte y mucho. Porque no solo nos gusta </a:t>
            </a:r>
            <a:r>
              <a:rPr lang="es-ES" altLang="es-ES" sz="2400" b="1" i="1" dirty="0" smtClean="0">
                <a:solidFill>
                  <a:srgbClr val="FF0000"/>
                </a:solidFill>
                <a:latin typeface="+mj-lt"/>
              </a:rPr>
              <a:t>admirar </a:t>
            </a:r>
            <a:r>
              <a:rPr lang="es-ES" altLang="es-ES" sz="2400" b="1" i="1" dirty="0">
                <a:solidFill>
                  <a:srgbClr val="FF0000"/>
                </a:solidFill>
                <a:latin typeface="+mj-lt"/>
              </a:rPr>
              <a:t>sus cuadros en nuestros eventos de pintura </a:t>
            </a:r>
            <a:r>
              <a:rPr lang="es-ES" altLang="es-ES" sz="2400" b="1" i="1" dirty="0" smtClean="0">
                <a:solidFill>
                  <a:srgbClr val="FF0000"/>
                </a:solidFill>
                <a:latin typeface="+mj-lt"/>
              </a:rPr>
              <a:t>también </a:t>
            </a:r>
            <a:r>
              <a:rPr lang="es-ES" altLang="es-ES" sz="2400" b="1" i="1" dirty="0">
                <a:solidFill>
                  <a:srgbClr val="FF0000"/>
                </a:solidFill>
                <a:latin typeface="+mj-lt"/>
              </a:rPr>
              <a:t>nos encanta descubrir insólitos hechos sobre la peculiar vida del </a:t>
            </a:r>
            <a:r>
              <a:rPr lang="es-ES" altLang="es-ES" sz="2400" b="1" i="1" dirty="0" smtClean="0">
                <a:solidFill>
                  <a:srgbClr val="FF0000"/>
                </a:solidFill>
                <a:latin typeface="+mj-lt"/>
              </a:rPr>
              <a:t>artista. </a:t>
            </a: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 y="5491884"/>
            <a:ext cx="1440735" cy="1366752"/>
          </a:xfrm>
          <a:prstGeom prst="rect">
            <a:avLst/>
          </a:prstGeom>
          <a:noFill/>
        </p:spPr>
      </p:pic>
    </p:spTree>
    <p:extLst>
      <p:ext uri="{BB962C8B-B14F-4D97-AF65-F5344CB8AC3E}">
        <p14:creationId xmlns:p14="http://schemas.microsoft.com/office/powerpoint/2010/main" val="40137121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Filmoteca da vida a los cuadros de Van Gogh con 'Loving Vincent ..."/>
          <p:cNvSpPr>
            <a:spLocks noChangeAspect="1" noChangeArrowheads="1"/>
          </p:cNvSpPr>
          <p:nvPr/>
        </p:nvSpPr>
        <p:spPr bwMode="auto">
          <a:xfrm>
            <a:off x="157407" y="-144463"/>
            <a:ext cx="308387"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9222" name="Picture 6" descr="Filmoteca da vida a los cuadros de Van Gogh con 'Loving Vincent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9144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2594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o de los últimos cuadros de Van Gogh, vendido por 81,3 millones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2445" y="0"/>
            <a:ext cx="9285846"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6398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www.todocuadros.es/imagenes/pintores/van-gogh/casa-en-campo-de-trigo-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
            <a:ext cx="9144001" cy="7007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43410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e la Casa Blanca la noche, el de Vincent Van Gogh (1853-1890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816" y="-28550"/>
            <a:ext cx="9145817" cy="6970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41249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Jueves 16 de abril | | Palabra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234749" cy="6956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8183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www.todocuadros.es/imagenes/pintores/van-gogh/marina-les-saintes-maries-de-la-mer-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0757"/>
            <a:ext cx="9144000" cy="6969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70860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ippy 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0747" y="-25706"/>
            <a:ext cx="9265482" cy="6960370"/>
          </a:xfrm>
          <a:prstGeom prst="rect">
            <a:avLst/>
          </a:prstGeom>
          <a:noFill/>
          <a:extLst>
            <a:ext uri="{909E8E84-426E-40DD-AFC4-6F175D3DCCD1}">
              <a14:hiddenFill xmlns:a14="http://schemas.microsoft.com/office/drawing/2010/main">
                <a:solidFill>
                  <a:srgbClr val="FFFFFF"/>
                </a:solidFill>
              </a14:hiddenFill>
            </a:ext>
          </a:extLst>
        </p:spPr>
      </p:pic>
      <p:pic>
        <p:nvPicPr>
          <p:cNvPr id="18434" name="Picture 2" descr="https://www.todocuadros.es/imagenes/pintores/van-gogh/jarron-gladiolos-y-aster-chino.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03494" y="-31549"/>
            <a:ext cx="5731406" cy="6889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265398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 y="-22448"/>
            <a:ext cx="9340176" cy="7020272"/>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002085" y="1151282"/>
            <a:ext cx="7285544" cy="4154984"/>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icrosoft Sans Serif" pitchFamily="34" charset="0"/>
                <a:cs typeface="Microsoft Sans Serif" pitchFamily="34" charset="0"/>
              </a:rPr>
              <a:t>Los cuadros de Van Gogh se consideran postimpresionistas, su estilo fue tomado como ejemplo en el desarrollo posterior del abstracto, </a:t>
            </a:r>
            <a:r>
              <a:rPr lang="es-ES" altLang="es-ES" sz="2400" b="1" i="1" dirty="0" err="1">
                <a:solidFill>
                  <a:srgbClr val="FF0000"/>
                </a:solidFill>
                <a:latin typeface="Microsoft Sans Serif" pitchFamily="34" charset="0"/>
                <a:cs typeface="Microsoft Sans Serif" pitchFamily="34" charset="0"/>
              </a:rPr>
              <a:t>fauvista</a:t>
            </a:r>
            <a:r>
              <a:rPr lang="es-ES" altLang="es-ES" sz="2400" b="1" i="1" dirty="0">
                <a:solidFill>
                  <a:srgbClr val="FF0000"/>
                </a:solidFill>
                <a:latin typeface="Microsoft Sans Serif" pitchFamily="34" charset="0"/>
                <a:cs typeface="Microsoft Sans Serif" pitchFamily="34" charset="0"/>
              </a:rPr>
              <a:t> y </a:t>
            </a:r>
            <a:r>
              <a:rPr lang="es-ES" altLang="es-ES" sz="2400" b="1" i="1" dirty="0" smtClean="0">
                <a:solidFill>
                  <a:srgbClr val="FF0000"/>
                </a:solidFill>
                <a:latin typeface="Microsoft Sans Serif" pitchFamily="34" charset="0"/>
                <a:cs typeface="Microsoft Sans Serif" pitchFamily="34" charset="0"/>
              </a:rPr>
              <a:t>expresionista. Las </a:t>
            </a:r>
            <a:r>
              <a:rPr lang="es-ES" altLang="es-ES" sz="2400" b="1" i="1" dirty="0">
                <a:solidFill>
                  <a:srgbClr val="FF0000"/>
                </a:solidFill>
                <a:latin typeface="Microsoft Sans Serif" pitchFamily="34" charset="0"/>
                <a:cs typeface="Microsoft Sans Serif" pitchFamily="34" charset="0"/>
              </a:rPr>
              <a:t>pinceladas puntillistas y líneas ondulantes de sus cuadros son consideradas sublimes por los expertos, el pintor no sólo dominaba una técnica innovadora para su tiempo, sino que logró construir una propuesta estética sólida, en la que conviven trazos impresionistas, contrastes surrealistas y formas con gran fuerza expresiva.</a:t>
            </a:r>
          </a:p>
        </p:txBody>
      </p:sp>
      <p:pic>
        <p:nvPicPr>
          <p:cNvPr id="5" name="Picture 2" descr="E:\formas montar\2cxx0f8.gif"/>
          <p:cNvPicPr>
            <a:picLocks noChangeAspect="1" noChangeArrowheads="1" noCrop="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5805264"/>
            <a:ext cx="1440735" cy="1366752"/>
          </a:xfrm>
          <a:prstGeom prst="rect">
            <a:avLst/>
          </a:prstGeom>
          <a:noFill/>
        </p:spPr>
      </p:pic>
    </p:spTree>
    <p:extLst>
      <p:ext uri="{BB962C8B-B14F-4D97-AF65-F5344CB8AC3E}">
        <p14:creationId xmlns:p14="http://schemas.microsoft.com/office/powerpoint/2010/main" val="194143105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0 curiosidades sobre Van Gogh"/>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710" y="-26216"/>
            <a:ext cx="9820230" cy="7271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6457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www.todocuadros.es/imagenes/pintores/van-gogh/campo-trigo-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982" y="0"/>
            <a:ext cx="9155983" cy="7098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2467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66.media.tumblr.com/f05002534792ddda5d8ac91a7314458b/tumblr_ox42piINfO1veenguo3_540.gifv"/>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0"/>
            <a:ext cx="92054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6894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566" y="0"/>
            <a:ext cx="91535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2.bp.blogspot.com/-I4CgYwmbnWo/UyL_xygNFBI/AAAAAAAAC1M/EAzokce0LjI/s1600/Van+Gogh,+La+Silla+de+van+Gogh,+1888.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99393"/>
            <a:ext cx="5519121" cy="7000485"/>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247677" y="1124744"/>
            <a:ext cx="2626363" cy="4154984"/>
          </a:xfrm>
          <a:prstGeom prst="rect">
            <a:avLst/>
          </a:prstGeom>
          <a:solidFill>
            <a:srgbClr val="CCFF66"/>
          </a:solidFill>
          <a:ln>
            <a:solidFill>
              <a:srgbClr val="0000FF"/>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mj-lt"/>
              </a:rPr>
              <a:t>En sus inicios pintaba a modelos que posaban para él, pero por problemas económicos tuvo que continuar su carrera haciendo autorretratos y dibujando paisajes.</a:t>
            </a:r>
          </a:p>
        </p:txBody>
      </p:sp>
      <p:pic>
        <p:nvPicPr>
          <p:cNvPr id="5" name="Picture 2" descr="E:\formas montar\2cxx0f8.gif"/>
          <p:cNvPicPr>
            <a:picLocks noChangeAspect="1" noChangeArrowheads="1" noCrop="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 y="5491884"/>
            <a:ext cx="1440735" cy="1366752"/>
          </a:xfrm>
          <a:prstGeom prst="rect">
            <a:avLst/>
          </a:prstGeom>
          <a:noFill/>
        </p:spPr>
      </p:pic>
    </p:spTree>
    <p:extLst>
      <p:ext uri="{BB962C8B-B14F-4D97-AF65-F5344CB8AC3E}">
        <p14:creationId xmlns:p14="http://schemas.microsoft.com/office/powerpoint/2010/main" val="168018945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ving Vincent: una extraordinaria reinvención fílmica de los ..."/>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1912"/>
            <a:ext cx="9189991" cy="6859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1058136"/>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Franck Pourcel - Besame Mucho.wav"/>
          </p:stSnd>
        </p:sndAc>
      </p:transition>
    </mc:Choice>
    <mc:Fallback xmlns="">
      <p:transition spd="slow" advTm="8000">
        <p:fade/>
        <p:sndAc>
          <p:stSnd>
            <p:snd r:embed="rId4" name="Franck Pourcel - Besame Mucho.wav"/>
          </p:stSnd>
        </p:sndAc>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original.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0051" y="0"/>
            <a:ext cx="928994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13309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ving Vincent: Gifs from the World`s First Fully Painted Feature ..."/>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9606" y="0"/>
            <a:ext cx="93672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37056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todocuadros.es/imagenes/pintores/van-gogh/alamos-nuenen-van-gogh.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1051" y="1"/>
            <a:ext cx="91750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034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www.todocuadros.es/imagenes/pintores/van-gogh/muelle-hombres-descargando-barcazas-aren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036" y="-18417"/>
            <a:ext cx="9228713" cy="7027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3442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vincent van gogh. | Tumblr"/>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35024"/>
            <a:ext cx="9252892" cy="6893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7110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os cuadros de Van Gogh cobran vida en este vídeo de dos minut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829" y="0"/>
            <a:ext cx="927185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2546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10 curiosidades sobre Van Gogh"/>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6316" y="0"/>
            <a:ext cx="9170317" cy="50932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12072" y="5458639"/>
            <a:ext cx="6775556" cy="923330"/>
          </a:xfrm>
          <a:prstGeom prst="rect">
            <a:avLst/>
          </a:prstGeom>
          <a:solidFill>
            <a:srgbClr val="CCFF66"/>
          </a:solidFill>
        </p:spPr>
        <p:txBody>
          <a:bodyPr wrap="square">
            <a:spAutoFit/>
          </a:bodyPr>
          <a:lstStyle/>
          <a:p>
            <a:pPr algn="ctr"/>
            <a:r>
              <a:rPr lang="es-ES" b="1" dirty="0"/>
              <a:t>Su obra más reconocida, «La Noche Estrellada», la pintó estando en un asilo para personas con problemas mentales, situado en Saint-</a:t>
            </a:r>
            <a:r>
              <a:rPr lang="es-ES" b="1" dirty="0" err="1"/>
              <a:t>Rémy</a:t>
            </a:r>
            <a:r>
              <a:rPr lang="es-ES" b="1" dirty="0"/>
              <a:t>-de-</a:t>
            </a:r>
            <a:r>
              <a:rPr lang="es-ES" b="1" dirty="0" err="1"/>
              <a:t>Provence</a:t>
            </a:r>
            <a:r>
              <a:rPr lang="es-ES" b="1" dirty="0"/>
              <a:t> (Francia).</a:t>
            </a:r>
          </a:p>
        </p:txBody>
      </p:sp>
    </p:spTree>
    <p:extLst>
      <p:ext uri="{BB962C8B-B14F-4D97-AF65-F5344CB8AC3E}">
        <p14:creationId xmlns:p14="http://schemas.microsoft.com/office/powerpoint/2010/main" val="2888357293"/>
      </p:ext>
    </p:extLst>
  </p:cSld>
  <p:clrMapOvr>
    <a:masterClrMapping/>
  </p:clrMapOvr>
  <mc:AlternateContent xmlns:mc="http://schemas.openxmlformats.org/markup-compatibility/2006" xmlns:p14="http://schemas.microsoft.com/office/powerpoint/2010/main">
    <mc:Choice Requires="p14">
      <p:transition spd="slow" p14:dur="3000" advTm="17000">
        <p14:shred/>
      </p:transition>
    </mc:Choice>
    <mc:Fallback xmlns="">
      <p:transition spd="slow" advTm="1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os cuadros más famosos de Vincent Van Gogh - La noche estrellad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26348"/>
            <a:ext cx="9287158" cy="68843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0673" y="116636"/>
            <a:ext cx="4808460" cy="830997"/>
          </a:xfrm>
          <a:prstGeom prst="rect">
            <a:avLst/>
          </a:prstGeom>
          <a:solidFill>
            <a:srgbClr val="CCFF66"/>
          </a:solidFill>
        </p:spPr>
        <p:txBody>
          <a:bodyPr wrap="square">
            <a:spAutoFit/>
          </a:bodyPr>
          <a:lstStyle/>
          <a:p>
            <a:r>
              <a:rPr lang="es-ES" sz="1200" b="1" dirty="0"/>
              <a:t>La noche estrellada</a:t>
            </a:r>
          </a:p>
          <a:p>
            <a:r>
              <a:rPr lang="es-ES" sz="1200" b="1" dirty="0" smtClean="0"/>
              <a:t>Da </a:t>
            </a:r>
            <a:r>
              <a:rPr lang="es-ES" sz="1200" b="1" dirty="0"/>
              <a:t>igual en qué idioma lo pronuncies, La noche estrellada es, sin duda alguna, una de las obras maestras más conocidas de Van Gogh. Miles de personas se acercan cada año al </a:t>
            </a:r>
            <a:r>
              <a:rPr lang="es-ES" sz="1200" b="1" dirty="0" err="1"/>
              <a:t>Museum</a:t>
            </a:r>
            <a:r>
              <a:rPr lang="es-ES" sz="1200" b="1" dirty="0"/>
              <a:t> of Modern Art de Nueva York</a:t>
            </a:r>
          </a:p>
        </p:txBody>
      </p:sp>
    </p:spTree>
    <p:extLst>
      <p:ext uri="{BB962C8B-B14F-4D97-AF65-F5344CB8AC3E}">
        <p14:creationId xmlns:p14="http://schemas.microsoft.com/office/powerpoint/2010/main" val="3690059081"/>
      </p:ext>
    </p:extLst>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oche Estrellada de Van Gogh - Saint-Remy-de-Provence - YouTube"/>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7616" y="-12058"/>
            <a:ext cx="9290649" cy="696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70478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D Vincent Van Gogh ผ้าใบพิมพ์ภาพวาดผนังศิลปะ Starry Night ..."/>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99392"/>
            <a:ext cx="9144001" cy="702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4703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997913f285b8eb38169d670d88837bb.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90749" y="0"/>
            <a:ext cx="9468783" cy="6890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58963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Amor y Tristeza en los Cuadros de Van Gogh - La Mente es Maravillos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0748" y="-52317"/>
            <a:ext cx="9347698" cy="6910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768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66.media.tumblr.com/7ddaf6956724e2354d8a195cb137d544/tumblr_ox42piINfO1veenguo9_r1_540.gifv"/>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 y="0"/>
            <a:ext cx="920544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2835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curiosa historia del cuadro de Van Gogh que pasó de venderse por 4  libras a 15 millones de euro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196753"/>
            <a:ext cx="9211091" cy="56612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835" y="0"/>
            <a:ext cx="9111787" cy="1200329"/>
          </a:xfrm>
          <a:prstGeom prst="rect">
            <a:avLst/>
          </a:prstGeom>
        </p:spPr>
        <p:txBody>
          <a:bodyPr wrap="square">
            <a:spAutoFit/>
          </a:bodyPr>
          <a:lstStyle/>
          <a:p>
            <a:r>
              <a:rPr lang="es-ES" b="1" dirty="0"/>
              <a:t>La curiosa historia del cuadro de Van Gogh que pasó de venderse por 4 libras a 15 millones de </a:t>
            </a:r>
            <a:r>
              <a:rPr lang="es-ES" b="1" dirty="0" smtClean="0"/>
              <a:t>euros.</a:t>
            </a:r>
            <a:endParaRPr lang="es-ES" b="1" dirty="0"/>
          </a:p>
          <a:p>
            <a:r>
              <a:rPr lang="es-ES" b="1" dirty="0"/>
              <a:t>Una situación paradójica teniendo en cuenta que el pintor solo vendió un cuadro a lo largo de su </a:t>
            </a:r>
            <a:r>
              <a:rPr lang="es-ES" b="1" dirty="0" smtClean="0"/>
              <a:t>vida.</a:t>
            </a:r>
            <a:endParaRPr lang="es-ES" b="1" dirty="0"/>
          </a:p>
        </p:txBody>
      </p:sp>
    </p:spTree>
    <p:extLst>
      <p:ext uri="{BB962C8B-B14F-4D97-AF65-F5344CB8AC3E}">
        <p14:creationId xmlns:p14="http://schemas.microsoft.com/office/powerpoint/2010/main" val="174688244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quot;Campesina delante de una choza&quot; fue pintado en 1884"/>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324" y="1458278"/>
            <a:ext cx="9154324" cy="539972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73264" y="134839"/>
            <a:ext cx="8587146" cy="1323439"/>
          </a:xfrm>
          <a:prstGeom prst="rect">
            <a:avLst/>
          </a:prstGeom>
          <a:solidFill>
            <a:srgbClr val="CCFF66"/>
          </a:solidFill>
        </p:spPr>
        <p:txBody>
          <a:bodyPr wrap="square">
            <a:spAutoFit/>
          </a:bodyPr>
          <a:lstStyle/>
          <a:p>
            <a:pPr algn="ctr"/>
            <a:r>
              <a:rPr lang="es-ES" sz="1600" b="1" dirty="0"/>
              <a:t>A la hora de establecer el precio de una obra de arte, el rango es muy subjetivo, pero de lo que no hay duda es que, si el autor es un artista que ha marcado un antes y un después en el mundo de la pintura, los precios astronómicos no son de extrañar. El último caso lo encontramos con “Campesina delante de una choza”, un lienzo de Van Gogh que en poco más de 80 años ha pasado de costar apenas 4 libras a superar los 15 millones de euros.</a:t>
            </a:r>
          </a:p>
        </p:txBody>
      </p:sp>
    </p:spTree>
    <p:extLst>
      <p:ext uri="{BB962C8B-B14F-4D97-AF65-F5344CB8AC3E}">
        <p14:creationId xmlns:p14="http://schemas.microsoft.com/office/powerpoint/2010/main" val="3724107665"/>
      </p:ext>
    </p:extLst>
  </p:cSld>
  <p:clrMapOvr>
    <a:masterClrMapping/>
  </p:clrMapOvr>
  <mc:AlternateContent xmlns:mc="http://schemas.openxmlformats.org/markup-compatibility/2006" xmlns:p14="http://schemas.microsoft.com/office/powerpoint/2010/main">
    <mc:Choice Requires="p14">
      <p:transition spd="slow" p14:dur="3000" advTm="28000">
        <p14:shred/>
      </p:transition>
    </mc:Choice>
    <mc:Fallback xmlns="">
      <p:transition spd="slow" advTm="2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4" y="0"/>
            <a:ext cx="9179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7703" y="49543"/>
            <a:ext cx="914400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8" y="3394210"/>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10"/>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9" y="5464914"/>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51" y="1067209"/>
            <a:ext cx="3570597"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2" y="1067212"/>
            <a:ext cx="3498199" cy="534588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30 de marzo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09:01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210969"/>
            <a:ext cx="2008835" cy="934064"/>
          </a:xfrm>
          <a:prstGeom prst="rect">
            <a:avLst/>
          </a:prstGeom>
          <a:noFill/>
        </p:spPr>
      </p:pic>
    </p:spTree>
    <p:extLst>
      <p:ext uri="{BB962C8B-B14F-4D97-AF65-F5344CB8AC3E}">
        <p14:creationId xmlns:p14="http://schemas.microsoft.com/office/powerpoint/2010/main" val="19964183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GENIALIDAD DE VICENT VAN GOGH--1.º--">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GENIALIDAD DE VICENT VAN GOGH--1.º--</Template>
  <TotalTime>9</TotalTime>
  <Words>448</Words>
  <Application>Microsoft Office PowerPoint</Application>
  <PresentationFormat>Presentación en pantalla (4:3)</PresentationFormat>
  <Paragraphs>24</Paragraphs>
  <Slides>34</Slides>
  <Notes>1</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LA GENIALIDAD DE VICENT VAN GOGH--1.º--</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2021-03-30T07:01:51Z</dcterms:created>
  <dcterms:modified xsi:type="dcterms:W3CDTF">2021-03-30T07:11:20Z</dcterms:modified>
</cp:coreProperties>
</file>