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3" r:id="rId2"/>
  </p:sldMasterIdLst>
  <p:sldIdLst>
    <p:sldId id="291" r:id="rId3"/>
    <p:sldId id="262" r:id="rId4"/>
    <p:sldId id="293" r:id="rId5"/>
    <p:sldId id="278" r:id="rId6"/>
    <p:sldId id="277" r:id="rId7"/>
    <p:sldId id="276" r:id="rId8"/>
    <p:sldId id="270" r:id="rId9"/>
    <p:sldId id="257" r:id="rId10"/>
    <p:sldId id="295" r:id="rId11"/>
    <p:sldId id="289" r:id="rId12"/>
    <p:sldId id="284" r:id="rId13"/>
    <p:sldId id="288" r:id="rId14"/>
    <p:sldId id="260" r:id="rId15"/>
    <p:sldId id="261" r:id="rId16"/>
    <p:sldId id="290" r:id="rId17"/>
    <p:sldId id="263" r:id="rId18"/>
    <p:sldId id="264" r:id="rId19"/>
    <p:sldId id="267" r:id="rId20"/>
    <p:sldId id="265" r:id="rId21"/>
    <p:sldId id="266" r:id="rId22"/>
    <p:sldId id="269" r:id="rId23"/>
    <p:sldId id="271" r:id="rId24"/>
    <p:sldId id="275" r:id="rId25"/>
    <p:sldId id="280" r:id="rId26"/>
    <p:sldId id="279" r:id="rId27"/>
    <p:sldId id="282" r:id="rId28"/>
    <p:sldId id="286" r:id="rId29"/>
    <p:sldId id="287" r:id="rId30"/>
    <p:sldId id="258" r:id="rId31"/>
    <p:sldId id="292" r:id="rId32"/>
    <p:sldId id="296" r:id="rId33"/>
  </p:sldIdLst>
  <p:sldSz cx="9144000" cy="5143500" type="screen16x9"/>
  <p:notesSz cx="6858000" cy="9144000"/>
  <p:defaultTextStyle>
    <a:defPPr>
      <a:defRPr lang="es-ES"/>
    </a:defPPr>
    <a:lvl1pPr algn="l" defTabSz="912813" rtl="0" fontAlgn="base">
      <a:spcBef>
        <a:spcPct val="0"/>
      </a:spcBef>
      <a:spcAft>
        <a:spcPct val="0"/>
      </a:spcAft>
      <a:defRPr kern="1200">
        <a:solidFill>
          <a:schemeClr val="tx1"/>
        </a:solidFill>
        <a:latin typeface="Arial" charset="0"/>
        <a:ea typeface="+mn-ea"/>
        <a:cs typeface="Arial" charset="0"/>
      </a:defRPr>
    </a:lvl1pPr>
    <a:lvl2pPr marL="455613" indent="1588" algn="l" defTabSz="912813" rtl="0" fontAlgn="base">
      <a:spcBef>
        <a:spcPct val="0"/>
      </a:spcBef>
      <a:spcAft>
        <a:spcPct val="0"/>
      </a:spcAft>
      <a:defRPr kern="1200">
        <a:solidFill>
          <a:schemeClr val="tx1"/>
        </a:solidFill>
        <a:latin typeface="Arial" charset="0"/>
        <a:ea typeface="+mn-ea"/>
        <a:cs typeface="Arial" charset="0"/>
      </a:defRPr>
    </a:lvl2pPr>
    <a:lvl3pPr marL="912813" indent="1588" algn="l" defTabSz="912813" rtl="0" fontAlgn="base">
      <a:spcBef>
        <a:spcPct val="0"/>
      </a:spcBef>
      <a:spcAft>
        <a:spcPct val="0"/>
      </a:spcAft>
      <a:defRPr kern="1200">
        <a:solidFill>
          <a:schemeClr val="tx1"/>
        </a:solidFill>
        <a:latin typeface="Arial" charset="0"/>
        <a:ea typeface="+mn-ea"/>
        <a:cs typeface="Arial" charset="0"/>
      </a:defRPr>
    </a:lvl3pPr>
    <a:lvl4pPr marL="1370013" indent="1588" algn="l" defTabSz="912813" rtl="0" fontAlgn="base">
      <a:spcBef>
        <a:spcPct val="0"/>
      </a:spcBef>
      <a:spcAft>
        <a:spcPct val="0"/>
      </a:spcAft>
      <a:defRPr kern="1200">
        <a:solidFill>
          <a:schemeClr val="tx1"/>
        </a:solidFill>
        <a:latin typeface="Arial" charset="0"/>
        <a:ea typeface="+mn-ea"/>
        <a:cs typeface="Arial" charset="0"/>
      </a:defRPr>
    </a:lvl4pPr>
    <a:lvl5pPr marL="1827213" indent="1588" algn="l" defTabSz="912813"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yOI04TXAQxeKqePdqnVvtA==" hashData="D4+QLXMVgH4tVBu4UjYauT2UsL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931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896" autoAdjust="0"/>
    <p:restoredTop sz="94660"/>
  </p:normalViewPr>
  <p:slideViewPr>
    <p:cSldViewPr>
      <p:cViewPr>
        <p:scale>
          <a:sx n="60" d="100"/>
          <a:sy n="60" d="100"/>
        </p:scale>
        <p:origin x="-554" y="-563"/>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89230811-F4F5-4A94-B0DF-C31AD824A89B}" type="datetimeFigureOut">
              <a:rPr lang="es-ES"/>
              <a:pPr>
                <a:defRPr/>
              </a:pPr>
              <a:t>15/04/2021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F8D481-0E0A-4778-ACF2-EE7330C53B7E}" type="slidenum">
              <a:rPr lang="es-ES"/>
              <a:pPr>
                <a:defRPr/>
              </a:pPr>
              <a:t>‹Nº›</a:t>
            </a:fld>
            <a:endParaRPr lang="es-ES"/>
          </a:p>
        </p:txBody>
      </p:sp>
    </p:spTree>
  </p:cSld>
  <p:clrMapOvr>
    <a:masterClrMapping/>
  </p:clrMapOvr>
  <p:transition advTm="1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1814806-6416-4BF3-9219-78B649FB9778}" type="datetimeFigureOut">
              <a:rPr lang="es-ES"/>
              <a:pPr>
                <a:defRPr/>
              </a:pPr>
              <a:t>15/04/2021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66EF3FC-045E-41FD-A40F-9DD70390E664}" type="slidenum">
              <a:rPr lang="es-ES"/>
              <a:pPr>
                <a:defRPr/>
              </a:pPr>
              <a:t>‹Nº›</a:t>
            </a:fld>
            <a:endParaRPr lang="es-ES"/>
          </a:p>
        </p:txBody>
      </p:sp>
    </p:spTree>
  </p:cSld>
  <p:clrMapOvr>
    <a:masterClrMapping/>
  </p:clrMapOvr>
  <p:transition advTm="1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C31B492-1143-4830-9A1C-F483D615F7FF}" type="datetimeFigureOut">
              <a:rPr lang="es-ES"/>
              <a:pPr>
                <a:defRPr/>
              </a:pPr>
              <a:t>15/04/2021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DE7892B-945D-4EDD-A0DD-02820482FA49}" type="slidenum">
              <a:rPr lang="es-ES"/>
              <a:pPr>
                <a:defRPr/>
              </a:pPr>
              <a:t>‹Nº›</a:t>
            </a:fld>
            <a:endParaRPr lang="es-ES"/>
          </a:p>
        </p:txBody>
      </p:sp>
    </p:spTree>
  </p:cSld>
  <p:clrMapOvr>
    <a:masterClrMapping/>
  </p:clrMapOvr>
  <p:transition advTm="10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6A473E7C-3CC7-4687-8BF3-ED95F30C62AB}" type="datetimeFigureOut">
              <a:rPr lang="es-ES"/>
              <a:pPr>
                <a:defRPr/>
              </a:pPr>
              <a:t>15/04/2021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1A9378-3907-43AE-AA6A-60757F8F0C28}" type="slidenum">
              <a:rPr lang="es-ES"/>
              <a:pPr>
                <a:defRPr/>
              </a:pPr>
              <a:t>‹Nº›</a:t>
            </a:fld>
            <a:endParaRPr lang="es-ES"/>
          </a:p>
        </p:txBody>
      </p:sp>
    </p:spTree>
  </p:cSld>
  <p:clrMapOvr>
    <a:masterClrMapping/>
  </p:clrMapOvr>
  <p:transition advTm="1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89B85B66-1895-499B-AB9B-5572E78C2B09}" type="datetimeFigureOut">
              <a:rPr lang="es-ES"/>
              <a:pPr>
                <a:defRPr/>
              </a:pPr>
              <a:t>15/04/2021</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11B11A84-BEE7-4A8B-AD0B-66B02F178D6E}" type="slidenum">
              <a:rPr lang="es-ES"/>
              <a:pPr>
                <a:defRPr/>
              </a:pPr>
              <a:t>‹Nº›</a:t>
            </a:fld>
            <a:endParaRPr lang="es-ES"/>
          </a:p>
        </p:txBody>
      </p:sp>
    </p:spTree>
  </p:cSld>
  <p:clrMapOvr>
    <a:masterClrMapping/>
  </p:clrMapOvr>
  <p:transition advTm="1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614B7022-F3AC-4FD4-B1FA-924872C7B695}" type="datetimeFigureOut">
              <a:rPr lang="es-ES"/>
              <a:pPr>
                <a:defRPr/>
              </a:pPr>
              <a:t>15/04/2021</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62A3D978-49D2-416D-8320-AE04D1504E27}" type="slidenum">
              <a:rPr lang="es-ES"/>
              <a:pPr>
                <a:defRPr/>
              </a:pPr>
              <a:t>‹Nº›</a:t>
            </a:fld>
            <a:endParaRPr lang="es-ES"/>
          </a:p>
        </p:txBody>
      </p:sp>
    </p:spTree>
  </p:cSld>
  <p:clrMapOvr>
    <a:masterClrMapping/>
  </p:clrMapOvr>
  <p:transition advTm="1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4C1A3A70-CE80-40D0-8DB8-DFD21335813D}" type="datetimeFigureOut">
              <a:rPr lang="es-ES"/>
              <a:pPr>
                <a:defRPr/>
              </a:pPr>
              <a:t>15/04/2021</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718A50F-1BFE-4487-B425-D8BEB2F22A9D}" type="slidenum">
              <a:rPr lang="es-ES"/>
              <a:pPr>
                <a:defRPr/>
              </a:pPr>
              <a:t>‹Nº›</a:t>
            </a:fld>
            <a:endParaRPr lang="es-ES"/>
          </a:p>
        </p:txBody>
      </p:sp>
    </p:spTree>
  </p:cSld>
  <p:clrMapOvr>
    <a:masterClrMapping/>
  </p:clrMapOvr>
  <p:transition advTm="1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7"/>
            <a:ext cx="3008313" cy="351829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0C03722-AB7D-4022-A8B3-FA4B0B1873DD}" type="datetimeFigureOut">
              <a:rPr lang="es-ES"/>
              <a:pPr>
                <a:defRPr/>
              </a:pPr>
              <a:t>15/04/2021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51AB282-E853-4F13-A3ED-B93F2E4CEC04}" type="slidenum">
              <a:rPr lang="es-ES"/>
              <a:pPr>
                <a:defRPr/>
              </a:pPr>
              <a:t>‹Nº›</a:t>
            </a:fld>
            <a:endParaRPr lang="es-ES"/>
          </a:p>
        </p:txBody>
      </p:sp>
    </p:spTree>
  </p:cSld>
  <p:clrMapOvr>
    <a:masterClrMapping/>
  </p:clrMapOvr>
  <p:transition advTm="1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1"/>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pPr lvl="0"/>
            <a:endParaRPr lang="es-ES" noProof="0"/>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C75E26D-7DA9-4778-8F63-6ACA6555493E}" type="datetimeFigureOut">
              <a:rPr lang="es-ES"/>
              <a:pPr>
                <a:defRPr/>
              </a:pPr>
              <a:t>15/04/2021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BFAD60A-C814-41AB-AF99-1E18D55B6F3B}" type="slidenum">
              <a:rPr lang="es-ES"/>
              <a:pPr>
                <a:defRPr/>
              </a:pPr>
              <a:t>‹Nº›</a:t>
            </a:fld>
            <a:endParaRPr lang="es-ES"/>
          </a:p>
        </p:txBody>
      </p:sp>
    </p:spTree>
  </p:cSld>
  <p:clrMapOvr>
    <a:masterClrMapping/>
  </p:clrMapOvr>
  <p:transition advTm="1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E3437B4-84FC-48B6-A2B2-566E154619DB}" type="datetimeFigureOut">
              <a:rPr lang="es-ES"/>
              <a:pPr>
                <a:defRPr/>
              </a:pPr>
              <a:t>15/04/2021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DA6B57A-C1AD-4ADA-B526-D29D7A6464A9}" type="slidenum">
              <a:rPr lang="es-ES"/>
              <a:pPr>
                <a:defRPr/>
              </a:pPr>
              <a:t>‹Nº›</a:t>
            </a:fld>
            <a:endParaRPr lang="es-ES"/>
          </a:p>
        </p:txBody>
      </p:sp>
    </p:spTree>
  </p:cSld>
  <p:clrMapOvr>
    <a:masterClrMapping/>
  </p:clrMapOvr>
  <p:transition advTm="1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2"/>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2"/>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867798E-868A-4867-96E8-34662BEB654A}" type="datetimeFigureOut">
              <a:rPr lang="es-ES"/>
              <a:pPr>
                <a:defRPr/>
              </a:pPr>
              <a:t>15/04/2021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D4342E6-FA18-4E32-9B21-CAAC48915873}" type="slidenum">
              <a:rPr lang="es-ES"/>
              <a:pPr>
                <a:defRPr/>
              </a:pPr>
              <a:t>‹Nº›</a:t>
            </a:fld>
            <a:endParaRPr lang="es-ES"/>
          </a:p>
        </p:txBody>
      </p:sp>
    </p:spTree>
  </p:cSld>
  <p:clrMapOvr>
    <a:masterClrMapping/>
  </p:clrMapOvr>
  <p:transition advTm="10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741609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38" tIns="45719" rIns="91438" bIns="45719"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38" tIns="45719" rIns="91438" bIns="45719"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38" tIns="45719" rIns="91438" bIns="45719" rtlCol="0" anchor="ctr"/>
          <a:lstStyle>
            <a:lvl1pPr algn="l" defTabSz="914378" fontAlgn="auto">
              <a:spcBef>
                <a:spcPts val="0"/>
              </a:spcBef>
              <a:spcAft>
                <a:spcPts val="0"/>
              </a:spcAft>
              <a:defRPr sz="1200" smtClean="0">
                <a:solidFill>
                  <a:schemeClr val="tx1">
                    <a:tint val="75000"/>
                  </a:schemeClr>
                </a:solidFill>
                <a:latin typeface="+mn-lt"/>
                <a:cs typeface="+mn-cs"/>
              </a:defRPr>
            </a:lvl1pPr>
          </a:lstStyle>
          <a:p>
            <a:pPr>
              <a:defRPr/>
            </a:pPr>
            <a:fld id="{2714C1B2-BE8B-4B78-BC45-A361E2EAC43D}" type="datetimeFigureOut">
              <a:rPr lang="es-ES"/>
              <a:pPr>
                <a:defRPr/>
              </a:pPr>
              <a:t>15/04/2021</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38" tIns="45719" rIns="91438" bIns="45719" rtlCol="0" anchor="ctr"/>
          <a:lstStyle>
            <a:lvl1pPr algn="ctr" defTabSz="914378"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38" tIns="45719" rIns="91438" bIns="45719" rtlCol="0" anchor="ctr"/>
          <a:lstStyle>
            <a:lvl1pPr algn="r" defTabSz="914378" fontAlgn="auto">
              <a:spcBef>
                <a:spcPts val="0"/>
              </a:spcBef>
              <a:spcAft>
                <a:spcPts val="0"/>
              </a:spcAft>
              <a:defRPr sz="1200" smtClean="0">
                <a:solidFill>
                  <a:schemeClr val="tx1">
                    <a:tint val="75000"/>
                  </a:schemeClr>
                </a:solidFill>
                <a:latin typeface="+mn-lt"/>
                <a:cs typeface="+mn-cs"/>
              </a:defRPr>
            </a:lvl1pPr>
          </a:lstStyle>
          <a:p>
            <a:pPr>
              <a:defRPr/>
            </a:pPr>
            <a:fld id="{82DF53FC-53BC-4B69-893A-22A7BD638CEA}"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72" r:id="rId1"/>
    <p:sldLayoutId id="2147483671" r:id="rId2"/>
    <p:sldLayoutId id="2147483670" r:id="rId3"/>
    <p:sldLayoutId id="2147483669" r:id="rId4"/>
    <p:sldLayoutId id="2147483668" r:id="rId5"/>
    <p:sldLayoutId id="2147483667" r:id="rId6"/>
    <p:sldLayoutId id="2147483666" r:id="rId7"/>
    <p:sldLayoutId id="2147483665" r:id="rId8"/>
    <p:sldLayoutId id="2147483664" r:id="rId9"/>
    <p:sldLayoutId id="2147483663" r:id="rId10"/>
    <p:sldLayoutId id="2147483662" r:id="rId11"/>
  </p:sldLayoutIdLst>
  <p:transition advTm="10000">
    <p:fade/>
  </p:transition>
  <p:txStyles>
    <p:titleStyle>
      <a:lvl1pPr algn="ctr" defTabSz="912813" rtl="0" fontAlgn="base">
        <a:spcBef>
          <a:spcPct val="0"/>
        </a:spcBef>
        <a:spcAft>
          <a:spcPct val="0"/>
        </a:spcAft>
        <a:defRPr sz="4400" kern="1200">
          <a:solidFill>
            <a:schemeClr val="tx1"/>
          </a:solidFill>
          <a:latin typeface="+mj-lt"/>
          <a:ea typeface="+mj-ea"/>
          <a:cs typeface="+mj-cs"/>
        </a:defRPr>
      </a:lvl1pPr>
      <a:lvl2pPr algn="ctr" defTabSz="912813" rtl="0" fontAlgn="base">
        <a:spcBef>
          <a:spcPct val="0"/>
        </a:spcBef>
        <a:spcAft>
          <a:spcPct val="0"/>
        </a:spcAft>
        <a:defRPr sz="4400">
          <a:solidFill>
            <a:schemeClr val="tx1"/>
          </a:solidFill>
          <a:latin typeface="Calibri" pitchFamily="34" charset="0"/>
        </a:defRPr>
      </a:lvl2pPr>
      <a:lvl3pPr algn="ctr" defTabSz="912813" rtl="0" fontAlgn="base">
        <a:spcBef>
          <a:spcPct val="0"/>
        </a:spcBef>
        <a:spcAft>
          <a:spcPct val="0"/>
        </a:spcAft>
        <a:defRPr sz="4400">
          <a:solidFill>
            <a:schemeClr val="tx1"/>
          </a:solidFill>
          <a:latin typeface="Calibri" pitchFamily="34" charset="0"/>
        </a:defRPr>
      </a:lvl3pPr>
      <a:lvl4pPr algn="ctr" defTabSz="912813" rtl="0" fontAlgn="base">
        <a:spcBef>
          <a:spcPct val="0"/>
        </a:spcBef>
        <a:spcAft>
          <a:spcPct val="0"/>
        </a:spcAft>
        <a:defRPr sz="4400">
          <a:solidFill>
            <a:schemeClr val="tx1"/>
          </a:solidFill>
          <a:latin typeface="Calibri" pitchFamily="34" charset="0"/>
        </a:defRPr>
      </a:lvl4pPr>
      <a:lvl5pPr algn="ctr" defTabSz="912813" rtl="0" fontAlgn="base">
        <a:spcBef>
          <a:spcPct val="0"/>
        </a:spcBef>
        <a:spcAft>
          <a:spcPct val="0"/>
        </a:spcAft>
        <a:defRPr sz="4400">
          <a:solidFill>
            <a:schemeClr val="tx1"/>
          </a:solidFill>
          <a:latin typeface="Calibri" pitchFamily="34" charset="0"/>
        </a:defRPr>
      </a:lvl5pPr>
      <a:lvl6pPr marL="457200" algn="ctr" defTabSz="912813" rtl="0" fontAlgn="base">
        <a:spcBef>
          <a:spcPct val="0"/>
        </a:spcBef>
        <a:spcAft>
          <a:spcPct val="0"/>
        </a:spcAft>
        <a:defRPr sz="4400">
          <a:solidFill>
            <a:schemeClr val="tx1"/>
          </a:solidFill>
          <a:latin typeface="Calibri" pitchFamily="34" charset="0"/>
        </a:defRPr>
      </a:lvl6pPr>
      <a:lvl7pPr marL="914400" algn="ctr" defTabSz="912813" rtl="0" fontAlgn="base">
        <a:spcBef>
          <a:spcPct val="0"/>
        </a:spcBef>
        <a:spcAft>
          <a:spcPct val="0"/>
        </a:spcAft>
        <a:defRPr sz="4400">
          <a:solidFill>
            <a:schemeClr val="tx1"/>
          </a:solidFill>
          <a:latin typeface="Calibri" pitchFamily="34" charset="0"/>
        </a:defRPr>
      </a:lvl7pPr>
      <a:lvl8pPr marL="1371600" algn="ctr" defTabSz="912813" rtl="0" fontAlgn="base">
        <a:spcBef>
          <a:spcPct val="0"/>
        </a:spcBef>
        <a:spcAft>
          <a:spcPct val="0"/>
        </a:spcAft>
        <a:defRPr sz="4400">
          <a:solidFill>
            <a:schemeClr val="tx1"/>
          </a:solidFill>
          <a:latin typeface="Calibri" pitchFamily="34" charset="0"/>
        </a:defRPr>
      </a:lvl8pPr>
      <a:lvl9pPr marL="1828800" algn="ctr" defTabSz="912813" rtl="0" fontAlgn="base">
        <a:spcBef>
          <a:spcPct val="0"/>
        </a:spcBef>
        <a:spcAft>
          <a:spcPct val="0"/>
        </a:spcAft>
        <a:defRPr sz="4400">
          <a:solidFill>
            <a:schemeClr val="tx1"/>
          </a:solidFill>
          <a:latin typeface="Calibri" pitchFamily="34" charset="0"/>
        </a:defRPr>
      </a:lvl9pPr>
    </p:titleStyle>
    <p:bodyStyle>
      <a:lvl1pPr marL="341313" indent="-341313" algn="l" defTabSz="912813" rtl="0" fontAlgn="base">
        <a:spcBef>
          <a:spcPct val="20000"/>
        </a:spcBef>
        <a:spcAft>
          <a:spcPct val="0"/>
        </a:spcAft>
        <a:buFont typeface="Arial" charset="0"/>
        <a:buChar char="•"/>
        <a:defRPr sz="3200" kern="1200">
          <a:solidFill>
            <a:schemeClr val="tx1"/>
          </a:solidFill>
          <a:latin typeface="+mn-lt"/>
          <a:ea typeface="+mn-ea"/>
          <a:cs typeface="+mn-cs"/>
        </a:defRPr>
      </a:lvl1pPr>
      <a:lvl2pPr marL="741363" indent="-284163" algn="l" defTabSz="912813" rtl="0" fontAlgn="base">
        <a:spcBef>
          <a:spcPct val="20000"/>
        </a:spcBef>
        <a:spcAft>
          <a:spcPct val="0"/>
        </a:spcAft>
        <a:buFont typeface="Arial" charset="0"/>
        <a:buChar char="–"/>
        <a:defRPr sz="2800" kern="1200">
          <a:solidFill>
            <a:schemeClr val="tx1"/>
          </a:solidFill>
          <a:latin typeface="+mn-lt"/>
          <a:ea typeface="+mn-ea"/>
          <a:cs typeface="+mn-cs"/>
        </a:defRPr>
      </a:lvl2pPr>
      <a:lvl3pPr marL="1141413" indent="-227013" algn="l" defTabSz="912813" rtl="0" fontAlgn="base">
        <a:spcBef>
          <a:spcPct val="20000"/>
        </a:spcBef>
        <a:spcAft>
          <a:spcPct val="0"/>
        </a:spcAft>
        <a:buFont typeface="Arial" charset="0"/>
        <a:buChar char="•"/>
        <a:defRPr sz="2400" kern="1200">
          <a:solidFill>
            <a:schemeClr val="tx1"/>
          </a:solidFill>
          <a:latin typeface="+mn-lt"/>
          <a:ea typeface="+mn-ea"/>
          <a:cs typeface="+mn-cs"/>
        </a:defRPr>
      </a:lvl3pPr>
      <a:lvl4pPr marL="1598613" indent="-227013" algn="l" defTabSz="912813" rtl="0" fontAlgn="base">
        <a:spcBef>
          <a:spcPct val="20000"/>
        </a:spcBef>
        <a:spcAft>
          <a:spcPct val="0"/>
        </a:spcAft>
        <a:buFont typeface="Arial" charset="0"/>
        <a:buChar char="–"/>
        <a:defRPr sz="2000" kern="1200">
          <a:solidFill>
            <a:schemeClr val="tx1"/>
          </a:solidFill>
          <a:latin typeface="+mn-lt"/>
          <a:ea typeface="+mn-ea"/>
          <a:cs typeface="+mn-cs"/>
        </a:defRPr>
      </a:lvl4pPr>
      <a:lvl5pPr marL="2055813" indent="-227013" algn="l" defTabSz="912813" rtl="0" fontAlgn="base">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26"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915"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103"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378" rtl="0" eaLnBrk="1" latinLnBrk="0" hangingPunct="1">
        <a:defRPr sz="1800" kern="1200">
          <a:solidFill>
            <a:schemeClr val="tx1"/>
          </a:solidFill>
          <a:latin typeface="+mn-lt"/>
          <a:ea typeface="+mn-ea"/>
          <a:cs typeface="+mn-cs"/>
        </a:defRPr>
      </a:lvl1pPr>
      <a:lvl2pPr marL="457189" algn="l" defTabSz="914378" rtl="0" eaLnBrk="1" latinLnBrk="0" hangingPunct="1">
        <a:defRPr sz="1800" kern="1200">
          <a:solidFill>
            <a:schemeClr val="tx1"/>
          </a:solidFill>
          <a:latin typeface="+mn-lt"/>
          <a:ea typeface="+mn-ea"/>
          <a:cs typeface="+mn-cs"/>
        </a:defRPr>
      </a:lvl2pPr>
      <a:lvl3pPr marL="914378" algn="l" defTabSz="914378" rtl="0" eaLnBrk="1" latinLnBrk="0" hangingPunct="1">
        <a:defRPr sz="1800" kern="1200">
          <a:solidFill>
            <a:schemeClr val="tx1"/>
          </a:solidFill>
          <a:latin typeface="+mn-lt"/>
          <a:ea typeface="+mn-ea"/>
          <a:cs typeface="+mn-cs"/>
        </a:defRPr>
      </a:lvl3pPr>
      <a:lvl4pPr marL="1371566" algn="l" defTabSz="914378" rtl="0" eaLnBrk="1" latinLnBrk="0" hangingPunct="1">
        <a:defRPr sz="1800" kern="1200">
          <a:solidFill>
            <a:schemeClr val="tx1"/>
          </a:solidFill>
          <a:latin typeface="+mn-lt"/>
          <a:ea typeface="+mn-ea"/>
          <a:cs typeface="+mn-cs"/>
        </a:defRPr>
      </a:lvl4pPr>
      <a:lvl5pPr marL="1828754" algn="l" defTabSz="914378" rtl="0" eaLnBrk="1" latinLnBrk="0" hangingPunct="1">
        <a:defRPr sz="1800" kern="1200">
          <a:solidFill>
            <a:schemeClr val="tx1"/>
          </a:solidFill>
          <a:latin typeface="+mn-lt"/>
          <a:ea typeface="+mn-ea"/>
          <a:cs typeface="+mn-cs"/>
        </a:defRPr>
      </a:lvl5pPr>
      <a:lvl6pPr marL="2285943" algn="l" defTabSz="914378" rtl="0" eaLnBrk="1" latinLnBrk="0" hangingPunct="1">
        <a:defRPr sz="1800" kern="1200">
          <a:solidFill>
            <a:schemeClr val="tx1"/>
          </a:solidFill>
          <a:latin typeface="+mn-lt"/>
          <a:ea typeface="+mn-ea"/>
          <a:cs typeface="+mn-cs"/>
        </a:defRPr>
      </a:lvl6pPr>
      <a:lvl7pPr marL="2743132" algn="l" defTabSz="914378" rtl="0" eaLnBrk="1" latinLnBrk="0" hangingPunct="1">
        <a:defRPr sz="1800" kern="1200">
          <a:solidFill>
            <a:schemeClr val="tx1"/>
          </a:solidFill>
          <a:latin typeface="+mn-lt"/>
          <a:ea typeface="+mn-ea"/>
          <a:cs typeface="+mn-cs"/>
        </a:defRPr>
      </a:lvl7pPr>
      <a:lvl8pPr marL="3200320" algn="l" defTabSz="914378" rtl="0" eaLnBrk="1" latinLnBrk="0" hangingPunct="1">
        <a:defRPr sz="1800" kern="1200">
          <a:solidFill>
            <a:schemeClr val="tx1"/>
          </a:solidFill>
          <a:latin typeface="+mn-lt"/>
          <a:ea typeface="+mn-ea"/>
          <a:cs typeface="+mn-cs"/>
        </a:defRPr>
      </a:lvl8pPr>
      <a:lvl9pPr marL="3657509" algn="l" defTabSz="914378"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defTabSz="914400"/>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27584" y="123478"/>
            <a:ext cx="7345362" cy="1115566"/>
          </a:xfrm>
          <a:prstGeom prst="rect">
            <a:avLst/>
          </a:prstGeom>
        </p:spPr>
        <p:txBody>
          <a:bodyPr wrap="none" fromWordArt="1">
            <a:prstTxWarp prst="textTriangle">
              <a:avLst>
                <a:gd name="adj" fmla="val 40231"/>
              </a:avLst>
            </a:prstTxWarp>
            <a:scene3d>
              <a:camera prst="legacyObliqueTopLeft"/>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La Dolores – La Historia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16388" name="WordArt 4"/>
          <p:cNvSpPr>
            <a:spLocks noChangeArrowheads="1" noChangeShapeType="1" noTextEdit="1"/>
          </p:cNvSpPr>
          <p:nvPr/>
        </p:nvSpPr>
        <p:spPr bwMode="auto">
          <a:xfrm>
            <a:off x="899592" y="1491630"/>
            <a:ext cx="7345362" cy="880671"/>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de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endParaRPr>
          </a:p>
        </p:txBody>
      </p:sp>
      <p:sp>
        <p:nvSpPr>
          <p:cNvPr id="16389" name="WordArt 5"/>
          <p:cNvSpPr>
            <a:spLocks noChangeArrowheads="1" noChangeShapeType="1" noTextEdit="1"/>
          </p:cNvSpPr>
          <p:nvPr/>
        </p:nvSpPr>
        <p:spPr bwMode="auto">
          <a:xfrm>
            <a:off x="755576" y="2643758"/>
            <a:ext cx="7704138" cy="791816"/>
          </a:xfrm>
          <a:prstGeom prst="rect">
            <a:avLst/>
          </a:prstGeom>
        </p:spPr>
        <p:txBody>
          <a:bodyPr wrap="none" fromWordArt="1">
            <a:prstTxWarp prst="textFadeUp">
              <a:avLst>
                <a:gd name="adj" fmla="val 5273"/>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16390" name="WordArt 6"/>
          <p:cNvSpPr>
            <a:spLocks noChangeArrowheads="1" noChangeShapeType="1" noTextEdit="1"/>
          </p:cNvSpPr>
          <p:nvPr/>
        </p:nvSpPr>
        <p:spPr bwMode="auto">
          <a:xfrm>
            <a:off x="1043608" y="3651870"/>
            <a:ext cx="5831855" cy="675527"/>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Í A </a:t>
            </a:r>
          </a:p>
        </p:txBody>
      </p:sp>
      <p:sp>
        <p:nvSpPr>
          <p:cNvPr id="16391" name="WordArt 7"/>
          <p:cNvSpPr>
            <a:spLocks noChangeArrowheads="1" noChangeShapeType="1" noTextEdit="1"/>
          </p:cNvSpPr>
          <p:nvPr/>
        </p:nvSpPr>
        <p:spPr bwMode="auto">
          <a:xfrm>
            <a:off x="2915816" y="4371950"/>
            <a:ext cx="3240087" cy="554067"/>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mc:AlternateContent xmlns:mc="http://schemas.openxmlformats.org/markup-compatibility/2006" xmlns:p14="http://schemas.microsoft.com/office/powerpoint/2010/main">
    <mc:Choice Requires="p14">
      <p:transition spd="slow" p14:dur="2000" advTm="15000">
        <p14:honeycomb/>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187624" y="195486"/>
            <a:ext cx="5904656" cy="646331"/>
          </a:xfrm>
          <a:prstGeom prst="rect">
            <a:avLst/>
          </a:prstGeom>
          <a:noFill/>
        </p:spPr>
        <p:txBody>
          <a:bodyPr wrap="none" lIns="91440" tIns="45720" rIns="91440" bIns="45720">
            <a:prstTxWarp prst="textDeflateTop">
              <a:avLst>
                <a:gd name="adj" fmla="val 28510"/>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Historia de La Dolores </a:t>
            </a:r>
            <a:endParaRPr lang="es-E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4 CuadroTexto"/>
          <p:cNvSpPr txBox="1"/>
          <p:nvPr/>
        </p:nvSpPr>
        <p:spPr>
          <a:xfrm>
            <a:off x="323528" y="1203598"/>
            <a:ext cx="8496944" cy="3785652"/>
          </a:xfrm>
          <a:prstGeom prst="rect">
            <a:avLst/>
          </a:prstGeom>
          <a:noFill/>
        </p:spPr>
        <p:txBody>
          <a:bodyPr wrap="square" rtlCol="0">
            <a:spAutoFit/>
          </a:bodyPr>
          <a:lstStyle/>
          <a:p>
            <a:r>
              <a:rPr lang="es-ES" sz="2400" dirty="0" smtClean="0">
                <a:solidFill>
                  <a:schemeClr val="bg1"/>
                </a:solidFill>
                <a:effectLst>
                  <a:outerShdw blurRad="38100" dist="38100" dir="2700000" algn="tl">
                    <a:srgbClr val="000000">
                      <a:alpha val="43137"/>
                    </a:srgbClr>
                  </a:outerShdw>
                </a:effectLst>
                <a:latin typeface="+mj-lt"/>
              </a:rPr>
              <a:t>El escritor catalán José </a:t>
            </a:r>
            <a:r>
              <a:rPr lang="es-ES" sz="2400" dirty="0" err="1" smtClean="0">
                <a:solidFill>
                  <a:schemeClr val="bg1"/>
                </a:solidFill>
                <a:effectLst>
                  <a:outerShdw blurRad="38100" dist="38100" dir="2700000" algn="tl">
                    <a:srgbClr val="000000">
                      <a:alpha val="43137"/>
                    </a:srgbClr>
                  </a:outerShdw>
                </a:effectLst>
                <a:latin typeface="+mj-lt"/>
              </a:rPr>
              <a:t>Felíu</a:t>
            </a:r>
            <a:r>
              <a:rPr lang="es-ES" sz="2400" dirty="0" smtClean="0">
                <a:solidFill>
                  <a:schemeClr val="bg1"/>
                </a:solidFill>
                <a:effectLst>
                  <a:outerShdw blurRad="38100" dist="38100" dir="2700000" algn="tl">
                    <a:srgbClr val="000000">
                      <a:alpha val="43137"/>
                    </a:srgbClr>
                  </a:outerShdw>
                </a:effectLst>
                <a:latin typeface="+mj-lt"/>
              </a:rPr>
              <a:t> y Codina viajaba en tren cuando en la estación aragonesa de </a:t>
            </a:r>
            <a:r>
              <a:rPr lang="es-ES" sz="2400" dirty="0" err="1" smtClean="0">
                <a:solidFill>
                  <a:schemeClr val="bg1"/>
                </a:solidFill>
                <a:effectLst>
                  <a:outerShdw blurRad="38100" dist="38100" dir="2700000" algn="tl">
                    <a:srgbClr val="000000">
                      <a:alpha val="43137"/>
                    </a:srgbClr>
                  </a:outerShdw>
                </a:effectLst>
                <a:latin typeface="+mj-lt"/>
              </a:rPr>
              <a:t>Binéfar</a:t>
            </a:r>
            <a:r>
              <a:rPr lang="es-ES" sz="2400" dirty="0" smtClean="0">
                <a:solidFill>
                  <a:schemeClr val="bg1"/>
                </a:solidFill>
                <a:effectLst>
                  <a:outerShdw blurRad="38100" dist="38100" dir="2700000" algn="tl">
                    <a:srgbClr val="000000">
                      <a:alpha val="43137"/>
                    </a:srgbClr>
                  </a:outerShdw>
                </a:effectLst>
                <a:latin typeface="+mj-lt"/>
              </a:rPr>
              <a:t> se asomó a una ventanilla al escuchar la copla de un ciego que, acompañándose a la guitarra, cantaba una historieta sobre una mujer deshonrada. Nada nuevo, en principio, como argumento teatral, pero llegado a Barcelona, aquél se puso a escribir un romance que, una vez impreso daría origen a un drama del mismo autor, que tituló "La Dolores", como la protagonista de aquel referido cantar de ciegos del cual dice la letra: “</a:t>
            </a:r>
            <a:r>
              <a:rPr lang="es-ES" sz="2400" i="1" dirty="0" smtClean="0">
                <a:solidFill>
                  <a:schemeClr val="bg1"/>
                </a:solidFill>
                <a:effectLst>
                  <a:outerShdw blurRad="38100" dist="38100" dir="2700000" algn="tl">
                    <a:srgbClr val="000000">
                      <a:alpha val="43137"/>
                    </a:srgbClr>
                  </a:outerShdw>
                </a:effectLst>
                <a:latin typeface="+mj-lt"/>
              </a:rPr>
              <a:t>Si vas a Calatayud pregunta por la dolores, que es una chica muy guapa y amiga de hacer favores</a:t>
            </a:r>
            <a:r>
              <a:rPr lang="es-ES" sz="2400" dirty="0" smtClean="0">
                <a:solidFill>
                  <a:schemeClr val="bg1"/>
                </a:solidFill>
                <a:effectLst>
                  <a:outerShdw blurRad="38100" dist="38100" dir="2700000" algn="tl">
                    <a:srgbClr val="000000">
                      <a:alpha val="43137"/>
                    </a:srgbClr>
                  </a:outerShdw>
                </a:effectLst>
                <a:latin typeface="+mj-lt"/>
              </a:rPr>
              <a:t>”.</a:t>
            </a:r>
            <a:endParaRPr lang="es-ES" sz="2400" dirty="0">
              <a:solidFill>
                <a:schemeClr val="bg1"/>
              </a:solidFill>
              <a:effectLst>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advTm="58000">
        <p14:ripple dir="lu"/>
      </p:transition>
    </mc:Choice>
    <mc:Fallback xmlns="">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1"/>
                                          </p:val>
                                        </p:tav>
                                        <p:tav tm="100000">
                                          <p:val>
                                            <p:strVal val="#ppt_x"/>
                                          </p:val>
                                        </p:tav>
                                      </p:tavLst>
                                    </p:anim>
                                    <p:anim calcmode="lin" valueType="num">
                                      <p:cBhvr>
                                        <p:cTn id="1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Resultado de imagen de La condesa húngara Erzsébet Báthory"/>
          <p:cNvPicPr>
            <a:picLocks noChangeAspect="1" noChangeArrowheads="1"/>
          </p:cNvPicPr>
          <p:nvPr/>
        </p:nvPicPr>
        <p:blipFill>
          <a:blip r:embed="rId3" cstate="print"/>
          <a:stretch>
            <a:fillRect/>
          </a:stretch>
        </p:blipFill>
        <p:spPr bwMode="auto">
          <a:xfrm>
            <a:off x="395536" y="267494"/>
            <a:ext cx="4968552" cy="2694188"/>
          </a:xfrm>
          <a:prstGeom prst="rect">
            <a:avLst/>
          </a:prstGeom>
          <a:noFill/>
          <a:effectLst>
            <a:outerShdw blurRad="50800" dist="38100" dir="5400000" algn="t" rotWithShape="0">
              <a:prstClr val="black">
                <a:alpha val="40000"/>
              </a:prstClr>
            </a:outerShdw>
            <a:softEdge rad="127000"/>
          </a:effectLst>
          <a:extLst/>
        </p:spPr>
      </p:pic>
      <p:pic>
        <p:nvPicPr>
          <p:cNvPr id="5" name="Picture 4" descr="Resultado de imagen de La condesa húngara Erzsébet Báthory"/>
          <p:cNvPicPr>
            <a:picLocks noChangeAspect="1" noChangeArrowheads="1"/>
          </p:cNvPicPr>
          <p:nvPr/>
        </p:nvPicPr>
        <p:blipFill>
          <a:blip r:embed="rId3" cstate="print"/>
          <a:stretch>
            <a:fillRect/>
          </a:stretch>
        </p:blipFill>
        <p:spPr bwMode="auto">
          <a:xfrm>
            <a:off x="395536" y="267494"/>
            <a:ext cx="4968552" cy="2736303"/>
          </a:xfrm>
          <a:prstGeom prst="rect">
            <a:avLst/>
          </a:prstGeom>
          <a:noFill/>
          <a:effectLst>
            <a:outerShdw blurRad="50800" dist="38100" dir="5400000" algn="t" rotWithShape="0">
              <a:prstClr val="black">
                <a:alpha val="40000"/>
              </a:prstClr>
            </a:outerShdw>
            <a:softEdge rad="127000"/>
          </a:effectLst>
          <a:extLst/>
        </p:spPr>
      </p:pic>
      <p:pic>
        <p:nvPicPr>
          <p:cNvPr id="6" name="Picture 4" descr="Resultado de imagen de La condesa húngara Erzsébet Báthory"/>
          <p:cNvPicPr>
            <a:picLocks noChangeAspect="1" noChangeArrowheads="1"/>
          </p:cNvPicPr>
          <p:nvPr/>
        </p:nvPicPr>
        <p:blipFill>
          <a:blip r:embed="rId3" cstate="print"/>
          <a:stretch>
            <a:fillRect/>
          </a:stretch>
        </p:blipFill>
        <p:spPr bwMode="auto">
          <a:xfrm>
            <a:off x="395536" y="267494"/>
            <a:ext cx="4968552" cy="2736303"/>
          </a:xfrm>
          <a:prstGeom prst="rect">
            <a:avLst/>
          </a:prstGeom>
          <a:noFill/>
          <a:effectLst>
            <a:outerShdw blurRad="50800" dist="38100" dir="5400000" algn="t" rotWithShape="0">
              <a:prstClr val="black">
                <a:alpha val="40000"/>
              </a:prstClr>
            </a:outerShdw>
            <a:softEdge rad="127000"/>
          </a:effectLst>
          <a:extLst/>
        </p:spPr>
      </p:pic>
      <p:sp>
        <p:nvSpPr>
          <p:cNvPr id="7" name="6 CuadroTexto"/>
          <p:cNvSpPr txBox="1"/>
          <p:nvPr/>
        </p:nvSpPr>
        <p:spPr>
          <a:xfrm>
            <a:off x="5508104" y="123478"/>
            <a:ext cx="3312368" cy="3139321"/>
          </a:xfrm>
          <a:prstGeom prst="rect">
            <a:avLst/>
          </a:prstGeom>
          <a:noFill/>
        </p:spPr>
        <p:txBody>
          <a:bodyPr wrap="square" rtlCol="0">
            <a:spAutoFit/>
          </a:bodyPr>
          <a:lstStyle/>
          <a:p>
            <a:r>
              <a:rPr lang="es-ES" sz="22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Pasaron dieciséis años hasta que </a:t>
            </a:r>
            <a:r>
              <a:rPr lang="es-ES" sz="2200" dirty="0" err="1"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Felíu</a:t>
            </a:r>
            <a:r>
              <a:rPr lang="es-ES" sz="22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 y Codina logró estrenar su pieza en el teatro Novedades, de Barcelona, el 10 de noviembre de 1892 y el 19 de marzo de 1893 en el madrileño teatro de la Comedia. </a:t>
            </a:r>
          </a:p>
        </p:txBody>
      </p:sp>
      <p:sp>
        <p:nvSpPr>
          <p:cNvPr id="8" name="7 CuadroTexto"/>
          <p:cNvSpPr txBox="1"/>
          <p:nvPr/>
        </p:nvSpPr>
        <p:spPr>
          <a:xfrm>
            <a:off x="467544" y="3075806"/>
            <a:ext cx="8424936" cy="1446550"/>
          </a:xfrm>
          <a:prstGeom prst="rect">
            <a:avLst/>
          </a:prstGeom>
          <a:noFill/>
        </p:spPr>
        <p:txBody>
          <a:bodyPr wrap="square" rtlCol="0">
            <a:spAutoFit/>
          </a:bodyPr>
          <a:lstStyle/>
          <a:p>
            <a:r>
              <a:rPr lang="es-ES" sz="22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Entre los espectadores de esa última función se encontraba el célebre compositor Tomás Bretón quien, entusiasmado con la historia decidió adaptarla escribiendo no sólo la partitura, que era </a:t>
            </a:r>
          </a:p>
          <a:p>
            <a:r>
              <a:rPr lang="es-ES" sz="22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lo habitual en él, sino asimismo el libreto.</a:t>
            </a:r>
            <a:endParaRPr lang="es-ES" sz="22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advTm="44000">
        <p14:glitter pattern="hexagon"/>
        <p:sndAc>
          <p:stSnd loop="1">
            <p:snd r:embed="rId2" name="Variadas.wav"/>
          </p:stSnd>
        </p:sndAc>
      </p:transition>
    </mc:Choice>
    <mc:Fallback xmlns="">
      <p:transition spd="slow" advTm="44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blinds(vertical)">
                                      <p:cBhvr>
                                        <p:cTn id="13" dur="3000"/>
                                        <p:tgtEl>
                                          <p:spTgt spid="6148"/>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20100"/>
                            </p:stCondLst>
                            <p:childTnLst>
                              <p:par>
                                <p:cTn id="21" presetID="40" presetClass="entr" presetSubtype="0" fill="hold" grpId="0" nodeType="afterEffect">
                                  <p:stCondLst>
                                    <p:cond delay="5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Horace Wells"/>
          <p:cNvPicPr>
            <a:picLocks noChangeAspect="1" noChangeArrowheads="1"/>
          </p:cNvPicPr>
          <p:nvPr/>
        </p:nvPicPr>
        <p:blipFill>
          <a:blip r:embed="rId2" cstate="print"/>
          <a:stretch>
            <a:fillRect/>
          </a:stretch>
        </p:blipFill>
        <p:spPr bwMode="auto">
          <a:xfrm>
            <a:off x="233362" y="339503"/>
            <a:ext cx="5202734" cy="3470454"/>
          </a:xfrm>
          <a:prstGeom prst="rect">
            <a:avLst/>
          </a:prstGeom>
          <a:noFill/>
          <a:effectLst>
            <a:outerShdw blurRad="50800" dist="38100" dir="5400000" algn="t" rotWithShape="0">
              <a:prstClr val="black">
                <a:alpha val="40000"/>
              </a:prstClr>
            </a:outerShdw>
            <a:softEdge rad="63500"/>
          </a:effectLst>
          <a:extLst/>
        </p:spPr>
      </p:pic>
      <p:pic>
        <p:nvPicPr>
          <p:cNvPr id="6" name="Picture 2" descr="Resultado de imagen de Horace Wells"/>
          <p:cNvPicPr>
            <a:picLocks noChangeAspect="1" noChangeArrowheads="1"/>
          </p:cNvPicPr>
          <p:nvPr/>
        </p:nvPicPr>
        <p:blipFill>
          <a:blip r:embed="rId2" cstate="print"/>
          <a:stretch>
            <a:fillRect/>
          </a:stretch>
        </p:blipFill>
        <p:spPr bwMode="auto">
          <a:xfrm>
            <a:off x="251520" y="344600"/>
            <a:ext cx="5184575" cy="3446187"/>
          </a:xfrm>
          <a:prstGeom prst="rect">
            <a:avLst/>
          </a:prstGeom>
          <a:noFill/>
          <a:effectLst>
            <a:outerShdw blurRad="50800" dist="38100" dir="5400000" algn="t" rotWithShape="0">
              <a:prstClr val="black">
                <a:alpha val="40000"/>
              </a:prstClr>
            </a:outerShdw>
            <a:softEdge rad="63500"/>
          </a:effectLst>
          <a:extLst/>
        </p:spPr>
      </p:pic>
      <p:pic>
        <p:nvPicPr>
          <p:cNvPr id="7" name="Picture 2" descr="Resultado de imagen de Horace Wells"/>
          <p:cNvPicPr>
            <a:picLocks noChangeAspect="1" noChangeArrowheads="1"/>
          </p:cNvPicPr>
          <p:nvPr/>
        </p:nvPicPr>
        <p:blipFill>
          <a:blip r:embed="rId2" cstate="print"/>
          <a:stretch>
            <a:fillRect/>
          </a:stretch>
        </p:blipFill>
        <p:spPr bwMode="auto">
          <a:xfrm>
            <a:off x="251520" y="344600"/>
            <a:ext cx="5184575" cy="3446187"/>
          </a:xfrm>
          <a:prstGeom prst="rect">
            <a:avLst/>
          </a:prstGeom>
          <a:noFill/>
          <a:effectLst>
            <a:outerShdw blurRad="50800" dist="38100" dir="5400000" algn="t" rotWithShape="0">
              <a:prstClr val="black">
                <a:alpha val="40000"/>
              </a:prstClr>
            </a:outerShdw>
            <a:softEdge rad="63500"/>
          </a:effectLst>
          <a:extLst/>
        </p:spPr>
      </p:pic>
      <p:sp>
        <p:nvSpPr>
          <p:cNvPr id="5" name="4 CuadroTexto"/>
          <p:cNvSpPr txBox="1"/>
          <p:nvPr/>
        </p:nvSpPr>
        <p:spPr>
          <a:xfrm>
            <a:off x="5508104" y="123478"/>
            <a:ext cx="3456384" cy="4154984"/>
          </a:xfrm>
          <a:prstGeom prst="rect">
            <a:avLst/>
          </a:prstGeom>
          <a:noFill/>
        </p:spPr>
        <p:txBody>
          <a:bodyPr wrap="square" rtlCol="0">
            <a:spAutoFit/>
          </a:bodyPr>
          <a:lstStyle/>
          <a:p>
            <a:r>
              <a:rPr lang="es-ES" sz="22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Bretón había estado en Calatayud ambientándose para escribir su obra sobre todo escuchando a los rondadores. Recuérdese que es en la ciudad bilbilitana donde transcurre el drama de la Dolores. Sucedió a ese estreno la publicación en seriales folletinescos de la misma historia de </a:t>
            </a:r>
            <a:r>
              <a:rPr lang="es-ES" sz="2200" dirty="0" err="1"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Felíu</a:t>
            </a:r>
            <a:r>
              <a:rPr lang="es-ES" sz="22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 y Codina.</a:t>
            </a:r>
            <a:endParaRPr lang="es-ES" sz="22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8" name="7 CuadroTexto"/>
          <p:cNvSpPr txBox="1"/>
          <p:nvPr/>
        </p:nvSpPr>
        <p:spPr>
          <a:xfrm>
            <a:off x="1331640" y="4083918"/>
            <a:ext cx="1663725" cy="523220"/>
          </a:xfrm>
          <a:prstGeom prst="rect">
            <a:avLst/>
          </a:prstGeom>
          <a:noFill/>
        </p:spPr>
        <p:txBody>
          <a:bodyPr wrap="none" rtlCol="0">
            <a:spAutoFit/>
          </a:bodyPr>
          <a:lstStyle/>
          <a:p>
            <a:r>
              <a:rPr lang="es-ES" sz="28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Calatayud</a:t>
            </a:r>
            <a:endParaRPr lang="es-ES" sz="28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plus(in)">
                                      <p:cBhvr>
                                        <p:cTn id="13" dur="3000"/>
                                        <p:tgtEl>
                                          <p:spTgt spid="2050"/>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8800"/>
                            </p:stCondLst>
                            <p:childTnLst>
                              <p:par>
                                <p:cTn id="21" presetID="23" presetClass="entr" presetSubtype="16" fill="hold" grpId="0" nodeType="afterEffect">
                                  <p:stCondLst>
                                    <p:cond delay="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en 1889 el sha de Persia"/>
          <p:cNvPicPr>
            <a:picLocks noChangeAspect="1" noChangeArrowheads="1"/>
          </p:cNvPicPr>
          <p:nvPr/>
        </p:nvPicPr>
        <p:blipFill>
          <a:blip r:embed="rId2" cstate="print"/>
          <a:stretch>
            <a:fillRect/>
          </a:stretch>
        </p:blipFill>
        <p:spPr bwMode="auto">
          <a:xfrm>
            <a:off x="468313" y="483518"/>
            <a:ext cx="5255815" cy="3600399"/>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de en 1889 el sha de Persia"/>
          <p:cNvPicPr>
            <a:picLocks noChangeAspect="1" noChangeArrowheads="1"/>
          </p:cNvPicPr>
          <p:nvPr/>
        </p:nvPicPr>
        <p:blipFill>
          <a:blip r:embed="rId2" cstate="print"/>
          <a:stretch>
            <a:fillRect/>
          </a:stretch>
        </p:blipFill>
        <p:spPr bwMode="auto">
          <a:xfrm>
            <a:off x="467544" y="483519"/>
            <a:ext cx="5256583" cy="3600399"/>
          </a:xfrm>
          <a:prstGeom prst="rect">
            <a:avLst/>
          </a:prstGeom>
          <a:noFill/>
          <a:effectLst>
            <a:outerShdw blurRad="50800" dist="38100" dir="5400000" algn="t" rotWithShape="0">
              <a:prstClr val="black">
                <a:alpha val="40000"/>
              </a:prstClr>
            </a:outerShdw>
            <a:softEdge rad="63500"/>
          </a:effectLst>
          <a:extLst/>
        </p:spPr>
      </p:pic>
      <p:pic>
        <p:nvPicPr>
          <p:cNvPr id="6" name="Picture 2" descr="Resultado de imagen de en 1889 el sha de Persia"/>
          <p:cNvPicPr>
            <a:picLocks noChangeAspect="1" noChangeArrowheads="1"/>
          </p:cNvPicPr>
          <p:nvPr/>
        </p:nvPicPr>
        <p:blipFill>
          <a:blip r:embed="rId2" cstate="print"/>
          <a:stretch>
            <a:fillRect/>
          </a:stretch>
        </p:blipFill>
        <p:spPr bwMode="auto">
          <a:xfrm>
            <a:off x="467545" y="483519"/>
            <a:ext cx="5256584" cy="3600400"/>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5940152" y="411510"/>
            <a:ext cx="3024336" cy="3816429"/>
          </a:xfrm>
          <a:prstGeom prst="rect">
            <a:avLst/>
          </a:prstGeom>
          <a:noFill/>
        </p:spPr>
        <p:txBody>
          <a:bodyPr wrap="square" rtlCol="0">
            <a:spAutoFit/>
          </a:bodyPr>
          <a:lstStyle/>
          <a:p>
            <a:r>
              <a:rPr lang="es-ES" sz="22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En 1917 se editan unas "Coplas de la Dolores" dedicadas a la eminente actriz María </a:t>
            </a:r>
            <a:r>
              <a:rPr lang="es-ES" sz="2200" dirty="0" err="1"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Ladvenant</a:t>
            </a:r>
            <a:r>
              <a:rPr lang="es-ES" sz="22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 acompañadas de la partitura de Bretón. Y en sucesivas décadas fueron apareciendo discos con canciones alusivas al asunto que nos acompaña.</a:t>
            </a:r>
            <a:endParaRPr lang="es-ES" sz="22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8" name="7 CuadroTexto"/>
          <p:cNvSpPr txBox="1"/>
          <p:nvPr/>
        </p:nvSpPr>
        <p:spPr>
          <a:xfrm>
            <a:off x="1547664" y="4299942"/>
            <a:ext cx="2935997" cy="523220"/>
          </a:xfrm>
          <a:prstGeom prst="rect">
            <a:avLst/>
          </a:prstGeom>
          <a:noFill/>
        </p:spPr>
        <p:txBody>
          <a:bodyPr wrap="none" rtlCol="0">
            <a:spAutoFit/>
          </a:bodyPr>
          <a:lstStyle/>
          <a:p>
            <a:r>
              <a:rPr lang="es-ES" sz="28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Plaza de La Fuente</a:t>
            </a:r>
            <a:endParaRPr lang="es-ES" sz="28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shre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1026"/>
                                        </p:tgtEl>
                                      </p:cBhvr>
                                    </p:animEffect>
                                    <p:set>
                                      <p:cBhvr>
                                        <p:cTn id="7" dur="1" fill="hold">
                                          <p:stCondLst>
                                            <p:cond delay="2999"/>
                                          </p:stCondLst>
                                        </p:cTn>
                                        <p:tgtEl>
                                          <p:spTgt spid="102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out)">
                                      <p:cBhvr>
                                        <p:cTn id="13" dur="3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23500"/>
                            </p:stCondLst>
                            <p:childTnLst>
                              <p:par>
                                <p:cTn id="21" presetID="23" presetClass="entr" presetSubtype="16" fill="hold" grpId="0" nodeType="afterEffect">
                                  <p:stCondLst>
                                    <p:cond delay="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esultado de imagen de El matrimonio de los Tre-ba del tibet"/>
          <p:cNvPicPr>
            <a:picLocks noChangeAspect="1" noChangeArrowheads="1"/>
          </p:cNvPicPr>
          <p:nvPr/>
        </p:nvPicPr>
        <p:blipFill>
          <a:blip r:embed="rId2" cstate="print"/>
          <a:stretch>
            <a:fillRect/>
          </a:stretch>
        </p:blipFill>
        <p:spPr bwMode="auto">
          <a:xfrm>
            <a:off x="379794" y="195486"/>
            <a:ext cx="5433250" cy="3600399"/>
          </a:xfrm>
          <a:prstGeom prst="rect">
            <a:avLst/>
          </a:prstGeom>
          <a:noFill/>
          <a:effectLst>
            <a:outerShdw blurRad="50800" dist="38100" dir="5400000" algn="t" rotWithShape="0">
              <a:prstClr val="black">
                <a:alpha val="40000"/>
              </a:prstClr>
            </a:outerShdw>
            <a:softEdge rad="63500"/>
          </a:effectLst>
          <a:extLst/>
        </p:spPr>
      </p:pic>
      <p:pic>
        <p:nvPicPr>
          <p:cNvPr id="5" name="Picture 4" descr="Resultado de imagen de El matrimonio de los Tre-ba del tibet"/>
          <p:cNvPicPr>
            <a:picLocks noChangeAspect="1" noChangeArrowheads="1"/>
          </p:cNvPicPr>
          <p:nvPr/>
        </p:nvPicPr>
        <p:blipFill>
          <a:blip r:embed="rId2" cstate="print"/>
          <a:stretch>
            <a:fillRect/>
          </a:stretch>
        </p:blipFill>
        <p:spPr bwMode="auto">
          <a:xfrm>
            <a:off x="392172" y="195486"/>
            <a:ext cx="5403964" cy="3600400"/>
          </a:xfrm>
          <a:prstGeom prst="rect">
            <a:avLst/>
          </a:prstGeom>
          <a:noFill/>
          <a:effectLst>
            <a:outerShdw blurRad="50800" dist="38100" dir="5400000" algn="t" rotWithShape="0">
              <a:prstClr val="black">
                <a:alpha val="40000"/>
              </a:prstClr>
            </a:outerShdw>
            <a:softEdge rad="63500"/>
          </a:effectLst>
          <a:extLst/>
        </p:spPr>
      </p:pic>
      <p:pic>
        <p:nvPicPr>
          <p:cNvPr id="6" name="Picture 4" descr="Resultado de imagen de El matrimonio de los Tre-ba del tibet"/>
          <p:cNvPicPr>
            <a:picLocks noChangeAspect="1" noChangeArrowheads="1"/>
          </p:cNvPicPr>
          <p:nvPr/>
        </p:nvPicPr>
        <p:blipFill>
          <a:blip r:embed="rId2" cstate="print"/>
          <a:stretch>
            <a:fillRect/>
          </a:stretch>
        </p:blipFill>
        <p:spPr bwMode="auto">
          <a:xfrm>
            <a:off x="392172" y="195486"/>
            <a:ext cx="5403964" cy="3600400"/>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1043608" y="4083918"/>
            <a:ext cx="2603470" cy="523220"/>
          </a:xfrm>
          <a:prstGeom prst="rect">
            <a:avLst/>
          </a:prstGeom>
          <a:noFill/>
        </p:spPr>
        <p:txBody>
          <a:bodyPr wrap="none" rtlCol="0">
            <a:spAutoFit/>
          </a:bodyPr>
          <a:lstStyle/>
          <a:p>
            <a:r>
              <a:rPr lang="es-ES" sz="28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Puerta de </a:t>
            </a:r>
            <a:r>
              <a:rPr lang="es-ES" sz="2800" b="1" dirty="0" err="1"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Terrer</a:t>
            </a:r>
            <a:endParaRPr lang="es-ES" sz="28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8" name="7 CuadroTexto"/>
          <p:cNvSpPr txBox="1"/>
          <p:nvPr/>
        </p:nvSpPr>
        <p:spPr>
          <a:xfrm>
            <a:off x="6012160" y="195486"/>
            <a:ext cx="2952328" cy="3785652"/>
          </a:xfrm>
          <a:prstGeom prst="rect">
            <a:avLst/>
          </a:prstGeom>
          <a:noFill/>
        </p:spPr>
        <p:txBody>
          <a:bodyPr wrap="square" rtlCol="0">
            <a:spAutoFit/>
          </a:bodyPr>
          <a:lstStyle/>
          <a:p>
            <a:r>
              <a:rPr lang="es-ES" sz="2400" dirty="0" smtClean="0">
                <a:solidFill>
                  <a:schemeClr val="bg1"/>
                </a:solidFill>
                <a:effectLst>
                  <a:outerShdw blurRad="38100" dist="38100" dir="2700000" algn="tl">
                    <a:srgbClr val="000000">
                      <a:alpha val="43137"/>
                    </a:srgbClr>
                  </a:outerShdw>
                </a:effectLst>
                <a:latin typeface="+mj-lt"/>
              </a:rPr>
              <a:t>De todas ellas, a día de hoy, la que más ha resistido el tiempo es la mencionada "Si vas a Calatayud", cuya letra es de Salvador Valverde, hijo de españoles aunque bonaerense de nacimiento.</a:t>
            </a:r>
            <a:endParaRPr lang="es-ES" sz="2400" dirty="0">
              <a:solidFill>
                <a:schemeClr val="bg1"/>
              </a:solidFill>
              <a:effectLst>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500" advTm="26000">
        <p14:switch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2052"/>
                                        </p:tgtEl>
                                      </p:cBhvr>
                                    </p:animEffect>
                                    <p:set>
                                      <p:cBhvr>
                                        <p:cTn id="7" dur="1" fill="hold">
                                          <p:stCondLst>
                                            <p:cond delay="2999"/>
                                          </p:stCondLst>
                                        </p:cTn>
                                        <p:tgtEl>
                                          <p:spTgt spid="2052"/>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3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par>
                          <p:cTn id="20" fill="hold">
                            <p:stCondLst>
                              <p:cond delay="19500"/>
                            </p:stCondLst>
                            <p:childTnLst>
                              <p:par>
                                <p:cTn id="21" presetID="23" presetClass="entr" presetSubtype="16" fill="hold" grpId="0" nodeType="afterEffect">
                                  <p:stCondLst>
                                    <p:cond delay="50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felipe ii"/>
          <p:cNvPicPr>
            <a:picLocks noChangeAspect="1" noChangeArrowheads="1"/>
          </p:cNvPicPr>
          <p:nvPr/>
        </p:nvPicPr>
        <p:blipFill>
          <a:blip r:embed="rId2" cstate="print"/>
          <a:stretch>
            <a:fillRect/>
          </a:stretch>
        </p:blipFill>
        <p:spPr bwMode="auto">
          <a:xfrm>
            <a:off x="611560" y="339502"/>
            <a:ext cx="3492271" cy="4392487"/>
          </a:xfrm>
          <a:prstGeom prst="rect">
            <a:avLst/>
          </a:prstGeom>
          <a:noFill/>
          <a:effectLst>
            <a:outerShdw blurRad="50800" dist="38100" dir="5400000" algn="t" rotWithShape="0">
              <a:prstClr val="black">
                <a:alpha val="40000"/>
              </a:prstClr>
            </a:outerShdw>
            <a:softEdge rad="63500"/>
          </a:effectLst>
          <a:extLst/>
        </p:spPr>
      </p:pic>
      <p:pic>
        <p:nvPicPr>
          <p:cNvPr id="4" name="Picture 2" descr="Resultado de imagen de felipe ii"/>
          <p:cNvPicPr>
            <a:picLocks noChangeAspect="1" noChangeArrowheads="1"/>
          </p:cNvPicPr>
          <p:nvPr/>
        </p:nvPicPr>
        <p:blipFill>
          <a:blip r:embed="rId2" cstate="print"/>
          <a:stretch>
            <a:fillRect/>
          </a:stretch>
        </p:blipFill>
        <p:spPr bwMode="auto">
          <a:xfrm>
            <a:off x="611560" y="352899"/>
            <a:ext cx="3528391" cy="4365694"/>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de felipe ii"/>
          <p:cNvPicPr>
            <a:picLocks noChangeAspect="1" noChangeArrowheads="1"/>
          </p:cNvPicPr>
          <p:nvPr/>
        </p:nvPicPr>
        <p:blipFill>
          <a:blip r:embed="rId2" cstate="print"/>
          <a:stretch>
            <a:fillRect/>
          </a:stretch>
        </p:blipFill>
        <p:spPr bwMode="auto">
          <a:xfrm>
            <a:off x="611561" y="352898"/>
            <a:ext cx="3528392" cy="4365695"/>
          </a:xfrm>
          <a:prstGeom prst="rect">
            <a:avLst/>
          </a:prstGeom>
          <a:noFill/>
          <a:effectLst>
            <a:outerShdw blurRad="50800" dist="38100" dir="5400000" algn="t" rotWithShape="0">
              <a:prstClr val="black">
                <a:alpha val="40000"/>
              </a:prstClr>
            </a:outerShdw>
            <a:softEdge rad="63500"/>
          </a:effectLst>
          <a:extLst/>
        </p:spPr>
      </p:pic>
      <p:sp>
        <p:nvSpPr>
          <p:cNvPr id="6" name="5 CuadroTexto"/>
          <p:cNvSpPr txBox="1"/>
          <p:nvPr/>
        </p:nvSpPr>
        <p:spPr>
          <a:xfrm>
            <a:off x="4427984" y="267494"/>
            <a:ext cx="4536504" cy="3539430"/>
          </a:xfrm>
          <a:prstGeom prst="rect">
            <a:avLst/>
          </a:prstGeom>
          <a:noFill/>
        </p:spPr>
        <p:txBody>
          <a:bodyPr wrap="square" rtlCol="0">
            <a:spAutoFit/>
          </a:bodyPr>
          <a:lstStyle/>
          <a:p>
            <a:r>
              <a:rPr lang="es-ES" sz="28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Puso música a "Si vas a Calatayud" Ramón Zarzoso. No se estrenó en España hasta 1955, once años después de su estreno argentino. El cine contribuiría todavía más a difundir la figura de la Dolores. </a:t>
            </a:r>
            <a:endParaRPr lang="es-ES" sz="28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50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3000" fill="hold"/>
                                        <p:tgtEl>
                                          <p:spTgt spid="3074"/>
                                        </p:tgtEl>
                                        <p:attrNameLst>
                                          <p:attrName>ppt_x</p:attrName>
                                        </p:attrNameLst>
                                      </p:cBhvr>
                                      <p:tavLst>
                                        <p:tav tm="0">
                                          <p:val>
                                            <p:strVal val="#ppt_x"/>
                                          </p:val>
                                        </p:tav>
                                        <p:tav tm="100000">
                                          <p:val>
                                            <p:strVal val="#ppt_x"/>
                                          </p:val>
                                        </p:tav>
                                      </p:tavLst>
                                    </p:anim>
                                    <p:anim calcmode="lin" valueType="num">
                                      <p:cBhvr>
                                        <p:cTn id="14" dur="3000" fill="hold"/>
                                        <p:tgtEl>
                                          <p:spTgt spid="3074"/>
                                        </p:tgtEl>
                                        <p:attrNameLst>
                                          <p:attrName>ppt_y</p:attrName>
                                        </p:attrNameLst>
                                      </p:cBhvr>
                                      <p:tavLst>
                                        <p:tav tm="0">
                                          <p:val>
                                            <p:strVal val="#ppt_y+#ppt_h/2"/>
                                          </p:val>
                                        </p:tav>
                                        <p:tav tm="100000">
                                          <p:val>
                                            <p:strVal val="#ppt_y"/>
                                          </p:val>
                                        </p:tav>
                                      </p:tavLst>
                                    </p:anim>
                                    <p:anim calcmode="lin" valueType="num">
                                      <p:cBhvr>
                                        <p:cTn id="15" dur="3000" fill="hold"/>
                                        <p:tgtEl>
                                          <p:spTgt spid="3074"/>
                                        </p:tgtEl>
                                        <p:attrNameLst>
                                          <p:attrName>ppt_w</p:attrName>
                                        </p:attrNameLst>
                                      </p:cBhvr>
                                      <p:tavLst>
                                        <p:tav tm="0">
                                          <p:val>
                                            <p:strVal val="#ppt_w"/>
                                          </p:val>
                                        </p:tav>
                                        <p:tav tm="100000">
                                          <p:val>
                                            <p:strVal val="#ppt_w"/>
                                          </p:val>
                                        </p:tav>
                                      </p:tavLst>
                                    </p:anim>
                                    <p:anim calcmode="lin" valueType="num">
                                      <p:cBhvr>
                                        <p:cTn id="16" dur="3000" fill="hold"/>
                                        <p:tgtEl>
                                          <p:spTgt spid="307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diamond(out)">
                                      <p:cBhvr>
                                        <p:cTn id="19" dur="3000"/>
                                        <p:tgtEl>
                                          <p:spTgt spid="3074"/>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esultado de imagen de robert recorde"/>
          <p:cNvPicPr>
            <a:picLocks noChangeAspect="1" noChangeArrowheads="1"/>
          </p:cNvPicPr>
          <p:nvPr/>
        </p:nvPicPr>
        <p:blipFill>
          <a:blip r:embed="rId2" cstate="print"/>
          <a:stretch>
            <a:fillRect/>
          </a:stretch>
        </p:blipFill>
        <p:spPr bwMode="auto">
          <a:xfrm>
            <a:off x="539553" y="555526"/>
            <a:ext cx="3816210" cy="4104455"/>
          </a:xfrm>
          <a:prstGeom prst="rect">
            <a:avLst/>
          </a:prstGeom>
          <a:noFill/>
          <a:effectLst>
            <a:outerShdw blurRad="50800" dist="38100" dir="5400000" algn="t" rotWithShape="0">
              <a:prstClr val="black">
                <a:alpha val="40000"/>
              </a:prstClr>
            </a:outerShdw>
            <a:softEdge rad="63500"/>
          </a:effectLst>
          <a:extLst/>
        </p:spPr>
      </p:pic>
      <p:pic>
        <p:nvPicPr>
          <p:cNvPr id="4" name="Picture 4" descr="Resultado de imagen de robert recorde"/>
          <p:cNvPicPr>
            <a:picLocks noChangeAspect="1" noChangeArrowheads="1"/>
          </p:cNvPicPr>
          <p:nvPr/>
        </p:nvPicPr>
        <p:blipFill>
          <a:blip r:embed="rId2" cstate="print"/>
          <a:stretch>
            <a:fillRect/>
          </a:stretch>
        </p:blipFill>
        <p:spPr bwMode="auto">
          <a:xfrm>
            <a:off x="539553" y="555526"/>
            <a:ext cx="3816210" cy="4104456"/>
          </a:xfrm>
          <a:prstGeom prst="rect">
            <a:avLst/>
          </a:prstGeom>
          <a:noFill/>
          <a:effectLst>
            <a:outerShdw blurRad="50800" dist="38100" dir="5400000" algn="t" rotWithShape="0">
              <a:prstClr val="black">
                <a:alpha val="40000"/>
              </a:prstClr>
            </a:outerShdw>
            <a:softEdge rad="63500"/>
          </a:effectLst>
          <a:extLst/>
        </p:spPr>
      </p:pic>
      <p:pic>
        <p:nvPicPr>
          <p:cNvPr id="5" name="Picture 4" descr="Resultado de imagen de robert recorde"/>
          <p:cNvPicPr>
            <a:picLocks noChangeAspect="1" noChangeArrowheads="1"/>
          </p:cNvPicPr>
          <p:nvPr/>
        </p:nvPicPr>
        <p:blipFill>
          <a:blip r:embed="rId2" cstate="print"/>
          <a:stretch>
            <a:fillRect/>
          </a:stretch>
        </p:blipFill>
        <p:spPr bwMode="auto">
          <a:xfrm>
            <a:off x="539553" y="555526"/>
            <a:ext cx="3816210" cy="4104456"/>
          </a:xfrm>
          <a:prstGeom prst="rect">
            <a:avLst/>
          </a:prstGeom>
          <a:noFill/>
          <a:effectLst>
            <a:outerShdw blurRad="50800" dist="38100" dir="5400000" algn="t" rotWithShape="0">
              <a:prstClr val="black">
                <a:alpha val="40000"/>
              </a:prstClr>
            </a:outerShdw>
            <a:softEdge rad="63500"/>
          </a:effectLst>
          <a:extLst/>
        </p:spPr>
      </p:pic>
      <p:sp>
        <p:nvSpPr>
          <p:cNvPr id="6" name="5 CuadroTexto"/>
          <p:cNvSpPr txBox="1"/>
          <p:nvPr/>
        </p:nvSpPr>
        <p:spPr>
          <a:xfrm>
            <a:off x="4499992" y="699542"/>
            <a:ext cx="4320480" cy="3046988"/>
          </a:xfrm>
          <a:prstGeom prst="rect">
            <a:avLst/>
          </a:prstGeom>
          <a:noFill/>
        </p:spPr>
        <p:txBody>
          <a:bodyPr wrap="square" rtlCol="0">
            <a:spAutoFit/>
          </a:bodyPr>
          <a:lstStyle/>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Tras un primer intento en cine mudo de 1925, un decenio después el aragonés Florián Rey dirige a su mujer, Imperio Argentina en </a:t>
            </a:r>
            <a:r>
              <a:rPr lang="es-ES" sz="2400" i="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Nobleza baturra</a:t>
            </a:r>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 siguiendo las pautas del guión anterior del filme silente, que firmó Joaquín </a:t>
            </a:r>
            <a:r>
              <a:rPr lang="es-ES" sz="2400" dirty="0" err="1"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Dicenta</a:t>
            </a:r>
            <a:r>
              <a:rPr lang="es-ES" dirty="0" smtClean="0">
                <a:solidFill>
                  <a:schemeClr val="bg1"/>
                </a:solidFill>
                <a:effectLst>
                  <a:glow rad="101600">
                    <a:schemeClr val="accent2">
                      <a:satMod val="175000"/>
                      <a:alpha val="40000"/>
                    </a:schemeClr>
                  </a:glow>
                </a:effectLst>
              </a:rPr>
              <a:t>.</a:t>
            </a:r>
            <a:endParaRPr lang="es-ES" dirty="0">
              <a:solidFill>
                <a:schemeClr val="bg1"/>
              </a:solidFill>
              <a:effectLst>
                <a:glow rad="101600">
                  <a:schemeClr val="accent2">
                    <a:satMod val="175000"/>
                    <a:alpha val="40000"/>
                  </a:scheme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gallery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p:cTn id="13" dur="3000" fill="hold"/>
                                        <p:tgtEl>
                                          <p:spTgt spid="2052"/>
                                        </p:tgtEl>
                                        <p:attrNameLst>
                                          <p:attrName>ppt_w</p:attrName>
                                        </p:attrNameLst>
                                      </p:cBhvr>
                                      <p:tavLst>
                                        <p:tav tm="0">
                                          <p:val>
                                            <p:fltVal val="0"/>
                                          </p:val>
                                        </p:tav>
                                        <p:tav tm="100000">
                                          <p:val>
                                            <p:strVal val="#ppt_w"/>
                                          </p:val>
                                        </p:tav>
                                      </p:tavLst>
                                    </p:anim>
                                    <p:anim calcmode="lin" valueType="num">
                                      <p:cBhvr>
                                        <p:cTn id="14" dur="3000" fill="hold"/>
                                        <p:tgtEl>
                                          <p:spTgt spid="2052"/>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diamond(out)">
                                      <p:cBhvr>
                                        <p:cTn id="17" dur="3000"/>
                                        <p:tgtEl>
                                          <p:spTgt spid="2052"/>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8" name="Picture 12" descr="Resultado de imagen de la madonna sixtina"/>
          <p:cNvPicPr>
            <a:picLocks noChangeAspect="1" noChangeArrowheads="1"/>
          </p:cNvPicPr>
          <p:nvPr/>
        </p:nvPicPr>
        <p:blipFill>
          <a:blip r:embed="rId2" cstate="print"/>
          <a:stretch>
            <a:fillRect/>
          </a:stretch>
        </p:blipFill>
        <p:spPr bwMode="auto">
          <a:xfrm>
            <a:off x="323529" y="987574"/>
            <a:ext cx="5040560" cy="3104555"/>
          </a:xfrm>
          <a:prstGeom prst="rect">
            <a:avLst/>
          </a:prstGeom>
          <a:noFill/>
          <a:effectLst>
            <a:outerShdw blurRad="50800" dist="38100" dir="5400000" algn="t" rotWithShape="0">
              <a:prstClr val="black">
                <a:alpha val="40000"/>
              </a:prstClr>
            </a:outerShdw>
            <a:softEdge rad="63500"/>
          </a:effectLst>
          <a:extLst/>
        </p:spPr>
      </p:pic>
      <p:pic>
        <p:nvPicPr>
          <p:cNvPr id="11" name="Picture 12" descr="Resultado de imagen de la madonna sixtina"/>
          <p:cNvPicPr>
            <a:picLocks noChangeAspect="1" noChangeArrowheads="1"/>
          </p:cNvPicPr>
          <p:nvPr/>
        </p:nvPicPr>
        <p:blipFill>
          <a:blip r:embed="rId2" cstate="print"/>
          <a:stretch>
            <a:fillRect/>
          </a:stretch>
        </p:blipFill>
        <p:spPr bwMode="auto">
          <a:xfrm>
            <a:off x="323528" y="987574"/>
            <a:ext cx="5040559" cy="3096344"/>
          </a:xfrm>
          <a:prstGeom prst="rect">
            <a:avLst/>
          </a:prstGeom>
          <a:noFill/>
          <a:effectLst>
            <a:outerShdw blurRad="50800" dist="38100" dir="5400000" algn="t" rotWithShape="0">
              <a:prstClr val="black">
                <a:alpha val="40000"/>
              </a:prstClr>
            </a:outerShdw>
            <a:softEdge rad="63500"/>
          </a:effectLst>
          <a:extLst/>
        </p:spPr>
      </p:pic>
      <p:pic>
        <p:nvPicPr>
          <p:cNvPr id="12" name="Picture 12" descr="Resultado de imagen de la madonna sixtina"/>
          <p:cNvPicPr>
            <a:picLocks noChangeAspect="1" noChangeArrowheads="1"/>
          </p:cNvPicPr>
          <p:nvPr/>
        </p:nvPicPr>
        <p:blipFill>
          <a:blip r:embed="rId2" cstate="print"/>
          <a:stretch>
            <a:fillRect/>
          </a:stretch>
        </p:blipFill>
        <p:spPr bwMode="auto">
          <a:xfrm>
            <a:off x="323528" y="987574"/>
            <a:ext cx="5040560" cy="3096344"/>
          </a:xfrm>
          <a:prstGeom prst="rect">
            <a:avLst/>
          </a:prstGeom>
          <a:noFill/>
          <a:effectLst>
            <a:outerShdw blurRad="50800" dist="38100" dir="5400000" algn="t" rotWithShape="0">
              <a:prstClr val="black">
                <a:alpha val="40000"/>
              </a:prstClr>
            </a:outerShdw>
            <a:softEdge rad="63500"/>
          </a:effectLst>
          <a:extLst/>
        </p:spPr>
      </p:pic>
      <p:sp>
        <p:nvSpPr>
          <p:cNvPr id="5" name="4 CuadroTexto"/>
          <p:cNvSpPr txBox="1"/>
          <p:nvPr/>
        </p:nvSpPr>
        <p:spPr>
          <a:xfrm>
            <a:off x="5580112" y="699542"/>
            <a:ext cx="3312368" cy="3539430"/>
          </a:xfrm>
          <a:prstGeom prst="rect">
            <a:avLst/>
          </a:prstGeom>
          <a:noFill/>
        </p:spPr>
        <p:txBody>
          <a:bodyPr wrap="square" rtlCol="0">
            <a:spAutoFit/>
          </a:bodyPr>
          <a:lstStyle/>
          <a:p>
            <a:r>
              <a:rPr lang="es-ES" sz="28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Separado de Imperio, Florián Rey volvió a incidir en idéntica temática, teniendo ahora como estrella a Conchita Piquer, en </a:t>
            </a:r>
            <a:r>
              <a:rPr lang="es-ES" sz="2800" i="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La Dolores</a:t>
            </a:r>
            <a:r>
              <a:rPr lang="es-ES" sz="28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 en 1939.</a:t>
            </a:r>
            <a:endParaRPr lang="es-ES" sz="28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750" advTm="20000">
        <p14:prism/>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4108"/>
                                        </p:tgtEl>
                                        <p:attrNameLst>
                                          <p:attrName>style.visibility</p:attrName>
                                        </p:attrNameLst>
                                      </p:cBhvr>
                                      <p:to>
                                        <p:strVal val="visible"/>
                                      </p:to>
                                    </p:set>
                                    <p:animEffect transition="in" filter="wheel(4)">
                                      <p:cBhvr>
                                        <p:cTn id="13" dur="3000"/>
                                        <p:tgtEl>
                                          <p:spTgt spid="4108"/>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Mary Wollstonecraft  Shelley autora de  Frankenstein"/>
          <p:cNvPicPr>
            <a:picLocks noChangeAspect="1" noChangeArrowheads="1"/>
          </p:cNvPicPr>
          <p:nvPr/>
        </p:nvPicPr>
        <p:blipFill>
          <a:blip r:embed="rId2" cstate="print"/>
          <a:stretch>
            <a:fillRect/>
          </a:stretch>
        </p:blipFill>
        <p:spPr bwMode="auto">
          <a:xfrm>
            <a:off x="250824" y="943642"/>
            <a:ext cx="4969247" cy="3256215"/>
          </a:xfrm>
          <a:prstGeom prst="rect">
            <a:avLst/>
          </a:prstGeom>
          <a:noFill/>
          <a:effectLst>
            <a:outerShdw blurRad="50800" dist="38100" dir="5400000" algn="t" rotWithShape="0">
              <a:prstClr val="black">
                <a:alpha val="40000"/>
              </a:prstClr>
            </a:outerShdw>
            <a:softEdge rad="63500"/>
          </a:effectLst>
          <a:extLst/>
        </p:spPr>
      </p:pic>
      <p:pic>
        <p:nvPicPr>
          <p:cNvPr id="6" name="Picture 2" descr="Resultado de imagen de Mary Wollstonecraft  Shelley autora de  Frankenstein"/>
          <p:cNvPicPr>
            <a:picLocks noChangeAspect="1" noChangeArrowheads="1"/>
          </p:cNvPicPr>
          <p:nvPr/>
        </p:nvPicPr>
        <p:blipFill>
          <a:blip r:embed="rId2" cstate="print"/>
          <a:stretch>
            <a:fillRect/>
          </a:stretch>
        </p:blipFill>
        <p:spPr bwMode="auto">
          <a:xfrm>
            <a:off x="251520" y="915567"/>
            <a:ext cx="4968551" cy="3284290"/>
          </a:xfrm>
          <a:prstGeom prst="rect">
            <a:avLst/>
          </a:prstGeom>
          <a:noFill/>
          <a:effectLst>
            <a:outerShdw blurRad="50800" dist="38100" dir="5400000" algn="t" rotWithShape="0">
              <a:prstClr val="black">
                <a:alpha val="40000"/>
              </a:prstClr>
            </a:outerShdw>
            <a:softEdge rad="63500"/>
          </a:effectLst>
          <a:extLst/>
        </p:spPr>
      </p:pic>
      <p:pic>
        <p:nvPicPr>
          <p:cNvPr id="7" name="Picture 2" descr="Resultado de imagen de Mary Wollstonecraft  Shelley autora de  Frankenstein"/>
          <p:cNvPicPr>
            <a:picLocks noChangeAspect="1" noChangeArrowheads="1"/>
          </p:cNvPicPr>
          <p:nvPr/>
        </p:nvPicPr>
        <p:blipFill>
          <a:blip r:embed="rId2" cstate="print"/>
          <a:stretch>
            <a:fillRect/>
          </a:stretch>
        </p:blipFill>
        <p:spPr bwMode="auto">
          <a:xfrm>
            <a:off x="251520" y="915567"/>
            <a:ext cx="4968551" cy="3284290"/>
          </a:xfrm>
          <a:prstGeom prst="rect">
            <a:avLst/>
          </a:prstGeom>
          <a:noFill/>
          <a:effectLst>
            <a:outerShdw blurRad="50800" dist="38100" dir="5400000" algn="t" rotWithShape="0">
              <a:prstClr val="black">
                <a:alpha val="40000"/>
              </a:prstClr>
            </a:outerShdw>
            <a:softEdge rad="63500"/>
          </a:effectLst>
          <a:extLst/>
        </p:spPr>
      </p:pic>
      <p:sp>
        <p:nvSpPr>
          <p:cNvPr id="5" name="4 CuadroTexto"/>
          <p:cNvSpPr txBox="1"/>
          <p:nvPr/>
        </p:nvSpPr>
        <p:spPr>
          <a:xfrm>
            <a:off x="5220072" y="195486"/>
            <a:ext cx="3672408" cy="3970318"/>
          </a:xfrm>
          <a:prstGeom prst="rect">
            <a:avLst/>
          </a:prstGeom>
          <a:noFill/>
        </p:spPr>
        <p:txBody>
          <a:bodyPr wrap="square" rtlCol="0">
            <a:spAutoFit/>
          </a:bodyPr>
          <a:lstStyle/>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Y ahora, vayamos con la identidad de aquella mujer. </a:t>
            </a:r>
            <a:r>
              <a:rPr lang="es-ES" sz="20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Fueron las arduas investigaciones del bilbilitano Antonio Sánchez Portero, durante más de veinte años, las que le posibilitaron publicar un par de libros, en donde pudo saberse quién era realmente la Dolores y qué de verdad y de mentira existía acerca de su persona y su leyenda.</a:t>
            </a:r>
            <a:endParaRPr lang="es-ES" sz="20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8" name="7 CuadroTexto"/>
          <p:cNvSpPr txBox="1"/>
          <p:nvPr/>
        </p:nvSpPr>
        <p:spPr>
          <a:xfrm>
            <a:off x="971600" y="267494"/>
            <a:ext cx="3353097" cy="523220"/>
          </a:xfrm>
          <a:prstGeom prst="rect">
            <a:avLst/>
          </a:prstGeom>
          <a:noFill/>
        </p:spPr>
        <p:txBody>
          <a:bodyPr wrap="none" rtlCol="0">
            <a:spAutoFit/>
          </a:bodyPr>
          <a:lstStyle/>
          <a:p>
            <a:r>
              <a:rPr lang="es-ES" sz="28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La Historia verdadera</a:t>
            </a:r>
            <a:endParaRPr lang="es-ES" sz="28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750" advTm="38000">
        <p14:doors dir="vert"/>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blinds(horizontal)">
                                      <p:cBhvr>
                                        <p:cTn id="13" dur="3000"/>
                                        <p:tgtEl>
                                          <p:spTgt spid="819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31500"/>
                            </p:stCondLst>
                            <p:childTnLst>
                              <p:par>
                                <p:cTn id="21" presetID="23" presetClass="entr" presetSubtype="16" fill="hold" nodeType="afterEffect">
                                  <p:stCondLst>
                                    <p:cond delay="500"/>
                                  </p:stCondLst>
                                  <p:childTnLst>
                                    <p:set>
                                      <p:cBhvr>
                                        <p:cTn id="22" dur="1" fill="hold">
                                          <p:stCondLst>
                                            <p:cond delay="0"/>
                                          </p:stCondLst>
                                        </p:cTn>
                                        <p:tgtEl>
                                          <p:spTgt spid="8">
                                            <p:txEl>
                                              <p:pRg st="0" end="0"/>
                                            </p:txEl>
                                          </p:spTgt>
                                        </p:tgtEl>
                                        <p:attrNameLst>
                                          <p:attrName>style.visibility</p:attrName>
                                        </p:attrNameLst>
                                      </p:cBhvr>
                                      <p:to>
                                        <p:strVal val="visible"/>
                                      </p:to>
                                    </p:set>
                                    <p:anim calcmode="lin" valueType="num">
                                      <p:cBhvr>
                                        <p:cTn id="23" dur="2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4" dur="2000" fill="hold"/>
                                        <p:tgtEl>
                                          <p:spTgt spid="8">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atravesado el corazón con una estaca de madera"/>
          <p:cNvPicPr>
            <a:picLocks noChangeAspect="1" noChangeArrowheads="1"/>
          </p:cNvPicPr>
          <p:nvPr/>
        </p:nvPicPr>
        <p:blipFill>
          <a:blip r:embed="rId2" cstate="print"/>
          <a:stretch>
            <a:fillRect/>
          </a:stretch>
        </p:blipFill>
        <p:spPr bwMode="auto">
          <a:xfrm>
            <a:off x="539750" y="1078648"/>
            <a:ext cx="4608314" cy="3078280"/>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de atravesado el corazón con una estaca de madera"/>
          <p:cNvPicPr>
            <a:picLocks noChangeAspect="1" noChangeArrowheads="1"/>
          </p:cNvPicPr>
          <p:nvPr/>
        </p:nvPicPr>
        <p:blipFill>
          <a:blip r:embed="rId2" cstate="print"/>
          <a:stretch>
            <a:fillRect/>
          </a:stretch>
        </p:blipFill>
        <p:spPr bwMode="auto">
          <a:xfrm>
            <a:off x="539552" y="1059582"/>
            <a:ext cx="4608314" cy="3096343"/>
          </a:xfrm>
          <a:prstGeom prst="rect">
            <a:avLst/>
          </a:prstGeom>
          <a:noFill/>
          <a:effectLst>
            <a:outerShdw blurRad="50800" dist="38100" dir="5400000" algn="t" rotWithShape="0">
              <a:prstClr val="black">
                <a:alpha val="40000"/>
              </a:prstClr>
            </a:outerShdw>
            <a:softEdge rad="63500"/>
          </a:effectLst>
          <a:extLst/>
        </p:spPr>
      </p:pic>
      <p:sp>
        <p:nvSpPr>
          <p:cNvPr id="4" name="3 CuadroTexto"/>
          <p:cNvSpPr txBox="1"/>
          <p:nvPr/>
        </p:nvSpPr>
        <p:spPr>
          <a:xfrm>
            <a:off x="5292080" y="843558"/>
            <a:ext cx="3600400" cy="3139321"/>
          </a:xfrm>
          <a:prstGeom prst="rect">
            <a:avLst/>
          </a:prstGeom>
          <a:noFill/>
        </p:spPr>
        <p:txBody>
          <a:bodyPr wrap="square" rtlCol="0">
            <a:spAutoFit/>
          </a:bodyPr>
          <a:lstStyle/>
          <a:p>
            <a:r>
              <a:rPr lang="es-ES" sz="22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Se llamaba María de los Dolores Peinador </a:t>
            </a:r>
            <a:r>
              <a:rPr lang="es-ES" sz="2200" dirty="0" err="1"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Narvión</a:t>
            </a:r>
            <a:r>
              <a:rPr lang="es-ES" sz="22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 nacida en Calatayud el 13 de mayo de 1819 en el seno de una familia de tres hermanos, cuyo patriarca era teniente de los Reales Ejércitos, abogado de la Audiencia de Zaragoza y Juez de Primera Instancia.</a:t>
            </a:r>
            <a:endParaRPr lang="es-ES" sz="22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wheel(8)">
                                      <p:cBhvr>
                                        <p:cTn id="10" dur="3000"/>
                                        <p:tgtEl>
                                          <p:spTgt spid="307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Resultado de imagen"/>
          <p:cNvPicPr>
            <a:picLocks noChangeAspect="1" noChangeArrowheads="1"/>
          </p:cNvPicPr>
          <p:nvPr/>
        </p:nvPicPr>
        <p:blipFill>
          <a:blip r:embed="rId2" cstate="print"/>
          <a:stretch>
            <a:fillRect/>
          </a:stretch>
        </p:blipFill>
        <p:spPr bwMode="auto">
          <a:xfrm>
            <a:off x="250824" y="849472"/>
            <a:ext cx="5041256" cy="3372324"/>
          </a:xfrm>
          <a:prstGeom prst="rect">
            <a:avLst/>
          </a:prstGeom>
          <a:noFill/>
          <a:effectLst>
            <a:outerShdw blurRad="50800" dist="38100" dir="5400000" algn="t" rotWithShape="0">
              <a:prstClr val="black">
                <a:alpha val="40000"/>
              </a:prstClr>
            </a:outerShdw>
            <a:softEdge rad="63500"/>
          </a:effectLst>
          <a:extLst/>
        </p:spPr>
      </p:pic>
      <p:pic>
        <p:nvPicPr>
          <p:cNvPr id="7" name="Picture 6" descr="Resultado de imagen"/>
          <p:cNvPicPr>
            <a:picLocks noChangeAspect="1" noChangeArrowheads="1"/>
          </p:cNvPicPr>
          <p:nvPr/>
        </p:nvPicPr>
        <p:blipFill>
          <a:blip r:embed="rId2" cstate="print"/>
          <a:stretch>
            <a:fillRect/>
          </a:stretch>
        </p:blipFill>
        <p:spPr bwMode="auto">
          <a:xfrm>
            <a:off x="251520" y="843558"/>
            <a:ext cx="5040560" cy="3378238"/>
          </a:xfrm>
          <a:prstGeom prst="rect">
            <a:avLst/>
          </a:prstGeom>
          <a:noFill/>
          <a:effectLst>
            <a:outerShdw blurRad="50800" dist="38100" dir="5400000" algn="t" rotWithShape="0">
              <a:prstClr val="black">
                <a:alpha val="40000"/>
              </a:prstClr>
            </a:outerShdw>
            <a:softEdge rad="63500"/>
          </a:effectLst>
          <a:extLst/>
        </p:spPr>
      </p:pic>
      <p:sp>
        <p:nvSpPr>
          <p:cNvPr id="4" name="3 CuadroTexto"/>
          <p:cNvSpPr txBox="1"/>
          <p:nvPr/>
        </p:nvSpPr>
        <p:spPr>
          <a:xfrm>
            <a:off x="5436096" y="411510"/>
            <a:ext cx="3528392" cy="3477875"/>
          </a:xfrm>
          <a:prstGeom prst="rect">
            <a:avLst/>
          </a:prstGeom>
          <a:noFill/>
        </p:spPr>
        <p:txBody>
          <a:bodyPr wrap="square" rtlCol="0">
            <a:spAutoFit/>
          </a:bodyPr>
          <a:lstStyle/>
          <a:p>
            <a:r>
              <a:rPr lang="es-ES" sz="20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No fueron cordiales las relaciones entre los hijos de este ilustre señor, quien enviudó y volvió a contraer nupcias. Resulta que su primera mujer había dejado una cuantiosa herencia, que don Blas Peinador se negaba a entregar a sus descendientes; la parte que le correspondiera a cada uno, por supuesto.</a:t>
            </a:r>
            <a:endParaRPr lang="es-ES" sz="20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5" name="4 CuadroTexto"/>
          <p:cNvSpPr txBox="1"/>
          <p:nvPr/>
        </p:nvSpPr>
        <p:spPr>
          <a:xfrm>
            <a:off x="1187624" y="4371950"/>
            <a:ext cx="2856616" cy="461665"/>
          </a:xfrm>
          <a:prstGeom prst="rect">
            <a:avLst/>
          </a:prstGeom>
          <a:noFill/>
        </p:spPr>
        <p:txBody>
          <a:bodyPr wrap="none" rtlCol="0">
            <a:spAutoFit/>
          </a:bodyPr>
          <a:lstStyle/>
          <a:p>
            <a:r>
              <a:rPr lang="es-ES" sz="24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Museo de La Dolores</a:t>
            </a:r>
            <a:endParaRPr lang="es-ES" sz="24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500" advTm="35000">
        <p14:warp dir="in"/>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7174"/>
                                        </p:tgtEl>
                                        <p:attrNameLst>
                                          <p:attrName>style.visibility</p:attrName>
                                        </p:attrNameLst>
                                      </p:cBhvr>
                                      <p:to>
                                        <p:strVal val="visible"/>
                                      </p:to>
                                    </p:set>
                                    <p:animEffect transition="in" filter="diamond(out)">
                                      <p:cBhvr>
                                        <p:cTn id="10" dur="3000"/>
                                        <p:tgtEl>
                                          <p:spTgt spid="717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29300"/>
                            </p:stCondLst>
                            <p:childTnLst>
                              <p:par>
                                <p:cTn id="18" presetID="23" presetClass="entr" presetSubtype="16" fill="hold" grpId="0" nodeType="afterEffect">
                                  <p:stCondLst>
                                    <p:cond delay="50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ppt_w</p:attrName>
                                        </p:attrNameLst>
                                      </p:cBhvr>
                                      <p:tavLst>
                                        <p:tav tm="0">
                                          <p:val>
                                            <p:fltVal val="0"/>
                                          </p:val>
                                        </p:tav>
                                        <p:tav tm="100000">
                                          <p:val>
                                            <p:strVal val="#ppt_w"/>
                                          </p:val>
                                        </p:tav>
                                      </p:tavLst>
                                    </p:anim>
                                    <p:anim calcmode="lin" valueType="num">
                                      <p:cBhvr>
                                        <p:cTn id="21"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p:cNvPicPr>
            <a:picLocks noChangeAspect="1" noChangeArrowheads="1"/>
          </p:cNvPicPr>
          <p:nvPr/>
        </p:nvPicPr>
        <p:blipFill>
          <a:blip r:embed="rId2" cstate="print"/>
          <a:stretch>
            <a:fillRect/>
          </a:stretch>
        </p:blipFill>
        <p:spPr bwMode="auto">
          <a:xfrm>
            <a:off x="856610" y="195263"/>
            <a:ext cx="5279841" cy="3743325"/>
          </a:xfrm>
          <a:prstGeom prst="rect">
            <a:avLst/>
          </a:prstGeom>
          <a:noFill/>
          <a:effectLst>
            <a:outerShdw blurRad="50800" dist="38100" dir="5400000" algn="t" rotWithShape="0">
              <a:prstClr val="black">
                <a:alpha val="40000"/>
              </a:prstClr>
            </a:outerShdw>
            <a:softEdge rad="63500"/>
          </a:effectLst>
          <a:extLst/>
        </p:spPr>
      </p:pic>
      <p:pic>
        <p:nvPicPr>
          <p:cNvPr id="7" name="Picture 2" descr="Resultado de imagen"/>
          <p:cNvPicPr>
            <a:picLocks noChangeAspect="1" noChangeArrowheads="1"/>
          </p:cNvPicPr>
          <p:nvPr/>
        </p:nvPicPr>
        <p:blipFill>
          <a:blip r:embed="rId2" cstate="print"/>
          <a:stretch>
            <a:fillRect/>
          </a:stretch>
        </p:blipFill>
        <p:spPr bwMode="auto">
          <a:xfrm>
            <a:off x="851960" y="195486"/>
            <a:ext cx="5279841" cy="3743325"/>
          </a:xfrm>
          <a:prstGeom prst="rect">
            <a:avLst/>
          </a:prstGeom>
          <a:noFill/>
          <a:effectLst>
            <a:outerShdw blurRad="50800" dist="38100" dir="5400000" algn="t" rotWithShape="0">
              <a:prstClr val="black">
                <a:alpha val="40000"/>
              </a:prstClr>
            </a:outerShdw>
            <a:softEdge rad="63500"/>
          </a:effectLst>
          <a:extLst/>
        </p:spPr>
      </p:pic>
      <p:sp>
        <p:nvSpPr>
          <p:cNvPr id="4" name="3 CuadroTexto"/>
          <p:cNvSpPr txBox="1"/>
          <p:nvPr/>
        </p:nvSpPr>
        <p:spPr>
          <a:xfrm>
            <a:off x="6228184" y="267494"/>
            <a:ext cx="2664296" cy="3785652"/>
          </a:xfrm>
          <a:prstGeom prst="rect">
            <a:avLst/>
          </a:prstGeom>
          <a:noFill/>
        </p:spPr>
        <p:txBody>
          <a:bodyPr wrap="square" rtlCol="0">
            <a:spAutoFit/>
          </a:bodyPr>
          <a:lstStyle/>
          <a:p>
            <a:r>
              <a:rPr lang="es-ES" sz="20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El varón acabó dando con sus huesos en la cárcel, desesperado por no ver ni un duro de los muchos que le correspondían, y sus dos hermanas, fuera del hogar, </a:t>
            </a:r>
            <a:r>
              <a:rPr lang="es-ES" sz="2000" dirty="0" err="1"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sentíanse</a:t>
            </a:r>
            <a:r>
              <a:rPr lang="es-ES" sz="20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 doblemente huérfanas, engañadas por su padre, y sin medios para subsistir.</a:t>
            </a:r>
            <a:endParaRPr lang="es-ES" sz="20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750" advTm="28000">
        <p14:ferris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Horizontal)">
                                      <p:cBhvr>
                                        <p:cTn id="7" dur="30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diamond(out)">
                                      <p:cBhvr>
                                        <p:cTn id="10" dur="3000"/>
                                        <p:tgtEl>
                                          <p:spTgt spid="4098"/>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el jardín de las delicias del bosco"/>
          <p:cNvPicPr>
            <a:picLocks noChangeAspect="1" noChangeArrowheads="1"/>
          </p:cNvPicPr>
          <p:nvPr/>
        </p:nvPicPr>
        <p:blipFill>
          <a:blip r:embed="rId2" cstate="print"/>
          <a:stretch>
            <a:fillRect/>
          </a:stretch>
        </p:blipFill>
        <p:spPr bwMode="auto">
          <a:xfrm>
            <a:off x="251520" y="195486"/>
            <a:ext cx="5977257" cy="4021807"/>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de el jardín de las delicias del bosco"/>
          <p:cNvPicPr>
            <a:picLocks noChangeAspect="1" noChangeArrowheads="1"/>
          </p:cNvPicPr>
          <p:nvPr/>
        </p:nvPicPr>
        <p:blipFill>
          <a:blip r:embed="rId2" cstate="print"/>
          <a:stretch>
            <a:fillRect/>
          </a:stretch>
        </p:blipFill>
        <p:spPr bwMode="auto">
          <a:xfrm>
            <a:off x="251520" y="195486"/>
            <a:ext cx="5976664" cy="4033267"/>
          </a:xfrm>
          <a:prstGeom prst="rect">
            <a:avLst/>
          </a:prstGeom>
          <a:noFill/>
          <a:effectLst>
            <a:outerShdw blurRad="50800" dist="38100" dir="5400000" algn="t" rotWithShape="0">
              <a:prstClr val="black">
                <a:alpha val="40000"/>
              </a:prstClr>
            </a:outerShdw>
            <a:softEdge rad="63500"/>
          </a:effectLst>
          <a:extLst/>
        </p:spPr>
      </p:pic>
      <p:sp>
        <p:nvSpPr>
          <p:cNvPr id="4" name="3 CuadroTexto"/>
          <p:cNvSpPr txBox="1"/>
          <p:nvPr/>
        </p:nvSpPr>
        <p:spPr>
          <a:xfrm>
            <a:off x="6444208" y="483518"/>
            <a:ext cx="2520280" cy="3139321"/>
          </a:xfrm>
          <a:prstGeom prst="rect">
            <a:avLst/>
          </a:prstGeom>
          <a:noFill/>
        </p:spPr>
        <p:txBody>
          <a:bodyPr wrap="square" rtlCol="0">
            <a:spAutoFit/>
          </a:bodyPr>
          <a:lstStyle/>
          <a:p>
            <a:r>
              <a:rPr lang="es-ES" sz="22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Y entonces, la primogénita, que era Dolores optó por casarse con el primer hombre que la pretendió, un ex teniente granadino, de nombre Esteban Tovar.</a:t>
            </a:r>
            <a:endParaRPr lang="es-ES" sz="22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6" name="5 CuadroTexto"/>
          <p:cNvSpPr txBox="1"/>
          <p:nvPr/>
        </p:nvSpPr>
        <p:spPr>
          <a:xfrm>
            <a:off x="1475656" y="4371950"/>
            <a:ext cx="3303277" cy="523220"/>
          </a:xfrm>
          <a:prstGeom prst="rect">
            <a:avLst/>
          </a:prstGeom>
          <a:noFill/>
        </p:spPr>
        <p:txBody>
          <a:bodyPr wrap="none" rtlCol="0">
            <a:spAutoFit/>
          </a:bodyPr>
          <a:lstStyle/>
          <a:p>
            <a:r>
              <a:rPr lang="es-ES" sz="28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Museo de La Dolores</a:t>
            </a:r>
            <a:endParaRPr lang="es-ES" sz="28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600" advTm="22000">
        <p14:conveyor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ox(out)">
                                      <p:cBhvr>
                                        <p:cTn id="7" dur="3000"/>
                                        <p:tgtEl>
                                          <p:spTgt spid="5122"/>
                                        </p:tgtEl>
                                      </p:cBhvr>
                                    </p:animEffect>
                                  </p:childTnLst>
                                </p:cTn>
                              </p:par>
                              <p:par>
                                <p:cTn id="8" presetID="14"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vertical)">
                                      <p:cBhvr>
                                        <p:cTn id="10" dur="3000"/>
                                        <p:tgtEl>
                                          <p:spTgt spid="5"/>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16500"/>
                            </p:stCondLst>
                            <p:childTnLst>
                              <p:par>
                                <p:cTn id="18" presetID="23" presetClass="entr" presetSubtype="16" fill="hold" grpId="0" nodeType="afterEffect">
                                  <p:stCondLst>
                                    <p:cond delay="50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fltVal val="0"/>
                                          </p:val>
                                        </p:tav>
                                        <p:tav tm="100000">
                                          <p:val>
                                            <p:strVal val="#ppt_w"/>
                                          </p:val>
                                        </p:tav>
                                      </p:tavLst>
                                    </p:anim>
                                    <p:anim calcmode="lin" valueType="num">
                                      <p:cBhvr>
                                        <p:cTn id="21"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Resultado de imagen de La condesa húngara Erzsébet Báthory"/>
          <p:cNvPicPr>
            <a:picLocks noChangeAspect="1" noChangeArrowheads="1"/>
          </p:cNvPicPr>
          <p:nvPr/>
        </p:nvPicPr>
        <p:blipFill>
          <a:blip r:embed="rId2" cstate="print"/>
          <a:stretch>
            <a:fillRect/>
          </a:stretch>
        </p:blipFill>
        <p:spPr bwMode="auto">
          <a:xfrm>
            <a:off x="395288" y="878369"/>
            <a:ext cx="4536752" cy="3380411"/>
          </a:xfrm>
          <a:prstGeom prst="rect">
            <a:avLst/>
          </a:prstGeom>
          <a:noFill/>
          <a:effectLst>
            <a:outerShdw blurRad="50800" dist="38100" dir="5400000" algn="t" rotWithShape="0">
              <a:prstClr val="black">
                <a:alpha val="40000"/>
              </a:prstClr>
            </a:outerShdw>
            <a:softEdge rad="63500"/>
          </a:effectLst>
          <a:extLst/>
        </p:spPr>
      </p:pic>
      <p:pic>
        <p:nvPicPr>
          <p:cNvPr id="5" name="Picture 4" descr="Resultado de imagen de La condesa húngara Erzsébet Báthory"/>
          <p:cNvPicPr>
            <a:picLocks noChangeAspect="1" noChangeArrowheads="1"/>
          </p:cNvPicPr>
          <p:nvPr/>
        </p:nvPicPr>
        <p:blipFill>
          <a:blip r:embed="rId2" cstate="print"/>
          <a:stretch>
            <a:fillRect/>
          </a:stretch>
        </p:blipFill>
        <p:spPr bwMode="auto">
          <a:xfrm>
            <a:off x="395536" y="843559"/>
            <a:ext cx="4536504" cy="3415222"/>
          </a:xfrm>
          <a:prstGeom prst="rect">
            <a:avLst/>
          </a:prstGeom>
          <a:noFill/>
          <a:effectLst>
            <a:outerShdw blurRad="50800" dist="38100" dir="5400000" algn="t" rotWithShape="0">
              <a:prstClr val="black">
                <a:alpha val="40000"/>
              </a:prstClr>
            </a:outerShdw>
            <a:softEdge rad="63500"/>
          </a:effectLst>
          <a:extLst/>
        </p:spPr>
      </p:pic>
      <p:pic>
        <p:nvPicPr>
          <p:cNvPr id="6" name="Picture 4" descr="Resultado de imagen de La condesa húngara Erzsébet Báthory"/>
          <p:cNvPicPr>
            <a:picLocks noChangeAspect="1" noChangeArrowheads="1"/>
          </p:cNvPicPr>
          <p:nvPr/>
        </p:nvPicPr>
        <p:blipFill>
          <a:blip r:embed="rId2" cstate="print"/>
          <a:stretch>
            <a:fillRect/>
          </a:stretch>
        </p:blipFill>
        <p:spPr bwMode="auto">
          <a:xfrm>
            <a:off x="395536" y="843558"/>
            <a:ext cx="4536504" cy="3415223"/>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5148064" y="483518"/>
            <a:ext cx="3816424" cy="3816429"/>
          </a:xfrm>
          <a:prstGeom prst="rect">
            <a:avLst/>
          </a:prstGeom>
          <a:noFill/>
        </p:spPr>
        <p:txBody>
          <a:bodyPr wrap="square" rtlCol="0">
            <a:spAutoFit/>
          </a:bodyPr>
          <a:lstStyle/>
          <a:p>
            <a:r>
              <a:rPr lang="es-ES" sz="22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Ella era alta, rubia, de ojos azules, muy elegante. La boda se celebró en Zaragoza: con veinte años la novia; el novio cinco años mayor. Fijaron su residencia en Calatayud, la patria chica de Dolores. Mediaba el siglo XIX y el matrimonio alternaba con lo mejor de la buena sociedad bilbilitana.</a:t>
            </a:r>
            <a:endParaRPr lang="es-ES" sz="22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8" name="7 CuadroTexto"/>
          <p:cNvSpPr txBox="1"/>
          <p:nvPr/>
        </p:nvSpPr>
        <p:spPr>
          <a:xfrm>
            <a:off x="611560" y="267494"/>
            <a:ext cx="3303277" cy="523220"/>
          </a:xfrm>
          <a:prstGeom prst="rect">
            <a:avLst/>
          </a:prstGeom>
          <a:noFill/>
        </p:spPr>
        <p:txBody>
          <a:bodyPr wrap="none" rtlCol="0">
            <a:spAutoFit/>
          </a:bodyPr>
          <a:lstStyle/>
          <a:p>
            <a:r>
              <a:rPr lang="es-ES" sz="28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Mesón de La Dolores</a:t>
            </a:r>
            <a:endParaRPr lang="es-ES" sz="28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750" advTm="34000">
        <p14:prism isContent="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blinds(vertical)">
                                      <p:cBhvr>
                                        <p:cTn id="13" dur="3000"/>
                                        <p:tgtEl>
                                          <p:spTgt spid="6148"/>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28300"/>
                            </p:stCondLst>
                            <p:childTnLst>
                              <p:par>
                                <p:cTn id="21" presetID="23" presetClass="entr" presetSubtype="16" fill="hold" grpId="0" nodeType="afterEffect">
                                  <p:stCondLst>
                                    <p:cond delay="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p:cNvPicPr>
            <a:picLocks noChangeAspect="1" noChangeArrowheads="1"/>
          </p:cNvPicPr>
          <p:nvPr/>
        </p:nvPicPr>
        <p:blipFill>
          <a:blip r:embed="rId2" cstate="print"/>
          <a:stretch>
            <a:fillRect/>
          </a:stretch>
        </p:blipFill>
        <p:spPr bwMode="auto">
          <a:xfrm>
            <a:off x="467544" y="339725"/>
            <a:ext cx="2958222" cy="4375150"/>
          </a:xfrm>
          <a:prstGeom prst="rect">
            <a:avLst/>
          </a:prstGeom>
          <a:noFill/>
          <a:effectLst>
            <a:outerShdw blurRad="50800" dist="38100" dir="5400000" algn="t" rotWithShape="0">
              <a:prstClr val="black">
                <a:alpha val="40000"/>
              </a:prstClr>
            </a:outerShdw>
            <a:softEdge rad="63500"/>
          </a:effectLst>
          <a:extLst/>
        </p:spPr>
      </p:pic>
      <p:pic>
        <p:nvPicPr>
          <p:cNvPr id="4" name="Picture 2" descr="Resultado de imagen"/>
          <p:cNvPicPr>
            <a:picLocks noChangeAspect="1" noChangeArrowheads="1"/>
          </p:cNvPicPr>
          <p:nvPr/>
        </p:nvPicPr>
        <p:blipFill>
          <a:blip r:embed="rId2" cstate="print"/>
          <a:stretch>
            <a:fillRect/>
          </a:stretch>
        </p:blipFill>
        <p:spPr bwMode="auto">
          <a:xfrm>
            <a:off x="467544" y="339502"/>
            <a:ext cx="2957453" cy="4375150"/>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p:cNvPicPr>
            <a:picLocks noChangeAspect="1" noChangeArrowheads="1"/>
          </p:cNvPicPr>
          <p:nvPr/>
        </p:nvPicPr>
        <p:blipFill>
          <a:blip r:embed="rId2" cstate="print"/>
          <a:stretch>
            <a:fillRect/>
          </a:stretch>
        </p:blipFill>
        <p:spPr bwMode="auto">
          <a:xfrm>
            <a:off x="467544" y="339502"/>
            <a:ext cx="2957453" cy="4375150"/>
          </a:xfrm>
          <a:prstGeom prst="rect">
            <a:avLst/>
          </a:prstGeom>
          <a:noFill/>
          <a:effectLst>
            <a:outerShdw blurRad="50800" dist="38100" dir="5400000" algn="t" rotWithShape="0">
              <a:prstClr val="black">
                <a:alpha val="40000"/>
              </a:prstClr>
            </a:outerShdw>
            <a:softEdge rad="63500"/>
          </a:effectLst>
          <a:extLst/>
        </p:spPr>
      </p:pic>
      <p:sp>
        <p:nvSpPr>
          <p:cNvPr id="6" name="5 CuadroTexto"/>
          <p:cNvSpPr txBox="1"/>
          <p:nvPr/>
        </p:nvSpPr>
        <p:spPr>
          <a:xfrm>
            <a:off x="3851920" y="627534"/>
            <a:ext cx="4968552" cy="3108543"/>
          </a:xfrm>
          <a:prstGeom prst="rect">
            <a:avLst/>
          </a:prstGeom>
          <a:noFill/>
        </p:spPr>
        <p:txBody>
          <a:bodyPr wrap="square" rtlCol="0">
            <a:spAutoFit/>
          </a:bodyPr>
          <a:lstStyle/>
          <a:p>
            <a:r>
              <a:rPr lang="es-ES" sz="28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El marido encontró trabajo como secretario del Ayuntamiento. Fueron llegando los hijos al feliz hogar, cuatro en total. Pero como en el litigio contra el padre de ella fueron gastando gran parte de su patrimonio….</a:t>
            </a:r>
            <a:endParaRPr lang="es-ES" sz="28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500" advTm="25000">
        <p14:window dir="vert"/>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6146"/>
                                        </p:tgtEl>
                                        <p:attrNameLst>
                                          <p:attrName>style.visibility</p:attrName>
                                        </p:attrNameLst>
                                      </p:cBhvr>
                                      <p:to>
                                        <p:strVal val="visible"/>
                                      </p:to>
                                    </p:set>
                                    <p:animEffect transition="in" filter="box(out)">
                                      <p:cBhvr>
                                        <p:cTn id="13" dur="3000"/>
                                        <p:tgtEl>
                                          <p:spTgt spid="614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El péndulo de Foucault"/>
          <p:cNvPicPr>
            <a:picLocks noChangeAspect="1" noChangeArrowheads="1"/>
          </p:cNvPicPr>
          <p:nvPr/>
        </p:nvPicPr>
        <p:blipFill>
          <a:blip r:embed="rId2" cstate="print"/>
          <a:stretch>
            <a:fillRect/>
          </a:stretch>
        </p:blipFill>
        <p:spPr bwMode="auto">
          <a:xfrm>
            <a:off x="323528" y="554108"/>
            <a:ext cx="4824536" cy="3313786"/>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de El péndulo de Foucault"/>
          <p:cNvPicPr>
            <a:picLocks noChangeAspect="1" noChangeArrowheads="1"/>
          </p:cNvPicPr>
          <p:nvPr/>
        </p:nvPicPr>
        <p:blipFill>
          <a:blip r:embed="rId2" cstate="print"/>
          <a:stretch>
            <a:fillRect/>
          </a:stretch>
        </p:blipFill>
        <p:spPr bwMode="auto">
          <a:xfrm>
            <a:off x="323528" y="555527"/>
            <a:ext cx="4824536" cy="3312368"/>
          </a:xfrm>
          <a:prstGeom prst="rect">
            <a:avLst/>
          </a:prstGeom>
          <a:noFill/>
          <a:effectLst>
            <a:outerShdw blurRad="50800" dist="38100" dir="5400000" algn="t" rotWithShape="0">
              <a:prstClr val="black">
                <a:alpha val="40000"/>
              </a:prstClr>
            </a:outerShdw>
            <a:softEdge rad="63500"/>
          </a:effectLst>
          <a:extLst/>
        </p:spPr>
      </p:pic>
      <p:pic>
        <p:nvPicPr>
          <p:cNvPr id="6" name="Picture 2" descr="Resultado de imagen de El péndulo de Foucault"/>
          <p:cNvPicPr>
            <a:picLocks noChangeAspect="1" noChangeArrowheads="1"/>
          </p:cNvPicPr>
          <p:nvPr/>
        </p:nvPicPr>
        <p:blipFill>
          <a:blip r:embed="rId2" cstate="print"/>
          <a:stretch>
            <a:fillRect/>
          </a:stretch>
        </p:blipFill>
        <p:spPr bwMode="auto">
          <a:xfrm>
            <a:off x="323528" y="555527"/>
            <a:ext cx="4824536" cy="3312368"/>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539552" y="4227934"/>
            <a:ext cx="4045146" cy="461665"/>
          </a:xfrm>
          <a:prstGeom prst="rect">
            <a:avLst/>
          </a:prstGeom>
          <a:noFill/>
        </p:spPr>
        <p:txBody>
          <a:bodyPr wrap="none" rtlCol="0">
            <a:spAutoFit/>
          </a:bodyPr>
          <a:lstStyle/>
          <a:p>
            <a:r>
              <a:rPr lang="es-ES" sz="24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Patio del Mesón de La Dolores</a:t>
            </a:r>
            <a:endParaRPr lang="es-ES" sz="24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8" name="7 CuadroTexto"/>
          <p:cNvSpPr txBox="1"/>
          <p:nvPr/>
        </p:nvSpPr>
        <p:spPr>
          <a:xfrm>
            <a:off x="5364088" y="339502"/>
            <a:ext cx="3600400" cy="3477875"/>
          </a:xfrm>
          <a:prstGeom prst="rect">
            <a:avLst/>
          </a:prstGeom>
          <a:noFill/>
        </p:spPr>
        <p:txBody>
          <a:bodyPr wrap="square" rtlCol="0">
            <a:spAutoFit/>
          </a:bodyPr>
          <a:lstStyle/>
          <a:p>
            <a:r>
              <a:rPr lang="es-ES" sz="20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….con el añadido de que habían adquirido a sus dos hermanos la parte de la herencia que les correspondía, las necesidades comenzaron a aparecer, originando la lógica preocupación de aquella familia. Esteban Tovar fue poco a poco renunciando a sus deberes de esposo, alejándose cada vez más de su mujer.</a:t>
            </a:r>
            <a:endParaRPr lang="es-ES" sz="20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600" advTm="35000">
        <p14:prism isContent="1" isInverted="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3" presetClass="entr" presetSubtype="10"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blinds(horizontal)">
                                      <p:cBhvr>
                                        <p:cTn id="13" dur="3000"/>
                                        <p:tgtEl>
                                          <p:spTgt spid="819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par>
                          <p:cTn id="20" fill="hold">
                            <p:stCondLst>
                              <p:cond delay="29200"/>
                            </p:stCondLst>
                            <p:childTnLst>
                              <p:par>
                                <p:cTn id="21" presetID="23" presetClass="entr" presetSubtype="16" fill="hold" grpId="0" nodeType="afterEffect">
                                  <p:stCondLst>
                                    <p:cond delay="50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de Jonathan Swift"/>
          <p:cNvPicPr>
            <a:picLocks noChangeAspect="1" noChangeArrowheads="1"/>
          </p:cNvPicPr>
          <p:nvPr/>
        </p:nvPicPr>
        <p:blipFill>
          <a:blip r:embed="rId2" cstate="print"/>
          <a:stretch>
            <a:fillRect/>
          </a:stretch>
        </p:blipFill>
        <p:spPr bwMode="auto">
          <a:xfrm>
            <a:off x="755576" y="267494"/>
            <a:ext cx="3369879" cy="4536504"/>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de Jonathan Swift"/>
          <p:cNvPicPr>
            <a:picLocks noChangeAspect="1" noChangeArrowheads="1"/>
          </p:cNvPicPr>
          <p:nvPr/>
        </p:nvPicPr>
        <p:blipFill>
          <a:blip r:embed="rId2" cstate="print"/>
          <a:stretch>
            <a:fillRect/>
          </a:stretch>
        </p:blipFill>
        <p:spPr bwMode="auto">
          <a:xfrm>
            <a:off x="755576" y="267494"/>
            <a:ext cx="3384376" cy="4536503"/>
          </a:xfrm>
          <a:prstGeom prst="rect">
            <a:avLst/>
          </a:prstGeom>
          <a:noFill/>
          <a:effectLst>
            <a:outerShdw blurRad="50800" dist="38100" dir="5400000" algn="t" rotWithShape="0">
              <a:prstClr val="black">
                <a:alpha val="40000"/>
              </a:prstClr>
            </a:outerShdw>
            <a:softEdge rad="63500"/>
          </a:effectLst>
          <a:extLst/>
        </p:spPr>
      </p:pic>
      <p:pic>
        <p:nvPicPr>
          <p:cNvPr id="6" name="Picture 2" descr="Resultado de imagen de Jonathan Swift"/>
          <p:cNvPicPr>
            <a:picLocks noChangeAspect="1" noChangeArrowheads="1"/>
          </p:cNvPicPr>
          <p:nvPr/>
        </p:nvPicPr>
        <p:blipFill>
          <a:blip r:embed="rId2" cstate="print"/>
          <a:stretch>
            <a:fillRect/>
          </a:stretch>
        </p:blipFill>
        <p:spPr bwMode="auto">
          <a:xfrm>
            <a:off x="755576" y="267495"/>
            <a:ext cx="3384376" cy="4536504"/>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4355976" y="267494"/>
            <a:ext cx="4536504" cy="3785652"/>
          </a:xfrm>
          <a:prstGeom prst="rect">
            <a:avLst/>
          </a:prstGeom>
          <a:noFill/>
        </p:spPr>
        <p:txBody>
          <a:bodyPr wrap="square" rtlCol="0">
            <a:spAutoFit/>
          </a:bodyPr>
          <a:lstStyle/>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Dolores Peinador entró en un periodo de desazón por el abandono de su marido. Su comportamiento ya no fue igual entre sus conocidos. No estando comprobado que en ausencia de Esteban ella le fuera infiel, tampoco se sabe a ciencia cierta qué hizo para que a su alrededor comenzaran las murmuraciones. </a:t>
            </a:r>
            <a:endParaRPr lang="es-ES" sz="24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500" advTm="32000">
        <p14:flythrough/>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3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11266"/>
                                        </p:tgtEl>
                                        <p:attrNameLst>
                                          <p:attrName>style.visibility</p:attrName>
                                        </p:attrNameLst>
                                      </p:cBhvr>
                                      <p:to>
                                        <p:strVal val="visible"/>
                                      </p:to>
                                    </p:set>
                                    <p:animEffect transition="in" filter="strips(downRight)">
                                      <p:cBhvr>
                                        <p:cTn id="13" dur="3000"/>
                                        <p:tgtEl>
                                          <p:spTgt spid="1126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esultado de imagen"/>
          <p:cNvPicPr>
            <a:picLocks noChangeAspect="1" noChangeArrowheads="1"/>
          </p:cNvPicPr>
          <p:nvPr/>
        </p:nvPicPr>
        <p:blipFill>
          <a:blip r:embed="rId2" cstate="print"/>
          <a:stretch>
            <a:fillRect/>
          </a:stretch>
        </p:blipFill>
        <p:spPr bwMode="auto">
          <a:xfrm>
            <a:off x="395536" y="785961"/>
            <a:ext cx="4104456" cy="3874021"/>
          </a:xfrm>
          <a:prstGeom prst="rect">
            <a:avLst/>
          </a:prstGeom>
          <a:noFill/>
          <a:effectLst>
            <a:outerShdw blurRad="50800" dist="38100" dir="5400000" algn="t" rotWithShape="0">
              <a:prstClr val="black">
                <a:alpha val="40000"/>
              </a:prstClr>
            </a:outerShdw>
            <a:softEdge rad="63500"/>
          </a:effectLst>
          <a:extLst/>
        </p:spPr>
      </p:pic>
      <p:pic>
        <p:nvPicPr>
          <p:cNvPr id="4" name="Picture 2" descr="Resultado de imagen"/>
          <p:cNvPicPr>
            <a:picLocks noChangeAspect="1" noChangeArrowheads="1"/>
          </p:cNvPicPr>
          <p:nvPr/>
        </p:nvPicPr>
        <p:blipFill>
          <a:blip r:embed="rId2" cstate="print"/>
          <a:stretch>
            <a:fillRect/>
          </a:stretch>
        </p:blipFill>
        <p:spPr bwMode="auto">
          <a:xfrm>
            <a:off x="395536" y="771551"/>
            <a:ext cx="4104456" cy="3874020"/>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p:cNvPicPr>
            <a:picLocks noChangeAspect="1" noChangeArrowheads="1"/>
          </p:cNvPicPr>
          <p:nvPr/>
        </p:nvPicPr>
        <p:blipFill>
          <a:blip r:embed="rId2" cstate="print"/>
          <a:stretch>
            <a:fillRect/>
          </a:stretch>
        </p:blipFill>
        <p:spPr bwMode="auto">
          <a:xfrm>
            <a:off x="395536" y="771551"/>
            <a:ext cx="4104456" cy="3874020"/>
          </a:xfrm>
          <a:prstGeom prst="rect">
            <a:avLst/>
          </a:prstGeom>
          <a:noFill/>
          <a:effectLst>
            <a:outerShdw blurRad="50800" dist="38100" dir="5400000" algn="t" rotWithShape="0">
              <a:prstClr val="black">
                <a:alpha val="40000"/>
              </a:prstClr>
            </a:outerShdw>
            <a:softEdge rad="63500"/>
          </a:effectLst>
          <a:extLst/>
        </p:spPr>
      </p:pic>
      <p:sp>
        <p:nvSpPr>
          <p:cNvPr id="6" name="5 CuadroTexto"/>
          <p:cNvSpPr txBox="1"/>
          <p:nvPr/>
        </p:nvSpPr>
        <p:spPr>
          <a:xfrm>
            <a:off x="4644008" y="195486"/>
            <a:ext cx="4320480" cy="4154984"/>
          </a:xfrm>
          <a:prstGeom prst="rect">
            <a:avLst/>
          </a:prstGeom>
          <a:noFill/>
        </p:spPr>
        <p:txBody>
          <a:bodyPr wrap="square" rtlCol="0">
            <a:spAutoFit/>
          </a:bodyPr>
          <a:lstStyle/>
          <a:p>
            <a:r>
              <a:rPr lang="es-ES" sz="2400" dirty="0" smtClean="0">
                <a:solidFill>
                  <a:schemeClr val="bg1"/>
                </a:solidFill>
                <a:effectLst>
                  <a:outerShdw blurRad="38100" dist="38100" dir="2700000" algn="tl">
                    <a:srgbClr val="000000">
                      <a:alpha val="43137"/>
                    </a:srgbClr>
                  </a:outerShdw>
                </a:effectLst>
                <a:latin typeface="+mj-lt"/>
              </a:rPr>
              <a:t>Fue cuando alguien dio en inventar una copla en la que Dolores era aludida poniendo en tela de juicio su honor. ¿Qué pudo ocurrir? No hallando amor en su marido, ni siquiera comprensión, aguantando los agravios de su padre que no cedía con la herencia, pudo haberse entregado a otro hombre.</a:t>
            </a:r>
            <a:endParaRPr lang="es-ES" sz="2400" dirty="0">
              <a:solidFill>
                <a:schemeClr val="bg1"/>
              </a:solidFill>
              <a:effectLst>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500" advTm="32000">
        <p14:ripp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par>
                                <p:cTn id="11" presetID="20" presetClass="entr" presetSubtype="0" fill="hold" nodeType="withEffect">
                                  <p:stCondLst>
                                    <p:cond delay="1500"/>
                                  </p:stCondLst>
                                  <p:childTnLst>
                                    <p:set>
                                      <p:cBhvr>
                                        <p:cTn id="12" dur="1" fill="hold">
                                          <p:stCondLst>
                                            <p:cond delay="0"/>
                                          </p:stCondLst>
                                        </p:cTn>
                                        <p:tgtEl>
                                          <p:spTgt spid="9218"/>
                                        </p:tgtEl>
                                        <p:attrNameLst>
                                          <p:attrName>style.visibility</p:attrName>
                                        </p:attrNameLst>
                                      </p:cBhvr>
                                      <p:to>
                                        <p:strVal val="visible"/>
                                      </p:to>
                                    </p:set>
                                    <p:animEffect transition="in" filter="wedge">
                                      <p:cBhvr>
                                        <p:cTn id="13" dur="2000"/>
                                        <p:tgtEl>
                                          <p:spTgt spid="9218"/>
                                        </p:tgtEl>
                                      </p:cBhvr>
                                    </p:animEffect>
                                  </p:childTnLst>
                                </p:cTn>
                              </p:par>
                              <p:par>
                                <p:cTn id="14" presetID="23" presetClass="entr" presetSubtype="272" fill="hold" nodeType="withEffect">
                                  <p:stCondLst>
                                    <p:cond delay="1500"/>
                                  </p:stCondLst>
                                  <p:childTnLst>
                                    <p:set>
                                      <p:cBhvr>
                                        <p:cTn id="15" dur="1" fill="hold">
                                          <p:stCondLst>
                                            <p:cond delay="0"/>
                                          </p:stCondLst>
                                        </p:cTn>
                                        <p:tgtEl>
                                          <p:spTgt spid="9218"/>
                                        </p:tgtEl>
                                        <p:attrNameLst>
                                          <p:attrName>style.visibility</p:attrName>
                                        </p:attrNameLst>
                                      </p:cBhvr>
                                      <p:to>
                                        <p:strVal val="visible"/>
                                      </p:to>
                                    </p:set>
                                    <p:anim calcmode="lin" valueType="num">
                                      <p:cBhvr>
                                        <p:cTn id="16" dur="2000" fill="hold"/>
                                        <p:tgtEl>
                                          <p:spTgt spid="9218"/>
                                        </p:tgtEl>
                                        <p:attrNameLst>
                                          <p:attrName>ppt_w</p:attrName>
                                        </p:attrNameLst>
                                      </p:cBhvr>
                                      <p:tavLst>
                                        <p:tav tm="0">
                                          <p:val>
                                            <p:strVal val="2/3*#ppt_w"/>
                                          </p:val>
                                        </p:tav>
                                        <p:tav tm="100000">
                                          <p:val>
                                            <p:strVal val="#ppt_w"/>
                                          </p:val>
                                        </p:tav>
                                      </p:tavLst>
                                    </p:anim>
                                    <p:anim calcmode="lin" valueType="num">
                                      <p:cBhvr>
                                        <p:cTn id="17" dur="2000" fill="hold"/>
                                        <p:tgtEl>
                                          <p:spTgt spid="9218"/>
                                        </p:tgtEl>
                                        <p:attrNameLst>
                                          <p:attrName>ppt_h</p:attrName>
                                        </p:attrNameLst>
                                      </p:cBhvr>
                                      <p:tavLst>
                                        <p:tav tm="0">
                                          <p:val>
                                            <p:strVal val="2/3*#ppt_h"/>
                                          </p:val>
                                        </p:tav>
                                        <p:tav tm="100000">
                                          <p:val>
                                            <p:strVal val="#ppt_h"/>
                                          </p:val>
                                        </p:tav>
                                      </p:tavLst>
                                    </p:anim>
                                  </p:childTnLst>
                                </p:cTn>
                              </p:par>
                            </p:childTnLst>
                          </p:cTn>
                        </p:par>
                        <p:par>
                          <p:cTn id="18" fill="hold">
                            <p:stCondLst>
                              <p:cond delay="3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6" name="Picture 6" descr="Resultado de imagen"/>
          <p:cNvPicPr>
            <a:picLocks noChangeAspect="1" noChangeArrowheads="1"/>
          </p:cNvPicPr>
          <p:nvPr/>
        </p:nvPicPr>
        <p:blipFill>
          <a:blip r:embed="rId2" cstate="print"/>
          <a:stretch>
            <a:fillRect/>
          </a:stretch>
        </p:blipFill>
        <p:spPr bwMode="auto">
          <a:xfrm>
            <a:off x="251520" y="1046854"/>
            <a:ext cx="4176464" cy="3397104"/>
          </a:xfrm>
          <a:prstGeom prst="rect">
            <a:avLst/>
          </a:prstGeom>
          <a:noFill/>
          <a:effectLst>
            <a:outerShdw blurRad="50800" dist="38100" dir="5400000" algn="t" rotWithShape="0">
              <a:prstClr val="black">
                <a:alpha val="40000"/>
              </a:prstClr>
            </a:outerShdw>
            <a:softEdge rad="63500"/>
          </a:effectLst>
          <a:extLst/>
        </p:spPr>
      </p:pic>
      <p:pic>
        <p:nvPicPr>
          <p:cNvPr id="7" name="Picture 6" descr="Resultado de imagen"/>
          <p:cNvPicPr>
            <a:picLocks noChangeAspect="1" noChangeArrowheads="1"/>
          </p:cNvPicPr>
          <p:nvPr/>
        </p:nvPicPr>
        <p:blipFill>
          <a:blip r:embed="rId2" cstate="print"/>
          <a:stretch>
            <a:fillRect/>
          </a:stretch>
        </p:blipFill>
        <p:spPr bwMode="auto">
          <a:xfrm>
            <a:off x="251520" y="1059582"/>
            <a:ext cx="4176464" cy="3361099"/>
          </a:xfrm>
          <a:prstGeom prst="rect">
            <a:avLst/>
          </a:prstGeom>
          <a:noFill/>
          <a:effectLst>
            <a:outerShdw blurRad="50800" dist="38100" dir="5400000" algn="t" rotWithShape="0">
              <a:prstClr val="black">
                <a:alpha val="40000"/>
              </a:prstClr>
            </a:outerShdw>
            <a:softEdge rad="63500"/>
          </a:effectLst>
          <a:extLst/>
        </p:spPr>
      </p:pic>
      <p:pic>
        <p:nvPicPr>
          <p:cNvPr id="8" name="Picture 6" descr="Resultado de imagen"/>
          <p:cNvPicPr>
            <a:picLocks noChangeAspect="1" noChangeArrowheads="1"/>
          </p:cNvPicPr>
          <p:nvPr/>
        </p:nvPicPr>
        <p:blipFill>
          <a:blip r:embed="rId2" cstate="print"/>
          <a:stretch>
            <a:fillRect/>
          </a:stretch>
        </p:blipFill>
        <p:spPr bwMode="auto">
          <a:xfrm>
            <a:off x="251520" y="1059582"/>
            <a:ext cx="4176464" cy="3361099"/>
          </a:xfrm>
          <a:prstGeom prst="rect">
            <a:avLst/>
          </a:prstGeom>
          <a:noFill/>
          <a:effectLst>
            <a:outerShdw blurRad="50800" dist="38100" dir="5400000" algn="t" rotWithShape="0">
              <a:prstClr val="black">
                <a:alpha val="40000"/>
              </a:prstClr>
            </a:outerShdw>
            <a:softEdge rad="63500"/>
          </a:effectLst>
          <a:extLst/>
        </p:spPr>
      </p:pic>
      <p:sp>
        <p:nvSpPr>
          <p:cNvPr id="5" name="4 CuadroTexto"/>
          <p:cNvSpPr txBox="1"/>
          <p:nvPr/>
        </p:nvSpPr>
        <p:spPr>
          <a:xfrm>
            <a:off x="4644008" y="339502"/>
            <a:ext cx="4320480" cy="3785652"/>
          </a:xfrm>
          <a:prstGeom prst="rect">
            <a:avLst/>
          </a:prstGeom>
          <a:noFill/>
        </p:spPr>
        <p:txBody>
          <a:bodyPr wrap="square" rtlCol="0">
            <a:spAutoFit/>
          </a:bodyPr>
          <a:lstStyle/>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Pero es una suposición, las investigaciones no corroboran esa posible conducta de ella.</a:t>
            </a:r>
          </a:p>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Como mujer ¿precisaba de encuentros adulterinos para mitigar la soledad que le producía la ausencia constante de su esposo? Insistimos que son cuestiones ya imposibles de dilucidar.</a:t>
            </a:r>
            <a:endParaRPr lang="es-ES" sz="24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6" name="5 CuadroTexto"/>
          <p:cNvSpPr txBox="1"/>
          <p:nvPr/>
        </p:nvSpPr>
        <p:spPr>
          <a:xfrm>
            <a:off x="323528" y="411510"/>
            <a:ext cx="3728841" cy="430887"/>
          </a:xfrm>
          <a:prstGeom prst="rect">
            <a:avLst/>
          </a:prstGeom>
          <a:noFill/>
        </p:spPr>
        <p:txBody>
          <a:bodyPr wrap="none" rtlCol="0">
            <a:spAutoFit/>
          </a:bodyPr>
          <a:lstStyle/>
          <a:p>
            <a:r>
              <a:rPr lang="es-ES" sz="22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Patio del Mesón de La Dolores</a:t>
            </a:r>
            <a:endParaRPr lang="es-ES" sz="22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14:glitter dir="u"/>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30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strVal val="4/3*#ppt_w"/>
                                          </p:val>
                                        </p:tav>
                                        <p:tav tm="100000">
                                          <p:val>
                                            <p:strVal val="#ppt_w"/>
                                          </p:val>
                                        </p:tav>
                                      </p:tavLst>
                                    </p:anim>
                                    <p:anim calcmode="lin" valueType="num">
                                      <p:cBhvr>
                                        <p:cTn id="11" dur="3000" fill="hold"/>
                                        <p:tgtEl>
                                          <p:spTgt spid="8"/>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10246"/>
                                        </p:tgtEl>
                                        <p:attrNameLst>
                                          <p:attrName>style.visibility</p:attrName>
                                        </p:attrNameLst>
                                      </p:cBhvr>
                                      <p:to>
                                        <p:strVal val="visible"/>
                                      </p:to>
                                    </p:set>
                                    <p:animEffect transition="in" filter="blinds(vertical)">
                                      <p:cBhvr>
                                        <p:cTn id="21" dur="3000"/>
                                        <p:tgtEl>
                                          <p:spTgt spid="10246"/>
                                        </p:tgtEl>
                                      </p:cBhvr>
                                    </p:animEffect>
                                  </p:childTnLst>
                                </p:cTn>
                              </p:par>
                              <p:par>
                                <p:cTn id="22" presetID="23" presetClass="entr" presetSubtype="288" fill="hold" nodeType="withEffect">
                                  <p:stCondLst>
                                    <p:cond delay="0"/>
                                  </p:stCondLst>
                                  <p:childTnLst>
                                    <p:set>
                                      <p:cBhvr>
                                        <p:cTn id="23" dur="1" fill="hold">
                                          <p:stCondLst>
                                            <p:cond delay="0"/>
                                          </p:stCondLst>
                                        </p:cTn>
                                        <p:tgtEl>
                                          <p:spTgt spid="10246"/>
                                        </p:tgtEl>
                                        <p:attrNameLst>
                                          <p:attrName>style.visibility</p:attrName>
                                        </p:attrNameLst>
                                      </p:cBhvr>
                                      <p:to>
                                        <p:strVal val="visible"/>
                                      </p:to>
                                    </p:set>
                                    <p:anim calcmode="lin" valueType="num">
                                      <p:cBhvr>
                                        <p:cTn id="24" dur="3000" fill="hold"/>
                                        <p:tgtEl>
                                          <p:spTgt spid="10246"/>
                                        </p:tgtEl>
                                        <p:attrNameLst>
                                          <p:attrName>ppt_w</p:attrName>
                                        </p:attrNameLst>
                                      </p:cBhvr>
                                      <p:tavLst>
                                        <p:tav tm="0">
                                          <p:val>
                                            <p:strVal val="4/3*#ppt_w"/>
                                          </p:val>
                                        </p:tav>
                                        <p:tav tm="100000">
                                          <p:val>
                                            <p:strVal val="#ppt_w"/>
                                          </p:val>
                                        </p:tav>
                                      </p:tavLst>
                                    </p:anim>
                                    <p:anim calcmode="lin" valueType="num">
                                      <p:cBhvr>
                                        <p:cTn id="25" dur="3000" fill="hold"/>
                                        <p:tgtEl>
                                          <p:spTgt spid="1024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par>
                          <p:cTn id="32" fill="hold">
                            <p:stCondLst>
                              <p:cond delay="26900"/>
                            </p:stCondLst>
                            <p:childTnLst>
                              <p:par>
                                <p:cTn id="33" presetID="23" presetClass="entr" presetSubtype="16" fill="hold" grpId="0" nodeType="afterEffect">
                                  <p:stCondLst>
                                    <p:cond delay="50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cNvPicPr>
            <a:picLocks noChangeAspect="1" noChangeArrowheads="1"/>
          </p:cNvPicPr>
          <p:nvPr/>
        </p:nvPicPr>
        <p:blipFill>
          <a:blip r:embed="rId2" cstate="print"/>
          <a:stretch>
            <a:fillRect/>
          </a:stretch>
        </p:blipFill>
        <p:spPr bwMode="auto">
          <a:xfrm>
            <a:off x="323528" y="483518"/>
            <a:ext cx="4320158" cy="3240360"/>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p:cNvPicPr>
            <a:picLocks noChangeAspect="1" noChangeArrowheads="1"/>
          </p:cNvPicPr>
          <p:nvPr/>
        </p:nvPicPr>
        <p:blipFill>
          <a:blip r:embed="rId2" cstate="print"/>
          <a:stretch>
            <a:fillRect/>
          </a:stretch>
        </p:blipFill>
        <p:spPr bwMode="auto">
          <a:xfrm>
            <a:off x="323528" y="483518"/>
            <a:ext cx="4320480" cy="3240360"/>
          </a:xfrm>
          <a:prstGeom prst="rect">
            <a:avLst/>
          </a:prstGeom>
          <a:noFill/>
          <a:effectLst>
            <a:outerShdw blurRad="50800" dist="38100" dir="5400000" algn="t" rotWithShape="0">
              <a:prstClr val="black">
                <a:alpha val="40000"/>
              </a:prstClr>
            </a:outerShdw>
            <a:softEdge rad="63500"/>
          </a:effectLst>
          <a:extLst/>
        </p:spPr>
      </p:pic>
      <p:pic>
        <p:nvPicPr>
          <p:cNvPr id="6" name="Picture 2" descr="Resultado de imagen"/>
          <p:cNvPicPr>
            <a:picLocks noChangeAspect="1" noChangeArrowheads="1"/>
          </p:cNvPicPr>
          <p:nvPr/>
        </p:nvPicPr>
        <p:blipFill>
          <a:blip r:embed="rId2" cstate="print"/>
          <a:stretch>
            <a:fillRect/>
          </a:stretch>
        </p:blipFill>
        <p:spPr bwMode="auto">
          <a:xfrm>
            <a:off x="323528" y="483518"/>
            <a:ext cx="4320480" cy="3240360"/>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4788024" y="843558"/>
            <a:ext cx="4032448" cy="3046988"/>
          </a:xfrm>
          <a:prstGeom prst="rect">
            <a:avLst/>
          </a:prstGeom>
          <a:noFill/>
        </p:spPr>
        <p:txBody>
          <a:bodyPr wrap="square" rtlCol="0">
            <a:spAutoFit/>
          </a:bodyPr>
          <a:lstStyle/>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Entonces, ante aquellas miradas y chismorreos del vecindario, Dolores se enfrentó a su marido y decidieron dejar Calatayud para siempre en tan crítica situación, marchando con su prole a Madrid.</a:t>
            </a:r>
            <a:endParaRPr lang="es-ES" sz="24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vortex/>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circle(out)">
                                      <p:cBhvr>
                                        <p:cTn id="13" dur="3000"/>
                                        <p:tgtEl>
                                          <p:spTgt spid="2050"/>
                                        </p:tgtEl>
                                      </p:cBhvr>
                                    </p:animEffect>
                                  </p:childTnLst>
                                </p:cTn>
                              </p:par>
                              <p:par>
                                <p:cTn id="14" presetID="23" presetClass="entr" presetSubtype="272"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 calcmode="lin" valueType="num">
                                      <p:cBhvr>
                                        <p:cTn id="16" dur="3000" fill="hold"/>
                                        <p:tgtEl>
                                          <p:spTgt spid="2050"/>
                                        </p:tgtEl>
                                        <p:attrNameLst>
                                          <p:attrName>ppt_w</p:attrName>
                                        </p:attrNameLst>
                                      </p:cBhvr>
                                      <p:tavLst>
                                        <p:tav tm="0">
                                          <p:val>
                                            <p:strVal val="2/3*#ppt_w"/>
                                          </p:val>
                                        </p:tav>
                                        <p:tav tm="100000">
                                          <p:val>
                                            <p:strVal val="#ppt_w"/>
                                          </p:val>
                                        </p:tav>
                                      </p:tavLst>
                                    </p:anim>
                                    <p:anim calcmode="lin" valueType="num">
                                      <p:cBhvr>
                                        <p:cTn id="17" dur="3000" fill="hold"/>
                                        <p:tgtEl>
                                          <p:spTgt spid="2050"/>
                                        </p:tgtEl>
                                        <p:attrNameLst>
                                          <p:attrName>ppt_h</p:attrName>
                                        </p:attrNameLst>
                                      </p:cBhvr>
                                      <p:tavLst>
                                        <p:tav tm="0">
                                          <p:val>
                                            <p:strVal val="2/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p:cNvPicPr>
            <a:picLocks noChangeAspect="1" noChangeArrowheads="1"/>
          </p:cNvPicPr>
          <p:nvPr/>
        </p:nvPicPr>
        <p:blipFill>
          <a:blip r:embed="rId2" cstate="print"/>
          <a:stretch>
            <a:fillRect/>
          </a:stretch>
        </p:blipFill>
        <p:spPr bwMode="auto">
          <a:xfrm>
            <a:off x="251520" y="699542"/>
            <a:ext cx="4320480" cy="3900798"/>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p:cNvPicPr>
            <a:picLocks noChangeAspect="1" noChangeArrowheads="1"/>
          </p:cNvPicPr>
          <p:nvPr/>
        </p:nvPicPr>
        <p:blipFill>
          <a:blip r:embed="rId2" cstate="print"/>
          <a:stretch>
            <a:fillRect/>
          </a:stretch>
        </p:blipFill>
        <p:spPr bwMode="auto">
          <a:xfrm>
            <a:off x="251520" y="699542"/>
            <a:ext cx="4320480" cy="3894454"/>
          </a:xfrm>
          <a:prstGeom prst="rect">
            <a:avLst/>
          </a:prstGeom>
          <a:noFill/>
          <a:effectLst>
            <a:outerShdw blurRad="50800" dist="38100" dir="5400000" algn="t" rotWithShape="0">
              <a:prstClr val="black">
                <a:alpha val="40000"/>
              </a:prstClr>
            </a:outerShdw>
            <a:softEdge rad="63500"/>
          </a:effectLst>
          <a:extLst/>
        </p:spPr>
      </p:pic>
      <p:sp>
        <p:nvSpPr>
          <p:cNvPr id="6" name="5 CuadroTexto"/>
          <p:cNvSpPr txBox="1"/>
          <p:nvPr/>
        </p:nvSpPr>
        <p:spPr>
          <a:xfrm>
            <a:off x="4788024" y="915566"/>
            <a:ext cx="4104456" cy="2677656"/>
          </a:xfrm>
          <a:prstGeom prst="rect">
            <a:avLst/>
          </a:prstGeom>
          <a:noFill/>
        </p:spPr>
        <p:txBody>
          <a:bodyPr wrap="square" rtlCol="0">
            <a:spAutoFit/>
          </a:bodyPr>
          <a:lstStyle/>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Era el año 1850 y encontraron un piso de alquiler en la calle de la Ballesta (calle luego, lo que son las cosas, que alcanzaría fama por ser centro de prostíbulos y bares de copas).</a:t>
            </a:r>
            <a:endParaRPr lang="es-ES" sz="24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500" advTm="22000">
        <p14:switch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cstate="print"/>
          <a:stretch>
            <a:fillRect/>
          </a:stretch>
        </p:blipFill>
        <p:spPr>
          <a:xfrm>
            <a:off x="323850" y="987574"/>
            <a:ext cx="4680198" cy="3168352"/>
          </a:xfrm>
          <a:prstGeom prst="rect">
            <a:avLst/>
          </a:prstGeom>
          <a:effectLst>
            <a:outerShdw blurRad="50800" dist="38100" dir="5400000" algn="t" rotWithShape="0">
              <a:prstClr val="black">
                <a:alpha val="40000"/>
              </a:prstClr>
            </a:outerShdw>
            <a:softEdge rad="63500"/>
          </a:effectLst>
        </p:spPr>
      </p:pic>
      <p:pic>
        <p:nvPicPr>
          <p:cNvPr id="4" name="3 Imagen"/>
          <p:cNvPicPr>
            <a:picLocks noChangeAspect="1"/>
          </p:cNvPicPr>
          <p:nvPr/>
        </p:nvPicPr>
        <p:blipFill>
          <a:blip r:embed="rId2" cstate="print"/>
          <a:stretch>
            <a:fillRect/>
          </a:stretch>
        </p:blipFill>
        <p:spPr>
          <a:xfrm>
            <a:off x="323528" y="987574"/>
            <a:ext cx="4680520" cy="3168352"/>
          </a:xfrm>
          <a:prstGeom prst="rect">
            <a:avLst/>
          </a:prstGeom>
          <a:effectLst>
            <a:outerShdw blurRad="50800" dist="38100" dir="5400000" algn="t" rotWithShape="0">
              <a:prstClr val="black">
                <a:alpha val="40000"/>
              </a:prstClr>
            </a:outerShdw>
            <a:softEdge rad="63500"/>
          </a:effectLst>
        </p:spPr>
      </p:pic>
      <p:pic>
        <p:nvPicPr>
          <p:cNvPr id="5" name="4 Imagen"/>
          <p:cNvPicPr>
            <a:picLocks noChangeAspect="1"/>
          </p:cNvPicPr>
          <p:nvPr/>
        </p:nvPicPr>
        <p:blipFill>
          <a:blip r:embed="rId2" cstate="print"/>
          <a:stretch>
            <a:fillRect/>
          </a:stretch>
        </p:blipFill>
        <p:spPr>
          <a:xfrm>
            <a:off x="323528" y="987574"/>
            <a:ext cx="4680520" cy="3168353"/>
          </a:xfrm>
          <a:prstGeom prst="rect">
            <a:avLst/>
          </a:prstGeom>
          <a:effectLst>
            <a:outerShdw blurRad="50800" dist="38100" dir="5400000" algn="t" rotWithShape="0">
              <a:prstClr val="black">
                <a:alpha val="40000"/>
              </a:prstClr>
            </a:outerShdw>
            <a:softEdge rad="63500"/>
          </a:effectLst>
        </p:spPr>
      </p:pic>
      <p:sp>
        <p:nvSpPr>
          <p:cNvPr id="6" name="5 CuadroTexto"/>
          <p:cNvSpPr txBox="1"/>
          <p:nvPr/>
        </p:nvSpPr>
        <p:spPr>
          <a:xfrm>
            <a:off x="5220072" y="1059582"/>
            <a:ext cx="3744416" cy="2677656"/>
          </a:xfrm>
          <a:prstGeom prst="rect">
            <a:avLst/>
          </a:prstGeom>
          <a:noFill/>
        </p:spPr>
        <p:txBody>
          <a:bodyPr wrap="square" rtlCol="0">
            <a:spAutoFit/>
          </a:bodyPr>
          <a:lstStyle/>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Dolores enviudó. Sus últimos años fueron en calidad de criada en el palacio de los Marqueses de Altamira, calle de Flor Alta número 8, casi esquina a la Gran Vía con San Bernardo.</a:t>
            </a:r>
            <a:endParaRPr lang="es-ES" sz="24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7" name="6 CuadroTexto"/>
          <p:cNvSpPr txBox="1"/>
          <p:nvPr/>
        </p:nvSpPr>
        <p:spPr>
          <a:xfrm>
            <a:off x="1043608" y="4299942"/>
            <a:ext cx="2856616" cy="461665"/>
          </a:xfrm>
          <a:prstGeom prst="rect">
            <a:avLst/>
          </a:prstGeom>
          <a:noFill/>
        </p:spPr>
        <p:txBody>
          <a:bodyPr wrap="none" rtlCol="0">
            <a:spAutoFit/>
          </a:bodyPr>
          <a:lstStyle/>
          <a:p>
            <a:r>
              <a:rPr lang="es-ES" sz="24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Mesón de La Dolores</a:t>
            </a:r>
            <a:endParaRPr lang="es-ES" sz="24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500" advTm="24000">
        <p14:flip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3000"/>
                                        <p:tgtEl>
                                          <p:spTgt spid="3"/>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8600"/>
                            </p:stCondLst>
                            <p:childTnLst>
                              <p:par>
                                <p:cTn id="21" presetID="23" presetClass="entr" presetSubtype="16" fill="hold" grpId="0" nodeType="afterEffect">
                                  <p:stCondLst>
                                    <p:cond delay="50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Resultado de imagen"/>
          <p:cNvPicPr>
            <a:picLocks noChangeAspect="1" noChangeArrowheads="1" noCrop="1"/>
          </p:cNvPicPr>
          <p:nvPr/>
        </p:nvPicPr>
        <p:blipFill>
          <a:blip r:embed="rId2" cstate="print"/>
          <a:stretch>
            <a:fillRect/>
          </a:stretch>
        </p:blipFill>
        <p:spPr bwMode="auto">
          <a:xfrm>
            <a:off x="395288" y="267495"/>
            <a:ext cx="4608760" cy="4104456"/>
          </a:xfrm>
          <a:prstGeom prst="rect">
            <a:avLst/>
          </a:prstGeom>
          <a:noFill/>
          <a:effectLst>
            <a:outerShdw blurRad="50800" dist="38100" dir="5400000" algn="t" rotWithShape="0">
              <a:prstClr val="black">
                <a:alpha val="40000"/>
              </a:prstClr>
            </a:outerShdw>
            <a:softEdge rad="63500"/>
          </a:effectLst>
          <a:extLst/>
        </p:spPr>
      </p:pic>
      <p:pic>
        <p:nvPicPr>
          <p:cNvPr id="4" name="Picture 4" descr="Resultado de imagen"/>
          <p:cNvPicPr>
            <a:picLocks noChangeAspect="1" noChangeArrowheads="1" noCrop="1"/>
          </p:cNvPicPr>
          <p:nvPr/>
        </p:nvPicPr>
        <p:blipFill>
          <a:blip r:embed="rId2" cstate="print"/>
          <a:stretch>
            <a:fillRect/>
          </a:stretch>
        </p:blipFill>
        <p:spPr bwMode="auto">
          <a:xfrm>
            <a:off x="395536" y="267494"/>
            <a:ext cx="4608512" cy="4127001"/>
          </a:xfrm>
          <a:prstGeom prst="rect">
            <a:avLst/>
          </a:prstGeom>
          <a:noFill/>
          <a:effectLst>
            <a:outerShdw blurRad="50800" dist="38100" dir="5400000" algn="t" rotWithShape="0">
              <a:prstClr val="black">
                <a:alpha val="40000"/>
              </a:prstClr>
            </a:outerShdw>
            <a:softEdge rad="63500"/>
          </a:effectLst>
          <a:extLst/>
        </p:spPr>
      </p:pic>
      <p:pic>
        <p:nvPicPr>
          <p:cNvPr id="5" name="Picture 4" descr="Resultado de imagen"/>
          <p:cNvPicPr>
            <a:picLocks noChangeAspect="1" noChangeArrowheads="1" noCrop="1"/>
          </p:cNvPicPr>
          <p:nvPr/>
        </p:nvPicPr>
        <p:blipFill>
          <a:blip r:embed="rId2" cstate="print"/>
          <a:stretch>
            <a:fillRect/>
          </a:stretch>
        </p:blipFill>
        <p:spPr bwMode="auto">
          <a:xfrm>
            <a:off x="395536" y="267494"/>
            <a:ext cx="4608512" cy="4127001"/>
          </a:xfrm>
          <a:prstGeom prst="rect">
            <a:avLst/>
          </a:prstGeom>
          <a:noFill/>
          <a:effectLst>
            <a:outerShdw blurRad="50800" dist="38100" dir="5400000" algn="t" rotWithShape="0">
              <a:prstClr val="black">
                <a:alpha val="40000"/>
              </a:prstClr>
            </a:outerShdw>
            <a:softEdge rad="63500"/>
          </a:effectLst>
          <a:extLst/>
        </p:spPr>
      </p:pic>
      <p:sp>
        <p:nvSpPr>
          <p:cNvPr id="6" name="5 CuadroTexto"/>
          <p:cNvSpPr txBox="1"/>
          <p:nvPr/>
        </p:nvSpPr>
        <p:spPr>
          <a:xfrm>
            <a:off x="5220072" y="195486"/>
            <a:ext cx="3672408" cy="4154984"/>
          </a:xfrm>
          <a:prstGeom prst="rect">
            <a:avLst/>
          </a:prstGeom>
          <a:noFill/>
        </p:spPr>
        <p:txBody>
          <a:bodyPr wrap="square" rtlCol="0">
            <a:spAutoFit/>
          </a:bodyPr>
          <a:lstStyle/>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Lo que está claro, haciendo recuento, es que en el añejo drama de </a:t>
            </a:r>
            <a:r>
              <a:rPr lang="es-ES" sz="2400" dirty="0" err="1"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Felíu</a:t>
            </a:r>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 y Codina, en la ópera de Bretón, en tantas y tantas otras obras, y en las películas, aparece una Dolores sirviendo en un mesón, y aguantando las maledicencias de un novio despechado.</a:t>
            </a:r>
            <a:endParaRPr lang="es-ES" sz="24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7" name="6 CuadroTexto"/>
          <p:cNvSpPr txBox="1"/>
          <p:nvPr/>
        </p:nvSpPr>
        <p:spPr>
          <a:xfrm>
            <a:off x="1043608" y="4443958"/>
            <a:ext cx="2856616" cy="461665"/>
          </a:xfrm>
          <a:prstGeom prst="rect">
            <a:avLst/>
          </a:prstGeom>
          <a:noFill/>
        </p:spPr>
        <p:txBody>
          <a:bodyPr wrap="none" rtlCol="0">
            <a:spAutoFit/>
          </a:bodyPr>
          <a:lstStyle/>
          <a:p>
            <a:r>
              <a:rPr lang="es-ES" sz="24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Mesón de La Dolores</a:t>
            </a:r>
            <a:endParaRPr lang="es-ES" sz="24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750" advTm="31000">
        <p14:gallery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par>
                                <p:cTn id="11" presetID="21" presetClass="entr" presetSubtype="3" fill="hold" nodeType="withEffect">
                                  <p:stCondLst>
                                    <p:cond delay="0"/>
                                  </p:stCondLst>
                                  <p:childTnLst>
                                    <p:set>
                                      <p:cBhvr>
                                        <p:cTn id="12" dur="1" fill="hold">
                                          <p:stCondLst>
                                            <p:cond delay="0"/>
                                          </p:stCondLst>
                                        </p:cTn>
                                        <p:tgtEl>
                                          <p:spTgt spid="3076"/>
                                        </p:tgtEl>
                                        <p:attrNameLst>
                                          <p:attrName>style.visibility</p:attrName>
                                        </p:attrNameLst>
                                      </p:cBhvr>
                                      <p:to>
                                        <p:strVal val="visible"/>
                                      </p:to>
                                    </p:set>
                                    <p:animEffect transition="in" filter="wheel(3)">
                                      <p:cBhvr>
                                        <p:cTn id="13" dur="3000"/>
                                        <p:tgtEl>
                                          <p:spTgt spid="307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24800"/>
                            </p:stCondLst>
                            <p:childTnLst>
                              <p:par>
                                <p:cTn id="21" presetID="23" presetClass="entr" presetSubtype="16" fill="hold" grpId="0" nodeType="afterEffect">
                                  <p:stCondLst>
                                    <p:cond delay="50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8" name="Picture 12" descr="Resultado de imagen de la madonna sixtina"/>
          <p:cNvPicPr>
            <a:picLocks noChangeAspect="1" noChangeArrowheads="1"/>
          </p:cNvPicPr>
          <p:nvPr/>
        </p:nvPicPr>
        <p:blipFill>
          <a:blip r:embed="rId2" cstate="print"/>
          <a:stretch>
            <a:fillRect/>
          </a:stretch>
        </p:blipFill>
        <p:spPr bwMode="auto">
          <a:xfrm>
            <a:off x="323529" y="693884"/>
            <a:ext cx="4392487" cy="3966098"/>
          </a:xfrm>
          <a:prstGeom prst="rect">
            <a:avLst/>
          </a:prstGeom>
          <a:noFill/>
          <a:effectLst>
            <a:outerShdw blurRad="50800" dist="38100" dir="5400000" algn="t" rotWithShape="0">
              <a:prstClr val="black">
                <a:alpha val="40000"/>
              </a:prstClr>
            </a:outerShdw>
            <a:softEdge rad="63500"/>
          </a:effectLst>
          <a:extLst/>
        </p:spPr>
      </p:pic>
      <p:pic>
        <p:nvPicPr>
          <p:cNvPr id="11" name="Picture 12" descr="Resultado de imagen de la madonna sixtina"/>
          <p:cNvPicPr>
            <a:picLocks noChangeAspect="1" noChangeArrowheads="1"/>
          </p:cNvPicPr>
          <p:nvPr/>
        </p:nvPicPr>
        <p:blipFill>
          <a:blip r:embed="rId2" cstate="print"/>
          <a:stretch>
            <a:fillRect/>
          </a:stretch>
        </p:blipFill>
        <p:spPr bwMode="auto">
          <a:xfrm>
            <a:off x="323529" y="699542"/>
            <a:ext cx="4392488" cy="3936730"/>
          </a:xfrm>
          <a:prstGeom prst="rect">
            <a:avLst/>
          </a:prstGeom>
          <a:noFill/>
          <a:effectLst>
            <a:outerShdw blurRad="50800" dist="38100" dir="5400000" algn="t" rotWithShape="0">
              <a:prstClr val="black">
                <a:alpha val="40000"/>
              </a:prstClr>
            </a:outerShdw>
            <a:softEdge rad="63500"/>
          </a:effectLst>
          <a:extLst/>
        </p:spPr>
      </p:pic>
      <p:pic>
        <p:nvPicPr>
          <p:cNvPr id="12" name="Picture 12" descr="Resultado de imagen de la madonna sixtina"/>
          <p:cNvPicPr>
            <a:picLocks noChangeAspect="1" noChangeArrowheads="1"/>
          </p:cNvPicPr>
          <p:nvPr/>
        </p:nvPicPr>
        <p:blipFill>
          <a:blip r:embed="rId2" cstate="print"/>
          <a:stretch>
            <a:fillRect/>
          </a:stretch>
        </p:blipFill>
        <p:spPr bwMode="auto">
          <a:xfrm>
            <a:off x="323528" y="699542"/>
            <a:ext cx="4392488" cy="3936730"/>
          </a:xfrm>
          <a:prstGeom prst="rect">
            <a:avLst/>
          </a:prstGeom>
          <a:noFill/>
          <a:effectLst>
            <a:outerShdw blurRad="50800" dist="38100" dir="5400000" algn="t" rotWithShape="0">
              <a:prstClr val="black">
                <a:alpha val="40000"/>
              </a:prstClr>
            </a:outerShdw>
            <a:softEdge rad="63500"/>
          </a:effectLst>
          <a:extLst/>
        </p:spPr>
      </p:pic>
      <p:sp>
        <p:nvSpPr>
          <p:cNvPr id="5" name="4 CuadroTexto"/>
          <p:cNvSpPr txBox="1"/>
          <p:nvPr/>
        </p:nvSpPr>
        <p:spPr>
          <a:xfrm>
            <a:off x="827584" y="195486"/>
            <a:ext cx="2856616" cy="461665"/>
          </a:xfrm>
          <a:prstGeom prst="rect">
            <a:avLst/>
          </a:prstGeom>
          <a:noFill/>
        </p:spPr>
        <p:txBody>
          <a:bodyPr wrap="none" rtlCol="0">
            <a:spAutoFit/>
          </a:bodyPr>
          <a:lstStyle/>
          <a:p>
            <a:r>
              <a:rPr lang="es-ES" sz="24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Museo de La Dolores</a:t>
            </a:r>
            <a:endParaRPr lang="es-ES" sz="24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6" name="5 CuadroTexto"/>
          <p:cNvSpPr txBox="1"/>
          <p:nvPr/>
        </p:nvSpPr>
        <p:spPr>
          <a:xfrm>
            <a:off x="4788024" y="267494"/>
            <a:ext cx="4176464" cy="4524315"/>
          </a:xfrm>
          <a:prstGeom prst="rect">
            <a:avLst/>
          </a:prstGeom>
          <a:noFill/>
        </p:spPr>
        <p:txBody>
          <a:bodyPr wrap="square" rtlCol="0">
            <a:spAutoFit/>
          </a:bodyPr>
          <a:lstStyle/>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Cuando queda dicho que la verdadera Dolores, aunque pudiera haber cometido algún desliz, no responde a la identidad de aquella ficticia mesonera; que la engañó su padre, que su marido no le hacía caso, pero que fue madre de sus hijos y pudo mantener aquel matrimonio, a </a:t>
            </a:r>
          </a:p>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trancas y barrancas, </a:t>
            </a:r>
          </a:p>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hasta enviudar. </a:t>
            </a:r>
            <a:endParaRPr lang="es-ES" sz="24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500" advTm="36000">
        <p14:prism dir="u"/>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108"/>
                                        </p:tgtEl>
                                        <p:attrNameLst>
                                          <p:attrName>style.visibility</p:attrName>
                                        </p:attrNameLst>
                                      </p:cBhvr>
                                      <p:to>
                                        <p:strVal val="visible"/>
                                      </p:to>
                                    </p:set>
                                    <p:animEffect transition="in" filter="wheel(8)">
                                      <p:cBhvr>
                                        <p:cTn id="13" dur="3000"/>
                                        <p:tgtEl>
                                          <p:spTgt spid="4108"/>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29400"/>
                            </p:stCondLst>
                            <p:childTnLst>
                              <p:par>
                                <p:cTn id="21" presetID="23" presetClass="entr" presetSubtype="16" fill="hold" grpId="0" nodeType="afterEffect">
                                  <p:stCondLst>
                                    <p:cond delay="500"/>
                                  </p:stCondLst>
                                  <p:childTnLst>
                                    <p:set>
                                      <p:cBhvr>
                                        <p:cTn id="22" dur="1" fill="hold">
                                          <p:stCondLst>
                                            <p:cond delay="0"/>
                                          </p:stCondLst>
                                        </p:cTn>
                                        <p:tgtEl>
                                          <p:spTgt spid="5"/>
                                        </p:tgtEl>
                                        <p:attrNameLst>
                                          <p:attrName>style.visibility</p:attrName>
                                        </p:attrNameLst>
                                      </p:cBhvr>
                                      <p:to>
                                        <p:strVal val="visible"/>
                                      </p:to>
                                    </p:set>
                                    <p:anim calcmode="lin" valueType="num">
                                      <p:cBhvr>
                                        <p:cTn id="23" dur="2000" fill="hold"/>
                                        <p:tgtEl>
                                          <p:spTgt spid="5"/>
                                        </p:tgtEl>
                                        <p:attrNameLst>
                                          <p:attrName>ppt_w</p:attrName>
                                        </p:attrNameLst>
                                      </p:cBhvr>
                                      <p:tavLst>
                                        <p:tav tm="0">
                                          <p:val>
                                            <p:fltVal val="0"/>
                                          </p:val>
                                        </p:tav>
                                        <p:tav tm="100000">
                                          <p:val>
                                            <p:strVal val="#ppt_w"/>
                                          </p:val>
                                        </p:tav>
                                      </p:tavLst>
                                    </p:anim>
                                    <p:anim calcmode="lin" valueType="num">
                                      <p:cBhvr>
                                        <p:cTn id="24"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George Orwell"/>
          <p:cNvPicPr>
            <a:picLocks noChangeAspect="1" noChangeArrowheads="1"/>
          </p:cNvPicPr>
          <p:nvPr/>
        </p:nvPicPr>
        <p:blipFill>
          <a:blip r:embed="rId2" cstate="print"/>
          <a:stretch>
            <a:fillRect/>
          </a:stretch>
        </p:blipFill>
        <p:spPr bwMode="auto">
          <a:xfrm>
            <a:off x="384175" y="915565"/>
            <a:ext cx="4691882" cy="3096345"/>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de George Orwell"/>
          <p:cNvPicPr>
            <a:picLocks noChangeAspect="1" noChangeArrowheads="1"/>
          </p:cNvPicPr>
          <p:nvPr/>
        </p:nvPicPr>
        <p:blipFill>
          <a:blip r:embed="rId2" cstate="print"/>
          <a:stretch>
            <a:fillRect/>
          </a:stretch>
        </p:blipFill>
        <p:spPr bwMode="auto">
          <a:xfrm>
            <a:off x="395537" y="915566"/>
            <a:ext cx="4680520" cy="3096344"/>
          </a:xfrm>
          <a:prstGeom prst="rect">
            <a:avLst/>
          </a:prstGeom>
          <a:noFill/>
          <a:effectLst>
            <a:outerShdw blurRad="50800" dist="38100" dir="5400000" algn="t" rotWithShape="0">
              <a:prstClr val="black">
                <a:alpha val="40000"/>
              </a:prstClr>
            </a:outerShdw>
            <a:softEdge rad="63500"/>
          </a:effectLst>
          <a:extLst/>
        </p:spPr>
      </p:pic>
      <p:pic>
        <p:nvPicPr>
          <p:cNvPr id="6" name="Picture 2" descr="Resultado de imagen de George Orwell"/>
          <p:cNvPicPr>
            <a:picLocks noChangeAspect="1" noChangeArrowheads="1"/>
          </p:cNvPicPr>
          <p:nvPr/>
        </p:nvPicPr>
        <p:blipFill>
          <a:blip r:embed="rId2" cstate="print"/>
          <a:stretch>
            <a:fillRect/>
          </a:stretch>
        </p:blipFill>
        <p:spPr bwMode="auto">
          <a:xfrm>
            <a:off x="395536" y="915566"/>
            <a:ext cx="4680519" cy="3096344"/>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611560" y="4227934"/>
            <a:ext cx="4163319" cy="461665"/>
          </a:xfrm>
          <a:prstGeom prst="rect">
            <a:avLst/>
          </a:prstGeom>
          <a:noFill/>
        </p:spPr>
        <p:txBody>
          <a:bodyPr wrap="none" rtlCol="0">
            <a:spAutoFit/>
          </a:bodyPr>
          <a:lstStyle/>
          <a:p>
            <a:r>
              <a:rPr lang="es-ES" sz="24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Mesón y estatua de La Dolores </a:t>
            </a:r>
            <a:endParaRPr lang="es-ES" sz="24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8" name="7 CuadroTexto"/>
          <p:cNvSpPr txBox="1"/>
          <p:nvPr/>
        </p:nvSpPr>
        <p:spPr>
          <a:xfrm>
            <a:off x="5292080" y="771550"/>
            <a:ext cx="3672408" cy="3046988"/>
          </a:xfrm>
          <a:prstGeom prst="rect">
            <a:avLst/>
          </a:prstGeom>
          <a:noFill/>
        </p:spPr>
        <p:txBody>
          <a:bodyPr wrap="square" rtlCol="0">
            <a:spAutoFit/>
          </a:bodyPr>
          <a:lstStyle/>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Eso sí: en Calatayud, fue objeto de vileza e infamia. Y el propio autor de esas investigaciones sobre Dolores Peinador, confesaba haber sido violentamente amenazado por sus propios paisanos.</a:t>
            </a:r>
            <a:endParaRPr lang="es-ES" sz="24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50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checkerboard(across)">
                                      <p:cBhvr>
                                        <p:cTn id="21" dur="3000"/>
                                        <p:tgtEl>
                                          <p:spTgt spid="1026"/>
                                        </p:tgtEl>
                                      </p:cBhvr>
                                    </p:animEffect>
                                  </p:childTnLst>
                                </p:cTn>
                              </p:par>
                              <p:par>
                                <p:cTn id="22" presetID="23" presetClass="entr" presetSubtype="272" fill="hold" nodeType="withEffect">
                                  <p:stCondLst>
                                    <p:cond delay="0"/>
                                  </p:stCondLst>
                                  <p:childTnLst>
                                    <p:set>
                                      <p:cBhvr>
                                        <p:cTn id="23" dur="1" fill="hold">
                                          <p:stCondLst>
                                            <p:cond delay="0"/>
                                          </p:stCondLst>
                                        </p:cTn>
                                        <p:tgtEl>
                                          <p:spTgt spid="1026"/>
                                        </p:tgtEl>
                                        <p:attrNameLst>
                                          <p:attrName>style.visibility</p:attrName>
                                        </p:attrNameLst>
                                      </p:cBhvr>
                                      <p:to>
                                        <p:strVal val="visible"/>
                                      </p:to>
                                    </p:set>
                                    <p:anim calcmode="lin" valueType="num">
                                      <p:cBhvr>
                                        <p:cTn id="24" dur="3000" fill="hold"/>
                                        <p:tgtEl>
                                          <p:spTgt spid="1026"/>
                                        </p:tgtEl>
                                        <p:attrNameLst>
                                          <p:attrName>ppt_w</p:attrName>
                                        </p:attrNameLst>
                                      </p:cBhvr>
                                      <p:tavLst>
                                        <p:tav tm="0">
                                          <p:val>
                                            <p:strVal val="2/3*#ppt_w"/>
                                          </p:val>
                                        </p:tav>
                                        <p:tav tm="100000">
                                          <p:val>
                                            <p:strVal val="#ppt_w"/>
                                          </p:val>
                                        </p:tav>
                                      </p:tavLst>
                                    </p:anim>
                                    <p:anim calcmode="lin" valueType="num">
                                      <p:cBhvr>
                                        <p:cTn id="25" dur="3000" fill="hold"/>
                                        <p:tgtEl>
                                          <p:spTgt spid="1026"/>
                                        </p:tgtEl>
                                        <p:attrNameLst>
                                          <p:attrName>ppt_h</p:attrName>
                                        </p:attrNameLst>
                                      </p:cBhvr>
                                      <p:tavLst>
                                        <p:tav tm="0">
                                          <p:val>
                                            <p:strVal val="2/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20100"/>
                            </p:stCondLst>
                            <p:childTnLst>
                              <p:par>
                                <p:cTn id="33" presetID="23" presetClass="entr" presetSubtype="16" fill="hold" grpId="0" nodeType="afterEffect">
                                  <p:stCondLst>
                                    <p:cond delay="500"/>
                                  </p:stCondLst>
                                  <p:childTnLst>
                                    <p:set>
                                      <p:cBhvr>
                                        <p:cTn id="34" dur="1" fill="hold">
                                          <p:stCondLst>
                                            <p:cond delay="0"/>
                                          </p:stCondLst>
                                        </p:cTn>
                                        <p:tgtEl>
                                          <p:spTgt spid="7"/>
                                        </p:tgtEl>
                                        <p:attrNameLst>
                                          <p:attrName>style.visibility</p:attrName>
                                        </p:attrNameLst>
                                      </p:cBhvr>
                                      <p:to>
                                        <p:strVal val="visible"/>
                                      </p:to>
                                    </p:set>
                                    <p:anim calcmode="lin" valueType="num">
                                      <p:cBhvr>
                                        <p:cTn id="35" dur="2000" fill="hold"/>
                                        <p:tgtEl>
                                          <p:spTgt spid="7"/>
                                        </p:tgtEl>
                                        <p:attrNameLst>
                                          <p:attrName>ppt_w</p:attrName>
                                        </p:attrNameLst>
                                      </p:cBhvr>
                                      <p:tavLst>
                                        <p:tav tm="0">
                                          <p:val>
                                            <p:fltVal val="0"/>
                                          </p:val>
                                        </p:tav>
                                        <p:tav tm="100000">
                                          <p:val>
                                            <p:strVal val="#ppt_w"/>
                                          </p:val>
                                        </p:tav>
                                      </p:tavLst>
                                    </p:anim>
                                    <p:anim calcmode="lin" valueType="num">
                                      <p:cBhvr>
                                        <p:cTn id="36"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55576" y="483518"/>
            <a:ext cx="3312368" cy="3816424"/>
          </a:xfrm>
          <a:prstGeom prst="rect">
            <a:avLst/>
          </a:prstGeom>
          <a:noFill/>
          <a:effectLst>
            <a:outerShdw blurRad="50800" dist="38100" dir="5400000" algn="t" rotWithShape="0">
              <a:prstClr val="black">
                <a:alpha val="40000"/>
              </a:prstClr>
            </a:outerShdw>
            <a:softEdge rad="63500"/>
          </a:effectLst>
          <a:extLst/>
        </p:spPr>
      </p:pic>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755576" y="483518"/>
            <a:ext cx="3312368" cy="3816424"/>
          </a:xfrm>
          <a:prstGeom prst="rect">
            <a:avLst/>
          </a:prstGeom>
          <a:noFill/>
          <a:effectLst>
            <a:outerShdw blurRad="50800" dist="38100" dir="5400000" algn="t" rotWithShape="0">
              <a:prstClr val="black">
                <a:alpha val="40000"/>
              </a:prstClr>
            </a:outerShdw>
            <a:softEdge rad="63500"/>
          </a:effectLst>
          <a:extLst/>
        </p:spPr>
      </p:pic>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55576" y="483518"/>
            <a:ext cx="3312367" cy="3816424"/>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4551080" y="206514"/>
            <a:ext cx="3312368" cy="4093428"/>
          </a:xfrm>
          <a:prstGeom prst="rect">
            <a:avLst/>
          </a:prstGeom>
          <a:noFill/>
        </p:spPr>
        <p:txBody>
          <a:bodyPr wrap="square" rtlCol="0">
            <a:spAutoFit/>
          </a:bodyPr>
          <a:lstStyle/>
          <a:p>
            <a:r>
              <a:rPr lang="es-ES" sz="26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Y aquella denostada Dolores de la copla ya pasó a ser una heroína, en expresión de Sánchez Portero, quien añadía: "… ahora es sagrada, intocable y ha pasado a ser hija predilecta de la ciudad".</a:t>
            </a:r>
            <a:endParaRPr lang="es-ES" sz="26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8" name="7 CuadroTexto"/>
          <p:cNvSpPr txBox="1"/>
          <p:nvPr/>
        </p:nvSpPr>
        <p:spPr>
          <a:xfrm>
            <a:off x="251520" y="4399499"/>
            <a:ext cx="4874219" cy="461665"/>
          </a:xfrm>
          <a:prstGeom prst="rect">
            <a:avLst/>
          </a:prstGeom>
          <a:noFill/>
        </p:spPr>
        <p:txBody>
          <a:bodyPr wrap="none" rtlCol="0">
            <a:spAutoFit/>
          </a:bodyPr>
          <a:lstStyle/>
          <a:p>
            <a:r>
              <a:rPr lang="es-ES" sz="24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Escultura de La Dolores en Calatayud</a:t>
            </a:r>
            <a:endParaRPr lang="es-ES" sz="24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750" advTm="26000">
        <p14:prism dir="u"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3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2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5122"/>
                                        </p:tgtEl>
                                        <p:attrNameLst>
                                          <p:attrName>style.visibility</p:attrName>
                                        </p:attrNameLst>
                                      </p:cBhvr>
                                      <p:to>
                                        <p:strVal val="visible"/>
                                      </p:to>
                                    </p:set>
                                    <p:animEffect transition="in" filter="diamond(out)">
                                      <p:cBhvr>
                                        <p:cTn id="13" dur="3000"/>
                                        <p:tgtEl>
                                          <p:spTgt spid="5122"/>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19800"/>
                            </p:stCondLst>
                            <p:childTnLst>
                              <p:par>
                                <p:cTn id="21" presetID="23" presetClass="entr" presetSubtype="16" fill="hold" grpId="0" nodeType="afterEffect">
                                  <p:stCondLst>
                                    <p:cond delay="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Resultado de imagen de La condesa húngara Erzsébet Báthory"/>
          <p:cNvPicPr>
            <a:picLocks noChangeAspect="1" noChangeArrowheads="1"/>
          </p:cNvPicPr>
          <p:nvPr/>
        </p:nvPicPr>
        <p:blipFill>
          <a:blip r:embed="rId2" cstate="print"/>
          <a:stretch>
            <a:fillRect/>
          </a:stretch>
        </p:blipFill>
        <p:spPr bwMode="auto">
          <a:xfrm>
            <a:off x="395536" y="267495"/>
            <a:ext cx="4536752" cy="3009238"/>
          </a:xfrm>
          <a:prstGeom prst="rect">
            <a:avLst/>
          </a:prstGeom>
          <a:noFill/>
          <a:effectLst>
            <a:outerShdw blurRad="50800" dist="38100" dir="5400000" algn="t" rotWithShape="0">
              <a:prstClr val="black">
                <a:alpha val="40000"/>
              </a:prstClr>
            </a:outerShdw>
            <a:softEdge rad="63500"/>
          </a:effectLst>
          <a:extLst/>
        </p:spPr>
      </p:pic>
      <p:pic>
        <p:nvPicPr>
          <p:cNvPr id="5" name="Picture 4" descr="Resultado de imagen de La condesa húngara Erzsébet Báthory"/>
          <p:cNvPicPr>
            <a:picLocks noChangeAspect="1" noChangeArrowheads="1"/>
          </p:cNvPicPr>
          <p:nvPr/>
        </p:nvPicPr>
        <p:blipFill>
          <a:blip r:embed="rId2" cstate="print"/>
          <a:stretch>
            <a:fillRect/>
          </a:stretch>
        </p:blipFill>
        <p:spPr bwMode="auto">
          <a:xfrm>
            <a:off x="395536" y="267495"/>
            <a:ext cx="4536504" cy="3024336"/>
          </a:xfrm>
          <a:prstGeom prst="rect">
            <a:avLst/>
          </a:prstGeom>
          <a:noFill/>
          <a:effectLst>
            <a:outerShdw blurRad="50800" dist="38100" dir="5400000" algn="t" rotWithShape="0">
              <a:prstClr val="black">
                <a:alpha val="40000"/>
              </a:prstClr>
            </a:outerShdw>
            <a:softEdge rad="63500"/>
          </a:effectLst>
          <a:extLst/>
        </p:spPr>
      </p:pic>
      <p:pic>
        <p:nvPicPr>
          <p:cNvPr id="6" name="Picture 4" descr="Resultado de imagen de La condesa húngara Erzsébet Báthory"/>
          <p:cNvPicPr>
            <a:picLocks noChangeAspect="1" noChangeArrowheads="1"/>
          </p:cNvPicPr>
          <p:nvPr/>
        </p:nvPicPr>
        <p:blipFill>
          <a:blip r:embed="rId2" cstate="print"/>
          <a:stretch>
            <a:fillRect/>
          </a:stretch>
        </p:blipFill>
        <p:spPr bwMode="auto">
          <a:xfrm>
            <a:off x="395536" y="267495"/>
            <a:ext cx="4536504" cy="3024336"/>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5148064" y="411510"/>
            <a:ext cx="3816424" cy="3416320"/>
          </a:xfrm>
          <a:prstGeom prst="rect">
            <a:avLst/>
          </a:prstGeom>
          <a:noFill/>
        </p:spPr>
        <p:txBody>
          <a:bodyPr wrap="square" rtlCol="0">
            <a:spAutoFit/>
          </a:bodyPr>
          <a:lstStyle/>
          <a:p>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Dolores Peinador </a:t>
            </a:r>
            <a:r>
              <a:rPr lang="es-ES" sz="2400" dirty="0" err="1"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Narvión</a:t>
            </a:r>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 es el personaje real que inspiró el mito de </a:t>
            </a:r>
            <a:r>
              <a:rPr lang="es-ES" sz="2400" i="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“La Dolores”</a:t>
            </a:r>
            <a:r>
              <a:rPr lang="es-ES" sz="2400"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 de la copla, una leyenda que ha originado decenas de obras musicales, literarias y cinematográficas y que de alguna manera ha marcado el nombre de Calatayud.</a:t>
            </a:r>
            <a:endParaRPr lang="es-ES" sz="2400"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8" name="7 CuadroTexto"/>
          <p:cNvSpPr txBox="1"/>
          <p:nvPr/>
        </p:nvSpPr>
        <p:spPr>
          <a:xfrm>
            <a:off x="1331640" y="3579862"/>
            <a:ext cx="1745478" cy="523220"/>
          </a:xfrm>
          <a:prstGeom prst="rect">
            <a:avLst/>
          </a:prstGeom>
          <a:noFill/>
        </p:spPr>
        <p:txBody>
          <a:bodyPr wrap="none" rtlCol="0">
            <a:spAutoFit/>
          </a:bodyPr>
          <a:lstStyle/>
          <a:p>
            <a:r>
              <a:rPr lang="es-ES" sz="2800" b="1" dirty="0" smtClean="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rPr>
              <a:t>Calatayud </a:t>
            </a:r>
            <a:endParaRPr lang="es-ES" sz="2800"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500" advTm="30000">
        <p14:warp dir="i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blinds(horizontal)">
                                      <p:cBhvr>
                                        <p:cTn id="13" dur="3000"/>
                                        <p:tgtEl>
                                          <p:spTgt spid="6148"/>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23900"/>
                            </p:stCondLst>
                            <p:childTnLst>
                              <p:par>
                                <p:cTn id="21" presetID="23" presetClass="entr" presetSubtype="16" fill="hold" grpId="0" nodeType="afterEffect">
                                  <p:stCondLst>
                                    <p:cond delay="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Resultado de imagen"/>
          <p:cNvPicPr>
            <a:picLocks noChangeAspect="1" noChangeArrowheads="1"/>
          </p:cNvPicPr>
          <p:nvPr/>
        </p:nvPicPr>
        <p:blipFill>
          <a:blip r:embed="rId2" cstate="print"/>
          <a:stretch>
            <a:fillRect/>
          </a:stretch>
        </p:blipFill>
        <p:spPr bwMode="auto">
          <a:xfrm>
            <a:off x="323528" y="938715"/>
            <a:ext cx="4536182" cy="3278100"/>
          </a:xfrm>
          <a:prstGeom prst="rect">
            <a:avLst/>
          </a:prstGeom>
          <a:noFill/>
          <a:effectLst>
            <a:outerShdw blurRad="50800" dist="38100" dir="5400000" algn="t" rotWithShape="0">
              <a:prstClr val="black">
                <a:alpha val="40000"/>
              </a:prstClr>
            </a:outerShdw>
            <a:softEdge rad="63500"/>
          </a:effectLst>
          <a:extLst/>
        </p:spPr>
      </p:pic>
      <p:pic>
        <p:nvPicPr>
          <p:cNvPr id="1028" name="Picture 4" descr="Resultado de imagen"/>
          <p:cNvPicPr>
            <a:picLocks noChangeAspect="1" noChangeArrowheads="1"/>
          </p:cNvPicPr>
          <p:nvPr/>
        </p:nvPicPr>
        <p:blipFill>
          <a:blip r:embed="rId2" cstate="print"/>
          <a:stretch>
            <a:fillRect/>
          </a:stretch>
        </p:blipFill>
        <p:spPr bwMode="auto">
          <a:xfrm>
            <a:off x="323850" y="915567"/>
            <a:ext cx="4536182" cy="3312368"/>
          </a:xfrm>
          <a:prstGeom prst="rect">
            <a:avLst/>
          </a:prstGeom>
          <a:noFill/>
          <a:effectLst>
            <a:outerShdw blurRad="50800" dist="38100" dir="5400000" algn="t" rotWithShape="0">
              <a:prstClr val="black">
                <a:alpha val="40000"/>
              </a:prstClr>
            </a:outerShdw>
            <a:softEdge rad="63500"/>
          </a:effectLst>
          <a:extLst/>
        </p:spPr>
      </p:pic>
      <p:pic>
        <p:nvPicPr>
          <p:cNvPr id="5" name="Picture 4" descr="Resultado de imagen"/>
          <p:cNvPicPr>
            <a:picLocks noChangeAspect="1" noChangeArrowheads="1"/>
          </p:cNvPicPr>
          <p:nvPr/>
        </p:nvPicPr>
        <p:blipFill>
          <a:blip r:embed="rId2" cstate="print"/>
          <a:stretch>
            <a:fillRect/>
          </a:stretch>
        </p:blipFill>
        <p:spPr bwMode="auto">
          <a:xfrm>
            <a:off x="323528" y="915567"/>
            <a:ext cx="4536504" cy="3312368"/>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5076056" y="339502"/>
            <a:ext cx="3888432" cy="3816429"/>
          </a:xfrm>
          <a:prstGeom prst="rect">
            <a:avLst/>
          </a:prstGeom>
          <a:noFill/>
        </p:spPr>
        <p:txBody>
          <a:bodyPr wrap="square" rtlCol="0">
            <a:spAutoFit/>
          </a:bodyPr>
          <a:lstStyle/>
          <a:p>
            <a:r>
              <a:rPr lang="es-ES" sz="2200" dirty="0" smtClean="0">
                <a:solidFill>
                  <a:schemeClr val="bg1"/>
                </a:solidFill>
                <a:effectLst>
                  <a:outerShdw blurRad="38100" dist="38100" dir="2700000" algn="tl">
                    <a:srgbClr val="000000">
                      <a:alpha val="43137"/>
                    </a:srgbClr>
                  </a:outerShdw>
                </a:effectLst>
                <a:latin typeface="+mj-lt"/>
              </a:rPr>
              <a:t>Dolores enviudó. Sus últimos años fueron en calidad de criada en el palacio de los Marqueses de Altamira, calle de Flor Alta número 8, casi esquina a la Gran Vía con San Bernardo. Tenía setenta y cinco años cuando dejó este mundo el 12 de agosto de 1894, murió en Madrid, siendo enterrada en el cementerio de la Almudena.</a:t>
            </a:r>
            <a:endParaRPr lang="es-ES" sz="2200" dirty="0">
              <a:solidFill>
                <a:schemeClr val="bg1"/>
              </a:solidFill>
              <a:effectLst>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750" advTm="36000">
        <p14:window dir="vert"/>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1028"/>
                                        </p:tgtEl>
                                      </p:cBhvr>
                                    </p:animEffect>
                                    <p:set>
                                      <p:cBhvr>
                                        <p:cTn id="10" dur="1" fill="hold">
                                          <p:stCondLst>
                                            <p:cond delay="2999"/>
                                          </p:stCondLst>
                                        </p:cTn>
                                        <p:tgtEl>
                                          <p:spTgt spid="1028"/>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979712" y="87154"/>
            <a:ext cx="5544616" cy="828412"/>
          </a:xfrm>
          <a:prstGeom prst="rect">
            <a:avLst/>
          </a:prstGeom>
        </p:spPr>
        <p:txBody>
          <a:bodyPr wrap="none" fromWordArt="1">
            <a:prstTxWarp prst="textCanUp">
              <a:avLst>
                <a:gd name="adj" fmla="val 77845"/>
              </a:avLst>
            </a:prstTxWarp>
            <a:scene3d>
              <a:camera prst="legacyPerspectiveBottom"/>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9091" name="WordArt 3"/>
          <p:cNvSpPr>
            <a:spLocks noChangeArrowheads="1" noChangeShapeType="1" noTextEdit="1"/>
          </p:cNvSpPr>
          <p:nvPr/>
        </p:nvSpPr>
        <p:spPr bwMode="auto">
          <a:xfrm>
            <a:off x="1763688" y="1059582"/>
            <a:ext cx="5544616" cy="792088"/>
          </a:xfrm>
          <a:prstGeom prst="rect">
            <a:avLst/>
          </a:prstGeom>
        </p:spPr>
        <p:txBody>
          <a:bodyPr wrap="none" fromWordArt="1">
            <a:prstTxWarp prst="textDeflateBottom">
              <a:avLst>
                <a:gd name="adj" fmla="val 70627"/>
              </a:avLst>
            </a:prstTxWarp>
            <a:scene3d>
              <a:camera prst="legacyPerspectiveBottom"/>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89092" name="WordArt 4"/>
          <p:cNvSpPr>
            <a:spLocks noChangeArrowheads="1" noChangeShapeType="1" noTextEdit="1"/>
          </p:cNvSpPr>
          <p:nvPr/>
        </p:nvSpPr>
        <p:spPr bwMode="auto">
          <a:xfrm>
            <a:off x="1331640" y="1995686"/>
            <a:ext cx="5832475" cy="792088"/>
          </a:xfrm>
          <a:prstGeom prst="rect">
            <a:avLst/>
          </a:prstGeom>
        </p:spPr>
        <p:txBody>
          <a:bodyPr wrap="none" fromWordArt="1">
            <a:prstTxWarp prst="textCanDown">
              <a:avLst>
                <a:gd name="adj" fmla="val 29046"/>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b="1"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b="1"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La Dolores - Jota ( Plácido Domingo ) </a:t>
            </a:r>
            <a:endParaRPr lang="es-ES" sz="3200" b="1"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89094" name="WordArt 6"/>
          <p:cNvSpPr>
            <a:spLocks noChangeArrowheads="1" noChangeShapeType="1" noTextEdit="1"/>
          </p:cNvSpPr>
          <p:nvPr/>
        </p:nvSpPr>
        <p:spPr bwMode="auto">
          <a:xfrm>
            <a:off x="1187625" y="3939902"/>
            <a:ext cx="5904656" cy="648653"/>
          </a:xfrm>
          <a:prstGeom prst="rect">
            <a:avLst/>
          </a:prstGeom>
        </p:spPr>
        <p:txBody>
          <a:bodyPr wrap="none" fromWordArt="1">
            <a:prstTxWarp prst="textDoubleWave1">
              <a:avLst>
                <a:gd name="adj1" fmla="val 0"/>
                <a:gd name="adj2" fmla="val 0"/>
              </a:avLst>
            </a:prstTxWarp>
            <a:scene3d>
              <a:camera prst="orthographicFront"/>
              <a:lightRig rig="threePt" dir="t"/>
            </a:scene3d>
            <a:sp3d extrusionH="57150">
              <a:bevelT w="82550" h="38100" prst="coolSlant"/>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chemeClr val="accent3">
                    <a:lumMod val="20000"/>
                    <a:lumOff val="80000"/>
                  </a:schemeClr>
                </a:solidFill>
                <a:latin typeface="High Tower Text"/>
              </a:rPr>
              <a:t>-  </a:t>
            </a:r>
            <a:r>
              <a:rPr lang="es-ES" sz="3600" b="1" kern="10" spc="-360" dirty="0" smtClean="0">
                <a:ln w="12700">
                  <a:solidFill>
                    <a:srgbClr val="000099"/>
                  </a:solidFill>
                  <a:round/>
                  <a:headEnd/>
                  <a:tailEnd/>
                </a:ln>
                <a:solidFill>
                  <a:schemeClr val="accent3">
                    <a:lumMod val="20000"/>
                    <a:lumOff val="80000"/>
                  </a:schemeClr>
                </a:solidFill>
                <a:latin typeface="High Tower Text"/>
              </a:rPr>
              <a:t>Si vas a Calatayud (  Orquesta Nuevo Albero ) </a:t>
            </a:r>
            <a:r>
              <a:rPr lang="es-ES" sz="3600" b="1" kern="10" spc="-360" dirty="0" smtClean="0">
                <a:ln w="12700">
                  <a:solidFill>
                    <a:srgbClr val="000099"/>
                  </a:solidFill>
                  <a:round/>
                  <a:headEnd/>
                  <a:tailEnd/>
                </a:ln>
                <a:solidFill>
                  <a:schemeClr val="tx2"/>
                </a:solidFill>
                <a:latin typeface="High Tower Text"/>
              </a:rPr>
              <a:t> </a:t>
            </a:r>
            <a:endParaRPr lang="es-ES" sz="3600" b="1" kern="10" spc="-360" dirty="0">
              <a:ln w="12700">
                <a:solidFill>
                  <a:srgbClr val="000099"/>
                </a:solidFill>
                <a:round/>
                <a:headEnd/>
                <a:tailEnd/>
              </a:ln>
              <a:solidFill>
                <a:schemeClr val="tx2"/>
              </a:solidFill>
              <a:latin typeface="High Tower Text"/>
            </a:endParaRPr>
          </a:p>
        </p:txBody>
      </p:sp>
      <p:sp>
        <p:nvSpPr>
          <p:cNvPr id="75787" name="WordArt 11"/>
          <p:cNvSpPr>
            <a:spLocks noChangeArrowheads="1" noChangeShapeType="1" noTextEdit="1"/>
          </p:cNvSpPr>
          <p:nvPr/>
        </p:nvSpPr>
        <p:spPr bwMode="auto">
          <a:xfrm>
            <a:off x="1259632" y="3003798"/>
            <a:ext cx="6048375" cy="648072"/>
          </a:xfrm>
          <a:prstGeom prst="rect">
            <a:avLst/>
          </a:prstGeom>
        </p:spPr>
        <p:txBody>
          <a:bodyPr wrap="none" fromWordArt="1">
            <a:prstTxWarp prst="textSlantUp">
              <a:avLst>
                <a:gd name="adj" fmla="val 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b="1" kern="10" dirty="0">
                <a:ln w="9525">
                  <a:noFill/>
                  <a:round/>
                  <a:headEnd/>
                  <a:tailEnd/>
                </a:ln>
                <a:solidFill>
                  <a:schemeClr val="accent2">
                    <a:lumMod val="40000"/>
                    <a:lumOff val="60000"/>
                  </a:schemeClr>
                </a:solidFill>
                <a:effectLst>
                  <a:prstShdw prst="shdw17" dist="17961" dir="13500000">
                    <a:srgbClr val="385F99"/>
                  </a:prstShdw>
                </a:effectLst>
                <a:latin typeface="High Tower Text"/>
              </a:rPr>
              <a:t>- </a:t>
            </a:r>
            <a:r>
              <a:rPr lang="es-ES" sz="3600" b="1" kern="10" dirty="0" smtClean="0">
                <a:ln w="9525">
                  <a:noFill/>
                  <a:round/>
                  <a:headEnd/>
                  <a:tailEnd/>
                </a:ln>
                <a:solidFill>
                  <a:schemeClr val="accent2">
                    <a:lumMod val="40000"/>
                    <a:lumOff val="60000"/>
                  </a:schemeClr>
                </a:solidFill>
                <a:effectLst>
                  <a:prstShdw prst="shdw17" dist="17961" dir="13500000">
                    <a:srgbClr val="385F99"/>
                  </a:prstShdw>
                </a:effectLst>
                <a:latin typeface="High Tower Text"/>
              </a:rPr>
              <a:t>Si vas a Calatayud </a:t>
            </a:r>
            <a:r>
              <a:rPr lang="es-ES" sz="3600" b="1" kern="10" dirty="0">
                <a:ln w="9525">
                  <a:noFill/>
                  <a:round/>
                  <a:headEnd/>
                  <a:tailEnd/>
                </a:ln>
                <a:solidFill>
                  <a:schemeClr val="accent2">
                    <a:lumMod val="40000"/>
                    <a:lumOff val="60000"/>
                  </a:schemeClr>
                </a:solidFill>
                <a:effectLst>
                  <a:prstShdw prst="shdw17" dist="17961" dir="13500000">
                    <a:srgbClr val="385F99"/>
                  </a:prstShdw>
                </a:effectLst>
                <a:latin typeface="High Tower Text"/>
              </a:rPr>
              <a:t>( </a:t>
            </a:r>
            <a:r>
              <a:rPr lang="es-ES" sz="3600" b="1" kern="10" dirty="0" smtClean="0">
                <a:ln w="9525">
                  <a:noFill/>
                  <a:round/>
                  <a:headEnd/>
                  <a:tailEnd/>
                </a:ln>
                <a:solidFill>
                  <a:schemeClr val="accent2">
                    <a:lumMod val="40000"/>
                    <a:lumOff val="60000"/>
                  </a:schemeClr>
                </a:solidFill>
                <a:effectLst>
                  <a:prstShdw prst="shdw17" dist="17961" dir="13500000">
                    <a:srgbClr val="385F99"/>
                  </a:prstShdw>
                </a:effectLst>
                <a:latin typeface="High Tower Text"/>
              </a:rPr>
              <a:t>Margarita Sánchez ) </a:t>
            </a:r>
            <a:endParaRPr lang="es-ES" sz="3600" b="1" kern="10" dirty="0">
              <a:ln w="9525">
                <a:noFill/>
                <a:round/>
                <a:headEnd/>
                <a:tailEnd/>
              </a:ln>
              <a:solidFill>
                <a:schemeClr val="accent2">
                  <a:lumMod val="40000"/>
                  <a:lumOff val="60000"/>
                </a:schemeClr>
              </a:solidFill>
              <a:effectLst>
                <a:prstShdw prst="shdw17" dist="17961" dir="13500000">
                  <a:srgbClr val="385F99"/>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1500" advTm="18000">
        <p14:flythrough/>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17" presetClass="entr" presetSubtype="10" fill="hold" nodeType="afterEffect">
                                  <p:stCondLst>
                                    <p:cond delay="500"/>
                                  </p:stCondLst>
                                  <p:childTnLst>
                                    <p:set>
                                      <p:cBhvr>
                                        <p:cTn id="27" dur="1" fill="hold">
                                          <p:stCondLst>
                                            <p:cond delay="0"/>
                                          </p:stCondLst>
                                        </p:cTn>
                                        <p:tgtEl>
                                          <p:spTgt spid="75787"/>
                                        </p:tgtEl>
                                        <p:attrNameLst>
                                          <p:attrName>style.visibility</p:attrName>
                                        </p:attrNameLst>
                                      </p:cBhvr>
                                      <p:to>
                                        <p:strVal val="visible"/>
                                      </p:to>
                                    </p:set>
                                    <p:anim calcmode="lin" valueType="num">
                                      <p:cBhvr>
                                        <p:cTn id="28" dur="2000" fill="hold"/>
                                        <p:tgtEl>
                                          <p:spTgt spid="75787"/>
                                        </p:tgtEl>
                                        <p:attrNameLst>
                                          <p:attrName>ppt_w</p:attrName>
                                        </p:attrNameLst>
                                      </p:cBhvr>
                                      <p:tavLst>
                                        <p:tav tm="0">
                                          <p:val>
                                            <p:fltVal val="0"/>
                                          </p:val>
                                        </p:tav>
                                        <p:tav tm="100000">
                                          <p:val>
                                            <p:strVal val="#ppt_w"/>
                                          </p:val>
                                        </p:tav>
                                      </p:tavLst>
                                    </p:anim>
                                    <p:anim calcmode="lin" valueType="num">
                                      <p:cBhvr>
                                        <p:cTn id="29" dur="2000" fill="hold"/>
                                        <p:tgtEl>
                                          <p:spTgt spid="75787"/>
                                        </p:tgtEl>
                                        <p:attrNameLst>
                                          <p:attrName>ppt_h</p:attrName>
                                        </p:attrNameLst>
                                      </p:cBhvr>
                                      <p:tavLst>
                                        <p:tav tm="0">
                                          <p:val>
                                            <p:strVal val="#ppt_h"/>
                                          </p:val>
                                        </p:tav>
                                        <p:tav tm="100000">
                                          <p:val>
                                            <p:strVal val="#ppt_h"/>
                                          </p:val>
                                        </p:tav>
                                      </p:tavLst>
                                    </p:anim>
                                  </p:childTnLst>
                                </p:cTn>
                              </p:par>
                            </p:childTnLst>
                          </p:cTn>
                        </p:par>
                        <p:par>
                          <p:cTn id="30" fill="hold">
                            <p:stCondLst>
                              <p:cond delay="9500"/>
                            </p:stCondLst>
                            <p:childTnLst>
                              <p:par>
                                <p:cTn id="31" presetID="23" presetClass="entr" presetSubtype="16" fill="hold" nodeType="afterEffect">
                                  <p:stCondLst>
                                    <p:cond delay="500"/>
                                  </p:stCondLst>
                                  <p:childTnLst>
                                    <p:set>
                                      <p:cBhvr>
                                        <p:cTn id="32" dur="1" fill="hold">
                                          <p:stCondLst>
                                            <p:cond delay="0"/>
                                          </p:stCondLst>
                                        </p:cTn>
                                        <p:tgtEl>
                                          <p:spTgt spid="89094"/>
                                        </p:tgtEl>
                                        <p:attrNameLst>
                                          <p:attrName>style.visibility</p:attrName>
                                        </p:attrNameLst>
                                      </p:cBhvr>
                                      <p:to>
                                        <p:strVal val="visible"/>
                                      </p:to>
                                    </p:set>
                                    <p:anim calcmode="lin" valueType="num">
                                      <p:cBhvr>
                                        <p:cTn id="33" dur="2000" fill="hold"/>
                                        <p:tgtEl>
                                          <p:spTgt spid="89094"/>
                                        </p:tgtEl>
                                        <p:attrNameLst>
                                          <p:attrName>ppt_w</p:attrName>
                                        </p:attrNameLst>
                                      </p:cBhvr>
                                      <p:tavLst>
                                        <p:tav tm="0">
                                          <p:val>
                                            <p:fltVal val="0"/>
                                          </p:val>
                                        </p:tav>
                                        <p:tav tm="100000">
                                          <p:val>
                                            <p:strVal val="#ppt_w"/>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endParaRPr lang="es-ES" alt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spcBef>
                <a:spcPct val="50000"/>
              </a:spcBef>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2"/>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spcBef>
                <a:spcPct val="50000"/>
              </a:spcBef>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defTabSz="914400">
              <a:spcBef>
                <a:spcPct val="50000"/>
              </a:spcBef>
            </a:pPr>
            <a:endParaRPr lang="es-ES" alt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2000">
        <p14:ripple/>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E4E4E4"/>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3740</TotalTime>
  <Words>1241</Words>
  <Application>Microsoft Office PowerPoint</Application>
  <PresentationFormat>Presentación en pantalla (16:9)</PresentationFormat>
  <Paragraphs>61</Paragraphs>
  <Slides>31</Slides>
  <Notes>0</Notes>
  <HiddenSlides>0</HiddenSlides>
  <MMClips>0</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Anaeboli</dc:creator>
  <cp:lastModifiedBy>Papa</cp:lastModifiedBy>
  <cp:revision>156</cp:revision>
  <dcterms:created xsi:type="dcterms:W3CDTF">2016-09-27T19:03:06Z</dcterms:created>
  <dcterms:modified xsi:type="dcterms:W3CDTF">2021-04-14T23:07:35Z</dcterms:modified>
</cp:coreProperties>
</file>