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wdp" ContentType="image/vnd.ms-photo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42.xml" ContentType="application/vnd.openxmlformats-officedocument.presentationml.notesSlide+xml"/>
  <Override PartName="/ppt/notesSlides/notesSlide43.xml" ContentType="application/vnd.openxmlformats-officedocument.presentationml.notesSlide+xml"/>
  <Override PartName="/ppt/notesSlides/notesSlide44.xml" ContentType="application/vnd.openxmlformats-officedocument.presentationml.notesSlide+xml"/>
  <Override PartName="/ppt/notesSlides/notesSlide45.xml" ContentType="application/vnd.openxmlformats-officedocument.presentationml.notesSlide+xml"/>
  <Override PartName="/ppt/notesSlides/notesSlide46.xml" ContentType="application/vnd.openxmlformats-officedocument.presentationml.notesSlide+xml"/>
  <Override PartName="/ppt/notesSlides/notesSlide47.xml" ContentType="application/vnd.openxmlformats-officedocument.presentationml.notesSlide+xml"/>
  <Override PartName="/ppt/notesSlides/notesSlide48.xml" ContentType="application/vnd.openxmlformats-officedocument.presentationml.notesSlide+xml"/>
  <Override PartName="/ppt/notesSlides/notesSlide49.xml" ContentType="application/vnd.openxmlformats-officedocument.presentationml.notesSlide+xml"/>
  <Override PartName="/ppt/notesSlides/notesSlide50.xml" ContentType="application/vnd.openxmlformats-officedocument.presentationml.notesSlide+xml"/>
  <Override PartName="/ppt/notesSlides/notesSlide51.xml" ContentType="application/vnd.openxmlformats-officedocument.presentationml.notesSlide+xml"/>
  <Override PartName="/ppt/notesSlides/notesSlide52.xml" ContentType="application/vnd.openxmlformats-officedocument.presentationml.notesSlide+xml"/>
  <Override PartName="/ppt/notesSlides/notesSlide53.xml" ContentType="application/vnd.openxmlformats-officedocument.presentationml.notesSlide+xml"/>
  <Override PartName="/ppt/notesSlides/notesSlide54.xml" ContentType="application/vnd.openxmlformats-officedocument.presentationml.notesSlide+xml"/>
  <Override PartName="/ppt/notesSlides/notesSlide55.xml" ContentType="application/vnd.openxmlformats-officedocument.presentationml.notesSlide+xml"/>
  <Override PartName="/ppt/notesSlides/notesSlide56.xml" ContentType="application/vnd.openxmlformats-officedocument.presentationml.notesSlide+xml"/>
  <Override PartName="/ppt/notesSlides/notesSlide57.xml" ContentType="application/vnd.openxmlformats-officedocument.presentationml.notesSlide+xml"/>
  <Override PartName="/ppt/notesSlides/notesSlide5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</p:sldMasterIdLst>
  <p:notesMasterIdLst>
    <p:notesMasterId r:id="rId69"/>
  </p:notesMasterIdLst>
  <p:handoutMasterIdLst>
    <p:handoutMasterId r:id="rId70"/>
  </p:handoutMasterIdLst>
  <p:sldIdLst>
    <p:sldId id="516" r:id="rId3"/>
    <p:sldId id="533" r:id="rId4"/>
    <p:sldId id="270" r:id="rId5"/>
    <p:sldId id="535" r:id="rId6"/>
    <p:sldId id="497" r:id="rId7"/>
    <p:sldId id="338" r:id="rId8"/>
    <p:sldId id="536" r:id="rId9"/>
    <p:sldId id="339" r:id="rId10"/>
    <p:sldId id="350" r:id="rId11"/>
    <p:sldId id="354" r:id="rId12"/>
    <p:sldId id="539" r:id="rId13"/>
    <p:sldId id="358" r:id="rId14"/>
    <p:sldId id="540" r:id="rId15"/>
    <p:sldId id="363" r:id="rId16"/>
    <p:sldId id="328" r:id="rId17"/>
    <p:sldId id="541" r:id="rId18"/>
    <p:sldId id="475" r:id="rId19"/>
    <p:sldId id="368" r:id="rId20"/>
    <p:sldId id="376" r:id="rId21"/>
    <p:sldId id="542" r:id="rId22"/>
    <p:sldId id="382" r:id="rId23"/>
    <p:sldId id="486" r:id="rId24"/>
    <p:sldId id="521" r:id="rId25"/>
    <p:sldId id="543" r:id="rId26"/>
    <p:sldId id="522" r:id="rId27"/>
    <p:sldId id="523" r:id="rId28"/>
    <p:sldId id="544" r:id="rId29"/>
    <p:sldId id="526" r:id="rId30"/>
    <p:sldId id="545" r:id="rId31"/>
    <p:sldId id="527" r:id="rId32"/>
    <p:sldId id="546" r:id="rId33"/>
    <p:sldId id="529" r:id="rId34"/>
    <p:sldId id="530" r:id="rId35"/>
    <p:sldId id="531" r:id="rId36"/>
    <p:sldId id="547" r:id="rId37"/>
    <p:sldId id="532" r:id="rId38"/>
    <p:sldId id="548" r:id="rId39"/>
    <p:sldId id="440" r:id="rId40"/>
    <p:sldId id="447" r:id="rId41"/>
    <p:sldId id="451" r:id="rId42"/>
    <p:sldId id="549" r:id="rId43"/>
    <p:sldId id="455" r:id="rId44"/>
    <p:sldId id="550" r:id="rId45"/>
    <p:sldId id="458" r:id="rId46"/>
    <p:sldId id="461" r:id="rId47"/>
    <p:sldId id="551" r:id="rId48"/>
    <p:sldId id="472" r:id="rId49"/>
    <p:sldId id="489" r:id="rId50"/>
    <p:sldId id="441" r:id="rId51"/>
    <p:sldId id="442" r:id="rId52"/>
    <p:sldId id="491" r:id="rId53"/>
    <p:sldId id="460" r:id="rId54"/>
    <p:sldId id="457" r:id="rId55"/>
    <p:sldId id="487" r:id="rId56"/>
    <p:sldId id="459" r:id="rId57"/>
    <p:sldId id="482" r:id="rId58"/>
    <p:sldId id="552" r:id="rId59"/>
    <p:sldId id="483" r:id="rId60"/>
    <p:sldId id="464" r:id="rId61"/>
    <p:sldId id="478" r:id="rId62"/>
    <p:sldId id="485" r:id="rId63"/>
    <p:sldId id="481" r:id="rId64"/>
    <p:sldId id="272" r:id="rId65"/>
    <p:sldId id="273" r:id="rId66"/>
    <p:sldId id="274" r:id="rId67"/>
    <p:sldId id="534" r:id="rId68"/>
  </p:sldIdLst>
  <p:sldSz cx="12192000" cy="6858000"/>
  <p:notesSz cx="9144000" cy="6858000"/>
  <p:defaultTextStyle>
    <a:defPPr>
      <a:defRPr lang="es-MX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YW2pSIybMlVm65nhvFUzug==" hashData="S5xLKg9HRDK4DICIcEK9buHGv9cdf6z7G3iB/Ih8wMR44udnfsbLhCR6qSqSlVrWjpL3nA6chboDypiAKhwOp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000000"/>
          </p15:clr>
        </p15:guide>
        <p15:guide id="2" pos="3840" userDrawn="1">
          <p15:clr>
            <a:srgbClr val="000000"/>
          </p15:clr>
        </p15:guide>
        <p15:guide id="3" pos="302" userDrawn="1">
          <p15:clr>
            <a:srgbClr val="000000"/>
          </p15:clr>
        </p15:guide>
        <p15:guide id="4" pos="7378" userDrawn="1">
          <p15:clr>
            <a:srgbClr val="000000"/>
          </p15:clr>
        </p15:guide>
        <p15:guide id="5" userDrawn="1">
          <p15:clr>
            <a:srgbClr val="000000"/>
          </p15:clr>
        </p15:guide>
        <p15:guide id="6" pos="7680" userDrawn="1">
          <p15:clr>
            <a:srgbClr val="000000"/>
          </p15:clr>
        </p15:guide>
        <p15:guide id="7" orient="horz" userDrawn="1">
          <p15:clr>
            <a:srgbClr val="000000"/>
          </p15:clr>
        </p15:guide>
        <p15:guide id="8" orient="horz" pos="346" userDrawn="1">
          <p15:clr>
            <a:srgbClr val="000000"/>
          </p15:clr>
        </p15:guide>
        <p15:guide id="9" orient="horz" pos="3974" userDrawn="1">
          <p15:clr>
            <a:srgbClr val="000000"/>
          </p15:clr>
        </p15:guide>
        <p15:guide id="10" orient="horz" pos="4320" userDrawn="1">
          <p15:clr>
            <a:srgbClr val="000000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740000"/>
    <a:srgbClr val="CC3300"/>
    <a:srgbClr val="74350A"/>
    <a:srgbClr val="5A2781"/>
    <a:srgbClr val="1B1B1B"/>
    <a:srgbClr val="0F0F0F"/>
    <a:srgbClr val="4D4D4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8759" autoAdjust="0"/>
    <p:restoredTop sz="94333" autoAdjust="0"/>
  </p:normalViewPr>
  <p:slideViewPr>
    <p:cSldViewPr snapToGrid="0" showGuides="1">
      <p:cViewPr varScale="1">
        <p:scale>
          <a:sx n="65" d="100"/>
          <a:sy n="65" d="100"/>
        </p:scale>
        <p:origin x="1092" y="96"/>
      </p:cViewPr>
      <p:guideLst>
        <p:guide orient="horz" pos="2160"/>
        <p:guide pos="3840"/>
        <p:guide pos="302"/>
        <p:guide pos="7378"/>
        <p:guide/>
        <p:guide pos="7680"/>
        <p:guide orient="horz"/>
        <p:guide orient="horz" pos="346"/>
        <p:guide orient="horz" pos="3974"/>
        <p:guide orient="horz" pos="4320"/>
      </p:guideLst>
    </p:cSldViewPr>
  </p:slideViewPr>
  <p:outlineViewPr>
    <p:cViewPr>
      <p:scale>
        <a:sx n="33" d="100"/>
        <a:sy n="33" d="100"/>
      </p:scale>
      <p:origin x="0" y="-2544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 showGuides="1">
      <p:cViewPr varScale="1">
        <p:scale>
          <a:sx n="70" d="100"/>
          <a:sy n="70" d="100"/>
        </p:scale>
        <p:origin x="546" y="60"/>
      </p:cViewPr>
      <p:guideLst>
        <p:guide orient="horz" pos="2160"/>
        <p:guide pos="288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7" Type="http://schemas.openxmlformats.org/officeDocument/2006/relationships/slide" Target="slides/slide5.xml"/><Relationship Id="rId71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slide" Target="slides/slide64.xml"/><Relationship Id="rId74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61" Type="http://schemas.openxmlformats.org/officeDocument/2006/relationships/slide" Target="slides/slide59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73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notesMaster" Target="notesMasters/notesMaster1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viewProps" Target="viewProps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>
            <a:extLst>
              <a:ext uri="{FF2B5EF4-FFF2-40B4-BE49-F238E27FC236}">
                <a16:creationId xmlns:a16="http://schemas.microsoft.com/office/drawing/2014/main" id="{B58F0387-AE6F-445B-9494-D7A966A1CD70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44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MX"/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C4DCB8CC-6B94-486C-AD86-9C60CDC868CE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5180013" y="0"/>
            <a:ext cx="3962400" cy="3444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8F64FA2-9090-4FB1-BA8A-9CC04B0E9BB1}" type="datetimeFigureOut">
              <a:rPr lang="es-MX" smtClean="0"/>
              <a:t>26/08/2018</a:t>
            </a:fld>
            <a:endParaRPr lang="es-MX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7B2E84C6-8C5A-4AE8-8E62-232084F1A108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6513513"/>
            <a:ext cx="3962400" cy="3444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MX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965F1CF9-55A4-48CC-88E3-60AAE0FE32B2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5180013" y="6513513"/>
            <a:ext cx="3962400" cy="3444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9061608-D4DA-444F-BC85-B411E6B5D212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287826940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path path="shap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5179484" y="3910"/>
            <a:ext cx="3962400" cy="34409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2400">
                <a:latin typeface="Algerian" panose="04020705040A02060702" pitchFamily="82" charset="0"/>
              </a:defRPr>
            </a:lvl1pPr>
          </a:lstStyle>
          <a:p>
            <a:fld id="{98FC6336-E10E-44D8-A72E-6DF8FA7E0841}" type="slidenum">
              <a:rPr lang="es-MX" smtClean="0"/>
              <a:pPr/>
              <a:t>‹Nº›</a:t>
            </a:fld>
            <a:endParaRPr lang="es-MX" dirty="0"/>
          </a:p>
        </p:txBody>
      </p:sp>
      <p:pic>
        <p:nvPicPr>
          <p:cNvPr id="9" name="Imagen 8">
            <a:extLst>
              <a:ext uri="{FF2B5EF4-FFF2-40B4-BE49-F238E27FC236}">
                <a16:creationId xmlns:a16="http://schemas.microsoft.com/office/drawing/2014/main" id="{475B8324-6975-481F-96FA-53DBF4034E9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97" y="6531081"/>
            <a:ext cx="970697" cy="3440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9881257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_rels/notesSlide4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_rels/notesSlide4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1.xml"/><Relationship Id="rId1" Type="http://schemas.openxmlformats.org/officeDocument/2006/relationships/notesMaster" Target="../notesMasters/notesMaster1.xml"/></Relationships>
</file>

<file path=ppt/notesSlides/_rels/notesSlide4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2.xml"/><Relationship Id="rId1" Type="http://schemas.openxmlformats.org/officeDocument/2006/relationships/notesMaster" Target="../notesMasters/notesMaster1.xml"/></Relationships>
</file>

<file path=ppt/notesSlides/_rels/notesSlide4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3.xml"/><Relationship Id="rId1" Type="http://schemas.openxmlformats.org/officeDocument/2006/relationships/notesMaster" Target="../notesMasters/notesMaster1.xml"/></Relationships>
</file>

<file path=ppt/notesSlides/_rels/notesSlide5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4.xml"/><Relationship Id="rId1" Type="http://schemas.openxmlformats.org/officeDocument/2006/relationships/notesMaster" Target="../notesMasters/notesMaster1.xml"/></Relationships>
</file>

<file path=ppt/notesSlides/_rels/notesSlide5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5.xml"/><Relationship Id="rId1" Type="http://schemas.openxmlformats.org/officeDocument/2006/relationships/notesMaster" Target="../notesMasters/notesMaster1.xml"/></Relationships>
</file>

<file path=ppt/notesSlides/_rels/notesSlide5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6.xml"/><Relationship Id="rId1" Type="http://schemas.openxmlformats.org/officeDocument/2006/relationships/notesMaster" Target="../notesMasters/notesMaster1.xml"/></Relationships>
</file>

<file path=ppt/notesSlides/_rels/notesSlide5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7.xml"/><Relationship Id="rId1" Type="http://schemas.openxmlformats.org/officeDocument/2006/relationships/notesMaster" Target="../notesMasters/notesMaster1.xml"/></Relationships>
</file>

<file path=ppt/notesSlides/_rels/notesSlide5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8.xml"/><Relationship Id="rId1" Type="http://schemas.openxmlformats.org/officeDocument/2006/relationships/notesMaster" Target="../notesMasters/notesMaster1.xml"/></Relationships>
</file>

<file path=ppt/notesSlides/_rels/notesSlide5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9.xml"/><Relationship Id="rId1" Type="http://schemas.openxmlformats.org/officeDocument/2006/relationships/notesMaster" Target="../notesMasters/notesMaster1.xml"/></Relationships>
</file>

<file path=ppt/notesSlides/_rels/notesSlide5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0.xml"/><Relationship Id="rId1" Type="http://schemas.openxmlformats.org/officeDocument/2006/relationships/notesMaster" Target="../notesMasters/notesMaster1.xml"/></Relationships>
</file>

<file path=ppt/notesSlides/_rels/notesSlide5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1.xml"/><Relationship Id="rId1" Type="http://schemas.openxmlformats.org/officeDocument/2006/relationships/notesMaster" Target="../notesMasters/notesMaster1.xml"/></Relationships>
</file>

<file path=ppt/notesSlides/_rels/notesSlide5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>
          <a:xfrm>
            <a:off x="2514600" y="857250"/>
            <a:ext cx="4114800" cy="23145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8FC6336-E10E-44D8-A72E-6DF8FA7E0841}" type="slidenum">
              <a:rPr lang="es-MX" smtClean="0"/>
              <a:pPr/>
              <a:t>3</a:t>
            </a:fld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191521728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8FC6336-E10E-44D8-A72E-6DF8FA7E0841}" type="slidenum">
              <a:rPr kumimoji="0" lang="es-MX" sz="2400" b="1" i="0" u="none" strike="noStrike" kern="1200" cap="none" spc="0" normalizeH="0" baseline="0" noProof="0" smtClean="0">
                <a:ln/>
                <a:solidFill>
                  <a:srgbClr val="FFC000"/>
                </a:solidFill>
                <a:effectLst/>
                <a:uLnTx/>
                <a:uFillTx/>
                <a:latin typeface="Algerian" panose="04020705040A02060702" pitchFamily="82" charset="0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s-MX" sz="2400" b="1" i="0" u="none" strike="noStrike" kern="1200" cap="none" spc="0" normalizeH="0" baseline="0" noProof="0" dirty="0">
              <a:ln/>
              <a:solidFill>
                <a:srgbClr val="FFC000"/>
              </a:solidFill>
              <a:effectLst/>
              <a:uLnTx/>
              <a:uFillTx/>
              <a:latin typeface="Algerian" panose="04020705040A02060702" pitchFamily="82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9794632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8FC6336-E10E-44D8-A72E-6DF8FA7E0841}" type="slidenum">
              <a:rPr kumimoji="0" lang="es-MX" sz="2400" b="1" i="0" u="none" strike="noStrike" kern="1200" cap="none" spc="0" normalizeH="0" baseline="0" noProof="0" smtClean="0">
                <a:ln/>
                <a:solidFill>
                  <a:srgbClr val="FFC000"/>
                </a:solidFill>
                <a:effectLst/>
                <a:uLnTx/>
                <a:uFillTx/>
                <a:latin typeface="Algerian" panose="04020705040A02060702" pitchFamily="82" charset="0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s-MX" sz="2400" b="1" i="0" u="none" strike="noStrike" kern="1200" cap="none" spc="0" normalizeH="0" baseline="0" noProof="0" dirty="0">
              <a:ln/>
              <a:solidFill>
                <a:srgbClr val="FFC000"/>
              </a:solidFill>
              <a:effectLst/>
              <a:uLnTx/>
              <a:uFillTx/>
              <a:latin typeface="Algerian" panose="04020705040A02060702" pitchFamily="82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8961042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8FC6336-E10E-44D8-A72E-6DF8FA7E0841}" type="slidenum">
              <a:rPr kumimoji="0" lang="es-MX" sz="2400" b="1" i="0" u="none" strike="noStrike" kern="1200" cap="none" spc="0" normalizeH="0" baseline="0" noProof="0" smtClean="0">
                <a:ln/>
                <a:solidFill>
                  <a:srgbClr val="FFC000"/>
                </a:solidFill>
                <a:effectLst/>
                <a:uLnTx/>
                <a:uFillTx/>
                <a:latin typeface="Algerian" panose="04020705040A02060702" pitchFamily="82" charset="0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es-MX" sz="2400" b="1" i="0" u="none" strike="noStrike" kern="1200" cap="none" spc="0" normalizeH="0" baseline="0" noProof="0" dirty="0">
              <a:ln/>
              <a:solidFill>
                <a:srgbClr val="FFC000"/>
              </a:solidFill>
              <a:effectLst/>
              <a:uLnTx/>
              <a:uFillTx/>
              <a:latin typeface="Algerian" panose="04020705040A02060702" pitchFamily="82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5062498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8FC6336-E10E-44D8-A72E-6DF8FA7E0841}" type="slidenum">
              <a:rPr kumimoji="0" lang="es-MX" sz="2400" b="1" i="0" u="none" strike="noStrike" kern="1200" cap="none" spc="0" normalizeH="0" baseline="0" noProof="0" smtClean="0">
                <a:ln/>
                <a:solidFill>
                  <a:srgbClr val="FFC000"/>
                </a:solidFill>
                <a:effectLst/>
                <a:uLnTx/>
                <a:uFillTx/>
                <a:latin typeface="Algerian" panose="04020705040A02060702" pitchFamily="82" charset="0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es-MX" sz="2400" b="1" i="0" u="none" strike="noStrike" kern="1200" cap="none" spc="0" normalizeH="0" baseline="0" noProof="0" dirty="0">
              <a:ln/>
              <a:solidFill>
                <a:srgbClr val="FFC000"/>
              </a:solidFill>
              <a:effectLst/>
              <a:uLnTx/>
              <a:uFillTx/>
              <a:latin typeface="Algerian" panose="04020705040A02060702" pitchFamily="82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42140120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8FC6336-E10E-44D8-A72E-6DF8FA7E0841}" type="slidenum">
              <a:rPr kumimoji="0" lang="es-MX" sz="2400" b="1" i="0" u="none" strike="noStrike" kern="1200" cap="none" spc="0" normalizeH="0" baseline="0" noProof="0" smtClean="0">
                <a:ln/>
                <a:solidFill>
                  <a:srgbClr val="FFC000"/>
                </a:solidFill>
                <a:effectLst/>
                <a:uLnTx/>
                <a:uFillTx/>
                <a:latin typeface="Algerian" panose="04020705040A02060702" pitchFamily="82" charset="0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es-MX" sz="2400" b="1" i="0" u="none" strike="noStrike" kern="1200" cap="none" spc="0" normalizeH="0" baseline="0" noProof="0" dirty="0">
              <a:ln/>
              <a:solidFill>
                <a:srgbClr val="FFC000"/>
              </a:solidFill>
              <a:effectLst/>
              <a:uLnTx/>
              <a:uFillTx/>
              <a:latin typeface="Algerian" panose="04020705040A02060702" pitchFamily="82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7095164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8FC6336-E10E-44D8-A72E-6DF8FA7E0841}" type="slidenum">
              <a:rPr kumimoji="0" lang="es-MX" sz="2400" b="1" i="0" u="none" strike="noStrike" kern="1200" cap="none" spc="0" normalizeH="0" baseline="0" noProof="0" smtClean="0">
                <a:ln/>
                <a:solidFill>
                  <a:srgbClr val="FFC000"/>
                </a:solidFill>
                <a:effectLst/>
                <a:uLnTx/>
                <a:uFillTx/>
                <a:latin typeface="Algerian" panose="04020705040A02060702" pitchFamily="82" charset="0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endParaRPr kumimoji="0" lang="es-MX" sz="2400" b="1" i="0" u="none" strike="noStrike" kern="1200" cap="none" spc="0" normalizeH="0" baseline="0" noProof="0" dirty="0">
              <a:ln/>
              <a:solidFill>
                <a:srgbClr val="FFC000"/>
              </a:solidFill>
              <a:effectLst/>
              <a:uLnTx/>
              <a:uFillTx/>
              <a:latin typeface="Algerian" panose="04020705040A02060702" pitchFamily="82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68038778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8FC6336-E10E-44D8-A72E-6DF8FA7E0841}" type="slidenum">
              <a:rPr kumimoji="0" lang="es-MX" sz="2400" b="1" i="0" u="none" strike="noStrike" kern="1200" cap="none" spc="0" normalizeH="0" baseline="0" noProof="0" smtClean="0">
                <a:ln/>
                <a:solidFill>
                  <a:srgbClr val="FFC000"/>
                </a:solidFill>
                <a:effectLst/>
                <a:uLnTx/>
                <a:uFillTx/>
                <a:latin typeface="Algerian" panose="04020705040A02060702" pitchFamily="82" charset="0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</a:t>
            </a:fld>
            <a:endParaRPr kumimoji="0" lang="es-MX" sz="2400" b="1" i="0" u="none" strike="noStrike" kern="1200" cap="none" spc="0" normalizeH="0" baseline="0" noProof="0" dirty="0">
              <a:ln/>
              <a:solidFill>
                <a:srgbClr val="FFC000"/>
              </a:solidFill>
              <a:effectLst/>
              <a:uLnTx/>
              <a:uFillTx/>
              <a:latin typeface="Algerian" panose="04020705040A02060702" pitchFamily="82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9958686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8FC6336-E10E-44D8-A72E-6DF8FA7E0841}" type="slidenum">
              <a:rPr kumimoji="0" lang="es-MX" sz="2400" b="1" i="0" u="none" strike="noStrike" kern="1200" cap="none" spc="0" normalizeH="0" baseline="0" noProof="0" smtClean="0">
                <a:ln/>
                <a:solidFill>
                  <a:srgbClr val="FFC000"/>
                </a:solidFill>
                <a:effectLst/>
                <a:uLnTx/>
                <a:uFillTx/>
                <a:latin typeface="Algerian" panose="04020705040A02060702" pitchFamily="82" charset="0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11</a:t>
            </a:fld>
            <a:endParaRPr kumimoji="0" lang="es-MX" sz="2400" b="1" i="0" u="none" strike="noStrike" kern="1200" cap="none" spc="0" normalizeH="0" baseline="0" noProof="0" dirty="0">
              <a:ln/>
              <a:solidFill>
                <a:srgbClr val="FFC000"/>
              </a:solidFill>
              <a:effectLst/>
              <a:uLnTx/>
              <a:uFillTx/>
              <a:latin typeface="Algerian" panose="04020705040A02060702" pitchFamily="82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90347651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8FC6336-E10E-44D8-A72E-6DF8FA7E0841}" type="slidenum">
              <a:rPr kumimoji="0" lang="es-MX" sz="2400" b="1" i="0" u="none" strike="noStrike" kern="1200" cap="none" spc="0" normalizeH="0" baseline="0" noProof="0" smtClean="0">
                <a:ln/>
                <a:solidFill>
                  <a:srgbClr val="FFC000"/>
                </a:solidFill>
                <a:effectLst/>
                <a:uLnTx/>
                <a:uFillTx/>
                <a:latin typeface="Algerian" panose="04020705040A02060702" pitchFamily="82" charset="0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</a:t>
            </a:fld>
            <a:endParaRPr kumimoji="0" lang="es-MX" sz="2400" b="1" i="0" u="none" strike="noStrike" kern="1200" cap="none" spc="0" normalizeH="0" baseline="0" noProof="0" dirty="0">
              <a:ln/>
              <a:solidFill>
                <a:srgbClr val="FFC000"/>
              </a:solidFill>
              <a:effectLst/>
              <a:uLnTx/>
              <a:uFillTx/>
              <a:latin typeface="Algerian" panose="04020705040A02060702" pitchFamily="82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91631877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8FC6336-E10E-44D8-A72E-6DF8FA7E0841}" type="slidenum">
              <a:rPr kumimoji="0" lang="es-MX" sz="2400" b="1" i="0" u="none" strike="noStrike" kern="1200" cap="none" spc="0" normalizeH="0" baseline="0" noProof="0" smtClean="0">
                <a:ln/>
                <a:solidFill>
                  <a:srgbClr val="FFC000"/>
                </a:solidFill>
                <a:effectLst/>
                <a:uLnTx/>
                <a:uFillTx/>
                <a:latin typeface="Algerian" panose="04020705040A02060702" pitchFamily="82" charset="0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</a:t>
            </a:fld>
            <a:endParaRPr kumimoji="0" lang="es-MX" sz="2400" b="1" i="0" u="none" strike="noStrike" kern="1200" cap="none" spc="0" normalizeH="0" baseline="0" noProof="0" dirty="0">
              <a:ln/>
              <a:solidFill>
                <a:srgbClr val="FFC000"/>
              </a:solidFill>
              <a:effectLst/>
              <a:uLnTx/>
              <a:uFillTx/>
              <a:latin typeface="Algerian" panose="04020705040A02060702" pitchFamily="82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25634620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8FC6336-E10E-44D8-A72E-6DF8FA7E0841}" type="slidenum">
              <a:rPr kumimoji="0" lang="es-MX" sz="2400" b="1" i="0" u="none" strike="noStrike" kern="1200" cap="none" spc="0" normalizeH="0" baseline="0" noProof="0" smtClean="0">
                <a:ln/>
                <a:solidFill>
                  <a:srgbClr val="FFC000"/>
                </a:solidFill>
                <a:effectLst/>
                <a:uLnTx/>
                <a:uFillTx/>
                <a:latin typeface="Algerian" panose="04020705040A02060702" pitchFamily="82" charset="0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14</a:t>
            </a:fld>
            <a:endParaRPr kumimoji="0" lang="es-MX" sz="2400" b="1" i="0" u="none" strike="noStrike" kern="1200" cap="none" spc="0" normalizeH="0" baseline="0" noProof="0" dirty="0">
              <a:ln/>
              <a:solidFill>
                <a:srgbClr val="FFC000"/>
              </a:solidFill>
              <a:effectLst/>
              <a:uLnTx/>
              <a:uFillTx/>
              <a:latin typeface="Algerian" panose="04020705040A02060702" pitchFamily="82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83457328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8FC6336-E10E-44D8-A72E-6DF8FA7E0841}" type="slidenum">
              <a:rPr kumimoji="0" lang="es-MX" sz="2400" b="1" i="0" u="none" strike="noStrike" kern="1200" cap="none" spc="0" normalizeH="0" baseline="0" noProof="0" smtClean="0">
                <a:ln/>
                <a:solidFill>
                  <a:srgbClr val="FFC000"/>
                </a:solidFill>
                <a:effectLst/>
                <a:uLnTx/>
                <a:uFillTx/>
                <a:latin typeface="Algerian" panose="04020705040A02060702" pitchFamily="82" charset="0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15</a:t>
            </a:fld>
            <a:endParaRPr kumimoji="0" lang="es-MX" sz="2400" b="1" i="0" u="none" strike="noStrike" kern="1200" cap="none" spc="0" normalizeH="0" baseline="0" noProof="0" dirty="0">
              <a:ln/>
              <a:solidFill>
                <a:srgbClr val="FFC000"/>
              </a:solidFill>
              <a:effectLst/>
              <a:uLnTx/>
              <a:uFillTx/>
              <a:latin typeface="Algerian" panose="04020705040A02060702" pitchFamily="82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2773547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8FC6336-E10E-44D8-A72E-6DF8FA7E0841}" type="slidenum">
              <a:rPr kumimoji="0" lang="es-MX" sz="2400" b="1" i="0" u="none" strike="noStrike" kern="1200" cap="none" spc="0" normalizeH="0" baseline="0" noProof="0" smtClean="0">
                <a:ln/>
                <a:solidFill>
                  <a:srgbClr val="FFC000"/>
                </a:solidFill>
                <a:effectLst/>
                <a:uLnTx/>
                <a:uFillTx/>
                <a:latin typeface="Algerian" panose="04020705040A02060702" pitchFamily="82" charset="0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16</a:t>
            </a:fld>
            <a:endParaRPr kumimoji="0" lang="es-MX" sz="2400" b="1" i="0" u="none" strike="noStrike" kern="1200" cap="none" spc="0" normalizeH="0" baseline="0" noProof="0" dirty="0">
              <a:ln/>
              <a:solidFill>
                <a:srgbClr val="FFC000"/>
              </a:solidFill>
              <a:effectLst/>
              <a:uLnTx/>
              <a:uFillTx/>
              <a:latin typeface="Algerian" panose="04020705040A02060702" pitchFamily="82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9018519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8FC6336-E10E-44D8-A72E-6DF8FA7E0841}" type="slidenum">
              <a:rPr kumimoji="0" lang="es-MX" sz="2400" b="1" i="0" u="none" strike="noStrike" kern="1200" cap="none" spc="0" normalizeH="0" baseline="0" noProof="0" smtClean="0">
                <a:ln/>
                <a:solidFill>
                  <a:srgbClr val="FFC000"/>
                </a:solidFill>
                <a:effectLst/>
                <a:uLnTx/>
                <a:uFillTx/>
                <a:latin typeface="Algerian" panose="04020705040A02060702" pitchFamily="82" charset="0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17</a:t>
            </a:fld>
            <a:endParaRPr kumimoji="0" lang="es-MX" sz="2400" b="1" i="0" u="none" strike="noStrike" kern="1200" cap="none" spc="0" normalizeH="0" baseline="0" noProof="0" dirty="0">
              <a:ln/>
              <a:solidFill>
                <a:srgbClr val="FFC000"/>
              </a:solidFill>
              <a:effectLst/>
              <a:uLnTx/>
              <a:uFillTx/>
              <a:latin typeface="Algerian" panose="04020705040A02060702" pitchFamily="82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275669362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8FC6336-E10E-44D8-A72E-6DF8FA7E0841}" type="slidenum">
              <a:rPr kumimoji="0" lang="es-MX" sz="2400" b="1" i="0" u="none" strike="noStrike" kern="1200" cap="none" spc="0" normalizeH="0" baseline="0" noProof="0" smtClean="0">
                <a:ln/>
                <a:solidFill>
                  <a:srgbClr val="FFC000"/>
                </a:solidFill>
                <a:effectLst/>
                <a:uLnTx/>
                <a:uFillTx/>
                <a:latin typeface="Algerian" panose="04020705040A02060702" pitchFamily="82" charset="0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18</a:t>
            </a:fld>
            <a:endParaRPr kumimoji="0" lang="es-MX" sz="2400" b="1" i="0" u="none" strike="noStrike" kern="1200" cap="none" spc="0" normalizeH="0" baseline="0" noProof="0" dirty="0">
              <a:ln/>
              <a:solidFill>
                <a:srgbClr val="FFC000"/>
              </a:solidFill>
              <a:effectLst/>
              <a:uLnTx/>
              <a:uFillTx/>
              <a:latin typeface="Algerian" panose="04020705040A02060702" pitchFamily="82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438037595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8FC6336-E10E-44D8-A72E-6DF8FA7E0841}" type="slidenum">
              <a:rPr kumimoji="0" lang="es-MX" sz="2400" b="1" i="0" u="none" strike="noStrike" kern="1200" cap="none" spc="0" normalizeH="0" baseline="0" noProof="0" smtClean="0">
                <a:ln/>
                <a:solidFill>
                  <a:srgbClr val="FFC000"/>
                </a:solidFill>
                <a:effectLst/>
                <a:uLnTx/>
                <a:uFillTx/>
                <a:latin typeface="Algerian" panose="04020705040A02060702" pitchFamily="82" charset="0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19</a:t>
            </a:fld>
            <a:endParaRPr kumimoji="0" lang="es-MX" sz="2400" b="1" i="0" u="none" strike="noStrike" kern="1200" cap="none" spc="0" normalizeH="0" baseline="0" noProof="0" dirty="0">
              <a:ln/>
              <a:solidFill>
                <a:srgbClr val="FFC000"/>
              </a:solidFill>
              <a:effectLst/>
              <a:uLnTx/>
              <a:uFillTx/>
              <a:latin typeface="Algerian" panose="04020705040A02060702" pitchFamily="82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92708816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8FC6336-E10E-44D8-A72E-6DF8FA7E0841}" type="slidenum">
              <a:rPr kumimoji="0" lang="es-MX" sz="2400" b="1" i="0" u="none" strike="noStrike" kern="1200" cap="none" spc="0" normalizeH="0" baseline="0" noProof="0" smtClean="0">
                <a:ln/>
                <a:solidFill>
                  <a:srgbClr val="FFC000"/>
                </a:solidFill>
                <a:effectLst/>
                <a:uLnTx/>
                <a:uFillTx/>
                <a:latin typeface="Algerian" panose="04020705040A02060702" pitchFamily="82" charset="0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20</a:t>
            </a:fld>
            <a:endParaRPr kumimoji="0" lang="es-MX" sz="2400" b="1" i="0" u="none" strike="noStrike" kern="1200" cap="none" spc="0" normalizeH="0" baseline="0" noProof="0" dirty="0">
              <a:ln/>
              <a:solidFill>
                <a:srgbClr val="FFC000"/>
              </a:solidFill>
              <a:effectLst/>
              <a:uLnTx/>
              <a:uFillTx/>
              <a:latin typeface="Algerian" panose="04020705040A02060702" pitchFamily="82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85247210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8FC6336-E10E-44D8-A72E-6DF8FA7E0841}" type="slidenum">
              <a:rPr kumimoji="0" lang="es-MX" sz="2400" b="1" i="0" u="none" strike="noStrike" kern="1200" cap="none" spc="0" normalizeH="0" baseline="0" noProof="0" smtClean="0">
                <a:ln/>
                <a:solidFill>
                  <a:srgbClr val="FFC000"/>
                </a:solidFill>
                <a:effectLst/>
                <a:uLnTx/>
                <a:uFillTx/>
                <a:latin typeface="Algerian" panose="04020705040A02060702" pitchFamily="82" charset="0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21</a:t>
            </a:fld>
            <a:endParaRPr kumimoji="0" lang="es-MX" sz="2400" b="1" i="0" u="none" strike="noStrike" kern="1200" cap="none" spc="0" normalizeH="0" baseline="0" noProof="0" dirty="0">
              <a:ln/>
              <a:solidFill>
                <a:srgbClr val="FFC000"/>
              </a:solidFill>
              <a:effectLst/>
              <a:uLnTx/>
              <a:uFillTx/>
              <a:latin typeface="Algerian" panose="04020705040A02060702" pitchFamily="82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44931556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8FC6336-E10E-44D8-A72E-6DF8FA7E0841}" type="slidenum">
              <a:rPr kumimoji="0" lang="es-MX" sz="2400" b="1" i="0" u="none" strike="noStrike" kern="1200" cap="none" spc="0" normalizeH="0" baseline="0" noProof="0" smtClean="0">
                <a:ln/>
                <a:solidFill>
                  <a:srgbClr val="FFC000"/>
                </a:solidFill>
                <a:effectLst/>
                <a:uLnTx/>
                <a:uFillTx/>
                <a:latin typeface="Algerian" panose="04020705040A02060702" pitchFamily="82" charset="0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22</a:t>
            </a:fld>
            <a:endParaRPr kumimoji="0" lang="es-MX" sz="2400" b="1" i="0" u="none" strike="noStrike" kern="1200" cap="none" spc="0" normalizeH="0" baseline="0" noProof="0" dirty="0">
              <a:ln/>
              <a:solidFill>
                <a:srgbClr val="FFC000"/>
              </a:solidFill>
              <a:effectLst/>
              <a:uLnTx/>
              <a:uFillTx/>
              <a:latin typeface="Algerian" panose="04020705040A02060702" pitchFamily="82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898691961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8FC6336-E10E-44D8-A72E-6DF8FA7E0841}" type="slidenum">
              <a:rPr kumimoji="0" lang="es-MX" sz="2400" b="1" i="0" u="none" strike="noStrike" kern="1200" cap="none" spc="0" normalizeH="0" baseline="0" noProof="0" smtClean="0">
                <a:ln/>
                <a:solidFill>
                  <a:srgbClr val="FFC000"/>
                </a:solidFill>
                <a:effectLst/>
                <a:uLnTx/>
                <a:uFillTx/>
                <a:latin typeface="Algerian" panose="04020705040A02060702" pitchFamily="82" charset="0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23</a:t>
            </a:fld>
            <a:endParaRPr kumimoji="0" lang="es-MX" sz="2400" b="1" i="0" u="none" strike="noStrike" kern="1200" cap="none" spc="0" normalizeH="0" baseline="0" noProof="0" dirty="0">
              <a:ln/>
              <a:solidFill>
                <a:srgbClr val="FFC000"/>
              </a:solidFill>
              <a:effectLst/>
              <a:uLnTx/>
              <a:uFillTx/>
              <a:latin typeface="Algerian" panose="04020705040A02060702" pitchFamily="82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062336947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8FC6336-E10E-44D8-A72E-6DF8FA7E0841}" type="slidenum">
              <a:rPr kumimoji="0" lang="es-MX" sz="2400" b="1" i="0" u="none" strike="noStrike" kern="1200" cap="none" spc="0" normalizeH="0" baseline="0" noProof="0" smtClean="0">
                <a:ln/>
                <a:solidFill>
                  <a:srgbClr val="FFC000"/>
                </a:solidFill>
                <a:effectLst/>
                <a:uLnTx/>
                <a:uFillTx/>
                <a:latin typeface="Algerian" panose="04020705040A02060702" pitchFamily="82" charset="0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24</a:t>
            </a:fld>
            <a:endParaRPr kumimoji="0" lang="es-MX" sz="2400" b="1" i="0" u="none" strike="noStrike" kern="1200" cap="none" spc="0" normalizeH="0" baseline="0" noProof="0" dirty="0">
              <a:ln/>
              <a:solidFill>
                <a:srgbClr val="FFC000"/>
              </a:solidFill>
              <a:effectLst/>
              <a:uLnTx/>
              <a:uFillTx/>
              <a:latin typeface="Algerian" panose="04020705040A02060702" pitchFamily="82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292848945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8FC6336-E10E-44D8-A72E-6DF8FA7E0841}" type="slidenum">
              <a:rPr kumimoji="0" lang="es-MX" sz="2400" b="1" i="0" u="none" strike="noStrike" kern="1200" cap="none" spc="0" normalizeH="0" baseline="0" noProof="0" smtClean="0">
                <a:ln/>
                <a:solidFill>
                  <a:srgbClr val="FFC000"/>
                </a:solidFill>
                <a:effectLst/>
                <a:uLnTx/>
                <a:uFillTx/>
                <a:latin typeface="Algerian" panose="04020705040A02060702" pitchFamily="82" charset="0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25</a:t>
            </a:fld>
            <a:endParaRPr kumimoji="0" lang="es-MX" sz="2400" b="1" i="0" u="none" strike="noStrike" kern="1200" cap="none" spc="0" normalizeH="0" baseline="0" noProof="0" dirty="0">
              <a:ln/>
              <a:solidFill>
                <a:srgbClr val="FFC000"/>
              </a:solidFill>
              <a:effectLst/>
              <a:uLnTx/>
              <a:uFillTx/>
              <a:latin typeface="Algerian" panose="04020705040A02060702" pitchFamily="82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510604268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8FC6336-E10E-44D8-A72E-6DF8FA7E0841}" type="slidenum">
              <a:rPr kumimoji="0" lang="es-MX" sz="2400" b="1" i="0" u="none" strike="noStrike" kern="1200" cap="none" spc="0" normalizeH="0" baseline="0" noProof="0" smtClean="0">
                <a:ln/>
                <a:solidFill>
                  <a:srgbClr val="FFC000"/>
                </a:solidFill>
                <a:effectLst/>
                <a:uLnTx/>
                <a:uFillTx/>
                <a:latin typeface="Algerian" panose="04020705040A02060702" pitchFamily="82" charset="0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26</a:t>
            </a:fld>
            <a:endParaRPr kumimoji="0" lang="es-MX" sz="2400" b="1" i="0" u="none" strike="noStrike" kern="1200" cap="none" spc="0" normalizeH="0" baseline="0" noProof="0" dirty="0">
              <a:ln/>
              <a:solidFill>
                <a:srgbClr val="FFC000"/>
              </a:solidFill>
              <a:effectLst/>
              <a:uLnTx/>
              <a:uFillTx/>
              <a:latin typeface="Algerian" panose="04020705040A02060702" pitchFamily="82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972857372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8FC6336-E10E-44D8-A72E-6DF8FA7E0841}" type="slidenum">
              <a:rPr kumimoji="0" lang="es-MX" sz="2400" b="1" i="0" u="none" strike="noStrike" kern="1200" cap="none" spc="0" normalizeH="0" baseline="0" noProof="0" smtClean="0">
                <a:ln/>
                <a:solidFill>
                  <a:srgbClr val="FFC000"/>
                </a:solidFill>
                <a:effectLst/>
                <a:uLnTx/>
                <a:uFillTx/>
                <a:latin typeface="Algerian" panose="04020705040A02060702" pitchFamily="82" charset="0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27</a:t>
            </a:fld>
            <a:endParaRPr kumimoji="0" lang="es-MX" sz="2400" b="1" i="0" u="none" strike="noStrike" kern="1200" cap="none" spc="0" normalizeH="0" baseline="0" noProof="0" dirty="0">
              <a:ln/>
              <a:solidFill>
                <a:srgbClr val="FFC000"/>
              </a:solidFill>
              <a:effectLst/>
              <a:uLnTx/>
              <a:uFillTx/>
              <a:latin typeface="Algerian" panose="04020705040A02060702" pitchFamily="82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792272420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8FC6336-E10E-44D8-A72E-6DF8FA7E0841}" type="slidenum">
              <a:rPr kumimoji="0" lang="es-MX" sz="2400" b="1" i="0" u="none" strike="noStrike" kern="1200" cap="none" spc="0" normalizeH="0" baseline="0" noProof="0" smtClean="0">
                <a:ln/>
                <a:solidFill>
                  <a:srgbClr val="FFC000"/>
                </a:solidFill>
                <a:effectLst/>
                <a:uLnTx/>
                <a:uFillTx/>
                <a:latin typeface="Algerian" panose="04020705040A02060702" pitchFamily="82" charset="0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28</a:t>
            </a:fld>
            <a:endParaRPr kumimoji="0" lang="es-MX" sz="2400" b="1" i="0" u="none" strike="noStrike" kern="1200" cap="none" spc="0" normalizeH="0" baseline="0" noProof="0" dirty="0">
              <a:ln/>
              <a:solidFill>
                <a:srgbClr val="FFC000"/>
              </a:solidFill>
              <a:effectLst/>
              <a:uLnTx/>
              <a:uFillTx/>
              <a:latin typeface="Algerian" panose="04020705040A02060702" pitchFamily="82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89542583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8FC6336-E10E-44D8-A72E-6DF8FA7E0841}" type="slidenum">
              <a:rPr kumimoji="0" lang="es-MX" sz="2400" b="1" i="0" u="none" strike="noStrike" kern="1200" cap="none" spc="0" normalizeH="0" baseline="0" noProof="0" smtClean="0">
                <a:ln/>
                <a:solidFill>
                  <a:srgbClr val="FFC000"/>
                </a:solidFill>
                <a:effectLst/>
                <a:uLnTx/>
                <a:uFillTx/>
                <a:latin typeface="Algerian" panose="04020705040A02060702" pitchFamily="82" charset="0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29</a:t>
            </a:fld>
            <a:endParaRPr kumimoji="0" lang="es-MX" sz="2400" b="1" i="0" u="none" strike="noStrike" kern="1200" cap="none" spc="0" normalizeH="0" baseline="0" noProof="0" dirty="0">
              <a:ln/>
              <a:solidFill>
                <a:srgbClr val="FFC000"/>
              </a:solidFill>
              <a:effectLst/>
              <a:uLnTx/>
              <a:uFillTx/>
              <a:latin typeface="Algerian" panose="04020705040A02060702" pitchFamily="82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704505010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8FC6336-E10E-44D8-A72E-6DF8FA7E0841}" type="slidenum">
              <a:rPr kumimoji="0" lang="es-MX" sz="2400" b="1" i="0" u="none" strike="noStrike" kern="1200" cap="none" spc="0" normalizeH="0" baseline="0" noProof="0" smtClean="0">
                <a:ln/>
                <a:solidFill>
                  <a:srgbClr val="FFC000"/>
                </a:solidFill>
                <a:effectLst/>
                <a:uLnTx/>
                <a:uFillTx/>
                <a:latin typeface="Algerian" panose="04020705040A02060702" pitchFamily="82" charset="0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30</a:t>
            </a:fld>
            <a:endParaRPr kumimoji="0" lang="es-MX" sz="2400" b="1" i="0" u="none" strike="noStrike" kern="1200" cap="none" spc="0" normalizeH="0" baseline="0" noProof="0" dirty="0">
              <a:ln/>
              <a:solidFill>
                <a:srgbClr val="FFC000"/>
              </a:solidFill>
              <a:effectLst/>
              <a:uLnTx/>
              <a:uFillTx/>
              <a:latin typeface="Algerian" panose="04020705040A02060702" pitchFamily="82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50401066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8FC6336-E10E-44D8-A72E-6DF8FA7E0841}" type="slidenum">
              <a:rPr kumimoji="0" lang="es-MX" sz="2400" b="1" i="0" u="none" strike="noStrike" kern="1200" cap="none" spc="0" normalizeH="0" baseline="0" noProof="0" smtClean="0">
                <a:ln/>
                <a:solidFill>
                  <a:srgbClr val="FFC000"/>
                </a:solidFill>
                <a:effectLst/>
                <a:uLnTx/>
                <a:uFillTx/>
                <a:latin typeface="Algerian" panose="04020705040A02060702" pitchFamily="82" charset="0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31</a:t>
            </a:fld>
            <a:endParaRPr kumimoji="0" lang="es-MX" sz="2400" b="1" i="0" u="none" strike="noStrike" kern="1200" cap="none" spc="0" normalizeH="0" baseline="0" noProof="0" dirty="0">
              <a:ln/>
              <a:solidFill>
                <a:srgbClr val="FFC000"/>
              </a:solidFill>
              <a:effectLst/>
              <a:uLnTx/>
              <a:uFillTx/>
              <a:latin typeface="Algerian" panose="04020705040A02060702" pitchFamily="82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748355814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8FC6336-E10E-44D8-A72E-6DF8FA7E0841}" type="slidenum">
              <a:rPr kumimoji="0" lang="es-MX" sz="2400" b="1" i="0" u="none" strike="noStrike" kern="1200" cap="none" spc="0" normalizeH="0" baseline="0" noProof="0" smtClean="0">
                <a:ln/>
                <a:solidFill>
                  <a:srgbClr val="FFC000"/>
                </a:solidFill>
                <a:effectLst/>
                <a:uLnTx/>
                <a:uFillTx/>
                <a:latin typeface="Algerian" panose="04020705040A02060702" pitchFamily="82" charset="0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32</a:t>
            </a:fld>
            <a:endParaRPr kumimoji="0" lang="es-MX" sz="2400" b="1" i="0" u="none" strike="noStrike" kern="1200" cap="none" spc="0" normalizeH="0" baseline="0" noProof="0" dirty="0">
              <a:ln/>
              <a:solidFill>
                <a:srgbClr val="FFC000"/>
              </a:solidFill>
              <a:effectLst/>
              <a:uLnTx/>
              <a:uFillTx/>
              <a:latin typeface="Algerian" panose="04020705040A02060702" pitchFamily="82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27341933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8FC6336-E10E-44D8-A72E-6DF8FA7E0841}" type="slidenum">
              <a:rPr kumimoji="0" lang="es-MX" sz="2400" b="1" i="0" u="none" strike="noStrike" kern="1200" cap="none" spc="0" normalizeH="0" baseline="0" noProof="0" smtClean="0">
                <a:ln/>
                <a:solidFill>
                  <a:srgbClr val="FFC000"/>
                </a:solidFill>
                <a:effectLst/>
                <a:uLnTx/>
                <a:uFillTx/>
                <a:latin typeface="Algerian" panose="04020705040A02060702" pitchFamily="82" charset="0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33</a:t>
            </a:fld>
            <a:endParaRPr kumimoji="0" lang="es-MX" sz="2400" b="1" i="0" u="none" strike="noStrike" kern="1200" cap="none" spc="0" normalizeH="0" baseline="0" noProof="0" dirty="0">
              <a:ln/>
              <a:solidFill>
                <a:srgbClr val="FFC000"/>
              </a:solidFill>
              <a:effectLst/>
              <a:uLnTx/>
              <a:uFillTx/>
              <a:latin typeface="Algerian" panose="04020705040A02060702" pitchFamily="82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61726509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8FC6336-E10E-44D8-A72E-6DF8FA7E0841}" type="slidenum">
              <a:rPr kumimoji="0" lang="es-MX" sz="2400" b="1" i="0" u="none" strike="noStrike" kern="1200" cap="none" spc="0" normalizeH="0" baseline="0" noProof="0" smtClean="0">
                <a:ln/>
                <a:solidFill>
                  <a:srgbClr val="FFC000"/>
                </a:solidFill>
                <a:effectLst/>
                <a:uLnTx/>
                <a:uFillTx/>
                <a:latin typeface="Algerian" panose="04020705040A02060702" pitchFamily="82" charset="0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34</a:t>
            </a:fld>
            <a:endParaRPr kumimoji="0" lang="es-MX" sz="2400" b="1" i="0" u="none" strike="noStrike" kern="1200" cap="none" spc="0" normalizeH="0" baseline="0" noProof="0" dirty="0">
              <a:ln/>
              <a:solidFill>
                <a:srgbClr val="FFC000"/>
              </a:solidFill>
              <a:effectLst/>
              <a:uLnTx/>
              <a:uFillTx/>
              <a:latin typeface="Algerian" panose="04020705040A02060702" pitchFamily="82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653824523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8FC6336-E10E-44D8-A72E-6DF8FA7E0841}" type="slidenum">
              <a:rPr kumimoji="0" lang="es-MX" sz="2400" b="1" i="0" u="none" strike="noStrike" kern="1200" cap="none" spc="0" normalizeH="0" baseline="0" noProof="0" smtClean="0">
                <a:ln/>
                <a:solidFill>
                  <a:srgbClr val="FFC000"/>
                </a:solidFill>
                <a:effectLst/>
                <a:uLnTx/>
                <a:uFillTx/>
                <a:latin typeface="Algerian" panose="04020705040A02060702" pitchFamily="82" charset="0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35</a:t>
            </a:fld>
            <a:endParaRPr kumimoji="0" lang="es-MX" sz="2400" b="1" i="0" u="none" strike="noStrike" kern="1200" cap="none" spc="0" normalizeH="0" baseline="0" noProof="0" dirty="0">
              <a:ln/>
              <a:solidFill>
                <a:srgbClr val="FFC000"/>
              </a:solidFill>
              <a:effectLst/>
              <a:uLnTx/>
              <a:uFillTx/>
              <a:latin typeface="Algerian" panose="04020705040A02060702" pitchFamily="82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074466031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8FC6336-E10E-44D8-A72E-6DF8FA7E0841}" type="slidenum">
              <a:rPr kumimoji="0" lang="es-MX" sz="2400" b="1" i="0" u="none" strike="noStrike" kern="1200" cap="none" spc="0" normalizeH="0" baseline="0" noProof="0" smtClean="0">
                <a:ln/>
                <a:solidFill>
                  <a:srgbClr val="FFC000"/>
                </a:solidFill>
                <a:effectLst/>
                <a:uLnTx/>
                <a:uFillTx/>
                <a:latin typeface="Algerian" panose="04020705040A02060702" pitchFamily="82" charset="0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36</a:t>
            </a:fld>
            <a:endParaRPr kumimoji="0" lang="es-MX" sz="2400" b="1" i="0" u="none" strike="noStrike" kern="1200" cap="none" spc="0" normalizeH="0" baseline="0" noProof="0" dirty="0">
              <a:ln/>
              <a:solidFill>
                <a:srgbClr val="FFC000"/>
              </a:solidFill>
              <a:effectLst/>
              <a:uLnTx/>
              <a:uFillTx/>
              <a:latin typeface="Algerian" panose="04020705040A02060702" pitchFamily="82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703222838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8FC6336-E10E-44D8-A72E-6DF8FA7E0841}" type="slidenum">
              <a:rPr kumimoji="0" lang="es-MX" sz="2400" b="1" i="0" u="none" strike="noStrike" kern="1200" cap="none" spc="0" normalizeH="0" baseline="0" noProof="0" smtClean="0">
                <a:ln/>
                <a:solidFill>
                  <a:srgbClr val="FFC000"/>
                </a:solidFill>
                <a:effectLst/>
                <a:uLnTx/>
                <a:uFillTx/>
                <a:latin typeface="Algerian" panose="04020705040A02060702" pitchFamily="82" charset="0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37</a:t>
            </a:fld>
            <a:endParaRPr kumimoji="0" lang="es-MX" sz="2400" b="1" i="0" u="none" strike="noStrike" kern="1200" cap="none" spc="0" normalizeH="0" baseline="0" noProof="0" dirty="0">
              <a:ln/>
              <a:solidFill>
                <a:srgbClr val="FFC000"/>
              </a:solidFill>
              <a:effectLst/>
              <a:uLnTx/>
              <a:uFillTx/>
              <a:latin typeface="Algerian" panose="04020705040A02060702" pitchFamily="82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03178872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8FC6336-E10E-44D8-A72E-6DF8FA7E0841}" type="slidenum">
              <a:rPr kumimoji="0" lang="es-MX" sz="2400" b="1" i="0" u="none" strike="noStrike" kern="1200" cap="none" spc="0" normalizeH="0" baseline="0" noProof="0" smtClean="0">
                <a:ln/>
                <a:solidFill>
                  <a:srgbClr val="FFC000"/>
                </a:solidFill>
                <a:effectLst/>
                <a:uLnTx/>
                <a:uFillTx/>
                <a:latin typeface="Algerian" panose="04020705040A02060702" pitchFamily="82" charset="0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38</a:t>
            </a:fld>
            <a:endParaRPr kumimoji="0" lang="es-MX" sz="2400" b="1" i="0" u="none" strike="noStrike" kern="1200" cap="none" spc="0" normalizeH="0" baseline="0" noProof="0" dirty="0">
              <a:ln/>
              <a:solidFill>
                <a:srgbClr val="FFC000"/>
              </a:solidFill>
              <a:effectLst/>
              <a:uLnTx/>
              <a:uFillTx/>
              <a:latin typeface="Algerian" panose="04020705040A02060702" pitchFamily="82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921647045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8FC6336-E10E-44D8-A72E-6DF8FA7E0841}" type="slidenum">
              <a:rPr kumimoji="0" lang="es-MX" sz="2400" b="1" i="0" u="none" strike="noStrike" kern="1200" cap="none" spc="0" normalizeH="0" baseline="0" noProof="0" smtClean="0">
                <a:ln/>
                <a:solidFill>
                  <a:srgbClr val="FFC000"/>
                </a:solidFill>
                <a:effectLst/>
                <a:uLnTx/>
                <a:uFillTx/>
                <a:latin typeface="Algerian" panose="04020705040A02060702" pitchFamily="82" charset="0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39</a:t>
            </a:fld>
            <a:endParaRPr kumimoji="0" lang="es-MX" sz="2400" b="1" i="0" u="none" strike="noStrike" kern="1200" cap="none" spc="0" normalizeH="0" baseline="0" noProof="0" dirty="0">
              <a:ln/>
              <a:solidFill>
                <a:srgbClr val="FFC000"/>
              </a:solidFill>
              <a:effectLst/>
              <a:uLnTx/>
              <a:uFillTx/>
              <a:latin typeface="Algerian" panose="04020705040A02060702" pitchFamily="82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167845820"/>
      </p:ext>
    </p:extLst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8FC6336-E10E-44D8-A72E-6DF8FA7E0841}" type="slidenum">
              <a:rPr kumimoji="0" lang="es-MX" sz="2400" b="1" i="0" u="none" strike="noStrike" kern="1200" cap="none" spc="0" normalizeH="0" baseline="0" noProof="0" smtClean="0">
                <a:ln/>
                <a:solidFill>
                  <a:srgbClr val="FFC000"/>
                </a:solidFill>
                <a:effectLst/>
                <a:uLnTx/>
                <a:uFillTx/>
                <a:latin typeface="Algerian" panose="04020705040A02060702" pitchFamily="82" charset="0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40</a:t>
            </a:fld>
            <a:endParaRPr kumimoji="0" lang="es-MX" sz="2400" b="1" i="0" u="none" strike="noStrike" kern="1200" cap="none" spc="0" normalizeH="0" baseline="0" noProof="0" dirty="0">
              <a:ln/>
              <a:solidFill>
                <a:srgbClr val="FFC000"/>
              </a:solidFill>
              <a:effectLst/>
              <a:uLnTx/>
              <a:uFillTx/>
              <a:latin typeface="Algerian" panose="04020705040A02060702" pitchFamily="82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25049897"/>
      </p:ext>
    </p:extLst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8FC6336-E10E-44D8-A72E-6DF8FA7E0841}" type="slidenum">
              <a:rPr kumimoji="0" lang="es-MX" sz="2400" b="1" i="0" u="none" strike="noStrike" kern="1200" cap="none" spc="0" normalizeH="0" baseline="0" noProof="0" smtClean="0">
                <a:ln/>
                <a:solidFill>
                  <a:srgbClr val="FFC000"/>
                </a:solidFill>
                <a:effectLst/>
                <a:uLnTx/>
                <a:uFillTx/>
                <a:latin typeface="Algerian" panose="04020705040A02060702" pitchFamily="82" charset="0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41</a:t>
            </a:fld>
            <a:endParaRPr kumimoji="0" lang="es-MX" sz="2400" b="1" i="0" u="none" strike="noStrike" kern="1200" cap="none" spc="0" normalizeH="0" baseline="0" noProof="0" dirty="0">
              <a:ln/>
              <a:solidFill>
                <a:srgbClr val="FFC000"/>
              </a:solidFill>
              <a:effectLst/>
              <a:uLnTx/>
              <a:uFillTx/>
              <a:latin typeface="Algerian" panose="04020705040A02060702" pitchFamily="82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284083038"/>
      </p:ext>
    </p:extLst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8FC6336-E10E-44D8-A72E-6DF8FA7E0841}" type="slidenum">
              <a:rPr kumimoji="0" lang="es-MX" sz="2400" b="1" i="0" u="none" strike="noStrike" kern="1200" cap="none" spc="0" normalizeH="0" baseline="0" noProof="0" smtClean="0">
                <a:ln/>
                <a:solidFill>
                  <a:srgbClr val="FFC000"/>
                </a:solidFill>
                <a:effectLst/>
                <a:uLnTx/>
                <a:uFillTx/>
                <a:latin typeface="Algerian" panose="04020705040A02060702" pitchFamily="82" charset="0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42</a:t>
            </a:fld>
            <a:endParaRPr kumimoji="0" lang="es-MX" sz="2400" b="1" i="0" u="none" strike="noStrike" kern="1200" cap="none" spc="0" normalizeH="0" baseline="0" noProof="0" dirty="0">
              <a:ln/>
              <a:solidFill>
                <a:srgbClr val="FFC000"/>
              </a:solidFill>
              <a:effectLst/>
              <a:uLnTx/>
              <a:uFillTx/>
              <a:latin typeface="Algerian" panose="04020705040A02060702" pitchFamily="82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261880523"/>
      </p:ext>
    </p:extLst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8FC6336-E10E-44D8-A72E-6DF8FA7E0841}" type="slidenum">
              <a:rPr kumimoji="0" lang="es-MX" sz="2400" b="1" i="0" u="none" strike="noStrike" kern="1200" cap="none" spc="0" normalizeH="0" baseline="0" noProof="0" smtClean="0">
                <a:ln/>
                <a:solidFill>
                  <a:srgbClr val="FFC000"/>
                </a:solidFill>
                <a:effectLst/>
                <a:uLnTx/>
                <a:uFillTx/>
                <a:latin typeface="Algerian" panose="04020705040A02060702" pitchFamily="82" charset="0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43</a:t>
            </a:fld>
            <a:endParaRPr kumimoji="0" lang="es-MX" sz="2400" b="1" i="0" u="none" strike="noStrike" kern="1200" cap="none" spc="0" normalizeH="0" baseline="0" noProof="0" dirty="0">
              <a:ln/>
              <a:solidFill>
                <a:srgbClr val="FFC000"/>
              </a:solidFill>
              <a:effectLst/>
              <a:uLnTx/>
              <a:uFillTx/>
              <a:latin typeface="Algerian" panose="04020705040A02060702" pitchFamily="82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2141512"/>
      </p:ext>
    </p:extLst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8FC6336-E10E-44D8-A72E-6DF8FA7E0841}" type="slidenum">
              <a:rPr kumimoji="0" lang="es-MX" sz="2400" b="1" i="0" u="none" strike="noStrike" kern="1200" cap="none" spc="0" normalizeH="0" baseline="0" noProof="0" smtClean="0">
                <a:ln/>
                <a:solidFill>
                  <a:srgbClr val="FFC000"/>
                </a:solidFill>
                <a:effectLst/>
                <a:uLnTx/>
                <a:uFillTx/>
                <a:latin typeface="Algerian" panose="04020705040A02060702" pitchFamily="82" charset="0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44</a:t>
            </a:fld>
            <a:endParaRPr kumimoji="0" lang="es-MX" sz="2400" b="1" i="0" u="none" strike="noStrike" kern="1200" cap="none" spc="0" normalizeH="0" baseline="0" noProof="0" dirty="0">
              <a:ln/>
              <a:solidFill>
                <a:srgbClr val="FFC000"/>
              </a:solidFill>
              <a:effectLst/>
              <a:uLnTx/>
              <a:uFillTx/>
              <a:latin typeface="Algerian" panose="04020705040A02060702" pitchFamily="82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48385527"/>
      </p:ext>
    </p:extLst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8FC6336-E10E-44D8-A72E-6DF8FA7E0841}" type="slidenum">
              <a:rPr kumimoji="0" lang="es-MX" sz="2400" b="1" i="0" u="none" strike="noStrike" kern="1200" cap="none" spc="0" normalizeH="0" baseline="0" noProof="0" smtClean="0">
                <a:ln/>
                <a:solidFill>
                  <a:srgbClr val="FFC000"/>
                </a:solidFill>
                <a:effectLst/>
                <a:uLnTx/>
                <a:uFillTx/>
                <a:latin typeface="Algerian" panose="04020705040A02060702" pitchFamily="82" charset="0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45</a:t>
            </a:fld>
            <a:endParaRPr kumimoji="0" lang="es-MX" sz="2400" b="1" i="0" u="none" strike="noStrike" kern="1200" cap="none" spc="0" normalizeH="0" baseline="0" noProof="0" dirty="0">
              <a:ln/>
              <a:solidFill>
                <a:srgbClr val="FFC000"/>
              </a:solidFill>
              <a:effectLst/>
              <a:uLnTx/>
              <a:uFillTx/>
              <a:latin typeface="Algerian" panose="04020705040A02060702" pitchFamily="82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50932317"/>
      </p:ext>
    </p:extLst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8FC6336-E10E-44D8-A72E-6DF8FA7E0841}" type="slidenum">
              <a:rPr kumimoji="0" lang="es-MX" sz="2400" b="1" i="0" u="none" strike="noStrike" kern="1200" cap="none" spc="0" normalizeH="0" baseline="0" noProof="0" smtClean="0">
                <a:ln/>
                <a:solidFill>
                  <a:srgbClr val="FFC000"/>
                </a:solidFill>
                <a:effectLst/>
                <a:uLnTx/>
                <a:uFillTx/>
                <a:latin typeface="Algerian" panose="04020705040A02060702" pitchFamily="82" charset="0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48</a:t>
            </a:fld>
            <a:endParaRPr kumimoji="0" lang="es-MX" sz="2400" b="1" i="0" u="none" strike="noStrike" kern="1200" cap="none" spc="0" normalizeH="0" baseline="0" noProof="0" dirty="0">
              <a:ln/>
              <a:solidFill>
                <a:srgbClr val="FFC000"/>
              </a:solidFill>
              <a:effectLst/>
              <a:uLnTx/>
              <a:uFillTx/>
              <a:latin typeface="Algerian" panose="04020705040A02060702" pitchFamily="82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80817059"/>
      </p:ext>
    </p:extLst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8FC6336-E10E-44D8-A72E-6DF8FA7E0841}" type="slidenum">
              <a:rPr kumimoji="0" lang="es-MX" sz="2400" b="1" i="0" u="none" strike="noStrike" kern="1200" cap="none" spc="0" normalizeH="0" baseline="0" noProof="0" smtClean="0">
                <a:ln/>
                <a:solidFill>
                  <a:srgbClr val="FFC000"/>
                </a:solidFill>
                <a:effectLst/>
                <a:uLnTx/>
                <a:uFillTx/>
                <a:latin typeface="Algerian" panose="04020705040A02060702" pitchFamily="82" charset="0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49</a:t>
            </a:fld>
            <a:endParaRPr kumimoji="0" lang="es-MX" sz="2400" b="1" i="0" u="none" strike="noStrike" kern="1200" cap="none" spc="0" normalizeH="0" baseline="0" noProof="0" dirty="0">
              <a:ln/>
              <a:solidFill>
                <a:srgbClr val="FFC000"/>
              </a:solidFill>
              <a:effectLst/>
              <a:uLnTx/>
              <a:uFillTx/>
              <a:latin typeface="Algerian" panose="04020705040A02060702" pitchFamily="82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814475222"/>
      </p:ext>
    </p:extLst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8FC6336-E10E-44D8-A72E-6DF8FA7E0841}" type="slidenum">
              <a:rPr kumimoji="0" lang="es-MX" sz="2400" b="1" i="0" u="none" strike="noStrike" kern="1200" cap="none" spc="0" normalizeH="0" baseline="0" noProof="0" smtClean="0">
                <a:ln/>
                <a:solidFill>
                  <a:srgbClr val="FFC000"/>
                </a:solidFill>
                <a:effectLst/>
                <a:uLnTx/>
                <a:uFillTx/>
                <a:latin typeface="Algerian" panose="04020705040A02060702" pitchFamily="82" charset="0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50</a:t>
            </a:fld>
            <a:endParaRPr kumimoji="0" lang="es-MX" sz="2400" b="1" i="0" u="none" strike="noStrike" kern="1200" cap="none" spc="0" normalizeH="0" baseline="0" noProof="0" dirty="0">
              <a:ln/>
              <a:solidFill>
                <a:srgbClr val="FFC000"/>
              </a:solidFill>
              <a:effectLst/>
              <a:uLnTx/>
              <a:uFillTx/>
              <a:latin typeface="Algerian" panose="04020705040A02060702" pitchFamily="82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888830294"/>
      </p:ext>
    </p:extLst>
  </p:cSld>
  <p:clrMapOvr>
    <a:masterClrMapping/>
  </p:clrMapOvr>
</p:notes>
</file>

<file path=ppt/notesSlides/notesSlide4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8FC6336-E10E-44D8-A72E-6DF8FA7E0841}" type="slidenum">
              <a:rPr kumimoji="0" lang="es-MX" sz="2400" b="1" i="0" u="none" strike="noStrike" kern="1200" cap="none" spc="0" normalizeH="0" baseline="0" noProof="0" smtClean="0">
                <a:ln/>
                <a:solidFill>
                  <a:srgbClr val="FFC000"/>
                </a:solidFill>
                <a:effectLst/>
                <a:uLnTx/>
                <a:uFillTx/>
                <a:latin typeface="Algerian" panose="04020705040A02060702" pitchFamily="82" charset="0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51</a:t>
            </a:fld>
            <a:endParaRPr kumimoji="0" lang="es-MX" sz="2400" b="1" i="0" u="none" strike="noStrike" kern="1200" cap="none" spc="0" normalizeH="0" baseline="0" noProof="0" dirty="0">
              <a:ln/>
              <a:solidFill>
                <a:srgbClr val="FFC000"/>
              </a:solidFill>
              <a:effectLst/>
              <a:uLnTx/>
              <a:uFillTx/>
              <a:latin typeface="Algerian" panose="04020705040A02060702" pitchFamily="82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434400683"/>
      </p:ext>
    </p:extLst>
  </p:cSld>
  <p:clrMapOvr>
    <a:masterClrMapping/>
  </p:clrMapOvr>
</p:notes>
</file>

<file path=ppt/notesSlides/notesSlide4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8FC6336-E10E-44D8-A72E-6DF8FA7E0841}" type="slidenum">
              <a:rPr kumimoji="0" lang="es-MX" sz="2400" b="1" i="0" u="none" strike="noStrike" kern="1200" cap="none" spc="0" normalizeH="0" baseline="0" noProof="0" smtClean="0">
                <a:ln/>
                <a:solidFill>
                  <a:srgbClr val="FFC000"/>
                </a:solidFill>
                <a:effectLst/>
                <a:uLnTx/>
                <a:uFillTx/>
                <a:latin typeface="Algerian" panose="04020705040A02060702" pitchFamily="82" charset="0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52</a:t>
            </a:fld>
            <a:endParaRPr kumimoji="0" lang="es-MX" sz="2400" b="1" i="0" u="none" strike="noStrike" kern="1200" cap="none" spc="0" normalizeH="0" baseline="0" noProof="0" dirty="0">
              <a:ln/>
              <a:solidFill>
                <a:srgbClr val="FFC000"/>
              </a:solidFill>
              <a:effectLst/>
              <a:uLnTx/>
              <a:uFillTx/>
              <a:latin typeface="Algerian" panose="04020705040A02060702" pitchFamily="82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175463519"/>
      </p:ext>
    </p:extLst>
  </p:cSld>
  <p:clrMapOvr>
    <a:masterClrMapping/>
  </p:clrMapOvr>
</p:notes>
</file>

<file path=ppt/notesSlides/notesSlide4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8FC6336-E10E-44D8-A72E-6DF8FA7E0841}" type="slidenum">
              <a:rPr kumimoji="0" lang="es-MX" sz="2400" b="1" i="0" u="none" strike="noStrike" kern="1200" cap="none" spc="0" normalizeH="0" baseline="0" noProof="0" smtClean="0">
                <a:ln/>
                <a:solidFill>
                  <a:srgbClr val="FFC000"/>
                </a:solidFill>
                <a:effectLst/>
                <a:uLnTx/>
                <a:uFillTx/>
                <a:latin typeface="Algerian" panose="04020705040A02060702" pitchFamily="82" charset="0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53</a:t>
            </a:fld>
            <a:endParaRPr kumimoji="0" lang="es-MX" sz="2400" b="1" i="0" u="none" strike="noStrike" kern="1200" cap="none" spc="0" normalizeH="0" baseline="0" noProof="0" dirty="0">
              <a:ln/>
              <a:solidFill>
                <a:srgbClr val="FFC000"/>
              </a:solidFill>
              <a:effectLst/>
              <a:uLnTx/>
              <a:uFillTx/>
              <a:latin typeface="Algerian" panose="04020705040A02060702" pitchFamily="82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56991693"/>
      </p:ext>
    </p:extLst>
  </p:cSld>
  <p:clrMapOvr>
    <a:masterClrMapping/>
  </p:clrMapOvr>
</p:notes>
</file>

<file path=ppt/notesSlides/notesSlide5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8FC6336-E10E-44D8-A72E-6DF8FA7E0841}" type="slidenum">
              <a:rPr kumimoji="0" lang="es-MX" sz="2400" b="1" i="0" u="none" strike="noStrike" kern="1200" cap="none" spc="0" normalizeH="0" baseline="0" noProof="0" smtClean="0">
                <a:ln/>
                <a:solidFill>
                  <a:srgbClr val="FFC000"/>
                </a:solidFill>
                <a:effectLst/>
                <a:uLnTx/>
                <a:uFillTx/>
                <a:latin typeface="Algerian" panose="04020705040A02060702" pitchFamily="82" charset="0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54</a:t>
            </a:fld>
            <a:endParaRPr kumimoji="0" lang="es-MX" sz="2400" b="1" i="0" u="none" strike="noStrike" kern="1200" cap="none" spc="0" normalizeH="0" baseline="0" noProof="0" dirty="0">
              <a:ln/>
              <a:solidFill>
                <a:srgbClr val="FFC000"/>
              </a:solidFill>
              <a:effectLst/>
              <a:uLnTx/>
              <a:uFillTx/>
              <a:latin typeface="Algerian" panose="04020705040A02060702" pitchFamily="82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243635897"/>
      </p:ext>
    </p:extLst>
  </p:cSld>
  <p:clrMapOvr>
    <a:masterClrMapping/>
  </p:clrMapOvr>
</p:notes>
</file>

<file path=ppt/notesSlides/notesSlide5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8FC6336-E10E-44D8-A72E-6DF8FA7E0841}" type="slidenum">
              <a:rPr kumimoji="0" lang="es-MX" sz="2400" b="1" i="0" u="none" strike="noStrike" kern="1200" cap="none" spc="0" normalizeH="0" baseline="0" noProof="0" smtClean="0">
                <a:ln/>
                <a:solidFill>
                  <a:srgbClr val="FFC000"/>
                </a:solidFill>
                <a:effectLst/>
                <a:uLnTx/>
                <a:uFillTx/>
                <a:latin typeface="Algerian" panose="04020705040A02060702" pitchFamily="82" charset="0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55</a:t>
            </a:fld>
            <a:endParaRPr kumimoji="0" lang="es-MX" sz="2400" b="1" i="0" u="none" strike="noStrike" kern="1200" cap="none" spc="0" normalizeH="0" baseline="0" noProof="0" dirty="0">
              <a:ln/>
              <a:solidFill>
                <a:srgbClr val="FFC000"/>
              </a:solidFill>
              <a:effectLst/>
              <a:uLnTx/>
              <a:uFillTx/>
              <a:latin typeface="Algerian" panose="04020705040A02060702" pitchFamily="82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19772491"/>
      </p:ext>
    </p:extLst>
  </p:cSld>
  <p:clrMapOvr>
    <a:masterClrMapping/>
  </p:clrMapOvr>
</p:notes>
</file>

<file path=ppt/notesSlides/notesSlide5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8FC6336-E10E-44D8-A72E-6DF8FA7E0841}" type="slidenum">
              <a:rPr kumimoji="0" lang="es-MX" sz="2400" b="1" i="0" u="none" strike="noStrike" kern="1200" cap="none" spc="0" normalizeH="0" baseline="0" noProof="0" smtClean="0">
                <a:ln/>
                <a:solidFill>
                  <a:srgbClr val="FFC000"/>
                </a:solidFill>
                <a:effectLst/>
                <a:uLnTx/>
                <a:uFillTx/>
                <a:latin typeface="Algerian" panose="04020705040A02060702" pitchFamily="82" charset="0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56</a:t>
            </a:fld>
            <a:endParaRPr kumimoji="0" lang="es-MX" sz="2400" b="1" i="0" u="none" strike="noStrike" kern="1200" cap="none" spc="0" normalizeH="0" baseline="0" noProof="0" dirty="0">
              <a:ln/>
              <a:solidFill>
                <a:srgbClr val="FFC000"/>
              </a:solidFill>
              <a:effectLst/>
              <a:uLnTx/>
              <a:uFillTx/>
              <a:latin typeface="Algerian" panose="04020705040A02060702" pitchFamily="82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84573418"/>
      </p:ext>
    </p:extLst>
  </p:cSld>
  <p:clrMapOvr>
    <a:masterClrMapping/>
  </p:clrMapOvr>
</p:notes>
</file>

<file path=ppt/notesSlides/notesSlide5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8FC6336-E10E-44D8-A72E-6DF8FA7E0841}" type="slidenum">
              <a:rPr kumimoji="0" lang="es-MX" sz="2400" b="1" i="0" u="none" strike="noStrike" kern="1200" cap="none" spc="0" normalizeH="0" baseline="0" noProof="0" smtClean="0">
                <a:ln/>
                <a:solidFill>
                  <a:srgbClr val="FFC000"/>
                </a:solidFill>
                <a:effectLst/>
                <a:uLnTx/>
                <a:uFillTx/>
                <a:latin typeface="Algerian" panose="04020705040A02060702" pitchFamily="82" charset="0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57</a:t>
            </a:fld>
            <a:endParaRPr kumimoji="0" lang="es-MX" sz="2400" b="1" i="0" u="none" strike="noStrike" kern="1200" cap="none" spc="0" normalizeH="0" baseline="0" noProof="0" dirty="0">
              <a:ln/>
              <a:solidFill>
                <a:srgbClr val="FFC000"/>
              </a:solidFill>
              <a:effectLst/>
              <a:uLnTx/>
              <a:uFillTx/>
              <a:latin typeface="Algerian" panose="04020705040A02060702" pitchFamily="82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663565474"/>
      </p:ext>
    </p:extLst>
  </p:cSld>
  <p:clrMapOvr>
    <a:masterClrMapping/>
  </p:clrMapOvr>
</p:notes>
</file>

<file path=ppt/notesSlides/notesSlide5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8FC6336-E10E-44D8-A72E-6DF8FA7E0841}" type="slidenum">
              <a:rPr kumimoji="0" lang="es-MX" sz="2400" b="1" i="0" u="none" strike="noStrike" kern="1200" cap="none" spc="0" normalizeH="0" baseline="0" noProof="0" smtClean="0">
                <a:ln/>
                <a:solidFill>
                  <a:srgbClr val="FFC000"/>
                </a:solidFill>
                <a:effectLst/>
                <a:uLnTx/>
                <a:uFillTx/>
                <a:latin typeface="Algerian" panose="04020705040A02060702" pitchFamily="82" charset="0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58</a:t>
            </a:fld>
            <a:endParaRPr kumimoji="0" lang="es-MX" sz="2400" b="1" i="0" u="none" strike="noStrike" kern="1200" cap="none" spc="0" normalizeH="0" baseline="0" noProof="0" dirty="0">
              <a:ln/>
              <a:solidFill>
                <a:srgbClr val="FFC000"/>
              </a:solidFill>
              <a:effectLst/>
              <a:uLnTx/>
              <a:uFillTx/>
              <a:latin typeface="Algerian" panose="04020705040A02060702" pitchFamily="82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34113438"/>
      </p:ext>
    </p:extLst>
  </p:cSld>
  <p:clrMapOvr>
    <a:masterClrMapping/>
  </p:clrMapOvr>
</p:notes>
</file>

<file path=ppt/notesSlides/notesSlide5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8FC6336-E10E-44D8-A72E-6DF8FA7E0841}" type="slidenum">
              <a:rPr kumimoji="0" lang="es-MX" sz="2400" b="1" i="0" u="none" strike="noStrike" kern="1200" cap="none" spc="0" normalizeH="0" baseline="0" noProof="0" smtClean="0">
                <a:ln/>
                <a:solidFill>
                  <a:srgbClr val="FFC000"/>
                </a:solidFill>
                <a:effectLst/>
                <a:uLnTx/>
                <a:uFillTx/>
                <a:latin typeface="Algerian" panose="04020705040A02060702" pitchFamily="82" charset="0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59</a:t>
            </a:fld>
            <a:endParaRPr kumimoji="0" lang="es-MX" sz="2400" b="1" i="0" u="none" strike="noStrike" kern="1200" cap="none" spc="0" normalizeH="0" baseline="0" noProof="0" dirty="0">
              <a:ln/>
              <a:solidFill>
                <a:srgbClr val="FFC000"/>
              </a:solidFill>
              <a:effectLst/>
              <a:uLnTx/>
              <a:uFillTx/>
              <a:latin typeface="Algerian" panose="04020705040A02060702" pitchFamily="82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624765592"/>
      </p:ext>
    </p:extLst>
  </p:cSld>
  <p:clrMapOvr>
    <a:masterClrMapping/>
  </p:clrMapOvr>
</p:notes>
</file>

<file path=ppt/notesSlides/notesSlide5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8FC6336-E10E-44D8-A72E-6DF8FA7E0841}" type="slidenum">
              <a:rPr kumimoji="0" lang="es-MX" sz="2400" b="1" i="0" u="none" strike="noStrike" kern="1200" cap="none" spc="0" normalizeH="0" baseline="0" noProof="0" smtClean="0">
                <a:ln/>
                <a:solidFill>
                  <a:srgbClr val="FFC000"/>
                </a:solidFill>
                <a:effectLst/>
                <a:uLnTx/>
                <a:uFillTx/>
                <a:latin typeface="Algerian" panose="04020705040A02060702" pitchFamily="82" charset="0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60</a:t>
            </a:fld>
            <a:endParaRPr kumimoji="0" lang="es-MX" sz="2400" b="1" i="0" u="none" strike="noStrike" kern="1200" cap="none" spc="0" normalizeH="0" baseline="0" noProof="0" dirty="0">
              <a:ln/>
              <a:solidFill>
                <a:srgbClr val="FFC000"/>
              </a:solidFill>
              <a:effectLst/>
              <a:uLnTx/>
              <a:uFillTx/>
              <a:latin typeface="Algerian" panose="04020705040A02060702" pitchFamily="82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61344381"/>
      </p:ext>
    </p:extLst>
  </p:cSld>
  <p:clrMapOvr>
    <a:masterClrMapping/>
  </p:clrMapOvr>
</p:notes>
</file>

<file path=ppt/notesSlides/notesSlide5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8FC6336-E10E-44D8-A72E-6DF8FA7E0841}" type="slidenum">
              <a:rPr kumimoji="0" lang="es-MX" sz="2400" b="1" i="0" u="none" strike="noStrike" kern="1200" cap="none" spc="0" normalizeH="0" baseline="0" noProof="0" smtClean="0">
                <a:ln/>
                <a:solidFill>
                  <a:srgbClr val="FFC000"/>
                </a:solidFill>
                <a:effectLst/>
                <a:uLnTx/>
                <a:uFillTx/>
                <a:latin typeface="Algerian" panose="04020705040A02060702" pitchFamily="82" charset="0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61</a:t>
            </a:fld>
            <a:endParaRPr kumimoji="0" lang="es-MX" sz="2400" b="1" i="0" u="none" strike="noStrike" kern="1200" cap="none" spc="0" normalizeH="0" baseline="0" noProof="0" dirty="0">
              <a:ln/>
              <a:solidFill>
                <a:srgbClr val="FFC000"/>
              </a:solidFill>
              <a:effectLst/>
              <a:uLnTx/>
              <a:uFillTx/>
              <a:latin typeface="Algerian" panose="04020705040A02060702" pitchFamily="82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010645343"/>
      </p:ext>
    </p:extLst>
  </p:cSld>
  <p:clrMapOvr>
    <a:masterClrMapping/>
  </p:clrMapOvr>
</p:notes>
</file>

<file path=ppt/notesSlides/notesSlide5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>
          <a:xfrm>
            <a:off x="914400" y="3300413"/>
            <a:ext cx="7315200" cy="2700337"/>
          </a:xfrm>
          <a:prstGeom prst="rect">
            <a:avLst/>
          </a:prstGeom>
        </p:spPr>
        <p:txBody>
          <a:bodyPr/>
          <a:lstStyle/>
          <a:p>
            <a:endParaRPr lang="es-MX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8FC6336-E10E-44D8-A72E-6DF8FA7E0841}" type="slidenum">
              <a:rPr kumimoji="0" lang="es-MX" sz="2400" b="1" i="0" u="none" strike="noStrike" kern="1200" cap="none" spc="0" normalizeH="0" baseline="0" noProof="0" smtClean="0">
                <a:ln/>
                <a:solidFill>
                  <a:srgbClr val="FFC000"/>
                </a:solidFill>
                <a:effectLst/>
                <a:uLnTx/>
                <a:uFillTx/>
                <a:latin typeface="Algerian" panose="04020705040A02060702" pitchFamily="82" charset="0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62</a:t>
            </a:fld>
            <a:endParaRPr kumimoji="0" lang="es-MX" sz="2400" b="1" i="0" u="none" strike="noStrike" kern="1200" cap="none" spc="0" normalizeH="0" baseline="0" noProof="0" dirty="0">
              <a:ln/>
              <a:solidFill>
                <a:srgbClr val="FFC000"/>
              </a:solidFill>
              <a:effectLst/>
              <a:uLnTx/>
              <a:uFillTx/>
              <a:latin typeface="Algerian" panose="04020705040A02060702" pitchFamily="82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14483060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editar el estilo de subtítulo del patrón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A22C37-51EF-449E-9AA3-5E2D9EABD785}" type="datetime1">
              <a:rPr lang="es-MX" smtClean="0"/>
              <a:t>26/08/2018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15013315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FD69CD-D3C2-41DB-80D1-DE736E6D91F9}" type="datetime1">
              <a:rPr lang="es-MX" smtClean="0"/>
              <a:t>26/08/2018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415765574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CCB84D-5798-4C12-883A-A2E316F77D80}" type="datetime1">
              <a:rPr lang="es-MX" smtClean="0"/>
              <a:t>26/08/2018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79130130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AFA32B-25F7-434C-BA36-70C7930F223A}" type="datetime1">
              <a:rPr lang="es-MX" smtClean="0"/>
              <a:t>26/08/2018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69649818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F2DBBD-5526-4781-A4E7-B25551BD78C0}" type="datetime1">
              <a:rPr lang="es-MX" smtClean="0"/>
              <a:t>26/08/2018</a:t>
            </a:fld>
            <a:endParaRPr lang="es-MX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598994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A85F38-8493-49AF-A8EA-70F071D16E7C}" type="datetime1">
              <a:rPr lang="es-MX" smtClean="0"/>
              <a:t>26/08/2018</a:t>
            </a:fld>
            <a:endParaRPr lang="es-MX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63554272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551A15-E9D6-459F-87E7-78403CE1BECF}" type="datetime1">
              <a:rPr lang="es-MX" smtClean="0"/>
              <a:t>26/08/2018</a:t>
            </a:fld>
            <a:endParaRPr lang="es-MX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56259088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DD2FD5-46A8-42C0-AA9C-201E7C177DF5}" type="datetime1">
              <a:rPr lang="es-MX" smtClean="0"/>
              <a:t>26/08/2018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7428772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s-MX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184A01-4274-42EF-84BD-7505DE45BD98}" type="datetime1">
              <a:rPr lang="es-MX" smtClean="0"/>
              <a:t>26/08/2018</a:t>
            </a:fld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07830512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CB2BE3-3266-41F1-B0FE-F285D1C269DE}" type="datetime1">
              <a:rPr lang="es-MX" smtClean="0"/>
              <a:t>26/08/2018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60955075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4A2507-57B7-4CD4-AEBD-AC60CAEDB053}" type="datetime1">
              <a:rPr lang="es-MX" smtClean="0"/>
              <a:t>26/08/2018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89409168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ítulo 2">
            <a:extLst>
              <a:ext uri="{FF2B5EF4-FFF2-40B4-BE49-F238E27FC236}">
                <a16:creationId xmlns:a16="http://schemas.microsoft.com/office/drawing/2014/main" id="{41427B35-A7EB-4A40-B80F-8356273DB32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61902816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2C171F4-5936-47DC-9C9A-D9DA4E37B20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5CE32F0D-1F9A-4887-B6A7-6FF423376B8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98296050-3DD1-4696-A240-D3914FB9C6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0EA387-04AE-48AD-98D9-669D5921B27D}" type="datetime1">
              <a:rPr lang="es-MX" smtClean="0"/>
              <a:t>26/08/2018</a:t>
            </a:fld>
            <a:endParaRPr lang="es-MX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0317096B-2B6F-4544-99A7-EED2E1D02E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952EA72A-46D3-40DF-8427-3248807A32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DAEFE9-E137-4A8E-8E7A-5880347B9E77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39284102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8E9DA12-FF04-412A-9502-E543A01F09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4D25ADCB-FCFA-4C6D-B650-9C4F7FA432D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BE6548AD-64CA-4B34-925E-7099B56F7E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4F55C7-1963-4F57-9D33-F1932E616E6F}" type="datetime1">
              <a:rPr lang="es-MX" smtClean="0"/>
              <a:t>26/08/2018</a:t>
            </a:fld>
            <a:endParaRPr lang="es-MX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3808B373-58D2-41BF-8CAB-D3D3FAADD5D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66F34DD4-52EA-477D-AA3D-A72330D6BB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DAEFE9-E137-4A8E-8E7A-5880347B9E77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33144310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CA425C7-A3E1-4AFB-93B8-D64E259479A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4BDD5007-F19A-47FD-A824-7801B384474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33287AEE-6A3B-4F88-93F4-B5BF0D763FF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BD300EB5-5783-4FDF-A234-6F7E8D225A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EF10F2-5128-4261-842B-D3CB9B76B9B1}" type="datetime1">
              <a:rPr lang="es-MX" smtClean="0"/>
              <a:t>26/08/2018</a:t>
            </a:fld>
            <a:endParaRPr lang="es-MX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B4B5A0AE-61CF-48F2-8518-3852C7CD6F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9A720E75-9585-4E76-9389-C8123FFCA2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DAEFE9-E137-4A8E-8E7A-5880347B9E77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28155136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D858C82-19D5-4125-BA9D-189706DEB68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0510E22A-30F5-4136-B4AC-6629C2870BC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E6C24C5E-031A-4162-8A83-117EC8F060F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5" name="Marcador de texto 4">
            <a:extLst>
              <a:ext uri="{FF2B5EF4-FFF2-40B4-BE49-F238E27FC236}">
                <a16:creationId xmlns:a16="http://schemas.microsoft.com/office/drawing/2014/main" id="{7AB83A1B-17C7-4644-82DF-8CE62955819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id="{F70D03B5-C0E0-4E7E-B389-C6045306AC8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7" name="Marcador de fecha 6">
            <a:extLst>
              <a:ext uri="{FF2B5EF4-FFF2-40B4-BE49-F238E27FC236}">
                <a16:creationId xmlns:a16="http://schemas.microsoft.com/office/drawing/2014/main" id="{A6850DF7-7BC8-48A5-BAE3-89C687AE4D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5A7BFB-FBA7-4746-8BFE-3A2894152F54}" type="datetime1">
              <a:rPr lang="es-MX" smtClean="0"/>
              <a:t>26/08/2018</a:t>
            </a:fld>
            <a:endParaRPr lang="es-MX"/>
          </a:p>
        </p:txBody>
      </p:sp>
      <p:sp>
        <p:nvSpPr>
          <p:cNvPr id="8" name="Marcador de pie de página 7">
            <a:extLst>
              <a:ext uri="{FF2B5EF4-FFF2-40B4-BE49-F238E27FC236}">
                <a16:creationId xmlns:a16="http://schemas.microsoft.com/office/drawing/2014/main" id="{ED172839-A6DC-4F7D-B346-8B115552E2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9" name="Marcador de número de diapositiva 8">
            <a:extLst>
              <a:ext uri="{FF2B5EF4-FFF2-40B4-BE49-F238E27FC236}">
                <a16:creationId xmlns:a16="http://schemas.microsoft.com/office/drawing/2014/main" id="{621ECE62-9175-4456-ABE7-5146D1FEC1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DAEFE9-E137-4A8E-8E7A-5880347B9E77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30328758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0D194DF9-C2BF-4F71-BB1C-F8418CA7B2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3AF2EA75-39EC-48A8-824C-6F3F7BE0C3B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8F32B0-AD24-4A16-A4AC-4FCF90341624}" type="datetime1">
              <a:rPr lang="es-MX" smtClean="0"/>
              <a:t>26/08/2018</a:t>
            </a:fld>
            <a:endParaRPr lang="es-MX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A30AF138-40ED-4452-BA67-CAD051C87F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D0FB7741-55A6-4DE5-BD62-1B7E67FFD9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DAEFE9-E137-4A8E-8E7A-5880347B9E77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84247154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B68FA58C-3D68-413F-B5F6-768DB11814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E36752-503E-4FA7-B662-4B5E17886291}" type="datetime1">
              <a:rPr lang="es-MX" smtClean="0"/>
              <a:t>26/08/2018</a:t>
            </a:fld>
            <a:endParaRPr lang="es-MX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4333EB14-5FCF-431C-BB86-D38A103661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9D9283A3-22AF-41E6-B83A-ECC73B05A38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DAEFE9-E137-4A8E-8E7A-5880347B9E77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585952786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A1DF9B0-E8FC-4E1F-B426-DF578ED9CFA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B974399C-7513-4CFA-A928-772261E6611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00597A33-2287-4D2B-9957-565334BF5A6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63EC1042-D42C-4FA5-A021-620C25A2391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0060EC-CE87-4179-8E3A-725B8BDD5527}" type="datetime1">
              <a:rPr lang="es-MX" smtClean="0"/>
              <a:t>26/08/2018</a:t>
            </a:fld>
            <a:endParaRPr lang="es-MX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E5076181-72D4-49C2-A787-41A105B4C4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7FC2C856-EF43-42FD-8049-E8FF78CDC6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DAEFE9-E137-4A8E-8E7A-5880347B9E77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581547132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E30B1D3-A186-4733-9471-554157B44B1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posición de imagen 2">
            <a:extLst>
              <a:ext uri="{FF2B5EF4-FFF2-40B4-BE49-F238E27FC236}">
                <a16:creationId xmlns:a16="http://schemas.microsoft.com/office/drawing/2014/main" id="{78A1C751-2FEC-4D7A-B91A-BEE38B7433D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MX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6856B397-A4CF-4E22-B1C6-6998E324EE2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ED7273FB-A8BA-4884-9FD1-89FFC9DA8C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17DA35-578A-4372-8CEF-2D272497937D}" type="datetime1">
              <a:rPr lang="es-MX" smtClean="0"/>
              <a:t>26/08/2018</a:t>
            </a:fld>
            <a:endParaRPr lang="es-MX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E6B476BF-7ED6-41E9-9FD6-495B2E7B6D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DC712CDF-444B-4C07-B1C5-3BF012D642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DAEFE9-E137-4A8E-8E7A-5880347B9E77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237429626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444B4D8-FF0B-496E-BA3D-744E5492311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4F6C0BEB-9B2D-4E68-96F1-684C79B9B82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AF81557C-5D44-48EF-AD2B-A6B7A70983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35C52C-38CB-4D8D-A79C-63EE4836F1F4}" type="datetime1">
              <a:rPr lang="es-MX" smtClean="0"/>
              <a:t>26/08/2018</a:t>
            </a:fld>
            <a:endParaRPr lang="es-MX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71DDEE1E-C5F7-4C25-A5A4-D3B180FA4B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34B23398-393B-4008-902C-9990406387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DAEFE9-E137-4A8E-8E7A-5880347B9E77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714892708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EDA49456-1349-43EF-B2EC-4C6A8032C87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F6251E08-92E6-44A4-B43C-DF430993AE3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D9B49008-0988-430B-A3D2-027C10DC7A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6E8E71-5002-4E13-873A-8ED4E159DC0A}" type="datetime1">
              <a:rPr lang="es-MX" smtClean="0"/>
              <a:t>26/08/2018</a:t>
            </a:fld>
            <a:endParaRPr lang="es-MX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9BA27EC0-A978-49A6-AFB6-1A7E470D7D6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C995751A-F79E-4E37-BEDC-B22172AB29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DAEFE9-E137-4A8E-8E7A-5880347B9E77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4229059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809F0E-B1E6-41A4-AC21-B3ABC66DD32E}" type="datetime1">
              <a:rPr lang="es-MX" smtClean="0"/>
              <a:t>26/08/2018</a:t>
            </a:fld>
            <a:endParaRPr lang="es-MX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MX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BCB0698-9121-45D1-ACA1-C70C471D26E1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00429106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>
            <a:extLst>
              <a:ext uri="{FF2B5EF4-FFF2-40B4-BE49-F238E27FC236}">
                <a16:creationId xmlns:a16="http://schemas.microsoft.com/office/drawing/2014/main" id="{CE8E0CBB-BA3C-4420-AF44-0A219259746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MX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65ED4555-B48E-4499-9A45-ED361FB4BE5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Editar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3C2B8AC4-B6E0-4B3F-9217-59D00991655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60FA690-F69A-4F56-B3FD-5E92D6F0DB51}" type="datetime1">
              <a:rPr lang="es-MX" smtClean="0"/>
              <a:t>26/08/2018</a:t>
            </a:fld>
            <a:endParaRPr lang="es-MX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E1C557D9-7A91-4C2A-AB7B-9516F92DEDC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MX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A240AA4E-3A63-44E3-AEC2-EA4B8DAB649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0DAEFE9-E137-4A8E-8E7A-5880347B9E77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3727497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audio" Target="../media/audio1.wav"/><Relationship Id="rId4" Type="http://schemas.microsoft.com/office/2007/relationships/hdphoto" Target="../media/hdphoto1.wdp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1.wav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6.pn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5.png"/><Relationship Id="rId5" Type="http://schemas.openxmlformats.org/officeDocument/2006/relationships/image" Target="../media/image4.jpg"/><Relationship Id="rId4" Type="http://schemas.openxmlformats.org/officeDocument/2006/relationships/notesSlide" Target="../notesSlides/notesSlide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9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10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11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12.jp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13.jp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15.jp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16.jp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16.jp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18.jp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8.xml"/><Relationship Id="rId5" Type="http://schemas.microsoft.com/office/2007/relationships/hdphoto" Target="../media/hdphoto2.wdp"/><Relationship Id="rId4" Type="http://schemas.openxmlformats.org/officeDocument/2006/relationships/image" Target="../media/image19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20.jp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21.jp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22.jp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8.xml"/><Relationship Id="rId5" Type="http://schemas.openxmlformats.org/officeDocument/2006/relationships/image" Target="../media/image24.jpg"/><Relationship Id="rId4" Type="http://schemas.openxmlformats.org/officeDocument/2006/relationships/image" Target="../media/image23.jp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25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8.xml"/><Relationship Id="rId5" Type="http://schemas.microsoft.com/office/2007/relationships/hdphoto" Target="../media/hdphoto3.wdp"/><Relationship Id="rId4" Type="http://schemas.openxmlformats.org/officeDocument/2006/relationships/image" Target="../media/image26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28.jp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8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29.jp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8.xml"/><Relationship Id="rId5" Type="http://schemas.microsoft.com/office/2007/relationships/hdphoto" Target="../media/hdphoto4.wdp"/><Relationship Id="rId4" Type="http://schemas.openxmlformats.org/officeDocument/2006/relationships/image" Target="../media/image30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31.jp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8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8.xml"/><Relationship Id="rId5" Type="http://schemas.microsoft.com/office/2007/relationships/hdphoto" Target="../media/hdphoto5.wdp"/><Relationship Id="rId4" Type="http://schemas.openxmlformats.org/officeDocument/2006/relationships/image" Target="../media/image32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34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8.xml"/><Relationship Id="rId5" Type="http://schemas.microsoft.com/office/2007/relationships/hdphoto" Target="../media/hdphoto6.wdp"/><Relationship Id="rId4" Type="http://schemas.openxmlformats.org/officeDocument/2006/relationships/image" Target="../media/image36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37.jp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38.jp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18.xml"/><Relationship Id="rId5" Type="http://schemas.microsoft.com/office/2007/relationships/hdphoto" Target="../media/hdphoto6.wdp"/><Relationship Id="rId4" Type="http://schemas.openxmlformats.org/officeDocument/2006/relationships/image" Target="../media/image39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41.jp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4.jp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42.jp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43.jp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18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45.jp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46.jp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47.jp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g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47.jp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g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18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g"/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48.jp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g"/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49.jpg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g"/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50.jpg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g"/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51.jpg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g"/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g"/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g"/><Relationship Id="rId2" Type="http://schemas.openxmlformats.org/officeDocument/2006/relationships/notesSlide" Target="../notesSlides/notesSlide44.xml"/><Relationship Id="rId1" Type="http://schemas.openxmlformats.org/officeDocument/2006/relationships/slideLayout" Target="../slideLayouts/slideLayout18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g"/><Relationship Id="rId2" Type="http://schemas.openxmlformats.org/officeDocument/2006/relationships/notesSlide" Target="../notesSlides/notesSlide45.xml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55.jpg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g"/><Relationship Id="rId2" Type="http://schemas.openxmlformats.org/officeDocument/2006/relationships/notesSlide" Target="../notesSlides/notesSlide46.xml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56.jpg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g"/><Relationship Id="rId2" Type="http://schemas.openxmlformats.org/officeDocument/2006/relationships/notesSlide" Target="../notesSlides/notesSlide47.xml"/><Relationship Id="rId1" Type="http://schemas.openxmlformats.org/officeDocument/2006/relationships/slideLayout" Target="../slideLayouts/slideLayout18.xml"/><Relationship Id="rId5" Type="http://schemas.openxmlformats.org/officeDocument/2006/relationships/image" Target="../media/image58.jpg"/><Relationship Id="rId4" Type="http://schemas.openxmlformats.org/officeDocument/2006/relationships/image" Target="../media/image57.jpg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g"/><Relationship Id="rId2" Type="http://schemas.openxmlformats.org/officeDocument/2006/relationships/notesSlide" Target="../notesSlides/notesSlide48.xml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59.jpg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g"/><Relationship Id="rId7" Type="http://schemas.openxmlformats.org/officeDocument/2006/relationships/image" Target="../media/image63.jpg"/><Relationship Id="rId2" Type="http://schemas.openxmlformats.org/officeDocument/2006/relationships/notesSlide" Target="../notesSlides/notesSlide49.xml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62.jpg"/><Relationship Id="rId5" Type="http://schemas.openxmlformats.org/officeDocument/2006/relationships/image" Target="../media/image61.jpg"/><Relationship Id="rId4" Type="http://schemas.openxmlformats.org/officeDocument/2006/relationships/image" Target="../media/image60.jpg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g"/><Relationship Id="rId2" Type="http://schemas.openxmlformats.org/officeDocument/2006/relationships/notesSlide" Target="../notesSlides/notesSlide50.xml"/><Relationship Id="rId1" Type="http://schemas.openxmlformats.org/officeDocument/2006/relationships/slideLayout" Target="../slideLayouts/slideLayout18.xml"/><Relationship Id="rId5" Type="http://schemas.openxmlformats.org/officeDocument/2006/relationships/image" Target="../media/image65.jpg"/><Relationship Id="rId4" Type="http://schemas.openxmlformats.org/officeDocument/2006/relationships/image" Target="../media/image64.jpg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g"/><Relationship Id="rId2" Type="http://schemas.openxmlformats.org/officeDocument/2006/relationships/notesSlide" Target="../notesSlides/notesSlide51.xml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66.jpg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g"/><Relationship Id="rId2" Type="http://schemas.openxmlformats.org/officeDocument/2006/relationships/notesSlide" Target="../notesSlides/notesSlide52.xml"/><Relationship Id="rId1" Type="http://schemas.openxmlformats.org/officeDocument/2006/relationships/slideLayout" Target="../slideLayouts/slideLayout18.xml"/><Relationship Id="rId5" Type="http://schemas.openxmlformats.org/officeDocument/2006/relationships/image" Target="../media/image68.jpg"/><Relationship Id="rId4" Type="http://schemas.openxmlformats.org/officeDocument/2006/relationships/image" Target="../media/image67.jpg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g"/><Relationship Id="rId2" Type="http://schemas.openxmlformats.org/officeDocument/2006/relationships/notesSlide" Target="../notesSlides/notesSlide53.xml"/><Relationship Id="rId1" Type="http://schemas.openxmlformats.org/officeDocument/2006/relationships/slideLayout" Target="../slideLayouts/slideLayout18.xml"/><Relationship Id="rId5" Type="http://schemas.openxmlformats.org/officeDocument/2006/relationships/image" Target="../media/image70.jpg"/><Relationship Id="rId4" Type="http://schemas.openxmlformats.org/officeDocument/2006/relationships/image" Target="../media/image69.jpg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g"/><Relationship Id="rId2" Type="http://schemas.openxmlformats.org/officeDocument/2006/relationships/notesSlide" Target="../notesSlides/notesSlide54.xml"/><Relationship Id="rId1" Type="http://schemas.openxmlformats.org/officeDocument/2006/relationships/slideLayout" Target="../slideLayouts/slideLayout18.xml"/><Relationship Id="rId5" Type="http://schemas.openxmlformats.org/officeDocument/2006/relationships/image" Target="../media/image72.jpg"/><Relationship Id="rId4" Type="http://schemas.openxmlformats.org/officeDocument/2006/relationships/image" Target="../media/image71.jpg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g"/><Relationship Id="rId2" Type="http://schemas.openxmlformats.org/officeDocument/2006/relationships/notesSlide" Target="../notesSlides/notesSlide55.xml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73.jpg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g"/><Relationship Id="rId2" Type="http://schemas.openxmlformats.org/officeDocument/2006/relationships/notesSlide" Target="../notesSlides/notesSlide56.xml"/><Relationship Id="rId1" Type="http://schemas.openxmlformats.org/officeDocument/2006/relationships/slideLayout" Target="../slideLayouts/slideLayout18.xml"/><Relationship Id="rId5" Type="http://schemas.openxmlformats.org/officeDocument/2006/relationships/image" Target="../media/image75.jpg"/><Relationship Id="rId4" Type="http://schemas.openxmlformats.org/officeDocument/2006/relationships/image" Target="../media/image74.jpg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g"/><Relationship Id="rId2" Type="http://schemas.openxmlformats.org/officeDocument/2006/relationships/notesSlide" Target="../notesSlides/notesSlide57.xml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76.jpg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g"/><Relationship Id="rId2" Type="http://schemas.openxmlformats.org/officeDocument/2006/relationships/notesSlide" Target="../notesSlides/notesSlide58.xml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77.jpg"/></Relationships>
</file>

<file path=ppt/slides/_rels/slide63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5.png"/><Relationship Id="rId2" Type="http://schemas.openxmlformats.org/officeDocument/2006/relationships/audio" Target="../media/media2.wav"/><Relationship Id="rId1" Type="http://schemas.microsoft.com/office/2007/relationships/media" Target="../media/media2.wav"/><Relationship Id="rId6" Type="http://schemas.openxmlformats.org/officeDocument/2006/relationships/image" Target="../media/image6.png"/><Relationship Id="rId5" Type="http://schemas.openxmlformats.org/officeDocument/2006/relationships/image" Target="../media/image79.png"/><Relationship Id="rId4" Type="http://schemas.openxmlformats.org/officeDocument/2006/relationships/image" Target="../media/image78.jpg"/></Relationships>
</file>

<file path=ppt/slides/_rels/slide64.xml.rels><?xml version="1.0" encoding="UTF-8" standalone="yes"?>
<Relationships xmlns="http://schemas.openxmlformats.org/package/2006/relationships"><Relationship Id="rId8" Type="http://schemas.openxmlformats.org/officeDocument/2006/relationships/image" Target="../media/image83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80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85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2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81.png"/><Relationship Id="rId10" Type="http://schemas.openxmlformats.org/officeDocument/2006/relationships/image" Target="../media/image84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86.png"/></Relationships>
</file>

<file path=ppt/slides/_rels/slide6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Relationship Id="rId5" Type="http://schemas.openxmlformats.org/officeDocument/2006/relationships/audio" Target="../media/audio2.wav"/><Relationship Id="rId4" Type="http://schemas.microsoft.com/office/2007/relationships/hdphoto" Target="../media/hdphoto1.wdp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blipFill dpi="0" rotWithShape="1">
          <a:blip r:embed="rId3">
            <a:lum/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50000"/>
                    </a14:imgEffect>
                  </a14:imgLayer>
                </a14:imgProps>
              </a:ext>
            </a:extLst>
          </a:blip>
          <a:srcRect/>
          <a:stretch>
            <a:fillRect l="4000" t="8000" r="4000" b="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>
            <a:extLst>
              <a:ext uri="{FF2B5EF4-FFF2-40B4-BE49-F238E27FC236}">
                <a16:creationId xmlns:a16="http://schemas.microsoft.com/office/drawing/2014/main" id="{EF3E14B7-1AF9-452A-8CA1-E60DBC08B294}"/>
              </a:ext>
            </a:extLst>
          </p:cNvPr>
          <p:cNvSpPr txBox="1"/>
          <p:nvPr/>
        </p:nvSpPr>
        <p:spPr>
          <a:xfrm>
            <a:off x="8373980" y="3994484"/>
            <a:ext cx="183449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40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61’ 39”</a:t>
            </a:r>
            <a:endParaRPr lang="es-MX" sz="4000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9892590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5000">
        <p:sndAc>
          <p:stSnd>
            <p:snd r:embed="rId2" name="China Poblana - Eaglenest 1.wav"/>
          </p:stSnd>
        </p:sndAc>
      </p:transition>
    </mc:Choice>
    <mc:Fallback xmlns="">
      <p:transition advTm="5000">
        <p:sndAc>
          <p:stSnd>
            <p:snd r:embed="rId5" name="China Poblana - Eaglenest 1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>
            <a:extLst>
              <a:ext uri="{FF2B5EF4-FFF2-40B4-BE49-F238E27FC236}">
                <a16:creationId xmlns:a16="http://schemas.microsoft.com/office/drawing/2014/main" id="{EF3E14B7-1AF9-452A-8CA1-E60DBC08B294}"/>
              </a:ext>
            </a:extLst>
          </p:cNvPr>
          <p:cNvSpPr txBox="1"/>
          <p:nvPr/>
        </p:nvSpPr>
        <p:spPr>
          <a:xfrm>
            <a:off x="8556136" y="3946358"/>
            <a:ext cx="178067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40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61’ 00”</a:t>
            </a:r>
            <a:endParaRPr lang="es-MX" sz="4000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2835307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7000">
        <p14:vortex dir="u"/>
        <p:sndAc>
          <p:stSnd>
            <p:snd r:embed="rId2" name="China Poblana - Eaglenest 1.wav"/>
          </p:stSnd>
        </p:sndAc>
      </p:transition>
    </mc:Choice>
    <mc:Fallback xmlns="">
      <p:transition spd="slow" advTm="7000">
        <p:fade/>
        <p:sndAc>
          <p:stSnd>
            <p:snd r:embed="rId4" name="China Poblana - Eaglenest 1.wav"/>
          </p:stSnd>
        </p:sndAc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5">
            <a:alphaModFix amt="10000"/>
            <a:lum/>
          </a:blip>
          <a:srcRect/>
          <a:stretch>
            <a:fillRect t="-16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n 8" descr="Imagen que contiene pared, interior, antiguo&#10;&#10;Descripción generada con confianza muy alta">
            <a:extLst>
              <a:ext uri="{FF2B5EF4-FFF2-40B4-BE49-F238E27FC236}">
                <a16:creationId xmlns:a16="http://schemas.microsoft.com/office/drawing/2014/main" id="{75CF5CC5-063E-4A89-95A0-B02B53826A7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8056" y="-1122949"/>
            <a:ext cx="12200056" cy="9119937"/>
          </a:xfrm>
          <a:prstGeom prst="rect">
            <a:avLst/>
          </a:prstGeom>
        </p:spPr>
      </p:pic>
      <p:sp>
        <p:nvSpPr>
          <p:cNvPr id="5" name="6 CuadroTexto"/>
          <p:cNvSpPr txBox="1"/>
          <p:nvPr/>
        </p:nvSpPr>
        <p:spPr>
          <a:xfrm>
            <a:off x="495662" y="5657671"/>
            <a:ext cx="10352866" cy="120032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sz="7200" b="1" i="0" u="none" strike="noStrike" kern="0" cap="none" spc="0" normalizeH="0" baseline="0" noProof="0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rial" charset="0"/>
                <a:ea typeface="+mn-ea"/>
                <a:cs typeface="Arial"/>
              </a:rPr>
              <a:t>____________________</a:t>
            </a:r>
            <a:endParaRPr kumimoji="0" lang="es-MX" sz="7200" b="1" i="0" u="none" strike="noStrike" kern="0" cap="none" spc="0" normalizeH="0" baseline="0" noProof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rial" charset="0"/>
              <a:ea typeface="+mn-ea"/>
              <a:cs typeface="Arial"/>
            </a:endParaRPr>
          </a:p>
        </p:txBody>
      </p:sp>
      <p:pic>
        <p:nvPicPr>
          <p:cNvPr id="4" name="Picture 2" descr="C:\Users\capiA\Desktop\Eaglenest 767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404917">
            <a:off x="16705050" y="4331566"/>
            <a:ext cx="1632181" cy="576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C:\Users\capiA\Desktop\Eaglenest 767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13806" y="6092728"/>
            <a:ext cx="1632181" cy="576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12 CuadroTexto"/>
          <p:cNvSpPr txBox="1"/>
          <p:nvPr/>
        </p:nvSpPr>
        <p:spPr>
          <a:xfrm>
            <a:off x="767408" y="250719"/>
            <a:ext cx="2300257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3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1400" b="1" i="0" u="none" strike="noStrike" kern="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eaglenest8@hotmail.com</a:t>
            </a:r>
          </a:p>
        </p:txBody>
      </p:sp>
      <p:pic>
        <p:nvPicPr>
          <p:cNvPr id="3" name="Eagle 1 - Mezcla 0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9048328" y="7101408"/>
            <a:ext cx="360040" cy="360040"/>
          </a:xfrm>
          <a:prstGeom prst="rect">
            <a:avLst/>
          </a:prstGeom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339037" y="88489"/>
            <a:ext cx="1330981" cy="468238"/>
          </a:xfrm>
          <a:prstGeom prst="rect">
            <a:avLst/>
          </a:prstGeom>
        </p:spPr>
      </p:pic>
      <p:sp>
        <p:nvSpPr>
          <p:cNvPr id="14" name="1 Rectángulo">
            <a:extLst>
              <a:ext uri="{FF2B5EF4-FFF2-40B4-BE49-F238E27FC236}">
                <a16:creationId xmlns:a16="http://schemas.microsoft.com/office/drawing/2014/main" id="{CFD501B7-1E77-4B6A-9EDA-5089014C7C27}"/>
              </a:ext>
            </a:extLst>
          </p:cNvPr>
          <p:cNvSpPr/>
          <p:nvPr/>
        </p:nvSpPr>
        <p:spPr>
          <a:xfrm>
            <a:off x="5931705" y="-178899"/>
            <a:ext cx="3934188" cy="1969770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marL="0" marR="0" lvl="0" indent="0" algn="ctr" defTabSz="1219170" rtl="0" eaLnBrk="1" fontAlgn="auto" latinLnBrk="0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60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lgerianBasSCD" pitchFamily="2" charset="0"/>
                <a:cs typeface="Arial"/>
              </a:rPr>
              <a:t>La China Poblana </a:t>
            </a:r>
          </a:p>
        </p:txBody>
      </p:sp>
      <p:sp>
        <p:nvSpPr>
          <p:cNvPr id="16" name="1 Rectángulo">
            <a:extLst>
              <a:ext uri="{FF2B5EF4-FFF2-40B4-BE49-F238E27FC236}">
                <a16:creationId xmlns:a16="http://schemas.microsoft.com/office/drawing/2014/main" id="{FD2472FC-FD49-4DF7-A6EB-A58590FA607D}"/>
              </a:ext>
            </a:extLst>
          </p:cNvPr>
          <p:cNvSpPr/>
          <p:nvPr/>
        </p:nvSpPr>
        <p:spPr>
          <a:xfrm>
            <a:off x="1918392" y="-34523"/>
            <a:ext cx="4049274" cy="1449945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prstTxWarp prst="textCurveUp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 defTabSz="1219170">
              <a:lnSpc>
                <a:spcPts val="2800"/>
              </a:lnSpc>
            </a:pPr>
            <a:r>
              <a:rPr lang="es-MX" sz="28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cs typeface="Arial"/>
              </a:rPr>
              <a:t>Leyendas </a:t>
            </a:r>
          </a:p>
          <a:p>
            <a:pPr algn="ctr" defTabSz="1219170">
              <a:lnSpc>
                <a:spcPts val="2800"/>
              </a:lnSpc>
            </a:pPr>
            <a:r>
              <a:rPr lang="es-MX" sz="28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cs typeface="Arial"/>
              </a:rPr>
              <a:t>De</a:t>
            </a:r>
          </a:p>
          <a:p>
            <a:pPr algn="ctr" defTabSz="1219170">
              <a:lnSpc>
                <a:spcPts val="2800"/>
              </a:lnSpc>
            </a:pPr>
            <a:r>
              <a:rPr lang="es-MX" sz="2800" b="1" kern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cs typeface="Arial"/>
              </a:rPr>
              <a:t>Puebla</a:t>
            </a:r>
            <a:endParaRPr lang="es-ES" sz="2800" b="1" kern="0" dirty="0">
              <a:ln>
                <a:solidFill>
                  <a:srgbClr val="996633"/>
                </a:solidFill>
              </a:ln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/>
              <a:cs typeface="Arial"/>
            </a:endParaRPr>
          </a:p>
        </p:txBody>
      </p:sp>
      <p:sp>
        <p:nvSpPr>
          <p:cNvPr id="11" name="CuadroTexto 10">
            <a:extLst>
              <a:ext uri="{FF2B5EF4-FFF2-40B4-BE49-F238E27FC236}">
                <a16:creationId xmlns:a16="http://schemas.microsoft.com/office/drawing/2014/main" id="{304400B9-4630-43B9-AA80-907BD7293528}"/>
              </a:ext>
            </a:extLst>
          </p:cNvPr>
          <p:cNvSpPr txBox="1"/>
          <p:nvPr/>
        </p:nvSpPr>
        <p:spPr>
          <a:xfrm>
            <a:off x="4648200" y="4464518"/>
            <a:ext cx="2362200" cy="1354217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>
            <a:defPPr>
              <a:defRPr lang="es-MX"/>
            </a:defPPr>
            <a:lvl1pPr marR="0" lvl="0" indent="0" algn="ctr" defTabSz="1219170" fontAlgn="auto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6000" b="1" i="0" u="none" strike="noStrike" kern="0" cap="none" spc="0" normalizeH="0" baseline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lgerianBasSCD" pitchFamily="2" charset="0"/>
                <a:cs typeface="Arial"/>
              </a:defRPr>
            </a:lvl1pPr>
          </a:lstStyle>
          <a:p>
            <a:r>
              <a:rPr lang="es-ES" sz="4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Versión Completa</a:t>
            </a:r>
            <a:endParaRPr lang="es-MX" sz="4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23678435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0">
        <p15:prstTrans prst="curtains"/>
      </p:transition>
    </mc:Choice>
    <mc:Fallback xmlns="">
      <p:transition spd="slow" advClick="0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7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xit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" dur="1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16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15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2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8" presetClass="emph" presetSubtype="0" fill="hold" grpId="1" nodeType="withEffect">
                                  <p:stCondLst>
                                    <p:cond delay="225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animRot by="-43200000">
                                      <p:cBhvr>
                                        <p:cTn id="1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17" presetClass="entr" presetSubtype="4" fill="hold" grpId="0" nodeType="withEffect">
                                  <p:stCondLst>
                                    <p:cond delay="1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1" nodeType="withEffect">
                                  <p:stCondLst>
                                    <p:cond delay="1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7" presetClass="entr" presetSubtype="4" fill="hold" grpId="0" nodeType="withEffect">
                                  <p:stCondLst>
                                    <p:cond delay="2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1" nodeType="withEffect">
                                  <p:stCondLst>
                                    <p:cond delay="2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7" presetClass="entr" presetSubtype="4" fill="hold" grpId="0" nodeType="withEffect">
                                  <p:stCondLst>
                                    <p:cond delay="30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1" nodeType="withEffect">
                                  <p:stCondLst>
                                    <p:cond delay="30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2225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8" dur="38005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49" presetID="36" presetClass="path" presetSubtype="0" accel="50000" decel="50000" fill="hold" nodeType="withEffect">
                                  <p:stCondLst>
                                    <p:cond delay="18500"/>
                                  </p:stCondLst>
                                  <p:childTnLst>
                                    <p:animMotion origin="layout" path="M -0.0457 -1.11111E-6 L -0.53997 0.23658 C -0.62227 0.27639 -0.99648 0.26412 -0.99635 0.26458 " pathEditMode="relative" rAng="0" ptsTypes="AAA">
                                      <p:cBhvr>
                                        <p:cTn id="50" dur="2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7539" y="13287"/>
                                    </p:animMotion>
                                  </p:childTnLst>
                                </p:cTn>
                              </p:par>
                              <p:par>
                                <p:cTn id="51" presetID="10" presetClass="exit" presetSubtype="0" fill="hold" nodeType="withEffect">
                                  <p:stCondLst>
                                    <p:cond delay="3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2" dur="1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1" presetClass="entr" presetSubtype="0" fill="hold" nodeType="withEffect">
                                  <p:stCondLst>
                                    <p:cond delay="315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35" presetClass="path" presetSubtype="0" accel="50000" decel="50000" fill="hold" nodeType="withEffect">
                                  <p:stCondLst>
                                    <p:cond delay="28500"/>
                                  </p:stCondLst>
                                  <p:childTnLst>
                                    <p:animMotion origin="layout" path="M 3.75E-6 0.00417 L -0.56016 0.0051 " pathEditMode="relative" rAng="0" ptsTypes="AA">
                                      <p:cBhvr>
                                        <p:cTn id="57" dur="1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8008" y="4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>
                <p:cTn id="5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5" grpId="0"/>
      <p:bldP spid="10" grpId="0"/>
      <p:bldP spid="10" grpId="1"/>
      <p:bldP spid="14" grpId="0"/>
      <p:bldP spid="14" grpId="1"/>
      <p:bldP spid="16" grpId="0"/>
      <p:bldP spid="16" grpId="1"/>
      <p:bldP spid="11" grpId="0"/>
      <p:bldP spid="11" grpId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>
            <a:extLst>
              <a:ext uri="{FF2B5EF4-FFF2-40B4-BE49-F238E27FC236}">
                <a16:creationId xmlns:a16="http://schemas.microsoft.com/office/drawing/2014/main" id="{99542C33-A1BB-459D-A637-B92565F4075F}"/>
              </a:ext>
            </a:extLst>
          </p:cNvPr>
          <p:cNvSpPr txBox="1"/>
          <p:nvPr/>
        </p:nvSpPr>
        <p:spPr>
          <a:xfrm>
            <a:off x="-206476" y="-516188"/>
            <a:ext cx="12639368" cy="7905135"/>
          </a:xfrm>
          <a:prstGeom prst="rect">
            <a:avLst/>
          </a:prstGeom>
          <a:solidFill>
            <a:schemeClr val="bg1">
              <a:alpha val="65000"/>
            </a:schemeClr>
          </a:solidFill>
        </p:spPr>
        <p:txBody>
          <a:bodyPr wrap="square" rtlCol="0">
            <a:spAutoFit/>
          </a:bodyPr>
          <a:lstStyle/>
          <a:p>
            <a:endParaRPr lang="es-MX" dirty="0"/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4CC2C3AE-ABC6-4FC3-8B09-D6CEB9F325B7}"/>
              </a:ext>
            </a:extLst>
          </p:cNvPr>
          <p:cNvSpPr/>
          <p:nvPr/>
        </p:nvSpPr>
        <p:spPr>
          <a:xfrm>
            <a:off x="479425" y="553710"/>
            <a:ext cx="11295480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4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ova" panose="020B0504020202020204" pitchFamily="34" charset="0"/>
              </a:rPr>
              <a:t>En un sentido más restringido, es el apodo de una esclava asiática perteneciente a un linaje noble de la India cuyo nombre fue </a:t>
            </a:r>
            <a:r>
              <a:rPr kumimoji="0" lang="es-MX" sz="24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ova" panose="020B0504020202020204" pitchFamily="34" charset="0"/>
              </a:rPr>
              <a:t>Mirra</a:t>
            </a:r>
            <a:r>
              <a:rPr kumimoji="0" lang="es-MX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ova" panose="020B0504020202020204" pitchFamily="34" charset="0"/>
              </a:rPr>
              <a:t>, </a:t>
            </a:r>
          </a:p>
          <a:p>
            <a:pPr lvl="0">
              <a:lnSpc>
                <a:spcPts val="2400"/>
              </a:lnSpc>
              <a:defRPr/>
            </a:pPr>
            <a:r>
              <a:rPr kumimoji="0" lang="es-MX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ova" panose="020B0504020202020204" pitchFamily="34" charset="0"/>
              </a:rPr>
              <a:t>a quien se atribuyó desde el Porfiriato la creación del dicho traje de china, </a:t>
            </a:r>
          </a:p>
          <a:p>
            <a:pPr lvl="0" algn="ctr">
              <a:lnSpc>
                <a:spcPts val="2400"/>
              </a:lnSpc>
              <a:defRPr/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 (</a:t>
            </a:r>
            <a:r>
              <a:rPr lang="es-MX" sz="24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téngase en cuenta que en esta época era común utilizar el término '</a:t>
            </a:r>
            <a:r>
              <a:rPr lang="es-MX" sz="2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chino</a:t>
            </a:r>
            <a:r>
              <a:rPr lang="es-MX" sz="24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' para referirse a personas de ascendencia asiática, independiente </a:t>
            </a:r>
          </a:p>
          <a:p>
            <a:pPr lvl="0">
              <a:lnSpc>
                <a:spcPts val="2400"/>
              </a:lnSpc>
              <a:defRPr/>
            </a:pPr>
            <a:r>
              <a:rPr lang="es-MX" sz="24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                                                             de su origen étnico real</a:t>
            </a: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).</a:t>
            </a:r>
            <a:endParaRPr kumimoji="0" lang="es-MX" sz="2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Arial Nova" panose="020B0504020202020204" pitchFamily="34" charset="0"/>
            </a:endParaRPr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AD90E362-7972-440A-93DF-A71EAA82FFBD}"/>
              </a:ext>
            </a:extLst>
          </p:cNvPr>
          <p:cNvSpPr/>
          <p:nvPr/>
        </p:nvSpPr>
        <p:spPr>
          <a:xfrm>
            <a:off x="6327057" y="2641238"/>
            <a:ext cx="5411589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La hipótesis, sin embargo, ha sido puesta en duda por muchos autores.</a:t>
            </a:r>
          </a:p>
        </p:txBody>
      </p:sp>
      <p:pic>
        <p:nvPicPr>
          <p:cNvPr id="10" name="Imagen 9" descr="Imagen que contiene agua, exterior, cielo, barco&#10;&#10;Descripción generada con confianza muy alta">
            <a:extLst>
              <a:ext uri="{FF2B5EF4-FFF2-40B4-BE49-F238E27FC236}">
                <a16:creationId xmlns:a16="http://schemas.microsoft.com/office/drawing/2014/main" id="{BEA2F59F-A2AD-44CD-B171-C847219CAAF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3120" y="2248538"/>
            <a:ext cx="5994661" cy="3371998"/>
          </a:xfrm>
          <a:prstGeom prst="ellipse">
            <a:avLst/>
          </a:prstGeom>
          <a:ln w="190500" cap="rnd">
            <a:solidFill>
              <a:srgbClr val="740000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11" name="CuadroTexto 10">
            <a:extLst>
              <a:ext uri="{FF2B5EF4-FFF2-40B4-BE49-F238E27FC236}">
                <a16:creationId xmlns:a16="http://schemas.microsoft.com/office/drawing/2014/main" id="{295A2D52-5834-4858-AD9C-67EC758DF31C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" name="Rectángulo 8">
            <a:extLst>
              <a:ext uri="{FF2B5EF4-FFF2-40B4-BE49-F238E27FC236}">
                <a16:creationId xmlns:a16="http://schemas.microsoft.com/office/drawing/2014/main" id="{B4B50A37-CE5A-48BA-B5E4-DA1B7A3F77A1}"/>
              </a:ext>
            </a:extLst>
          </p:cNvPr>
          <p:cNvSpPr/>
          <p:nvPr/>
        </p:nvSpPr>
        <p:spPr>
          <a:xfrm>
            <a:off x="5456902" y="3516667"/>
            <a:ext cx="6266997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             Luego de ser convertida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             al catolicismo en Cochín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             « </a:t>
            </a:r>
            <a:r>
              <a:rPr lang="es-MX" sz="2400" b="1" dirty="0">
                <a:solidFill>
                  <a:srgbClr val="5A278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ciudad india de donde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solidFill>
                  <a:srgbClr val="5A278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            Fue raptada por unos piratas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solidFill>
                  <a:srgbClr val="5A278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        portugueses</a:t>
            </a: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», a Mirra le fue impuesto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el nombre de </a:t>
            </a:r>
            <a:r>
              <a:rPr lang="es-MX" sz="2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Catarina de San Juan</a:t>
            </a: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,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      nombre con que se conoció en la Angelópolis, donde sirvió como esclava,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contrajo matrimonio y tomó los hábitos.</a:t>
            </a:r>
          </a:p>
        </p:txBody>
      </p:sp>
    </p:spTree>
    <p:extLst>
      <p:ext uri="{BB962C8B-B14F-4D97-AF65-F5344CB8AC3E}">
        <p14:creationId xmlns:p14="http://schemas.microsoft.com/office/powerpoint/2010/main" val="52714487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5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" presetClass="entr" presetSubtype="8" fill="hold" nodeType="withEffect">
                                  <p:stCondLst>
                                    <p:cond delay="16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32" presetClass="emph" presetSubtype="0" repeatCount="indefinite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animRot by="120000">
                                      <p:cBhvr>
                                        <p:cTn id="16" dur="2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7" dur="4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8" dur="4000" fill="hold">
                                          <p:stCondLst>
                                            <p:cond delay="80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9" dur="4000" fill="hold">
                                          <p:stCondLst>
                                            <p:cond delay="120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0" dur="4000" fill="hold">
                                          <p:stCondLst>
                                            <p:cond delay="160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47000"/>
                            </p:stCondLst>
                            <p:childTnLst>
                              <p:par>
                                <p:cTn id="2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5375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87250"/>
                            </p:stCondLst>
                            <p:childTnLst>
                              <p:par>
                                <p:cTn id="30" presetID="1" presetClass="entr" presetSubtype="0" fill="hold" grpId="0" nodeType="afterEffect" nodePh="1">
                                  <p:stCondLst>
                                    <p:cond delay="5000"/>
                                  </p:stCondLst>
                                  <p:endCondLst>
                                    <p:cond evt="begin" delay="0">
                                      <p:tn val="30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4" grpId="0"/>
      <p:bldP spid="5" grpId="0"/>
      <p:bldP spid="11" grpId="0"/>
      <p:bldP spid="9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uadroTexto 7">
            <a:extLst>
              <a:ext uri="{FF2B5EF4-FFF2-40B4-BE49-F238E27FC236}">
                <a16:creationId xmlns:a16="http://schemas.microsoft.com/office/drawing/2014/main" id="{86A7C15D-266D-458E-9731-16BC4915A49E}"/>
              </a:ext>
            </a:extLst>
          </p:cNvPr>
          <p:cNvSpPr txBox="1"/>
          <p:nvPr/>
        </p:nvSpPr>
        <p:spPr>
          <a:xfrm>
            <a:off x="-206476" y="-516188"/>
            <a:ext cx="12639368" cy="7905135"/>
          </a:xfrm>
          <a:prstGeom prst="rect">
            <a:avLst/>
          </a:prstGeom>
          <a:solidFill>
            <a:schemeClr val="bg1">
              <a:alpha val="65000"/>
            </a:schemeClr>
          </a:solidFill>
        </p:spPr>
        <p:txBody>
          <a:bodyPr wrap="square" rtlCol="0">
            <a:spAutoFit/>
          </a:bodyPr>
          <a:lstStyle/>
          <a:p>
            <a:endParaRPr lang="es-MX" dirty="0"/>
          </a:p>
        </p:txBody>
      </p:sp>
      <p:sp>
        <p:nvSpPr>
          <p:cNvPr id="11" name="CuadroTexto 10">
            <a:extLst>
              <a:ext uri="{FF2B5EF4-FFF2-40B4-BE49-F238E27FC236}">
                <a16:creationId xmlns:a16="http://schemas.microsoft.com/office/drawing/2014/main" id="{295A2D52-5834-4858-AD9C-67EC758DF31C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9" name="Imagen 8" descr="Imagen que contiene edificio, exterior, cielo, iglesia&#10;&#10;Descripción generada con confianza muy alta">
            <a:extLst>
              <a:ext uri="{FF2B5EF4-FFF2-40B4-BE49-F238E27FC236}">
                <a16:creationId xmlns:a16="http://schemas.microsoft.com/office/drawing/2014/main" id="{984778C6-97D4-40A0-BA01-4C59AE9F9B0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72688" y="589845"/>
            <a:ext cx="7582395" cy="568679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1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6" name="Rectángulo 5">
            <a:extLst>
              <a:ext uri="{FF2B5EF4-FFF2-40B4-BE49-F238E27FC236}">
                <a16:creationId xmlns:a16="http://schemas.microsoft.com/office/drawing/2014/main" id="{991C9193-AC3D-426E-BCB0-2179714FD8A9}"/>
              </a:ext>
            </a:extLst>
          </p:cNvPr>
          <p:cNvSpPr/>
          <p:nvPr/>
        </p:nvSpPr>
        <p:spPr>
          <a:xfrm>
            <a:off x="496325" y="1705122"/>
            <a:ext cx="3576364" cy="34778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A su muerte,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Catarina de San Juan fue enterrada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en la sacristía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del Templo de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la Compañía de Jesús en Puebla,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en la que popularmente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se conoce como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solidFill>
                  <a:srgbClr val="CC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La Tumba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solidFill>
                  <a:srgbClr val="CC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de la China Poblana</a:t>
            </a: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9653644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9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9625"/>
                            </p:stCondLst>
                            <p:childTnLst>
                              <p:par>
                                <p:cTn id="12" presetID="1" presetClass="entr" presetSubtype="0" fill="hold" grpId="0" nodeType="afterEffect" nodePh="1">
                                  <p:stCondLst>
                                    <p:cond delay="5000"/>
                                  </p:stCondLst>
                                  <p:endCondLst>
                                    <p:cond evt="begin" delay="0">
                                      <p:tn val="12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CuadroTexto 11">
            <a:extLst>
              <a:ext uri="{FF2B5EF4-FFF2-40B4-BE49-F238E27FC236}">
                <a16:creationId xmlns:a16="http://schemas.microsoft.com/office/drawing/2014/main" id="{FD974093-9344-4483-AB8F-C4FC7776B7B6}"/>
              </a:ext>
            </a:extLst>
          </p:cNvPr>
          <p:cNvSpPr txBox="1"/>
          <p:nvPr/>
        </p:nvSpPr>
        <p:spPr>
          <a:xfrm>
            <a:off x="-206476" y="-516188"/>
            <a:ext cx="12639368" cy="7905135"/>
          </a:xfrm>
          <a:prstGeom prst="rect">
            <a:avLst/>
          </a:prstGeom>
          <a:solidFill>
            <a:schemeClr val="bg1">
              <a:alpha val="65000"/>
            </a:schemeClr>
          </a:solidFill>
        </p:spPr>
        <p:txBody>
          <a:bodyPr wrap="square" rtlCol="0">
            <a:spAutoFit/>
          </a:bodyPr>
          <a:lstStyle/>
          <a:p>
            <a:endParaRPr lang="es-MX" dirty="0"/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4CC2C3AE-ABC6-4FC3-8B09-D6CEB9F325B7}"/>
              </a:ext>
            </a:extLst>
          </p:cNvPr>
          <p:cNvSpPr/>
          <p:nvPr/>
        </p:nvSpPr>
        <p:spPr>
          <a:xfrm>
            <a:off x="7042484" y="559069"/>
            <a:ext cx="4642240" cy="1231106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6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/>
                <a:ea typeface="+mn-ea"/>
                <a:cs typeface="Arial"/>
              </a:rPr>
              <a:t>La leyenda </a:t>
            </a:r>
          </a:p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6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/>
                <a:ea typeface="+mn-ea"/>
                <a:cs typeface="Arial"/>
              </a:rPr>
              <a:t>de la China Poblana</a:t>
            </a:r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91F2F60B-F64D-4832-9A2F-84005D0A2A0A}"/>
              </a:ext>
            </a:extLst>
          </p:cNvPr>
          <p:cNvSpPr/>
          <p:nvPr/>
        </p:nvSpPr>
        <p:spPr>
          <a:xfrm>
            <a:off x="449180" y="634918"/>
            <a:ext cx="6718084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Se supone que a pedido de Diego Carrillo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de Mendoza y Pimentel, marqués de Gelves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y virrey de Nueva España, un mercader trajo desde Filipinas una jovencita indostana que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debía estar al servicio personal del virrey.</a:t>
            </a:r>
          </a:p>
        </p:txBody>
      </p:sp>
      <p:sp>
        <p:nvSpPr>
          <p:cNvPr id="8" name="Rectángulo 7">
            <a:extLst>
              <a:ext uri="{FF2B5EF4-FFF2-40B4-BE49-F238E27FC236}">
                <a16:creationId xmlns:a16="http://schemas.microsoft.com/office/drawing/2014/main" id="{D292A2B0-75F0-4CFC-8B78-1315C59CA8CD}"/>
              </a:ext>
            </a:extLst>
          </p:cNvPr>
          <p:cNvSpPr/>
          <p:nvPr/>
        </p:nvSpPr>
        <p:spPr>
          <a:xfrm>
            <a:off x="478250" y="2333205"/>
            <a:ext cx="6689014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Esta niña, llamada Mirra, fue raptada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por piratas portugueses y llevada a Cochin,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en el sur de la India.</a:t>
            </a:r>
          </a:p>
        </p:txBody>
      </p:sp>
      <p:sp>
        <p:nvSpPr>
          <p:cNvPr id="9" name="Rectángulo 8">
            <a:extLst>
              <a:ext uri="{FF2B5EF4-FFF2-40B4-BE49-F238E27FC236}">
                <a16:creationId xmlns:a16="http://schemas.microsoft.com/office/drawing/2014/main" id="{CEA91114-465C-4719-A73C-F929928A2438}"/>
              </a:ext>
            </a:extLst>
          </p:cNvPr>
          <p:cNvSpPr/>
          <p:nvPr/>
        </p:nvSpPr>
        <p:spPr>
          <a:xfrm>
            <a:off x="479425" y="3476546"/>
            <a:ext cx="6705450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En ese sitio, escapó de sus raptores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y se refugió en una misión jesuita,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donde fue bautizada con el nombre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de Catarina de San Juan.</a:t>
            </a:r>
          </a:p>
        </p:txBody>
      </p:sp>
      <p:sp>
        <p:nvSpPr>
          <p:cNvPr id="10" name="Rectángulo 9">
            <a:extLst>
              <a:ext uri="{FF2B5EF4-FFF2-40B4-BE49-F238E27FC236}">
                <a16:creationId xmlns:a16="http://schemas.microsoft.com/office/drawing/2014/main" id="{114AD7D4-9ECD-4377-8842-578C7900100B}"/>
              </a:ext>
            </a:extLst>
          </p:cNvPr>
          <p:cNvSpPr/>
          <p:nvPr/>
        </p:nvSpPr>
        <p:spPr>
          <a:xfrm>
            <a:off x="486474" y="4987413"/>
            <a:ext cx="6705451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Mirra fue raptada nuevamente por los piratas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que la habían sacado de su casa natal,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y en Manila la entregaron  a quien luego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la llevó a la Nueva España.</a:t>
            </a:r>
          </a:p>
        </p:txBody>
      </p:sp>
      <p:pic>
        <p:nvPicPr>
          <p:cNvPr id="3" name="Imagen 2" descr="Imagen que contiene pared, ropa, edificio, persona&#10;&#10;Descripción generada con confianza muy alta">
            <a:extLst>
              <a:ext uri="{FF2B5EF4-FFF2-40B4-BE49-F238E27FC236}">
                <a16:creationId xmlns:a16="http://schemas.microsoft.com/office/drawing/2014/main" id="{FD5B5364-C78A-42A3-8FBF-E764CD2D537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67264" y="2021305"/>
            <a:ext cx="4517461" cy="4240767"/>
          </a:xfrm>
          <a:prstGeom prst="roundRect">
            <a:avLst>
              <a:gd name="adj" fmla="val 11111"/>
            </a:avLst>
          </a:prstGeom>
          <a:ln w="190500" cap="rnd">
            <a:solidFill>
              <a:srgbClr val="FF0000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sp>
        <p:nvSpPr>
          <p:cNvPr id="11" name="CuadroTexto 10">
            <a:extLst>
              <a:ext uri="{FF2B5EF4-FFF2-40B4-BE49-F238E27FC236}">
                <a16:creationId xmlns:a16="http://schemas.microsoft.com/office/drawing/2014/main" id="{CB1ABB50-405B-493B-82A2-6CE911F09BC3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22289617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75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7250"/>
                            </p:stCondLst>
                            <p:childTnLst>
                              <p:par>
                                <p:cTn id="13" presetID="8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5" dur="25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275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44625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60125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77625"/>
                            </p:stCondLst>
                            <p:childTnLst>
                              <p:par>
                                <p:cTn id="32" presetID="1" presetClass="entr" presetSubtype="0" fill="hold" grpId="0" nodeType="afterEffect" nodePh="1">
                                  <p:stCondLst>
                                    <p:cond delay="5000"/>
                                  </p:stCondLst>
                                  <p:endCondLst>
                                    <p:cond evt="begin" delay="0">
                                      <p:tn val="32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4" grpId="0"/>
      <p:bldP spid="7" grpId="0"/>
      <p:bldP spid="8" grpId="0"/>
      <p:bldP spid="9" grpId="0"/>
      <p:bldP spid="10" grpId="0"/>
      <p:bldP spid="11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CuadroTexto 12">
            <a:extLst>
              <a:ext uri="{FF2B5EF4-FFF2-40B4-BE49-F238E27FC236}">
                <a16:creationId xmlns:a16="http://schemas.microsoft.com/office/drawing/2014/main" id="{23315FD8-5075-45AD-B77B-A915EE27A362}"/>
              </a:ext>
            </a:extLst>
          </p:cNvPr>
          <p:cNvSpPr txBox="1"/>
          <p:nvPr/>
        </p:nvSpPr>
        <p:spPr>
          <a:xfrm>
            <a:off x="-206476" y="-516188"/>
            <a:ext cx="12639368" cy="7905135"/>
          </a:xfrm>
          <a:prstGeom prst="rect">
            <a:avLst/>
          </a:prstGeom>
          <a:solidFill>
            <a:schemeClr val="bg1">
              <a:alpha val="65000"/>
            </a:schemeClr>
          </a:solidFill>
        </p:spPr>
        <p:txBody>
          <a:bodyPr wrap="square" rtlCol="0">
            <a:spAutoFit/>
          </a:bodyPr>
          <a:lstStyle/>
          <a:p>
            <a:endParaRPr lang="es-MX" dirty="0"/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4CC2C3AE-ABC6-4FC3-8B09-D6CEB9F325B7}"/>
              </a:ext>
            </a:extLst>
          </p:cNvPr>
          <p:cNvSpPr/>
          <p:nvPr/>
        </p:nvSpPr>
        <p:spPr>
          <a:xfrm>
            <a:off x="447341" y="566363"/>
            <a:ext cx="3455265" cy="7232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ts val="24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1" i="0" u="none" strike="noStrike" kern="1200" cap="none" spc="0" normalizeH="0" baseline="0" noProof="0" dirty="0">
                <a:ln>
                  <a:noFill/>
                </a:ln>
                <a:solidFill>
                  <a:srgbClr val="74350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Catarina de San Juan, </a:t>
            </a:r>
          </a:p>
          <a:p>
            <a:pPr marL="0" marR="0" lvl="0" indent="0" algn="ctr" defTabSz="914400" rtl="0" eaLnBrk="1" fontAlgn="auto" latinLnBrk="0" hangingPunct="1">
              <a:lnSpc>
                <a:spcPts val="24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400" b="1" i="0" u="none" strike="noStrike" kern="1200" cap="none" spc="0" normalizeH="0" baseline="0" noProof="0" dirty="0">
                <a:ln>
                  <a:noFill/>
                </a:ln>
                <a:solidFill>
                  <a:srgbClr val="74350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en un grabado del siglo </a:t>
            </a:r>
            <a:r>
              <a:rPr kumimoji="0" lang="es-MX" sz="2400" b="1" i="0" u="none" strike="noStrike" kern="1200" cap="none" spc="0" normalizeH="0" baseline="0" noProof="0" dirty="0">
                <a:ln>
                  <a:noFill/>
                </a:ln>
                <a:solidFill>
                  <a:srgbClr val="74350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lgerianBasSCD" pitchFamily="2" charset="0"/>
                <a:ea typeface="+mn-ea"/>
                <a:cs typeface="+mn-cs"/>
              </a:rPr>
              <a:t>XVII</a:t>
            </a:r>
            <a:r>
              <a:rPr kumimoji="0" lang="es-MX" sz="2400" b="1" i="0" u="none" strike="noStrike" kern="1200" cap="none" spc="0" normalizeH="0" baseline="0" noProof="0" dirty="0">
                <a:ln>
                  <a:noFill/>
                </a:ln>
                <a:solidFill>
                  <a:srgbClr val="74350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CommercialScrD" panose="03000000000000000000" pitchFamily="66" charset="0"/>
                <a:ea typeface="+mn-ea"/>
                <a:cs typeface="+mn-cs"/>
              </a:rPr>
              <a:t>.</a:t>
            </a:r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BBBAA0C7-7CE0-4756-82E5-9FFCE8133C4F}"/>
              </a:ext>
            </a:extLst>
          </p:cNvPr>
          <p:cNvSpPr/>
          <p:nvPr/>
        </p:nvSpPr>
        <p:spPr>
          <a:xfrm>
            <a:off x="3800744" y="566375"/>
            <a:ext cx="7895790" cy="19430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Pero habiendo desembarcado en el puerto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de Acapulco, en lugar de entregarla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al marqués de Gelves, el mercader la vendió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como esclava al comerciante poblano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don Miguel de Sosa por diez veces el valor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que el virrey había prometido por ella.</a:t>
            </a:r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77BDD8F1-85EA-4113-BDFA-D123B3B57322}"/>
              </a:ext>
            </a:extLst>
          </p:cNvPr>
          <p:cNvSpPr/>
          <p:nvPr/>
        </p:nvSpPr>
        <p:spPr>
          <a:xfrm>
            <a:off x="3800744" y="2940599"/>
            <a:ext cx="7911831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Catarina de San Juan, o Mirra, probablemente siguió vistiendo a la manera de su India natal, embozada,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con un sari que le cubría el cuerpo completo.</a:t>
            </a:r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DBC0CD73-812B-43C5-AB82-7E6356988F77}"/>
              </a:ext>
            </a:extLst>
          </p:cNvPr>
          <p:cNvSpPr/>
          <p:nvPr/>
        </p:nvSpPr>
        <p:spPr>
          <a:xfrm>
            <a:off x="3856126" y="4282308"/>
            <a:ext cx="7856449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Se supone que esta manera de vestir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fue la que dio origen al traje de china.</a:t>
            </a:r>
          </a:p>
        </p:txBody>
      </p:sp>
      <p:sp>
        <p:nvSpPr>
          <p:cNvPr id="8" name="Rectángulo 7">
            <a:extLst>
              <a:ext uri="{FF2B5EF4-FFF2-40B4-BE49-F238E27FC236}">
                <a16:creationId xmlns:a16="http://schemas.microsoft.com/office/drawing/2014/main" id="{1D7D5CD3-3DF4-4BC4-877F-549D2D8584E4}"/>
              </a:ext>
            </a:extLst>
          </p:cNvPr>
          <p:cNvSpPr/>
          <p:nvPr/>
        </p:nvSpPr>
        <p:spPr>
          <a:xfrm>
            <a:off x="3856126" y="5286392"/>
            <a:ext cx="7856449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Unos pocos años después de su llegada,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don Miguel de Sosa murió, dejando en su testamento la orden de manumitir a la esclava.</a:t>
            </a:r>
          </a:p>
        </p:txBody>
      </p:sp>
      <p:pic>
        <p:nvPicPr>
          <p:cNvPr id="11" name="Imagen 10" descr="Imagen que contiene texto&#10;&#10;Descripción generada con confianza alta">
            <a:extLst>
              <a:ext uri="{FF2B5EF4-FFF2-40B4-BE49-F238E27FC236}">
                <a16:creationId xmlns:a16="http://schemas.microsoft.com/office/drawing/2014/main" id="{098AB7BD-A7B8-417B-AFF0-41F006E91C2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2723" y="1289638"/>
            <a:ext cx="3298021" cy="500199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12" name="CuadroTexto 11">
            <a:extLst>
              <a:ext uri="{FF2B5EF4-FFF2-40B4-BE49-F238E27FC236}">
                <a16:creationId xmlns:a16="http://schemas.microsoft.com/office/drawing/2014/main" id="{7F8C4651-9672-4940-A4B8-EC3E641A5FDC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625695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67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67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67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20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675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325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30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68000"/>
                            </p:stCondLst>
                            <p:childTnLst>
                              <p:par>
                                <p:cTn id="29" presetID="1" presetClass="entr" presetSubtype="0" fill="hold" grpId="0" nodeType="afterEffect" nodePh="1">
                                  <p:stCondLst>
                                    <p:cond delay="5000"/>
                                  </p:stCondLst>
                                  <p:endCondLst>
                                    <p:cond evt="begin" delay="0">
                                      <p:tn val="2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8" grpId="0"/>
      <p:bldP spid="1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CuadroTexto 12">
            <a:extLst>
              <a:ext uri="{FF2B5EF4-FFF2-40B4-BE49-F238E27FC236}">
                <a16:creationId xmlns:a16="http://schemas.microsoft.com/office/drawing/2014/main" id="{0973011E-5CAE-4412-B0C3-66DF6B2D2712}"/>
              </a:ext>
            </a:extLst>
          </p:cNvPr>
          <p:cNvSpPr txBox="1"/>
          <p:nvPr/>
        </p:nvSpPr>
        <p:spPr>
          <a:xfrm>
            <a:off x="-206476" y="-516188"/>
            <a:ext cx="12623065" cy="7905135"/>
          </a:xfrm>
          <a:prstGeom prst="rect">
            <a:avLst/>
          </a:prstGeom>
          <a:solidFill>
            <a:schemeClr val="bg1">
              <a:alpha val="65000"/>
            </a:schemeClr>
          </a:solidFill>
        </p:spPr>
        <p:txBody>
          <a:bodyPr wrap="square" rtlCol="0">
            <a:spAutoFit/>
          </a:bodyPr>
          <a:lstStyle/>
          <a:p>
            <a:endParaRPr lang="es-MX" dirty="0"/>
          </a:p>
        </p:txBody>
      </p:sp>
      <p:sp>
        <p:nvSpPr>
          <p:cNvPr id="9" name="Rectángulo 8">
            <a:extLst>
              <a:ext uri="{FF2B5EF4-FFF2-40B4-BE49-F238E27FC236}">
                <a16:creationId xmlns:a16="http://schemas.microsoft.com/office/drawing/2014/main" id="{11B83D09-A34B-4552-A62D-CECBFCDFC13F}"/>
              </a:ext>
            </a:extLst>
          </p:cNvPr>
          <p:cNvSpPr/>
          <p:nvPr/>
        </p:nvSpPr>
        <p:spPr>
          <a:xfrm>
            <a:off x="502724" y="561267"/>
            <a:ext cx="11209851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Fue recogida en un convento, donde se dice que comenzó a tener visiones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de la Virgen María y el Niño Jesús.</a:t>
            </a:r>
          </a:p>
        </p:txBody>
      </p:sp>
      <p:sp>
        <p:nvSpPr>
          <p:cNvPr id="10" name="Rectángulo 9">
            <a:extLst>
              <a:ext uri="{FF2B5EF4-FFF2-40B4-BE49-F238E27FC236}">
                <a16:creationId xmlns:a16="http://schemas.microsoft.com/office/drawing/2014/main" id="{411A7937-189D-479D-BE5A-B576CBCDE4AA}"/>
              </a:ext>
            </a:extLst>
          </p:cNvPr>
          <p:cNvSpPr/>
          <p:nvPr/>
        </p:nvSpPr>
        <p:spPr>
          <a:xfrm>
            <a:off x="502724" y="1751291"/>
            <a:ext cx="5882033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Catarina de San Juan murió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el 5 de enero de 1688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a la edad de ochenta y dos años.</a:t>
            </a:r>
          </a:p>
        </p:txBody>
      </p:sp>
      <p:sp>
        <p:nvSpPr>
          <p:cNvPr id="12" name="CuadroTexto 11">
            <a:extLst>
              <a:ext uri="{FF2B5EF4-FFF2-40B4-BE49-F238E27FC236}">
                <a16:creationId xmlns:a16="http://schemas.microsoft.com/office/drawing/2014/main" id="{7F8C4651-9672-4940-A4B8-EC3E641A5FDC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4" name="Imagen 13" descr="Imagen que contiene pared, interior&#10;&#10;Descripción generada con confianza muy alta">
            <a:extLst>
              <a:ext uri="{FF2B5EF4-FFF2-40B4-BE49-F238E27FC236}">
                <a16:creationId xmlns:a16="http://schemas.microsoft.com/office/drawing/2014/main" id="{D8DC7FB7-76E0-486F-A139-AE4ED3863D1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97053" y="1381588"/>
            <a:ext cx="5170825" cy="378432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1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5" name="Rectángulo 14">
            <a:extLst>
              <a:ext uri="{FF2B5EF4-FFF2-40B4-BE49-F238E27FC236}">
                <a16:creationId xmlns:a16="http://schemas.microsoft.com/office/drawing/2014/main" id="{C887D8B7-392F-4510-8B73-565043C9EE59}"/>
              </a:ext>
            </a:extLst>
          </p:cNvPr>
          <p:cNvSpPr/>
          <p:nvPr/>
        </p:nvSpPr>
        <p:spPr>
          <a:xfrm>
            <a:off x="503507" y="3266536"/>
            <a:ext cx="5881249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En Puebla de los Ángeles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se le rendía veneración como santa,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hasta que en 1691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la Santa Inquisición debió prohibir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las devociones populares.</a:t>
            </a:r>
          </a:p>
        </p:txBody>
      </p:sp>
      <p:sp>
        <p:nvSpPr>
          <p:cNvPr id="16" name="Rectángulo 15">
            <a:extLst>
              <a:ext uri="{FF2B5EF4-FFF2-40B4-BE49-F238E27FC236}">
                <a16:creationId xmlns:a16="http://schemas.microsoft.com/office/drawing/2014/main" id="{55F191B3-9547-41E5-9949-BAA3594F59B4}"/>
              </a:ext>
            </a:extLst>
          </p:cNvPr>
          <p:cNvSpPr/>
          <p:nvPr/>
        </p:nvSpPr>
        <p:spPr>
          <a:xfrm>
            <a:off x="497303" y="5284936"/>
            <a:ext cx="11209851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En la actualidad, el Templo de la Compañía, en Puebla, es conocido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como </a:t>
            </a:r>
            <a:r>
              <a:rPr lang="es-MX" sz="2400" b="1" dirty="0">
                <a:solidFill>
                  <a:srgbClr val="74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La Tumba de la China Poblana</a:t>
            </a: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, puesto que en su sacristía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reposan los restos mortales de Catarina de San Juan.</a:t>
            </a:r>
          </a:p>
        </p:txBody>
      </p:sp>
    </p:spTree>
    <p:extLst>
      <p:ext uri="{BB962C8B-B14F-4D97-AF65-F5344CB8AC3E}">
        <p14:creationId xmlns:p14="http://schemas.microsoft.com/office/powerpoint/2010/main" val="17640397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3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40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2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9875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2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60625"/>
                            </p:stCondLst>
                            <p:childTnLst>
                              <p:par>
                                <p:cTn id="24" presetID="1" presetClass="entr" presetSubtype="0" fill="hold" grpId="0" nodeType="afterEffect" nodePh="1">
                                  <p:stCondLst>
                                    <p:cond delay="5000"/>
                                  </p:stCondLst>
                                  <p:endCondLst>
                                    <p:cond evt="begin" delay="0">
                                      <p:tn val="24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12" grpId="0"/>
      <p:bldP spid="15" grpId="0"/>
      <p:bldP spid="1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CuadroTexto 11">
            <a:extLst>
              <a:ext uri="{FF2B5EF4-FFF2-40B4-BE49-F238E27FC236}">
                <a16:creationId xmlns:a16="http://schemas.microsoft.com/office/drawing/2014/main" id="{93AEBBCF-90FF-4FEF-A8EE-E316E9E7D436}"/>
              </a:ext>
            </a:extLst>
          </p:cNvPr>
          <p:cNvSpPr txBox="1"/>
          <p:nvPr/>
        </p:nvSpPr>
        <p:spPr>
          <a:xfrm>
            <a:off x="-206476" y="-516188"/>
            <a:ext cx="12639368" cy="7905135"/>
          </a:xfrm>
          <a:prstGeom prst="rect">
            <a:avLst/>
          </a:prstGeom>
          <a:solidFill>
            <a:schemeClr val="bg1">
              <a:alpha val="65000"/>
            </a:schemeClr>
          </a:solidFill>
        </p:spPr>
        <p:txBody>
          <a:bodyPr wrap="square" rtlCol="0">
            <a:spAutoFit/>
          </a:bodyPr>
          <a:lstStyle/>
          <a:p>
            <a:endParaRPr lang="es-MX" dirty="0"/>
          </a:p>
        </p:txBody>
      </p:sp>
      <p:sp>
        <p:nvSpPr>
          <p:cNvPr id="8" name="Rectángulo 7">
            <a:extLst>
              <a:ext uri="{FF2B5EF4-FFF2-40B4-BE49-F238E27FC236}">
                <a16:creationId xmlns:a16="http://schemas.microsoft.com/office/drawing/2014/main" id="{F7017CBF-F3D4-4A9F-A9E6-FC9B44E6932D}"/>
              </a:ext>
            </a:extLst>
          </p:cNvPr>
          <p:cNvSpPr/>
          <p:nvPr/>
        </p:nvSpPr>
        <p:spPr>
          <a:xfrm>
            <a:off x="479425" y="793882"/>
            <a:ext cx="6274301" cy="1231106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6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/>
                <a:ea typeface="+mn-ea"/>
                <a:cs typeface="Arial"/>
              </a:rPr>
              <a:t>Historia </a:t>
            </a:r>
          </a:p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6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/>
                <a:ea typeface="+mn-ea"/>
                <a:cs typeface="Arial"/>
              </a:rPr>
              <a:t>de la China Poblana</a:t>
            </a:r>
          </a:p>
        </p:txBody>
      </p:sp>
      <p:sp>
        <p:nvSpPr>
          <p:cNvPr id="9" name="Rectángulo 8">
            <a:extLst>
              <a:ext uri="{FF2B5EF4-FFF2-40B4-BE49-F238E27FC236}">
                <a16:creationId xmlns:a16="http://schemas.microsoft.com/office/drawing/2014/main" id="{C709FD77-33E6-4023-8FCB-69296A026A12}"/>
              </a:ext>
            </a:extLst>
          </p:cNvPr>
          <p:cNvSpPr/>
          <p:nvPr/>
        </p:nvSpPr>
        <p:spPr>
          <a:xfrm>
            <a:off x="6753726" y="449179"/>
            <a:ext cx="4958849" cy="59400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ts val="24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Según la tradición popular, </a:t>
            </a:r>
          </a:p>
          <a:p>
            <a:pPr lvl="0" algn="ctr">
              <a:lnSpc>
                <a:spcPts val="24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China Poblana </a:t>
            </a:r>
          </a:p>
          <a:p>
            <a:pPr lvl="0" algn="ctr">
              <a:lnSpc>
                <a:spcPts val="24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era el sobrenombre </a:t>
            </a:r>
          </a:p>
          <a:p>
            <a:pPr lvl="0" algn="ctr">
              <a:lnSpc>
                <a:spcPts val="24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con el que se conoció </a:t>
            </a:r>
          </a:p>
          <a:p>
            <a:pPr lvl="0" algn="ctr">
              <a:lnSpc>
                <a:spcPts val="24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a una mujer de origen hindú, </a:t>
            </a:r>
          </a:p>
          <a:p>
            <a:pPr lvl="0" algn="ctr">
              <a:lnSpc>
                <a:spcPts val="24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cuyo nombre original era Mirra, </a:t>
            </a:r>
          </a:p>
          <a:p>
            <a:pPr lvl="0" algn="ctr">
              <a:lnSpc>
                <a:spcPts val="24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la cual fue raptada </a:t>
            </a:r>
          </a:p>
          <a:p>
            <a:pPr lvl="0" algn="ctr">
              <a:lnSpc>
                <a:spcPts val="24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a los ocho años de edad </a:t>
            </a:r>
          </a:p>
          <a:p>
            <a:pPr lvl="0" algn="ctr">
              <a:lnSpc>
                <a:spcPts val="24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por portugueses, </a:t>
            </a:r>
          </a:p>
          <a:p>
            <a:pPr lvl="0" algn="ctr">
              <a:lnSpc>
                <a:spcPts val="24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quienes la llevaron como esclava </a:t>
            </a:r>
          </a:p>
          <a:p>
            <a:pPr lvl="0" algn="ctr">
              <a:lnSpc>
                <a:spcPts val="24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al puerto de Manila </a:t>
            </a:r>
          </a:p>
          <a:p>
            <a:pPr lvl="0" algn="ctr">
              <a:lnSpc>
                <a:spcPts val="24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y después la trajeron a las tierras </a:t>
            </a:r>
          </a:p>
          <a:p>
            <a:pPr lvl="0" algn="ctr">
              <a:lnSpc>
                <a:spcPts val="24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de América en un barco pirata, </a:t>
            </a:r>
          </a:p>
          <a:p>
            <a:pPr lvl="0" algn="ctr">
              <a:lnSpc>
                <a:spcPts val="24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donde la vendieron </a:t>
            </a:r>
          </a:p>
          <a:p>
            <a:pPr lvl="0" algn="ctr">
              <a:lnSpc>
                <a:spcPts val="24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a un comerciante portugués, </a:t>
            </a:r>
          </a:p>
          <a:p>
            <a:pPr lvl="0" algn="ctr">
              <a:lnSpc>
                <a:spcPts val="24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el capitán Miguel de Sosa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y su esposa Margarita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Sosa de Chávez,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para el servicio de su casa.</a:t>
            </a:r>
          </a:p>
        </p:txBody>
      </p:sp>
      <p:sp>
        <p:nvSpPr>
          <p:cNvPr id="11" name="CuadroTexto 10">
            <a:extLst>
              <a:ext uri="{FF2B5EF4-FFF2-40B4-BE49-F238E27FC236}">
                <a16:creationId xmlns:a16="http://schemas.microsoft.com/office/drawing/2014/main" id="{65E1DD7F-A411-4B2E-AE9E-934E9726392F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3" name="Imagen 2" descr="Imagen que contiene embarcación, transporte, cielo, exterior&#10;&#10;Descripción generada con confianza muy alta">
            <a:extLst>
              <a:ext uri="{FF2B5EF4-FFF2-40B4-BE49-F238E27FC236}">
                <a16:creationId xmlns:a16="http://schemas.microsoft.com/office/drawing/2014/main" id="{1A1D37D7-2743-4D84-9383-4155A293727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9214" y="2106055"/>
            <a:ext cx="6723481" cy="4202176"/>
          </a:xfrm>
          <a:prstGeom prst="rect">
            <a:avLst/>
          </a:prstGeom>
          <a:effectLst>
            <a:softEdge rad="381000"/>
          </a:effectLst>
        </p:spPr>
      </p:pic>
    </p:spTree>
    <p:extLst>
      <p:ext uri="{BB962C8B-B14F-4D97-AF65-F5344CB8AC3E}">
        <p14:creationId xmlns:p14="http://schemas.microsoft.com/office/powerpoint/2010/main" val="276224680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3" presetClass="entr" presetSubtype="16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3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32" presetClass="emph" presetSubtype="0" repeatCount="indefinite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animRot by="12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1" dur="2000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2" dur="2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3" dur="2000" fill="hold">
                                          <p:stCondLst>
                                            <p:cond delay="60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4" dur="2000" fill="hold">
                                          <p:stCondLst>
                                            <p:cond delay="80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8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57250"/>
                            </p:stCondLst>
                            <p:childTnLst>
                              <p:par>
                                <p:cTn id="29" presetID="1" presetClass="entr" presetSubtype="0" fill="hold" grpId="0" nodeType="afterEffect" nodePh="1">
                                  <p:stCondLst>
                                    <p:cond delay="5000"/>
                                  </p:stCondLst>
                                  <p:endCondLst>
                                    <p:cond evt="begin" delay="0">
                                      <p:tn val="2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8" grpId="0"/>
      <p:bldP spid="9" grpId="0"/>
      <p:bldP spid="11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CuadroTexto 9">
            <a:extLst>
              <a:ext uri="{FF2B5EF4-FFF2-40B4-BE49-F238E27FC236}">
                <a16:creationId xmlns:a16="http://schemas.microsoft.com/office/drawing/2014/main" id="{781960B0-0619-4901-91C1-391C1E6F75BD}"/>
              </a:ext>
            </a:extLst>
          </p:cNvPr>
          <p:cNvSpPr txBox="1"/>
          <p:nvPr/>
        </p:nvSpPr>
        <p:spPr>
          <a:xfrm>
            <a:off x="-206476" y="-516188"/>
            <a:ext cx="12639368" cy="7905135"/>
          </a:xfrm>
          <a:prstGeom prst="rect">
            <a:avLst/>
          </a:prstGeom>
          <a:solidFill>
            <a:schemeClr val="bg1">
              <a:alpha val="65000"/>
            </a:schemeClr>
          </a:solidFill>
        </p:spPr>
        <p:txBody>
          <a:bodyPr wrap="square" rtlCol="0">
            <a:spAutoFit/>
          </a:bodyPr>
          <a:lstStyle/>
          <a:p>
            <a:endParaRPr lang="es-MX" dirty="0"/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4CC2C3AE-ABC6-4FC3-8B09-D6CEB9F325B7}"/>
              </a:ext>
            </a:extLst>
          </p:cNvPr>
          <p:cNvSpPr/>
          <p:nvPr/>
        </p:nvSpPr>
        <p:spPr>
          <a:xfrm>
            <a:off x="465224" y="557625"/>
            <a:ext cx="7629169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Corría el año de 1619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y Mirra contaba para esa fecha con 17 años.</a:t>
            </a:r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0510AF1D-6B75-4623-9E8F-11A25093C26A}"/>
              </a:ext>
            </a:extLst>
          </p:cNvPr>
          <p:cNvSpPr/>
          <p:nvPr/>
        </p:nvSpPr>
        <p:spPr>
          <a:xfrm>
            <a:off x="503144" y="1811097"/>
            <a:ext cx="7583920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A la muerte del capitán Sosa, Margarita su esposa, con el objeto de asegurar el porvenir de Mirra,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a quien ya habían puesto el nombre de Catalina,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le propuso que se casara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con un sirviente chino de casta,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llamado Domingo Suárez.</a:t>
            </a:r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50384488-92E3-4EB9-A948-E4BCE0038389}"/>
              </a:ext>
            </a:extLst>
          </p:cNvPr>
          <p:cNvSpPr/>
          <p:nvPr/>
        </p:nvSpPr>
        <p:spPr>
          <a:xfrm>
            <a:off x="368972" y="4050426"/>
            <a:ext cx="7780418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Catalina se negó para conservar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el voto de castidad que hizo con anterioridad;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pero finalmente accedió, aconsejada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por sus confesores, con la condición de mantener estricta separación de lechos… a partir de esa unión se le conoce como China Poblana,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pues era la esposa del chino.</a:t>
            </a:r>
          </a:p>
        </p:txBody>
      </p:sp>
      <p:pic>
        <p:nvPicPr>
          <p:cNvPr id="8" name="Imagen 7">
            <a:extLst>
              <a:ext uri="{FF2B5EF4-FFF2-40B4-BE49-F238E27FC236}">
                <a16:creationId xmlns:a16="http://schemas.microsoft.com/office/drawing/2014/main" id="{1F7A6A80-85E5-4B74-A702-386AA60C555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8118492" y="600523"/>
            <a:ext cx="3528073" cy="5607772"/>
          </a:xfrm>
          <a:prstGeom prst="roundRect">
            <a:avLst>
              <a:gd name="adj" fmla="val 11111"/>
            </a:avLst>
          </a:prstGeom>
          <a:ln w="190500" cap="rnd">
            <a:solidFill>
              <a:schemeClr val="accent4">
                <a:lumMod val="60000"/>
                <a:lumOff val="40000"/>
              </a:schemeClr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sp>
        <p:nvSpPr>
          <p:cNvPr id="9" name="CuadroTexto 8">
            <a:extLst>
              <a:ext uri="{FF2B5EF4-FFF2-40B4-BE49-F238E27FC236}">
                <a16:creationId xmlns:a16="http://schemas.microsoft.com/office/drawing/2014/main" id="{8CFEA2A2-266B-4B31-9E45-F8FE928B5385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0603373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4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8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345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64875"/>
                            </p:stCondLst>
                            <p:childTnLst>
                              <p:par>
                                <p:cTn id="19" presetID="1" presetClass="entr" presetSubtype="0" fill="hold" grpId="0" nodeType="afterEffect" nodePh="1">
                                  <p:stCondLst>
                                    <p:cond delay="5000"/>
                                  </p:stCondLst>
                                  <p:endCondLst>
                                    <p:cond evt="begin" delay="0">
                                      <p:tn val="1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9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CuadroTexto 9">
            <a:extLst>
              <a:ext uri="{FF2B5EF4-FFF2-40B4-BE49-F238E27FC236}">
                <a16:creationId xmlns:a16="http://schemas.microsoft.com/office/drawing/2014/main" id="{781960B0-0619-4901-91C1-391C1E6F75BD}"/>
              </a:ext>
            </a:extLst>
          </p:cNvPr>
          <p:cNvSpPr txBox="1"/>
          <p:nvPr/>
        </p:nvSpPr>
        <p:spPr>
          <a:xfrm>
            <a:off x="-206476" y="-516188"/>
            <a:ext cx="12639368" cy="7905135"/>
          </a:xfrm>
          <a:prstGeom prst="rect">
            <a:avLst/>
          </a:prstGeom>
          <a:solidFill>
            <a:schemeClr val="bg1">
              <a:alpha val="65000"/>
            </a:schemeClr>
          </a:solidFill>
        </p:spPr>
        <p:txBody>
          <a:bodyPr wrap="square" rtlCol="0">
            <a:spAutoFit/>
          </a:bodyPr>
          <a:lstStyle/>
          <a:p>
            <a:endParaRPr lang="es-MX" dirty="0"/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4E574334-496C-4EA7-9AC2-E2B70F2DCD0A}"/>
              </a:ext>
            </a:extLst>
          </p:cNvPr>
          <p:cNvSpPr/>
          <p:nvPr/>
        </p:nvSpPr>
        <p:spPr>
          <a:xfrm>
            <a:off x="4128656" y="2310848"/>
            <a:ext cx="7583920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A la muerte de su esposo se dedicó por entero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a las prácticas religiosas y a la vida contemplativa; dependió de la caridad y se le comenzaron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a atribuir milagros, pues según ella,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dialogaba con Cristo, con los santos,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con los ángeles y con el diablo;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sus confesores la llamaban la Visionaria de Puebla.</a:t>
            </a:r>
          </a:p>
        </p:txBody>
      </p:sp>
      <p:pic>
        <p:nvPicPr>
          <p:cNvPr id="8" name="Imagen 7">
            <a:extLst>
              <a:ext uri="{FF2B5EF4-FFF2-40B4-BE49-F238E27FC236}">
                <a16:creationId xmlns:a16="http://schemas.microsoft.com/office/drawing/2014/main" id="{1F7A6A80-85E5-4B74-A702-386AA60C555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4760" y="600523"/>
            <a:ext cx="3595306" cy="5607772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sp>
        <p:nvSpPr>
          <p:cNvPr id="9" name="CuadroTexto 8">
            <a:extLst>
              <a:ext uri="{FF2B5EF4-FFF2-40B4-BE49-F238E27FC236}">
                <a16:creationId xmlns:a16="http://schemas.microsoft.com/office/drawing/2014/main" id="{8CFEA2A2-266B-4B31-9E45-F8FE928B5385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2179652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window dir="vert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27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2750"/>
                            </p:stCondLst>
                            <p:childTnLst>
                              <p:par>
                                <p:cTn id="12" presetID="1" presetClass="entr" presetSubtype="0" fill="hold" grpId="0" nodeType="afterEffect" nodePh="1">
                                  <p:stCondLst>
                                    <p:cond delay="5000"/>
                                  </p:stCondLst>
                                  <p:endCondLst>
                                    <p:cond evt="begin" delay="0">
                                      <p:tn val="12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9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CuadroTexto 9">
            <a:extLst>
              <a:ext uri="{FF2B5EF4-FFF2-40B4-BE49-F238E27FC236}">
                <a16:creationId xmlns:a16="http://schemas.microsoft.com/office/drawing/2014/main" id="{EB68599B-1DB4-43D2-919A-A5601AA1721C}"/>
              </a:ext>
            </a:extLst>
          </p:cNvPr>
          <p:cNvSpPr txBox="1"/>
          <p:nvPr/>
        </p:nvSpPr>
        <p:spPr>
          <a:xfrm>
            <a:off x="-206476" y="-516188"/>
            <a:ext cx="12639368" cy="7905135"/>
          </a:xfrm>
          <a:prstGeom prst="rect">
            <a:avLst/>
          </a:prstGeom>
          <a:solidFill>
            <a:schemeClr val="bg1">
              <a:alpha val="65000"/>
            </a:schemeClr>
          </a:solidFill>
        </p:spPr>
        <p:txBody>
          <a:bodyPr wrap="square" rtlCol="0">
            <a:spAutoFit/>
          </a:bodyPr>
          <a:lstStyle/>
          <a:p>
            <a:endParaRPr lang="es-MX" dirty="0"/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4CC2C3AE-ABC6-4FC3-8B09-D6CEB9F325B7}"/>
              </a:ext>
            </a:extLst>
          </p:cNvPr>
          <p:cNvSpPr/>
          <p:nvPr/>
        </p:nvSpPr>
        <p:spPr>
          <a:xfrm>
            <a:off x="479424" y="562722"/>
            <a:ext cx="11233151" cy="677108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6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Origen de la indumentaria de la china</a:t>
            </a:r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21C8046B-C077-423B-91B2-DD754283F66B}"/>
              </a:ext>
            </a:extLst>
          </p:cNvPr>
          <p:cNvSpPr/>
          <p:nvPr/>
        </p:nvSpPr>
        <p:spPr>
          <a:xfrm>
            <a:off x="479424" y="1360457"/>
            <a:ext cx="7248281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Como se señaló previamente, el origen poblano de la vestimenta de la china poblana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ha sido puesto en duda en muchas ocasiones.</a:t>
            </a:r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061058B1-46FC-445D-80AF-34F40E4B63B8}"/>
              </a:ext>
            </a:extLst>
          </p:cNvPr>
          <p:cNvSpPr/>
          <p:nvPr/>
        </p:nvSpPr>
        <p:spPr>
          <a:xfrm>
            <a:off x="479424" y="2577469"/>
            <a:ext cx="7248281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La identificación entre la china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« </a:t>
            </a:r>
            <a:r>
              <a:rPr lang="es-MX" sz="2400" b="1" dirty="0">
                <a:solidFill>
                  <a:srgbClr val="5A278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como personaje popular</a:t>
            </a: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 »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y su vestuario con la China Poblana histórica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« </a:t>
            </a:r>
            <a:r>
              <a:rPr lang="es-MX" sz="2400" b="1" dirty="0">
                <a:solidFill>
                  <a:srgbClr val="5A278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la aludida Catarina de San Juan</a:t>
            </a: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 »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es producto de la evolución de la cultura mexicana durante las primeras décadas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del siglo XX.</a:t>
            </a:r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E5B87466-9CE7-4127-93D7-85E5F2BF3AF2}"/>
              </a:ext>
            </a:extLst>
          </p:cNvPr>
          <p:cNvSpPr/>
          <p:nvPr/>
        </p:nvSpPr>
        <p:spPr>
          <a:xfrm>
            <a:off x="479424" y="4959002"/>
            <a:ext cx="7248281" cy="13388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De hecho, las chinas quedan bien definidas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como un tipo popular en el siglo XIX,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poco más de un siglo después de la muerte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de Catarina de San Juan.</a:t>
            </a:r>
          </a:p>
        </p:txBody>
      </p:sp>
      <p:pic>
        <p:nvPicPr>
          <p:cNvPr id="12" name="Imagen 11" descr="Imagen que contiene pared, interior, ropa&#10;&#10;Descripción generada con confianza muy alta">
            <a:extLst>
              <a:ext uri="{FF2B5EF4-FFF2-40B4-BE49-F238E27FC236}">
                <a16:creationId xmlns:a16="http://schemas.microsoft.com/office/drawing/2014/main" id="{DFFE53FC-9AB9-4F52-9B9A-A8A25C68693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27705" y="1210454"/>
            <a:ext cx="3990907" cy="510652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13" name="CuadroTexto 12">
            <a:extLst>
              <a:ext uri="{FF2B5EF4-FFF2-40B4-BE49-F238E27FC236}">
                <a16:creationId xmlns:a16="http://schemas.microsoft.com/office/drawing/2014/main" id="{D9B7A80B-D9DB-4A29-B4FF-2BCC6AC66512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35323521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0"/>
                            </p:stCondLst>
                            <p:childTnLst>
                              <p:par>
                                <p:cTn id="12" presetID="2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837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837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8375" accel="50000" fill="hold">
                                          <p:stCondLst>
                                            <p:cond delay="8375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67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837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837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8375" accel="50000" fill="hold">
                                          <p:stCondLst>
                                            <p:cond delay="8375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675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6750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52125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69125"/>
                            </p:stCondLst>
                            <p:childTnLst>
                              <p:par>
                                <p:cTn id="34" presetID="1" presetClass="entr" presetSubtype="0" fill="hold" grpId="0" nodeType="afterEffect" nodePh="1">
                                  <p:stCondLst>
                                    <p:cond delay="5000"/>
                                  </p:stCondLst>
                                  <p:endCondLst>
                                    <p:cond evt="begin" delay="0">
                                      <p:tn val="34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4" grpId="0"/>
      <p:bldP spid="5" grpId="0"/>
      <p:bldP spid="6" grpId="0"/>
      <p:bldP spid="7" grpId="0"/>
      <p:bldP spid="1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CuadroTexto 9">
            <a:extLst>
              <a:ext uri="{FF2B5EF4-FFF2-40B4-BE49-F238E27FC236}">
                <a16:creationId xmlns:a16="http://schemas.microsoft.com/office/drawing/2014/main" id="{EB68599B-1DB4-43D2-919A-A5601AA1721C}"/>
              </a:ext>
            </a:extLst>
          </p:cNvPr>
          <p:cNvSpPr txBox="1"/>
          <p:nvPr/>
        </p:nvSpPr>
        <p:spPr>
          <a:xfrm>
            <a:off x="-206476" y="-516188"/>
            <a:ext cx="12639368" cy="7905135"/>
          </a:xfrm>
          <a:prstGeom prst="rect">
            <a:avLst/>
          </a:prstGeom>
          <a:solidFill>
            <a:schemeClr val="bg1">
              <a:alpha val="65000"/>
            </a:schemeClr>
          </a:solidFill>
        </p:spPr>
        <p:txBody>
          <a:bodyPr wrap="square" rtlCol="0">
            <a:spAutoFit/>
          </a:bodyPr>
          <a:lstStyle/>
          <a:p>
            <a:endParaRPr lang="es-MX" dirty="0"/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E5B87466-9CE7-4127-93D7-85E5F2BF3AF2}"/>
              </a:ext>
            </a:extLst>
          </p:cNvPr>
          <p:cNvSpPr/>
          <p:nvPr/>
        </p:nvSpPr>
        <p:spPr>
          <a:xfrm>
            <a:off x="6096000" y="563473"/>
            <a:ext cx="5606716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De hecho,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las chinas quedan bien definidas como un tipo popular en el siglo XIX, poco más de un siglo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después de la muerte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de Catarina de San Juan.</a:t>
            </a:r>
          </a:p>
        </p:txBody>
      </p:sp>
      <p:sp>
        <p:nvSpPr>
          <p:cNvPr id="8" name="Rectángulo 7">
            <a:extLst>
              <a:ext uri="{FF2B5EF4-FFF2-40B4-BE49-F238E27FC236}">
                <a16:creationId xmlns:a16="http://schemas.microsoft.com/office/drawing/2014/main" id="{23DF6CBB-07EF-49AF-AD6F-39597829FD43}"/>
              </a:ext>
            </a:extLst>
          </p:cNvPr>
          <p:cNvSpPr/>
          <p:nvPr/>
        </p:nvSpPr>
        <p:spPr>
          <a:xfrm>
            <a:off x="6096000" y="2566704"/>
            <a:ext cx="5660346" cy="4154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Gauvin Bailey apuntó:</a:t>
            </a:r>
          </a:p>
        </p:txBody>
      </p:sp>
      <p:sp>
        <p:nvSpPr>
          <p:cNvPr id="9" name="Rectángulo 8">
            <a:extLst>
              <a:ext uri="{FF2B5EF4-FFF2-40B4-BE49-F238E27FC236}">
                <a16:creationId xmlns:a16="http://schemas.microsoft.com/office/drawing/2014/main" id="{F20EA812-8362-4173-B92F-1E972DD60731}"/>
              </a:ext>
            </a:extLst>
          </p:cNvPr>
          <p:cNvSpPr/>
          <p:nvPr/>
        </p:nvSpPr>
        <p:spPr>
          <a:xfrm>
            <a:off x="6096000" y="3144034"/>
            <a:ext cx="5606716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La china poblana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del imaginario popular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«</a:t>
            </a:r>
            <a:r>
              <a:rPr lang="es-MX" sz="2400" b="1" dirty="0">
                <a:solidFill>
                  <a:srgbClr val="5A278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la de la blusa relucientemente bordada y rebozo</a:t>
            </a: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»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es producto del siglo XIX.</a:t>
            </a:r>
          </a:p>
        </p:txBody>
      </p:sp>
      <p:sp>
        <p:nvSpPr>
          <p:cNvPr id="13" name="CuadroTexto 12">
            <a:extLst>
              <a:ext uri="{FF2B5EF4-FFF2-40B4-BE49-F238E27FC236}">
                <a16:creationId xmlns:a16="http://schemas.microsoft.com/office/drawing/2014/main" id="{D9B7A80B-D9DB-4A29-B4FF-2BCC6AC66512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4" name="Imagen 13" descr="Imagen que contiene texto&#10;&#10;Descripción generada con confianza muy alta">
            <a:extLst>
              <a:ext uri="{FF2B5EF4-FFF2-40B4-BE49-F238E27FC236}">
                <a16:creationId xmlns:a16="http://schemas.microsoft.com/office/drawing/2014/main" id="{E8DB1E1D-047E-4059-B335-5C09D994B52F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50000"/>
                    </a14:imgEffect>
                    <a14:imgEffect>
                      <a14:colorTemperature colorTemp="11200"/>
                    </a14:imgEffect>
                    <a14:imgEffect>
                      <a14:brightnessContrast bright="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2924" b="8983"/>
          <a:stretch/>
        </p:blipFill>
        <p:spPr>
          <a:xfrm>
            <a:off x="597187" y="1122945"/>
            <a:ext cx="5366062" cy="3545305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C000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15" name="Rectángulo 14">
            <a:extLst>
              <a:ext uri="{FF2B5EF4-FFF2-40B4-BE49-F238E27FC236}">
                <a16:creationId xmlns:a16="http://schemas.microsoft.com/office/drawing/2014/main" id="{899DD4A2-A86E-4CE5-A545-BDE34B24B0E8}"/>
              </a:ext>
            </a:extLst>
          </p:cNvPr>
          <p:cNvSpPr/>
          <p:nvPr/>
        </p:nvSpPr>
        <p:spPr>
          <a:xfrm>
            <a:off x="479426" y="5271814"/>
            <a:ext cx="11233150" cy="10310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Símbolo de la feminidad mexicana,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está emparentada con prototipos españoles como la maja,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 inmortalizada en las pinturas de Murillo y Goya​.</a:t>
            </a:r>
          </a:p>
        </p:txBody>
      </p:sp>
    </p:spTree>
    <p:extLst>
      <p:ext uri="{BB962C8B-B14F-4D97-AF65-F5344CB8AC3E}">
        <p14:creationId xmlns:p14="http://schemas.microsoft.com/office/powerpoint/2010/main" val="16652524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7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7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7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43200000">
                                      <p:cBhvr>
                                        <p:cTn id="11" dur="16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75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10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35375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2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52375"/>
                            </p:stCondLst>
                            <p:childTnLst>
                              <p:par>
                                <p:cTn id="28" presetID="1" presetClass="entr" presetSubtype="0" fill="hold" grpId="0" nodeType="afterEffect" nodePh="1">
                                  <p:stCondLst>
                                    <p:cond delay="5000"/>
                                  </p:stCondLst>
                                  <p:endCondLst>
                                    <p:cond evt="begin" delay="0">
                                      <p:tn val="28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9" grpId="0"/>
      <p:bldP spid="13" grpId="0"/>
      <p:bldP spid="15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uadroTexto 7">
            <a:extLst>
              <a:ext uri="{FF2B5EF4-FFF2-40B4-BE49-F238E27FC236}">
                <a16:creationId xmlns:a16="http://schemas.microsoft.com/office/drawing/2014/main" id="{252A61A3-C454-4CE4-B83F-651FCDEE667D}"/>
              </a:ext>
            </a:extLst>
          </p:cNvPr>
          <p:cNvSpPr txBox="1"/>
          <p:nvPr/>
        </p:nvSpPr>
        <p:spPr>
          <a:xfrm>
            <a:off x="-206476" y="-516188"/>
            <a:ext cx="12639368" cy="7905135"/>
          </a:xfrm>
          <a:prstGeom prst="rect">
            <a:avLst/>
          </a:prstGeom>
          <a:solidFill>
            <a:schemeClr val="bg1">
              <a:alpha val="65000"/>
            </a:schemeClr>
          </a:solidFill>
        </p:spPr>
        <p:txBody>
          <a:bodyPr wrap="square" rtlCol="0">
            <a:spAutoFit/>
          </a:bodyPr>
          <a:lstStyle/>
          <a:p>
            <a:endParaRPr lang="es-MX" dirty="0"/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B0B87EBB-5FA8-426F-AFD9-F78B7DCBFC71}"/>
              </a:ext>
            </a:extLst>
          </p:cNvPr>
          <p:cNvSpPr/>
          <p:nvPr/>
        </p:nvSpPr>
        <p:spPr>
          <a:xfrm>
            <a:off x="497305" y="564179"/>
            <a:ext cx="11215269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Durante el siglo XIX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«</a:t>
            </a:r>
            <a:r>
              <a:rPr lang="es-MX" sz="2400" b="1" dirty="0">
                <a:solidFill>
                  <a:srgbClr val="74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siglo en que la china devino un tipo popular al lado del chinaco y el lépero</a:t>
            </a: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» </a:t>
            </a:r>
          </a:p>
          <a:p>
            <a:pPr>
              <a:lnSpc>
                <a:spcPts val="24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      varios cronistas y escritores, mexicanos y extranjeros, </a:t>
            </a:r>
          </a:p>
          <a:p>
            <a:pPr>
              <a:lnSpc>
                <a:spcPts val="24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              se plantearon la interrogante sobre el origen </a:t>
            </a:r>
          </a:p>
          <a:p>
            <a:pPr>
              <a:lnSpc>
                <a:spcPts val="24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                                        del traje de china.</a:t>
            </a:r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FC946DB5-AFB4-4DD1-9ED0-35FAEBF457F9}"/>
              </a:ext>
            </a:extLst>
          </p:cNvPr>
          <p:cNvSpPr/>
          <p:nvPr/>
        </p:nvSpPr>
        <p:spPr>
          <a:xfrm>
            <a:off x="502977" y="2434566"/>
            <a:ext cx="8229861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Guillermo Prieto señalaba que cuando estuvo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en la ciudad de Puebla por unos ocho días, uno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de sus empeños era encontrar en cada mujer poblana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una china salerosa, con camisa descotada, breve cintura y zagalejo reluciente,​ tan sólo para concluir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que la especie del poblano origen de la china era producto de la fecunda imaginación de los viajeros.</a:t>
            </a:r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3BBBEE42-880C-4BC1-AC40-A7BF7C5690E6}"/>
              </a:ext>
            </a:extLst>
          </p:cNvPr>
          <p:cNvSpPr/>
          <p:nvPr/>
        </p:nvSpPr>
        <p:spPr>
          <a:xfrm>
            <a:off x="479426" y="4977207"/>
            <a:ext cx="11253286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Vázquez Mantecón atribuye la propagación de esta hipótesis a Carl Nebel,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viajero alemán en cuyo libro “</a:t>
            </a:r>
            <a:r>
              <a:rPr lang="es-MX" sz="2400" b="1" dirty="0">
                <a:solidFill>
                  <a:srgbClr val="74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Viaje pintoresco y arqueológico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solidFill>
                  <a:srgbClr val="74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sobre la parte más interesante de la República Mexicana</a:t>
            </a: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” (</a:t>
            </a:r>
            <a:r>
              <a:rPr lang="es-MX" sz="2400" b="1" dirty="0">
                <a:solidFill>
                  <a:srgbClr val="5A278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1835</a:t>
            </a: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)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aparecen una poblanas vestidas como chinas.</a:t>
            </a:r>
          </a:p>
        </p:txBody>
      </p:sp>
      <p:sp>
        <p:nvSpPr>
          <p:cNvPr id="10" name="CuadroTexto 9">
            <a:extLst>
              <a:ext uri="{FF2B5EF4-FFF2-40B4-BE49-F238E27FC236}">
                <a16:creationId xmlns:a16="http://schemas.microsoft.com/office/drawing/2014/main" id="{F48509A4-0AEA-4E36-AA47-7074B602F8D3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1" name="Imagen 10" descr="Imagen que contiene ropa, persona, pared&#10;&#10;Descripción generada con confianza alta">
            <a:extLst>
              <a:ext uri="{FF2B5EF4-FFF2-40B4-BE49-F238E27FC236}">
                <a16:creationId xmlns:a16="http://schemas.microsoft.com/office/drawing/2014/main" id="{5D17CD54-87D7-43C6-A40B-7ADF021AF99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31649" y="809396"/>
            <a:ext cx="2928202" cy="409948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8739007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5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5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55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275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90750"/>
                            </p:stCondLst>
                            <p:childTnLst>
                              <p:par>
                                <p:cTn id="21" presetID="1" presetClass="entr" presetSubtype="0" fill="hold" grpId="0" nodeType="afterEffect" nodePh="1">
                                  <p:stCondLst>
                                    <p:cond delay="5000"/>
                                  </p:stCondLst>
                                  <p:endCondLst>
                                    <p:cond evt="begin" delay="0">
                                      <p:tn val="21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10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CuadroTexto 8">
            <a:extLst>
              <a:ext uri="{FF2B5EF4-FFF2-40B4-BE49-F238E27FC236}">
                <a16:creationId xmlns:a16="http://schemas.microsoft.com/office/drawing/2014/main" id="{8B1425F5-16C1-4CAB-AE1F-3B3C739EDD34}"/>
              </a:ext>
            </a:extLst>
          </p:cNvPr>
          <p:cNvSpPr txBox="1"/>
          <p:nvPr/>
        </p:nvSpPr>
        <p:spPr>
          <a:xfrm>
            <a:off x="-206476" y="-516188"/>
            <a:ext cx="12639368" cy="7905135"/>
          </a:xfrm>
          <a:prstGeom prst="rect">
            <a:avLst/>
          </a:prstGeom>
          <a:solidFill>
            <a:schemeClr val="bg1">
              <a:alpha val="65000"/>
            </a:schemeClr>
          </a:solidFill>
        </p:spPr>
        <p:txBody>
          <a:bodyPr wrap="square" rtlCol="0">
            <a:spAutoFit/>
          </a:bodyPr>
          <a:lstStyle/>
          <a:p>
            <a:endParaRPr lang="es-MX" dirty="0"/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4CC2C3AE-ABC6-4FC3-8B09-D6CEB9F325B7}"/>
              </a:ext>
            </a:extLst>
          </p:cNvPr>
          <p:cNvSpPr/>
          <p:nvPr/>
        </p:nvSpPr>
        <p:spPr>
          <a:xfrm>
            <a:off x="479425" y="555429"/>
            <a:ext cx="8224468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En el mismo siglo XIX, el retrato que de La china hiciera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José María Rivera para el libro de costumbres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Los mexicanos pintados por sí mismos (1854)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apuntaba que a este personaje se lo podía ver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en las trajineras de Santa Anita </a:t>
            </a:r>
            <a:r>
              <a:rPr lang="es-MX" sz="2400" b="1" dirty="0" err="1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Zacatlamanco</a:t>
            </a: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 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« </a:t>
            </a:r>
            <a:r>
              <a:rPr lang="es-MX" sz="2400" b="1" dirty="0">
                <a:solidFill>
                  <a:srgbClr val="74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actualmente en Iztacalco</a:t>
            </a: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 (</a:t>
            </a:r>
            <a:r>
              <a:rPr lang="es-MX" sz="2400" b="1" dirty="0">
                <a:solidFill>
                  <a:srgbClr val="5A278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Distrito Federal</a:t>
            </a: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) » compitiendo en belleza con las sementeras floridas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de la campiña del Valle de México.</a:t>
            </a:r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1598159B-9945-49BD-8761-0B2A73A0952A}"/>
              </a:ext>
            </a:extLst>
          </p:cNvPr>
          <p:cNvSpPr/>
          <p:nvPr/>
        </p:nvSpPr>
        <p:spPr>
          <a:xfrm>
            <a:off x="479425" y="3191438"/>
            <a:ext cx="8224468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     Una década antes, Manuel Payno había apuntado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        que para encontrar a la auténtica china,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era necesario hacer la búsqueda en ciudades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como Puebla o Guadalajara,​ aun cuando estaba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      empeñada en presentar su indumentaria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                       como un traje nacional.</a:t>
            </a:r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3CAB483E-57FA-4639-9053-247336FD56B2}"/>
              </a:ext>
            </a:extLst>
          </p:cNvPr>
          <p:cNvSpPr/>
          <p:nvPr/>
        </p:nvSpPr>
        <p:spPr>
          <a:xfrm>
            <a:off x="479425" y="5333063"/>
            <a:ext cx="11233150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Para las primeras décadas del siglo XX, tiempo en que las chinas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habían desaparecido como un personaje identificable del pueblo,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Nicolás León señalaba que él no encontraba ninguna relación…</a:t>
            </a:r>
          </a:p>
        </p:txBody>
      </p:sp>
      <p:sp>
        <p:nvSpPr>
          <p:cNvPr id="8" name="CuadroTexto 7">
            <a:extLst>
              <a:ext uri="{FF2B5EF4-FFF2-40B4-BE49-F238E27FC236}">
                <a16:creationId xmlns:a16="http://schemas.microsoft.com/office/drawing/2014/main" id="{A9A09907-7EDE-494D-87FB-74CCFC8D98D8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0" name="Imagen 9" descr="Imagen que contiene persona, ropa, de pie&#10;&#10;Descripción generada con confianza muy alta">
            <a:extLst>
              <a:ext uri="{FF2B5EF4-FFF2-40B4-BE49-F238E27FC236}">
                <a16:creationId xmlns:a16="http://schemas.microsoft.com/office/drawing/2014/main" id="{D05E0AEC-4FFE-4099-85EB-84C1C7B7EF5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03893" y="866274"/>
            <a:ext cx="2675624" cy="4274472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740000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3991026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41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41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32" presetClass="emph" presetSubtype="0" repeatCount="2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1" dur="4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2" dur="4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3" dur="4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4" dur="4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41500"/>
                            </p:stCondLst>
                            <p:childTnLst>
                              <p:par>
                                <p:cTn id="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67875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90125"/>
                            </p:stCondLst>
                            <p:childTnLst>
                              <p:par>
                                <p:cTn id="27" presetID="1" presetClass="entr" presetSubtype="0" fill="hold" grpId="0" nodeType="afterEffect" nodePh="1">
                                  <p:stCondLst>
                                    <p:cond delay="5000"/>
                                  </p:stCondLst>
                                  <p:endCondLst>
                                    <p:cond evt="begin" delay="0">
                                      <p:tn val="27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8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CuadroTexto 8">
            <a:extLst>
              <a:ext uri="{FF2B5EF4-FFF2-40B4-BE49-F238E27FC236}">
                <a16:creationId xmlns:a16="http://schemas.microsoft.com/office/drawing/2014/main" id="{8B1425F5-16C1-4CAB-AE1F-3B3C739EDD34}"/>
              </a:ext>
            </a:extLst>
          </p:cNvPr>
          <p:cNvSpPr txBox="1"/>
          <p:nvPr/>
        </p:nvSpPr>
        <p:spPr>
          <a:xfrm>
            <a:off x="-206476" y="-516188"/>
            <a:ext cx="12639368" cy="7905135"/>
          </a:xfrm>
          <a:prstGeom prst="rect">
            <a:avLst/>
          </a:prstGeom>
          <a:solidFill>
            <a:schemeClr val="bg1">
              <a:alpha val="65000"/>
            </a:schemeClr>
          </a:solidFill>
        </p:spPr>
        <p:txBody>
          <a:bodyPr wrap="square" rtlCol="0">
            <a:spAutoFit/>
          </a:bodyPr>
          <a:lstStyle/>
          <a:p>
            <a:endParaRPr lang="es-MX" dirty="0"/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3CAB483E-57FA-4639-9053-247336FD56B2}"/>
              </a:ext>
            </a:extLst>
          </p:cNvPr>
          <p:cNvSpPr/>
          <p:nvPr/>
        </p:nvSpPr>
        <p:spPr>
          <a:xfrm>
            <a:off x="4812637" y="568565"/>
            <a:ext cx="6899938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entre la vestimenta de las chinas y la visionaria poblana Catarina de San Juan, desmintiendo la versión arraigada en el imaginario popular desde los últimos años del siglo XIX.</a:t>
            </a:r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466F734D-1A84-4A80-A70D-0A2EF9147CAE}"/>
              </a:ext>
            </a:extLst>
          </p:cNvPr>
          <p:cNvSpPr/>
          <p:nvPr/>
        </p:nvSpPr>
        <p:spPr>
          <a:xfrm>
            <a:off x="4812636" y="1983170"/>
            <a:ext cx="6899938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Para este autor, la indumentaria en cuestión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le parecía influida por aquella que empleaban las manolas españolas, contemporáneas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a las chinas mexicanas.</a:t>
            </a:r>
          </a:p>
        </p:txBody>
      </p:sp>
      <p:sp>
        <p:nvSpPr>
          <p:cNvPr id="8" name="CuadroTexto 7">
            <a:extLst>
              <a:ext uri="{FF2B5EF4-FFF2-40B4-BE49-F238E27FC236}">
                <a16:creationId xmlns:a16="http://schemas.microsoft.com/office/drawing/2014/main" id="{A9A09907-7EDE-494D-87FB-74CCFC8D98D8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0" name="Imagen 9" descr="Imagen que contiene edificio, exterior, ropa, suelo&#10;&#10;Descripción generada con confianza alta">
            <a:extLst>
              <a:ext uri="{FF2B5EF4-FFF2-40B4-BE49-F238E27FC236}">
                <a16:creationId xmlns:a16="http://schemas.microsoft.com/office/drawing/2014/main" id="{0BE99962-6A10-4473-A825-A26A28C21A5A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574"/>
          <a:stretch/>
        </p:blipFill>
        <p:spPr>
          <a:xfrm>
            <a:off x="563519" y="577512"/>
            <a:ext cx="4249117" cy="568508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4">
                <a:lumMod val="60000"/>
                <a:lumOff val="40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1" name="Rectángulo 10">
            <a:extLst>
              <a:ext uri="{FF2B5EF4-FFF2-40B4-BE49-F238E27FC236}">
                <a16:creationId xmlns:a16="http://schemas.microsoft.com/office/drawing/2014/main" id="{33CAE252-E1E5-4AF1-AFFC-55D56AA73270}"/>
              </a:ext>
            </a:extLst>
          </p:cNvPr>
          <p:cNvSpPr/>
          <p:nvPr/>
        </p:nvSpPr>
        <p:spPr>
          <a:xfrm>
            <a:off x="4652211" y="3475094"/>
            <a:ext cx="7059258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Asimismo, demostró que chinas las había no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 solo en Puebla, sino también en Guadalajara,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la Ciudad de México y Oaxaca de Juárez.</a:t>
            </a:r>
          </a:p>
        </p:txBody>
      </p:sp>
      <p:sp>
        <p:nvSpPr>
          <p:cNvPr id="12" name="Rectángulo 11">
            <a:extLst>
              <a:ext uri="{FF2B5EF4-FFF2-40B4-BE49-F238E27FC236}">
                <a16:creationId xmlns:a16="http://schemas.microsoft.com/office/drawing/2014/main" id="{D89F7C80-8DAA-45BC-9061-0EC7AC7BDFC8}"/>
              </a:ext>
            </a:extLst>
          </p:cNvPr>
          <p:cNvSpPr/>
          <p:nvPr/>
        </p:nvSpPr>
        <p:spPr>
          <a:xfrm>
            <a:off x="4811531" y="4660756"/>
            <a:ext cx="6733683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María del Carmen Vázquez Mantecón señala que muchos de los elementos que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constituyeron la indumentaria de una china fueron comunes en diversas latitudes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del mundo y en épocas por demás variadas.</a:t>
            </a:r>
          </a:p>
        </p:txBody>
      </p:sp>
    </p:spTree>
    <p:extLst>
      <p:ext uri="{BB962C8B-B14F-4D97-AF65-F5344CB8AC3E}">
        <p14:creationId xmlns:p14="http://schemas.microsoft.com/office/powerpoint/2010/main" val="13166448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2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10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85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2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3875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2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76500"/>
                            </p:stCondLst>
                            <p:childTnLst>
                              <p:par>
                                <p:cTn id="24" presetID="1" presetClass="entr" presetSubtype="0" fill="hold" grpId="0" nodeType="afterEffect" nodePh="1">
                                  <p:stCondLst>
                                    <p:cond delay="5000"/>
                                  </p:stCondLst>
                                  <p:endCondLst>
                                    <p:cond evt="begin" delay="0">
                                      <p:tn val="24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  <p:bldP spid="11" grpId="0"/>
      <p:bldP spid="12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uadroTexto 4">
            <a:extLst>
              <a:ext uri="{FF2B5EF4-FFF2-40B4-BE49-F238E27FC236}">
                <a16:creationId xmlns:a16="http://schemas.microsoft.com/office/drawing/2014/main" id="{00158652-9A4F-48A2-BFE0-DE7D791A7252}"/>
              </a:ext>
            </a:extLst>
          </p:cNvPr>
          <p:cNvSpPr txBox="1"/>
          <p:nvPr/>
        </p:nvSpPr>
        <p:spPr>
          <a:xfrm>
            <a:off x="-206476" y="-516188"/>
            <a:ext cx="12639368" cy="7905135"/>
          </a:xfrm>
          <a:prstGeom prst="rect">
            <a:avLst/>
          </a:prstGeom>
          <a:solidFill>
            <a:schemeClr val="bg1">
              <a:alpha val="65000"/>
            </a:schemeClr>
          </a:solidFill>
        </p:spPr>
        <p:txBody>
          <a:bodyPr wrap="square" rtlCol="0">
            <a:spAutoFit/>
          </a:bodyPr>
          <a:lstStyle/>
          <a:p>
            <a:endParaRPr lang="es-MX" dirty="0"/>
          </a:p>
        </p:txBody>
      </p:sp>
      <p:pic>
        <p:nvPicPr>
          <p:cNvPr id="9" name="Imagen 8" descr="Imagen que contiene persona, ropa, interior, pared&#10;&#10;Descripción generada con confianza muy alta">
            <a:extLst>
              <a:ext uri="{FF2B5EF4-FFF2-40B4-BE49-F238E27FC236}">
                <a16:creationId xmlns:a16="http://schemas.microsoft.com/office/drawing/2014/main" id="{FD24B0D4-0C4C-4343-AA0F-878FF23A37B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32997" y="549274"/>
            <a:ext cx="3839634" cy="5759451"/>
          </a:xfrm>
          <a:prstGeom prst="rect">
            <a:avLst/>
          </a:prstGeom>
        </p:spPr>
      </p:pic>
      <p:pic>
        <p:nvPicPr>
          <p:cNvPr id="11" name="Imagen 10" descr="Imagen que contiene colorido, persona, ropa, interior&#10;&#10;Descripción generada con confianza muy alta">
            <a:extLst>
              <a:ext uri="{FF2B5EF4-FFF2-40B4-BE49-F238E27FC236}">
                <a16:creationId xmlns:a16="http://schemas.microsoft.com/office/drawing/2014/main" id="{B405925A-94C7-408A-83F2-6EB65C316D1F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92143" y="549275"/>
            <a:ext cx="3839635" cy="5759452"/>
          </a:xfrm>
          <a:prstGeom prst="rect">
            <a:avLst/>
          </a:prstGeom>
        </p:spPr>
      </p:pic>
      <p:sp>
        <p:nvSpPr>
          <p:cNvPr id="14" name="CuadroTexto 13">
            <a:extLst>
              <a:ext uri="{FF2B5EF4-FFF2-40B4-BE49-F238E27FC236}">
                <a16:creationId xmlns:a16="http://schemas.microsoft.com/office/drawing/2014/main" id="{2B1BF1F9-29D8-4D47-8AD1-CFC2380FCD0A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1533479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8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8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8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8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8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8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8000"/>
                            </p:stCondLst>
                            <p:childTnLst>
                              <p:par>
                                <p:cTn id="18" presetID="1" presetClass="entr" presetSubtype="0" fill="hold" grpId="0" nodeType="afterEffect" nodePh="1">
                                  <p:stCondLst>
                                    <p:cond delay="4000"/>
                                  </p:stCondLst>
                                  <p:endCondLst>
                                    <p:cond evt="begin" delay="0">
                                      <p:tn val="18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CuadroTexto 9">
            <a:extLst>
              <a:ext uri="{FF2B5EF4-FFF2-40B4-BE49-F238E27FC236}">
                <a16:creationId xmlns:a16="http://schemas.microsoft.com/office/drawing/2014/main" id="{70E1A9D4-50DD-4C65-B903-25463C4B9693}"/>
              </a:ext>
            </a:extLst>
          </p:cNvPr>
          <p:cNvSpPr txBox="1"/>
          <p:nvPr/>
        </p:nvSpPr>
        <p:spPr>
          <a:xfrm>
            <a:off x="-206476" y="-516188"/>
            <a:ext cx="12639368" cy="7905135"/>
          </a:xfrm>
          <a:prstGeom prst="rect">
            <a:avLst/>
          </a:prstGeom>
          <a:solidFill>
            <a:schemeClr val="bg1">
              <a:alpha val="65000"/>
            </a:schemeClr>
          </a:solidFill>
        </p:spPr>
        <p:txBody>
          <a:bodyPr wrap="square" rtlCol="0">
            <a:spAutoFit/>
          </a:bodyPr>
          <a:lstStyle/>
          <a:p>
            <a:endParaRPr lang="es-MX" dirty="0"/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4CC2C3AE-ABC6-4FC3-8B09-D6CEB9F325B7}"/>
              </a:ext>
            </a:extLst>
          </p:cNvPr>
          <p:cNvSpPr/>
          <p:nvPr/>
        </p:nvSpPr>
        <p:spPr>
          <a:xfrm>
            <a:off x="7702847" y="555428"/>
            <a:ext cx="4006445" cy="4154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MX" sz="2400" b="1" dirty="0">
                <a:solidFill>
                  <a:srgbClr val="74350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Una china oaxaqueña.</a:t>
            </a:r>
          </a:p>
        </p:txBody>
      </p:sp>
      <p:pic>
        <p:nvPicPr>
          <p:cNvPr id="2" name="Imagen 1">
            <a:extLst>
              <a:ext uri="{FF2B5EF4-FFF2-40B4-BE49-F238E27FC236}">
                <a16:creationId xmlns:a16="http://schemas.microsoft.com/office/drawing/2014/main" id="{6575EF18-D8B0-4270-A4F7-EDB3496B074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flipH="1">
            <a:off x="7702847" y="980278"/>
            <a:ext cx="4006444" cy="532844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7" name="Rectángulo 6">
            <a:extLst>
              <a:ext uri="{FF2B5EF4-FFF2-40B4-BE49-F238E27FC236}">
                <a16:creationId xmlns:a16="http://schemas.microsoft.com/office/drawing/2014/main" id="{764ABE23-4486-4F3F-8B49-4739393D073E}"/>
              </a:ext>
            </a:extLst>
          </p:cNvPr>
          <p:cNvSpPr/>
          <p:nvPr/>
        </p:nvSpPr>
        <p:spPr>
          <a:xfrm>
            <a:off x="479425" y="763253"/>
            <a:ext cx="7223422" cy="22621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En especial, las labores de chaquira y lentejuela en la camisa y el castor de la china «</a:t>
            </a:r>
            <a:r>
              <a:rPr lang="es-MX" sz="2400" b="1" dirty="0">
                <a:solidFill>
                  <a:srgbClr val="74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señalados como una de las características más genuinas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solidFill>
                  <a:srgbClr val="74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de la indumentaria de las mujeres de las clases populares urbanas del México decimonónico</a:t>
            </a: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» eran conocidos en África, Asia, la América precolombina y, desde luego, en Europa.</a:t>
            </a:r>
          </a:p>
        </p:txBody>
      </p:sp>
      <p:sp>
        <p:nvSpPr>
          <p:cNvPr id="8" name="Rectángulo 7">
            <a:extLst>
              <a:ext uri="{FF2B5EF4-FFF2-40B4-BE49-F238E27FC236}">
                <a16:creationId xmlns:a16="http://schemas.microsoft.com/office/drawing/2014/main" id="{EAC7B402-DCDF-4D9A-B72F-A243DDDE9C55}"/>
              </a:ext>
            </a:extLst>
          </p:cNvPr>
          <p:cNvSpPr/>
          <p:nvPr/>
        </p:nvSpPr>
        <p:spPr>
          <a:xfrm>
            <a:off x="479424" y="3440092"/>
            <a:ext cx="7223421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               Apunta que es posible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que Catarina de San Juan también usara algún tipo de adornos en su vestido oriental,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    del que no quedó ninguna descripción,​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pero que en todo caso, parece más probable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que la ornamentación del castor y la camisa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de la china fueran producto de la influencia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de las cortesanas gachupinas o criollas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de principios del siglo XIX.</a:t>
            </a:r>
          </a:p>
        </p:txBody>
      </p:sp>
      <p:sp>
        <p:nvSpPr>
          <p:cNvPr id="9" name="CuadroTexto 8">
            <a:extLst>
              <a:ext uri="{FF2B5EF4-FFF2-40B4-BE49-F238E27FC236}">
                <a16:creationId xmlns:a16="http://schemas.microsoft.com/office/drawing/2014/main" id="{83C607BF-44AA-425B-A5B6-BF248676E1B7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8133864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5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5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5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575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35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31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575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72750"/>
                            </p:stCondLst>
                            <p:childTnLst>
                              <p:par>
                                <p:cTn id="25" presetID="1" presetClass="entr" presetSubtype="0" fill="hold" grpId="0" nodeType="afterEffect" nodePh="1">
                                  <p:stCondLst>
                                    <p:cond delay="5000"/>
                                  </p:stCondLst>
                                  <p:endCondLst>
                                    <p:cond evt="begin" delay="0">
                                      <p:tn val="2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7" grpId="0"/>
      <p:bldP spid="8" grpId="0"/>
      <p:bldP spid="9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CuadroTexto 10">
            <a:extLst>
              <a:ext uri="{FF2B5EF4-FFF2-40B4-BE49-F238E27FC236}">
                <a16:creationId xmlns:a16="http://schemas.microsoft.com/office/drawing/2014/main" id="{6A9EEB09-B00A-4B5A-9698-4AA0B3C3B575}"/>
              </a:ext>
            </a:extLst>
          </p:cNvPr>
          <p:cNvSpPr txBox="1"/>
          <p:nvPr/>
        </p:nvSpPr>
        <p:spPr>
          <a:xfrm>
            <a:off x="-206476" y="-516188"/>
            <a:ext cx="12639368" cy="7905135"/>
          </a:xfrm>
          <a:prstGeom prst="rect">
            <a:avLst/>
          </a:prstGeom>
          <a:solidFill>
            <a:schemeClr val="bg1">
              <a:alpha val="65000"/>
            </a:schemeClr>
          </a:solidFill>
        </p:spPr>
        <p:txBody>
          <a:bodyPr wrap="square" rtlCol="0">
            <a:spAutoFit/>
          </a:bodyPr>
          <a:lstStyle/>
          <a:p>
            <a:endParaRPr lang="es-MX" dirty="0"/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4CC2C3AE-ABC6-4FC3-8B09-D6CEB9F325B7}"/>
              </a:ext>
            </a:extLst>
          </p:cNvPr>
          <p:cNvSpPr/>
          <p:nvPr/>
        </p:nvSpPr>
        <p:spPr>
          <a:xfrm>
            <a:off x="3930316" y="1013891"/>
            <a:ext cx="7782259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Tampoco debe descartarse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la posible relación del vestido de china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con las indígenas de la época colonial,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en especial en lo que refiere al uso de camisas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de algodón con escotes bordados de flores,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y otros primores,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los </a:t>
            </a:r>
            <a:r>
              <a:rPr lang="es-MX" sz="2400" b="1" dirty="0" err="1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porabajos</a:t>
            </a: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 de puntas enchiladas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y las fajas de brocado.</a:t>
            </a:r>
          </a:p>
        </p:txBody>
      </p:sp>
      <p:sp>
        <p:nvSpPr>
          <p:cNvPr id="9" name="Rectángulo 8">
            <a:extLst>
              <a:ext uri="{FF2B5EF4-FFF2-40B4-BE49-F238E27FC236}">
                <a16:creationId xmlns:a16="http://schemas.microsoft.com/office/drawing/2014/main" id="{299B9F06-DD9A-4F3D-81C7-79B634E880F4}"/>
              </a:ext>
            </a:extLst>
          </p:cNvPr>
          <p:cNvSpPr/>
          <p:nvPr/>
        </p:nvSpPr>
        <p:spPr>
          <a:xfrm>
            <a:off x="4203033" y="4064288"/>
            <a:ext cx="7509544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Estas prendas persisten aún en la actualidad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entre las mujeres de varios pueblos indígenas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de México, como las mazahuas.</a:t>
            </a:r>
          </a:p>
        </p:txBody>
      </p:sp>
      <p:sp>
        <p:nvSpPr>
          <p:cNvPr id="14" name="Rectángulo 13">
            <a:extLst>
              <a:ext uri="{FF2B5EF4-FFF2-40B4-BE49-F238E27FC236}">
                <a16:creationId xmlns:a16="http://schemas.microsoft.com/office/drawing/2014/main" id="{2EF52A9B-FDDD-443C-B078-57357DEF2A9E}"/>
              </a:ext>
            </a:extLst>
          </p:cNvPr>
          <p:cNvSpPr/>
          <p:nvPr/>
        </p:nvSpPr>
        <p:spPr>
          <a:xfrm>
            <a:off x="13850" y="5594823"/>
            <a:ext cx="903389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MX" sz="2400" b="1" dirty="0">
                <a:solidFill>
                  <a:srgbClr val="74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En la imagen, una criada ataviada de china acarrea agua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solidFill>
                  <a:srgbClr val="74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de la Fuente del Salto del Agua en la Ciudad de México.</a:t>
            </a:r>
          </a:p>
        </p:txBody>
      </p:sp>
      <p:sp>
        <p:nvSpPr>
          <p:cNvPr id="16" name="CuadroTexto 15">
            <a:extLst>
              <a:ext uri="{FF2B5EF4-FFF2-40B4-BE49-F238E27FC236}">
                <a16:creationId xmlns:a16="http://schemas.microsoft.com/office/drawing/2014/main" id="{A7874B6F-3F9B-4006-A783-CDEDA7C8FBB4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3" name="Imagen 2" descr="Imagen que contiene texto, libro&#10;&#10;Descripción generada con confianza muy alta">
            <a:extLst>
              <a:ext uri="{FF2B5EF4-FFF2-40B4-BE49-F238E27FC236}">
                <a16:creationId xmlns:a16="http://schemas.microsoft.com/office/drawing/2014/main" id="{046EBCB8-7892-4BC6-B7E4-74FF22F9363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2073" b="97927" l="3341" r="96437">
                        <a14:foregroundMark x1="9577" y1="89810" x2="9577" y2="89810"/>
                        <a14:foregroundMark x1="8018" y1="88083" x2="8018" y2="88083"/>
                        <a14:foregroundMark x1="31626" y1="68048" x2="31626" y2="68048"/>
                        <a14:foregroundMark x1="20935" y1="76511" x2="20935" y2="76511"/>
                        <a14:foregroundMark x1="31403" y1="72884" x2="31403" y2="72884"/>
                        <a14:foregroundMark x1="38753" y1="85665" x2="38753" y2="85665"/>
                        <a14:foregroundMark x1="32071" y1="82902" x2="32071" y2="82902"/>
                        <a14:foregroundMark x1="40757" y1="72712" x2="40757" y2="72712"/>
                        <a14:foregroundMark x1="52339" y1="77547" x2="52339" y2="77547"/>
                        <a14:foregroundMark x1="71938" y1="80138" x2="71938" y2="80138"/>
                        <a14:foregroundMark x1="80846" y1="82211" x2="80846" y2="82211"/>
                        <a14:foregroundMark x1="78619" y1="90155" x2="78619" y2="90155"/>
                        <a14:foregroundMark x1="68151" y1="91537" x2="68151" y2="91537"/>
                        <a14:foregroundMark x1="53007" y1="82556" x2="53007" y2="82556"/>
                        <a14:foregroundMark x1="55011" y1="91019" x2="55011" y2="91019"/>
                        <a14:foregroundMark x1="50111" y1="89810" x2="50111" y2="89810"/>
                        <a14:foregroundMark x1="63252" y1="89292" x2="63252" y2="89292"/>
                        <a14:foregroundMark x1="75278" y1="90155" x2="75278" y2="90155"/>
                        <a14:foregroundMark x1="85301" y1="81002" x2="85301" y2="81002"/>
                        <a14:foregroundMark x1="89755" y1="82038" x2="89755" y2="82038"/>
                        <a14:foregroundMark x1="89755" y1="77893" x2="89755" y2="77893"/>
                        <a14:foregroundMark x1="88419" y1="76684" x2="88419" y2="76684"/>
                        <a14:foregroundMark x1="86414" y1="76684" x2="86414" y2="76684"/>
                        <a14:foregroundMark x1="90646" y1="74611" x2="90646" y2="74611"/>
                        <a14:foregroundMark x1="89755" y1="67185" x2="89755" y2="67185"/>
                        <a14:foregroundMark x1="92873" y1="68566" x2="92873" y2="68566"/>
                        <a14:foregroundMark x1="77060" y1="37824" x2="77060" y2="37824"/>
                        <a14:foregroundMark x1="74165" y1="43005" x2="74165" y2="43005"/>
                        <a14:foregroundMark x1="79065" y1="34542" x2="79065" y2="34542"/>
                        <a14:foregroundMark x1="88419" y1="25734" x2="88419" y2="25734"/>
                        <a14:foregroundMark x1="62584" y1="6563" x2="62584" y2="6563"/>
                        <a14:foregroundMark x1="24276" y1="8636" x2="24276" y2="8636"/>
                        <a14:foregroundMark x1="11136" y1="23834" x2="11136" y2="23834"/>
                        <a14:foregroundMark x1="8909" y1="17962" x2="8909" y2="17962"/>
                        <a14:foregroundMark x1="40757" y1="94819" x2="40757" y2="94819"/>
                        <a14:foregroundMark x1="16258" y1="94991" x2="16258" y2="94991"/>
                        <a14:foregroundMark x1="27617" y1="97409" x2="27617" y2="97409"/>
                        <a14:foregroundMark x1="54120" y1="5527" x2="54120" y2="5527"/>
                        <a14:foregroundMark x1="3563" y1="15889" x2="3563" y2="15889"/>
                        <a14:foregroundMark x1="8463" y1="89292" x2="8463" y2="89292"/>
                        <a14:foregroundMark x1="17817" y1="96200" x2="17817" y2="96200"/>
                        <a14:foregroundMark x1="35412" y1="96718" x2="35412" y2="96718"/>
                        <a14:foregroundMark x1="32071" y1="96200" x2="32071" y2="96200"/>
                        <a14:foregroundMark x1="86192" y1="94128" x2="86192" y2="94128"/>
                        <a14:foregroundMark x1="96659" y1="81693" x2="96659" y2="81693"/>
                        <a14:foregroundMark x1="92873" y1="12090" x2="92873" y2="12090"/>
                        <a14:foregroundMark x1="81960" y1="3972" x2="81960" y2="3972"/>
                        <a14:foregroundMark x1="78619" y1="2245" x2="78619" y2="2245"/>
                        <a14:foregroundMark x1="39866" y1="2591" x2="39866" y2="2591"/>
                        <a14:foregroundMark x1="14477" y1="6045" x2="14477" y2="6045"/>
                        <a14:foregroundMark x1="41425" y1="97582" x2="41425" y2="97582"/>
                        <a14:foregroundMark x1="51893" y1="97927" x2="52339" y2="97927"/>
                        <a14:foregroundMark x1="78619" y1="96718" x2="78619" y2="96718"/>
                        <a14:foregroundMark x1="83519" y1="96718" x2="83519" y2="9671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6234" y="453023"/>
            <a:ext cx="3941154" cy="50822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00915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3194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145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10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106" tmFilter="0, 0; 0.125,0.2665; 0.25,0.4; 0.375,0.465; 0.5,0.5;  0.625,0.535; 0.75,0.6; 0.875,0.7335; 1,1">
                                          <p:stCondLst>
                                            <p:cond delay="1510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7552" tmFilter="0, 0; 0.125,0.2665; 0.25,0.4; 0.375,0.465; 0.5,0.5;  0.625,0.535; 0.75,0.6; 0.875,0.7335; 1,1">
                                          <p:stCondLst>
                                            <p:cond delay="3012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732" tmFilter="0, 0; 0.125,0.2665; 0.25,0.4; 0.375,0.465; 0.5,0.5;  0.625,0.535; 0.75,0.6; 0.875,0.7335; 1,1">
                                          <p:stCondLst>
                                            <p:cond delay="3767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591">
                                          <p:stCondLst>
                                            <p:cond delay="14787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3777" decel="50000">
                                          <p:stCondLst>
                                            <p:cond delay="1538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591">
                                          <p:stCondLst>
                                            <p:cond delay="2984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3777" decel="50000">
                                          <p:stCondLst>
                                            <p:cond delay="3043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591">
                                          <p:stCondLst>
                                            <p:cond delay="37355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3777" decel="50000">
                                          <p:stCondLst>
                                            <p:cond delay="3794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591">
                                          <p:stCondLst>
                                            <p:cond delay="4113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3777" decel="50000">
                                          <p:stCondLst>
                                            <p:cond delay="41723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30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45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2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57875"/>
                            </p:stCondLst>
                            <p:childTnLst>
                              <p:par>
                                <p:cTn id="32" presetID="1" presetClass="entr" presetSubtype="0" fill="hold" grpId="0" nodeType="afterEffect" nodePh="1">
                                  <p:stCondLst>
                                    <p:cond delay="5000"/>
                                  </p:stCondLst>
                                  <p:endCondLst>
                                    <p:cond evt="begin" delay="0">
                                      <p:tn val="32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9" grpId="0"/>
      <p:bldP spid="14" grpId="0"/>
      <p:bldP spid="16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CuadroTexto 10">
            <a:extLst>
              <a:ext uri="{FF2B5EF4-FFF2-40B4-BE49-F238E27FC236}">
                <a16:creationId xmlns:a16="http://schemas.microsoft.com/office/drawing/2014/main" id="{6A9EEB09-B00A-4B5A-9698-4AA0B3C3B575}"/>
              </a:ext>
            </a:extLst>
          </p:cNvPr>
          <p:cNvSpPr txBox="1"/>
          <p:nvPr/>
        </p:nvSpPr>
        <p:spPr>
          <a:xfrm>
            <a:off x="-206476" y="-516188"/>
            <a:ext cx="12639368" cy="7905135"/>
          </a:xfrm>
          <a:prstGeom prst="rect">
            <a:avLst/>
          </a:prstGeom>
          <a:solidFill>
            <a:schemeClr val="bg1">
              <a:alpha val="65000"/>
            </a:schemeClr>
          </a:solidFill>
        </p:spPr>
        <p:txBody>
          <a:bodyPr wrap="square" rtlCol="0">
            <a:spAutoFit/>
          </a:bodyPr>
          <a:lstStyle/>
          <a:p>
            <a:endParaRPr lang="es-MX" dirty="0"/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7D91C10C-1C09-487C-808B-1310CF9967D7}"/>
              </a:ext>
            </a:extLst>
          </p:cNvPr>
          <p:cNvSpPr/>
          <p:nvPr/>
        </p:nvSpPr>
        <p:spPr>
          <a:xfrm>
            <a:off x="491472" y="554669"/>
            <a:ext cx="8271794" cy="553998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8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/>
                <a:ea typeface="+mn-ea"/>
                <a:cs typeface="Arial"/>
              </a:rPr>
              <a:t>Origen del mote de china</a:t>
            </a:r>
          </a:p>
        </p:txBody>
      </p:sp>
      <p:sp>
        <p:nvSpPr>
          <p:cNvPr id="10" name="Rectángulo 9">
            <a:extLst>
              <a:ext uri="{FF2B5EF4-FFF2-40B4-BE49-F238E27FC236}">
                <a16:creationId xmlns:a16="http://schemas.microsoft.com/office/drawing/2014/main" id="{9A21E025-9E05-4DB0-9A08-21247596B44C}"/>
              </a:ext>
            </a:extLst>
          </p:cNvPr>
          <p:cNvSpPr/>
          <p:nvPr/>
        </p:nvSpPr>
        <p:spPr>
          <a:xfrm>
            <a:off x="491473" y="1889838"/>
            <a:ext cx="8271793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Una probable hipótesis para comprender el origen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del término china con la connotación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que aquí se expone es aquélla que enlaza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a ese tipo popular con uno de los estamentos novohispanos más bajos.</a:t>
            </a:r>
          </a:p>
        </p:txBody>
      </p:sp>
      <p:sp>
        <p:nvSpPr>
          <p:cNvPr id="15" name="Rectángulo 14">
            <a:extLst>
              <a:ext uri="{FF2B5EF4-FFF2-40B4-BE49-F238E27FC236}">
                <a16:creationId xmlns:a16="http://schemas.microsoft.com/office/drawing/2014/main" id="{420D8005-A6AB-4A54-BBFA-71B3EA6294E8}"/>
              </a:ext>
            </a:extLst>
          </p:cNvPr>
          <p:cNvSpPr/>
          <p:nvPr/>
        </p:nvSpPr>
        <p:spPr>
          <a:xfrm>
            <a:off x="491473" y="3921342"/>
            <a:ext cx="8271793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Otro problema que se han planteado los estudiosos sobre el origen de las chinas en México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es el problema de su nombre.</a:t>
            </a:r>
          </a:p>
        </p:txBody>
      </p:sp>
      <p:sp>
        <p:nvSpPr>
          <p:cNvPr id="16" name="CuadroTexto 15">
            <a:extLst>
              <a:ext uri="{FF2B5EF4-FFF2-40B4-BE49-F238E27FC236}">
                <a16:creationId xmlns:a16="http://schemas.microsoft.com/office/drawing/2014/main" id="{A7874B6F-3F9B-4006-A783-CDEDA7C8FBB4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2" name="Imagen 11">
            <a:extLst>
              <a:ext uri="{FF2B5EF4-FFF2-40B4-BE49-F238E27FC236}">
                <a16:creationId xmlns:a16="http://schemas.microsoft.com/office/drawing/2014/main" id="{70E3A693-99E6-4FFB-B6C8-B50D157F096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63266" y="578880"/>
            <a:ext cx="2906629" cy="572171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2">
                <a:lumMod val="60000"/>
                <a:lumOff val="40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3" name="Rectángulo 12">
            <a:extLst>
              <a:ext uri="{FF2B5EF4-FFF2-40B4-BE49-F238E27FC236}">
                <a16:creationId xmlns:a16="http://schemas.microsoft.com/office/drawing/2014/main" id="{ADABF280-E2A0-4B89-AF6A-8D2D773D5422}"/>
              </a:ext>
            </a:extLst>
          </p:cNvPr>
          <p:cNvSpPr/>
          <p:nvPr/>
        </p:nvSpPr>
        <p:spPr>
          <a:xfrm>
            <a:off x="479425" y="5270361"/>
            <a:ext cx="8271792" cy="10310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En aquellas versiones donde la creación del traje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es asociada con Catarina de San Juan,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existen dos propuestas.</a:t>
            </a:r>
          </a:p>
        </p:txBody>
      </p:sp>
    </p:spTree>
    <p:extLst>
      <p:ext uri="{BB962C8B-B14F-4D97-AF65-F5344CB8AC3E}">
        <p14:creationId xmlns:p14="http://schemas.microsoft.com/office/powerpoint/2010/main" val="270250356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5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" dur="252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7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025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2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43500"/>
                            </p:stCondLst>
                            <p:childTnLst>
                              <p:par>
                                <p:cTn id="22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2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7375"/>
                            </p:stCondLst>
                            <p:childTnLst>
                              <p:par>
                                <p:cTn id="26" presetID="1" presetClass="entr" presetSubtype="0" fill="hold" grpId="0" nodeType="afterEffect" nodePh="1">
                                  <p:stCondLst>
                                    <p:cond delay="5000"/>
                                  </p:stCondLst>
                                  <p:endCondLst>
                                    <p:cond evt="begin" delay="0">
                                      <p:tn val="26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5" grpId="0"/>
      <p:bldP spid="10" grpId="0"/>
      <p:bldP spid="15" grpId="0"/>
      <p:bldP spid="16" grpId="0"/>
      <p:bldP spid="13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CuadroTexto 13">
            <a:extLst>
              <a:ext uri="{FF2B5EF4-FFF2-40B4-BE49-F238E27FC236}">
                <a16:creationId xmlns:a16="http://schemas.microsoft.com/office/drawing/2014/main" id="{7E3FB267-2A9F-48D5-B42B-69337F83D6FD}"/>
              </a:ext>
            </a:extLst>
          </p:cNvPr>
          <p:cNvSpPr txBox="1"/>
          <p:nvPr/>
        </p:nvSpPr>
        <p:spPr>
          <a:xfrm>
            <a:off x="-206476" y="-516188"/>
            <a:ext cx="12639368" cy="7905135"/>
          </a:xfrm>
          <a:prstGeom prst="rect">
            <a:avLst/>
          </a:prstGeom>
          <a:solidFill>
            <a:schemeClr val="bg1">
              <a:alpha val="65000"/>
            </a:schemeClr>
          </a:solidFill>
        </p:spPr>
        <p:txBody>
          <a:bodyPr wrap="square" rtlCol="0">
            <a:spAutoFit/>
          </a:bodyPr>
          <a:lstStyle/>
          <a:p>
            <a:endParaRPr lang="es-MX" dirty="0"/>
          </a:p>
        </p:txBody>
      </p:sp>
      <p:sp>
        <p:nvSpPr>
          <p:cNvPr id="12" name="CuadroTexto 11">
            <a:extLst>
              <a:ext uri="{FF2B5EF4-FFF2-40B4-BE49-F238E27FC236}">
                <a16:creationId xmlns:a16="http://schemas.microsoft.com/office/drawing/2014/main" id="{4C3C9479-12D8-4CCD-954E-99465ED0D653}"/>
              </a:ext>
            </a:extLst>
          </p:cNvPr>
          <p:cNvSpPr txBox="1"/>
          <p:nvPr/>
        </p:nvSpPr>
        <p:spPr>
          <a:xfrm>
            <a:off x="-206476" y="-516188"/>
            <a:ext cx="12639368" cy="7905135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es-MX"/>
            </a:defPPr>
            <a:lvl1pPr algn="ctr">
              <a:lnSpc>
                <a:spcPts val="2400"/>
              </a:lnSpc>
              <a:defRPr sz="2400" b="1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defRPr>
            </a:lvl1pPr>
          </a:lstStyle>
          <a:p>
            <a:endParaRPr lang="es-MX" dirty="0"/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B816B712-C266-43C4-9CE2-5F49C7322FE4}"/>
              </a:ext>
            </a:extLst>
          </p:cNvPr>
          <p:cNvSpPr/>
          <p:nvPr/>
        </p:nvSpPr>
        <p:spPr>
          <a:xfrm>
            <a:off x="447341" y="1805179"/>
            <a:ext cx="11233150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En México a los asiáticos se les continúa llamando chinos,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en tanto que se considera que el oriental por antonomasia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es nativo de China.</a:t>
            </a:r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E26AE649-6CC7-4F04-AEB3-F170AC956639}"/>
              </a:ext>
            </a:extLst>
          </p:cNvPr>
          <p:cNvSpPr/>
          <p:nvPr/>
        </p:nvSpPr>
        <p:spPr>
          <a:xfrm>
            <a:off x="479425" y="3095834"/>
            <a:ext cx="1123315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Esto puede explicarse porque casi todo aquello que llegaba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en el Galeón de Manila era calificado de chino por los novohispanos.</a:t>
            </a:r>
          </a:p>
        </p:txBody>
      </p:sp>
      <p:sp>
        <p:nvSpPr>
          <p:cNvPr id="8" name="Rectángulo 7">
            <a:extLst>
              <a:ext uri="{FF2B5EF4-FFF2-40B4-BE49-F238E27FC236}">
                <a16:creationId xmlns:a16="http://schemas.microsoft.com/office/drawing/2014/main" id="{8AE864A1-4901-40A4-A7DC-A01427032316}"/>
              </a:ext>
            </a:extLst>
          </p:cNvPr>
          <p:cNvSpPr/>
          <p:nvPr/>
        </p:nvSpPr>
        <p:spPr>
          <a:xfrm>
            <a:off x="479425" y="4205659"/>
            <a:ext cx="11233150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La segunda hipótesis quiere asociar el apodo con el hecho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de que Catarina de San Juan contrajo matrimonio con un esclavo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de nombre Domingo Juárez, que pertenecía a la casta de los chinos. </a:t>
            </a:r>
          </a:p>
        </p:txBody>
      </p:sp>
      <p:sp>
        <p:nvSpPr>
          <p:cNvPr id="9" name="Rectángulo 8">
            <a:extLst>
              <a:ext uri="{FF2B5EF4-FFF2-40B4-BE49-F238E27FC236}">
                <a16:creationId xmlns:a16="http://schemas.microsoft.com/office/drawing/2014/main" id="{69ACBC2D-9CC1-4D57-8EE4-E2BD7F748754}"/>
              </a:ext>
            </a:extLst>
          </p:cNvPr>
          <p:cNvSpPr/>
          <p:nvPr/>
        </p:nvSpPr>
        <p:spPr>
          <a:xfrm>
            <a:off x="479425" y="5591119"/>
            <a:ext cx="1123315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Tras el matrimonio, la China Poblana histórica debió de ser llamada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por los habitantes de Puebla conforme correspondía a la casta de su marido.</a:t>
            </a:r>
          </a:p>
        </p:txBody>
      </p:sp>
      <p:sp>
        <p:nvSpPr>
          <p:cNvPr id="10" name="CuadroTexto 9">
            <a:extLst>
              <a:ext uri="{FF2B5EF4-FFF2-40B4-BE49-F238E27FC236}">
                <a16:creationId xmlns:a16="http://schemas.microsoft.com/office/drawing/2014/main" id="{DCC30650-EAFE-48D4-88EB-2BAB7F2CE39C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" name="Rectángulo 12">
            <a:extLst>
              <a:ext uri="{FF2B5EF4-FFF2-40B4-BE49-F238E27FC236}">
                <a16:creationId xmlns:a16="http://schemas.microsoft.com/office/drawing/2014/main" id="{893269B6-184A-4EF9-BF44-EA37B77683DF}"/>
              </a:ext>
            </a:extLst>
          </p:cNvPr>
          <p:cNvSpPr/>
          <p:nvPr/>
        </p:nvSpPr>
        <p:spPr>
          <a:xfrm>
            <a:off x="479425" y="556179"/>
            <a:ext cx="11233150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Por un lado, se señala que en tanto que la princesa mogol era oriental,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esto fue un motivo para que fuera llamada china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por los poblanos de su tiempo. </a:t>
            </a:r>
          </a:p>
        </p:txBody>
      </p:sp>
    </p:spTree>
    <p:extLst>
      <p:ext uri="{BB962C8B-B14F-4D97-AF65-F5344CB8AC3E}">
        <p14:creationId xmlns:p14="http://schemas.microsoft.com/office/powerpoint/2010/main" val="9667599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6875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3125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8625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70125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87250"/>
                            </p:stCondLst>
                            <p:childTnLst>
                              <p:par>
                                <p:cTn id="25" presetID="1" presetClass="entr" presetSubtype="0" fill="hold" grpId="0" nodeType="afterEffect" nodePh="1">
                                  <p:stCondLst>
                                    <p:cond delay="5000"/>
                                  </p:stCondLst>
                                  <p:endCondLst>
                                    <p:cond evt="begin" delay="0">
                                      <p:tn val="2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  <p:bldP spid="9" grpId="0"/>
      <p:bldP spid="10" grpId="0"/>
      <p:bldP spid="13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uadroTexto 4">
            <a:extLst>
              <a:ext uri="{FF2B5EF4-FFF2-40B4-BE49-F238E27FC236}">
                <a16:creationId xmlns:a16="http://schemas.microsoft.com/office/drawing/2014/main" id="{359E564D-406B-414A-A6C7-A016BF3FC71E}"/>
              </a:ext>
            </a:extLst>
          </p:cNvPr>
          <p:cNvSpPr txBox="1"/>
          <p:nvPr/>
        </p:nvSpPr>
        <p:spPr>
          <a:xfrm>
            <a:off x="-206476" y="-516188"/>
            <a:ext cx="12639368" cy="7905135"/>
          </a:xfrm>
          <a:prstGeom prst="rect">
            <a:avLst/>
          </a:prstGeom>
          <a:solidFill>
            <a:schemeClr val="bg1">
              <a:alpha val="65000"/>
            </a:schemeClr>
          </a:solidFill>
        </p:spPr>
        <p:txBody>
          <a:bodyPr wrap="square" rtlCol="0">
            <a:spAutoFit/>
          </a:bodyPr>
          <a:lstStyle/>
          <a:p>
            <a:endParaRPr lang="es-MX" dirty="0"/>
          </a:p>
        </p:txBody>
      </p:sp>
      <p:pic>
        <p:nvPicPr>
          <p:cNvPr id="3" name="Imagen 2" descr="Imagen que contiene texto&#10;&#10;Descripción generada con confianza muy alta">
            <a:extLst>
              <a:ext uri="{FF2B5EF4-FFF2-40B4-BE49-F238E27FC236}">
                <a16:creationId xmlns:a16="http://schemas.microsoft.com/office/drawing/2014/main" id="{B15AEE55-8C74-442C-ABEA-27FBAD1826B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17979" y="670123"/>
            <a:ext cx="7383744" cy="5537808"/>
          </a:xfrm>
          <a:prstGeom prst="rect">
            <a:avLst/>
          </a:prstGeom>
          <a:ln w="88900" cap="sq" cmpd="thickThin">
            <a:solidFill>
              <a:schemeClr val="accent4">
                <a:lumMod val="5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CuadroTexto 3">
            <a:extLst>
              <a:ext uri="{FF2B5EF4-FFF2-40B4-BE49-F238E27FC236}">
                <a16:creationId xmlns:a16="http://schemas.microsoft.com/office/drawing/2014/main" id="{4F91E513-AB1A-4974-B18B-B80B57D669AE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0105150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000"/>
                            </p:stCondLst>
                            <p:childTnLst>
                              <p:par>
                                <p:cTn id="12" presetID="1" presetClass="entr" presetSubtype="0" fill="hold" grpId="0" nodeType="afterEffect" nodePh="1">
                                  <p:stCondLst>
                                    <p:cond delay="59000"/>
                                  </p:stCondLst>
                                  <p:endCondLst>
                                    <p:cond evt="begin" delay="0">
                                      <p:tn val="12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CuadroTexto 14">
            <a:extLst>
              <a:ext uri="{FF2B5EF4-FFF2-40B4-BE49-F238E27FC236}">
                <a16:creationId xmlns:a16="http://schemas.microsoft.com/office/drawing/2014/main" id="{A6D36831-3A37-491F-804F-DB59B140C0DE}"/>
              </a:ext>
            </a:extLst>
          </p:cNvPr>
          <p:cNvSpPr txBox="1"/>
          <p:nvPr/>
        </p:nvSpPr>
        <p:spPr>
          <a:xfrm>
            <a:off x="-206476" y="-516188"/>
            <a:ext cx="12639368" cy="7905135"/>
          </a:xfrm>
          <a:prstGeom prst="rect">
            <a:avLst/>
          </a:prstGeom>
          <a:solidFill>
            <a:schemeClr val="bg1">
              <a:alpha val="65000"/>
            </a:schemeClr>
          </a:solidFill>
        </p:spPr>
        <p:txBody>
          <a:bodyPr wrap="square" rtlCol="0">
            <a:spAutoFit/>
          </a:bodyPr>
          <a:lstStyle/>
          <a:p>
            <a:endParaRPr lang="es-MX" dirty="0"/>
          </a:p>
        </p:txBody>
      </p:sp>
      <p:pic>
        <p:nvPicPr>
          <p:cNvPr id="6" name="Imagen 5" descr="Imagen que contiene ropa&#10;&#10;Descripción generada con confianza alta">
            <a:extLst>
              <a:ext uri="{FF2B5EF4-FFF2-40B4-BE49-F238E27FC236}">
                <a16:creationId xmlns:a16="http://schemas.microsoft.com/office/drawing/2014/main" id="{1F95FB34-E5A4-465F-9BB2-0A05078A3D3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5750" b="94750" l="10000" r="90000">
                        <a14:foregroundMark x1="49500" y1="90500" x2="49500" y2="90500"/>
                        <a14:foregroundMark x1="51000" y1="94750" x2="51000" y2="94750"/>
                        <a14:foregroundMark x1="51000" y1="10500" x2="51000" y2="10500"/>
                        <a14:foregroundMark x1="59500" y1="11250" x2="59500" y2="11250"/>
                        <a14:foregroundMark x1="49500" y1="12250" x2="49500" y2="12250"/>
                        <a14:foregroundMark x1="67000" y1="11250" x2="67000" y2="11250"/>
                        <a14:foregroundMark x1="67500" y1="7750" x2="67500" y2="7750"/>
                        <a14:foregroundMark x1="76000" y1="6000" x2="76000" y2="6000"/>
                        <a14:foregroundMark x1="80000" y1="6750" x2="80000" y2="6750"/>
                        <a14:foregroundMark x1="79000" y1="5750" x2="79000" y2="5750"/>
                        <a14:backgroundMark x1="60000" y1="18500" x2="60000" y2="18500"/>
                        <a14:backgroundMark x1="59000" y1="18500" x2="59000" y2="18500"/>
                        <a14:backgroundMark x1="43000" y1="18250" x2="43000" y2="1825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826" y="264485"/>
            <a:ext cx="3108263" cy="6216526"/>
          </a:xfrm>
          <a:prstGeom prst="rect">
            <a:avLst/>
          </a:prstGeom>
        </p:spPr>
      </p:pic>
      <p:sp>
        <p:nvSpPr>
          <p:cNvPr id="8" name="Rectángulo 7">
            <a:extLst>
              <a:ext uri="{FF2B5EF4-FFF2-40B4-BE49-F238E27FC236}">
                <a16:creationId xmlns:a16="http://schemas.microsoft.com/office/drawing/2014/main" id="{0737B290-9DFF-45B5-A442-6269701C3A09}"/>
              </a:ext>
            </a:extLst>
          </p:cNvPr>
          <p:cNvSpPr/>
          <p:nvPr/>
        </p:nvSpPr>
        <p:spPr>
          <a:xfrm>
            <a:off x="2604654" y="555428"/>
            <a:ext cx="9107921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Sin embargo, durante la primera mitad del siglo XIX,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ninguna mención sobre Catarina de San Juan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hacia referencia al supuesto mote de china,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menos aún acompañado del gentilicio poblana.</a:t>
            </a:r>
          </a:p>
        </p:txBody>
      </p:sp>
      <p:sp>
        <p:nvSpPr>
          <p:cNvPr id="9" name="Rectángulo 8">
            <a:extLst>
              <a:ext uri="{FF2B5EF4-FFF2-40B4-BE49-F238E27FC236}">
                <a16:creationId xmlns:a16="http://schemas.microsoft.com/office/drawing/2014/main" id="{BAE0FB73-605C-4C4A-8FE5-F22A9CFD2410}"/>
              </a:ext>
            </a:extLst>
          </p:cNvPr>
          <p:cNvSpPr/>
          <p:nvPr/>
        </p:nvSpPr>
        <p:spPr>
          <a:xfrm>
            <a:off x="2604654" y="2347043"/>
            <a:ext cx="9114075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Sin embargo, es probable que la segunda propuesta presentada en el párrafo anterior arroje alguna luz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sobre el origen del apodo de la china mexicana.</a:t>
            </a:r>
          </a:p>
        </p:txBody>
      </p:sp>
      <p:sp>
        <p:nvSpPr>
          <p:cNvPr id="10" name="Rectángulo 9">
            <a:extLst>
              <a:ext uri="{FF2B5EF4-FFF2-40B4-BE49-F238E27FC236}">
                <a16:creationId xmlns:a16="http://schemas.microsoft.com/office/drawing/2014/main" id="{9435F09D-690B-48C2-8D81-8877B2937408}"/>
              </a:ext>
            </a:extLst>
          </p:cNvPr>
          <p:cNvSpPr/>
          <p:nvPr/>
        </p:nvSpPr>
        <p:spPr>
          <a:xfrm>
            <a:off x="2479964" y="3754362"/>
            <a:ext cx="9232611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En efecto, en la Nueva España la sociedad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estaba organizada por estamentos definidos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por una combinación de sangres, donde las posiciones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más altas eran ocupadas por aquellas personas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que supuestamente poseían una mayor proporción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de sangre española europea,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mientras que un mayor componente de sangre africana colocaba a una persona en los estamentos inferiores.</a:t>
            </a:r>
          </a:p>
        </p:txBody>
      </p:sp>
      <p:sp>
        <p:nvSpPr>
          <p:cNvPr id="14" name="CuadroTexto 13">
            <a:extLst>
              <a:ext uri="{FF2B5EF4-FFF2-40B4-BE49-F238E27FC236}">
                <a16:creationId xmlns:a16="http://schemas.microsoft.com/office/drawing/2014/main" id="{C0BEF390-C42A-47E5-A1EE-C607EBF206D4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9584960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2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200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38750"/>
                            </p:stCondLst>
                            <p:childTnLst>
                              <p:par>
                                <p:cTn id="22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79625"/>
                            </p:stCondLst>
                            <p:childTnLst>
                              <p:par>
                                <p:cTn id="26" presetID="1" presetClass="entr" presetSubtype="0" fill="hold" grpId="0" nodeType="afterEffect" nodePh="1">
                                  <p:stCondLst>
                                    <p:cond delay="5000"/>
                                  </p:stCondLst>
                                  <p:endCondLst>
                                    <p:cond evt="begin" delay="0">
                                      <p:tn val="26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0" grpId="0"/>
      <p:bldP spid="14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CuadroTexto 14">
            <a:extLst>
              <a:ext uri="{FF2B5EF4-FFF2-40B4-BE49-F238E27FC236}">
                <a16:creationId xmlns:a16="http://schemas.microsoft.com/office/drawing/2014/main" id="{A6D36831-3A37-491F-804F-DB59B140C0DE}"/>
              </a:ext>
            </a:extLst>
          </p:cNvPr>
          <p:cNvSpPr txBox="1"/>
          <p:nvPr/>
        </p:nvSpPr>
        <p:spPr>
          <a:xfrm>
            <a:off x="-206476" y="-516188"/>
            <a:ext cx="12639368" cy="7905135"/>
          </a:xfrm>
          <a:prstGeom prst="rect">
            <a:avLst/>
          </a:prstGeom>
          <a:solidFill>
            <a:schemeClr val="bg1">
              <a:alpha val="65000"/>
            </a:schemeClr>
          </a:solidFill>
        </p:spPr>
        <p:txBody>
          <a:bodyPr wrap="square" rtlCol="0">
            <a:spAutoFit/>
          </a:bodyPr>
          <a:lstStyle/>
          <a:p>
            <a:endParaRPr lang="es-MX" dirty="0"/>
          </a:p>
        </p:txBody>
      </p:sp>
      <p:sp>
        <p:nvSpPr>
          <p:cNvPr id="11" name="Rectángulo 10">
            <a:extLst>
              <a:ext uri="{FF2B5EF4-FFF2-40B4-BE49-F238E27FC236}">
                <a16:creationId xmlns:a16="http://schemas.microsoft.com/office/drawing/2014/main" id="{D2D06398-7459-4B29-B860-B60FE2A36BD1}"/>
              </a:ext>
            </a:extLst>
          </p:cNvPr>
          <p:cNvSpPr/>
          <p:nvPr/>
        </p:nvSpPr>
        <p:spPr>
          <a:xfrm>
            <a:off x="490748" y="559808"/>
            <a:ext cx="7754891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Los chinos eran aquellos descendientes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de lobo y negra, lobo e india, mulato e india,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o bien, español y morisca,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de entre muchas otras combinaciones.</a:t>
            </a:r>
          </a:p>
        </p:txBody>
      </p:sp>
      <p:sp>
        <p:nvSpPr>
          <p:cNvPr id="12" name="Rectángulo 11">
            <a:extLst>
              <a:ext uri="{FF2B5EF4-FFF2-40B4-BE49-F238E27FC236}">
                <a16:creationId xmlns:a16="http://schemas.microsoft.com/office/drawing/2014/main" id="{B48AAE70-1FC6-4094-B7E8-18756FBD9FD2}"/>
              </a:ext>
            </a:extLst>
          </p:cNvPr>
          <p:cNvSpPr/>
          <p:nvPr/>
        </p:nvSpPr>
        <p:spPr>
          <a:xfrm>
            <a:off x="518456" y="1974421"/>
            <a:ext cx="7727183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Todas estas combinaciones daban como resultado que un chino poseía tres cuartas partes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de sangre negra y un cuarto de sangre indígena.</a:t>
            </a:r>
          </a:p>
        </p:txBody>
      </p:sp>
      <p:sp>
        <p:nvSpPr>
          <p:cNvPr id="13" name="Rectángulo 12">
            <a:extLst>
              <a:ext uri="{FF2B5EF4-FFF2-40B4-BE49-F238E27FC236}">
                <a16:creationId xmlns:a16="http://schemas.microsoft.com/office/drawing/2014/main" id="{3696BA4D-C9D5-4C6F-B829-CC0DB036AAF2}"/>
              </a:ext>
            </a:extLst>
          </p:cNvPr>
          <p:cNvSpPr/>
          <p:nvPr/>
        </p:nvSpPr>
        <p:spPr>
          <a:xfrm>
            <a:off x="518456" y="3192163"/>
            <a:ext cx="7727183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Según el trabajo de María Concepción García Saiz sobre la iconografía de las castas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en el arte novohispano, el vocablo china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parecer tener un origen quechua.</a:t>
            </a:r>
          </a:p>
        </p:txBody>
      </p:sp>
      <p:sp>
        <p:nvSpPr>
          <p:cNvPr id="14" name="CuadroTexto 13">
            <a:extLst>
              <a:ext uri="{FF2B5EF4-FFF2-40B4-BE49-F238E27FC236}">
                <a16:creationId xmlns:a16="http://schemas.microsoft.com/office/drawing/2014/main" id="{C0BEF390-C42A-47E5-A1EE-C607EBF206D4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6" name="Imagen 15" descr="Imagen que contiene persona, transportando, sujetando, ropa&#10;&#10;Descripción generada con confianza alta">
            <a:extLst>
              <a:ext uri="{FF2B5EF4-FFF2-40B4-BE49-F238E27FC236}">
                <a16:creationId xmlns:a16="http://schemas.microsoft.com/office/drawing/2014/main" id="{E823DBA4-ABE0-4554-88EC-1E969B70BC8E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018"/>
          <a:stretch/>
        </p:blipFill>
        <p:spPr>
          <a:xfrm>
            <a:off x="8245639" y="577512"/>
            <a:ext cx="3401478" cy="568968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4">
                <a:lumMod val="60000"/>
                <a:lumOff val="40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7" name="Rectángulo 16">
            <a:extLst>
              <a:ext uri="{FF2B5EF4-FFF2-40B4-BE49-F238E27FC236}">
                <a16:creationId xmlns:a16="http://schemas.microsoft.com/office/drawing/2014/main" id="{0B20B082-3C04-4EF1-BCD0-2FD9AC064186}"/>
              </a:ext>
            </a:extLst>
          </p:cNvPr>
          <p:cNvSpPr/>
          <p:nvPr/>
        </p:nvSpPr>
        <p:spPr>
          <a:xfrm>
            <a:off x="449930" y="4608972"/>
            <a:ext cx="7766213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La autora da al término la connotación de india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o mestiza que se dedica al servicio doméstico,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mujer de bajo pueblo,​ y añade que es posible que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en esa categoría cayeran las personas de pelo rizado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«</a:t>
            </a:r>
            <a:r>
              <a:rPr lang="es-MX" sz="2400" b="1" dirty="0">
                <a:solidFill>
                  <a:srgbClr val="74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que en México se sigue llamando cabello chino</a:t>
            </a: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».</a:t>
            </a:r>
          </a:p>
        </p:txBody>
      </p:sp>
    </p:spTree>
    <p:extLst>
      <p:ext uri="{BB962C8B-B14F-4D97-AF65-F5344CB8AC3E}">
        <p14:creationId xmlns:p14="http://schemas.microsoft.com/office/powerpoint/2010/main" val="8811354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182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2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825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2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35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2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2125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2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79625"/>
                            </p:stCondLst>
                            <p:childTnLst>
                              <p:par>
                                <p:cTn id="24" presetID="1" presetClass="entr" presetSubtype="0" fill="hold" grpId="0" nodeType="afterEffect" nodePh="1">
                                  <p:stCondLst>
                                    <p:cond delay="5000"/>
                                  </p:stCondLst>
                                  <p:endCondLst>
                                    <p:cond evt="begin" delay="0">
                                      <p:tn val="24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/>
      <p:bldP spid="13" grpId="0"/>
      <p:bldP spid="14" grpId="0"/>
      <p:bldP spid="17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CuadroTexto 8">
            <a:extLst>
              <a:ext uri="{FF2B5EF4-FFF2-40B4-BE49-F238E27FC236}">
                <a16:creationId xmlns:a16="http://schemas.microsoft.com/office/drawing/2014/main" id="{F749F512-F22B-4CD6-A734-83CDD9423DE3}"/>
              </a:ext>
            </a:extLst>
          </p:cNvPr>
          <p:cNvSpPr txBox="1"/>
          <p:nvPr/>
        </p:nvSpPr>
        <p:spPr>
          <a:xfrm>
            <a:off x="-206476" y="-516188"/>
            <a:ext cx="12639368" cy="7905135"/>
          </a:xfrm>
          <a:prstGeom prst="rect">
            <a:avLst/>
          </a:prstGeom>
          <a:solidFill>
            <a:schemeClr val="bg1">
              <a:alpha val="65000"/>
            </a:schemeClr>
          </a:solidFill>
        </p:spPr>
        <p:txBody>
          <a:bodyPr wrap="square" rtlCol="0">
            <a:spAutoFit/>
          </a:bodyPr>
          <a:lstStyle/>
          <a:p>
            <a:endParaRPr lang="es-MX" dirty="0"/>
          </a:p>
        </p:txBody>
      </p:sp>
      <p:pic>
        <p:nvPicPr>
          <p:cNvPr id="3" name="Imagen 2" descr="Imagen que contiene persona, suelo, exterior, de pie&#10;&#10;Descripción generada con confianza muy alta">
            <a:extLst>
              <a:ext uri="{FF2B5EF4-FFF2-40B4-BE49-F238E27FC236}">
                <a16:creationId xmlns:a16="http://schemas.microsoft.com/office/drawing/2014/main" id="{87625AC4-8ACE-4F6D-B36D-EBCAC647C99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6026" y="1354622"/>
            <a:ext cx="5017257" cy="3192800"/>
          </a:xfrm>
          <a:prstGeom prst="rect">
            <a:avLst/>
          </a:prstGeom>
          <a:ln w="127000" cap="rnd">
            <a:solidFill>
              <a:schemeClr val="accent2">
                <a:lumMod val="40000"/>
                <a:lumOff val="60000"/>
              </a:schemeClr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5" name="Rectángulo 4">
            <a:extLst>
              <a:ext uri="{FF2B5EF4-FFF2-40B4-BE49-F238E27FC236}">
                <a16:creationId xmlns:a16="http://schemas.microsoft.com/office/drawing/2014/main" id="{197BED14-309D-444E-B881-361FBDCE69CF}"/>
              </a:ext>
            </a:extLst>
          </p:cNvPr>
          <p:cNvSpPr/>
          <p:nvPr/>
        </p:nvSpPr>
        <p:spPr>
          <a:xfrm>
            <a:off x="479425" y="509484"/>
            <a:ext cx="1123315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Como quiera que haya sido, hay que señalar que chinas las hubo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y las hay en otras partes de México e incluso de América Latina.</a:t>
            </a:r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256CF48F-CDEA-4284-BBAE-0AF6ACBF3DE9}"/>
              </a:ext>
            </a:extLst>
          </p:cNvPr>
          <p:cNvSpPr/>
          <p:nvPr/>
        </p:nvSpPr>
        <p:spPr>
          <a:xfrm>
            <a:off x="5582654" y="1370663"/>
            <a:ext cx="6129922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En México, por ejemplo, las chinas oaxaqueñas son las bailarinas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del Jarabe del Valle que representa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a los Valles Centrales de Oaxaca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en la Guelaguetza. </a:t>
            </a:r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B0C12220-C2BD-44CE-85C0-06D3F2F83A15}"/>
              </a:ext>
            </a:extLst>
          </p:cNvPr>
          <p:cNvSpPr/>
          <p:nvPr/>
        </p:nvSpPr>
        <p:spPr>
          <a:xfrm>
            <a:off x="5582654" y="3041223"/>
            <a:ext cx="6129922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La indumentaria de las chinas oaxaqueñas sólo se distingue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de aquélla de la china poblana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en que la falda no está bordada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con lentejuelas y chaquiras.</a:t>
            </a:r>
          </a:p>
        </p:txBody>
      </p:sp>
      <p:sp>
        <p:nvSpPr>
          <p:cNvPr id="8" name="CuadroTexto 7">
            <a:extLst>
              <a:ext uri="{FF2B5EF4-FFF2-40B4-BE49-F238E27FC236}">
                <a16:creationId xmlns:a16="http://schemas.microsoft.com/office/drawing/2014/main" id="{3C572034-E760-4DDB-A908-986EC1A3058C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Rectángulo 9">
            <a:extLst>
              <a:ext uri="{FF2B5EF4-FFF2-40B4-BE49-F238E27FC236}">
                <a16:creationId xmlns:a16="http://schemas.microsoft.com/office/drawing/2014/main" id="{A2591D81-17FF-47F5-86E5-A72DAE6F29C0}"/>
              </a:ext>
            </a:extLst>
          </p:cNvPr>
          <p:cNvSpPr/>
          <p:nvPr/>
        </p:nvSpPr>
        <p:spPr>
          <a:xfrm>
            <a:off x="479425" y="4720555"/>
            <a:ext cx="11233151" cy="16466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En el mismo estado de Puebla, las chinas </a:t>
            </a:r>
            <a:r>
              <a:rPr lang="es-MX" sz="2400" b="1" dirty="0" err="1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atlixquenses</a:t>
            </a: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,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(</a:t>
            </a:r>
            <a:r>
              <a:rPr lang="es-MX" sz="2400" b="1" dirty="0">
                <a:solidFill>
                  <a:srgbClr val="5A278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propiamente </a:t>
            </a: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"</a:t>
            </a:r>
            <a:r>
              <a:rPr lang="es-MX" sz="2400" b="1" dirty="0">
                <a:solidFill>
                  <a:srgbClr val="74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chinas </a:t>
            </a:r>
            <a:r>
              <a:rPr lang="es-MX" sz="2400" b="1" dirty="0" err="1">
                <a:solidFill>
                  <a:srgbClr val="74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atlixqueñas</a:t>
            </a: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", </a:t>
            </a:r>
            <a:r>
              <a:rPr lang="es-MX" sz="2400" b="1" dirty="0">
                <a:solidFill>
                  <a:srgbClr val="5A278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ya que el uso de este tipo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solidFill>
                  <a:srgbClr val="5A278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de vestuario es de tiempos anteriores a la introducción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solidFill>
                  <a:srgbClr val="5A278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de la denominación</a:t>
            </a: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 "</a:t>
            </a:r>
            <a:r>
              <a:rPr lang="es-MX" sz="2400" b="1" dirty="0" err="1">
                <a:solidFill>
                  <a:srgbClr val="74350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atlixquense</a:t>
            </a: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") son otros personajes del folclor local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que participan en el festival cultural Atlixcáyotl en sus dos partes:</a:t>
            </a:r>
          </a:p>
        </p:txBody>
      </p:sp>
    </p:spTree>
    <p:extLst>
      <p:ext uri="{BB962C8B-B14F-4D97-AF65-F5344CB8AC3E}">
        <p14:creationId xmlns:p14="http://schemas.microsoft.com/office/powerpoint/2010/main" val="881863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4500"/>
                            </p:stCondLst>
                            <p:childTnLst>
                              <p:par>
                                <p:cTn id="9" presetID="2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9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9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9500" accel="50000" fill="hold">
                                          <p:stCondLst>
                                            <p:cond delay="95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9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9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9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9500" accel="50000" fill="hold">
                                          <p:stCondLst>
                                            <p:cond delay="95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9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350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25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85750"/>
                            </p:stCondLst>
                            <p:childTnLst>
                              <p:par>
                                <p:cTn id="31" presetID="1" presetClass="entr" presetSubtype="0" fill="hold" grpId="0" nodeType="afterEffect" nodePh="1">
                                  <p:stCondLst>
                                    <p:cond delay="5000"/>
                                  </p:stCondLst>
                                  <p:endCondLst>
                                    <p:cond evt="begin" delay="0">
                                      <p:tn val="31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  <p:bldP spid="10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CuadroTexto 9">
            <a:extLst>
              <a:ext uri="{FF2B5EF4-FFF2-40B4-BE49-F238E27FC236}">
                <a16:creationId xmlns:a16="http://schemas.microsoft.com/office/drawing/2014/main" id="{FF28C700-0E4A-41CD-8925-7F4C7B56E070}"/>
              </a:ext>
            </a:extLst>
          </p:cNvPr>
          <p:cNvSpPr txBox="1"/>
          <p:nvPr/>
        </p:nvSpPr>
        <p:spPr>
          <a:xfrm>
            <a:off x="-206476" y="-516188"/>
            <a:ext cx="12639368" cy="7905135"/>
          </a:xfrm>
          <a:prstGeom prst="rect">
            <a:avLst/>
          </a:prstGeom>
          <a:solidFill>
            <a:schemeClr val="bg1">
              <a:alpha val="65000"/>
            </a:schemeClr>
          </a:solidFill>
        </p:spPr>
        <p:txBody>
          <a:bodyPr wrap="square" rtlCol="0">
            <a:spAutoFit/>
          </a:bodyPr>
          <a:lstStyle/>
          <a:p>
            <a:endParaRPr lang="es-MX" dirty="0"/>
          </a:p>
        </p:txBody>
      </p:sp>
      <p:pic>
        <p:nvPicPr>
          <p:cNvPr id="8" name="Imagen 7" descr="Imagen que contiene tarta, persona, sujetando, interior&#10;&#10;Descripción generada con confianza alta">
            <a:extLst>
              <a:ext uri="{FF2B5EF4-FFF2-40B4-BE49-F238E27FC236}">
                <a16:creationId xmlns:a16="http://schemas.microsoft.com/office/drawing/2014/main" id="{934E2946-D907-43F9-8687-27458D2126B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2378" b="94980" l="7540" r="92262">
                        <a14:foregroundMark x1="21627" y1="46103" x2="21627" y2="46103"/>
                        <a14:foregroundMark x1="92262" y1="43065" x2="92262" y2="43065"/>
                        <a14:foregroundMark x1="69246" y1="50727" x2="69246" y2="50727"/>
                        <a14:foregroundMark x1="69246" y1="51123" x2="69246" y2="51123"/>
                        <a14:foregroundMark x1="67460" y1="50462" x2="67460" y2="50462"/>
                        <a14:foregroundMark x1="72222" y1="50462" x2="72222" y2="50462"/>
                        <a14:foregroundMark x1="10714" y1="86526" x2="10714" y2="86526"/>
                        <a14:foregroundMark x1="32540" y1="93791" x2="32540" y2="93791"/>
                        <a14:foregroundMark x1="60317" y1="40819" x2="60317" y2="40819"/>
                        <a14:foregroundMark x1="59524" y1="42272" x2="59524" y2="42272"/>
                        <a14:foregroundMark x1="54960" y1="35931" x2="54960" y2="35931"/>
                        <a14:foregroundMark x1="51587" y1="34742" x2="51587" y2="34742"/>
                        <a14:foregroundMark x1="68056" y1="26288" x2="68056" y2="26288"/>
                        <a14:foregroundMark x1="58333" y1="27873" x2="58333" y2="27873"/>
                        <a14:foregroundMark x1="58929" y1="28269" x2="58929" y2="28269"/>
                        <a14:foregroundMark x1="57341" y1="28534" x2="57341" y2="28534"/>
                        <a14:foregroundMark x1="75794" y1="26024" x2="75794" y2="26024"/>
                        <a14:foregroundMark x1="71032" y1="26288" x2="71032" y2="26288"/>
                        <a14:foregroundMark x1="73810" y1="24703" x2="73810" y2="24703"/>
                        <a14:foregroundMark x1="78373" y1="27741" x2="78373" y2="27741"/>
                        <a14:foregroundMark x1="79762" y1="28137" x2="79762" y2="28137"/>
                        <a14:foregroundMark x1="81349" y1="24439" x2="81349" y2="24439"/>
                        <a14:foregroundMark x1="80754" y1="24703" x2="80754" y2="24703"/>
                        <a14:foregroundMark x1="83730" y1="21268" x2="83730" y2="21268"/>
                        <a14:foregroundMark x1="71627" y1="19551" x2="71627" y2="19551"/>
                        <a14:foregroundMark x1="57341" y1="14003" x2="57341" y2="14003"/>
                        <a14:foregroundMark x1="48214" y1="8454" x2="48214" y2="8454"/>
                        <a14:foregroundMark x1="30556" y1="8322" x2="30556" y2="8322"/>
                        <a14:foregroundMark x1="24802" y1="8719" x2="24802" y2="8719"/>
                        <a14:foregroundMark x1="29365" y1="6869" x2="29365" y2="6869"/>
                        <a14:foregroundMark x1="37698" y1="3831" x2="37698" y2="3831"/>
                        <a14:foregroundMark x1="30556" y1="3831" x2="30556" y2="3831"/>
                        <a14:foregroundMark x1="40079" y1="2642" x2="40079" y2="2642"/>
                        <a14:foregroundMark x1="38889" y1="2378" x2="38889" y2="2378"/>
                        <a14:foregroundMark x1="53175" y1="3831" x2="53175" y2="3831"/>
                        <a14:foregroundMark x1="48214" y1="3038" x2="48214" y2="3038"/>
                        <a14:foregroundMark x1="45833" y1="2378" x2="45833" y2="2378"/>
                        <a14:foregroundMark x1="42460" y1="2642" x2="42460" y2="2642"/>
                        <a14:foregroundMark x1="59524" y1="6869" x2="59524" y2="6869"/>
                        <a14:foregroundMark x1="60714" y1="8454" x2="60714" y2="8454"/>
                        <a14:foregroundMark x1="63095" y1="12285" x2="63095" y2="12285"/>
                        <a14:foregroundMark x1="81944" y1="19551" x2="81944" y2="19551"/>
                        <a14:foregroundMark x1="7540" y1="86262" x2="7540" y2="86262"/>
                        <a14:foregroundMark x1="9722" y1="80978" x2="9722" y2="80978"/>
                        <a14:foregroundMark x1="75198" y1="79657" x2="75198" y2="79657"/>
                        <a14:foregroundMark x1="75794" y1="79657" x2="75794" y2="79657"/>
                        <a14:foregroundMark x1="63492" y1="93131" x2="63492" y2="93131"/>
                        <a14:foregroundMark x1="69444" y1="92734" x2="69444" y2="92734"/>
                        <a14:foregroundMark x1="67659" y1="92734" x2="67659" y2="92734"/>
                        <a14:foregroundMark x1="53968" y1="94980" x2="53968" y2="94980"/>
                        <a14:foregroundMark x1="75595" y1="78996" x2="75595" y2="78996"/>
                        <a14:foregroundMark x1="75198" y1="78203" x2="75198" y2="78203"/>
                        <a14:foregroundMark x1="73810" y1="75958" x2="73810" y2="75958"/>
                        <a14:foregroundMark x1="51984" y1="81638" x2="51984" y2="81638"/>
                        <a14:foregroundMark x1="36706" y1="83223" x2="36706" y2="83223"/>
                        <a14:foregroundMark x1="30556" y1="81242" x2="30556" y2="81242"/>
                        <a14:foregroundMark x1="86508" y1="39234" x2="86508" y2="39234"/>
                        <a14:foregroundMark x1="84921" y1="36592" x2="84921" y2="36592"/>
                        <a14:foregroundMark x1="87698" y1="37781" x2="87698" y2="37781"/>
                        <a14:foregroundMark x1="88889" y1="40819" x2="88889" y2="40819"/>
                        <a14:foregroundMark x1="90079" y1="40555" x2="90079" y2="40555"/>
                        <a14:foregroundMark x1="88690" y1="38838" x2="88690" y2="38838"/>
                        <a14:foregroundMark x1="85317" y1="36592" x2="85317" y2="36592"/>
                        <a14:foregroundMark x1="84325" y1="35535" x2="84325" y2="35535"/>
                        <a14:foregroundMark x1="77381" y1="28666" x2="77381" y2="28666"/>
                        <a14:foregroundMark x1="79167" y1="28137" x2="79167" y2="28137"/>
                        <a14:foregroundMark x1="78968" y1="28269" x2="78968" y2="28269"/>
                        <a14:foregroundMark x1="78571" y1="29062" x2="78571" y2="29062"/>
                        <a14:foregroundMark x1="25794" y1="52576" x2="25794" y2="52576"/>
                        <a14:foregroundMark x1="21627" y1="52180" x2="21627" y2="52180"/>
                        <a14:foregroundMark x1="22421" y1="54293" x2="22421" y2="54293"/>
                        <a14:foregroundMark x1="21627" y1="57596" x2="21627" y2="57596"/>
                        <a14:foregroundMark x1="21032" y1="56935" x2="21032" y2="56935"/>
                        <a14:foregroundMark x1="19444" y1="59841" x2="19444" y2="59841"/>
                        <a14:foregroundMark x1="17857" y1="61955" x2="17857" y2="61955"/>
                        <a14:foregroundMark x1="19643" y1="58124" x2="19643" y2="58124"/>
                        <a14:foregroundMark x1="21230" y1="54690" x2="21230" y2="54690"/>
                        <a14:foregroundMark x1="69246" y1="13474" x2="69246" y2="13474"/>
                        <a14:foregroundMark x1="71032" y1="14399" x2="71032" y2="14399"/>
                        <a14:foregroundMark x1="81548" y1="17966" x2="81548" y2="17966"/>
                        <a14:foregroundMark x1="79762" y1="15720" x2="79762" y2="15720"/>
                        <a14:foregroundMark x1="77976" y1="28269" x2="77976" y2="28269"/>
                        <a14:foregroundMark x1="79167" y1="28137" x2="79167" y2="2813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95728" y="401050"/>
            <a:ext cx="4037271" cy="6063918"/>
          </a:xfrm>
          <a:prstGeom prst="rect">
            <a:avLst/>
          </a:prstGeom>
        </p:spPr>
      </p:pic>
      <p:sp>
        <p:nvSpPr>
          <p:cNvPr id="5" name="Rectángulo 4">
            <a:extLst>
              <a:ext uri="{FF2B5EF4-FFF2-40B4-BE49-F238E27FC236}">
                <a16:creationId xmlns:a16="http://schemas.microsoft.com/office/drawing/2014/main" id="{011AB575-CDA8-4D85-B975-3FDA90E40E72}"/>
              </a:ext>
            </a:extLst>
          </p:cNvPr>
          <p:cNvSpPr/>
          <p:nvPr/>
        </p:nvSpPr>
        <p:spPr>
          <a:xfrm>
            <a:off x="497310" y="555444"/>
            <a:ext cx="7926639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El </a:t>
            </a:r>
            <a:r>
              <a:rPr lang="es-MX" sz="2400" b="1" dirty="0" err="1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Atlixcayotontli</a:t>
            </a: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(el segundo domingo de septiembre)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y el Huey Atlixcáyotl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(</a:t>
            </a:r>
            <a:r>
              <a:rPr lang="es-MX" sz="2400" b="1" dirty="0">
                <a:solidFill>
                  <a:srgbClr val="74350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el último domingo del mismo mes</a:t>
            </a: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)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de la ciudad de Atlixco.</a:t>
            </a:r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BC4F79A0-4DA9-4AAF-B47B-773A10FC74F8}"/>
              </a:ext>
            </a:extLst>
          </p:cNvPr>
          <p:cNvSpPr/>
          <p:nvPr/>
        </p:nvSpPr>
        <p:spPr>
          <a:xfrm>
            <a:off x="497309" y="2714556"/>
            <a:ext cx="7926639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Con el nombre de chinos se llama en general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a las clases populares del Perú,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y chinas fueron también las mujeres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de los gauchos uruguayos y argentinos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y los huasos chilenos.</a:t>
            </a:r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023EA0CF-EBBE-41DE-8EC9-739434AEFDC7}"/>
              </a:ext>
            </a:extLst>
          </p:cNvPr>
          <p:cNvSpPr/>
          <p:nvPr/>
        </p:nvSpPr>
        <p:spPr>
          <a:xfrm>
            <a:off x="433142" y="4980865"/>
            <a:ext cx="7652080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En Colombia en la zona central del país y en Bogotá,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se le llama chino(</a:t>
            </a:r>
            <a:r>
              <a:rPr lang="es-MX" sz="2400" b="1" dirty="0">
                <a:solidFill>
                  <a:srgbClr val="74350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s</a:t>
            </a: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) o chinas(</a:t>
            </a:r>
            <a:r>
              <a:rPr lang="es-MX" sz="2400" b="1" dirty="0">
                <a:solidFill>
                  <a:srgbClr val="74350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s</a:t>
            </a: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) a personas jóvenes,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o en forma de cariño a una mujer joven y hermosa (</a:t>
            </a:r>
            <a:r>
              <a:rPr lang="es-MX" sz="2400" b="1" dirty="0">
                <a:solidFill>
                  <a:srgbClr val="74350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chinita linda</a:t>
            </a: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).</a:t>
            </a:r>
          </a:p>
        </p:txBody>
      </p:sp>
      <p:sp>
        <p:nvSpPr>
          <p:cNvPr id="9" name="CuadroTexto 8">
            <a:extLst>
              <a:ext uri="{FF2B5EF4-FFF2-40B4-BE49-F238E27FC236}">
                <a16:creationId xmlns:a16="http://schemas.microsoft.com/office/drawing/2014/main" id="{BBE7AC8C-7A78-42E8-AA2A-1269B8BD3D3E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4126655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6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6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6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67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675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5750"/>
                            </p:stCondLst>
                            <p:childTnLst>
                              <p:par>
                                <p:cTn id="1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5250"/>
                            </p:stCondLst>
                            <p:childTnLst>
                              <p:par>
                                <p:cTn id="23" presetID="1" presetClass="entr" presetSubtype="0" fill="hold" grpId="0" nodeType="afterEffect" nodePh="1">
                                  <p:stCondLst>
                                    <p:cond delay="5000"/>
                                  </p:stCondLst>
                                  <p:endCondLst>
                                    <p:cond evt="begin" delay="0">
                                      <p:tn val="23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9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CuadroTexto 12">
            <a:extLst>
              <a:ext uri="{FF2B5EF4-FFF2-40B4-BE49-F238E27FC236}">
                <a16:creationId xmlns:a16="http://schemas.microsoft.com/office/drawing/2014/main" id="{7E185A5F-E03B-4F89-9FE9-8F53208DAA63}"/>
              </a:ext>
            </a:extLst>
          </p:cNvPr>
          <p:cNvSpPr txBox="1"/>
          <p:nvPr/>
        </p:nvSpPr>
        <p:spPr>
          <a:xfrm>
            <a:off x="-206476" y="-1703300"/>
            <a:ext cx="12767444" cy="8561300"/>
          </a:xfrm>
          <a:prstGeom prst="rect">
            <a:avLst/>
          </a:prstGeom>
          <a:solidFill>
            <a:schemeClr val="bg1">
              <a:alpha val="65000"/>
            </a:schemeClr>
          </a:solidFill>
        </p:spPr>
        <p:txBody>
          <a:bodyPr wrap="square" rtlCol="0">
            <a:spAutoFit/>
          </a:bodyPr>
          <a:lstStyle/>
          <a:p>
            <a:endParaRPr lang="es-MX" dirty="0"/>
          </a:p>
        </p:txBody>
      </p:sp>
      <p:sp>
        <p:nvSpPr>
          <p:cNvPr id="10" name="CuadroTexto 9">
            <a:extLst>
              <a:ext uri="{FF2B5EF4-FFF2-40B4-BE49-F238E27FC236}">
                <a16:creationId xmlns:a16="http://schemas.microsoft.com/office/drawing/2014/main" id="{1A99783A-E8EA-4DB9-A753-17BC113B6EC2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" name="Rectángulo 11">
            <a:extLst>
              <a:ext uri="{FF2B5EF4-FFF2-40B4-BE49-F238E27FC236}">
                <a16:creationId xmlns:a16="http://schemas.microsoft.com/office/drawing/2014/main" id="{128FC120-62E8-43B2-B223-B2F4B9AE7B8D}"/>
              </a:ext>
            </a:extLst>
          </p:cNvPr>
          <p:cNvSpPr/>
          <p:nvPr/>
        </p:nvSpPr>
        <p:spPr>
          <a:xfrm>
            <a:off x="368970" y="470025"/>
            <a:ext cx="3184341" cy="1020792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marL="0" marR="0" lvl="0" indent="0" algn="ctr" defTabSz="1219170" rtl="0" eaLnBrk="1" fontAlgn="auto" latinLnBrk="0" hangingPunct="1">
              <a:lnSpc>
                <a:spcPts val="3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6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/>
                <a:ea typeface="+mn-ea"/>
                <a:cs typeface="Arial"/>
              </a:rPr>
              <a:t>Indumentaria </a:t>
            </a:r>
          </a:p>
          <a:p>
            <a:pPr marL="0" marR="0" lvl="0" indent="0" algn="ctr" defTabSz="1219170" rtl="0" eaLnBrk="1" fontAlgn="auto" latinLnBrk="0" hangingPunct="1">
              <a:lnSpc>
                <a:spcPts val="3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6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/>
                <a:ea typeface="+mn-ea"/>
                <a:cs typeface="Arial"/>
              </a:rPr>
              <a:t>de la china</a:t>
            </a:r>
          </a:p>
        </p:txBody>
      </p:sp>
      <p:sp>
        <p:nvSpPr>
          <p:cNvPr id="15" name="Rectángulo 14">
            <a:extLst>
              <a:ext uri="{FF2B5EF4-FFF2-40B4-BE49-F238E27FC236}">
                <a16:creationId xmlns:a16="http://schemas.microsoft.com/office/drawing/2014/main" id="{EED17734-BF72-4EC7-A1C3-364C3E03B62E}"/>
              </a:ext>
            </a:extLst>
          </p:cNvPr>
          <p:cNvSpPr/>
          <p:nvPr/>
        </p:nvSpPr>
        <p:spPr>
          <a:xfrm>
            <a:off x="3553311" y="565645"/>
            <a:ext cx="8149431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La indumentaria de la china poblana es atribuida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a Catarina de San Juan, aunque es bien cierto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que incorpora elementos de las diversas culturas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que se mezclaron en la Nueva España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durante tres siglos de dominio español.</a:t>
            </a:r>
          </a:p>
        </p:txBody>
      </p:sp>
      <p:pic>
        <p:nvPicPr>
          <p:cNvPr id="16" name="Imagen 15">
            <a:extLst>
              <a:ext uri="{FF2B5EF4-FFF2-40B4-BE49-F238E27FC236}">
                <a16:creationId xmlns:a16="http://schemas.microsoft.com/office/drawing/2014/main" id="{085F3AA1-681C-4779-A92E-932BB88E410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53483" y="1501768"/>
            <a:ext cx="2943712" cy="440172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6">
                <a:lumMod val="60000"/>
                <a:lumOff val="40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7" name="Rectángulo 16">
            <a:extLst>
              <a:ext uri="{FF2B5EF4-FFF2-40B4-BE49-F238E27FC236}">
                <a16:creationId xmlns:a16="http://schemas.microsoft.com/office/drawing/2014/main" id="{A8060164-5E87-4880-9E59-6E2ECA6E58A4}"/>
              </a:ext>
            </a:extLst>
          </p:cNvPr>
          <p:cNvSpPr/>
          <p:nvPr/>
        </p:nvSpPr>
        <p:spPr>
          <a:xfrm>
            <a:off x="3463254" y="2646724"/>
            <a:ext cx="8239487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Según descripciones del siglo </a:t>
            </a:r>
            <a:r>
              <a:rPr lang="es-MX" sz="20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XIX</a:t>
            </a: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, época en que fueron muy populares en varias ciudades del centro y sureste de México; el atuendo de la china estaba compuesto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por las siguientes prendas:</a:t>
            </a:r>
          </a:p>
        </p:txBody>
      </p:sp>
      <p:sp>
        <p:nvSpPr>
          <p:cNvPr id="18" name="Rectángulo 17">
            <a:extLst>
              <a:ext uri="{FF2B5EF4-FFF2-40B4-BE49-F238E27FC236}">
                <a16:creationId xmlns:a16="http://schemas.microsoft.com/office/drawing/2014/main" id="{BC0C0A6E-F75A-4419-957B-5165219EA5D3}"/>
              </a:ext>
            </a:extLst>
          </p:cNvPr>
          <p:cNvSpPr/>
          <p:nvPr/>
        </p:nvSpPr>
        <p:spPr>
          <a:xfrm>
            <a:off x="479426" y="5623992"/>
            <a:ext cx="1123315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MX" sz="2400" b="1" dirty="0">
                <a:solidFill>
                  <a:srgbClr val="74350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                                       "La china", en una litografía que acompañó el texto del    mismo título en el libro costumbrista </a:t>
            </a:r>
            <a:r>
              <a:rPr lang="es-MX" sz="24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Los mexicanos pintados por sí mismos</a:t>
            </a:r>
            <a:r>
              <a:rPr lang="es-MX" sz="2400" b="1" dirty="0">
                <a:solidFill>
                  <a:srgbClr val="74350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.</a:t>
            </a:r>
          </a:p>
        </p:txBody>
      </p:sp>
      <p:sp>
        <p:nvSpPr>
          <p:cNvPr id="19" name="Rectángulo 18">
            <a:extLst>
              <a:ext uri="{FF2B5EF4-FFF2-40B4-BE49-F238E27FC236}">
                <a16:creationId xmlns:a16="http://schemas.microsoft.com/office/drawing/2014/main" id="{64F8F66D-13A0-4A2A-80DD-CF333E9D0D24}"/>
              </a:ext>
            </a:extLst>
          </p:cNvPr>
          <p:cNvSpPr/>
          <p:nvPr/>
        </p:nvSpPr>
        <p:spPr>
          <a:xfrm>
            <a:off x="3563143" y="4307085"/>
            <a:ext cx="8149432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Una camisa blanca, con labores de deshilado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y bordado de seda y chaquira con motivos geométricos y florales en colores vivos.</a:t>
            </a:r>
          </a:p>
        </p:txBody>
      </p:sp>
    </p:spTree>
    <p:extLst>
      <p:ext uri="{BB962C8B-B14F-4D97-AF65-F5344CB8AC3E}">
        <p14:creationId xmlns:p14="http://schemas.microsoft.com/office/powerpoint/2010/main" val="2812782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6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42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5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5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5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2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35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2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425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25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695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25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85375"/>
                            </p:stCondLst>
                            <p:childTnLst>
                              <p:par>
                                <p:cTn id="33" presetID="1" presetClass="entr" presetSubtype="0" fill="hold" grpId="0" nodeType="afterEffect" nodePh="1">
                                  <p:stCondLst>
                                    <p:cond delay="5000"/>
                                  </p:stCondLst>
                                  <p:endCondLst>
                                    <p:cond evt="begin" delay="0">
                                      <p:tn val="33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0" grpId="0"/>
      <p:bldP spid="12" grpId="0"/>
      <p:bldP spid="15" grpId="0"/>
      <p:bldP spid="17" grpId="0"/>
      <p:bldP spid="18" grpId="0"/>
      <p:bldP spid="19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CuadroTexto 14">
            <a:extLst>
              <a:ext uri="{FF2B5EF4-FFF2-40B4-BE49-F238E27FC236}">
                <a16:creationId xmlns:a16="http://schemas.microsoft.com/office/drawing/2014/main" id="{2D1E53DE-4878-429C-8747-06D76F620257}"/>
              </a:ext>
            </a:extLst>
          </p:cNvPr>
          <p:cNvSpPr txBox="1"/>
          <p:nvPr/>
        </p:nvSpPr>
        <p:spPr>
          <a:xfrm>
            <a:off x="-206476" y="-516188"/>
            <a:ext cx="12639368" cy="7905135"/>
          </a:xfrm>
          <a:prstGeom prst="rect">
            <a:avLst/>
          </a:prstGeom>
          <a:solidFill>
            <a:schemeClr val="bg1">
              <a:alpha val="65000"/>
            </a:schemeClr>
          </a:solidFill>
        </p:spPr>
        <p:txBody>
          <a:bodyPr wrap="square" rtlCol="0">
            <a:spAutoFit/>
          </a:bodyPr>
          <a:lstStyle/>
          <a:p>
            <a:endParaRPr lang="es-MX" dirty="0"/>
          </a:p>
        </p:txBody>
      </p:sp>
      <p:pic>
        <p:nvPicPr>
          <p:cNvPr id="3" name="Imagen 2" descr="Imagen que contiene ropa, falda&#10;&#10;Descripción generada con confianza muy alta">
            <a:extLst>
              <a:ext uri="{FF2B5EF4-FFF2-40B4-BE49-F238E27FC236}">
                <a16:creationId xmlns:a16="http://schemas.microsoft.com/office/drawing/2014/main" id="{79376F5E-2FEF-46A8-93D3-BABABBD13708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7957" b="92637" l="9877" r="89771">
                        <a14:foregroundMark x1="46737" y1="92637" x2="46737" y2="92637"/>
                        <a14:foregroundMark x1="42857" y1="7957" x2="42857" y2="7957"/>
                        <a14:backgroundMark x1="36861" y1="36105" x2="36861" y2="36105"/>
                        <a14:backgroundMark x1="36861" y1="35867" x2="36861" y2="35867"/>
                        <a14:backgroundMark x1="36861" y1="36342" x2="36861" y2="36342"/>
                        <a14:backgroundMark x1="53439" y1="33967" x2="53439" y2="33967"/>
                        <a14:backgroundMark x1="53792" y1="39192" x2="53792" y2="39192"/>
                        <a14:backgroundMark x1="67196" y1="56295" x2="67196" y2="56295"/>
                        <a14:backgroundMark x1="67196" y1="57245" x2="67196" y2="57245"/>
                        <a14:backgroundMark x1="66843" y1="55226" x2="66843" y2="55226"/>
                        <a14:backgroundMark x1="42504" y1="20665" x2="42504" y2="2066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1471" r="26793"/>
          <a:stretch/>
        </p:blipFill>
        <p:spPr>
          <a:xfrm>
            <a:off x="9384633" y="179350"/>
            <a:ext cx="2322223" cy="6409297"/>
          </a:xfrm>
          <a:prstGeom prst="rect">
            <a:avLst/>
          </a:prstGeom>
        </p:spPr>
      </p:pic>
      <p:sp>
        <p:nvSpPr>
          <p:cNvPr id="4" name="Rectángulo 3">
            <a:extLst>
              <a:ext uri="{FF2B5EF4-FFF2-40B4-BE49-F238E27FC236}">
                <a16:creationId xmlns:a16="http://schemas.microsoft.com/office/drawing/2014/main" id="{4CC2C3AE-ABC6-4FC3-8B09-D6CEB9F325B7}"/>
              </a:ext>
            </a:extLst>
          </p:cNvPr>
          <p:cNvSpPr/>
          <p:nvPr/>
        </p:nvSpPr>
        <p:spPr>
          <a:xfrm>
            <a:off x="479425" y="555886"/>
            <a:ext cx="9242092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La camisa era lo suficientemente escotada para dejar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ver una parte de su cuello y de su pecho,​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lo cual no dejaba de escandalizar a las damas de buen tono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de la sociedad decimonónica mexicana.</a:t>
            </a:r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BDFE7B8F-0D5D-49E1-ABBA-388848FFC68D}"/>
              </a:ext>
            </a:extLst>
          </p:cNvPr>
          <p:cNvSpPr/>
          <p:nvPr/>
        </p:nvSpPr>
        <p:spPr>
          <a:xfrm>
            <a:off x="479425" y="2542584"/>
            <a:ext cx="924209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Una falda llamada castor,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que tomó su nombre de la tela con que era hecha.</a:t>
            </a:r>
          </a:p>
        </p:txBody>
      </p:sp>
      <p:sp>
        <p:nvSpPr>
          <p:cNvPr id="8" name="Rectángulo 7">
            <a:extLst>
              <a:ext uri="{FF2B5EF4-FFF2-40B4-BE49-F238E27FC236}">
                <a16:creationId xmlns:a16="http://schemas.microsoft.com/office/drawing/2014/main" id="{C8B788D8-06DF-4126-B8A7-5C123DC64A71}"/>
              </a:ext>
            </a:extLst>
          </p:cNvPr>
          <p:cNvSpPr/>
          <p:nvPr/>
        </p:nvSpPr>
        <p:spPr>
          <a:xfrm>
            <a:off x="479427" y="3974215"/>
            <a:ext cx="8985416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El castor era trabajado con lentejuelas y camarones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que formaban dibujos geométricos y florales.</a:t>
            </a:r>
          </a:p>
        </p:txBody>
      </p:sp>
      <p:sp>
        <p:nvSpPr>
          <p:cNvPr id="9" name="Rectángulo 8">
            <a:extLst>
              <a:ext uri="{FF2B5EF4-FFF2-40B4-BE49-F238E27FC236}">
                <a16:creationId xmlns:a16="http://schemas.microsoft.com/office/drawing/2014/main" id="{B8BAB2C7-531C-4907-AA5B-991DCEE7F47A}"/>
              </a:ext>
            </a:extLst>
          </p:cNvPr>
          <p:cNvSpPr/>
          <p:nvPr/>
        </p:nvSpPr>
        <p:spPr>
          <a:xfrm>
            <a:off x="479425" y="5281304"/>
            <a:ext cx="9370427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Los grupos de danza folclórica han popularizado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una versión que lleva bordado en lentejuelas,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chaquiras y canutillos el Escudo Nacional de México.</a:t>
            </a:r>
          </a:p>
        </p:txBody>
      </p:sp>
      <p:sp>
        <p:nvSpPr>
          <p:cNvPr id="14" name="CuadroTexto 13">
            <a:extLst>
              <a:ext uri="{FF2B5EF4-FFF2-40B4-BE49-F238E27FC236}">
                <a16:creationId xmlns:a16="http://schemas.microsoft.com/office/drawing/2014/main" id="{2B98A462-97F1-468D-8519-079B8F4A90EB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7121850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2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2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225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875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3375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61125"/>
                            </p:stCondLst>
                            <p:childTnLst>
                              <p:par>
                                <p:cTn id="25" presetID="1" presetClass="entr" presetSubtype="0" fill="hold" grpId="0" nodeType="afterEffect" nodePh="1">
                                  <p:stCondLst>
                                    <p:cond delay="5000"/>
                                  </p:stCondLst>
                                  <p:endCondLst>
                                    <p:cond evt="begin" delay="0">
                                      <p:tn val="2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7" grpId="0"/>
      <p:bldP spid="8" grpId="0"/>
      <p:bldP spid="9" grpId="0"/>
      <p:bldP spid="14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CuadroTexto 14">
            <a:extLst>
              <a:ext uri="{FF2B5EF4-FFF2-40B4-BE49-F238E27FC236}">
                <a16:creationId xmlns:a16="http://schemas.microsoft.com/office/drawing/2014/main" id="{2D1E53DE-4878-429C-8747-06D76F620257}"/>
              </a:ext>
            </a:extLst>
          </p:cNvPr>
          <p:cNvSpPr txBox="1"/>
          <p:nvPr/>
        </p:nvSpPr>
        <p:spPr>
          <a:xfrm>
            <a:off x="-206477" y="-516188"/>
            <a:ext cx="12890795" cy="7905135"/>
          </a:xfrm>
          <a:prstGeom prst="rect">
            <a:avLst/>
          </a:prstGeom>
          <a:solidFill>
            <a:schemeClr val="bg1">
              <a:alpha val="65000"/>
            </a:schemeClr>
          </a:solidFill>
        </p:spPr>
        <p:txBody>
          <a:bodyPr wrap="square" rtlCol="0">
            <a:spAutoFit/>
          </a:bodyPr>
          <a:lstStyle/>
          <a:p>
            <a:endParaRPr lang="es-MX" dirty="0"/>
          </a:p>
        </p:txBody>
      </p:sp>
      <p:sp>
        <p:nvSpPr>
          <p:cNvPr id="10" name="Rectángulo 9">
            <a:extLst>
              <a:ext uri="{FF2B5EF4-FFF2-40B4-BE49-F238E27FC236}">
                <a16:creationId xmlns:a16="http://schemas.microsoft.com/office/drawing/2014/main" id="{E84B666F-5274-4537-9398-E6DCC503E54B}"/>
              </a:ext>
            </a:extLst>
          </p:cNvPr>
          <p:cNvSpPr/>
          <p:nvPr/>
        </p:nvSpPr>
        <p:spPr>
          <a:xfrm>
            <a:off x="4114438" y="557634"/>
            <a:ext cx="7598137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Unos </a:t>
            </a:r>
            <a:r>
              <a:rPr lang="es-MX" sz="2400" b="1" dirty="0" err="1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porabajos</a:t>
            </a: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 blancos, con las puntas enchiladas,​ es decir, con el borde inferior orlado por un encaje de motivos zigzagueantes.</a:t>
            </a:r>
          </a:p>
        </p:txBody>
      </p:sp>
      <p:sp>
        <p:nvSpPr>
          <p:cNvPr id="11" name="Rectángulo 10">
            <a:extLst>
              <a:ext uri="{FF2B5EF4-FFF2-40B4-BE49-F238E27FC236}">
                <a16:creationId xmlns:a16="http://schemas.microsoft.com/office/drawing/2014/main" id="{BC24E002-F454-4827-A879-46BC669A5C8B}"/>
              </a:ext>
            </a:extLst>
          </p:cNvPr>
          <p:cNvSpPr/>
          <p:nvPr/>
        </p:nvSpPr>
        <p:spPr>
          <a:xfrm>
            <a:off x="4123655" y="2005383"/>
            <a:ext cx="7588920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Los </a:t>
            </a:r>
            <a:r>
              <a:rPr lang="es-MX" sz="2400" b="1" dirty="0" err="1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porabajos</a:t>
            </a: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 de una china poblana asomaban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bajo su castor, y debían servir como una especie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de trampa de luz para que el cuerpo de la mujer ataviada de china no se adivinara a contraluz.</a:t>
            </a:r>
          </a:p>
        </p:txBody>
      </p:sp>
      <p:sp>
        <p:nvSpPr>
          <p:cNvPr id="12" name="Rectángulo 11">
            <a:extLst>
              <a:ext uri="{FF2B5EF4-FFF2-40B4-BE49-F238E27FC236}">
                <a16:creationId xmlns:a16="http://schemas.microsoft.com/office/drawing/2014/main" id="{8FD96DFA-416D-40E9-B6FD-8E2B36F2BE86}"/>
              </a:ext>
            </a:extLst>
          </p:cNvPr>
          <p:cNvSpPr/>
          <p:nvPr/>
        </p:nvSpPr>
        <p:spPr>
          <a:xfrm>
            <a:off x="4093120" y="3866268"/>
            <a:ext cx="7598137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Una banda que servía para sujetar el castor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y los </a:t>
            </a:r>
            <a:r>
              <a:rPr lang="es-MX" sz="2400" b="1" dirty="0" err="1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porabajos</a:t>
            </a: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 a la cintura de la mujer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que lo portaba.</a:t>
            </a:r>
          </a:p>
        </p:txBody>
      </p:sp>
      <p:sp>
        <p:nvSpPr>
          <p:cNvPr id="13" name="Rectángulo 12">
            <a:extLst>
              <a:ext uri="{FF2B5EF4-FFF2-40B4-BE49-F238E27FC236}">
                <a16:creationId xmlns:a16="http://schemas.microsoft.com/office/drawing/2014/main" id="{A613FD56-892E-4B46-B7DF-90431AF56517}"/>
              </a:ext>
            </a:extLst>
          </p:cNvPr>
          <p:cNvSpPr/>
          <p:nvPr/>
        </p:nvSpPr>
        <p:spPr>
          <a:xfrm>
            <a:off x="4123655" y="5284535"/>
            <a:ext cx="7598137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La banda podía o no estar trabajada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con labores de bordado,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o bien, ser tejida en técnica de brocado.</a:t>
            </a:r>
          </a:p>
        </p:txBody>
      </p:sp>
      <p:sp>
        <p:nvSpPr>
          <p:cNvPr id="14" name="CuadroTexto 13">
            <a:extLst>
              <a:ext uri="{FF2B5EF4-FFF2-40B4-BE49-F238E27FC236}">
                <a16:creationId xmlns:a16="http://schemas.microsoft.com/office/drawing/2014/main" id="{2B98A462-97F1-468D-8519-079B8F4A90EB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6" name="Imagen 15" descr="Imagen que contiene suelo, interior, edificio, pared&#10;&#10;Descripción generada con confianza alta">
            <a:extLst>
              <a:ext uri="{FF2B5EF4-FFF2-40B4-BE49-F238E27FC236}">
                <a16:creationId xmlns:a16="http://schemas.microsoft.com/office/drawing/2014/main" id="{BC1A4958-7276-436D-8F56-BCA58A6D7C4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8867" y="653886"/>
            <a:ext cx="3565571" cy="555440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1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4798490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8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8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250" accel="50000" fill="hold">
                                          <p:stCondLst>
                                            <p:cond delay="825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6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8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8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8250" accel="50000" fill="hold">
                                          <p:stCondLst>
                                            <p:cond delay="825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65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6500"/>
                            </p:stCondLst>
                            <p:childTnLst>
                              <p:par>
                                <p:cTn id="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2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675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2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4900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2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61500"/>
                            </p:stCondLst>
                            <p:childTnLst>
                              <p:par>
                                <p:cTn id="31" presetID="1" presetClass="entr" presetSubtype="0" fill="hold" grpId="0" nodeType="afterEffect" nodePh="1">
                                  <p:stCondLst>
                                    <p:cond delay="5000"/>
                                  </p:stCondLst>
                                  <p:endCondLst>
                                    <p:cond evt="begin" delay="0">
                                      <p:tn val="31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  <p:bldP spid="12" grpId="0"/>
      <p:bldP spid="13" grpId="0"/>
      <p:bldP spid="14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CuadroTexto 12">
            <a:extLst>
              <a:ext uri="{FF2B5EF4-FFF2-40B4-BE49-F238E27FC236}">
                <a16:creationId xmlns:a16="http://schemas.microsoft.com/office/drawing/2014/main" id="{781EC3C1-DCF1-449E-960E-51EED662438C}"/>
              </a:ext>
            </a:extLst>
          </p:cNvPr>
          <p:cNvSpPr txBox="1"/>
          <p:nvPr/>
        </p:nvSpPr>
        <p:spPr>
          <a:xfrm>
            <a:off x="-206476" y="-516188"/>
            <a:ext cx="12639368" cy="7905135"/>
          </a:xfrm>
          <a:prstGeom prst="rect">
            <a:avLst/>
          </a:prstGeom>
          <a:solidFill>
            <a:schemeClr val="bg1">
              <a:alpha val="65000"/>
            </a:schemeClr>
          </a:solidFill>
        </p:spPr>
        <p:txBody>
          <a:bodyPr wrap="square" rtlCol="0">
            <a:spAutoFit/>
          </a:bodyPr>
          <a:lstStyle/>
          <a:p>
            <a:endParaRPr lang="es-MX" dirty="0"/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4CC2C3AE-ABC6-4FC3-8B09-D6CEB9F325B7}"/>
              </a:ext>
            </a:extLst>
          </p:cNvPr>
          <p:cNvSpPr/>
          <p:nvPr/>
        </p:nvSpPr>
        <p:spPr>
          <a:xfrm>
            <a:off x="499348" y="555428"/>
            <a:ext cx="850211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Un rebozo, que lo mismo podía ser de seda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cuando más fino o de bolita, en el mayor de los casos. </a:t>
            </a:r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33F3E657-3BAB-4C90-8B0A-4F26BB2F7F1B}"/>
              </a:ext>
            </a:extLst>
          </p:cNvPr>
          <p:cNvSpPr/>
          <p:nvPr/>
        </p:nvSpPr>
        <p:spPr>
          <a:xfrm>
            <a:off x="499347" y="1441396"/>
            <a:ext cx="8502113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El rebozo es una prenda muy común en México,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aun en la actualidad.</a:t>
            </a:r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A3039375-DA9B-45F0-86DB-7C212DD15E3B}"/>
              </a:ext>
            </a:extLst>
          </p:cNvPr>
          <p:cNvSpPr/>
          <p:nvPr/>
        </p:nvSpPr>
        <p:spPr>
          <a:xfrm>
            <a:off x="499347" y="2300382"/>
            <a:ext cx="8502114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Lo usan las mujeres para cubrirse del frío,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pero también era empleado para cargar bebés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o cualquier otra cosa cuyo tamaño y peso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hicieran difícil llevarlo entre las manos.</a:t>
            </a:r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4217CA8F-7EC2-480B-9703-F992D594FD75}"/>
              </a:ext>
            </a:extLst>
          </p:cNvPr>
          <p:cNvSpPr/>
          <p:nvPr/>
        </p:nvSpPr>
        <p:spPr>
          <a:xfrm>
            <a:off x="499346" y="3750727"/>
            <a:ext cx="8502114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El rebozo de bolita, que era el más comúnmente empleado por las chinas, era tejido con hilos de color azul y blanco, y tuvo como cuna el poblado otomí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de Santa María del Río (</a:t>
            </a:r>
            <a:r>
              <a:rPr lang="es-MX" sz="2400" b="1" dirty="0">
                <a:solidFill>
                  <a:srgbClr val="74350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San Luis Potosí</a:t>
            </a: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).</a:t>
            </a:r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731D60E5-56B2-4E54-B191-6C7C4104EAD9}"/>
              </a:ext>
            </a:extLst>
          </p:cNvPr>
          <p:cNvSpPr/>
          <p:nvPr/>
        </p:nvSpPr>
        <p:spPr>
          <a:xfrm>
            <a:off x="499346" y="5267436"/>
            <a:ext cx="8502114" cy="10310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En algunas ocasiones,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la china solía llevar una mascada de seda que mal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le cubría lo que el escote de la camisa dejaba asomar.</a:t>
            </a:r>
          </a:p>
        </p:txBody>
      </p:sp>
      <p:sp>
        <p:nvSpPr>
          <p:cNvPr id="11" name="CuadroTexto 10">
            <a:extLst>
              <a:ext uri="{FF2B5EF4-FFF2-40B4-BE49-F238E27FC236}">
                <a16:creationId xmlns:a16="http://schemas.microsoft.com/office/drawing/2014/main" id="{3819B731-116A-48AF-9A2D-895BAEE00E88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4" name="Imagen 13" descr="Imagen que contiene ropa, interior, persona&#10;&#10;Descripción generada con confianza alta">
            <a:extLst>
              <a:ext uri="{FF2B5EF4-FFF2-40B4-BE49-F238E27FC236}">
                <a16:creationId xmlns:a16="http://schemas.microsoft.com/office/drawing/2014/main" id="{F8CCBAB3-A575-4947-AD87-57E556B4E5FE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39"/>
          <a:stretch/>
        </p:blipFill>
        <p:spPr>
          <a:xfrm flipH="1">
            <a:off x="9001459" y="577511"/>
            <a:ext cx="2661145" cy="567384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4">
                <a:lumMod val="60000"/>
                <a:lumOff val="40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5422253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407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11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20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4075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61375"/>
                            </p:stCondLst>
                            <p:childTnLst>
                              <p:par>
                                <p:cTn id="22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76375"/>
                            </p:stCondLst>
                            <p:childTnLst>
                              <p:par>
                                <p:cTn id="26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26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3" grpId="0"/>
      <p:bldP spid="5" grpId="0"/>
      <p:bldP spid="6" grpId="0"/>
      <p:bldP spid="7" grpId="0"/>
      <p:bldP spid="11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CuadroTexto 12">
            <a:extLst>
              <a:ext uri="{FF2B5EF4-FFF2-40B4-BE49-F238E27FC236}">
                <a16:creationId xmlns:a16="http://schemas.microsoft.com/office/drawing/2014/main" id="{781EC3C1-DCF1-449E-960E-51EED662438C}"/>
              </a:ext>
            </a:extLst>
          </p:cNvPr>
          <p:cNvSpPr txBox="1"/>
          <p:nvPr/>
        </p:nvSpPr>
        <p:spPr>
          <a:xfrm>
            <a:off x="-206476" y="-516188"/>
            <a:ext cx="12639368" cy="7905135"/>
          </a:xfrm>
          <a:prstGeom prst="rect">
            <a:avLst/>
          </a:prstGeom>
          <a:solidFill>
            <a:schemeClr val="bg1">
              <a:alpha val="65000"/>
            </a:schemeClr>
          </a:solidFill>
        </p:spPr>
        <p:txBody>
          <a:bodyPr wrap="square" rtlCol="0">
            <a:spAutoFit/>
          </a:bodyPr>
          <a:lstStyle/>
          <a:p>
            <a:endParaRPr lang="es-MX" dirty="0"/>
          </a:p>
        </p:txBody>
      </p:sp>
      <p:sp>
        <p:nvSpPr>
          <p:cNvPr id="11" name="CuadroTexto 10">
            <a:extLst>
              <a:ext uri="{FF2B5EF4-FFF2-40B4-BE49-F238E27FC236}">
                <a16:creationId xmlns:a16="http://schemas.microsoft.com/office/drawing/2014/main" id="{3819B731-116A-48AF-9A2D-895BAEE00E88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2" name="Imagen 11" descr="Imagen que contiene ropa, falda&#10;&#10;Descripción generada con confianza muy alta">
            <a:extLst>
              <a:ext uri="{FF2B5EF4-FFF2-40B4-BE49-F238E27FC236}">
                <a16:creationId xmlns:a16="http://schemas.microsoft.com/office/drawing/2014/main" id="{76E42F63-6761-4BDD-B3C1-DFB45C1F7738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7957" b="91924" l="9877" r="89771">
                        <a14:foregroundMark x1="43034" y1="8076" x2="43034" y2="8076"/>
                        <a14:foregroundMark x1="46384" y1="91924" x2="46384" y2="91924"/>
                        <a14:foregroundMark x1="38977" y1="86817" x2="38977" y2="86817"/>
                        <a14:foregroundMark x1="64727" y1="57126" x2="64727" y2="57126"/>
                        <a14:foregroundMark x1="28924" y1="55107" x2="28924" y2="55107"/>
                        <a14:backgroundMark x1="53263" y1="34086" x2="53263" y2="34086"/>
                        <a14:backgroundMark x1="53263" y1="33373" x2="53263" y2="33373"/>
                        <a14:backgroundMark x1="53616" y1="32779" x2="53616" y2="32779"/>
                        <a14:backgroundMark x1="36508" y1="36105" x2="36508" y2="36105"/>
                        <a14:backgroundMark x1="53616" y1="39192" x2="53616" y2="39192"/>
                        <a14:backgroundMark x1="32628" y1="43587" x2="32628" y2="4358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0900" t="5456" r="26300" b="4040"/>
          <a:stretch/>
        </p:blipFill>
        <p:spPr>
          <a:xfrm flipH="1">
            <a:off x="504795" y="565317"/>
            <a:ext cx="2436614" cy="5743408"/>
          </a:xfrm>
          <a:prstGeom prst="rect">
            <a:avLst/>
          </a:prstGeom>
        </p:spPr>
      </p:pic>
      <p:sp>
        <p:nvSpPr>
          <p:cNvPr id="14" name="Rectángulo 13">
            <a:extLst>
              <a:ext uri="{FF2B5EF4-FFF2-40B4-BE49-F238E27FC236}">
                <a16:creationId xmlns:a16="http://schemas.microsoft.com/office/drawing/2014/main" id="{6165574E-18C9-4C51-AF03-F0A94F072960}"/>
              </a:ext>
            </a:extLst>
          </p:cNvPr>
          <p:cNvSpPr/>
          <p:nvPr/>
        </p:nvSpPr>
        <p:spPr>
          <a:xfrm>
            <a:off x="2502568" y="578760"/>
            <a:ext cx="9210007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De estas mascadas, José María Rivera escribió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que esas regularmente vienen a casa los domingos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para volver los lunes o martes al empeño.</a:t>
            </a:r>
          </a:p>
        </p:txBody>
      </p:sp>
      <p:sp>
        <p:nvSpPr>
          <p:cNvPr id="15" name="Rectángulo 14">
            <a:extLst>
              <a:ext uri="{FF2B5EF4-FFF2-40B4-BE49-F238E27FC236}">
                <a16:creationId xmlns:a16="http://schemas.microsoft.com/office/drawing/2014/main" id="{71286AED-1320-4E14-9007-604C0562346A}"/>
              </a:ext>
            </a:extLst>
          </p:cNvPr>
          <p:cNvSpPr/>
          <p:nvPr/>
        </p:nvSpPr>
        <p:spPr>
          <a:xfrm>
            <a:off x="2502568" y="2107875"/>
            <a:ext cx="9210007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Como calzado, Manuel Payno señalaba que a pesar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de sus carencias financieras, una china no dejaba de usar zapatos de raso bordados con hilos de seda.</a:t>
            </a:r>
          </a:p>
        </p:txBody>
      </p:sp>
      <p:sp>
        <p:nvSpPr>
          <p:cNvPr id="16" name="Rectángulo 15">
            <a:extLst>
              <a:ext uri="{FF2B5EF4-FFF2-40B4-BE49-F238E27FC236}">
                <a16:creationId xmlns:a16="http://schemas.microsoft.com/office/drawing/2014/main" id="{71EE84DD-AA17-4677-BB97-57A1DD37D1D3}"/>
              </a:ext>
            </a:extLst>
          </p:cNvPr>
          <p:cNvSpPr/>
          <p:nvPr/>
        </p:nvSpPr>
        <p:spPr>
          <a:xfrm>
            <a:off x="2679032" y="3782089"/>
            <a:ext cx="9031707" cy="10310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Este tipo de calzado aparece en algunos textos mexicanos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del siglo XIX como un indicador de que quien los portaba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era una mujer alegre.</a:t>
            </a:r>
          </a:p>
        </p:txBody>
      </p:sp>
      <p:sp>
        <p:nvSpPr>
          <p:cNvPr id="17" name="Rectángulo 16">
            <a:extLst>
              <a:ext uri="{FF2B5EF4-FFF2-40B4-BE49-F238E27FC236}">
                <a16:creationId xmlns:a16="http://schemas.microsoft.com/office/drawing/2014/main" id="{B8C8389C-5605-47A7-A892-9031839D67EA}"/>
              </a:ext>
            </a:extLst>
          </p:cNvPr>
          <p:cNvSpPr/>
          <p:nvPr/>
        </p:nvSpPr>
        <p:spPr>
          <a:xfrm>
            <a:off x="2767232" y="5275471"/>
            <a:ext cx="8943508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Además, la china complementaba el atuendo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con abalorios y joyas que adornaban sus orejas,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el pecho descubierto y las manos.</a:t>
            </a:r>
          </a:p>
        </p:txBody>
      </p:sp>
    </p:spTree>
    <p:extLst>
      <p:ext uri="{BB962C8B-B14F-4D97-AF65-F5344CB8AC3E}">
        <p14:creationId xmlns:p14="http://schemas.microsoft.com/office/powerpoint/2010/main" val="5079473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4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4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4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4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34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2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17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2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45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2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16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2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64875"/>
                            </p:stCondLst>
                            <p:childTnLst>
                              <p:par>
                                <p:cTn id="28" presetID="1" presetClass="entr" presetSubtype="0" fill="hold" grpId="0" nodeType="afterEffect" nodePh="1">
                                  <p:stCondLst>
                                    <p:cond delay="5000"/>
                                  </p:stCondLst>
                                  <p:endCondLst>
                                    <p:cond evt="begin" delay="0">
                                      <p:tn val="28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4" grpId="0"/>
      <p:bldP spid="15" grpId="0"/>
      <p:bldP spid="16" grpId="0"/>
      <p:bldP spid="17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7000" b="-1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CuadroTexto 11">
            <a:extLst>
              <a:ext uri="{FF2B5EF4-FFF2-40B4-BE49-F238E27FC236}">
                <a16:creationId xmlns:a16="http://schemas.microsoft.com/office/drawing/2014/main" id="{3E077778-0A0C-4082-B3CF-79A02CD44772}"/>
              </a:ext>
            </a:extLst>
          </p:cNvPr>
          <p:cNvSpPr txBox="1"/>
          <p:nvPr/>
        </p:nvSpPr>
        <p:spPr>
          <a:xfrm>
            <a:off x="-206476" y="-516188"/>
            <a:ext cx="12639368" cy="7905135"/>
          </a:xfrm>
          <a:prstGeom prst="rect">
            <a:avLst/>
          </a:prstGeom>
          <a:solidFill>
            <a:schemeClr val="bg1">
              <a:alpha val="65000"/>
            </a:schemeClr>
          </a:solidFill>
        </p:spPr>
        <p:txBody>
          <a:bodyPr wrap="square" rtlCol="0">
            <a:spAutoFit/>
          </a:bodyPr>
          <a:lstStyle/>
          <a:p>
            <a:endParaRPr lang="es-MX" dirty="0"/>
          </a:p>
        </p:txBody>
      </p:sp>
      <p:pic>
        <p:nvPicPr>
          <p:cNvPr id="3" name="Imagen 2" descr="Imagen que contiene foto, pared, mujer, interior&#10;&#10;Descripción generada con confianza muy alta">
            <a:extLst>
              <a:ext uri="{FF2B5EF4-FFF2-40B4-BE49-F238E27FC236}">
                <a16:creationId xmlns:a16="http://schemas.microsoft.com/office/drawing/2014/main" id="{EF08AE34-C716-48C6-A825-4482A3C0D90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4682" y="801483"/>
            <a:ext cx="4105076" cy="529283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bg2">
                <a:lumMod val="75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7" name="Rectángulo 6">
            <a:extLst>
              <a:ext uri="{FF2B5EF4-FFF2-40B4-BE49-F238E27FC236}">
                <a16:creationId xmlns:a16="http://schemas.microsoft.com/office/drawing/2014/main" id="{BC2705BE-B317-443C-8C23-35A212B39425}"/>
              </a:ext>
            </a:extLst>
          </p:cNvPr>
          <p:cNvSpPr/>
          <p:nvPr/>
        </p:nvSpPr>
        <p:spPr>
          <a:xfrm>
            <a:off x="5098472" y="553981"/>
            <a:ext cx="6614103" cy="1231106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6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/>
                <a:ea typeface="+mn-ea"/>
                <a:cs typeface="Arial"/>
              </a:rPr>
              <a:t>Representaciones culturales de la china</a:t>
            </a:r>
          </a:p>
        </p:txBody>
      </p:sp>
      <p:sp>
        <p:nvSpPr>
          <p:cNvPr id="8" name="Rectángulo 7">
            <a:extLst>
              <a:ext uri="{FF2B5EF4-FFF2-40B4-BE49-F238E27FC236}">
                <a16:creationId xmlns:a16="http://schemas.microsoft.com/office/drawing/2014/main" id="{36311EBD-CA9E-4CD7-AABC-E1736407E4C0}"/>
              </a:ext>
            </a:extLst>
          </p:cNvPr>
          <p:cNvSpPr/>
          <p:nvPr/>
        </p:nvSpPr>
        <p:spPr>
          <a:xfrm>
            <a:off x="4636168" y="2347754"/>
            <a:ext cx="7076407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«</a:t>
            </a:r>
            <a:r>
              <a:rPr lang="es-MX" sz="2400" b="1" dirty="0">
                <a:solidFill>
                  <a:srgbClr val="5A278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Eso sí que no;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solidFill>
                  <a:srgbClr val="5A278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yo soy la tierra que todos pisan,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solidFill>
                  <a:srgbClr val="5A278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pero no sé hacer capirotadas</a:t>
            </a: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».</a:t>
            </a:r>
          </a:p>
          <a:p>
            <a:pPr algn="ctr">
              <a:lnSpc>
                <a:spcPts val="2400"/>
              </a:lnSpc>
            </a:pPr>
            <a:endParaRPr lang="es-MX" sz="2400" b="1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Nova" panose="020B0504020202020204" pitchFamily="34" charset="0"/>
            </a:endParaRPr>
          </a:p>
        </p:txBody>
      </p:sp>
      <p:sp>
        <p:nvSpPr>
          <p:cNvPr id="9" name="Rectángulo 8">
            <a:extLst>
              <a:ext uri="{FF2B5EF4-FFF2-40B4-BE49-F238E27FC236}">
                <a16:creationId xmlns:a16="http://schemas.microsoft.com/office/drawing/2014/main" id="{2DB01F60-0829-4DD3-957A-43A3517D6BFA}"/>
              </a:ext>
            </a:extLst>
          </p:cNvPr>
          <p:cNvSpPr/>
          <p:nvPr/>
        </p:nvSpPr>
        <p:spPr>
          <a:xfrm>
            <a:off x="4946074" y="3839691"/>
            <a:ext cx="6766502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Todo estereotipo es un personaje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cargado de fuertes tintes que indican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que una persona que pertenece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a determinada clase,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debe sostener un comportamiento definido.</a:t>
            </a:r>
          </a:p>
        </p:txBody>
      </p:sp>
      <p:sp>
        <p:nvSpPr>
          <p:cNvPr id="10" name="Rectángulo 9">
            <a:extLst>
              <a:ext uri="{FF2B5EF4-FFF2-40B4-BE49-F238E27FC236}">
                <a16:creationId xmlns:a16="http://schemas.microsoft.com/office/drawing/2014/main" id="{BCE574DA-40C3-40E1-BA2A-06BD57EA3CC3}"/>
              </a:ext>
            </a:extLst>
          </p:cNvPr>
          <p:cNvSpPr/>
          <p:nvPr/>
        </p:nvSpPr>
        <p:spPr>
          <a:xfrm>
            <a:off x="4959930" y="5885776"/>
            <a:ext cx="7232069" cy="4154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La china no es la excepción.</a:t>
            </a:r>
          </a:p>
        </p:txBody>
      </p:sp>
      <p:sp>
        <p:nvSpPr>
          <p:cNvPr id="11" name="CuadroTexto 10">
            <a:extLst>
              <a:ext uri="{FF2B5EF4-FFF2-40B4-BE49-F238E27FC236}">
                <a16:creationId xmlns:a16="http://schemas.microsoft.com/office/drawing/2014/main" id="{1DA65147-2FF7-4D76-8CF3-7D9F14218ABA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49852116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1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4" dur="317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11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42750"/>
                            </p:stCondLst>
                            <p:childTnLst>
                              <p:par>
                                <p:cTn id="22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47750"/>
                            </p:stCondLst>
                            <p:childTnLst>
                              <p:par>
                                <p:cTn id="26" presetID="1" presetClass="entr" presetSubtype="0" fill="hold" grpId="0" nodeType="afterEffect" nodePh="1">
                                  <p:stCondLst>
                                    <p:cond delay="5000"/>
                                  </p:stCondLst>
                                  <p:endCondLst>
                                    <p:cond evt="begin" delay="0">
                                      <p:tn val="26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7" grpId="0"/>
      <p:bldP spid="8" grpId="0"/>
      <p:bldP spid="9" grpId="0"/>
      <p:bldP spid="10" grpId="0"/>
      <p:bldP spid="11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CuadroTexto 11">
            <a:extLst>
              <a:ext uri="{FF2B5EF4-FFF2-40B4-BE49-F238E27FC236}">
                <a16:creationId xmlns:a16="http://schemas.microsoft.com/office/drawing/2014/main" id="{D3815106-C131-4D17-B7C1-C1B97A177DCD}"/>
              </a:ext>
            </a:extLst>
          </p:cNvPr>
          <p:cNvSpPr txBox="1"/>
          <p:nvPr/>
        </p:nvSpPr>
        <p:spPr>
          <a:xfrm>
            <a:off x="-206476" y="-516188"/>
            <a:ext cx="12639368" cy="7905135"/>
          </a:xfrm>
          <a:prstGeom prst="rect">
            <a:avLst/>
          </a:prstGeom>
          <a:solidFill>
            <a:schemeClr val="bg1">
              <a:alpha val="65000"/>
            </a:schemeClr>
          </a:solidFill>
        </p:spPr>
        <p:txBody>
          <a:bodyPr wrap="square" rtlCol="0">
            <a:spAutoFit/>
          </a:bodyPr>
          <a:lstStyle/>
          <a:p>
            <a:endParaRPr lang="es-MX" dirty="0"/>
          </a:p>
        </p:txBody>
      </p:sp>
      <p:pic>
        <p:nvPicPr>
          <p:cNvPr id="3" name="Imagen 2" descr="Imagen que contiene pared, interior, antiguo&#10;&#10;Descripción generada con confianza muy alta">
            <a:extLst>
              <a:ext uri="{FF2B5EF4-FFF2-40B4-BE49-F238E27FC236}">
                <a16:creationId xmlns:a16="http://schemas.microsoft.com/office/drawing/2014/main" id="{49918B2C-2941-43C8-8439-9E2ECF2FAFD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97699" y="1572121"/>
            <a:ext cx="4363453" cy="327259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2">
                <a:lumMod val="60000"/>
                <a:lumOff val="40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6" name="Rectángulo 5">
            <a:extLst>
              <a:ext uri="{FF2B5EF4-FFF2-40B4-BE49-F238E27FC236}">
                <a16:creationId xmlns:a16="http://schemas.microsoft.com/office/drawing/2014/main" id="{82D3B5A6-6BBE-4319-ACD4-47D0E58A1A4F}"/>
              </a:ext>
            </a:extLst>
          </p:cNvPr>
          <p:cNvSpPr/>
          <p:nvPr/>
        </p:nvSpPr>
        <p:spPr>
          <a:xfrm>
            <a:off x="7297699" y="689592"/>
            <a:ext cx="4414876" cy="7232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MX" sz="2400" b="1" dirty="0">
                <a:solidFill>
                  <a:srgbClr val="74350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Un fandango mexicano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solidFill>
                  <a:srgbClr val="74350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del siglo XIX.</a:t>
            </a:r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24E0D9BE-7579-47BA-86C4-44757945725E}"/>
              </a:ext>
            </a:extLst>
          </p:cNvPr>
          <p:cNvSpPr/>
          <p:nvPr/>
        </p:nvSpPr>
        <p:spPr>
          <a:xfrm>
            <a:off x="6994358" y="4984504"/>
            <a:ext cx="4718217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MX" sz="2400" b="1" dirty="0">
                <a:solidFill>
                  <a:srgbClr val="74350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En la imagen se aprecia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solidFill>
                  <a:srgbClr val="74350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a una china bailando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solidFill>
                  <a:srgbClr val="74350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con sus atavíos característicos, al son de un arpa.</a:t>
            </a:r>
          </a:p>
        </p:txBody>
      </p:sp>
      <p:sp>
        <p:nvSpPr>
          <p:cNvPr id="8" name="Rectángulo 7">
            <a:extLst>
              <a:ext uri="{FF2B5EF4-FFF2-40B4-BE49-F238E27FC236}">
                <a16:creationId xmlns:a16="http://schemas.microsoft.com/office/drawing/2014/main" id="{D4EB34BE-862F-4CE8-97FF-CB1127886D51}"/>
              </a:ext>
            </a:extLst>
          </p:cNvPr>
          <p:cNvSpPr/>
          <p:nvPr/>
        </p:nvSpPr>
        <p:spPr>
          <a:xfrm>
            <a:off x="447340" y="533557"/>
            <a:ext cx="6798936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Como lo han observado algunos autores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para las mujeres mexicanas en general,​ en la cultura mexicana no hay lugar para una mujer que no sea una santa o una prostituta.</a:t>
            </a:r>
          </a:p>
        </p:txBody>
      </p:sp>
      <p:sp>
        <p:nvSpPr>
          <p:cNvPr id="9" name="Rectángulo 8">
            <a:extLst>
              <a:ext uri="{FF2B5EF4-FFF2-40B4-BE49-F238E27FC236}">
                <a16:creationId xmlns:a16="http://schemas.microsoft.com/office/drawing/2014/main" id="{D1E0D5D3-8634-4B60-98C3-4A851E76F45E}"/>
              </a:ext>
            </a:extLst>
          </p:cNvPr>
          <p:cNvSpPr/>
          <p:nvPr/>
        </p:nvSpPr>
        <p:spPr>
          <a:xfrm>
            <a:off x="479424" y="2213809"/>
            <a:ext cx="6818273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Pero en el caso de las chinas, es necesario señalar que su fama oscilaba entre un valor positivo y otro negativo, y en algunos casos, era la encarnación de la buena y la mala mujer, dependiendo de aquel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que se expresara de ella.</a:t>
            </a:r>
          </a:p>
        </p:txBody>
      </p:sp>
      <p:sp>
        <p:nvSpPr>
          <p:cNvPr id="10" name="Rectángulo 9">
            <a:extLst>
              <a:ext uri="{FF2B5EF4-FFF2-40B4-BE49-F238E27FC236}">
                <a16:creationId xmlns:a16="http://schemas.microsoft.com/office/drawing/2014/main" id="{AEC76970-67F3-4132-ADDF-63554A51DBE2}"/>
              </a:ext>
            </a:extLst>
          </p:cNvPr>
          <p:cNvSpPr/>
          <p:nvPr/>
        </p:nvSpPr>
        <p:spPr>
          <a:xfrm>
            <a:off x="479425" y="4417941"/>
            <a:ext cx="6818274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Si en algo coinciden la mayoría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de las descripciones hechas de ellas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en el siglo XIX es en que se trataba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de mujeres muy hermosas,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 cuyos vestidos resultaban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demasiado atrevidos para la época.</a:t>
            </a:r>
          </a:p>
        </p:txBody>
      </p:sp>
      <p:sp>
        <p:nvSpPr>
          <p:cNvPr id="11" name="CuadroTexto 10">
            <a:extLst>
              <a:ext uri="{FF2B5EF4-FFF2-40B4-BE49-F238E27FC236}">
                <a16:creationId xmlns:a16="http://schemas.microsoft.com/office/drawing/2014/main" id="{A1219B93-0DC7-4C71-9434-CD3A883D2700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745846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375"/>
                            </p:stCondLst>
                            <p:childTnLst>
                              <p:par>
                                <p:cTn id="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9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9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19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4875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49250"/>
                            </p:stCondLst>
                            <p:childTnLst>
                              <p:par>
                                <p:cTn id="22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71250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83250"/>
                            </p:stCondLst>
                            <p:childTnLst>
                              <p:par>
                                <p:cTn id="30" presetID="1" presetClass="entr" presetSubtype="0" fill="hold" grpId="0" nodeType="afterEffect" nodePh="1">
                                  <p:stCondLst>
                                    <p:cond delay="5000"/>
                                  </p:stCondLst>
                                  <p:endCondLst>
                                    <p:cond evt="begin" delay="0">
                                      <p:tn val="30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  <p:bldP spid="9" grpId="0"/>
      <p:bldP spid="10" grpId="0"/>
      <p:bldP spid="11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CuadroTexto 11">
            <a:extLst>
              <a:ext uri="{FF2B5EF4-FFF2-40B4-BE49-F238E27FC236}">
                <a16:creationId xmlns:a16="http://schemas.microsoft.com/office/drawing/2014/main" id="{1239475C-CEF2-400B-A5AD-6C9A449ACA40}"/>
              </a:ext>
            </a:extLst>
          </p:cNvPr>
          <p:cNvSpPr txBox="1"/>
          <p:nvPr/>
        </p:nvSpPr>
        <p:spPr>
          <a:xfrm>
            <a:off x="-206476" y="-516188"/>
            <a:ext cx="12639368" cy="7905135"/>
          </a:xfrm>
          <a:prstGeom prst="rect">
            <a:avLst/>
          </a:prstGeom>
          <a:solidFill>
            <a:schemeClr val="bg1">
              <a:alpha val="65000"/>
            </a:schemeClr>
          </a:solidFill>
        </p:spPr>
        <p:txBody>
          <a:bodyPr wrap="square" rtlCol="0">
            <a:spAutoFit/>
          </a:bodyPr>
          <a:lstStyle/>
          <a:p>
            <a:endParaRPr lang="es-MX" dirty="0"/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4CC2C3AE-ABC6-4FC3-8B09-D6CEB9F325B7}"/>
              </a:ext>
            </a:extLst>
          </p:cNvPr>
          <p:cNvSpPr/>
          <p:nvPr/>
        </p:nvSpPr>
        <p:spPr>
          <a:xfrm>
            <a:off x="4062462" y="1551496"/>
            <a:ext cx="7649192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su cuerpo y cara que eran llenitos, pero no demasiado gordos, pero sobre todo que,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a diferencia de las mujeres de estratos superiores de la población como las currutacas o las coquetas, las chinas rara vez hacían uso de artificios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para resaltar su belleza.</a:t>
            </a:r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3885CBDA-C39C-44D6-9622-37E009D53CE8}"/>
              </a:ext>
            </a:extLst>
          </p:cNvPr>
          <p:cNvSpPr/>
          <p:nvPr/>
        </p:nvSpPr>
        <p:spPr>
          <a:xfrm>
            <a:off x="4078064" y="3755098"/>
            <a:ext cx="7634512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Rivera señalaba que si una china hubiese visto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un corsé, habría pensado que fue uno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de los artefactos que sirvió para dar tormento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a Santa Úrsula y las Once Mil Vírgenes;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y que su cara no era ningún género de la confitería francesa, en alusión a las bellezas del buen tono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a quienes habría que lavarles la cara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para ver si no se desteñían:</a:t>
            </a:r>
          </a:p>
        </p:txBody>
      </p:sp>
      <p:sp>
        <p:nvSpPr>
          <p:cNvPr id="9" name="Rectángulo 8">
            <a:extLst>
              <a:ext uri="{FF2B5EF4-FFF2-40B4-BE49-F238E27FC236}">
                <a16:creationId xmlns:a16="http://schemas.microsoft.com/office/drawing/2014/main" id="{6ABF5924-4CB4-4B27-9FDC-C1048CE3C41C}"/>
              </a:ext>
            </a:extLst>
          </p:cNvPr>
          <p:cNvSpPr/>
          <p:nvPr/>
        </p:nvSpPr>
        <p:spPr>
          <a:xfrm>
            <a:off x="4078063" y="566849"/>
            <a:ext cx="7634512" cy="7232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Se puede entender que por belleza, el público masculino de las chinas entendía su tez morena, </a:t>
            </a:r>
          </a:p>
        </p:txBody>
      </p:sp>
      <p:sp>
        <p:nvSpPr>
          <p:cNvPr id="10" name="CuadroTexto 9">
            <a:extLst>
              <a:ext uri="{FF2B5EF4-FFF2-40B4-BE49-F238E27FC236}">
                <a16:creationId xmlns:a16="http://schemas.microsoft.com/office/drawing/2014/main" id="{69B2076E-F6E0-4D4F-BBD0-A646BE6583C5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1" name="Imagen 10" descr="Imagen que contiene caballo, exterior, foto, animal&#10;&#10;Descripción generada con confianza muy alta">
            <a:extLst>
              <a:ext uri="{FF2B5EF4-FFF2-40B4-BE49-F238E27FC236}">
                <a16:creationId xmlns:a16="http://schemas.microsoft.com/office/drawing/2014/main" id="{A40904AF-10F3-4071-8979-96B85A3B7BAD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345" t="3993" r="11627" b="5083"/>
          <a:stretch/>
        </p:blipFill>
        <p:spPr>
          <a:xfrm>
            <a:off x="543593" y="629486"/>
            <a:ext cx="3534470" cy="556276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6">
                <a:lumMod val="75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4043306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1375"/>
                            </p:stCondLst>
                            <p:childTnLst>
                              <p:par>
                                <p:cTn id="9" presetID="3" presetClass="entr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" dur="297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41125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76750"/>
                            </p:stCondLst>
                            <p:childTnLst>
                              <p:par>
                                <p:cTn id="20" presetID="1" presetClass="entr" presetSubtype="0" fill="hold" grpId="0" nodeType="afterEffect" nodePh="1">
                                  <p:stCondLst>
                                    <p:cond delay="2000"/>
                                  </p:stCondLst>
                                  <p:endCondLst>
                                    <p:cond evt="begin" delay="0">
                                      <p:tn val="20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7" grpId="0"/>
      <p:bldP spid="9" grpId="0"/>
      <p:bldP spid="10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CuadroTexto 11">
            <a:extLst>
              <a:ext uri="{FF2B5EF4-FFF2-40B4-BE49-F238E27FC236}">
                <a16:creationId xmlns:a16="http://schemas.microsoft.com/office/drawing/2014/main" id="{1239475C-CEF2-400B-A5AD-6C9A449ACA40}"/>
              </a:ext>
            </a:extLst>
          </p:cNvPr>
          <p:cNvSpPr txBox="1"/>
          <p:nvPr/>
        </p:nvSpPr>
        <p:spPr>
          <a:xfrm>
            <a:off x="-206476" y="-516187"/>
            <a:ext cx="12639108" cy="7863472"/>
          </a:xfrm>
          <a:prstGeom prst="rect">
            <a:avLst/>
          </a:prstGeom>
          <a:solidFill>
            <a:schemeClr val="bg1">
              <a:alpha val="65000"/>
            </a:schemeClr>
          </a:solidFill>
        </p:spPr>
        <p:txBody>
          <a:bodyPr wrap="square" rtlCol="0">
            <a:spAutoFit/>
          </a:bodyPr>
          <a:lstStyle/>
          <a:p>
            <a:endParaRPr lang="es-MX" dirty="0"/>
          </a:p>
        </p:txBody>
      </p:sp>
      <p:sp>
        <p:nvSpPr>
          <p:cNvPr id="8" name="Rectángulo 7">
            <a:extLst>
              <a:ext uri="{FF2B5EF4-FFF2-40B4-BE49-F238E27FC236}">
                <a16:creationId xmlns:a16="http://schemas.microsoft.com/office/drawing/2014/main" id="{861C3EBF-055B-4701-A900-CDF37E3FC4AC}"/>
              </a:ext>
            </a:extLst>
          </p:cNvPr>
          <p:cNvSpPr/>
          <p:nvPr/>
        </p:nvSpPr>
        <p:spPr>
          <a:xfrm>
            <a:off x="479425" y="825963"/>
            <a:ext cx="5616575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[...] y está tan a oscuras en eso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de cascarillas, colorete y vinagres radicales, que si se hallara tales chucherías entre sus limpios peines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y adornadas escobetas, creería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sin duda que aquello era para pintar las ollas del tinajero, pues, como dijo el otro, el novio de la china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no tiene necesidad de lavar antes</a:t>
            </a:r>
          </a:p>
        </p:txBody>
      </p:sp>
      <p:sp>
        <p:nvSpPr>
          <p:cNvPr id="10" name="CuadroTexto 9">
            <a:extLst>
              <a:ext uri="{FF2B5EF4-FFF2-40B4-BE49-F238E27FC236}">
                <a16:creationId xmlns:a16="http://schemas.microsoft.com/office/drawing/2014/main" id="{69B2076E-F6E0-4D4F-BBD0-A646BE6583C5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3" name="Imagen 12" descr="Imagen que contiene persona, pose, foto, bailarín&#10;&#10;Descripción generada con confianza muy alta">
            <a:extLst>
              <a:ext uri="{FF2B5EF4-FFF2-40B4-BE49-F238E27FC236}">
                <a16:creationId xmlns:a16="http://schemas.microsoft.com/office/drawing/2014/main" id="{BED3BB4B-E0B9-4444-BA2C-AAD2238223D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04547" y="626550"/>
            <a:ext cx="5359204" cy="2834352"/>
          </a:xfrm>
          <a:prstGeom prst="rect">
            <a:avLst/>
          </a:prstGeom>
          <a:ln w="127000" cap="rnd">
            <a:solidFill>
              <a:srgbClr val="FF0000"/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14" name="Rectángulo 13">
            <a:extLst>
              <a:ext uri="{FF2B5EF4-FFF2-40B4-BE49-F238E27FC236}">
                <a16:creationId xmlns:a16="http://schemas.microsoft.com/office/drawing/2014/main" id="{C9D256E7-4B35-4B34-BA2F-D9E5C2F10957}"/>
              </a:ext>
            </a:extLst>
          </p:cNvPr>
          <p:cNvSpPr/>
          <p:nvPr/>
        </p:nvSpPr>
        <p:spPr>
          <a:xfrm>
            <a:off x="479425" y="4404805"/>
            <a:ext cx="1123315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En ese sentido, el vestuario de la china era considerado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como demasiado provocativo.</a:t>
            </a:r>
          </a:p>
        </p:txBody>
      </p:sp>
      <p:sp>
        <p:nvSpPr>
          <p:cNvPr id="15" name="Rectángulo 14">
            <a:extLst>
              <a:ext uri="{FF2B5EF4-FFF2-40B4-BE49-F238E27FC236}">
                <a16:creationId xmlns:a16="http://schemas.microsoft.com/office/drawing/2014/main" id="{4BCCEBCF-7358-4807-8FD5-FCEF30CB412C}"/>
              </a:ext>
            </a:extLst>
          </p:cNvPr>
          <p:cNvSpPr/>
          <p:nvPr/>
        </p:nvSpPr>
        <p:spPr>
          <a:xfrm>
            <a:off x="479426" y="5284200"/>
            <a:ext cx="11231314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Constantemente, cronistas mexicanos y extranjeros que conocieron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a estos personajes en la primera mitad del siglo XIX llaman la atención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a la forma en que la indumentaria de las mujeres del pueblo </a:t>
            </a:r>
          </a:p>
        </p:txBody>
      </p:sp>
      <p:sp>
        <p:nvSpPr>
          <p:cNvPr id="16" name="Rectángulo 15">
            <a:extLst>
              <a:ext uri="{FF2B5EF4-FFF2-40B4-BE49-F238E27FC236}">
                <a16:creationId xmlns:a16="http://schemas.microsoft.com/office/drawing/2014/main" id="{4FDC7B53-B89F-45E0-A5E8-FD6D13448997}"/>
              </a:ext>
            </a:extLst>
          </p:cNvPr>
          <p:cNvSpPr/>
          <p:nvPr/>
        </p:nvSpPr>
        <p:spPr>
          <a:xfrm>
            <a:off x="631825" y="3561139"/>
            <a:ext cx="1107891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a la novia, como a las indianas, para ver si se destiñe,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prueba a que deberían estar sujetas algunas hermosuras del buen tono.​</a:t>
            </a:r>
          </a:p>
        </p:txBody>
      </p:sp>
    </p:spTree>
    <p:extLst>
      <p:ext uri="{BB962C8B-B14F-4D97-AF65-F5344CB8AC3E}">
        <p14:creationId xmlns:p14="http://schemas.microsoft.com/office/powerpoint/2010/main" val="19444253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8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8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32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2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480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2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8125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2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80875"/>
                            </p:stCondLst>
                            <p:childTnLst>
                              <p:par>
                                <p:cTn id="24" presetID="1" presetClass="entr" presetSubtype="0" fill="hold" grpId="0" nodeType="afterEffect" nodePh="1">
                                  <p:stCondLst>
                                    <p:cond delay="5000"/>
                                  </p:stCondLst>
                                  <p:endCondLst>
                                    <p:cond evt="begin" delay="0">
                                      <p:tn val="24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0" grpId="0"/>
      <p:bldP spid="14" grpId="0"/>
      <p:bldP spid="15" grpId="0"/>
      <p:bldP spid="16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uadroTexto 7">
            <a:extLst>
              <a:ext uri="{FF2B5EF4-FFF2-40B4-BE49-F238E27FC236}">
                <a16:creationId xmlns:a16="http://schemas.microsoft.com/office/drawing/2014/main" id="{2C4DCA0B-C0A9-4CCF-B54E-A4C00F017D58}"/>
              </a:ext>
            </a:extLst>
          </p:cNvPr>
          <p:cNvSpPr txBox="1"/>
          <p:nvPr/>
        </p:nvSpPr>
        <p:spPr>
          <a:xfrm>
            <a:off x="-206476" y="-500146"/>
            <a:ext cx="12639368" cy="7905135"/>
          </a:xfrm>
          <a:prstGeom prst="rect">
            <a:avLst/>
          </a:prstGeom>
          <a:solidFill>
            <a:schemeClr val="bg1">
              <a:alpha val="65000"/>
            </a:schemeClr>
          </a:solidFill>
        </p:spPr>
        <p:txBody>
          <a:bodyPr wrap="square" rtlCol="0">
            <a:spAutoFit/>
          </a:bodyPr>
          <a:lstStyle/>
          <a:p>
            <a:endParaRPr lang="es-MX" dirty="0"/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4EEEDFCA-E9DD-4704-ADBA-0016BB6130FC}"/>
              </a:ext>
            </a:extLst>
          </p:cNvPr>
          <p:cNvSpPr/>
          <p:nvPr/>
        </p:nvSpPr>
        <p:spPr>
          <a:xfrm>
            <a:off x="6096001" y="2217231"/>
            <a:ext cx="5614734" cy="40934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Se las retrató como excelentes bailarinas de jarabes populares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de aquellos años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«</a:t>
            </a:r>
            <a:r>
              <a:rPr lang="es-MX" sz="2400" b="1" dirty="0">
                <a:solidFill>
                  <a:srgbClr val="5A278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como El Atole, El </a:t>
            </a:r>
            <a:r>
              <a:rPr lang="es-MX" sz="2400" b="1" dirty="0" err="1">
                <a:solidFill>
                  <a:srgbClr val="5A278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Agualulco</a:t>
            </a:r>
            <a:r>
              <a:rPr lang="es-MX" sz="2400" b="1" dirty="0">
                <a:solidFill>
                  <a:srgbClr val="5A278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,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solidFill>
                  <a:srgbClr val="5A278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El Palomo y otros que forman parte de los jarabes folclóricos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solidFill>
                  <a:srgbClr val="5A278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del siglo XX</a:t>
            </a: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»,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también como un dechado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de limpieza y orden;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de fidelidad por su hombre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aunque bastante liberales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en cuestiones del ejercicio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de su sexualidad.</a:t>
            </a:r>
          </a:p>
        </p:txBody>
      </p:sp>
      <p:sp>
        <p:nvSpPr>
          <p:cNvPr id="7" name="CuadroTexto 6">
            <a:extLst>
              <a:ext uri="{FF2B5EF4-FFF2-40B4-BE49-F238E27FC236}">
                <a16:creationId xmlns:a16="http://schemas.microsoft.com/office/drawing/2014/main" id="{EFF245F3-C5C9-4C4C-92B7-C995C5C1FDA2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" name="Rectángulo 10">
            <a:extLst>
              <a:ext uri="{FF2B5EF4-FFF2-40B4-BE49-F238E27FC236}">
                <a16:creationId xmlns:a16="http://schemas.microsoft.com/office/drawing/2014/main" id="{3ACC0EA8-F9D3-4485-8F0F-5323C91B4714}"/>
              </a:ext>
            </a:extLst>
          </p:cNvPr>
          <p:cNvSpPr/>
          <p:nvPr/>
        </p:nvSpPr>
        <p:spPr>
          <a:xfrm>
            <a:off x="6096000" y="567830"/>
            <a:ext cx="5614739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resaltaban sus formas femeninas,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o eran un adecuado marco para todas las gracias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que se atribuían a estas mujeres.</a:t>
            </a:r>
          </a:p>
        </p:txBody>
      </p:sp>
      <p:pic>
        <p:nvPicPr>
          <p:cNvPr id="12" name="Imagen 11" descr="Imagen que contiene persona, deporte, árbol, exterior&#10;&#10;Descripción generada con confianza muy alta">
            <a:extLst>
              <a:ext uri="{FF2B5EF4-FFF2-40B4-BE49-F238E27FC236}">
                <a16:creationId xmlns:a16="http://schemas.microsoft.com/office/drawing/2014/main" id="{87C65755-F2A5-40D3-A736-6064072DAA3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3928" y="962526"/>
            <a:ext cx="4924927" cy="4924927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chemeClr val="accent6">
                <a:lumMod val="50000"/>
              </a:schemeClr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7331382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4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4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4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4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14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43200000">
                                      <p:cBhvr>
                                        <p:cTn id="15" dur="14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2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4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250"/>
                            </p:stCondLst>
                            <p:childTnLst>
                              <p:par>
                                <p:cTn id="24" presetID="1" presetClass="entr" presetSubtype="0" fill="hold" grpId="0" nodeType="afterEffect" nodePh="1">
                                  <p:stCondLst>
                                    <p:cond delay="5000"/>
                                  </p:stCondLst>
                                  <p:endCondLst>
                                    <p:cond evt="begin" delay="0">
                                      <p:tn val="24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11" grpId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4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CuadroTexto 9">
            <a:extLst>
              <a:ext uri="{FF2B5EF4-FFF2-40B4-BE49-F238E27FC236}">
                <a16:creationId xmlns:a16="http://schemas.microsoft.com/office/drawing/2014/main" id="{AE00026D-70AD-4108-959C-665831913098}"/>
              </a:ext>
            </a:extLst>
          </p:cNvPr>
          <p:cNvSpPr txBox="1"/>
          <p:nvPr/>
        </p:nvSpPr>
        <p:spPr>
          <a:xfrm>
            <a:off x="-206476" y="-500146"/>
            <a:ext cx="12639368" cy="7905135"/>
          </a:xfrm>
          <a:prstGeom prst="rect">
            <a:avLst/>
          </a:prstGeom>
          <a:solidFill>
            <a:schemeClr val="bg1">
              <a:alpha val="65000"/>
            </a:schemeClr>
          </a:solidFill>
        </p:spPr>
        <p:txBody>
          <a:bodyPr wrap="square" rtlCol="0">
            <a:spAutoFit/>
          </a:bodyPr>
          <a:lstStyle/>
          <a:p>
            <a:endParaRPr lang="es-MX" dirty="0"/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11C6F8EC-106F-454E-8DDD-95A3761C47E2}"/>
              </a:ext>
            </a:extLst>
          </p:cNvPr>
          <p:cNvSpPr/>
          <p:nvPr/>
        </p:nvSpPr>
        <p:spPr>
          <a:xfrm>
            <a:off x="391677" y="3625886"/>
            <a:ext cx="7950218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En general, la china era un personaje de las ciudades mexicanas, a quienes los cronistas de la época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y los investigadores posteriores han atribuido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una cierta liberalidad en el ejercicio de su sexualidad,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en un tiempo en que, en el imaginario social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del México decimonónico, lo sexual estaba confinado al matrimonio «</a:t>
            </a:r>
            <a:r>
              <a:rPr lang="es-MX" sz="2400" b="1" dirty="0">
                <a:solidFill>
                  <a:srgbClr val="5A278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valorado positivamente</a:t>
            </a: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»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«</a:t>
            </a:r>
            <a:r>
              <a:rPr lang="es-MX" sz="2400" b="1" dirty="0">
                <a:solidFill>
                  <a:srgbClr val="5A278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y a la prostitución</a:t>
            </a: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» «</a:t>
            </a:r>
            <a:r>
              <a:rPr lang="es-MX" sz="2400" b="1" dirty="0">
                <a:solidFill>
                  <a:srgbClr val="5A278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con valencia negativa</a:t>
            </a: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».</a:t>
            </a: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4CC2C3AE-ABC6-4FC3-8B09-D6CEB9F325B7}"/>
              </a:ext>
            </a:extLst>
          </p:cNvPr>
          <p:cNvSpPr/>
          <p:nvPr/>
        </p:nvSpPr>
        <p:spPr>
          <a:xfrm>
            <a:off x="497303" y="554658"/>
            <a:ext cx="11215272" cy="677108"/>
          </a:xfrm>
          <a:prstGeom prst="rect">
            <a:avLst/>
          </a:prstGeom>
          <a:noFill/>
        </p:spPr>
        <p:txBody>
          <a:bodyPr wrap="square" lIns="121920" tIns="60960" rIns="121920" bIns="60960" numCol="1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marL="0" marR="0" lvl="0" indent="0" algn="ctr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3600" b="1" i="0" u="none" strike="noStrike" kern="0" cap="none" spc="0" normalizeH="0" baseline="0" noProof="0" dirty="0">
                <a:ln>
                  <a:solidFill>
                    <a:srgbClr val="996633"/>
                  </a:solidFill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/>
                <a:ea typeface="+mn-ea"/>
                <a:cs typeface="Arial"/>
              </a:rPr>
              <a:t>La china como estereotipo de lo mexicano</a:t>
            </a:r>
          </a:p>
        </p:txBody>
      </p:sp>
      <p:pic>
        <p:nvPicPr>
          <p:cNvPr id="3" name="Imagen 2" descr="Imagen que contiene persona, ropa&#10;&#10;Descripción generada con confianza alta">
            <a:extLst>
              <a:ext uri="{FF2B5EF4-FFF2-40B4-BE49-F238E27FC236}">
                <a16:creationId xmlns:a16="http://schemas.microsoft.com/office/drawing/2014/main" id="{489B18CB-B6AF-4B05-95A3-A2DE72D0687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07952" y="1231766"/>
            <a:ext cx="3368363" cy="5052546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5" name="Rectángulo 4">
            <a:extLst>
              <a:ext uri="{FF2B5EF4-FFF2-40B4-BE49-F238E27FC236}">
                <a16:creationId xmlns:a16="http://schemas.microsoft.com/office/drawing/2014/main" id="{CFA60D9F-5F6C-4C0F-AB77-8CFCD8D4CE22}"/>
              </a:ext>
            </a:extLst>
          </p:cNvPr>
          <p:cNvSpPr/>
          <p:nvPr/>
        </p:nvSpPr>
        <p:spPr>
          <a:xfrm>
            <a:off x="479426" y="1619880"/>
            <a:ext cx="7284954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Los cronistas de la llamada época de esplendor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de las chinas advertían que se trataba de una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de las múltiples identidades que las mexicanas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de la primera mitad del siglo XIX podían adquirir. </a:t>
            </a:r>
          </a:p>
        </p:txBody>
      </p:sp>
      <p:sp>
        <p:nvSpPr>
          <p:cNvPr id="9" name="CuadroTexto 8">
            <a:extLst>
              <a:ext uri="{FF2B5EF4-FFF2-40B4-BE49-F238E27FC236}">
                <a16:creationId xmlns:a16="http://schemas.microsoft.com/office/drawing/2014/main" id="{3A2C479A-215D-4176-85C5-CFBDC9F3585F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0582312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75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2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475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76875"/>
                            </p:stCondLst>
                            <p:childTnLst>
                              <p:par>
                                <p:cTn id="29" presetID="1" presetClass="entr" presetSubtype="0" fill="hold" grpId="0" nodeType="afterEffect" nodePh="1">
                                  <p:stCondLst>
                                    <p:cond delay="5000"/>
                                  </p:stCondLst>
                                  <p:endCondLst>
                                    <p:cond evt="begin" delay="0">
                                      <p:tn val="2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6" grpId="0"/>
      <p:bldP spid="4" grpId="0"/>
      <p:bldP spid="5" grpId="0"/>
      <p:bldP spid="9" grpId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4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CuadroTexto 9">
            <a:extLst>
              <a:ext uri="{FF2B5EF4-FFF2-40B4-BE49-F238E27FC236}">
                <a16:creationId xmlns:a16="http://schemas.microsoft.com/office/drawing/2014/main" id="{AE00026D-70AD-4108-959C-665831913098}"/>
              </a:ext>
            </a:extLst>
          </p:cNvPr>
          <p:cNvSpPr txBox="1"/>
          <p:nvPr/>
        </p:nvSpPr>
        <p:spPr>
          <a:xfrm>
            <a:off x="-206476" y="-500146"/>
            <a:ext cx="12639368" cy="7905135"/>
          </a:xfrm>
          <a:prstGeom prst="rect">
            <a:avLst/>
          </a:prstGeom>
          <a:solidFill>
            <a:schemeClr val="bg1">
              <a:alpha val="65000"/>
            </a:schemeClr>
          </a:solidFill>
        </p:spPr>
        <p:txBody>
          <a:bodyPr wrap="square" rtlCol="0">
            <a:spAutoFit/>
          </a:bodyPr>
          <a:lstStyle/>
          <a:p>
            <a:endParaRPr lang="es-MX" dirty="0"/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5019EB97-EA12-4064-A98C-242A635A094E}"/>
              </a:ext>
            </a:extLst>
          </p:cNvPr>
          <p:cNvSpPr/>
          <p:nvPr/>
        </p:nvSpPr>
        <p:spPr>
          <a:xfrm>
            <a:off x="5361021" y="554693"/>
            <a:ext cx="6350171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Sin embargo, a partir de la segunda mitad del siglo XIX, comenzaron a desaparecer, como ya lo había advertido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José María Rivera en 1854.</a:t>
            </a:r>
          </a:p>
        </p:txBody>
      </p:sp>
      <p:sp>
        <p:nvSpPr>
          <p:cNvPr id="8" name="Rectángulo 7">
            <a:extLst>
              <a:ext uri="{FF2B5EF4-FFF2-40B4-BE49-F238E27FC236}">
                <a16:creationId xmlns:a16="http://schemas.microsoft.com/office/drawing/2014/main" id="{9A686941-BEE5-45F8-924A-7017E71A2297}"/>
              </a:ext>
            </a:extLst>
          </p:cNvPr>
          <p:cNvSpPr/>
          <p:nvPr/>
        </p:nvSpPr>
        <p:spPr>
          <a:xfrm>
            <a:off x="5360565" y="1977260"/>
            <a:ext cx="6350172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Este autor escribió que la china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iba desapareciendo como desaparecían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en las damas pretenciosas la buena fe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y otras cosillas, para continuar lamentándose de la manera siguiente:</a:t>
            </a:r>
          </a:p>
        </p:txBody>
      </p:sp>
      <p:sp>
        <p:nvSpPr>
          <p:cNvPr id="9" name="CuadroTexto 8">
            <a:extLst>
              <a:ext uri="{FF2B5EF4-FFF2-40B4-BE49-F238E27FC236}">
                <a16:creationId xmlns:a16="http://schemas.microsoft.com/office/drawing/2014/main" id="{3A2C479A-215D-4176-85C5-CFBDC9F3585F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1" name="Imagen 10" descr="Imagen que contiene pared, persona, mujer&#10;&#10;Descripción generada con confianza alta">
            <a:extLst>
              <a:ext uri="{FF2B5EF4-FFF2-40B4-BE49-F238E27FC236}">
                <a16:creationId xmlns:a16="http://schemas.microsoft.com/office/drawing/2014/main" id="{6E04724B-3608-4458-B0E2-42093C45B89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5549" y="621751"/>
            <a:ext cx="4815473" cy="455902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74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2" name="Rectángulo 11">
            <a:extLst>
              <a:ext uri="{FF2B5EF4-FFF2-40B4-BE49-F238E27FC236}">
                <a16:creationId xmlns:a16="http://schemas.microsoft.com/office/drawing/2014/main" id="{93115D82-1558-47A5-B993-9E2B0C2B7D2F}"/>
              </a:ext>
            </a:extLst>
          </p:cNvPr>
          <p:cNvSpPr/>
          <p:nvPr/>
        </p:nvSpPr>
        <p:spPr>
          <a:xfrm>
            <a:off x="5360563" y="4337663"/>
            <a:ext cx="6350173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La legítima china de castor con lentejuela, rebozo </a:t>
            </a:r>
            <a:r>
              <a:rPr lang="es-MX" sz="2400" b="1" dirty="0" err="1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amantelado</a:t>
            </a: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, zapatos de seda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con mancuerna de oro y por </a:t>
            </a:r>
            <a:r>
              <a:rPr lang="es-MX" sz="2400" b="1" dirty="0" err="1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abajos</a:t>
            </a:r>
            <a:endParaRPr lang="es-MX" sz="2400" b="1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Nova" panose="020B0504020202020204" pitchFamily="34" charset="0"/>
            </a:endParaRPr>
          </a:p>
        </p:txBody>
      </p:sp>
      <p:sp>
        <p:nvSpPr>
          <p:cNvPr id="13" name="Rectángulo 12">
            <a:extLst>
              <a:ext uri="{FF2B5EF4-FFF2-40B4-BE49-F238E27FC236}">
                <a16:creationId xmlns:a16="http://schemas.microsoft.com/office/drawing/2014/main" id="{8DBF6B0B-01C4-4CDD-8418-77C64E2420D0}"/>
              </a:ext>
            </a:extLst>
          </p:cNvPr>
          <p:cNvSpPr/>
          <p:nvPr/>
        </p:nvSpPr>
        <p:spPr>
          <a:xfrm>
            <a:off x="481265" y="5292165"/>
            <a:ext cx="11229472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blanquísimos como la nieve [...] ¡ay!, la china, en fin, esa linda hija del pueblo, de bondadosa índole y corazón excelente,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¡dentro de pocos años será un tipo que pertenecerá a la historia!​</a:t>
            </a:r>
          </a:p>
        </p:txBody>
      </p:sp>
    </p:spTree>
    <p:extLst>
      <p:ext uri="{BB962C8B-B14F-4D97-AF65-F5344CB8AC3E}">
        <p14:creationId xmlns:p14="http://schemas.microsoft.com/office/powerpoint/2010/main" val="20811957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167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675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675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2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12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2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70500"/>
                            </p:stCondLst>
                            <p:childTnLst>
                              <p:par>
                                <p:cTn id="23" presetID="1" presetClass="entr" presetSubtype="0" fill="hold" grpId="0" nodeType="afterEffect" nodePh="1">
                                  <p:stCondLst>
                                    <p:cond delay="5000"/>
                                  </p:stCondLst>
                                  <p:endCondLst>
                                    <p:cond evt="begin" delay="0">
                                      <p:tn val="23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9" grpId="0"/>
      <p:bldP spid="12" grpId="0"/>
      <p:bldP spid="13" grpId="0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4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CuadroTexto 8">
            <a:extLst>
              <a:ext uri="{FF2B5EF4-FFF2-40B4-BE49-F238E27FC236}">
                <a16:creationId xmlns:a16="http://schemas.microsoft.com/office/drawing/2014/main" id="{2A86DC85-0C37-48FE-AA5C-7BCDB2E3F03E}"/>
              </a:ext>
            </a:extLst>
          </p:cNvPr>
          <p:cNvSpPr txBox="1"/>
          <p:nvPr/>
        </p:nvSpPr>
        <p:spPr>
          <a:xfrm>
            <a:off x="-206476" y="-500146"/>
            <a:ext cx="12639368" cy="7905135"/>
          </a:xfrm>
          <a:prstGeom prst="rect">
            <a:avLst/>
          </a:prstGeom>
          <a:solidFill>
            <a:schemeClr val="bg1">
              <a:alpha val="65000"/>
            </a:schemeClr>
          </a:solidFill>
        </p:spPr>
        <p:txBody>
          <a:bodyPr wrap="square" rtlCol="0">
            <a:spAutoFit/>
          </a:bodyPr>
          <a:lstStyle/>
          <a:p>
            <a:endParaRPr lang="es-MX" dirty="0"/>
          </a:p>
        </p:txBody>
      </p:sp>
      <p:pic>
        <p:nvPicPr>
          <p:cNvPr id="3" name="Imagen 2" descr="Imagen que contiene cielo, edificio, exterior, árbol&#10;&#10;Descripción generada con confianza muy alta">
            <a:extLst>
              <a:ext uri="{FF2B5EF4-FFF2-40B4-BE49-F238E27FC236}">
                <a16:creationId xmlns:a16="http://schemas.microsoft.com/office/drawing/2014/main" id="{2505AC91-DD0F-4F45-9051-18A9CB1BB36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41512" y="855406"/>
            <a:ext cx="3378914" cy="5073446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740000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sp>
        <p:nvSpPr>
          <p:cNvPr id="5" name="Rectángulo 4">
            <a:extLst>
              <a:ext uri="{FF2B5EF4-FFF2-40B4-BE49-F238E27FC236}">
                <a16:creationId xmlns:a16="http://schemas.microsoft.com/office/drawing/2014/main" id="{0671DD90-A6E0-4581-BF55-35A4CF532554}"/>
              </a:ext>
            </a:extLst>
          </p:cNvPr>
          <p:cNvSpPr/>
          <p:nvPr/>
        </p:nvSpPr>
        <p:spPr>
          <a:xfrm>
            <a:off x="479424" y="554446"/>
            <a:ext cx="6835775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En ese mismo 1854,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el francés Ernest de </a:t>
            </a:r>
            <a:r>
              <a:rPr lang="es-MX" sz="2400" b="1" dirty="0" err="1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Vigneaux</a:t>
            </a: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 describió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el mismo fenómeno de desaparición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del vestuario de las chinas mexicanas,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que fue atribuido en 1873 al cierre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de los talleres que producían el castor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y otros aditamentos necesarios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para la indumentaria de las chinas.</a:t>
            </a:r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C90245C8-A325-4303-A48B-5198F3AE1ABC}"/>
              </a:ext>
            </a:extLst>
          </p:cNvPr>
          <p:cNvSpPr/>
          <p:nvPr/>
        </p:nvSpPr>
        <p:spPr>
          <a:xfrm>
            <a:off x="496020" y="3213245"/>
            <a:ext cx="7072398" cy="13388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Finalmente, Joaquín García Icazbalceta señalaba en 1899 que para ese año, tanto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el traje y los modales que las distinguían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habían desaparecido.</a:t>
            </a:r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19170C39-8B90-4547-9D22-819B9345A8B2}"/>
              </a:ext>
            </a:extLst>
          </p:cNvPr>
          <p:cNvSpPr/>
          <p:nvPr/>
        </p:nvSpPr>
        <p:spPr>
          <a:xfrm>
            <a:off x="496021" y="4641738"/>
            <a:ext cx="7072398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Pero a pesar del nada promisorio futuro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que les prometía Rivera y de la fe de defunción emitida por García Icazbalceta, la china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pasó al siglo XX convertida en arquetipo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de la feminidad mexicana.</a:t>
            </a:r>
          </a:p>
        </p:txBody>
      </p:sp>
      <p:sp>
        <p:nvSpPr>
          <p:cNvPr id="8" name="CuadroTexto 7">
            <a:extLst>
              <a:ext uri="{FF2B5EF4-FFF2-40B4-BE49-F238E27FC236}">
                <a16:creationId xmlns:a16="http://schemas.microsoft.com/office/drawing/2014/main" id="{A9739170-4101-4B24-9DAC-D35195BCE2D6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CuadroTexto 9">
            <a:extLst>
              <a:ext uri="{FF2B5EF4-FFF2-40B4-BE49-F238E27FC236}">
                <a16:creationId xmlns:a16="http://schemas.microsoft.com/office/drawing/2014/main" id="{18D88E0C-0061-4572-9F0A-F7B0CB9B7B32}"/>
              </a:ext>
            </a:extLst>
          </p:cNvPr>
          <p:cNvSpPr txBox="1"/>
          <p:nvPr/>
        </p:nvSpPr>
        <p:spPr>
          <a:xfrm>
            <a:off x="12344400" y="15240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0539959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1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1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1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31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3125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47625"/>
                            </p:stCondLst>
                            <p:childTnLst>
                              <p:par>
                                <p:cTn id="1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70000"/>
                            </p:stCondLst>
                            <p:childTnLst>
                              <p:par>
                                <p:cTn id="23" presetID="1" presetClass="entr" presetSubtype="0" fill="hold" grpId="0" nodeType="afterEffect" nodePh="1">
                                  <p:stCondLst>
                                    <p:cond delay="5000"/>
                                  </p:stCondLst>
                                  <p:endCondLst>
                                    <p:cond evt="begin" delay="0">
                                      <p:tn val="23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10" grpId="0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4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CuadroTexto 8">
            <a:extLst>
              <a:ext uri="{FF2B5EF4-FFF2-40B4-BE49-F238E27FC236}">
                <a16:creationId xmlns:a16="http://schemas.microsoft.com/office/drawing/2014/main" id="{7028A789-B3FB-4B5F-AE45-68FD33CFA16A}"/>
              </a:ext>
            </a:extLst>
          </p:cNvPr>
          <p:cNvSpPr txBox="1"/>
          <p:nvPr/>
        </p:nvSpPr>
        <p:spPr>
          <a:xfrm>
            <a:off x="-206476" y="-500146"/>
            <a:ext cx="12639368" cy="7905135"/>
          </a:xfrm>
          <a:prstGeom prst="rect">
            <a:avLst/>
          </a:prstGeom>
          <a:solidFill>
            <a:schemeClr val="bg1">
              <a:alpha val="65000"/>
            </a:schemeClr>
          </a:solidFill>
        </p:spPr>
        <p:txBody>
          <a:bodyPr wrap="square" rtlCol="0">
            <a:spAutoFit/>
          </a:bodyPr>
          <a:lstStyle/>
          <a:p>
            <a:endParaRPr lang="es-MX" dirty="0"/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B036EAFF-90DD-40A4-9E1E-53D0F1ACBF84}"/>
              </a:ext>
            </a:extLst>
          </p:cNvPr>
          <p:cNvSpPr/>
          <p:nvPr/>
        </p:nvSpPr>
        <p:spPr>
          <a:xfrm>
            <a:off x="5269321" y="2459013"/>
            <a:ext cx="6444376" cy="19543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MX" sz="2400" b="1" dirty="0">
                <a:solidFill>
                  <a:srgbClr val="74350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Uno de los primeros momentos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solidFill>
                  <a:srgbClr val="74350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en que la china poblana pasó a formar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solidFill>
                  <a:srgbClr val="74350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parte de la imagen de la mexicanidad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solidFill>
                  <a:srgbClr val="74350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fue en 1919, cuando la bailarina clásica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solidFill>
                  <a:srgbClr val="74350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Ana </a:t>
            </a:r>
            <a:r>
              <a:rPr lang="es-MX" sz="2400" b="1" dirty="0" err="1">
                <a:solidFill>
                  <a:srgbClr val="74350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Pavlova</a:t>
            </a:r>
            <a:r>
              <a:rPr lang="es-MX" sz="2400" b="1" dirty="0">
                <a:solidFill>
                  <a:srgbClr val="74350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 ejecutó el Jarabe Tapatío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solidFill>
                  <a:srgbClr val="74350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con la indumentaria de China.</a:t>
            </a:r>
          </a:p>
        </p:txBody>
      </p:sp>
      <p:sp>
        <p:nvSpPr>
          <p:cNvPr id="8" name="CuadroTexto 7">
            <a:extLst>
              <a:ext uri="{FF2B5EF4-FFF2-40B4-BE49-F238E27FC236}">
                <a16:creationId xmlns:a16="http://schemas.microsoft.com/office/drawing/2014/main" id="{E82C2D0C-9823-4C6F-811D-D1DA0CE79152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0" name="Imagen 9" descr="Imagen que contiene cielo, edificio, exterior, árbol&#10;&#10;Descripción generada con confianza muy alta">
            <a:extLst>
              <a:ext uri="{FF2B5EF4-FFF2-40B4-BE49-F238E27FC236}">
                <a16:creationId xmlns:a16="http://schemas.microsoft.com/office/drawing/2014/main" id="{0E60C34B-EF0C-4CE7-85D4-19B44A3A689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7617" y="-192506"/>
            <a:ext cx="4261703" cy="639895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757692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3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3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3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23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3500"/>
                            </p:stCondLst>
                            <p:childTnLst>
                              <p:par>
                                <p:cTn id="15" presetID="1" presetClass="entr" presetSubtype="0" fill="hold" grpId="0" nodeType="afterEffect" nodePh="1">
                                  <p:stCondLst>
                                    <p:cond delay="5000"/>
                                  </p:stCondLst>
                                  <p:endCondLst>
                                    <p:cond evt="begin" delay="0">
                                      <p:tn val="1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8" grpId="0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4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CuadroTexto 8">
            <a:extLst>
              <a:ext uri="{FF2B5EF4-FFF2-40B4-BE49-F238E27FC236}">
                <a16:creationId xmlns:a16="http://schemas.microsoft.com/office/drawing/2014/main" id="{7028A789-B3FB-4B5F-AE45-68FD33CFA16A}"/>
              </a:ext>
            </a:extLst>
          </p:cNvPr>
          <p:cNvSpPr txBox="1"/>
          <p:nvPr/>
        </p:nvSpPr>
        <p:spPr>
          <a:xfrm>
            <a:off x="-206476" y="-500146"/>
            <a:ext cx="12639368" cy="7905135"/>
          </a:xfrm>
          <a:prstGeom prst="rect">
            <a:avLst/>
          </a:prstGeom>
          <a:solidFill>
            <a:schemeClr val="bg1">
              <a:alpha val="65000"/>
            </a:schemeClr>
          </a:solidFill>
        </p:spPr>
        <p:txBody>
          <a:bodyPr wrap="square" rtlCol="0">
            <a:spAutoFit/>
          </a:bodyPr>
          <a:lstStyle/>
          <a:p>
            <a:endParaRPr lang="es-MX" dirty="0"/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4CC2C3AE-ABC6-4FC3-8B09-D6CEB9F325B7}"/>
              </a:ext>
            </a:extLst>
          </p:cNvPr>
          <p:cNvSpPr/>
          <p:nvPr/>
        </p:nvSpPr>
        <p:spPr>
          <a:xfrm>
            <a:off x="479425" y="561600"/>
            <a:ext cx="11233148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El tránsito hacia el siglo XX se dio acompañado del enlazamiento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entre la china del pueblo y la leyenda de Catarina de San Juan,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a quien en definitiva se atribuyó la maternidad del susodicho traje nacional.​</a:t>
            </a:r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9DFDE605-04BF-4B26-90DF-08CA82FDD07D}"/>
              </a:ext>
            </a:extLst>
          </p:cNvPr>
          <p:cNvSpPr/>
          <p:nvPr/>
        </p:nvSpPr>
        <p:spPr>
          <a:xfrm>
            <a:off x="479426" y="2034761"/>
            <a:ext cx="11233147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Fue especialmente entre las décadas de 1920 a 1940 cuando la china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«</a:t>
            </a:r>
            <a:r>
              <a:rPr lang="es-MX" sz="2400" b="1" dirty="0">
                <a:solidFill>
                  <a:srgbClr val="5A278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ya convertida en china poblana</a:t>
            </a: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»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 adquirió carta de reconocimiento como un estereotipo de lo mexicano,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justo en un período en que los gobiernos nacionalistas emanados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de la Revolución mexicana se empeñaban en legitimarse en el poder mediante el manejo político de los símbolos de la cultura popular.</a:t>
            </a:r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D554D989-0779-4FAF-B601-695FABC68785}"/>
              </a:ext>
            </a:extLst>
          </p:cNvPr>
          <p:cNvSpPr/>
          <p:nvPr/>
        </p:nvSpPr>
        <p:spPr>
          <a:xfrm>
            <a:off x="479425" y="4677267"/>
            <a:ext cx="11233150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Poco a poco, en el teatro, en la música, el cine y otras manifestaciones culturales fuertemente inclinadas a las posiciones oficialistas,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la china poblana se tornó la inseparable compañera del charro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«</a:t>
            </a:r>
            <a:r>
              <a:rPr lang="es-MX" sz="2400" b="1" dirty="0">
                <a:solidFill>
                  <a:srgbClr val="5A278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el estereotipo de la masculinidad mexicana</a:t>
            </a: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», aun cuando en el tiempo estuviesen separados por casi medio siglo de diferencia.</a:t>
            </a:r>
          </a:p>
        </p:txBody>
      </p:sp>
      <p:sp>
        <p:nvSpPr>
          <p:cNvPr id="8" name="CuadroTexto 7">
            <a:extLst>
              <a:ext uri="{FF2B5EF4-FFF2-40B4-BE49-F238E27FC236}">
                <a16:creationId xmlns:a16="http://schemas.microsoft.com/office/drawing/2014/main" id="{E82C2D0C-9823-4C6F-811D-D1DA0CE79152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0383527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3125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3625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375"/>
                            </p:stCondLst>
                            <p:childTnLst>
                              <p:par>
                                <p:cTn id="17" presetID="1" presetClass="entr" presetSubtype="0" fill="hold" grpId="0" nodeType="afterEffect" nodePh="1">
                                  <p:stCondLst>
                                    <p:cond delay="5000"/>
                                  </p:stCondLst>
                                  <p:endCondLst>
                                    <p:cond evt="begin" delay="0">
                                      <p:tn val="17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  <p:bldP spid="7" grpId="0"/>
      <p:bldP spid="8" grpId="0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4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uadroTexto 7">
            <a:extLst>
              <a:ext uri="{FF2B5EF4-FFF2-40B4-BE49-F238E27FC236}">
                <a16:creationId xmlns:a16="http://schemas.microsoft.com/office/drawing/2014/main" id="{828B630D-D525-4F1C-852F-08FF53518D47}"/>
              </a:ext>
            </a:extLst>
          </p:cNvPr>
          <p:cNvSpPr txBox="1"/>
          <p:nvPr/>
        </p:nvSpPr>
        <p:spPr>
          <a:xfrm>
            <a:off x="-206476" y="-500146"/>
            <a:ext cx="12639368" cy="7905135"/>
          </a:xfrm>
          <a:prstGeom prst="rect">
            <a:avLst/>
          </a:prstGeom>
          <a:solidFill>
            <a:schemeClr val="bg1">
              <a:alpha val="65000"/>
            </a:schemeClr>
          </a:solidFill>
        </p:spPr>
        <p:txBody>
          <a:bodyPr wrap="square" rtlCol="0">
            <a:spAutoFit/>
          </a:bodyPr>
          <a:lstStyle/>
          <a:p>
            <a:endParaRPr lang="es-MX" dirty="0"/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4CC2C3AE-ABC6-4FC3-8B09-D6CEB9F325B7}"/>
              </a:ext>
            </a:extLst>
          </p:cNvPr>
          <p:cNvSpPr/>
          <p:nvPr/>
        </p:nvSpPr>
        <p:spPr>
          <a:xfrm>
            <a:off x="464968" y="555428"/>
            <a:ext cx="6584776" cy="16466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Pero fue a partir de la década de 1930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cuando la intervención estatal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en las políticas educativas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y culturales en México favoreció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la reproducción y apropiación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de los estereotipos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de una mexicanidad simplificada.</a:t>
            </a:r>
          </a:p>
        </p:txBody>
      </p:sp>
      <p:pic>
        <p:nvPicPr>
          <p:cNvPr id="3" name="Imagen 2" descr="Imagen que contiene persona, suelo, deporte, bailarín&#10;&#10;Descripción generada con confianza muy alta">
            <a:extLst>
              <a:ext uri="{FF2B5EF4-FFF2-40B4-BE49-F238E27FC236}">
                <a16:creationId xmlns:a16="http://schemas.microsoft.com/office/drawing/2014/main" id="{1CFD5C2C-E79A-467B-9A6C-2D5CDE64A6C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77432" y="555428"/>
            <a:ext cx="4249599" cy="576868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5" name="Rectángulo 4">
            <a:extLst>
              <a:ext uri="{FF2B5EF4-FFF2-40B4-BE49-F238E27FC236}">
                <a16:creationId xmlns:a16="http://schemas.microsoft.com/office/drawing/2014/main" id="{F108A56B-1D60-47A5-B9DD-D9F76630F046}"/>
              </a:ext>
            </a:extLst>
          </p:cNvPr>
          <p:cNvSpPr/>
          <p:nvPr/>
        </p:nvSpPr>
        <p:spPr>
          <a:xfrm>
            <a:off x="464967" y="2898812"/>
            <a:ext cx="6641685" cy="34778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Tanto en las activas campañas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de alfabetización como en la oferta cultural incipiente de aquellos años, la china poblana y el charro «</a:t>
            </a:r>
            <a:r>
              <a:rPr lang="es-MX" sz="2400" b="1" dirty="0">
                <a:solidFill>
                  <a:srgbClr val="5A278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y no el chinaco, que era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solidFill>
                  <a:srgbClr val="5A278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el verdadero compañero contemporáneo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solidFill>
                  <a:srgbClr val="5A278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de la primera, con la que compartía, además, su condición de hombre del pueblo bajo; </a:t>
            </a:r>
            <a:r>
              <a:rPr lang="es-MX" sz="2400" b="1" dirty="0">
                <a:solidFill>
                  <a:srgbClr val="74350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paradójicamente, el charro representa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solidFill>
                  <a:srgbClr val="74350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a la clase hacendada contra la que se hizo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solidFill>
                  <a:srgbClr val="74350A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la Revolución</a:t>
            </a: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»  fueron apareciendo cada vez más como expresión de la mexicanidad.</a:t>
            </a:r>
          </a:p>
        </p:txBody>
      </p:sp>
      <p:sp>
        <p:nvSpPr>
          <p:cNvPr id="7" name="CuadroTexto 6">
            <a:extLst>
              <a:ext uri="{FF2B5EF4-FFF2-40B4-BE49-F238E27FC236}">
                <a16:creationId xmlns:a16="http://schemas.microsoft.com/office/drawing/2014/main" id="{FF08927E-C6E7-42A0-AA5F-33ED3A0E3534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6902563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5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5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525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72750"/>
                            </p:stCondLst>
                            <p:childTnLst>
                              <p:par>
                                <p:cTn id="17" presetID="1" presetClass="entr" presetSubtype="0" fill="hold" grpId="0" nodeType="afterEffect" nodePh="1">
                                  <p:stCondLst>
                                    <p:cond delay="5000"/>
                                  </p:stCondLst>
                                  <p:endCondLst>
                                    <p:cond evt="begin" delay="0">
                                      <p:tn val="17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7" grpId="0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4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uadroTexto 7">
            <a:extLst>
              <a:ext uri="{FF2B5EF4-FFF2-40B4-BE49-F238E27FC236}">
                <a16:creationId xmlns:a16="http://schemas.microsoft.com/office/drawing/2014/main" id="{828B630D-D525-4F1C-852F-08FF53518D47}"/>
              </a:ext>
            </a:extLst>
          </p:cNvPr>
          <p:cNvSpPr txBox="1"/>
          <p:nvPr/>
        </p:nvSpPr>
        <p:spPr>
          <a:xfrm>
            <a:off x="-206476" y="-500146"/>
            <a:ext cx="12639368" cy="7905135"/>
          </a:xfrm>
          <a:prstGeom prst="rect">
            <a:avLst/>
          </a:prstGeom>
          <a:solidFill>
            <a:schemeClr val="bg1">
              <a:alpha val="65000"/>
            </a:schemeClr>
          </a:solidFill>
        </p:spPr>
        <p:txBody>
          <a:bodyPr wrap="square" rtlCol="0">
            <a:spAutoFit/>
          </a:bodyPr>
          <a:lstStyle/>
          <a:p>
            <a:endParaRPr lang="es-MX" dirty="0"/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28B9D3D5-4C7C-4980-9AAB-C8C28ACD6FFD}"/>
              </a:ext>
            </a:extLst>
          </p:cNvPr>
          <p:cNvSpPr/>
          <p:nvPr/>
        </p:nvSpPr>
        <p:spPr>
          <a:xfrm>
            <a:off x="4331366" y="561845"/>
            <a:ext cx="7386630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Los regímenes posrevolucionarios no sólo habían patrocinado la mayoría de las actividades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que pretendían estrechar la relación entre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las expresiones artísticas de las élites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y las de las mayorías, sino que se habían favorecido políticamente de tal unión, restándole autenticidad y mostrando ciertas convenciones que cada vez sabían más a demagogia.</a:t>
            </a:r>
          </a:p>
        </p:txBody>
      </p:sp>
      <p:sp>
        <p:nvSpPr>
          <p:cNvPr id="7" name="CuadroTexto 6">
            <a:extLst>
              <a:ext uri="{FF2B5EF4-FFF2-40B4-BE49-F238E27FC236}">
                <a16:creationId xmlns:a16="http://schemas.microsoft.com/office/drawing/2014/main" id="{FF08927E-C6E7-42A0-AA5F-33ED3A0E3534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" name="Rectángulo 8">
            <a:extLst>
              <a:ext uri="{FF2B5EF4-FFF2-40B4-BE49-F238E27FC236}">
                <a16:creationId xmlns:a16="http://schemas.microsoft.com/office/drawing/2014/main" id="{2C5116C5-2DD6-479B-8C71-3243CACB447A}"/>
              </a:ext>
            </a:extLst>
          </p:cNvPr>
          <p:cNvSpPr/>
          <p:nvPr/>
        </p:nvSpPr>
        <p:spPr>
          <a:xfrm>
            <a:off x="4331367" y="3745833"/>
            <a:ext cx="7386630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El resultado fue el impulso de ciertos estereotipos nacionales como el charro, la china poblana,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el indito o el pelado con el fin de reducir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a una dimensión más o menos gobernable,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o si se quiere entendible, a esa multiplicidad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que saltaba a la vista al momento de enunciar cualquier asunto relacionado con ese indefinible "</a:t>
            </a:r>
            <a:r>
              <a:rPr lang="es-MX" sz="2400" b="1" dirty="0">
                <a:solidFill>
                  <a:srgbClr val="74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pueblo mexicano</a:t>
            </a: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". </a:t>
            </a:r>
          </a:p>
        </p:txBody>
      </p:sp>
      <p:pic>
        <p:nvPicPr>
          <p:cNvPr id="10" name="Imagen 9" descr="Imagen que contiene ropa, pintando&#10;&#10;Descripción generada con confianza alta">
            <a:extLst>
              <a:ext uri="{FF2B5EF4-FFF2-40B4-BE49-F238E27FC236}">
                <a16:creationId xmlns:a16="http://schemas.microsoft.com/office/drawing/2014/main" id="{53B6153E-0A0E-4FDB-83C8-E4F2CA57DC87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513"/>
          <a:stretch/>
        </p:blipFill>
        <p:spPr>
          <a:xfrm>
            <a:off x="551252" y="614920"/>
            <a:ext cx="3780115" cy="562067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74000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4215453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9375"/>
                            </p:stCondLst>
                            <p:childTnLst>
                              <p:par>
                                <p:cTn id="9" presetID="1" presetClass="entr" presetSubtype="0" fill="hold" grpId="0" nodeType="afterEffect" nodePh="1">
                                  <p:stCondLst>
                                    <p:cond delay="5000"/>
                                  </p:stCondLst>
                                  <p:endCondLst>
                                    <p:cond evt="begin" delay="0">
                                      <p:tn val="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4375"/>
                            </p:stCondLst>
                            <p:childTnLst>
                              <p:par>
                                <p:cTn id="12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7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7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9" grpId="0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4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CuadroTexto 10">
            <a:extLst>
              <a:ext uri="{FF2B5EF4-FFF2-40B4-BE49-F238E27FC236}">
                <a16:creationId xmlns:a16="http://schemas.microsoft.com/office/drawing/2014/main" id="{E6333A8D-D113-4E5F-BFFB-C69BDC92304A}"/>
              </a:ext>
            </a:extLst>
          </p:cNvPr>
          <p:cNvSpPr txBox="1"/>
          <p:nvPr/>
        </p:nvSpPr>
        <p:spPr>
          <a:xfrm>
            <a:off x="-206476" y="-516188"/>
            <a:ext cx="12639368" cy="7905135"/>
          </a:xfrm>
          <a:prstGeom prst="rect">
            <a:avLst/>
          </a:prstGeom>
          <a:solidFill>
            <a:schemeClr val="bg1">
              <a:alpha val="65000"/>
            </a:schemeClr>
          </a:solidFill>
        </p:spPr>
        <p:txBody>
          <a:bodyPr wrap="square" rtlCol="0">
            <a:spAutoFit/>
          </a:bodyPr>
          <a:lstStyle/>
          <a:p>
            <a:endParaRPr lang="es-MX" dirty="0"/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3954738A-08DA-4227-BB19-444195E4BE2A}"/>
              </a:ext>
            </a:extLst>
          </p:cNvPr>
          <p:cNvSpPr/>
          <p:nvPr/>
        </p:nvSpPr>
        <p:spPr>
          <a:xfrm>
            <a:off x="497797" y="581107"/>
            <a:ext cx="11214778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A pesar del variadísimo mosaico que presentaban las manifestaciones</a:t>
            </a:r>
          </a:p>
          <a:p>
            <a:pPr>
              <a:lnSpc>
                <a:spcPts val="24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culturales regionales tanto indígenas como mestizas, </a:t>
            </a:r>
          </a:p>
          <a:p>
            <a:pPr>
              <a:lnSpc>
                <a:spcPts val="24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       la tendencia de las políticas oficiales así como </a:t>
            </a:r>
          </a:p>
          <a:p>
            <a:pPr>
              <a:lnSpc>
                <a:spcPts val="24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          de las corrientes artísticas más relevantes </a:t>
            </a:r>
          </a:p>
          <a:p>
            <a:pPr>
              <a:lnSpc>
                <a:spcPts val="24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             era la aplicación de estos estereotipos.</a:t>
            </a:r>
          </a:p>
        </p:txBody>
      </p:sp>
      <p:sp>
        <p:nvSpPr>
          <p:cNvPr id="10" name="CuadroTexto 9">
            <a:extLst>
              <a:ext uri="{FF2B5EF4-FFF2-40B4-BE49-F238E27FC236}">
                <a16:creationId xmlns:a16="http://schemas.microsoft.com/office/drawing/2014/main" id="{E2E9ADBE-1618-46D6-BEEE-2A5E908F7753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2" name="Imagen 11" descr="Imagen que contiene edificio, persona, foto, mujer&#10;&#10;Descripción generada con confianza muy alta">
            <a:extLst>
              <a:ext uri="{FF2B5EF4-FFF2-40B4-BE49-F238E27FC236}">
                <a16:creationId xmlns:a16="http://schemas.microsoft.com/office/drawing/2014/main" id="{DC77535A-DC51-4B69-A2C7-5B7D881226F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17160" y="1001168"/>
            <a:ext cx="3603427" cy="480607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6" name="Rectángulo 5">
            <a:extLst>
              <a:ext uri="{FF2B5EF4-FFF2-40B4-BE49-F238E27FC236}">
                <a16:creationId xmlns:a16="http://schemas.microsoft.com/office/drawing/2014/main" id="{C6C1A946-E12F-4176-8EF5-961C67D2E80A}"/>
              </a:ext>
            </a:extLst>
          </p:cNvPr>
          <p:cNvSpPr/>
          <p:nvPr/>
        </p:nvSpPr>
        <p:spPr>
          <a:xfrm>
            <a:off x="497797" y="2576245"/>
            <a:ext cx="7619363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La asociación entre México y los charros,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entre México y sus chinas poblanas, y entre México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y su jarabe tapatío, terminó triunfando a la larga, convirtiendo estas representaciones en elementos muy arraigados en la identidad popular.​</a:t>
            </a:r>
          </a:p>
        </p:txBody>
      </p:sp>
      <p:sp>
        <p:nvSpPr>
          <p:cNvPr id="8" name="Rectángulo 7">
            <a:extLst>
              <a:ext uri="{FF2B5EF4-FFF2-40B4-BE49-F238E27FC236}">
                <a16:creationId xmlns:a16="http://schemas.microsoft.com/office/drawing/2014/main" id="{B972FCBA-6EC8-4424-9209-C6439F099797}"/>
              </a:ext>
            </a:extLst>
          </p:cNvPr>
          <p:cNvSpPr/>
          <p:nvPr/>
        </p:nvSpPr>
        <p:spPr>
          <a:xfrm>
            <a:off x="497795" y="4669626"/>
            <a:ext cx="11214778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24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    Cantantes de aquellos años como Lucha Reyes </a:t>
            </a:r>
          </a:p>
          <a:p>
            <a:pPr>
              <a:lnSpc>
                <a:spcPts val="24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  o actrices como María Félix aparecieron ataviadas </a:t>
            </a:r>
          </a:p>
          <a:p>
            <a:pPr>
              <a:lnSpc>
                <a:spcPts val="24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          de chinas poblanas en los teatros o el cine, </a:t>
            </a:r>
          </a:p>
          <a:p>
            <a:pPr>
              <a:lnSpc>
                <a:spcPts val="24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     alimentando la históricamente errónea relación </a:t>
            </a:r>
          </a:p>
          <a:p>
            <a:pPr>
              <a:lnSpc>
                <a:spcPts val="24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entre el charro y la china, y entre ésta y Catarina de San Juan.</a:t>
            </a:r>
          </a:p>
        </p:txBody>
      </p:sp>
    </p:spTree>
    <p:extLst>
      <p:ext uri="{BB962C8B-B14F-4D97-AF65-F5344CB8AC3E}">
        <p14:creationId xmlns:p14="http://schemas.microsoft.com/office/powerpoint/2010/main" val="14275096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00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6000"/>
                            </p:stCondLst>
                            <p:childTnLst>
                              <p:par>
                                <p:cTn id="18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84250"/>
                            </p:stCondLst>
                            <p:childTnLst>
                              <p:par>
                                <p:cTn id="22" presetID="1" presetClass="entr" presetSubtype="0" fill="hold" grpId="0" nodeType="afterEffect" nodePh="1">
                                  <p:stCondLst>
                                    <p:cond delay="5000"/>
                                  </p:stCondLst>
                                  <p:endCondLst>
                                    <p:cond evt="begin" delay="0">
                                      <p:tn val="22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10" grpId="0"/>
      <p:bldP spid="6" grpId="0"/>
      <p:bldP spid="8" grpId="0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4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CuadroTexto 10">
            <a:extLst>
              <a:ext uri="{FF2B5EF4-FFF2-40B4-BE49-F238E27FC236}">
                <a16:creationId xmlns:a16="http://schemas.microsoft.com/office/drawing/2014/main" id="{299CAA3E-317B-4B5D-9D92-4E98ABFEB626}"/>
              </a:ext>
            </a:extLst>
          </p:cNvPr>
          <p:cNvSpPr txBox="1"/>
          <p:nvPr/>
        </p:nvSpPr>
        <p:spPr>
          <a:xfrm>
            <a:off x="-206476" y="-500146"/>
            <a:ext cx="12639368" cy="7905135"/>
          </a:xfrm>
          <a:prstGeom prst="rect">
            <a:avLst/>
          </a:prstGeom>
          <a:solidFill>
            <a:schemeClr val="bg1">
              <a:alpha val="65000"/>
            </a:schemeClr>
          </a:solidFill>
        </p:spPr>
        <p:txBody>
          <a:bodyPr wrap="square" rtlCol="0">
            <a:spAutoFit/>
          </a:bodyPr>
          <a:lstStyle/>
          <a:p>
            <a:endParaRPr lang="es-MX" dirty="0"/>
          </a:p>
        </p:txBody>
      </p:sp>
      <p:pic>
        <p:nvPicPr>
          <p:cNvPr id="6" name="Imagen 5" descr="Imagen que contiene de pie, foto, edificio, antiguo&#10;&#10;Descripción generada con confianza alta">
            <a:extLst>
              <a:ext uri="{FF2B5EF4-FFF2-40B4-BE49-F238E27FC236}">
                <a16:creationId xmlns:a16="http://schemas.microsoft.com/office/drawing/2014/main" id="{8D8D41E0-6A59-49CE-9767-1A5B45A5CFB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7456" y="1200076"/>
            <a:ext cx="4464144" cy="3466276"/>
          </a:xfrm>
          <a:prstGeom prst="rect">
            <a:avLst/>
          </a:prstGeom>
          <a:ln w="228600" cap="sq" cmpd="thickThin">
            <a:solidFill>
              <a:srgbClr val="74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7" name="Rectángulo 6">
            <a:extLst>
              <a:ext uri="{FF2B5EF4-FFF2-40B4-BE49-F238E27FC236}">
                <a16:creationId xmlns:a16="http://schemas.microsoft.com/office/drawing/2014/main" id="{5FAEF648-AF41-4EB6-B1E0-73D4AD9F4F10}"/>
              </a:ext>
            </a:extLst>
          </p:cNvPr>
          <p:cNvSpPr/>
          <p:nvPr/>
        </p:nvSpPr>
        <p:spPr>
          <a:xfrm>
            <a:off x="5630779" y="561603"/>
            <a:ext cx="6078965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En 1943 María Félix encarnaba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a Madame Calderón de la Barca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en una cinta llamada La China Poblana,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de la cual lo único que se conoce de ella es una parte del argumento.</a:t>
            </a:r>
          </a:p>
        </p:txBody>
      </p:sp>
      <p:sp>
        <p:nvSpPr>
          <p:cNvPr id="8" name="Rectángulo 7">
            <a:extLst>
              <a:ext uri="{FF2B5EF4-FFF2-40B4-BE49-F238E27FC236}">
                <a16:creationId xmlns:a16="http://schemas.microsoft.com/office/drawing/2014/main" id="{E62251DE-AB7F-41E2-A6C7-2E5E38D44AA2}"/>
              </a:ext>
            </a:extLst>
          </p:cNvPr>
          <p:cNvSpPr/>
          <p:nvPr/>
        </p:nvSpPr>
        <p:spPr>
          <a:xfrm>
            <a:off x="5406191" y="2629548"/>
            <a:ext cx="6303554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En la cinta,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la Marquesa Calderón de la Barca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decide asistir a una cena oficial ataviada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de poblana, aun cuando las mujeres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así vestidas tenían mala reputación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en la sociedad mexicana de aquellos años.</a:t>
            </a:r>
          </a:p>
        </p:txBody>
      </p:sp>
      <p:sp>
        <p:nvSpPr>
          <p:cNvPr id="9" name="Rectángulo 8">
            <a:extLst>
              <a:ext uri="{FF2B5EF4-FFF2-40B4-BE49-F238E27FC236}">
                <a16:creationId xmlns:a16="http://schemas.microsoft.com/office/drawing/2014/main" id="{9B37FB7F-1ED7-4FAF-9AB1-2F6D3DAE7600}"/>
              </a:ext>
            </a:extLst>
          </p:cNvPr>
          <p:cNvSpPr/>
          <p:nvPr/>
        </p:nvSpPr>
        <p:spPr>
          <a:xfrm>
            <a:off x="479425" y="5293529"/>
            <a:ext cx="11230319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Según el argumento de la película, lo que convenció a la marquesa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de usar el traje de China poblana fue la leyenda de Catarina de San Juan,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que así vestía, vivió un tórrido romance y luego murió en olor de santidad.</a:t>
            </a:r>
          </a:p>
        </p:txBody>
      </p:sp>
      <p:sp>
        <p:nvSpPr>
          <p:cNvPr id="10" name="CuadroTexto 9">
            <a:extLst>
              <a:ext uri="{FF2B5EF4-FFF2-40B4-BE49-F238E27FC236}">
                <a16:creationId xmlns:a16="http://schemas.microsoft.com/office/drawing/2014/main" id="{724442EE-FA42-46A4-84DC-B42ABD06A73F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045750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19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95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41625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5625"/>
                            </p:stCondLst>
                            <p:childTnLst>
                              <p:par>
                                <p:cTn id="20" presetID="1" presetClass="entr" presetSubtype="0" fill="hold" grpId="0" nodeType="afterEffect" nodePh="1">
                                  <p:stCondLst>
                                    <p:cond delay="5000"/>
                                  </p:stCondLst>
                                  <p:endCondLst>
                                    <p:cond evt="begin" delay="0">
                                      <p:tn val="20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9" grpId="0"/>
      <p:bldP spid="10" grpId="0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4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CuadroTexto 10">
            <a:extLst>
              <a:ext uri="{FF2B5EF4-FFF2-40B4-BE49-F238E27FC236}">
                <a16:creationId xmlns:a16="http://schemas.microsoft.com/office/drawing/2014/main" id="{17488983-A578-4D48-ABC3-6E08399DB71A}"/>
              </a:ext>
            </a:extLst>
          </p:cNvPr>
          <p:cNvSpPr txBox="1"/>
          <p:nvPr/>
        </p:nvSpPr>
        <p:spPr>
          <a:xfrm>
            <a:off x="-206476" y="-500146"/>
            <a:ext cx="12639368" cy="7905135"/>
          </a:xfrm>
          <a:prstGeom prst="rect">
            <a:avLst/>
          </a:prstGeom>
          <a:solidFill>
            <a:sysClr val="window" lastClr="FFFFFF">
              <a:alpha val="65000"/>
            </a:sysClr>
          </a:solidFill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09AEB452-022A-4CA8-91F4-756E51F6C7BD}"/>
              </a:ext>
            </a:extLst>
          </p:cNvPr>
          <p:cNvSpPr/>
          <p:nvPr/>
        </p:nvSpPr>
        <p:spPr>
          <a:xfrm>
            <a:off x="497307" y="555428"/>
            <a:ext cx="5616575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El éxito y la permanencia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de la china poblana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como uno de los símbolos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de la identidad popular mexicana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ha sido asociado, pues,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con la manipulación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que de su imagen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ha hecho el Estado mexicano.</a:t>
            </a:r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A43BA117-3D04-41AB-AF89-D19D5C9978C9}"/>
              </a:ext>
            </a:extLst>
          </p:cNvPr>
          <p:cNvSpPr/>
          <p:nvPr/>
        </p:nvSpPr>
        <p:spPr>
          <a:xfrm>
            <a:off x="421109" y="3972394"/>
            <a:ext cx="5692773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Hay quienes son de la opinión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que esto ha sido positivo, en tanto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que aun siendo un estereotipo, sigue poseyendo una fuerte carga simbólica en la cultura popular.</a:t>
            </a:r>
          </a:p>
        </p:txBody>
      </p:sp>
      <p:pic>
        <p:nvPicPr>
          <p:cNvPr id="8" name="Imagen 7" descr="Imagen que contiene mesa, silla, edificio, suelo&#10;&#10;Descripción generada con confianza muy alta">
            <a:extLst>
              <a:ext uri="{FF2B5EF4-FFF2-40B4-BE49-F238E27FC236}">
                <a16:creationId xmlns:a16="http://schemas.microsoft.com/office/drawing/2014/main" id="{E0D98775-C2B9-4CA1-9220-776035435DD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4598" y="753979"/>
            <a:ext cx="5358062" cy="5358062"/>
          </a:xfrm>
          <a:prstGeom prst="roundRect">
            <a:avLst>
              <a:gd name="adj" fmla="val 11111"/>
            </a:avLst>
          </a:prstGeom>
          <a:ln w="190500" cap="rnd">
            <a:solidFill>
              <a:schemeClr val="accent2">
                <a:lumMod val="75000"/>
              </a:schemeClr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sp>
        <p:nvSpPr>
          <p:cNvPr id="9" name="CuadroTexto 8">
            <a:extLst>
              <a:ext uri="{FF2B5EF4-FFF2-40B4-BE49-F238E27FC236}">
                <a16:creationId xmlns:a16="http://schemas.microsoft.com/office/drawing/2014/main" id="{F74F34E1-A484-4C39-867E-6D04DB34915F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0940707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2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20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40000"/>
                            </p:stCondLst>
                            <p:childTnLst>
                              <p:par>
                                <p:cTn id="16" presetID="1" presetClass="entr" presetSubtype="0" fill="hold" grpId="0" nodeType="afterEffect" nodePh="1">
                                  <p:stCondLst>
                                    <p:cond delay="5000"/>
                                  </p:stCondLst>
                                  <p:endCondLst>
                                    <p:cond evt="begin" delay="0">
                                      <p:tn val="16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  <p:bldP spid="9" grpId="0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4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CuadroTexto 10">
            <a:extLst>
              <a:ext uri="{FF2B5EF4-FFF2-40B4-BE49-F238E27FC236}">
                <a16:creationId xmlns:a16="http://schemas.microsoft.com/office/drawing/2014/main" id="{17488983-A578-4D48-ABC3-6E08399DB71A}"/>
              </a:ext>
            </a:extLst>
          </p:cNvPr>
          <p:cNvSpPr txBox="1"/>
          <p:nvPr/>
        </p:nvSpPr>
        <p:spPr>
          <a:xfrm>
            <a:off x="-206476" y="-500146"/>
            <a:ext cx="12639368" cy="7905135"/>
          </a:xfrm>
          <a:prstGeom prst="rect">
            <a:avLst/>
          </a:prstGeom>
          <a:solidFill>
            <a:sysClr val="window" lastClr="FFFFFF">
              <a:alpha val="65000"/>
            </a:sysClr>
          </a:solidFill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55D822AB-2101-4946-9CEC-4BDB00E74BA9}"/>
              </a:ext>
            </a:extLst>
          </p:cNvPr>
          <p:cNvSpPr/>
          <p:nvPr/>
        </p:nvSpPr>
        <p:spPr>
          <a:xfrm>
            <a:off x="4861641" y="4068646"/>
            <a:ext cx="6835796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Igualmente, Crespo apunta que el manejo político de los estereotipos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de la mexicanidad ha contribuido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a la reproducción del sistema social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y sus desigualdades.​</a:t>
            </a:r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89C896CE-7DD0-4778-98EA-7F9C03243058}"/>
              </a:ext>
            </a:extLst>
          </p:cNvPr>
          <p:cNvSpPr/>
          <p:nvPr/>
        </p:nvSpPr>
        <p:spPr>
          <a:xfrm>
            <a:off x="4861641" y="1373567"/>
            <a:ext cx="6844941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Sin embargo,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hay otros que se muestran más críticos,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como Pérez Monfort, quien dice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que al estereotipar la mexicanidad,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el Estado cerró los ojos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a la gran diversidad cultural del país.</a:t>
            </a:r>
          </a:p>
        </p:txBody>
      </p:sp>
      <p:sp>
        <p:nvSpPr>
          <p:cNvPr id="9" name="CuadroTexto 8">
            <a:extLst>
              <a:ext uri="{FF2B5EF4-FFF2-40B4-BE49-F238E27FC236}">
                <a16:creationId xmlns:a16="http://schemas.microsoft.com/office/drawing/2014/main" id="{F74F34E1-A484-4C39-867E-6D04DB34915F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2" name="Imagen 11" descr="Imagen que contiene interior, suelo, mesa, sala&#10;&#10;Descripción generada con confianza muy alta">
            <a:extLst>
              <a:ext uri="{FF2B5EF4-FFF2-40B4-BE49-F238E27FC236}">
                <a16:creationId xmlns:a16="http://schemas.microsoft.com/office/drawing/2014/main" id="{62716BFB-51EE-4D1D-830E-9CFF2517BD4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5657" y="554182"/>
            <a:ext cx="4375984" cy="576349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0618871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20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40250"/>
                            </p:stCondLst>
                            <p:childTnLst>
                              <p:par>
                                <p:cTn id="19" presetID="1" presetClass="entr" presetSubtype="0" fill="hold" grpId="0" nodeType="afterEffect" nodePh="1">
                                  <p:stCondLst>
                                    <p:cond delay="5000"/>
                                  </p:stCondLst>
                                  <p:endCondLst>
                                    <p:cond evt="begin" delay="0">
                                      <p:tn val="1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7" grpId="0"/>
      <p:bldP spid="9" grpId="0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uadroTexto 4">
            <a:extLst>
              <a:ext uri="{FF2B5EF4-FFF2-40B4-BE49-F238E27FC236}">
                <a16:creationId xmlns:a16="http://schemas.microsoft.com/office/drawing/2014/main" id="{69BD2E26-2AE5-49E0-B157-654E089A9BCB}"/>
              </a:ext>
            </a:extLst>
          </p:cNvPr>
          <p:cNvSpPr txBox="1"/>
          <p:nvPr/>
        </p:nvSpPr>
        <p:spPr>
          <a:xfrm>
            <a:off x="-206476" y="-500146"/>
            <a:ext cx="12639368" cy="7905135"/>
          </a:xfrm>
          <a:prstGeom prst="rect">
            <a:avLst/>
          </a:prstGeom>
          <a:solidFill>
            <a:schemeClr val="bg1">
              <a:alpha val="65000"/>
            </a:schemeClr>
          </a:solidFill>
        </p:spPr>
        <p:txBody>
          <a:bodyPr wrap="square" rtlCol="0">
            <a:spAutoFit/>
          </a:bodyPr>
          <a:lstStyle/>
          <a:p>
            <a:endParaRPr lang="es-MX" dirty="0"/>
          </a:p>
        </p:txBody>
      </p:sp>
      <p:pic>
        <p:nvPicPr>
          <p:cNvPr id="3" name="Imagen 2" descr="Imagen que contiene edificio, ladrillo, exterior, fuego&#10;&#10;Descripción generada con confianza muy alta">
            <a:extLst>
              <a:ext uri="{FF2B5EF4-FFF2-40B4-BE49-F238E27FC236}">
                <a16:creationId xmlns:a16="http://schemas.microsoft.com/office/drawing/2014/main" id="{B09569C6-99ED-4C0F-A09A-CC1F639DCEC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86933" y="549275"/>
            <a:ext cx="7987507" cy="577296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4" name="CuadroTexto 3">
            <a:extLst>
              <a:ext uri="{FF2B5EF4-FFF2-40B4-BE49-F238E27FC236}">
                <a16:creationId xmlns:a16="http://schemas.microsoft.com/office/drawing/2014/main" id="{F57C795E-A9CB-4EA8-9100-05F3400FCC96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6553529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8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8000"/>
                            </p:stCondLst>
                            <p:childTnLst>
                              <p:par>
                                <p:cTn id="9" presetID="1" presetClass="entr" presetSubtype="0" fill="hold" grpId="0" nodeType="afterEffect" nodePh="1">
                                  <p:stCondLst>
                                    <p:cond delay="5000"/>
                                  </p:stCondLst>
                                  <p:endCondLst>
                                    <p:cond evt="begin" delay="0">
                                      <p:tn val="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uadroTexto 5">
            <a:extLst>
              <a:ext uri="{FF2B5EF4-FFF2-40B4-BE49-F238E27FC236}">
                <a16:creationId xmlns:a16="http://schemas.microsoft.com/office/drawing/2014/main" id="{006D39D0-ABEC-4336-840F-8D0A300C7D4E}"/>
              </a:ext>
            </a:extLst>
          </p:cNvPr>
          <p:cNvSpPr txBox="1"/>
          <p:nvPr/>
        </p:nvSpPr>
        <p:spPr>
          <a:xfrm>
            <a:off x="-206476" y="-500146"/>
            <a:ext cx="12639368" cy="7905135"/>
          </a:xfrm>
          <a:prstGeom prst="rect">
            <a:avLst/>
          </a:prstGeom>
          <a:solidFill>
            <a:schemeClr val="bg1">
              <a:alpha val="65000"/>
            </a:schemeClr>
          </a:solidFill>
        </p:spPr>
        <p:txBody>
          <a:bodyPr wrap="square" rtlCol="0">
            <a:spAutoFit/>
          </a:bodyPr>
          <a:lstStyle/>
          <a:p>
            <a:endParaRPr lang="es-MX" dirty="0"/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4CC2C3AE-ABC6-4FC3-8B09-D6CEB9F325B7}"/>
              </a:ext>
            </a:extLst>
          </p:cNvPr>
          <p:cNvSpPr/>
          <p:nvPr/>
        </p:nvSpPr>
        <p:spPr>
          <a:xfrm>
            <a:off x="5935580" y="2611778"/>
            <a:ext cx="5776996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La casa de la China Poblana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donde murió Catarina de San Juan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 a un costado del Templo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de la Compañía.</a:t>
            </a:r>
          </a:p>
        </p:txBody>
      </p:sp>
      <p:pic>
        <p:nvPicPr>
          <p:cNvPr id="5" name="Imagen 4" descr="Imagen que contiene edificio, exterior, calle, carretera&#10;&#10;Descripción generada con confianza muy alta">
            <a:extLst>
              <a:ext uri="{FF2B5EF4-FFF2-40B4-BE49-F238E27FC236}">
                <a16:creationId xmlns:a16="http://schemas.microsoft.com/office/drawing/2014/main" id="{ACECC80B-35DD-4219-9170-E229705621B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3344" y="1171066"/>
            <a:ext cx="6053263" cy="4940976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sp>
        <p:nvSpPr>
          <p:cNvPr id="8" name="CuadroTexto 7">
            <a:extLst>
              <a:ext uri="{FF2B5EF4-FFF2-40B4-BE49-F238E27FC236}">
                <a16:creationId xmlns:a16="http://schemas.microsoft.com/office/drawing/2014/main" id="{42E0340E-3DEC-4266-9D19-E36A1A8F2A4C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62817010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87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87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875" accel="50000" fill="hold">
                                          <p:stCondLst>
                                            <p:cond delay="5875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1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87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875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875" accel="50000" fill="hold">
                                          <p:stCondLst>
                                            <p:cond delay="5875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175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1750"/>
                            </p:stCondLst>
                            <p:childTnLst>
                              <p:par>
                                <p:cTn id="19" presetID="1" presetClass="entr" presetSubtype="0" fill="hold" grpId="0" nodeType="afterEffect" nodePh="1">
                                  <p:stCondLst>
                                    <p:cond delay="5000"/>
                                  </p:stCondLst>
                                  <p:endCondLst>
                                    <p:cond evt="begin" delay="0">
                                      <p:tn val="1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8" grpId="0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uadroTexto 4">
            <a:extLst>
              <a:ext uri="{FF2B5EF4-FFF2-40B4-BE49-F238E27FC236}">
                <a16:creationId xmlns:a16="http://schemas.microsoft.com/office/drawing/2014/main" id="{980E4DE1-9991-4442-B379-B492EAAB3D65}"/>
              </a:ext>
            </a:extLst>
          </p:cNvPr>
          <p:cNvSpPr txBox="1"/>
          <p:nvPr/>
        </p:nvSpPr>
        <p:spPr>
          <a:xfrm>
            <a:off x="-206476" y="-500146"/>
            <a:ext cx="12639368" cy="7905135"/>
          </a:xfrm>
          <a:prstGeom prst="rect">
            <a:avLst/>
          </a:prstGeom>
          <a:solidFill>
            <a:schemeClr val="bg1">
              <a:alpha val="65000"/>
            </a:schemeClr>
          </a:solidFill>
        </p:spPr>
        <p:txBody>
          <a:bodyPr wrap="square" rtlCol="0">
            <a:spAutoFit/>
          </a:bodyPr>
          <a:lstStyle/>
          <a:p>
            <a:endParaRPr lang="es-MX" dirty="0"/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4CC2C3AE-ABC6-4FC3-8B09-D6CEB9F325B7}"/>
              </a:ext>
            </a:extLst>
          </p:cNvPr>
          <p:cNvSpPr/>
          <p:nvPr/>
        </p:nvSpPr>
        <p:spPr>
          <a:xfrm>
            <a:off x="499030" y="2303286"/>
            <a:ext cx="3190653" cy="22621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4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Una figura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de la China Poblana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decora el patio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del inmueble dedicado a ofrecer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comida típica </a:t>
            </a:r>
          </a:p>
          <a:p>
            <a:pPr algn="ctr">
              <a:lnSpc>
                <a:spcPts val="2400"/>
              </a:lnSpc>
            </a:pPr>
            <a:r>
              <a:rPr lang="es-MX" sz="24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ova" panose="020B0504020202020204" pitchFamily="34" charset="0"/>
              </a:rPr>
              <a:t>de Puebla.</a:t>
            </a:r>
          </a:p>
        </p:txBody>
      </p:sp>
      <p:pic>
        <p:nvPicPr>
          <p:cNvPr id="6" name="Imagen 5" descr="Imagen que contiene mesa, edificio, interior, silla&#10;&#10;Descripción generada con confianza alta">
            <a:extLst>
              <a:ext uri="{FF2B5EF4-FFF2-40B4-BE49-F238E27FC236}">
                <a16:creationId xmlns:a16="http://schemas.microsoft.com/office/drawing/2014/main" id="{EAA4E1A1-13F9-48B4-A96E-4E4B68ADD73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9053" y="549275"/>
            <a:ext cx="8268159" cy="5748954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7" name="CuadroTexto 6">
            <a:extLst>
              <a:ext uri="{FF2B5EF4-FFF2-40B4-BE49-F238E27FC236}">
                <a16:creationId xmlns:a16="http://schemas.microsoft.com/office/drawing/2014/main" id="{F9F97972-066C-47EB-A943-AE6EB03DACB5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29217259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1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2375"/>
                            </p:stCondLst>
                            <p:childTnLst>
                              <p:par>
                                <p:cTn id="12" presetID="1" presetClass="entr" presetSubtype="0" fill="hold" grpId="0" nodeType="afterEffect" nodePh="1">
                                  <p:stCondLst>
                                    <p:cond delay="5000"/>
                                  </p:stCondLst>
                                  <p:endCondLst>
                                    <p:cond evt="begin" delay="0">
                                      <p:tn val="12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7" grpId="0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>
            <a:extLst>
              <a:ext uri="{FF2B5EF4-FFF2-40B4-BE49-F238E27FC236}">
                <a16:creationId xmlns:a16="http://schemas.microsoft.com/office/drawing/2014/main" id="{47467AD2-9DBB-4973-A2BC-DEEB467A9C50}"/>
              </a:ext>
            </a:extLst>
          </p:cNvPr>
          <p:cNvSpPr txBox="1"/>
          <p:nvPr/>
        </p:nvSpPr>
        <p:spPr>
          <a:xfrm>
            <a:off x="-206476" y="-500146"/>
            <a:ext cx="12639368" cy="7905135"/>
          </a:xfrm>
          <a:prstGeom prst="rect">
            <a:avLst/>
          </a:prstGeom>
          <a:solidFill>
            <a:schemeClr val="bg1">
              <a:alpha val="65000"/>
            </a:schemeClr>
          </a:solidFill>
        </p:spPr>
        <p:txBody>
          <a:bodyPr wrap="square" rtlCol="0">
            <a:spAutoFit/>
          </a:bodyPr>
          <a:lstStyle/>
          <a:p>
            <a:endParaRPr lang="es-MX" dirty="0"/>
          </a:p>
        </p:txBody>
      </p:sp>
      <p:pic>
        <p:nvPicPr>
          <p:cNvPr id="2" name="Imagen 1">
            <a:extLst>
              <a:ext uri="{FF2B5EF4-FFF2-40B4-BE49-F238E27FC236}">
                <a16:creationId xmlns:a16="http://schemas.microsoft.com/office/drawing/2014/main" id="{89085782-16EC-4220-8C65-F06B1FFB579B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142" t="10011" r="11830" b="10498"/>
          <a:stretch/>
        </p:blipFill>
        <p:spPr>
          <a:xfrm>
            <a:off x="1241078" y="631862"/>
            <a:ext cx="4031156" cy="557643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2">
                <a:lumMod val="75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3" name="CuadroTexto 2">
            <a:extLst>
              <a:ext uri="{FF2B5EF4-FFF2-40B4-BE49-F238E27FC236}">
                <a16:creationId xmlns:a16="http://schemas.microsoft.com/office/drawing/2014/main" id="{CEBCD1F1-603E-4FE0-B831-DD9D9BB9285D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5" name="Imagen 4">
            <a:extLst>
              <a:ext uri="{FF2B5EF4-FFF2-40B4-BE49-F238E27FC236}">
                <a16:creationId xmlns:a16="http://schemas.microsoft.com/office/drawing/2014/main" id="{737B7F97-8EAA-4C34-9E68-95892C78EAB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91664" y="549274"/>
            <a:ext cx="3824275" cy="575945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56545343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8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8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8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8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8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8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8000"/>
                            </p:stCondLst>
                            <p:childTnLst>
                              <p:par>
                                <p:cTn id="16" presetID="1" presetClass="entr" presetSubtype="0" fill="hold" grpId="0" nodeType="afterEffect" nodePh="1">
                                  <p:stCondLst>
                                    <p:cond delay="5000"/>
                                  </p:stCondLst>
                                  <p:endCondLst>
                                    <p:cond evt="begin" delay="0">
                                      <p:tn val="16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>
            <a:extLst>
              <a:ext uri="{FF2B5EF4-FFF2-40B4-BE49-F238E27FC236}">
                <a16:creationId xmlns:a16="http://schemas.microsoft.com/office/drawing/2014/main" id="{F58E2222-F5E0-4067-A1D5-0ECF81EB4818}"/>
              </a:ext>
            </a:extLst>
          </p:cNvPr>
          <p:cNvSpPr txBox="1"/>
          <p:nvPr/>
        </p:nvSpPr>
        <p:spPr>
          <a:xfrm>
            <a:off x="-206476" y="-500146"/>
            <a:ext cx="12639368" cy="7905135"/>
          </a:xfrm>
          <a:prstGeom prst="rect">
            <a:avLst/>
          </a:prstGeom>
          <a:solidFill>
            <a:schemeClr val="bg1">
              <a:alpha val="65000"/>
            </a:schemeClr>
          </a:solidFill>
        </p:spPr>
        <p:txBody>
          <a:bodyPr wrap="square" rtlCol="0">
            <a:spAutoFit/>
          </a:bodyPr>
          <a:lstStyle/>
          <a:p>
            <a:endParaRPr lang="es-MX" dirty="0"/>
          </a:p>
        </p:txBody>
      </p:sp>
      <p:pic>
        <p:nvPicPr>
          <p:cNvPr id="3" name="Imagen 2" descr="Imagen que contiene mesa, interior&#10;&#10;Descripción generada con confianza muy alta">
            <a:extLst>
              <a:ext uri="{FF2B5EF4-FFF2-40B4-BE49-F238E27FC236}">
                <a16:creationId xmlns:a16="http://schemas.microsoft.com/office/drawing/2014/main" id="{34FB0010-7A4C-4926-AB92-E175FDEE478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6905" y="621630"/>
            <a:ext cx="9946106" cy="5594684"/>
          </a:xfrm>
          <a:prstGeom prst="ellipse">
            <a:avLst/>
          </a:prstGeom>
          <a:ln w="190500" cap="rnd">
            <a:solidFill>
              <a:schemeClr val="accent1">
                <a:lumMod val="75000"/>
              </a:schemeClr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5" name="CuadroTexto 4">
            <a:extLst>
              <a:ext uri="{FF2B5EF4-FFF2-40B4-BE49-F238E27FC236}">
                <a16:creationId xmlns:a16="http://schemas.microsoft.com/office/drawing/2014/main" id="{9EED5EA4-88B3-4521-9DBD-9202C2C21B3B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24903507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8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8000"/>
                            </p:stCondLst>
                            <p:childTnLst>
                              <p:par>
                                <p:cTn id="9" presetID="1" presetClass="entr" presetSubtype="0" fill="hold" grpId="0" nodeType="afterEffect" nodePh="1">
                                  <p:stCondLst>
                                    <p:cond delay="5000"/>
                                  </p:stCondLst>
                                  <p:endCondLst>
                                    <p:cond evt="begin" delay="0">
                                      <p:tn val="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uadroTexto 6">
            <a:extLst>
              <a:ext uri="{FF2B5EF4-FFF2-40B4-BE49-F238E27FC236}">
                <a16:creationId xmlns:a16="http://schemas.microsoft.com/office/drawing/2014/main" id="{608D74E1-B541-4A47-A6C4-EC62B437289F}"/>
              </a:ext>
            </a:extLst>
          </p:cNvPr>
          <p:cNvSpPr txBox="1"/>
          <p:nvPr/>
        </p:nvSpPr>
        <p:spPr>
          <a:xfrm>
            <a:off x="-206476" y="-500146"/>
            <a:ext cx="12639368" cy="7905135"/>
          </a:xfrm>
          <a:prstGeom prst="rect">
            <a:avLst/>
          </a:prstGeom>
          <a:solidFill>
            <a:schemeClr val="bg1">
              <a:alpha val="65000"/>
            </a:schemeClr>
          </a:solidFill>
        </p:spPr>
        <p:txBody>
          <a:bodyPr wrap="square" rtlCol="0">
            <a:spAutoFit/>
          </a:bodyPr>
          <a:lstStyle/>
          <a:p>
            <a:endParaRPr lang="es-MX" dirty="0"/>
          </a:p>
        </p:txBody>
      </p:sp>
      <p:pic>
        <p:nvPicPr>
          <p:cNvPr id="13" name="Imagen 12" descr="Imagen que contiene suelo, edificio, mesa, interior&#10;&#10;Descripción generada con confianza alta">
            <a:extLst>
              <a:ext uri="{FF2B5EF4-FFF2-40B4-BE49-F238E27FC236}">
                <a16:creationId xmlns:a16="http://schemas.microsoft.com/office/drawing/2014/main" id="{EF3F4E41-FBC0-4A58-8E38-20D67A622C4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468"/>
            <a:ext cx="12192000" cy="6866313"/>
          </a:xfrm>
          <a:prstGeom prst="rect">
            <a:avLst/>
          </a:prstGeom>
        </p:spPr>
      </p:pic>
      <p:pic>
        <p:nvPicPr>
          <p:cNvPr id="14" name="Imagen 13" descr="Imagen que contiene interior, mesa, edificio&#10;&#10;Descripción generada con confianza muy alta">
            <a:extLst>
              <a:ext uri="{FF2B5EF4-FFF2-40B4-BE49-F238E27FC236}">
                <a16:creationId xmlns:a16="http://schemas.microsoft.com/office/drawing/2014/main" id="{9C847B5D-820F-4427-8D17-80E716039356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12191999" cy="6858000"/>
          </a:xfrm>
          <a:prstGeom prst="rect">
            <a:avLst/>
          </a:prstGeom>
        </p:spPr>
      </p:pic>
      <p:pic>
        <p:nvPicPr>
          <p:cNvPr id="9" name="Imagen 8" descr="Imagen que contiene interior, mesa, sala, suelo&#10;&#10;Descripción generada con confianza muy alta">
            <a:extLst>
              <a:ext uri="{FF2B5EF4-FFF2-40B4-BE49-F238E27FC236}">
                <a16:creationId xmlns:a16="http://schemas.microsoft.com/office/drawing/2014/main" id="{418E033C-D8B9-4D49-9429-5C1B8DD29017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12192000" cy="6858001"/>
          </a:xfrm>
          <a:prstGeom prst="rect">
            <a:avLst/>
          </a:prstGeom>
        </p:spPr>
      </p:pic>
      <p:pic>
        <p:nvPicPr>
          <p:cNvPr id="12" name="Imagen 11" descr="Imagen que contiene interior, suelo, mesa, edificio&#10;&#10;Descripción generada con confianza muy alta">
            <a:extLst>
              <a:ext uri="{FF2B5EF4-FFF2-40B4-BE49-F238E27FC236}">
                <a16:creationId xmlns:a16="http://schemas.microsoft.com/office/drawing/2014/main" id="{B396CEF2-3EAC-4654-B47B-00BD2E11E0FD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5" name="CuadroTexto 14">
            <a:extLst>
              <a:ext uri="{FF2B5EF4-FFF2-40B4-BE49-F238E27FC236}">
                <a16:creationId xmlns:a16="http://schemas.microsoft.com/office/drawing/2014/main" id="{B10149C5-F3E8-44E9-B04B-31D07DE90F49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75874839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17" presetClass="exit" presetSubtype="4" fill="hold" nodeType="afterEffect">
                                  <p:stCondLst>
                                    <p:cond delay="8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7" presetClass="entr" presetSubtype="1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8000"/>
                            </p:stCondLst>
                            <p:childTnLst>
                              <p:par>
                                <p:cTn id="22" presetID="17" presetClass="exit" presetSubtype="8" fill="hold" nodeType="afterEffect">
                                  <p:stCondLst>
                                    <p:cond delay="8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7" presetClass="entr" presetSubtype="2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1000"/>
                            </p:stCondLst>
                            <p:childTnLst>
                              <p:par>
                                <p:cTn id="35" presetID="17" presetClass="exit" presetSubtype="1" fill="hold" nodeType="afterEffect">
                                  <p:stCondLst>
                                    <p:cond delay="8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7" presetClass="entr" presetSubtype="4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44000"/>
                            </p:stCondLst>
                            <p:childTnLst>
                              <p:par>
                                <p:cTn id="48" presetID="1" presetClass="entr" presetSubtype="0" fill="hold" grpId="0" nodeType="afterEffect" nodePh="1">
                                  <p:stCondLst>
                                    <p:cond delay="8000"/>
                                  </p:stCondLst>
                                  <p:endCondLst>
                                    <p:cond evt="begin" delay="0">
                                      <p:tn val="48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uadroTexto 5">
            <a:extLst>
              <a:ext uri="{FF2B5EF4-FFF2-40B4-BE49-F238E27FC236}">
                <a16:creationId xmlns:a16="http://schemas.microsoft.com/office/drawing/2014/main" id="{F48A8C82-2A64-4D6B-8006-6D31BF205D80}"/>
              </a:ext>
            </a:extLst>
          </p:cNvPr>
          <p:cNvSpPr txBox="1"/>
          <p:nvPr/>
        </p:nvSpPr>
        <p:spPr>
          <a:xfrm>
            <a:off x="-206476" y="-500146"/>
            <a:ext cx="12639368" cy="7905135"/>
          </a:xfrm>
          <a:prstGeom prst="rect">
            <a:avLst/>
          </a:prstGeom>
          <a:solidFill>
            <a:schemeClr val="bg1">
              <a:alpha val="65000"/>
            </a:schemeClr>
          </a:solidFill>
        </p:spPr>
        <p:txBody>
          <a:bodyPr wrap="square" rtlCol="0">
            <a:spAutoFit/>
          </a:bodyPr>
          <a:lstStyle/>
          <a:p>
            <a:endParaRPr lang="es-MX" dirty="0"/>
          </a:p>
        </p:txBody>
      </p:sp>
      <p:pic>
        <p:nvPicPr>
          <p:cNvPr id="5" name="Imagen 4" descr="Imagen que contiene interior, edificio, mesa&#10;&#10;Descripción generada con confianza muy alta">
            <a:extLst>
              <a:ext uri="{FF2B5EF4-FFF2-40B4-BE49-F238E27FC236}">
                <a16:creationId xmlns:a16="http://schemas.microsoft.com/office/drawing/2014/main" id="{52CB470C-A40E-4B08-A76F-6B95A4C8E49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85596" y="641242"/>
            <a:ext cx="5317483" cy="4366984"/>
          </a:xfrm>
          <a:prstGeom prst="round2DiagRect">
            <a:avLst>
              <a:gd name="adj1" fmla="val 0"/>
              <a:gd name="adj2" fmla="val 17770"/>
            </a:avLst>
          </a:prstGeom>
          <a:ln w="88900" cap="sq">
            <a:solidFill>
              <a:srgbClr val="74350A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7" name="Imagen 6" descr="Imagen que contiene edificio, exterior&#10;&#10;Descripción generada con confianza alta">
            <a:extLst>
              <a:ext uri="{FF2B5EF4-FFF2-40B4-BE49-F238E27FC236}">
                <a16:creationId xmlns:a16="http://schemas.microsoft.com/office/drawing/2014/main" id="{17F98BD3-6A61-4976-91B4-F8EDCB2E9D3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9191" y="1648958"/>
            <a:ext cx="5317483" cy="4559741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74350A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8" name="CuadroTexto 7">
            <a:extLst>
              <a:ext uri="{FF2B5EF4-FFF2-40B4-BE49-F238E27FC236}">
                <a16:creationId xmlns:a16="http://schemas.microsoft.com/office/drawing/2014/main" id="{E0CEF206-6B6C-43D3-B9A1-2E6814531870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72906361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8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8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8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8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8000"/>
                            </p:stCondLst>
                            <p:childTnLst>
                              <p:par>
                                <p:cTn id="14" presetID="1" presetClass="entr" presetSubtype="0" fill="hold" grpId="0" nodeType="afterEffect" nodePh="1">
                                  <p:stCondLst>
                                    <p:cond delay="8000"/>
                                  </p:stCondLst>
                                  <p:endCondLst>
                                    <p:cond evt="begin" delay="0">
                                      <p:tn val="14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uadroTexto 5">
            <a:extLst>
              <a:ext uri="{FF2B5EF4-FFF2-40B4-BE49-F238E27FC236}">
                <a16:creationId xmlns:a16="http://schemas.microsoft.com/office/drawing/2014/main" id="{39BD72BA-C087-4248-BC9A-5AEA9D94D37F}"/>
              </a:ext>
            </a:extLst>
          </p:cNvPr>
          <p:cNvSpPr txBox="1"/>
          <p:nvPr/>
        </p:nvSpPr>
        <p:spPr>
          <a:xfrm>
            <a:off x="-206476" y="-500146"/>
            <a:ext cx="12639368" cy="7905135"/>
          </a:xfrm>
          <a:prstGeom prst="rect">
            <a:avLst/>
          </a:prstGeom>
          <a:solidFill>
            <a:schemeClr val="bg1">
              <a:alpha val="65000"/>
            </a:schemeClr>
          </a:solidFill>
        </p:spPr>
        <p:txBody>
          <a:bodyPr wrap="square" rtlCol="0">
            <a:spAutoFit/>
          </a:bodyPr>
          <a:lstStyle/>
          <a:p>
            <a:endParaRPr lang="es-MX" dirty="0"/>
          </a:p>
        </p:txBody>
      </p:sp>
      <p:pic>
        <p:nvPicPr>
          <p:cNvPr id="8" name="Imagen 7" descr="Imagen que contiene mesa, interior&#10;&#10;Descripción generada con confianza alta">
            <a:extLst>
              <a:ext uri="{FF2B5EF4-FFF2-40B4-BE49-F238E27FC236}">
                <a16:creationId xmlns:a16="http://schemas.microsoft.com/office/drawing/2014/main" id="{BD432E5F-7CE6-45AC-B969-45080A7E45E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0597" y="549275"/>
            <a:ext cx="11249863" cy="575944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9" name="CuadroTexto 8">
            <a:extLst>
              <a:ext uri="{FF2B5EF4-FFF2-40B4-BE49-F238E27FC236}">
                <a16:creationId xmlns:a16="http://schemas.microsoft.com/office/drawing/2014/main" id="{B2AA3C75-2DDA-4DDE-AD58-3E930E200C31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61600455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8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8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8000"/>
                            </p:stCondLst>
                            <p:childTnLst>
                              <p:par>
                                <p:cTn id="12" presetID="1" presetClass="entr" presetSubtype="0" fill="hold" grpId="0" nodeType="afterEffect" nodePh="1">
                                  <p:stCondLst>
                                    <p:cond delay="8000"/>
                                  </p:stCondLst>
                                  <p:endCondLst>
                                    <p:cond evt="begin" delay="0">
                                      <p:tn val="12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uadroTexto 7">
            <a:extLst>
              <a:ext uri="{FF2B5EF4-FFF2-40B4-BE49-F238E27FC236}">
                <a16:creationId xmlns:a16="http://schemas.microsoft.com/office/drawing/2014/main" id="{DB96507B-8A1C-42A8-B5FF-F88DC3D6B4B7}"/>
              </a:ext>
            </a:extLst>
          </p:cNvPr>
          <p:cNvSpPr txBox="1"/>
          <p:nvPr/>
        </p:nvSpPr>
        <p:spPr>
          <a:xfrm>
            <a:off x="-206476" y="-500146"/>
            <a:ext cx="12639368" cy="7905135"/>
          </a:xfrm>
          <a:prstGeom prst="rect">
            <a:avLst/>
          </a:prstGeom>
          <a:solidFill>
            <a:schemeClr val="bg1">
              <a:alpha val="65000"/>
            </a:schemeClr>
          </a:solidFill>
        </p:spPr>
        <p:txBody>
          <a:bodyPr wrap="square" rtlCol="0">
            <a:spAutoFit/>
          </a:bodyPr>
          <a:lstStyle/>
          <a:p>
            <a:endParaRPr lang="es-MX" dirty="0"/>
          </a:p>
        </p:txBody>
      </p:sp>
      <p:pic>
        <p:nvPicPr>
          <p:cNvPr id="9" name="Imagen 8" descr="Imagen que contiene cielo, exterior, agua, edificio&#10;&#10;Descripción generada con confianza muy alta">
            <a:extLst>
              <a:ext uri="{FF2B5EF4-FFF2-40B4-BE49-F238E27FC236}">
                <a16:creationId xmlns:a16="http://schemas.microsoft.com/office/drawing/2014/main" id="{1B801639-9BCC-44CD-98D2-041A3BDEB38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25123" y="2743200"/>
            <a:ext cx="5506321" cy="356960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5" name="Imagen 4" descr="Imagen que contiene cielo, carretera, exterior, camión&#10;&#10;Descripción generada con confianza muy alta">
            <a:extLst>
              <a:ext uri="{FF2B5EF4-FFF2-40B4-BE49-F238E27FC236}">
                <a16:creationId xmlns:a16="http://schemas.microsoft.com/office/drawing/2014/main" id="{49BE0D02-2C00-4B1D-9D5F-98D47B155324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0654" y="561217"/>
            <a:ext cx="5445010" cy="336909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10" name="CuadroTexto 9">
            <a:extLst>
              <a:ext uri="{FF2B5EF4-FFF2-40B4-BE49-F238E27FC236}">
                <a16:creationId xmlns:a16="http://schemas.microsoft.com/office/drawing/2014/main" id="{70199E98-7389-4205-9107-C07D1B8EB1E0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17080817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8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8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8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8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8000"/>
                            </p:stCondLst>
                            <p:childTnLst>
                              <p:par>
                                <p:cTn id="14" presetID="1" presetClass="entr" presetSubtype="0" fill="hold" grpId="0" nodeType="afterEffect" nodePh="1">
                                  <p:stCondLst>
                                    <p:cond delay="8000"/>
                                  </p:stCondLst>
                                  <p:endCondLst>
                                    <p:cond evt="begin" delay="0">
                                      <p:tn val="14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uadroTexto 7">
            <a:extLst>
              <a:ext uri="{FF2B5EF4-FFF2-40B4-BE49-F238E27FC236}">
                <a16:creationId xmlns:a16="http://schemas.microsoft.com/office/drawing/2014/main" id="{DB96507B-8A1C-42A8-B5FF-F88DC3D6B4B7}"/>
              </a:ext>
            </a:extLst>
          </p:cNvPr>
          <p:cNvSpPr txBox="1"/>
          <p:nvPr/>
        </p:nvSpPr>
        <p:spPr>
          <a:xfrm>
            <a:off x="-206476" y="-500146"/>
            <a:ext cx="12639368" cy="7905135"/>
          </a:xfrm>
          <a:prstGeom prst="rect">
            <a:avLst/>
          </a:prstGeom>
          <a:solidFill>
            <a:schemeClr val="bg1">
              <a:alpha val="65000"/>
            </a:schemeClr>
          </a:solidFill>
        </p:spPr>
        <p:txBody>
          <a:bodyPr wrap="square" rtlCol="0">
            <a:spAutoFit/>
          </a:bodyPr>
          <a:lstStyle/>
          <a:p>
            <a:endParaRPr lang="es-MX" dirty="0"/>
          </a:p>
        </p:txBody>
      </p:sp>
      <p:pic>
        <p:nvPicPr>
          <p:cNvPr id="3" name="Imagen 2" descr="Imagen que contiene cielo, exterior, edificio, tren&#10;&#10;Descripción generada con confianza muy alta">
            <a:extLst>
              <a:ext uri="{FF2B5EF4-FFF2-40B4-BE49-F238E27FC236}">
                <a16:creationId xmlns:a16="http://schemas.microsoft.com/office/drawing/2014/main" id="{1DCC5FD4-18DE-4F8F-A759-79E392BB7E9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5636" y="3160295"/>
            <a:ext cx="5580939" cy="313648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7" name="Imagen 6" descr="Imagen que contiene exterior, cielo, hierba, tren&#10;&#10;Descripción generada con confianza muy alta">
            <a:extLst>
              <a:ext uri="{FF2B5EF4-FFF2-40B4-BE49-F238E27FC236}">
                <a16:creationId xmlns:a16="http://schemas.microsoft.com/office/drawing/2014/main" id="{C72909BF-691B-47D1-8026-CD7003A0BE82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32731" y="549438"/>
            <a:ext cx="5480390" cy="365359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10" name="CuadroTexto 9">
            <a:extLst>
              <a:ext uri="{FF2B5EF4-FFF2-40B4-BE49-F238E27FC236}">
                <a16:creationId xmlns:a16="http://schemas.microsoft.com/office/drawing/2014/main" id="{70199E98-7389-4205-9107-C07D1B8EB1E0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84302763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8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8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8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8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8000"/>
                            </p:stCondLst>
                            <p:childTnLst>
                              <p:par>
                                <p:cTn id="14" presetID="1" presetClass="entr" presetSubtype="0" fill="hold" grpId="0" nodeType="afterEffect" nodePh="1">
                                  <p:stCondLst>
                                    <p:cond delay="8000"/>
                                  </p:stCondLst>
                                  <p:endCondLst>
                                    <p:cond evt="begin" delay="0">
                                      <p:tn val="14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uadroTexto 6">
            <a:extLst>
              <a:ext uri="{FF2B5EF4-FFF2-40B4-BE49-F238E27FC236}">
                <a16:creationId xmlns:a16="http://schemas.microsoft.com/office/drawing/2014/main" id="{ADCCC0E1-F904-42E9-8265-A7419EEF51B1}"/>
              </a:ext>
            </a:extLst>
          </p:cNvPr>
          <p:cNvSpPr txBox="1"/>
          <p:nvPr/>
        </p:nvSpPr>
        <p:spPr>
          <a:xfrm>
            <a:off x="-206476" y="-500146"/>
            <a:ext cx="12639368" cy="7905135"/>
          </a:xfrm>
          <a:prstGeom prst="rect">
            <a:avLst/>
          </a:prstGeom>
          <a:solidFill>
            <a:schemeClr val="bg1">
              <a:alpha val="65000"/>
            </a:schemeClr>
          </a:solidFill>
        </p:spPr>
        <p:txBody>
          <a:bodyPr wrap="square" rtlCol="0">
            <a:spAutoFit/>
          </a:bodyPr>
          <a:lstStyle/>
          <a:p>
            <a:endParaRPr lang="es-MX" dirty="0"/>
          </a:p>
        </p:txBody>
      </p:sp>
      <p:pic>
        <p:nvPicPr>
          <p:cNvPr id="3" name="Imagen 2" descr="Imagen que contiene cielo, exterior, tren, seguimiento&#10;&#10;Descripción generada con confianza muy alta">
            <a:extLst>
              <a:ext uri="{FF2B5EF4-FFF2-40B4-BE49-F238E27FC236}">
                <a16:creationId xmlns:a16="http://schemas.microsoft.com/office/drawing/2014/main" id="{B9E4D57A-377C-4C33-B0A3-20BB1B5D639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9425" y="571506"/>
            <a:ext cx="5491882" cy="411891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5" name="Imagen 4" descr="Imagen que contiene sentado, exterior, mesa, edificio&#10;&#10;Descripción generada con confianza alta">
            <a:extLst>
              <a:ext uri="{FF2B5EF4-FFF2-40B4-BE49-F238E27FC236}">
                <a16:creationId xmlns:a16="http://schemas.microsoft.com/office/drawing/2014/main" id="{52F5AFB4-EF6F-4183-9C8B-F6B43330363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80297" y="3015915"/>
            <a:ext cx="5566853" cy="328444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6" name="CuadroTexto 5">
            <a:extLst>
              <a:ext uri="{FF2B5EF4-FFF2-40B4-BE49-F238E27FC236}">
                <a16:creationId xmlns:a16="http://schemas.microsoft.com/office/drawing/2014/main" id="{0A85C0C7-B3D9-40DD-87A9-A809EA848134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93875724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8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8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8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8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8000"/>
                            </p:stCondLst>
                            <p:childTnLst>
                              <p:par>
                                <p:cTn id="14" presetID="1" presetClass="entr" presetSubtype="0" fill="hold" grpId="0" nodeType="afterEffect" nodePh="1">
                                  <p:stCondLst>
                                    <p:cond delay="8000"/>
                                  </p:stCondLst>
                                  <p:endCondLst>
                                    <p:cond evt="begin" delay="0">
                                      <p:tn val="14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>
            <a:extLst>
              <a:ext uri="{FF2B5EF4-FFF2-40B4-BE49-F238E27FC236}">
                <a16:creationId xmlns:a16="http://schemas.microsoft.com/office/drawing/2014/main" id="{3FEBDC98-7768-4D3D-87C8-26B41D45BF42}"/>
              </a:ext>
            </a:extLst>
          </p:cNvPr>
          <p:cNvSpPr txBox="1"/>
          <p:nvPr/>
        </p:nvSpPr>
        <p:spPr>
          <a:xfrm>
            <a:off x="-206476" y="-500146"/>
            <a:ext cx="12639368" cy="7905135"/>
          </a:xfrm>
          <a:prstGeom prst="rect">
            <a:avLst/>
          </a:prstGeom>
          <a:solidFill>
            <a:schemeClr val="bg1">
              <a:alpha val="65000"/>
            </a:schemeClr>
          </a:solidFill>
        </p:spPr>
        <p:txBody>
          <a:bodyPr wrap="square" rtlCol="0">
            <a:spAutoFit/>
          </a:bodyPr>
          <a:lstStyle/>
          <a:p>
            <a:endParaRPr lang="es-MX" dirty="0"/>
          </a:p>
        </p:txBody>
      </p:sp>
      <p:pic>
        <p:nvPicPr>
          <p:cNvPr id="3" name="Imagen 2" descr="Imagen que contiene texto, sofá&#10;&#10;Descripción generada con confianza alta">
            <a:extLst>
              <a:ext uri="{FF2B5EF4-FFF2-40B4-BE49-F238E27FC236}">
                <a16:creationId xmlns:a16="http://schemas.microsoft.com/office/drawing/2014/main" id="{6D581183-7DBA-4AF5-AA1B-243D6FB9A10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2769" y="558433"/>
            <a:ext cx="10236702" cy="5758144"/>
          </a:xfrm>
          <a:prstGeom prst="rect">
            <a:avLst/>
          </a:prstGeom>
        </p:spPr>
      </p:pic>
      <p:sp>
        <p:nvSpPr>
          <p:cNvPr id="5" name="CuadroTexto 4">
            <a:extLst>
              <a:ext uri="{FF2B5EF4-FFF2-40B4-BE49-F238E27FC236}">
                <a16:creationId xmlns:a16="http://schemas.microsoft.com/office/drawing/2014/main" id="{A1493DF0-6F66-40F5-8F5E-CF4893ADC30E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87858078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3000">
        <p15:prstTrans prst="peelOff"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8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8000"/>
                            </p:stCondLst>
                            <p:childTnLst>
                              <p:par>
                                <p:cTn id="12" presetID="1" presetClass="entr" presetSubtype="0" fill="hold" grpId="0" nodeType="afterEffect" nodePh="1">
                                  <p:stCondLst>
                                    <p:cond delay="5000"/>
                                  </p:stCondLst>
                                  <p:endCondLst>
                                    <p:cond evt="begin" delay="0">
                                      <p:tn val="12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/>
    </p:bld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uadroTexto 6">
            <a:extLst>
              <a:ext uri="{FF2B5EF4-FFF2-40B4-BE49-F238E27FC236}">
                <a16:creationId xmlns:a16="http://schemas.microsoft.com/office/drawing/2014/main" id="{8E39ABC9-9F3D-4122-A70B-A972249616FA}"/>
              </a:ext>
            </a:extLst>
          </p:cNvPr>
          <p:cNvSpPr txBox="1"/>
          <p:nvPr/>
        </p:nvSpPr>
        <p:spPr>
          <a:xfrm>
            <a:off x="-206476" y="-500146"/>
            <a:ext cx="12639368" cy="7905135"/>
          </a:xfrm>
          <a:prstGeom prst="rect">
            <a:avLst/>
          </a:prstGeom>
          <a:solidFill>
            <a:schemeClr val="bg1">
              <a:alpha val="65000"/>
            </a:schemeClr>
          </a:solidFill>
        </p:spPr>
        <p:txBody>
          <a:bodyPr wrap="square" rtlCol="0">
            <a:spAutoFit/>
          </a:bodyPr>
          <a:lstStyle/>
          <a:p>
            <a:endParaRPr lang="es-MX" dirty="0"/>
          </a:p>
        </p:txBody>
      </p:sp>
      <p:pic>
        <p:nvPicPr>
          <p:cNvPr id="3" name="Imagen 2" descr="Imagen que contiene ropa&#10;&#10;Descripción generada con confianza alta">
            <a:extLst>
              <a:ext uri="{FF2B5EF4-FFF2-40B4-BE49-F238E27FC236}">
                <a16:creationId xmlns:a16="http://schemas.microsoft.com/office/drawing/2014/main" id="{150C9136-3AE8-4E59-BE09-FEC856FFE4C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50489" y="0"/>
            <a:ext cx="8759438" cy="6857999"/>
          </a:xfrm>
          <a:prstGeom prst="rect">
            <a:avLst/>
          </a:prstGeom>
        </p:spPr>
      </p:pic>
      <p:pic>
        <p:nvPicPr>
          <p:cNvPr id="5" name="Imagen 4" descr="Imagen que contiene ropa, persona&#10;&#10;Descripción generada con confianza muy alta">
            <a:extLst>
              <a:ext uri="{FF2B5EF4-FFF2-40B4-BE49-F238E27FC236}">
                <a16:creationId xmlns:a16="http://schemas.microsoft.com/office/drawing/2014/main" id="{6C374A68-6B1F-4006-B3AF-D926A8C1D1AF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317" y="0"/>
            <a:ext cx="3436172" cy="6858000"/>
          </a:xfrm>
          <a:prstGeom prst="rect">
            <a:avLst/>
          </a:prstGeom>
        </p:spPr>
      </p:pic>
      <p:sp>
        <p:nvSpPr>
          <p:cNvPr id="6" name="CuadroTexto 5">
            <a:extLst>
              <a:ext uri="{FF2B5EF4-FFF2-40B4-BE49-F238E27FC236}">
                <a16:creationId xmlns:a16="http://schemas.microsoft.com/office/drawing/2014/main" id="{8D331AFB-87D9-43B7-9164-8E8C1B1CF583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5031085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8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8000"/>
                            </p:stCondLst>
                            <p:childTnLst>
                              <p:par>
                                <p:cTn id="12" presetID="1" presetClass="entr" presetSubtype="0" fill="hold" grpId="0" nodeType="afterEffect" nodePh="1">
                                  <p:stCondLst>
                                    <p:cond delay="20000"/>
                                  </p:stCondLst>
                                  <p:endCondLst>
                                    <p:cond evt="begin" delay="0">
                                      <p:tn val="12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uadroTexto 4">
            <a:extLst>
              <a:ext uri="{FF2B5EF4-FFF2-40B4-BE49-F238E27FC236}">
                <a16:creationId xmlns:a16="http://schemas.microsoft.com/office/drawing/2014/main" id="{98CD7A3F-8002-4297-9B6B-0B0E708E0A50}"/>
              </a:ext>
            </a:extLst>
          </p:cNvPr>
          <p:cNvSpPr txBox="1"/>
          <p:nvPr/>
        </p:nvSpPr>
        <p:spPr>
          <a:xfrm>
            <a:off x="-206476" y="-500146"/>
            <a:ext cx="12639368" cy="7905135"/>
          </a:xfrm>
          <a:prstGeom prst="rect">
            <a:avLst/>
          </a:prstGeom>
          <a:solidFill>
            <a:schemeClr val="bg1">
              <a:alpha val="65000"/>
            </a:schemeClr>
          </a:solidFill>
        </p:spPr>
        <p:txBody>
          <a:bodyPr wrap="square" rtlCol="0">
            <a:spAutoFit/>
          </a:bodyPr>
          <a:lstStyle/>
          <a:p>
            <a:endParaRPr lang="es-MX" dirty="0"/>
          </a:p>
        </p:txBody>
      </p:sp>
      <p:pic>
        <p:nvPicPr>
          <p:cNvPr id="3" name="Imagen 2" descr="Imagen que contiene texto&#10;&#10;Descripción generada con confianza alta">
            <a:extLst>
              <a:ext uri="{FF2B5EF4-FFF2-40B4-BE49-F238E27FC236}">
                <a16:creationId xmlns:a16="http://schemas.microsoft.com/office/drawing/2014/main" id="{19EC02E3-ED86-4CC8-8CDD-287151F75D8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98080" y="273625"/>
            <a:ext cx="8409710" cy="6307283"/>
          </a:xfrm>
          <a:prstGeom prst="snip2DiagRect">
            <a:avLst>
              <a:gd name="adj1" fmla="val 17133"/>
              <a:gd name="adj2" fmla="val 16667"/>
            </a:avLst>
          </a:prstGeom>
          <a:solidFill>
            <a:srgbClr val="FFFFFF">
              <a:shade val="85000"/>
            </a:srgbClr>
          </a:solidFill>
          <a:ln w="88900" cap="sq">
            <a:solidFill>
              <a:schemeClr val="accent4">
                <a:lumMod val="50000"/>
              </a:schemeClr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CuadroTexto 3">
            <a:extLst>
              <a:ext uri="{FF2B5EF4-FFF2-40B4-BE49-F238E27FC236}">
                <a16:creationId xmlns:a16="http://schemas.microsoft.com/office/drawing/2014/main" id="{583BD88F-2C86-48D1-B5A6-C39E1EE4D3CD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50900223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8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8000"/>
                            </p:stCondLst>
                            <p:childTnLst>
                              <p:par>
                                <p:cTn id="9" presetID="1" presetClass="entr" presetSubtype="0" fill="hold" grpId="0" nodeType="afterEffect" nodePh="1">
                                  <p:stCondLst>
                                    <p:cond delay="20000"/>
                                  </p:stCondLst>
                                  <p:endCondLst>
                                    <p:cond evt="begin" delay="0">
                                      <p:tn val="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4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uadroTexto 4">
            <a:extLst>
              <a:ext uri="{FF2B5EF4-FFF2-40B4-BE49-F238E27FC236}">
                <a16:creationId xmlns:a16="http://schemas.microsoft.com/office/drawing/2014/main" id="{CDC1A3D5-244B-4A62-B827-03F1CD342DD9}"/>
              </a:ext>
            </a:extLst>
          </p:cNvPr>
          <p:cNvSpPr txBox="1"/>
          <p:nvPr/>
        </p:nvSpPr>
        <p:spPr>
          <a:xfrm>
            <a:off x="-206476" y="-500146"/>
            <a:ext cx="12639368" cy="7905135"/>
          </a:xfrm>
          <a:prstGeom prst="rect">
            <a:avLst/>
          </a:prstGeom>
          <a:solidFill>
            <a:schemeClr val="bg1">
              <a:alpha val="65000"/>
            </a:schemeClr>
          </a:solidFill>
        </p:spPr>
        <p:txBody>
          <a:bodyPr wrap="square" rtlCol="0">
            <a:spAutoFit/>
          </a:bodyPr>
          <a:lstStyle/>
          <a:p>
            <a:endParaRPr lang="es-MX" dirty="0"/>
          </a:p>
        </p:txBody>
      </p:sp>
      <p:pic>
        <p:nvPicPr>
          <p:cNvPr id="3" name="Imagen 2" descr="Imagen que contiene suelo, interior, deporte, persona&#10;&#10;Descripción generada con confianza muy alta">
            <a:extLst>
              <a:ext uri="{FF2B5EF4-FFF2-40B4-BE49-F238E27FC236}">
                <a16:creationId xmlns:a16="http://schemas.microsoft.com/office/drawing/2014/main" id="{14D21DF6-2708-4D66-BDE8-60F2AF74EB8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7057" y="612736"/>
            <a:ext cx="10023728" cy="5638347"/>
          </a:xfrm>
          <a:prstGeom prst="rect">
            <a:avLst/>
          </a:prstGeom>
          <a:ln w="127000" cap="rnd">
            <a:solidFill>
              <a:schemeClr val="accent1"/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CuadroTexto 3">
            <a:extLst>
              <a:ext uri="{FF2B5EF4-FFF2-40B4-BE49-F238E27FC236}">
                <a16:creationId xmlns:a16="http://schemas.microsoft.com/office/drawing/2014/main" id="{090CEE8A-B5C9-4305-9A0D-6BCD5A50D2DA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04199237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peelOff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1" presetClass="entr" presetSubtype="0" fill="hold" grpId="0" nodeType="afterEffect" nodePh="1">
                                  <p:stCondLst>
                                    <p:cond delay="8000"/>
                                  </p:stCondLst>
                                  <p:endCondLst>
                                    <p:cond evt="begin" delay="0">
                                      <p:tn val="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11 CuadroTexto"/>
          <p:cNvSpPr txBox="1"/>
          <p:nvPr/>
        </p:nvSpPr>
        <p:spPr>
          <a:xfrm>
            <a:off x="2447595" y="5541039"/>
            <a:ext cx="10112943" cy="120032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sz="7200" b="1" i="0" u="none" strike="noStrike" kern="0" cap="none" spc="0" normalizeH="0" baseline="0" noProof="0" dirty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Arial" charset="0"/>
                <a:ea typeface="+mn-ea"/>
                <a:cs typeface="+mn-cs"/>
              </a:rPr>
              <a:t>___________________</a:t>
            </a:r>
            <a:endParaRPr kumimoji="0" lang="es-MX" sz="7200" b="1" i="0" u="none" strike="noStrike" kern="0" cap="none" spc="0" normalizeH="0" baseline="0" noProof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rial" charset="0"/>
              <a:ea typeface="+mn-ea"/>
              <a:cs typeface="+mn-cs"/>
            </a:endParaRPr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31716" y="5541039"/>
            <a:ext cx="2741580" cy="1200329"/>
          </a:xfrm>
          <a:prstGeom prst="rect">
            <a:avLst/>
          </a:prstGeom>
        </p:spPr>
      </p:pic>
      <p:sp>
        <p:nvSpPr>
          <p:cNvPr id="6" name="1 Rectángulo"/>
          <p:cNvSpPr/>
          <p:nvPr/>
        </p:nvSpPr>
        <p:spPr>
          <a:xfrm rot="20909568">
            <a:off x="2723774" y="2767304"/>
            <a:ext cx="6901889" cy="923331"/>
          </a:xfrm>
          <a:prstGeom prst="rect">
            <a:avLst/>
          </a:prstGeom>
          <a:noFill/>
        </p:spPr>
        <p:txBody>
          <a:bodyPr wrap="none" lIns="121920" tIns="60960" rIns="121920" bIns="60960" numCol="1">
            <a:prstTxWarp prst="textCurveDown">
              <a:avLst>
                <a:gd name="adj" fmla="val 56338"/>
              </a:avLst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ctr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7200" b="1" i="0" u="none" strike="noStrike" kern="0" cap="none" spc="0" normalizeH="0" baseline="0" noProof="0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Verdana" pitchFamily="34" charset="0"/>
                <a:ea typeface="+mn-ea"/>
                <a:cs typeface="Arial"/>
              </a:rPr>
              <a:t>Pasenla</a:t>
            </a:r>
            <a:r>
              <a:rPr kumimoji="0" lang="es-ES" sz="7200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Verdana" pitchFamily="34" charset="0"/>
                <a:ea typeface="+mn-ea"/>
                <a:cs typeface="Arial"/>
              </a:rPr>
              <a:t> Bien</a:t>
            </a:r>
          </a:p>
        </p:txBody>
      </p:sp>
      <p:sp>
        <p:nvSpPr>
          <p:cNvPr id="7" name="7 Rectángulo"/>
          <p:cNvSpPr/>
          <p:nvPr/>
        </p:nvSpPr>
        <p:spPr>
          <a:xfrm rot="21262966">
            <a:off x="135418" y="1690427"/>
            <a:ext cx="1762021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Hasta la vista</a:t>
            </a:r>
            <a:endParaRPr kumimoji="0" lang="es-MX" sz="2133" b="1" i="0" u="none" strike="noStrike" kern="0" cap="none" spc="0" normalizeH="0" baseline="0" noProof="0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Calibri" panose="020F0502020204030204"/>
              <a:ea typeface="+mn-ea"/>
              <a:cs typeface="Arial"/>
            </a:endParaRPr>
          </a:p>
        </p:txBody>
      </p:sp>
      <p:sp>
        <p:nvSpPr>
          <p:cNvPr id="8" name="10 Rectángulo"/>
          <p:cNvSpPr/>
          <p:nvPr/>
        </p:nvSpPr>
        <p:spPr>
          <a:xfrm rot="21302569">
            <a:off x="7590193" y="984553"/>
            <a:ext cx="806631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Chao</a:t>
            </a:r>
            <a:endParaRPr kumimoji="0" lang="es-MX" sz="2133" b="1" i="0" u="none" strike="noStrike" kern="0" cap="none" spc="0" normalizeH="0" baseline="0" noProof="0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Calibri" panose="020F0502020204030204"/>
              <a:ea typeface="+mn-ea"/>
              <a:cs typeface="Arial"/>
            </a:endParaRPr>
          </a:p>
        </p:txBody>
      </p:sp>
      <p:sp>
        <p:nvSpPr>
          <p:cNvPr id="13" name="12 CuadroTexto"/>
          <p:cNvSpPr txBox="1"/>
          <p:nvPr/>
        </p:nvSpPr>
        <p:spPr>
          <a:xfrm>
            <a:off x="9811977" y="6129954"/>
            <a:ext cx="2141049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378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1600" b="0" i="0" u="none" strike="noStrike" kern="0" cap="none" spc="0" normalizeH="0" baseline="0" noProof="0" dirty="0" err="1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eaglenest</a:t>
            </a:r>
            <a:r>
              <a:rPr kumimoji="0" lang="es-MX" sz="12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8</a:t>
            </a:r>
            <a:r>
              <a:rPr kumimoji="0" lang="es-MX" sz="16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 Narrow" panose="020B0606020202030204" pitchFamily="34" charset="0"/>
                <a:ea typeface="+mn-ea"/>
                <a:cs typeface="Arial"/>
              </a:rPr>
              <a:t>@hotmail.com</a:t>
            </a:r>
          </a:p>
        </p:txBody>
      </p:sp>
      <p:sp>
        <p:nvSpPr>
          <p:cNvPr id="9" name="5 Rectángulo"/>
          <p:cNvSpPr/>
          <p:nvPr/>
        </p:nvSpPr>
        <p:spPr>
          <a:xfrm rot="21296279">
            <a:off x="9591921" y="763973"/>
            <a:ext cx="2207656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Auf</a:t>
            </a: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 </a:t>
            </a:r>
            <a:r>
              <a:rPr kumimoji="0" lang="es-MX" sz="2133" b="1" i="0" u="none" strike="noStrike" kern="0" cap="none" spc="0" normalizeH="0" baseline="0" noProof="0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wiedersehen</a:t>
            </a: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 </a:t>
            </a:r>
            <a:endParaRPr kumimoji="0" lang="es-MX" sz="2133" b="1" i="0" u="none" strike="noStrike" kern="0" cap="none" spc="0" normalizeH="0" baseline="0" noProof="0" dirty="0">
              <a:ln w="11430"/>
              <a:solidFill>
                <a:srgbClr val="F79646">
                  <a:lumMod val="50000"/>
                </a:srgb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Calibri" panose="020F0502020204030204"/>
              <a:ea typeface="+mn-ea"/>
              <a:cs typeface="Arial"/>
            </a:endParaRPr>
          </a:p>
        </p:txBody>
      </p:sp>
      <p:sp>
        <p:nvSpPr>
          <p:cNvPr id="10" name="6 Rectángulo"/>
          <p:cNvSpPr/>
          <p:nvPr/>
        </p:nvSpPr>
        <p:spPr>
          <a:xfrm rot="21391232">
            <a:off x="3259394" y="1381072"/>
            <a:ext cx="1385316" cy="420564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l" defTabSz="121914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Au </a:t>
            </a:r>
            <a:r>
              <a:rPr kumimoji="0" lang="es-MX" sz="2133" b="1" i="0" u="none" strike="noStrike" kern="0" cap="none" spc="0" normalizeH="0" baseline="0" noProof="0" dirty="0" err="1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revoir</a:t>
            </a:r>
            <a:r>
              <a:rPr kumimoji="0" lang="es-MX" sz="2133" b="1" i="0" u="none" strike="noStrike" kern="0" cap="none" spc="0" normalizeH="0" baseline="0" noProof="0" dirty="0">
                <a:ln w="11430"/>
                <a:solidFill>
                  <a:srgbClr val="F79646">
                    <a:lumMod val="50000"/>
                  </a:srgb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Times New Roman"/>
                <a:ea typeface="Times New Roman"/>
                <a:cs typeface="Arial"/>
              </a:rPr>
              <a:t> </a:t>
            </a:r>
          </a:p>
        </p:txBody>
      </p:sp>
      <p:pic>
        <p:nvPicPr>
          <p:cNvPr id="11" name="Eagle 1 - depegue final 30  4-4-16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9823648" y="7228656"/>
            <a:ext cx="304800" cy="304800"/>
          </a:xfrm>
          <a:prstGeom prst="rect">
            <a:avLst/>
          </a:prstGeom>
        </p:spPr>
      </p:pic>
      <p:pic>
        <p:nvPicPr>
          <p:cNvPr id="3" name="Picture 2" descr="C:\Users\capiA\Desktop\Eaglenest 767.pn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77647" y="5786438"/>
            <a:ext cx="2297303" cy="8111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285676">
            <a:off x="-1600101" y="1835310"/>
            <a:ext cx="1269917" cy="446756"/>
          </a:xfrm>
          <a:prstGeom prst="rect">
            <a:avLst/>
          </a:prstGeom>
        </p:spPr>
      </p:pic>
      <p:sp>
        <p:nvSpPr>
          <p:cNvPr id="2" name="9 Rectángulo"/>
          <p:cNvSpPr/>
          <p:nvPr/>
        </p:nvSpPr>
        <p:spPr>
          <a:xfrm>
            <a:off x="3614737" y="-1"/>
            <a:ext cx="4981575" cy="6843713"/>
          </a:xfrm>
          <a:prstGeom prst="rect">
            <a:avLst/>
          </a:prstGeom>
          <a:noFill/>
        </p:spPr>
        <p:txBody>
          <a:bodyPr>
            <a:prstTxWarp prst="textPlain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 err="1">
                <a:ln w="12700" cmpd="sng">
                  <a:solidFill>
                    <a:srgbClr val="FFC000"/>
                  </a:solidFill>
                  <a:prstDash val="solid"/>
                </a:ln>
                <a:gradFill>
                  <a:gsLst>
                    <a:gs pos="0">
                      <a:srgbClr val="FFC000"/>
                    </a:gs>
                    <a:gs pos="4000">
                      <a:srgbClr val="FFC000">
                        <a:lumMod val="60000"/>
                        <a:lumOff val="40000"/>
                      </a:srgbClr>
                    </a:gs>
                    <a:gs pos="87000">
                      <a:srgbClr val="FFC000">
                        <a:lumMod val="20000"/>
                        <a:lumOff val="80000"/>
                      </a:srgbClr>
                    </a:gs>
                  </a:gsLst>
                  <a:lin ang="5400000"/>
                </a:gradFill>
                <a:effectLst/>
                <a:uLnTx/>
                <a:uFillTx/>
                <a:latin typeface="Edwardian Script ITC" pitchFamily="66" charset="0"/>
                <a:ea typeface="+mn-ea"/>
                <a:cs typeface="+mn-cs"/>
              </a:rPr>
              <a:t>Imagenes</a:t>
            </a:r>
            <a:r>
              <a:rPr kumimoji="0" lang="es-ES" sz="3200" b="1" i="0" u="none" strike="noStrike" kern="0" cap="none" spc="0" normalizeH="0" baseline="0" noProof="0" dirty="0">
                <a:ln w="12700" cmpd="sng">
                  <a:solidFill>
                    <a:srgbClr val="FFC000"/>
                  </a:solidFill>
                  <a:prstDash val="solid"/>
                </a:ln>
                <a:gradFill>
                  <a:gsLst>
                    <a:gs pos="0">
                      <a:srgbClr val="FFC000"/>
                    </a:gs>
                    <a:gs pos="4000">
                      <a:srgbClr val="FFC000">
                        <a:lumMod val="60000"/>
                        <a:lumOff val="40000"/>
                      </a:srgbClr>
                    </a:gs>
                    <a:gs pos="87000">
                      <a:srgbClr val="FFC000">
                        <a:lumMod val="20000"/>
                        <a:lumOff val="80000"/>
                      </a:srgbClr>
                    </a:gs>
                  </a:gsLst>
                  <a:lin ang="5400000"/>
                </a:gradFill>
                <a:effectLst/>
                <a:uLnTx/>
                <a:uFillTx/>
                <a:latin typeface="Edwardian Script ITC" pitchFamily="66" charset="0"/>
                <a:ea typeface="+mn-ea"/>
                <a:cs typeface="+mn-cs"/>
              </a:rPr>
              <a:t> y texto :</a:t>
            </a:r>
            <a:endParaRPr kumimoji="0" lang="es-ES" sz="3200" b="1" i="0" u="none" strike="noStrike" kern="0" cap="none" spc="0" normalizeH="0" baseline="0" noProof="0" dirty="0">
              <a:ln w="11430"/>
              <a:solidFill>
                <a:srgbClr val="0000FF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50" normalizeH="0" baseline="0" noProof="0" dirty="0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De la red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3200" b="1" i="0" u="none" strike="noStrike" kern="0" cap="none" spc="0" normalizeH="0" baseline="0" noProof="0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2700" cmpd="sng">
                  <a:solidFill>
                    <a:srgbClr val="FFC000"/>
                  </a:solidFill>
                  <a:prstDash val="solid"/>
                </a:ln>
                <a:gradFill>
                  <a:gsLst>
                    <a:gs pos="0">
                      <a:srgbClr val="FFC000"/>
                    </a:gs>
                    <a:gs pos="4000">
                      <a:srgbClr val="FFC000">
                        <a:lumMod val="60000"/>
                        <a:lumOff val="40000"/>
                      </a:srgbClr>
                    </a:gs>
                    <a:gs pos="87000">
                      <a:srgbClr val="FFC000">
                        <a:lumMod val="20000"/>
                        <a:lumOff val="80000"/>
                      </a:srgbClr>
                    </a:gs>
                  </a:gsLst>
                  <a:lin ang="5400000"/>
                </a:gradFill>
                <a:effectLst/>
                <a:uLnTx/>
                <a:uFillTx/>
                <a:latin typeface="Edwardian Script ITC" pitchFamily="66" charset="0"/>
                <a:ea typeface="+mn-ea"/>
                <a:cs typeface="+mn-cs"/>
              </a:rPr>
              <a:t>Música: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67" b="1" i="0" u="none" strike="noStrike" kern="0" cap="none" spc="50" normalizeH="0" baseline="0" noProof="0" dirty="0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uLnTx/>
                <a:uFillTx/>
                <a:latin typeface="Algerian" pitchFamily="82" charset="0"/>
                <a:ea typeface="+mn-ea"/>
                <a:cs typeface="+mn-cs"/>
              </a:rPr>
              <a:t>La china </a:t>
            </a:r>
            <a:r>
              <a:rPr kumimoji="0" lang="es-ES" sz="1867" b="1" i="0" u="none" strike="noStrike" kern="0" cap="none" spc="50" normalizeH="0" baseline="0" noProof="0" dirty="0" err="1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uLnTx/>
                <a:uFillTx/>
                <a:latin typeface="Algerian" pitchFamily="82" charset="0"/>
                <a:ea typeface="+mn-ea"/>
                <a:cs typeface="+mn-cs"/>
              </a:rPr>
              <a:t>Medley</a:t>
            </a:r>
            <a:endParaRPr kumimoji="0" lang="es-ES" sz="1867" b="1" i="0" u="none" strike="noStrike" kern="0" cap="none" spc="50" normalizeH="0" baseline="0" noProof="0" dirty="0">
              <a:ln w="9525" cmpd="sng">
                <a:solidFill>
                  <a:srgbClr val="5B9BD5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rgbClr val="5B9BD5">
                    <a:alpha val="40000"/>
                  </a:srgbClr>
                </a:glow>
              </a:effectLst>
              <a:uLnTx/>
              <a:uFillTx/>
              <a:latin typeface="Algerian" pitchFamily="82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1867" b="1" i="0" u="none" strike="noStrike" kern="0" cap="none" spc="0" normalizeH="0" baseline="0" noProof="0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Algerian" pitchFamily="82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2700" cmpd="sng">
                  <a:solidFill>
                    <a:srgbClr val="FFC000"/>
                  </a:solidFill>
                  <a:prstDash val="solid"/>
                </a:ln>
                <a:gradFill>
                  <a:gsLst>
                    <a:gs pos="0">
                      <a:srgbClr val="FFC000"/>
                    </a:gs>
                    <a:gs pos="4000">
                      <a:srgbClr val="FFC000">
                        <a:lumMod val="60000"/>
                        <a:lumOff val="40000"/>
                      </a:srgbClr>
                    </a:gs>
                    <a:gs pos="87000">
                      <a:srgbClr val="FFC000">
                        <a:lumMod val="20000"/>
                        <a:lumOff val="80000"/>
                      </a:srgbClr>
                    </a:gs>
                  </a:gsLst>
                  <a:lin ang="5400000"/>
                </a:gradFill>
                <a:effectLst/>
                <a:uLnTx/>
                <a:uFillTx/>
                <a:latin typeface="Edwardian Script ITC" pitchFamily="66" charset="0"/>
                <a:ea typeface="+mn-ea"/>
                <a:cs typeface="+mn-cs"/>
              </a:rPr>
              <a:t>Interprete: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50" normalizeH="0" baseline="0" noProof="0" dirty="0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Varios Artistas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3200" b="1" i="0" u="none" strike="noStrike" kern="0" cap="none" spc="0" normalizeH="0" baseline="0" noProof="0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2700" cmpd="sng">
                  <a:solidFill>
                    <a:srgbClr val="FFC000"/>
                  </a:solidFill>
                  <a:prstDash val="solid"/>
                </a:ln>
                <a:gradFill>
                  <a:gsLst>
                    <a:gs pos="0">
                      <a:srgbClr val="FFC000"/>
                    </a:gs>
                    <a:gs pos="4000">
                      <a:srgbClr val="FFC000">
                        <a:lumMod val="60000"/>
                        <a:lumOff val="40000"/>
                      </a:srgbClr>
                    </a:gs>
                    <a:gs pos="87000">
                      <a:srgbClr val="FFC000">
                        <a:lumMod val="20000"/>
                        <a:lumOff val="80000"/>
                      </a:srgbClr>
                    </a:gs>
                  </a:gsLst>
                  <a:lin ang="5400000"/>
                </a:gradFill>
                <a:effectLst/>
                <a:uLnTx/>
                <a:uFillTx/>
                <a:latin typeface="Edwardian Script ITC" pitchFamily="66" charset="0"/>
                <a:ea typeface="+mn-ea"/>
                <a:cs typeface="+mn-cs"/>
              </a:rPr>
              <a:t>Edición: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50" normalizeH="0" baseline="0" noProof="0" dirty="0" err="1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Eaglenest</a:t>
            </a:r>
            <a:r>
              <a:rPr kumimoji="0" lang="es-ES" sz="3200" b="1" i="0" u="none" strike="noStrike" kern="0" cap="none" spc="50" normalizeH="0" baseline="0" noProof="0" dirty="0">
                <a:ln w="9525" cmpd="sng">
                  <a:solidFill>
                    <a:srgbClr val="5B9BD5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rgbClr val="5B9BD5">
                      <a:alpha val="40000"/>
                    </a:srgbClr>
                  </a:glow>
                </a:effectLst>
                <a:uLnTx/>
                <a:uFillTx/>
                <a:latin typeface="Edwardian Script ITC" pitchFamily="66" charset="0"/>
                <a:ea typeface="+mn-ea"/>
                <a:cs typeface="+mn-cs"/>
              </a:rPr>
              <a:t> 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sz="3200" b="1" i="0" u="none" strike="noStrike" kern="0" cap="none" spc="0" normalizeH="0" baseline="0" noProof="0" dirty="0">
              <a:ln w="11430"/>
              <a:solidFill>
                <a:srgbClr val="0000FF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2700" cmpd="sng">
                  <a:solidFill>
                    <a:srgbClr val="FFC000"/>
                  </a:solidFill>
                  <a:prstDash val="solid"/>
                </a:ln>
                <a:gradFill>
                  <a:gsLst>
                    <a:gs pos="0">
                      <a:srgbClr val="FFC000"/>
                    </a:gs>
                    <a:gs pos="4000">
                      <a:srgbClr val="FFC000">
                        <a:lumMod val="60000"/>
                        <a:lumOff val="40000"/>
                      </a:srgbClr>
                    </a:gs>
                    <a:gs pos="87000">
                      <a:srgbClr val="FFC000">
                        <a:lumMod val="20000"/>
                        <a:lumOff val="80000"/>
                      </a:srgbClr>
                    </a:gs>
                  </a:gsLst>
                  <a:lin ang="5400000"/>
                </a:gradFill>
                <a:effectLst/>
                <a:uLnTx/>
                <a:uFillTx/>
                <a:latin typeface="Edwardian Script ITC" pitchFamily="66" charset="0"/>
                <a:ea typeface="+mn-ea"/>
                <a:cs typeface="+mn-cs"/>
              </a:rPr>
              <a:t>Duración :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Cooper Black" pitchFamily="18" charset="0"/>
                <a:ea typeface="+mn-ea"/>
                <a:cs typeface="+mn-cs"/>
              </a:rPr>
              <a:t>61 minutos</a:t>
            </a:r>
          </a:p>
          <a:p>
            <a:pPr marL="0" marR="0" lvl="0" indent="0" algn="ctr" defTabSz="1219140" rtl="0" eaLnBrk="1" fontAlgn="auto" latinLnBrk="0" hangingPunct="1">
              <a:lnSpc>
                <a:spcPts val="3333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ES" sz="3200" b="1" kern="0" noProof="0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oper Black" pitchFamily="18" charset="0"/>
              </a:rPr>
              <a:t>00</a:t>
            </a:r>
            <a:r>
              <a:rPr kumimoji="0" lang="es-ES" sz="3200" b="1" i="0" u="none" strike="noStrike" kern="0" cap="none" spc="0" normalizeH="0" baseline="0" noProof="0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Cooper Black" pitchFamily="18" charset="0"/>
                <a:ea typeface="+mn-ea"/>
                <a:cs typeface="+mn-cs"/>
              </a:rPr>
              <a:t> segundos</a:t>
            </a:r>
            <a:endParaRPr kumimoji="0" lang="es-ES" sz="3200" b="1" i="0" u="none" strike="noStrike" kern="0" cap="none" spc="0" normalizeH="0" baseline="0" noProof="0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  <a:latin typeface="Edwardian Script ITC" pitchFamily="66" charset="0"/>
              <a:ea typeface="+mn-ea"/>
              <a:cs typeface="+mn-cs"/>
            </a:endParaRPr>
          </a:p>
        </p:txBody>
      </p:sp>
      <p:sp>
        <p:nvSpPr>
          <p:cNvPr id="15" name="CuadroTexto 14">
            <a:extLst>
              <a:ext uri="{FF2B5EF4-FFF2-40B4-BE49-F238E27FC236}">
                <a16:creationId xmlns:a16="http://schemas.microsoft.com/office/drawing/2014/main" id="{A80676E2-9ADF-475B-BF41-2036DEC5F435}"/>
              </a:ext>
            </a:extLst>
          </p:cNvPr>
          <p:cNvSpPr txBox="1"/>
          <p:nvPr/>
        </p:nvSpPr>
        <p:spPr>
          <a:xfrm>
            <a:off x="12192000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sz="1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pic>
        <p:nvPicPr>
          <p:cNvPr id="16" name="Imagen 15" descr="Imagen que contiene tarta, interior, mesa, edificio&#10;&#10;Descripción generada con confianza muy alta">
            <a:extLst>
              <a:ext uri="{FF2B5EF4-FFF2-40B4-BE49-F238E27FC236}">
                <a16:creationId xmlns:a16="http://schemas.microsoft.com/office/drawing/2014/main" id="{D32B0824-D1A5-4C51-805A-00DAE115798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" y="-2332"/>
            <a:ext cx="12192001" cy="68437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91652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28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8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8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8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8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3" presetClass="path" presetSubtype="0" accel="50000" decel="50000" fill="hold" nodeType="withEffect">
                                  <p:stCondLst>
                                    <p:cond delay="11000"/>
                                  </p:stCondLst>
                                  <p:childTnLst>
                                    <p:animMotion origin="layout" path="M -6.25E-7 0.00023 L -0.22031 0.00023 C -0.29726 -0.00162 -0.42057 -0.00324 -0.46302 -0.00718 C -0.53815 -0.02801 -0.65586 -0.07037 -0.69961 -0.09445 " pathEditMode="relative" rAng="0" ptsTypes="AAAA">
                                      <p:cBhvr>
                                        <p:cTn id="18" dur="1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4987" y="-4745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1" presetClass="mediacall" presetSubtype="0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cmd type="call" cmd="playFrom(0.0)">
                                      <p:cBhvr>
                                        <p:cTn id="20" dur="30050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21" presetID="41" presetClass="entr" presetSubtype="0" fill="hold" grpId="0" nodeType="withEffect">
                                  <p:stCondLst>
                                    <p:cond delay="1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250" tmFilter="0,0; .5, 1; 1, 1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8" presetClass="emph" presetSubtype="0" fill="hold" grpId="1" nodeType="withEffect">
                                  <p:stCondLst>
                                    <p:cond delay="125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animRot by="-43200000">
                                      <p:cBhvr>
                                        <p:cTn id="29" dur="2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" presetID="1" presetClass="exit" presetSubtype="0" fill="hold" nodeType="withEffect">
                                  <p:stCondLst>
                                    <p:cond delay="2065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20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3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43" presetClass="path" presetSubtype="0" accel="50000" decel="50000" fill="hold" nodeType="withEffect">
                                  <p:stCondLst>
                                    <p:cond delay="16500"/>
                                  </p:stCondLst>
                                  <p:childTnLst>
                                    <p:animMotion origin="layout" path="M -0.01354 -3.7037E-7 L -0.6526 -0.23009 " pathEditMode="relative" rAng="0" ptsTypes="AA">
                                      <p:cBhvr>
                                        <p:cTn id="36" dur="1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1953" y="-11505"/>
                                    </p:animMotion>
                                  </p:childTnLst>
                                </p:cTn>
                              </p:par>
                              <p:par>
                                <p:cTn id="37" presetID="63" presetClass="path" presetSubtype="0" accel="50000" decel="50000" fill="hold" nodeType="withEffect">
                                  <p:stCondLst>
                                    <p:cond delay="25000"/>
                                  </p:stCondLst>
                                  <p:childTnLst>
                                    <p:animMotion origin="layout" path="M -3.33333E-6 -1.48148E-6 L 1.2237 -0.20671 " pathEditMode="relative" rAng="0" ptsTypes="AA">
                                      <p:cBhvr>
                                        <p:cTn id="38" dur="18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1185" y="-10347"/>
                                    </p:animMotion>
                                  </p:childTnLst>
                                </p:cTn>
                              </p:par>
                              <p:par>
                                <p:cTn id="39" presetID="53" presetClass="entr" presetSubtype="16" fill="hold" grpId="0" nodeType="withEffect">
                                  <p:stCondLst>
                                    <p:cond delay="255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29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8" presetClass="emph" presetSubtype="0" fill="hold" grpId="1" nodeType="withEffect">
                                  <p:stCondLst>
                                    <p:cond delay="29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Rot by="21600000">
                                      <p:cBhvr>
                                        <p:cTn id="48" dur="2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3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7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3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Rot by="43200000">
                                      <p:cBhvr>
                                        <p:cTn id="53" dur="2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34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2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8" presetClass="emph" presetSubtype="0" fill="hold" grpId="1" nodeType="withEffect">
                                  <p:stCondLst>
                                    <p:cond delay="3475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58" dur="3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grpId="0" nodeType="withEffect">
                                  <p:stCondLst>
                                    <p:cond delay="36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1" nodeType="withEffect">
                                  <p:stCondLst>
                                    <p:cond delay="36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Rot by="21600000">
                                      <p:cBhvr>
                                        <p:cTn id="63" dur="3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47725"/>
                            </p:stCondLst>
                            <p:childTnLst>
                              <p:par>
                                <p:cTn id="65" presetID="1" presetClass="entr" presetSubtype="0" fill="hold" grpId="0" nodeType="afterEffect" nodePh="1">
                                  <p:stCondLst>
                                    <p:cond delay="3000"/>
                                  </p:stCondLst>
                                  <p:endCondLst>
                                    <p:cond evt="begin" delay="0">
                                      <p:tn val="6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6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  <p:bldLst>
      <p:bldP spid="6" grpId="0"/>
      <p:bldP spid="7" grpId="0"/>
      <p:bldP spid="7" grpId="1"/>
      <p:bldP spid="8" grpId="0"/>
      <p:bldP spid="8" grpId="1"/>
      <p:bldP spid="13" grpId="0"/>
      <p:bldP spid="13" grpId="1"/>
      <p:bldP spid="9" grpId="0"/>
      <p:bldP spid="9" grpId="1"/>
      <p:bldP spid="10" grpId="0"/>
      <p:bldP spid="10" grpId="1"/>
      <p:bldP spid="15" grpId="0"/>
    </p:bld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ChangeArrowheads="1"/>
          </p:cNvSpPr>
          <p:nvPr/>
        </p:nvSpPr>
        <p:spPr bwMode="auto">
          <a:xfrm>
            <a:off x="0" y="1600200"/>
            <a:ext cx="12192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altLang="es-MX" sz="18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29699" name="Rectangle 3"/>
          <p:cNvSpPr>
            <a:spLocks noChangeArrowheads="1"/>
          </p:cNvSpPr>
          <p:nvPr/>
        </p:nvSpPr>
        <p:spPr bwMode="auto">
          <a:xfrm>
            <a:off x="0" y="1828800"/>
            <a:ext cx="12192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MX" altLang="es-MX" sz="1800" b="0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pic>
        <p:nvPicPr>
          <p:cNvPr id="29700" name="Picture 4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2400" y="0"/>
            <a:ext cx="6502400" cy="156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701" name="Text Box 5"/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altLang="es-MX" sz="6000" b="1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</a:rPr>
              <a:t>¿Te ha gustado?</a:t>
            </a:r>
            <a:r>
              <a:rPr kumimoji="0" lang="es-ES" altLang="es-MX" sz="4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</a:rPr>
              <a:t> </a:t>
            </a:r>
            <a:br>
              <a:rPr kumimoji="0" lang="es-ES" altLang="es-MX" sz="4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</a:rPr>
            </a:br>
            <a:r>
              <a:rPr kumimoji="0" lang="es-ES" altLang="es-MX" sz="4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</a:rPr>
              <a:t>Puedes ver más entrando </a:t>
            </a:r>
            <a:br>
              <a:rPr kumimoji="0" lang="es-ES" altLang="es-MX" sz="4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</a:rPr>
            </a:br>
            <a:r>
              <a:rPr kumimoji="0" lang="es-ES" altLang="es-MX" sz="4400" b="1" i="0" u="none" strike="noStrike" kern="0" cap="none" spc="0" normalizeH="0" baseline="0" noProof="0">
                <a:ln>
                  <a:noFill/>
                </a:ln>
                <a:solidFill>
                  <a:srgbClr val="40F903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  <a:hlinkClick r:id="rId2"/>
              </a:rPr>
              <a:t>Aquí</a:t>
            </a:r>
            <a:endParaRPr kumimoji="0" lang="es-ES" altLang="es-MX" sz="4400" b="1" i="0" u="none" strike="noStrike" kern="0" cap="none" spc="0" normalizeH="0" baseline="0" noProof="0">
              <a:ln>
                <a:noFill/>
              </a:ln>
              <a:solidFill>
                <a:srgbClr val="40F903"/>
              </a:solidFill>
              <a:effectLst/>
              <a:uLnTx/>
              <a:uFillTx/>
              <a:latin typeface="Kristen ITC" panose="03050502040202030202" pitchFamily="66" charset="0"/>
              <a:ea typeface="+mn-ea"/>
              <a:cs typeface="+mn-cs"/>
            </a:endParaRPr>
          </a:p>
        </p:txBody>
      </p:sp>
      <p:sp>
        <p:nvSpPr>
          <p:cNvPr id="29702" name="Text Box 6"/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altLang="es-MX" sz="1800" b="1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Kristen ITC" panose="03050502040202030202" pitchFamily="66" charset="0"/>
                <a:ea typeface="+mn-ea"/>
                <a:cs typeface="+mn-cs"/>
              </a:rPr>
              <a:t>Además puedes recibir powerpoints en tu correo electrónico suscribiéndote aquí:</a:t>
            </a:r>
            <a:r>
              <a:rPr kumimoji="0" lang="es-ES_tradnl" altLang="es-MX" sz="1800" b="1" i="0" u="none" strike="noStrike" kern="0" cap="none" spc="0" normalizeH="0" baseline="0" noProof="0">
                <a:ln>
                  <a:noFill/>
                </a:ln>
                <a:solidFill>
                  <a:srgbClr val="0066FF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s-ES" altLang="es-MX" sz="1800" b="1" i="0" u="none" strike="noStrike" kern="0" cap="none" spc="0" normalizeH="0" baseline="0" noProof="0">
              <a:ln>
                <a:noFill/>
              </a:ln>
              <a:solidFill>
                <a:srgbClr val="0066FF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pic>
        <p:nvPicPr>
          <p:cNvPr id="29703" name="Picture 7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4" name="Picture 8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5" name="Picture 9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6" name="Picture 10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7" name="Picture 11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8" name="Picture 12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709" name="1 CuadroTexto"/>
          <p:cNvSpPr txBox="1">
            <a:spLocks noChangeArrowheads="1"/>
          </p:cNvSpPr>
          <p:nvPr/>
        </p:nvSpPr>
        <p:spPr bwMode="auto">
          <a:xfrm>
            <a:off x="12299950" y="44450"/>
            <a:ext cx="444500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_tradnl" altLang="es-MX" sz="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12:00</a:t>
            </a:r>
            <a:endParaRPr kumimoji="0" lang="es-MX" altLang="es-MX" sz="8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98814825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0">
        <p15:prstTrans prst="curtains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709" grpId="0"/>
    </p:bld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044899095"/>
      </p:ext>
    </p:extLst>
  </p:cSld>
  <p:clrMapOvr>
    <a:masterClrMapping/>
  </p:clrMapOvr>
  <p:transition spd="slow" advClick="0" advTm="0">
    <p:fade/>
  </p:transition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blipFill dpi="0"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50000"/>
                    </a14:imgEffect>
                  </a14:imgLayer>
                </a14:imgProps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>
            <a:extLst>
              <a:ext uri="{FF2B5EF4-FFF2-40B4-BE49-F238E27FC236}">
                <a16:creationId xmlns:a16="http://schemas.microsoft.com/office/drawing/2014/main" id="{EF3E14B7-1AF9-452A-8CA1-E60DBC08B294}"/>
              </a:ext>
            </a:extLst>
          </p:cNvPr>
          <p:cNvSpPr txBox="1"/>
          <p:nvPr/>
        </p:nvSpPr>
        <p:spPr>
          <a:xfrm>
            <a:off x="8556136" y="3946358"/>
            <a:ext cx="178067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4000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60’ 49”</a:t>
            </a:r>
            <a:endParaRPr lang="es-MX" sz="4000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1113232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>
        <p:sndAc>
          <p:stSnd>
            <p:snd r:embed="rId2" name="China poblana 2 - Eaglenest 1.wav"/>
          </p:stSnd>
        </p:sndAc>
      </p:transition>
    </mc:Choice>
    <mc:Fallback xmlns="">
      <p:transition>
        <p:sndAc>
          <p:stSnd>
            <p:snd r:embed="rId5" name="China poblana 2 - Eaglenest 1.wav"/>
          </p:stSnd>
        </p:sndAc>
      </p:transition>
    </mc:Fallback>
  </mc:AlternateContent>
</p:sld>
</file>

<file path=ppt/theme/theme1.xml><?xml version="1.0" encoding="utf-8"?>
<a:theme xmlns:a="http://schemas.openxmlformats.org/drawingml/2006/main" name="1_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ción Inicial 05" id="{92743AAB-F398-487A-B92A-77EC1261AC14}" vid="{5A2E725D-69FD-4E98-B9F0-EB4072FEFEE9}"/>
    </a:ext>
  </a:extLst>
</a:theme>
</file>

<file path=ppt/theme/theme2.xml><?xml version="1.0" encoding="utf-8"?>
<a:theme xmlns:a="http://schemas.openxmlformats.org/drawingml/2006/main" name="2_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4462</TotalTime>
  <Words>4823</Words>
  <Application>Microsoft Office PowerPoint</Application>
  <PresentationFormat>Panorámica</PresentationFormat>
  <Paragraphs>616</Paragraphs>
  <Slides>66</Slides>
  <Notes>58</Notes>
  <HiddenSlides>2</HiddenSlides>
  <MMClips>2</MMClips>
  <ScaleCrop>false</ScaleCrop>
  <HeadingPairs>
    <vt:vector size="6" baseType="variant">
      <vt:variant>
        <vt:lpstr>Fuentes usadas</vt:lpstr>
      </vt:variant>
      <vt:variant>
        <vt:i4>13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66</vt:i4>
      </vt:variant>
    </vt:vector>
  </HeadingPairs>
  <TitlesOfParts>
    <vt:vector size="81" baseType="lpstr">
      <vt:lpstr>Algerian</vt:lpstr>
      <vt:lpstr>AlgerianBasSCD</vt:lpstr>
      <vt:lpstr>Arial</vt:lpstr>
      <vt:lpstr>Arial Narrow</vt:lpstr>
      <vt:lpstr>Arial Nova</vt:lpstr>
      <vt:lpstr>Calibri</vt:lpstr>
      <vt:lpstr>Calibri Light</vt:lpstr>
      <vt:lpstr>CommercialScrD</vt:lpstr>
      <vt:lpstr>Cooper Black</vt:lpstr>
      <vt:lpstr>Edwardian Script ITC</vt:lpstr>
      <vt:lpstr>Kristen ITC</vt:lpstr>
      <vt:lpstr>Times New Roman</vt:lpstr>
      <vt:lpstr>Verdana</vt:lpstr>
      <vt:lpstr>1_Tema de Office</vt:lpstr>
      <vt:lpstr>2_Tema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09  Casa de la China Poblana  61' 00''  M</dc:title>
  <dc:creator>Eagle's nest</dc:creator>
  <cp:lastModifiedBy>Eagle's nest</cp:lastModifiedBy>
  <cp:revision>311</cp:revision>
  <dcterms:created xsi:type="dcterms:W3CDTF">2018-02-11T10:42:39Z</dcterms:created>
  <dcterms:modified xsi:type="dcterms:W3CDTF">2018-08-26T19:46:22Z</dcterms:modified>
</cp:coreProperties>
</file>