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364" r:id="rId2"/>
    <p:sldId id="270" r:id="rId3"/>
    <p:sldId id="322" r:id="rId4"/>
    <p:sldId id="326" r:id="rId5"/>
    <p:sldId id="327" r:id="rId6"/>
    <p:sldId id="330" r:id="rId7"/>
    <p:sldId id="331" r:id="rId8"/>
    <p:sldId id="338" r:id="rId9"/>
    <p:sldId id="357" r:id="rId10"/>
    <p:sldId id="339" r:id="rId11"/>
    <p:sldId id="340" r:id="rId12"/>
    <p:sldId id="368" r:id="rId13"/>
    <p:sldId id="348" r:id="rId14"/>
    <p:sldId id="366" r:id="rId15"/>
    <p:sldId id="358" r:id="rId16"/>
    <p:sldId id="372" r:id="rId17"/>
    <p:sldId id="374" r:id="rId18"/>
    <p:sldId id="360" r:id="rId19"/>
    <p:sldId id="352" r:id="rId20"/>
    <p:sldId id="371" r:id="rId21"/>
    <p:sldId id="370" r:id="rId22"/>
    <p:sldId id="359" r:id="rId23"/>
    <p:sldId id="356" r:id="rId24"/>
    <p:sldId id="362" r:id="rId25"/>
    <p:sldId id="363" r:id="rId26"/>
    <p:sldId id="272" r:id="rId27"/>
    <p:sldId id="273" r:id="rId28"/>
    <p:sldId id="375" r:id="rId29"/>
    <p:sldId id="274" r:id="rId30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5aICSaaSvn1GQggan1AC5Q==" hashData="ZVzpQjm/12rsv1yaAV85EfC3vk4aSXLcK17+n8DeBEPfSmoorV8EO0kgwt4p1inYP9rhsdTztrO6tEY7gvNWg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3" autoAdjust="0"/>
    <p:restoredTop sz="94660"/>
  </p:normalViewPr>
  <p:slideViewPr>
    <p:cSldViewPr snapToGrid="0" showGuides="1">
      <p:cViewPr varScale="1">
        <p:scale>
          <a:sx n="69" d="100"/>
          <a:sy n="69" d="100"/>
        </p:scale>
        <p:origin x="684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22C37-51EF-449E-9AA3-5E2D9EABD785}" type="datetime1">
              <a:rPr lang="es-MX" smtClean="0"/>
              <a:t>28/08/2018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4661232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D69CD-D3C2-41DB-80D1-DE736E6D91F9}" type="datetime1">
              <a:rPr lang="es-MX" smtClean="0"/>
              <a:t>28/08/2018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56598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CB84D-5798-4C12-883A-A2E316F77D80}" type="datetime1">
              <a:rPr lang="es-MX" smtClean="0"/>
              <a:t>28/08/2018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8215770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FA32B-25F7-434C-BA36-70C7930F223A}" type="datetime1">
              <a:rPr lang="es-MX" smtClean="0"/>
              <a:t>28/08/2018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0703709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F2DBBD-5526-4781-A4E7-B25551BD78C0}" type="datetime1">
              <a:rPr lang="es-MX" smtClean="0"/>
              <a:t>28/08/2018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739615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85F38-8493-49AF-A8EA-70F071D16E7C}" type="datetime1">
              <a:rPr lang="es-MX" smtClean="0"/>
              <a:t>28/08/2018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34114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51A15-E9D6-459F-87E7-78403CE1BECF}" type="datetime1">
              <a:rPr lang="es-MX" smtClean="0"/>
              <a:t>28/08/2018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702447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D2FD5-46A8-42C0-AA9C-201E7C177DF5}" type="datetime1">
              <a:rPr lang="es-MX" smtClean="0"/>
              <a:t>28/08/2018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825901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84A01-4274-42EF-84BD-7505DE45BD98}" type="datetime1">
              <a:rPr lang="es-MX" smtClean="0"/>
              <a:t>28/08/2018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0742301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CB2BE3-3266-41F1-B0FE-F285D1C269DE}" type="datetime1">
              <a:rPr lang="es-MX" smtClean="0"/>
              <a:t>28/08/2018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634728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A2507-57B7-4CD4-AEBD-AC60CAEDB053}" type="datetime1">
              <a:rPr lang="es-MX" smtClean="0"/>
              <a:t>28/08/2018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7981818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809F0E-B1E6-41A4-AC21-B3ABC66DD32E}" type="datetime1">
              <a:rPr lang="es-MX" smtClean="0"/>
              <a:t>28/08/2018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1954799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NUL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5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Relationship Id="rId6" Type="http://schemas.microsoft.com/office/2007/relationships/hdphoto" Target="../media/hdphoto6.wdp"/><Relationship Id="rId5" Type="http://schemas.openxmlformats.org/officeDocument/2006/relationships/image" Target="../media/image17.png"/><Relationship Id="rId4" Type="http://schemas.microsoft.com/office/2007/relationships/hdphoto" Target="../media/hdphoto5.wdp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Relationship Id="rId4" Type="http://schemas.microsoft.com/office/2007/relationships/hdphoto" Target="../media/hdphoto8.wdp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9.wdp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0.wdp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jp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1.jpg"/><Relationship Id="rId4" Type="http://schemas.microsoft.com/office/2007/relationships/hdphoto" Target="../media/hdphoto11.wdp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5.png"/><Relationship Id="rId5" Type="http://schemas.openxmlformats.org/officeDocument/2006/relationships/image" Target="../media/image42.png"/><Relationship Id="rId4" Type="http://schemas.openxmlformats.org/officeDocument/2006/relationships/image" Target="../media/image25.jp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4.png"/><Relationship Id="rId10" Type="http://schemas.openxmlformats.org/officeDocument/2006/relationships/image" Target="../media/image4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9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audio" Target="NUL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57BC9BFB-310C-4ADE-97F7-11D753DA7C24}"/>
              </a:ext>
            </a:extLst>
          </p:cNvPr>
          <p:cNvSpPr txBox="1"/>
          <p:nvPr/>
        </p:nvSpPr>
        <p:spPr>
          <a:xfrm>
            <a:off x="10042539" y="3227608"/>
            <a:ext cx="1490700" cy="451406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2">
              <a:avLst>
                <a:gd name="adj1" fmla="val 12500"/>
                <a:gd name="adj2" fmla="val -554"/>
              </a:avLst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defPPr>
              <a:defRPr lang="es-MX"/>
            </a:defPPr>
            <a:lvl1pPr marR="0" lvl="0" indent="0" algn="ctr" defTabSz="1219170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800" b="1" i="0" u="none" strike="noStrike" kern="0" cap="none" spc="0" normalizeH="0" baseline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cs typeface="Arial"/>
              </a:defRPr>
            </a:lvl1pPr>
          </a:lstStyle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16’ 17”</a:t>
            </a:r>
            <a:endParaRPr kumimoji="0" lang="es-MX" sz="28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021067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14:vortex dir="u"/>
        <p:sndAc>
          <p:stSnd>
            <p:snd r:embed="rId2" name="Bov Medley 003 - Eaglenest 1.wav"/>
          </p:stSnd>
        </p:sndAc>
      </p:transition>
    </mc:Choice>
    <mc:Fallback xmlns="">
      <p:transition spd="slow" advTm="5000">
        <p:fade/>
        <p:sndAc>
          <p:stSnd>
            <p:snd r:embed="rId4" name="Bov Medley 003 - Eaglenest 1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10000"/>
            <a:lum/>
          </a:blip>
          <a:srcRect/>
          <a:stretch>
            <a:fillRect t="-12000" b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 descr="Imagen que contiene edificio, exterior, foto, blanco&#10;&#10;Descripción generada con confianza muy alta">
            <a:extLst>
              <a:ext uri="{FF2B5EF4-FFF2-40B4-BE49-F238E27FC236}">
                <a16:creationId xmlns:a16="http://schemas.microsoft.com/office/drawing/2014/main" id="{E13D0FB1-262D-4D75-8515-5C2C93AAD9D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74486"/>
          </a:xfrm>
          <a:prstGeom prst="rect">
            <a:avLst/>
          </a:prstGeom>
        </p:spPr>
      </p:pic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250719"/>
            <a:ext cx="230025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4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39037" y="88489"/>
            <a:ext cx="1330981" cy="468238"/>
          </a:xfrm>
          <a:prstGeom prst="rect">
            <a:avLst/>
          </a:prstGeom>
        </p:spPr>
      </p:pic>
      <p:sp>
        <p:nvSpPr>
          <p:cNvPr id="14" name="1 Rectángulo">
            <a:extLst>
              <a:ext uri="{FF2B5EF4-FFF2-40B4-BE49-F238E27FC236}">
                <a16:creationId xmlns:a16="http://schemas.microsoft.com/office/drawing/2014/main" id="{CFD501B7-1E77-4B6A-9EDA-5089014C7C27}"/>
              </a:ext>
            </a:extLst>
          </p:cNvPr>
          <p:cNvSpPr/>
          <p:nvPr/>
        </p:nvSpPr>
        <p:spPr>
          <a:xfrm>
            <a:off x="10452702" y="1755356"/>
            <a:ext cx="1729443" cy="363659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2">
              <a:avLst>
                <a:gd name="adj1" fmla="val 12500"/>
                <a:gd name="adj2" fmla="val -554"/>
              </a:avLst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/>
              </a:rPr>
              <a:t> 16’ 17”</a:t>
            </a:r>
            <a:endParaRPr kumimoji="0" lang="es-ES" sz="44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16" name="1 Rectángulo">
            <a:extLst>
              <a:ext uri="{FF2B5EF4-FFF2-40B4-BE49-F238E27FC236}">
                <a16:creationId xmlns:a16="http://schemas.microsoft.com/office/drawing/2014/main" id="{FD2472FC-FD49-4DF7-A6EB-A58590FA607D}"/>
              </a:ext>
            </a:extLst>
          </p:cNvPr>
          <p:cNvSpPr/>
          <p:nvPr/>
        </p:nvSpPr>
        <p:spPr>
          <a:xfrm>
            <a:off x="2255520" y="2895600"/>
            <a:ext cx="8839200" cy="3108960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4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60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/>
              </a:rPr>
              <a:t>La casa De las bóvedas  </a:t>
            </a:r>
            <a:endParaRPr kumimoji="0" lang="es-ES" sz="60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/>
              <a:ea typeface="+mn-e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2367843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0">
        <p15:prstTrans prst="curtains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1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2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1" nodeType="withEffect">
                                  <p:stCondLst>
                                    <p:cond delay="2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24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9" dur="380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40" presetID="36" presetClass="path" presetSubtype="0" accel="50000" decel="50000" fill="hold" nodeType="withEffect">
                                  <p:stCondLst>
                                    <p:cond delay="18500"/>
                                  </p:stCondLst>
                                  <p:childTnLst>
                                    <p:animMotion origin="layout" path="M -0.0457 -1.11111E-6 L -0.53997 0.23658 C -0.62227 0.27639 -0.99648 0.26412 -0.99635 0.26458 " pathEditMode="relative" rAng="0" ptsTypes="AAA">
                                      <p:cBhvr>
                                        <p:cTn id="41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39" y="13287"/>
                                    </p:animMotion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nodeType="withEffect">
                                  <p:stCondLst>
                                    <p:cond delay="3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31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35" presetClass="path" presetSubtype="0" accel="50000" decel="50000" fill="hold" nodeType="withEffect">
                                  <p:stCondLst>
                                    <p:cond delay="28500"/>
                                  </p:stCondLst>
                                  <p:childTnLst>
                                    <p:animMotion origin="layout" path="M 3.75E-6 0.00417 L -0.56016 0.0051 " pathEditMode="relative" rAng="0" ptsTypes="AA">
                                      <p:cBhvr>
                                        <p:cTn id="48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500"/>
                            </p:stCondLst>
                            <p:childTnLst>
                              <p:par>
                                <p:cTn id="50" presetID="1" presetClass="entr" presetSubtype="0" fill="hold" grpId="0" nodeType="afterEffect" nodePh="1">
                                  <p:stCondLst>
                                    <p:cond delay="1000"/>
                                  </p:stCondLst>
                                  <p:endCondLst>
                                    <p:cond evt="begin" delay="0">
                                      <p:tn val="5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5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5" grpId="0"/>
      <p:bldP spid="10" grpId="0"/>
      <p:bldP spid="10" grpId="1"/>
      <p:bldP spid="13" grpId="0"/>
      <p:bldP spid="14" grpId="0"/>
      <p:bldP spid="14" grpId="1"/>
      <p:bldP spid="16" grpId="0"/>
      <p:bldP spid="16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A0B903E5-9630-417E-A4F8-0ECB1EDB2555}"/>
              </a:ext>
            </a:extLst>
          </p:cNvPr>
          <p:cNvSpPr txBox="1"/>
          <p:nvPr/>
        </p:nvSpPr>
        <p:spPr>
          <a:xfrm>
            <a:off x="-368710" y="-501451"/>
            <a:ext cx="12934338" cy="7890390"/>
          </a:xfrm>
          <a:prstGeom prst="rect">
            <a:avLst/>
          </a:prstGeom>
          <a:solidFill>
            <a:schemeClr val="bg1">
              <a:alpha val="67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5DB16C34-9A48-406F-9DDA-13FF916D0988}"/>
              </a:ext>
            </a:extLst>
          </p:cNvPr>
          <p:cNvSpPr/>
          <p:nvPr/>
        </p:nvSpPr>
        <p:spPr>
          <a:xfrm>
            <a:off x="7315200" y="4558639"/>
            <a:ext cx="4525696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Actualmente Vicerrectoría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de Extensión y Difusión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de la Cultura de la BUAP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C863AF31-B25C-4348-809E-AA6801D5593E}"/>
              </a:ext>
            </a:extLst>
          </p:cNvPr>
          <p:cNvSpPr/>
          <p:nvPr/>
        </p:nvSpPr>
        <p:spPr>
          <a:xfrm>
            <a:off x="7331342" y="1181986"/>
            <a:ext cx="4525696" cy="1200329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/>
              </a:rPr>
              <a:t>Casa de las Bóvedas,</a:t>
            </a:r>
          </a:p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/>
              </a:rPr>
              <a:t>esplendor </a:t>
            </a:r>
          </a:p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/>
              </a:rPr>
              <a:t>del siglo XVII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4450A7C0-09FC-4086-8C75-C8460F4EDDE3}"/>
              </a:ext>
            </a:extLst>
          </p:cNvPr>
          <p:cNvSpPr/>
          <p:nvPr/>
        </p:nvSpPr>
        <p:spPr>
          <a:xfrm>
            <a:off x="7331343" y="3033307"/>
            <a:ext cx="452569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Monumento histórico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(08206)</a:t>
            </a:r>
          </a:p>
        </p:txBody>
      </p:sp>
      <p:pic>
        <p:nvPicPr>
          <p:cNvPr id="6" name="Imagen 5" descr="Imagen que contiene edificio, exterior, cielo, ladrillo&#10;&#10;Descripción generada con confianza muy alta">
            <a:extLst>
              <a:ext uri="{FF2B5EF4-FFF2-40B4-BE49-F238E27FC236}">
                <a16:creationId xmlns:a16="http://schemas.microsoft.com/office/drawing/2014/main" id="{30FCED9B-D06B-48FB-B139-0C9297DD37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349" y="457350"/>
            <a:ext cx="6919851" cy="593130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E57E1655-58BE-49CF-8BA1-764B3B7137C7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764763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000"/>
                            </p:stCondLst>
                            <p:childTnLst>
                              <p:par>
                                <p:cTn id="1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5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5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5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5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6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3750"/>
                            </p:stCondLst>
                            <p:childTnLst>
                              <p:par>
                                <p:cTn id="28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2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2" grpId="0"/>
      <p:bldP spid="3" grpId="0"/>
      <p:bldP spid="4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uadroTexto 8">
            <a:extLst>
              <a:ext uri="{FF2B5EF4-FFF2-40B4-BE49-F238E27FC236}">
                <a16:creationId xmlns:a16="http://schemas.microsoft.com/office/drawing/2014/main" id="{35DCBE23-FA95-4874-ACC7-C06D0B88E6FF}"/>
              </a:ext>
            </a:extLst>
          </p:cNvPr>
          <p:cNvSpPr txBox="1"/>
          <p:nvPr/>
        </p:nvSpPr>
        <p:spPr>
          <a:xfrm>
            <a:off x="-368710" y="-501451"/>
            <a:ext cx="12934338" cy="7890390"/>
          </a:xfrm>
          <a:prstGeom prst="rect">
            <a:avLst/>
          </a:prstGeom>
          <a:solidFill>
            <a:schemeClr val="bg1">
              <a:alpha val="67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Imagen 5" descr="Imagen que contiene persona, pared, interior, suelo&#10;&#10;Descripción generada con confianza muy alta">
            <a:extLst>
              <a:ext uri="{FF2B5EF4-FFF2-40B4-BE49-F238E27FC236}">
                <a16:creationId xmlns:a16="http://schemas.microsoft.com/office/drawing/2014/main" id="{F34192EF-9D8A-40BA-A2B9-737B48DE44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4462" y="1016957"/>
            <a:ext cx="7306038" cy="4867648"/>
          </a:xfrm>
          <a:prstGeom prst="rect">
            <a:avLst/>
          </a:prstGeom>
          <a:ln w="127000" cap="rnd">
            <a:solidFill>
              <a:srgbClr val="FFC000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5DB16C34-9A48-406F-9DDA-13FF916D0988}"/>
              </a:ext>
            </a:extLst>
          </p:cNvPr>
          <p:cNvSpPr/>
          <p:nvPr/>
        </p:nvSpPr>
        <p:spPr>
          <a:xfrm>
            <a:off x="0" y="5028089"/>
            <a:ext cx="423949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Características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Tipo     </a:t>
            </a: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Museo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Estilo(s)    </a:t>
            </a: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Barroco poblano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4A874A40-06B1-4899-AAFA-16B463EAEE86}"/>
              </a:ext>
            </a:extLst>
          </p:cNvPr>
          <p:cNvSpPr/>
          <p:nvPr/>
        </p:nvSpPr>
        <p:spPr>
          <a:xfrm>
            <a:off x="334962" y="752370"/>
            <a:ext cx="4074806" cy="16953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Localización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 Narrow" panose="020B060602020203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Ubicación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Juan de Palafox y Mendoza 406, Centro histórico de Puebla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6FB1B7B5-5A1F-48F9-979E-3F82795C34C4}"/>
              </a:ext>
            </a:extLst>
          </p:cNvPr>
          <p:cNvSpPr/>
          <p:nvPr/>
        </p:nvSpPr>
        <p:spPr>
          <a:xfrm>
            <a:off x="0" y="2959507"/>
            <a:ext cx="423949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Información general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Administrador	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Benemérita Universidad Autónoma de Puebla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9A82F1CC-48F1-4BCB-A9B6-538E520F01F7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06005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0"/>
                            </p:stCondLst>
                            <p:childTnLst>
                              <p:par>
                                <p:cTn id="9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2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6500"/>
                            </p:stCondLst>
                            <p:childTnLst>
                              <p:par>
                                <p:cTn id="25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2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" grpId="0"/>
      <p:bldP spid="3" grpId="0"/>
      <p:bldP spid="4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alphaModFix amt="7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5DB16C34-9A48-406F-9DDA-13FF916D0988}"/>
              </a:ext>
            </a:extLst>
          </p:cNvPr>
          <p:cNvSpPr/>
          <p:nvPr/>
        </p:nvSpPr>
        <p:spPr>
          <a:xfrm>
            <a:off x="5456903" y="842395"/>
            <a:ext cx="6400136" cy="17075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La Casa de las Bóvedas,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también conocida como Casa de la Bóveda,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 es un inmueble del acervo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de la Benemérita Universidad Autónoma de Puebla, construido en 1684.</a:t>
            </a:r>
          </a:p>
        </p:txBody>
      </p:sp>
      <p:pic>
        <p:nvPicPr>
          <p:cNvPr id="4" name="Imagen 3" descr="Imagen que contiene interior, pared, suelo, sala&#10;&#10;Descripción generada con confianza muy alta">
            <a:extLst>
              <a:ext uri="{FF2B5EF4-FFF2-40B4-BE49-F238E27FC236}">
                <a16:creationId xmlns:a16="http://schemas.microsoft.com/office/drawing/2014/main" id="{196E871D-79F2-420E-8FEB-D496AFC4D95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147" y="910905"/>
            <a:ext cx="5076938" cy="5076938"/>
          </a:xfrm>
          <a:prstGeom prst="snip2DiagRect">
            <a:avLst>
              <a:gd name="adj1" fmla="val 17294"/>
              <a:gd name="adj2" fmla="val 16667"/>
            </a:avLst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9F3965BC-6CD1-4490-A35D-C166B6033E1B}"/>
              </a:ext>
            </a:extLst>
          </p:cNvPr>
          <p:cNvSpPr/>
          <p:nvPr/>
        </p:nvSpPr>
        <p:spPr>
          <a:xfrm>
            <a:off x="5625911" y="3089831"/>
            <a:ext cx="6231127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Está ubicada en el 406 de la Avenida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Juan de Palafox y Mendoza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de la Ciudad de Puebla, Puebla.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0DFD1A5D-91B0-4065-9223-C2BB818550A2}"/>
              </a:ext>
            </a:extLst>
          </p:cNvPr>
          <p:cNvSpPr/>
          <p:nvPr/>
        </p:nvSpPr>
        <p:spPr>
          <a:xfrm>
            <a:off x="5625911" y="4753221"/>
            <a:ext cx="6231127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Es reconocida por su valor artístico e histórico;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actualmente es sede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de la Vicerrectoría de Difusión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y Extensión de la Cultura de la BUAP.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4B10CBCB-6507-4C8D-A4FB-5EB1F8B3F46F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60818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9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9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9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9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25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2875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9500"/>
                            </p:stCondLst>
                            <p:childTnLst>
                              <p:par>
                                <p:cTn id="23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2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contrast="-3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5DB16C34-9A48-406F-9DDA-13FF916D0988}"/>
              </a:ext>
            </a:extLst>
          </p:cNvPr>
          <p:cNvSpPr/>
          <p:nvPr/>
        </p:nvSpPr>
        <p:spPr>
          <a:xfrm rot="21108714">
            <a:off x="6091310" y="3535446"/>
            <a:ext cx="3432517" cy="567591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60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/>
              </a:rPr>
              <a:t>Historia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3AED24FA-149C-42C7-A007-7B36DCF1C375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337761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625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>
            <a:extLst>
              <a:ext uri="{FF2B5EF4-FFF2-40B4-BE49-F238E27FC236}">
                <a16:creationId xmlns:a16="http://schemas.microsoft.com/office/drawing/2014/main" id="{C7BFE94B-DAA2-40A8-A5CC-265006D04606}"/>
              </a:ext>
            </a:extLst>
          </p:cNvPr>
          <p:cNvSpPr txBox="1"/>
          <p:nvPr/>
        </p:nvSpPr>
        <p:spPr>
          <a:xfrm>
            <a:off x="-368710" y="-501451"/>
            <a:ext cx="12934338" cy="7890390"/>
          </a:xfrm>
          <a:prstGeom prst="rect">
            <a:avLst/>
          </a:prstGeom>
          <a:solidFill>
            <a:schemeClr val="bg1">
              <a:alpha val="67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5DB16C34-9A48-406F-9DDA-13FF916D0988}"/>
              </a:ext>
            </a:extLst>
          </p:cNvPr>
          <p:cNvSpPr/>
          <p:nvPr/>
        </p:nvSpPr>
        <p:spPr>
          <a:xfrm>
            <a:off x="332507" y="416820"/>
            <a:ext cx="11526985" cy="7457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En 1684, Diego Peláez, racionero de la Catedral Angelopolitana,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 mandó construir esta excepcional casa y fue su primer propietario.</a:t>
            </a:r>
          </a:p>
        </p:txBody>
      </p:sp>
      <p:pic>
        <p:nvPicPr>
          <p:cNvPr id="3" name="Imagen 2" descr="Imagen que contiene edificio, interior, sentado&#10;&#10;Descripción generada con confianza alta">
            <a:extLst>
              <a:ext uri="{FF2B5EF4-FFF2-40B4-BE49-F238E27FC236}">
                <a16:creationId xmlns:a16="http://schemas.microsoft.com/office/drawing/2014/main" id="{375C5990-960E-4154-9B1F-2F17A4902D0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7000" y="1253801"/>
            <a:ext cx="5344556" cy="400841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C000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60AB923D-6180-47A8-A136-A18CA4C72C31}"/>
              </a:ext>
            </a:extLst>
          </p:cNvPr>
          <p:cNvSpPr/>
          <p:nvPr/>
        </p:nvSpPr>
        <p:spPr>
          <a:xfrm>
            <a:off x="332506" y="1570370"/>
            <a:ext cx="6144494" cy="2336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La Junta de Caridad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para la Buena Educación de la Juventud,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encabezada por el presbítero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José Antonio Jiménez de las Cuevas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alquiló la casa en 1813  para dar cabida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a una escuela de primeras letras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y a una escuela de dibujo.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437FEC5F-53D6-4898-AD97-C9DBA63335A3}"/>
              </a:ext>
            </a:extLst>
          </p:cNvPr>
          <p:cNvSpPr/>
          <p:nvPr/>
        </p:nvSpPr>
        <p:spPr>
          <a:xfrm>
            <a:off x="334962" y="4466384"/>
            <a:ext cx="6142037" cy="4129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En 1840, la Junta de Caridad adquirió la casa.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BCB2CF7B-D404-44A6-9B55-7E3569509FEF}"/>
              </a:ext>
            </a:extLst>
          </p:cNvPr>
          <p:cNvSpPr/>
          <p:nvPr/>
        </p:nvSpPr>
        <p:spPr>
          <a:xfrm>
            <a:off x="332509" y="5400594"/>
            <a:ext cx="11526984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La investigadora Montserrat Galí afirma que el establecimiento: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[…] tenía un carácter eminentemente benéfico y buscaba, más que la formación de artistas,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la creación de una juventud sana y provechosa a partir de la enseñanza de las artes y oficios.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C0E1E011-7980-4160-BA45-519267B9C06D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00045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625"/>
                            </p:stCondLst>
                            <p:childTnLst>
                              <p:par>
                                <p:cTn id="1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6625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2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0750"/>
                            </p:stCondLst>
                            <p:childTnLst>
                              <p:par>
                                <p:cTn id="33" presetID="1" presetClass="entr" presetSubtype="0" fill="hold" grpId="0" nodeType="afterEffect" nodePh="1">
                                  <p:stCondLst>
                                    <p:cond delay="5250"/>
                                  </p:stCondLst>
                                  <p:endCondLst>
                                    <p:cond evt="begin" delay="0">
                                      <p:tn val="3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" grpId="0"/>
      <p:bldP spid="4" grpId="0"/>
      <p:bldP spid="5" grpId="0"/>
      <p:bldP spid="6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uadroTexto 8">
            <a:extLst>
              <a:ext uri="{FF2B5EF4-FFF2-40B4-BE49-F238E27FC236}">
                <a16:creationId xmlns:a16="http://schemas.microsoft.com/office/drawing/2014/main" id="{947A4ECB-D26B-4EE3-A90B-C6DCEF8D0538}"/>
              </a:ext>
            </a:extLst>
          </p:cNvPr>
          <p:cNvSpPr txBox="1"/>
          <p:nvPr/>
        </p:nvSpPr>
        <p:spPr>
          <a:xfrm>
            <a:off x="-368710" y="-501451"/>
            <a:ext cx="12934338" cy="7890390"/>
          </a:xfrm>
          <a:prstGeom prst="rect">
            <a:avLst/>
          </a:prstGeom>
          <a:solidFill>
            <a:schemeClr val="bg1">
              <a:alpha val="67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5DB16C34-9A48-406F-9DDA-13FF916D0988}"/>
              </a:ext>
            </a:extLst>
          </p:cNvPr>
          <p:cNvSpPr/>
          <p:nvPr/>
        </p:nvSpPr>
        <p:spPr>
          <a:xfrm>
            <a:off x="334963" y="5726330"/>
            <a:ext cx="11522076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Por más de un siglo fue sede de la </a:t>
            </a: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Academia de Bellas Artes de Puebla </a:t>
            </a: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y,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 desde la última parte del Siglo XX, es parte del </a:t>
            </a: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patrimonio de la BUAP</a:t>
            </a: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1365DD61-FD49-4199-929C-99E9D1E02C77}"/>
              </a:ext>
            </a:extLst>
          </p:cNvPr>
          <p:cNvSpPr/>
          <p:nvPr/>
        </p:nvSpPr>
        <p:spPr>
          <a:xfrm>
            <a:off x="7551175" y="4393582"/>
            <a:ext cx="4305864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En 1849 se denominó </a:t>
            </a: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Academia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de Educación y Bellas Artes</a:t>
            </a: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8446ADBE-E234-4829-8C8C-11D8B108BDA9}"/>
              </a:ext>
            </a:extLst>
          </p:cNvPr>
          <p:cNvSpPr/>
          <p:nvPr/>
        </p:nvSpPr>
        <p:spPr>
          <a:xfrm>
            <a:off x="7447935" y="1319782"/>
            <a:ext cx="4409103" cy="26571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El Gobierno del Estado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la reconoció por decreto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de la Legislatura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como institución de carácter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privado el 24 de mayo de 1824,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con la denominación de </a:t>
            </a: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Academia para la buena educación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de la juventud</a:t>
            </a: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53781943-8ECE-4563-BE70-073089A37CF3}"/>
              </a:ext>
            </a:extLst>
          </p:cNvPr>
          <p:cNvSpPr/>
          <p:nvPr/>
        </p:nvSpPr>
        <p:spPr>
          <a:xfrm>
            <a:off x="334963" y="422356"/>
            <a:ext cx="11522075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En 1824, la Casa de las Bóvedas albergó una escuela gratuita de primeras letras para niños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y otra para niñas; además de una escuela nocturna para enseñanza del dibujo a los artesanos.</a:t>
            </a:r>
          </a:p>
        </p:txBody>
      </p:sp>
      <p:pic>
        <p:nvPicPr>
          <p:cNvPr id="7" name="Imagen 6" descr="Imagen que contiene edificio, foto, exterior, blanco&#10;&#10;Descripción generada con confianza muy alta">
            <a:extLst>
              <a:ext uri="{FF2B5EF4-FFF2-40B4-BE49-F238E27FC236}">
                <a16:creationId xmlns:a16="http://schemas.microsoft.com/office/drawing/2014/main" id="{C08528DE-21F6-4F55-97AA-82F1FBA5428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12"/>
          <a:stretch/>
        </p:blipFill>
        <p:spPr>
          <a:xfrm>
            <a:off x="450496" y="1412545"/>
            <a:ext cx="6997439" cy="409313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C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5ED14CC3-F758-4BCA-9251-57A8FA7A16DB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28992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4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4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2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1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8625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5125"/>
                            </p:stCondLst>
                            <p:childTnLst>
                              <p:par>
                                <p:cTn id="33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3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" grpId="0"/>
      <p:bldP spid="3" grpId="0"/>
      <p:bldP spid="4" grpId="0"/>
      <p:bldP spid="5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Imagen que contiene edificio, arco, blanco&#10;&#10;Descripción generada con confianza alta">
            <a:extLst>
              <a:ext uri="{FF2B5EF4-FFF2-40B4-BE49-F238E27FC236}">
                <a16:creationId xmlns:a16="http://schemas.microsoft.com/office/drawing/2014/main" id="{4EEF5FE2-D23D-436B-89EC-9E18E3D9B3C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926" y="2772697"/>
            <a:ext cx="5538291" cy="368548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Imagen 5" descr="Imagen que contiene edificio, suelo, exterior&#10;&#10;Descripción generada con confianza muy alta">
            <a:extLst>
              <a:ext uri="{FF2B5EF4-FFF2-40B4-BE49-F238E27FC236}">
                <a16:creationId xmlns:a16="http://schemas.microsoft.com/office/drawing/2014/main" id="{C7D228F6-55E6-41FE-BB46-AE3AABA515C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0785" y="419886"/>
            <a:ext cx="5559720" cy="369721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AF764042-B606-4EAB-AA0F-3D56946B6315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138667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0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6000"/>
                            </p:stCondLst>
                            <p:childTnLst>
                              <p:par>
                                <p:cTn id="19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2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5DB16C34-9A48-406F-9DDA-13FF916D0988}"/>
              </a:ext>
            </a:extLst>
          </p:cNvPr>
          <p:cNvSpPr/>
          <p:nvPr/>
        </p:nvSpPr>
        <p:spPr>
          <a:xfrm rot="232348">
            <a:off x="318441" y="3408834"/>
            <a:ext cx="11526982" cy="567591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60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Arquitectura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B1535D0B-930B-4B9F-B80C-3DB2FE2A9067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87165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25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lum/>
          </a:blip>
          <a:srcRect/>
          <a:stretch>
            <a:fillRect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0FD55412-7B6B-4F69-A409-14E40B924F11}"/>
              </a:ext>
            </a:extLst>
          </p:cNvPr>
          <p:cNvSpPr txBox="1"/>
          <p:nvPr/>
        </p:nvSpPr>
        <p:spPr>
          <a:xfrm>
            <a:off x="-368710" y="-501451"/>
            <a:ext cx="12934338" cy="7890390"/>
          </a:xfrm>
          <a:prstGeom prst="rect">
            <a:avLst/>
          </a:prstGeom>
          <a:solidFill>
            <a:schemeClr val="bg1">
              <a:alpha val="67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Imagen 3" descr="Imagen que contiene edificio, cielo, exterior, calle&#10;&#10;Descripción generada con confianza muy alta">
            <a:extLst>
              <a:ext uri="{FF2B5EF4-FFF2-40B4-BE49-F238E27FC236}">
                <a16:creationId xmlns:a16="http://schemas.microsoft.com/office/drawing/2014/main" id="{5CE1AB7F-17CD-4D52-A34E-F51057E538C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420"/>
          <a:stretch/>
        </p:blipFill>
        <p:spPr>
          <a:xfrm>
            <a:off x="5444024" y="1557344"/>
            <a:ext cx="6358224" cy="4091285"/>
          </a:xfrm>
          <a:prstGeom prst="rect">
            <a:avLst/>
          </a:prstGeom>
          <a:ln w="127000" cap="rnd">
            <a:solidFill>
              <a:srgbClr val="FFC000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5DB16C34-9A48-406F-9DDA-13FF916D0988}"/>
              </a:ext>
            </a:extLst>
          </p:cNvPr>
          <p:cNvSpPr/>
          <p:nvPr/>
        </p:nvSpPr>
        <p:spPr>
          <a:xfrm>
            <a:off x="5444025" y="403637"/>
            <a:ext cx="6413014" cy="844828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Plai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/>
              </a:rPr>
              <a:t>Fachada de la Casa de las Bóvedas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88E5EB2A-EF2A-4264-88D9-CAA412DB32D3}"/>
              </a:ext>
            </a:extLst>
          </p:cNvPr>
          <p:cNvSpPr/>
          <p:nvPr/>
        </p:nvSpPr>
        <p:spPr>
          <a:xfrm>
            <a:off x="334963" y="409819"/>
            <a:ext cx="5052446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La casa, construida por el maestro arquitecto Diego de la Sierra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es uno de los más notables ejemplos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del barroco poblano del Siglo XVII.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B2FBE2A7-2BFD-4AF7-96CF-F20D34968980}"/>
              </a:ext>
            </a:extLst>
          </p:cNvPr>
          <p:cNvSpPr/>
          <p:nvPr/>
        </p:nvSpPr>
        <p:spPr>
          <a:xfrm>
            <a:off x="334963" y="2115886"/>
            <a:ext cx="5033450" cy="7457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La fachada muestra dos cuerpos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con cuatro vanos asimétricos.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EF626EEF-6A0A-4433-A67F-C9467CFB9297}"/>
              </a:ext>
            </a:extLst>
          </p:cNvPr>
          <p:cNvSpPr/>
          <p:nvPr/>
        </p:nvSpPr>
        <p:spPr>
          <a:xfrm>
            <a:off x="334962" y="3175325"/>
            <a:ext cx="5033451" cy="29777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En la parte superior los vanos corresponden a ventanas enmarcadas por jambas almohadilladas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a las que están adosadas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columnas simuladas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por medias cañas </a:t>
            </a:r>
            <a:r>
              <a:rPr kumimoji="0" lang="es-MX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tritóstilas</a:t>
            </a: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(</a:t>
            </a: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columnas que resaltan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su primer tercio o cualquiera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de sus tercios o los tres</a:t>
            </a: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)</a:t>
            </a: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BFBBF1E0-D2A8-4C20-92A5-A6D16D4B407F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ángulo 16">
            <a:extLst>
              <a:ext uri="{FF2B5EF4-FFF2-40B4-BE49-F238E27FC236}">
                <a16:creationId xmlns:a16="http://schemas.microsoft.com/office/drawing/2014/main" id="{5F45081D-0243-4F34-B2FA-79CF762D805C}"/>
              </a:ext>
            </a:extLst>
          </p:cNvPr>
          <p:cNvSpPr/>
          <p:nvPr/>
        </p:nvSpPr>
        <p:spPr>
          <a:xfrm>
            <a:off x="334962" y="6041430"/>
            <a:ext cx="11522076" cy="4129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cuyos capiteles soportan un doble frontón:  triangular el interno y curvo el externo.</a:t>
            </a:r>
          </a:p>
        </p:txBody>
      </p:sp>
    </p:spTree>
    <p:extLst>
      <p:ext uri="{BB962C8B-B14F-4D97-AF65-F5344CB8AC3E}">
        <p14:creationId xmlns:p14="http://schemas.microsoft.com/office/powerpoint/2010/main" val="16538727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7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7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7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7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775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5375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26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72250"/>
                            </p:stCondLst>
                            <p:childTnLst>
                              <p:par>
                                <p:cTn id="32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3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2" grpId="0"/>
      <p:bldP spid="5" grpId="0"/>
      <p:bldP spid="6" grpId="0"/>
      <p:bldP spid="7" grpId="0"/>
      <p:bldP spid="15" grpId="0"/>
      <p:bldP spid="1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lum/>
          </a:blip>
          <a:srcRect/>
          <a:stretch>
            <a:fillRect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0FD55412-7B6B-4F69-A409-14E40B924F11}"/>
              </a:ext>
            </a:extLst>
          </p:cNvPr>
          <p:cNvSpPr txBox="1"/>
          <p:nvPr/>
        </p:nvSpPr>
        <p:spPr>
          <a:xfrm>
            <a:off x="-368710" y="-501451"/>
            <a:ext cx="12934338" cy="7890390"/>
          </a:xfrm>
          <a:prstGeom prst="rect">
            <a:avLst/>
          </a:prstGeom>
          <a:solidFill>
            <a:schemeClr val="bg1">
              <a:alpha val="67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7635CBFE-2F55-4B0F-A8C1-480D145CBAAE}"/>
              </a:ext>
            </a:extLst>
          </p:cNvPr>
          <p:cNvSpPr/>
          <p:nvPr/>
        </p:nvSpPr>
        <p:spPr>
          <a:xfrm>
            <a:off x="5603721" y="3072125"/>
            <a:ext cx="6253317" cy="4129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El vano inferior derecho corresponde a la puerta.</a:t>
            </a: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322F4768-3F58-4241-A7B0-33FCE589528E}"/>
              </a:ext>
            </a:extLst>
          </p:cNvPr>
          <p:cNvSpPr/>
          <p:nvPr/>
        </p:nvSpPr>
        <p:spPr>
          <a:xfrm>
            <a:off x="6415547" y="4104726"/>
            <a:ext cx="5441491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En su dintel se aprecia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un escudo en alto relieve.</a:t>
            </a: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BD9A6DE1-EF08-4507-868E-1C4CFE9CA7E5}"/>
              </a:ext>
            </a:extLst>
          </p:cNvPr>
          <p:cNvSpPr/>
          <p:nvPr/>
        </p:nvSpPr>
        <p:spPr>
          <a:xfrm>
            <a:off x="4778490" y="5725239"/>
            <a:ext cx="4129547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Bajo la fronda de un árbol,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un pastor con su hato de ovejas.</a:t>
            </a:r>
          </a:p>
        </p:txBody>
      </p:sp>
      <p:sp>
        <p:nvSpPr>
          <p:cNvPr id="14" name="Rectángulo 13">
            <a:extLst>
              <a:ext uri="{FF2B5EF4-FFF2-40B4-BE49-F238E27FC236}">
                <a16:creationId xmlns:a16="http://schemas.microsoft.com/office/drawing/2014/main" id="{26A41A4F-A0E7-414E-9E1E-6D910896BDFD}"/>
              </a:ext>
            </a:extLst>
          </p:cNvPr>
          <p:cNvSpPr/>
          <p:nvPr/>
        </p:nvSpPr>
        <p:spPr>
          <a:xfrm>
            <a:off x="5353665" y="1427472"/>
            <a:ext cx="6253316" cy="1169551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Plai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/>
              </a:rPr>
              <a:t>El escudo </a:t>
            </a:r>
          </a:p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/>
              </a:rPr>
              <a:t>de la Junta de Caridad </a:t>
            </a:r>
          </a:p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/>
              </a:rPr>
              <a:t>de la Academia</a:t>
            </a: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BFBBF1E0-D2A8-4C20-92A5-A6D16D4B407F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1" name="Imagen 10" descr="Imagen que contiene edificio, exterior, suelo&#10;&#10;Descripción generada con confianza muy alta">
            <a:extLst>
              <a:ext uri="{FF2B5EF4-FFF2-40B4-BE49-F238E27FC236}">
                <a16:creationId xmlns:a16="http://schemas.microsoft.com/office/drawing/2014/main" id="{8445E45F-D942-4F60-943F-633493C8A7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131" b="92185" l="9943" r="92352">
                        <a14:foregroundMark x1="39579" y1="23446" x2="39579" y2="23446"/>
                        <a14:foregroundMark x1="45507" y1="23446" x2="45507" y2="23446"/>
                        <a14:foregroundMark x1="38432" y1="24867" x2="38432" y2="24867"/>
                        <a14:foregroundMark x1="44551" y1="20071" x2="44551" y2="20071"/>
                        <a14:foregroundMark x1="34417" y1="25577" x2="34417" y2="25577"/>
                        <a14:foregroundMark x1="30593" y1="28064" x2="30593" y2="28064"/>
                        <a14:foregroundMark x1="29446" y1="33925" x2="29446" y2="33925"/>
                        <a14:foregroundMark x1="29254" y1="30906" x2="29254" y2="30906"/>
                        <a14:foregroundMark x1="21033" y1="28064" x2="21033" y2="28064"/>
                        <a14:foregroundMark x1="24092" y1="23801" x2="24092" y2="23801"/>
                        <a14:foregroundMark x1="21989" y1="27176" x2="21989" y2="27176"/>
                        <a14:foregroundMark x1="17973" y1="37123" x2="17973" y2="37123"/>
                        <a14:foregroundMark x1="18547" y1="46714" x2="18547" y2="46714"/>
                        <a14:foregroundMark x1="23136" y1="50977" x2="23136" y2="50977"/>
                        <a14:foregroundMark x1="20650" y1="50622" x2="20650" y2="50622"/>
                        <a14:foregroundMark x1="18547" y1="44227" x2="18547" y2="44227"/>
                        <a14:foregroundMark x1="16635" y1="39432" x2="16635" y2="39432"/>
                        <a14:foregroundMark x1="12620" y1="45471" x2="12620" y2="45471"/>
                        <a14:foregroundMark x1="11281" y1="46181" x2="11281" y2="46181"/>
                        <a14:foregroundMark x1="13767" y1="49201" x2="13767" y2="49201"/>
                        <a14:foregroundMark x1="11855" y1="49556" x2="11855" y2="49556"/>
                        <a14:foregroundMark x1="10325" y1="49201" x2="10325" y2="49201"/>
                        <a14:foregroundMark x1="10134" y1="47780" x2="10134" y2="47780"/>
                        <a14:foregroundMark x1="9943" y1="46359" x2="9943" y2="46359"/>
                        <a14:foregroundMark x1="11855" y1="41741" x2="11855" y2="41741"/>
                        <a14:foregroundMark x1="10899" y1="40675" x2="10899" y2="40675"/>
                        <a14:foregroundMark x1="12046" y1="37123" x2="12046" y2="37123"/>
                        <a14:foregroundMark x1="13576" y1="37655" x2="13576" y2="37655"/>
                        <a14:foregroundMark x1="15870" y1="32682" x2="15870" y2="32682"/>
                        <a14:foregroundMark x1="13002" y1="33925" x2="13002" y2="33925"/>
                        <a14:foregroundMark x1="17400" y1="25400" x2="17400" y2="25400"/>
                        <a14:foregroundMark x1="26577" y1="21492" x2="26577" y2="21492"/>
                        <a14:foregroundMark x1="26769" y1="22558" x2="26769" y2="22558"/>
                        <a14:foregroundMark x1="30593" y1="17407" x2="30593" y2="17407"/>
                        <a14:foregroundMark x1="30784" y1="20426" x2="30784" y2="20426"/>
                        <a14:foregroundMark x1="25813" y1="20071" x2="25813" y2="20071"/>
                        <a14:foregroundMark x1="29828" y1="17052" x2="29828" y2="17052"/>
                        <a14:foregroundMark x1="25813" y1="17407" x2="25813" y2="17407"/>
                        <a14:foregroundMark x1="26769" y1="15808" x2="26769" y2="15808"/>
                        <a14:foregroundMark x1="31358" y1="15098" x2="31358" y2="15098"/>
                        <a14:foregroundMark x1="29446" y1="13854" x2="29446" y2="13854"/>
                        <a14:foregroundMark x1="27725" y1="13499" x2="27725" y2="13499"/>
                        <a14:foregroundMark x1="35564" y1="15808" x2="35564" y2="15808"/>
                        <a14:foregroundMark x1="35182" y1="13854" x2="35182" y2="13854"/>
                        <a14:foregroundMark x1="38050" y1="11545" x2="38050" y2="11545"/>
                        <a14:foregroundMark x1="40727" y1="14742" x2="40727" y2="14742"/>
                        <a14:foregroundMark x1="45507" y1="13854" x2="45507" y2="13854"/>
                        <a14:foregroundMark x1="43403" y1="11723" x2="43403" y2="11723"/>
                        <a14:foregroundMark x1="51434" y1="11012" x2="51434" y2="11012"/>
                        <a14:foregroundMark x1="47228" y1="9591" x2="47228" y2="9591"/>
                        <a14:foregroundMark x1="42065" y1="8881" x2="42065" y2="8881"/>
                        <a14:foregroundMark x1="39962" y1="6217" x2="39962" y2="6217"/>
                        <a14:foregroundMark x1="63862" y1="10480" x2="63862" y2="10480"/>
                        <a14:foregroundMark x1="62333" y1="11012" x2="62333" y2="11012"/>
                        <a14:foregroundMark x1="68069" y1="18117" x2="68069" y2="18117"/>
                        <a14:foregroundMark x1="67113" y1="14387" x2="67113" y2="14387"/>
                        <a14:foregroundMark x1="72084" y1="22380" x2="72084" y2="22380"/>
                        <a14:foregroundMark x1="77055" y1="17940" x2="77055" y2="17940"/>
                        <a14:foregroundMark x1="75908" y1="30728" x2="75908" y2="30728"/>
                        <a14:foregroundMark x1="76291" y1="27709" x2="76291" y2="27709"/>
                        <a14:foregroundMark x1="78011" y1="26110" x2="78011" y2="26110"/>
                        <a14:foregroundMark x1="82600" y1="26110" x2="82600" y2="26110"/>
                        <a14:foregroundMark x1="78585" y1="22735" x2="78585" y2="22735"/>
                        <a14:foregroundMark x1="80880" y1="22558" x2="80880" y2="22558"/>
                        <a14:foregroundMark x1="78776" y1="17052" x2="78776" y2="17052"/>
                        <a14:foregroundMark x1="78776" y1="16163" x2="78776" y2="16163"/>
                        <a14:foregroundMark x1="83748" y1="32504" x2="83748" y2="32504"/>
                        <a14:foregroundMark x1="85086" y1="41030" x2="85086" y2="41030"/>
                        <a14:foregroundMark x1="88528" y1="32327" x2="88528" y2="32327"/>
                        <a14:foregroundMark x1="89293" y1="32504" x2="89293" y2="32504"/>
                        <a14:foregroundMark x1="87572" y1="29485" x2="87572" y2="29485"/>
                        <a14:foregroundMark x1="89293" y1="43162" x2="89293" y2="43162"/>
                        <a14:foregroundMark x1="91205" y1="42984" x2="91205" y2="42984"/>
                        <a14:foregroundMark x1="86233" y1="60924" x2="86233" y2="60924"/>
                        <a14:foregroundMark x1="86807" y1="57194" x2="86807" y2="57194"/>
                        <a14:foregroundMark x1="85468" y1="65542" x2="85468" y2="65542"/>
                        <a14:foregroundMark x1="86998" y1="66075" x2="86998" y2="66075"/>
                        <a14:foregroundMark x1="90822" y1="64476" x2="90822" y2="64476"/>
                        <a14:foregroundMark x1="87954" y1="60746" x2="87954" y2="60746"/>
                        <a14:foregroundMark x1="89484" y1="60924" x2="89484" y2="60924"/>
                        <a14:foregroundMark x1="91969" y1="60924" x2="91969" y2="60924"/>
                        <a14:foregroundMark x1="92543" y1="60568" x2="92543" y2="60568"/>
                        <a14:foregroundMark x1="85277" y1="71403" x2="85277" y2="71403"/>
                        <a14:foregroundMark x1="85851" y1="75488" x2="85851" y2="75488"/>
                        <a14:foregroundMark x1="87380" y1="75133" x2="87380" y2="75133"/>
                        <a14:foregroundMark x1="86233" y1="71403" x2="86233" y2="71403"/>
                        <a14:foregroundMark x1="82792" y1="79041" x2="82792" y2="79041"/>
                        <a14:foregroundMark x1="86998" y1="76554" x2="86998" y2="76554"/>
                        <a14:foregroundMark x1="78776" y1="80817" x2="78776" y2="80817"/>
                        <a14:foregroundMark x1="70937" y1="79218" x2="70937" y2="79218"/>
                        <a14:foregroundMark x1="66157" y1="83659" x2="66157" y2="83659"/>
                        <a14:foregroundMark x1="59656" y1="84369" x2="59656" y2="84369"/>
                        <a14:foregroundMark x1="76291" y1="85435" x2="76291" y2="85435"/>
                        <a14:foregroundMark x1="84512" y1="82238" x2="84512" y2="82238"/>
                        <a14:foregroundMark x1="86807" y1="80817" x2="86807" y2="80817"/>
                        <a14:foregroundMark x1="72849" y1="91119" x2="72849" y2="91119"/>
                        <a14:foregroundMark x1="73423" y1="89165" x2="73423" y2="89165"/>
                        <a14:foregroundMark x1="73423" y1="90053" x2="73423" y2="90053"/>
                        <a14:foregroundMark x1="65966" y1="90053" x2="65966" y2="90053"/>
                        <a14:foregroundMark x1="62715" y1="85790" x2="62715" y2="85790"/>
                        <a14:foregroundMark x1="67686" y1="91119" x2="67686" y2="91119"/>
                        <a14:foregroundMark x1="65392" y1="92185" x2="65392" y2="92185"/>
                        <a14:foregroundMark x1="70554" y1="90764" x2="70554" y2="90764"/>
                        <a14:foregroundMark x1="70937" y1="91652" x2="70937" y2="91652"/>
                        <a14:foregroundMark x1="75335" y1="90053" x2="75335" y2="90053"/>
                        <a14:foregroundMark x1="75143" y1="87567" x2="75143" y2="87567"/>
                        <a14:foregroundMark x1="52390" y1="85968" x2="52390" y2="85968"/>
                        <a14:foregroundMark x1="36329" y1="84725" x2="36329" y2="84725"/>
                        <a14:foregroundMark x1="12046" y1="56838" x2="12046" y2="56838"/>
                        <a14:foregroundMark x1="11090" y1="58259" x2="11090" y2="58259"/>
                        <a14:foregroundMark x1="10134" y1="57549" x2="10134" y2="57549"/>
                        <a14:foregroundMark x1="9943" y1="58615" x2="9943" y2="58615"/>
                        <a14:foregroundMark x1="10516" y1="59503" x2="10516" y2="59503"/>
                        <a14:foregroundMark x1="11855" y1="62877" x2="11855" y2="62877"/>
                        <a14:foregroundMark x1="13002" y1="61456" x2="13002" y2="61456"/>
                        <a14:foregroundMark x1="13002" y1="66963" x2="13002" y2="66963"/>
                        <a14:foregroundMark x1="13576" y1="71758" x2="13576" y2="71758"/>
                        <a14:foregroundMark x1="36329" y1="89343" x2="36329" y2="89343"/>
                        <a14:foregroundMark x1="37285" y1="90764" x2="37285" y2="90764"/>
                        <a14:foregroundMark x1="33461" y1="90053" x2="33461" y2="90053"/>
                        <a14:foregroundMark x1="30784" y1="87744" x2="30784" y2="87744"/>
                        <a14:foregroundMark x1="23709" y1="84725" x2="23709" y2="84725"/>
                        <a14:foregroundMark x1="26769" y1="85435" x2="26769" y2="85435"/>
                        <a14:foregroundMark x1="24474" y1="85080" x2="24474" y2="85080"/>
                        <a14:foregroundMark x1="21989" y1="85258" x2="21989" y2="85258"/>
                        <a14:foregroundMark x1="43212" y1="90053" x2="43212" y2="90053"/>
                        <a14:foregroundMark x1="41491" y1="91474" x2="41491" y2="91474"/>
                        <a14:foregroundMark x1="50669" y1="90764" x2="50669" y2="90764"/>
                        <a14:foregroundMark x1="52964" y1="91119" x2="52964" y2="91119"/>
                        <a14:foregroundMark x1="52772" y1="91474" x2="52772" y2="91474"/>
                        <a14:foregroundMark x1="50478" y1="91474" x2="50478" y2="91474"/>
                        <a14:foregroundMark x1="45889" y1="90409" x2="45889" y2="90409"/>
                        <a14:foregroundMark x1="53728" y1="3552" x2="53728" y2="3552"/>
                        <a14:foregroundMark x1="47228" y1="3197" x2="47228" y2="3197"/>
                        <a14:foregroundMark x1="44551" y1="2131" x2="44551" y2="2131"/>
                        <a14:foregroundMark x1="52199" y1="8526" x2="52199" y2="8526"/>
                        <a14:backgroundMark x1="80306" y1="10480" x2="80306" y2="10480"/>
                        <a14:backgroundMark x1="54876" y1="7993" x2="54876" y2="7993"/>
                        <a14:backgroundMark x1="63671" y1="1066" x2="63671" y2="1066"/>
                        <a14:backgroundMark x1="48948" y1="5684" x2="48948" y2="5684"/>
                        <a14:backgroundMark x1="86616" y1="3197" x2="86616" y2="319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963" y="566129"/>
            <a:ext cx="5772391" cy="6213873"/>
          </a:xfrm>
          <a:prstGeom prst="rect">
            <a:avLst/>
          </a:prstGeom>
        </p:spPr>
      </p:pic>
      <p:sp>
        <p:nvSpPr>
          <p:cNvPr id="12" name="Rectángulo 11">
            <a:extLst>
              <a:ext uri="{FF2B5EF4-FFF2-40B4-BE49-F238E27FC236}">
                <a16:creationId xmlns:a16="http://schemas.microsoft.com/office/drawing/2014/main" id="{E5FDB524-BD0A-406E-B286-4169ED64950B}"/>
              </a:ext>
            </a:extLst>
          </p:cNvPr>
          <p:cNvSpPr/>
          <p:nvPr/>
        </p:nvSpPr>
        <p:spPr>
          <a:xfrm>
            <a:off x="334962" y="419392"/>
            <a:ext cx="11503073" cy="7457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Destaca en su ornamentación la actual fachada que data de 1931: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cantera gris, tapetillo de ladrillo y mosaico. </a:t>
            </a:r>
          </a:p>
        </p:txBody>
      </p:sp>
    </p:spTree>
    <p:extLst>
      <p:ext uri="{BB962C8B-B14F-4D97-AF65-F5344CB8AC3E}">
        <p14:creationId xmlns:p14="http://schemas.microsoft.com/office/powerpoint/2010/main" val="409492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32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625"/>
                            </p:stCondLst>
                            <p:childTnLst>
                              <p:par>
                                <p:cTn id="1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6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6875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4000"/>
                            </p:stCondLst>
                            <p:childTnLst>
                              <p:par>
                                <p:cTn id="33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3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4" grpId="0"/>
      <p:bldP spid="15" grpId="0"/>
      <p:bldP spid="1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>
            <a:extLst>
              <a:ext uri="{FF2B5EF4-FFF2-40B4-BE49-F238E27FC236}">
                <a16:creationId xmlns:a16="http://schemas.microsoft.com/office/drawing/2014/main" id="{4D594DF1-3589-461E-BA83-5CDD39CF624D}"/>
              </a:ext>
            </a:extLst>
          </p:cNvPr>
          <p:cNvSpPr txBox="1"/>
          <p:nvPr/>
        </p:nvSpPr>
        <p:spPr>
          <a:xfrm>
            <a:off x="-368710" y="-501451"/>
            <a:ext cx="12934338" cy="7890390"/>
          </a:xfrm>
          <a:prstGeom prst="rect">
            <a:avLst/>
          </a:prstGeom>
          <a:solidFill>
            <a:schemeClr val="bg1">
              <a:alpha val="67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5DB16C34-9A48-406F-9DDA-13FF916D0988}"/>
              </a:ext>
            </a:extLst>
          </p:cNvPr>
          <p:cNvSpPr/>
          <p:nvPr/>
        </p:nvSpPr>
        <p:spPr>
          <a:xfrm>
            <a:off x="349712" y="2122095"/>
            <a:ext cx="2762198" cy="26571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En el patio de la casa se advierte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mucho movimiento,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vibración lograda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por la diversidad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de bóvedas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y las estrías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en columnas y arcos.</a:t>
            </a:r>
          </a:p>
        </p:txBody>
      </p:sp>
      <p:pic>
        <p:nvPicPr>
          <p:cNvPr id="7" name="Imagen 6" descr="Imagen que contiene edificio, interior, pared&#10;&#10;Descripción generada con confianza muy alta">
            <a:extLst>
              <a:ext uri="{FF2B5EF4-FFF2-40B4-BE49-F238E27FC236}">
                <a16:creationId xmlns:a16="http://schemas.microsoft.com/office/drawing/2014/main" id="{FD164CE7-7744-4F64-A785-3DA418A0C3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1405" y="419562"/>
            <a:ext cx="8714097" cy="592558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A2049D0A-FDE3-49C4-B40D-A13FC38B2989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29949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500"/>
                            </p:stCondLst>
                            <p:childTnLst>
                              <p:par>
                                <p:cTn id="23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2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" grpId="0"/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>
            <a:extLst>
              <a:ext uri="{FF2B5EF4-FFF2-40B4-BE49-F238E27FC236}">
                <a16:creationId xmlns:a16="http://schemas.microsoft.com/office/drawing/2014/main" id="{4D594DF1-3589-461E-BA83-5CDD39CF624D}"/>
              </a:ext>
            </a:extLst>
          </p:cNvPr>
          <p:cNvSpPr txBox="1"/>
          <p:nvPr/>
        </p:nvSpPr>
        <p:spPr>
          <a:xfrm>
            <a:off x="-368710" y="-501451"/>
            <a:ext cx="12934338" cy="7890390"/>
          </a:xfrm>
          <a:prstGeom prst="rect">
            <a:avLst/>
          </a:prstGeom>
          <a:solidFill>
            <a:schemeClr val="bg1">
              <a:alpha val="67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Imagen 3" descr="Imagen que contiene edificio, interior, grande, piedra&#10;&#10;Descripción generada con confianza alta">
            <a:extLst>
              <a:ext uri="{FF2B5EF4-FFF2-40B4-BE49-F238E27FC236}">
                <a16:creationId xmlns:a16="http://schemas.microsoft.com/office/drawing/2014/main" id="{CC41135E-B46A-4070-9C06-A4FFFF0A66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1582" y="416925"/>
            <a:ext cx="3408907" cy="605933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69D44124-794E-4830-AC55-4EFAA811A387}"/>
              </a:ext>
            </a:extLst>
          </p:cNvPr>
          <p:cNvSpPr/>
          <p:nvPr/>
        </p:nvSpPr>
        <p:spPr>
          <a:xfrm>
            <a:off x="4660489" y="2739986"/>
            <a:ext cx="7196549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Las columnas son en cantera gris;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las estrías están en color amarillo sobre fondo blanco,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color de los muros de la casa.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A2049D0A-FDE3-49C4-B40D-A13FC38B2989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4750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0"/>
                            </p:stCondLst>
                            <p:childTnLst>
                              <p:par>
                                <p:cTn id="20" presetID="1" presetClass="entr" presetSubtype="0" fill="hold" grpId="0" nodeType="afterEffect" nodePh="1">
                                  <p:stCondLst>
                                    <p:cond delay="5250"/>
                                  </p:stCondLst>
                                  <p:endCondLst>
                                    <p:cond evt="begin" delay="0">
                                      <p:tn val="2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Imagen que contiene edificio, interior, sala&#10;&#10;Descripción generada con confianza alta">
            <a:extLst>
              <a:ext uri="{FF2B5EF4-FFF2-40B4-BE49-F238E27FC236}">
                <a16:creationId xmlns:a16="http://schemas.microsoft.com/office/drawing/2014/main" id="{117106E5-35A8-42BF-843E-05A014C3A51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2542" y="1010903"/>
            <a:ext cx="7628383" cy="4896597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BA4E929A-D589-4723-9DA6-CF32010657A3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881703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525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CuadroTexto 14">
            <a:extLst>
              <a:ext uri="{FF2B5EF4-FFF2-40B4-BE49-F238E27FC236}">
                <a16:creationId xmlns:a16="http://schemas.microsoft.com/office/drawing/2014/main" id="{2EADD8DA-DDE9-4A5E-BC9D-7FB220740C3B}"/>
              </a:ext>
            </a:extLst>
          </p:cNvPr>
          <p:cNvSpPr txBox="1"/>
          <p:nvPr/>
        </p:nvSpPr>
        <p:spPr>
          <a:xfrm>
            <a:off x="-368710" y="-501451"/>
            <a:ext cx="12934338" cy="7890390"/>
          </a:xfrm>
          <a:prstGeom prst="rect">
            <a:avLst/>
          </a:prstGeom>
          <a:solidFill>
            <a:schemeClr val="bg1">
              <a:alpha val="67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5DB16C34-9A48-406F-9DDA-13FF916D0988}"/>
              </a:ext>
            </a:extLst>
          </p:cNvPr>
          <p:cNvSpPr/>
          <p:nvPr/>
        </p:nvSpPr>
        <p:spPr>
          <a:xfrm>
            <a:off x="361950" y="3465246"/>
            <a:ext cx="7320560" cy="20159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El diseño de la casa conduce a recorrer el pasillo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que se encuentra al entrar a la casa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y trasponer el vestíbulo;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el pasillo conduce a la escalera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que lleva a la planta alta en donde se encuentra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la mayor carga de la decoración.</a:t>
            </a:r>
          </a:p>
        </p:txBody>
      </p:sp>
      <p:pic>
        <p:nvPicPr>
          <p:cNvPr id="4" name="Imagen 3" descr="Imagen que contiene edificio, cebra, interior&#10;&#10;Descripción generada con confianza alta">
            <a:extLst>
              <a:ext uri="{FF2B5EF4-FFF2-40B4-BE49-F238E27FC236}">
                <a16:creationId xmlns:a16="http://schemas.microsoft.com/office/drawing/2014/main" id="{AE4A9305-97E0-4251-821C-60188EB7518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2746"/>
          <a:stretch/>
        </p:blipFill>
        <p:spPr>
          <a:xfrm>
            <a:off x="7682510" y="413878"/>
            <a:ext cx="4166589" cy="607823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A93FDCE5-C337-46A3-9AC9-0D49477A8FB3}"/>
              </a:ext>
            </a:extLst>
          </p:cNvPr>
          <p:cNvSpPr/>
          <p:nvPr/>
        </p:nvSpPr>
        <p:spPr>
          <a:xfrm>
            <a:off x="742950" y="1899494"/>
            <a:ext cx="6438900" cy="451406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Plai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/>
              </a:rPr>
              <a:t>El sentido de la casa</a:t>
            </a: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F9E40BA7-9652-45D9-A1CF-F1309AFA149C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03267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5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5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5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5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2250"/>
                            </p:stCondLst>
                            <p:childTnLst>
                              <p:par>
                                <p:cTn id="25" presetID="1" presetClass="entr" presetSubtype="0" fill="hold" grpId="0" nodeType="afterEffect" nodePh="1">
                                  <p:stCondLst>
                                    <p:cond delay="5250"/>
                                  </p:stCondLst>
                                  <p:endCondLst>
                                    <p:cond evt="begin" delay="0">
                                      <p:tn val="2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2" grpId="0"/>
      <p:bldP spid="5" grpId="0"/>
      <p:bldP spid="1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CuadroTexto 14">
            <a:extLst>
              <a:ext uri="{FF2B5EF4-FFF2-40B4-BE49-F238E27FC236}">
                <a16:creationId xmlns:a16="http://schemas.microsoft.com/office/drawing/2014/main" id="{2EADD8DA-DDE9-4A5E-BC9D-7FB220740C3B}"/>
              </a:ext>
            </a:extLst>
          </p:cNvPr>
          <p:cNvSpPr txBox="1"/>
          <p:nvPr/>
        </p:nvSpPr>
        <p:spPr>
          <a:xfrm>
            <a:off x="-368710" y="-501451"/>
            <a:ext cx="12934338" cy="7890390"/>
          </a:xfrm>
          <a:prstGeom prst="rect">
            <a:avLst/>
          </a:prstGeom>
          <a:solidFill>
            <a:schemeClr val="bg1">
              <a:alpha val="67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F9E40BA7-9652-45D9-A1CF-F1309AFA149C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37848452-788C-43EC-9249-A1A75E4CC6C4}"/>
              </a:ext>
            </a:extLst>
          </p:cNvPr>
          <p:cNvSpPr/>
          <p:nvPr/>
        </p:nvSpPr>
        <p:spPr>
          <a:xfrm>
            <a:off x="4391268" y="2417074"/>
            <a:ext cx="7465769" cy="20159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Al llegar al descanso de la escalera,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el observador se enfrenta a un nicho en donde hoy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se encuentra una escultura de San José de Calasanz, fundador de la ‘</a:t>
            </a: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escuela gratuita</a:t>
            </a: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’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abierta a todos los niños,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especialmente a los más necesitados.</a:t>
            </a: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CB6932FA-7553-44F6-A5DF-9BA36C377F8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222" y="423862"/>
            <a:ext cx="4023046" cy="602475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9" name="Rectángulo 8">
            <a:extLst>
              <a:ext uri="{FF2B5EF4-FFF2-40B4-BE49-F238E27FC236}">
                <a16:creationId xmlns:a16="http://schemas.microsoft.com/office/drawing/2014/main" id="{D872022D-F5C5-49CD-A31F-EFD746F40753}"/>
              </a:ext>
            </a:extLst>
          </p:cNvPr>
          <p:cNvSpPr/>
          <p:nvPr/>
        </p:nvSpPr>
        <p:spPr>
          <a:xfrm>
            <a:off x="368222" y="5490331"/>
            <a:ext cx="4023046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srgbClr val="6C52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san José 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srgbClr val="6C52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de Calasanz </a:t>
            </a:r>
          </a:p>
        </p:txBody>
      </p:sp>
    </p:spTree>
    <p:extLst>
      <p:ext uri="{BB962C8B-B14F-4D97-AF65-F5344CB8AC3E}">
        <p14:creationId xmlns:p14="http://schemas.microsoft.com/office/powerpoint/2010/main" val="344107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6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22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6250"/>
                            </p:stCondLst>
                            <p:childTnLst>
                              <p:par>
                                <p:cTn id="21" presetID="1" presetClass="entr" presetSubtype="0" fill="hold" grpId="0" nodeType="afterEffect" nodePh="1">
                                  <p:stCondLst>
                                    <p:cond delay="5250"/>
                                  </p:stCondLst>
                                  <p:endCondLst>
                                    <p:cond evt="begin" delay="0">
                                      <p:tn val="2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7" grpId="0"/>
      <p:bldP spid="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uadroTexto 12">
            <a:extLst>
              <a:ext uri="{FF2B5EF4-FFF2-40B4-BE49-F238E27FC236}">
                <a16:creationId xmlns:a16="http://schemas.microsoft.com/office/drawing/2014/main" id="{137B9FBC-BF31-4579-8847-93071DDEE322}"/>
              </a:ext>
            </a:extLst>
          </p:cNvPr>
          <p:cNvSpPr txBox="1"/>
          <p:nvPr/>
        </p:nvSpPr>
        <p:spPr>
          <a:xfrm>
            <a:off x="-368710" y="-501451"/>
            <a:ext cx="12934338" cy="7890390"/>
          </a:xfrm>
          <a:prstGeom prst="rect">
            <a:avLst/>
          </a:prstGeom>
          <a:solidFill>
            <a:schemeClr val="bg1">
              <a:alpha val="67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362250BF-2BB5-4F1C-8436-FEEDBF8357AE}"/>
              </a:ext>
            </a:extLst>
          </p:cNvPr>
          <p:cNvSpPr/>
          <p:nvPr/>
        </p:nvSpPr>
        <p:spPr>
          <a:xfrm>
            <a:off x="369571" y="535361"/>
            <a:ext cx="11489225" cy="532518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/>
              </a:rPr>
              <a:t>La cúpula en el cubo de la escalera, </a:t>
            </a:r>
          </a:p>
        </p:txBody>
      </p:sp>
      <p:pic>
        <p:nvPicPr>
          <p:cNvPr id="12" name="Imagen 11" descr="Imagen que contiene interior, edificio&#10;&#10;Descripción generada con confianza alta">
            <a:extLst>
              <a:ext uri="{FF2B5EF4-FFF2-40B4-BE49-F238E27FC236}">
                <a16:creationId xmlns:a16="http://schemas.microsoft.com/office/drawing/2014/main" id="{5160C4EC-0B26-4912-B651-AF0C456348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9986" y="1107300"/>
            <a:ext cx="7168811" cy="534581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5" name="CuadroTexto 14">
            <a:extLst>
              <a:ext uri="{FF2B5EF4-FFF2-40B4-BE49-F238E27FC236}">
                <a16:creationId xmlns:a16="http://schemas.microsoft.com/office/drawing/2014/main" id="{1D4AC5FD-0085-4655-839F-E32ACEA0092E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ángulo 15">
            <a:extLst>
              <a:ext uri="{FF2B5EF4-FFF2-40B4-BE49-F238E27FC236}">
                <a16:creationId xmlns:a16="http://schemas.microsoft.com/office/drawing/2014/main" id="{1B69E800-7E68-415B-A7BB-BBC31108689C}"/>
              </a:ext>
            </a:extLst>
          </p:cNvPr>
          <p:cNvSpPr/>
          <p:nvPr/>
        </p:nvSpPr>
        <p:spPr>
          <a:xfrm>
            <a:off x="369572" y="2111656"/>
            <a:ext cx="4109334" cy="26571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En la parte superior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del cubo de la escalera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se encuentra una cúpula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con una decoración susceptible de ser leída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como una representación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de la tierra, el paraíso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y la gloria celestial.</a:t>
            </a:r>
          </a:p>
        </p:txBody>
      </p:sp>
    </p:spTree>
    <p:extLst>
      <p:ext uri="{BB962C8B-B14F-4D97-AF65-F5344CB8AC3E}">
        <p14:creationId xmlns:p14="http://schemas.microsoft.com/office/powerpoint/2010/main" val="33959133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3100"/>
                            </p:stCondLst>
                            <p:childTnLst>
                              <p:par>
                                <p:cTn id="1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1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1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1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1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1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4850"/>
                            </p:stCondLst>
                            <p:childTnLst>
                              <p:par>
                                <p:cTn id="25" presetID="1" presetClass="entr" presetSubtype="0" fill="hold" grpId="0" nodeType="afterEffect" nodePh="1">
                                  <p:stCondLst>
                                    <p:cond delay="5250"/>
                                  </p:stCondLst>
                                  <p:endCondLst>
                                    <p:cond evt="begin" delay="0">
                                      <p:tn val="2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8" grpId="0"/>
      <p:bldP spid="15" grpId="0"/>
      <p:bldP spid="1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CuadroTexto 14">
            <a:extLst>
              <a:ext uri="{FF2B5EF4-FFF2-40B4-BE49-F238E27FC236}">
                <a16:creationId xmlns:a16="http://schemas.microsoft.com/office/drawing/2014/main" id="{2EADD8DA-DDE9-4A5E-BC9D-7FB220740C3B}"/>
              </a:ext>
            </a:extLst>
          </p:cNvPr>
          <p:cNvSpPr txBox="1"/>
          <p:nvPr/>
        </p:nvSpPr>
        <p:spPr>
          <a:xfrm>
            <a:off x="-368710" y="-501451"/>
            <a:ext cx="12934338" cy="7890390"/>
          </a:xfrm>
          <a:prstGeom prst="rect">
            <a:avLst/>
          </a:prstGeom>
          <a:solidFill>
            <a:schemeClr val="bg1">
              <a:alpha val="67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C28BA1C4-ED0B-4E3A-86B8-C64E856BE290}"/>
              </a:ext>
            </a:extLst>
          </p:cNvPr>
          <p:cNvSpPr/>
          <p:nvPr/>
        </p:nvSpPr>
        <p:spPr>
          <a:xfrm>
            <a:off x="4145739" y="2432728"/>
            <a:ext cx="7711300" cy="20159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Al terminar la escalera,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en el muro a la izquierda de quien sube,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se encuentra adosada al muro una escultura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que presenta la Asunción de la Virgen María;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es posible que esta escultura haya estado ubicada, originalmente, en el nicho del descanso de la escalera.</a:t>
            </a: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F9E40BA7-9652-45D9-A1CF-F1309AFA149C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6" name="Imagen 15" descr="Imagen que contiene interior&#10;&#10;Descripción generada con confianza alta">
            <a:extLst>
              <a:ext uri="{FF2B5EF4-FFF2-40B4-BE49-F238E27FC236}">
                <a16:creationId xmlns:a16="http://schemas.microsoft.com/office/drawing/2014/main" id="{4A321825-FC68-4EE2-B1AA-8D3650F3C53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151" y="428430"/>
            <a:ext cx="3769588" cy="602475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190133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8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8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8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8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8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3625"/>
                            </p:stCondLst>
                            <p:childTnLst>
                              <p:par>
                                <p:cTn id="21" presetID="1" presetClass="entr" presetSubtype="0" fill="hold" grpId="0" nodeType="afterEffect" nodePh="1">
                                  <p:stCondLst>
                                    <p:cond delay="5250"/>
                                  </p:stCondLst>
                                  <p:endCondLst>
                                    <p:cond evt="begin" delay="0">
                                      <p:tn val="2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2" grpId="0"/>
      <p:bldP spid="1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uadroTexto 12">
            <a:extLst>
              <a:ext uri="{FF2B5EF4-FFF2-40B4-BE49-F238E27FC236}">
                <a16:creationId xmlns:a16="http://schemas.microsoft.com/office/drawing/2014/main" id="{137B9FBC-BF31-4579-8847-93071DDEE322}"/>
              </a:ext>
            </a:extLst>
          </p:cNvPr>
          <p:cNvSpPr txBox="1"/>
          <p:nvPr/>
        </p:nvSpPr>
        <p:spPr>
          <a:xfrm>
            <a:off x="-368710" y="-501451"/>
            <a:ext cx="12934338" cy="7890390"/>
          </a:xfrm>
          <a:prstGeom prst="rect">
            <a:avLst/>
          </a:prstGeom>
          <a:solidFill>
            <a:schemeClr val="bg1">
              <a:alpha val="67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1D4AC5FD-0085-4655-839F-E32ACEA0092E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95A09F4F-8896-426C-8C0D-6BC349A86C57}"/>
              </a:ext>
            </a:extLst>
          </p:cNvPr>
          <p:cNvSpPr/>
          <p:nvPr/>
        </p:nvSpPr>
        <p:spPr>
          <a:xfrm>
            <a:off x="334963" y="3081689"/>
            <a:ext cx="6253321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srgbClr val="6C52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Relieve en madera de la virgen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srgbClr val="6C52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rodeada de símbolos que aluden a su pureza.</a:t>
            </a:r>
          </a:p>
        </p:txBody>
      </p:sp>
      <p:pic>
        <p:nvPicPr>
          <p:cNvPr id="11" name="Imagen 10" descr="Imagen que contiene interior, edificio, pared, sentado&#10;&#10;Descripción generada con confianza muy alta">
            <a:extLst>
              <a:ext uri="{FF2B5EF4-FFF2-40B4-BE49-F238E27FC236}">
                <a16:creationId xmlns:a16="http://schemas.microsoft.com/office/drawing/2014/main" id="{A1EBB2A4-8A36-4249-B31B-BEDF70A8FA5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84" y="404813"/>
            <a:ext cx="4074805" cy="607019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44217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9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9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9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9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9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9250"/>
                            </p:stCondLst>
                            <p:childTnLst>
                              <p:par>
                                <p:cTn id="18" presetID="1" presetClass="entr" presetSubtype="0" fill="hold" grpId="0" nodeType="afterEffect" nodePh="1">
                                  <p:stCondLst>
                                    <p:cond delay="525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lum/>
          </a:blip>
          <a:srcRect/>
          <a:stretch>
            <a:fillRect l="3000" t="6000" r="3000" b="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uadroTexto 12">
            <a:extLst>
              <a:ext uri="{FF2B5EF4-FFF2-40B4-BE49-F238E27FC236}">
                <a16:creationId xmlns:a16="http://schemas.microsoft.com/office/drawing/2014/main" id="{137B9FBC-BF31-4579-8847-93071DDEE322}"/>
              </a:ext>
            </a:extLst>
          </p:cNvPr>
          <p:cNvSpPr txBox="1"/>
          <p:nvPr/>
        </p:nvSpPr>
        <p:spPr>
          <a:xfrm>
            <a:off x="-368710" y="-501451"/>
            <a:ext cx="12934338" cy="7890390"/>
          </a:xfrm>
          <a:prstGeom prst="rect">
            <a:avLst/>
          </a:prstGeom>
          <a:solidFill>
            <a:schemeClr val="bg1">
              <a:alpha val="67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5DB16C34-9A48-406F-9DDA-13FF916D0988}"/>
              </a:ext>
            </a:extLst>
          </p:cNvPr>
          <p:cNvSpPr/>
          <p:nvPr/>
        </p:nvSpPr>
        <p:spPr>
          <a:xfrm>
            <a:off x="8991600" y="3074713"/>
            <a:ext cx="2856811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srgbClr val="6C52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y una singular alegoría de la justicia.</a:t>
            </a:r>
          </a:p>
        </p:txBody>
      </p:sp>
      <p:pic>
        <p:nvPicPr>
          <p:cNvPr id="14" name="Imagen 13" descr="Imagen que contiene pared, interior&#10;&#10;Descripción generada con confianza alta">
            <a:extLst>
              <a:ext uri="{FF2B5EF4-FFF2-40B4-BE49-F238E27FC236}">
                <a16:creationId xmlns:a16="http://schemas.microsoft.com/office/drawing/2014/main" id="{8B879273-9499-4F87-8BFC-82BEC8542E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963" y="785813"/>
            <a:ext cx="8656637" cy="529545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5" name="CuadroTexto 14">
            <a:extLst>
              <a:ext uri="{FF2B5EF4-FFF2-40B4-BE49-F238E27FC236}">
                <a16:creationId xmlns:a16="http://schemas.microsoft.com/office/drawing/2014/main" id="{1D4AC5FD-0085-4655-839F-E32ACEA0092E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723888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8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8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8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8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7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3000"/>
                            </p:stCondLst>
                            <p:childTnLst>
                              <p:par>
                                <p:cTn id="21" presetID="1" presetClass="entr" presetSubtype="0" fill="hold" grpId="0" nodeType="afterEffect" nodePh="1">
                                  <p:stCondLst>
                                    <p:cond delay="5250"/>
                                  </p:stCondLst>
                                  <p:endCondLst>
                                    <p:cond evt="begin" delay="0">
                                      <p:tn val="2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2" grpId="0"/>
      <p:bldP spid="1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 descr="Imagen que contiene edificio, pared, interior&#10;&#10;Descripción generada con confianza muy alta">
            <a:extLst>
              <a:ext uri="{FF2B5EF4-FFF2-40B4-BE49-F238E27FC236}">
                <a16:creationId xmlns:a16="http://schemas.microsoft.com/office/drawing/2014/main" id="{2AC0A904-DA37-4A5C-927F-CAB2C09DA23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5274" y="404814"/>
            <a:ext cx="8080393" cy="603989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A9477F51-9B2B-49AD-BB1D-FF684B9D7D0A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174877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1" presetClass="entr" presetSubtype="0" fill="hold" grpId="0" nodeType="afterEffect" nodePh="1">
                                  <p:stCondLst>
                                    <p:cond delay="525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>
            <a:extLst>
              <a:ext uri="{FF2B5EF4-FFF2-40B4-BE49-F238E27FC236}">
                <a16:creationId xmlns:a16="http://schemas.microsoft.com/office/drawing/2014/main" id="{67A2B984-9291-4740-9883-4F243D2B784A}"/>
              </a:ext>
            </a:extLst>
          </p:cNvPr>
          <p:cNvSpPr txBox="1"/>
          <p:nvPr/>
        </p:nvSpPr>
        <p:spPr>
          <a:xfrm>
            <a:off x="-368710" y="-501451"/>
            <a:ext cx="12934338" cy="7890390"/>
          </a:xfrm>
          <a:prstGeom prst="rect">
            <a:avLst/>
          </a:prstGeom>
          <a:solidFill>
            <a:schemeClr val="bg1">
              <a:alpha val="7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5DB16C34-9A48-406F-9DDA-13FF916D0988}"/>
              </a:ext>
            </a:extLst>
          </p:cNvPr>
          <p:cNvSpPr/>
          <p:nvPr/>
        </p:nvSpPr>
        <p:spPr>
          <a:xfrm>
            <a:off x="334963" y="428940"/>
            <a:ext cx="11522075" cy="497508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6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/>
              </a:rPr>
              <a:t>Acerca del nombre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E213B039-12A1-4747-8F23-22278C70790C}"/>
              </a:ext>
            </a:extLst>
          </p:cNvPr>
          <p:cNvSpPr/>
          <p:nvPr/>
        </p:nvSpPr>
        <p:spPr>
          <a:xfrm>
            <a:off x="334962" y="2252518"/>
            <a:ext cx="4968557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Comúnmente, la casa se identifica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como Casa de las Bóvedas,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aunque también es conocida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como Casa de la Bóveda.</a:t>
            </a:r>
          </a:p>
        </p:txBody>
      </p:sp>
      <p:pic>
        <p:nvPicPr>
          <p:cNvPr id="5" name="Imagen 4" descr="Imagen que contiene edificio, exterior, iglesia&#10;&#10;Descripción generada con confianza muy alta">
            <a:extLst>
              <a:ext uri="{FF2B5EF4-FFF2-40B4-BE49-F238E27FC236}">
                <a16:creationId xmlns:a16="http://schemas.microsoft.com/office/drawing/2014/main" id="{4CCA2D39-2BE5-4351-A090-0738CEF8DBA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307021"/>
            <a:ext cx="6963555" cy="495533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13DD5750-3CF5-4F26-AA0A-322BE6E70709}"/>
              </a:ext>
            </a:extLst>
          </p:cNvPr>
          <p:cNvSpPr/>
          <p:nvPr/>
        </p:nvSpPr>
        <p:spPr>
          <a:xfrm>
            <a:off x="334962" y="5396440"/>
            <a:ext cx="11522075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La discrepancia se debe a que está ubicada en la calle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que fue conocida como Calle de las Bóvedas; esta denominación aún se puede leer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en las placas correspondientes en las esquinas de la calle.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1B5F12DD-F730-4027-87CD-DE5143A8F272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764490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8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8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8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8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8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3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4625"/>
                            </p:stCondLst>
                            <p:childTnLst>
                              <p:par>
                                <p:cTn id="28" presetID="1" presetClass="entr" presetSubtype="0" fill="hold" grpId="0" nodeType="afterEffect" nodePh="1">
                                  <p:stCondLst>
                                    <p:cond delay="5250"/>
                                  </p:stCondLst>
                                  <p:endCondLst>
                                    <p:cond evt="begin" delay="0">
                                      <p:tn val="2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" grpId="0"/>
      <p:bldP spid="3" grpId="0"/>
      <p:bldP spid="6" grpId="0"/>
      <p:bldP spid="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>
            <a:extLst>
              <a:ext uri="{FF2B5EF4-FFF2-40B4-BE49-F238E27FC236}">
                <a16:creationId xmlns:a16="http://schemas.microsoft.com/office/drawing/2014/main" id="{BB1868A8-BEED-47DC-821D-396319583A17}"/>
              </a:ext>
            </a:extLst>
          </p:cNvPr>
          <p:cNvSpPr txBox="1"/>
          <p:nvPr/>
        </p:nvSpPr>
        <p:spPr>
          <a:xfrm>
            <a:off x="-368710" y="-501451"/>
            <a:ext cx="12934338" cy="7890390"/>
          </a:xfrm>
          <a:prstGeom prst="rect">
            <a:avLst/>
          </a:prstGeom>
          <a:solidFill>
            <a:schemeClr val="bg1">
              <a:alpha val="67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B6D76184-B61B-452E-9FAD-6F1252B36F53}"/>
              </a:ext>
            </a:extLst>
          </p:cNvPr>
          <p:cNvSpPr/>
          <p:nvPr/>
        </p:nvSpPr>
        <p:spPr>
          <a:xfrm>
            <a:off x="4234375" y="2281925"/>
            <a:ext cx="327777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Por otro lado,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la casa es famosa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por su arquitectura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con bóvedas,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entre las que destaca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la cúpula.</a:t>
            </a:r>
          </a:p>
        </p:txBody>
      </p:sp>
      <p:pic>
        <p:nvPicPr>
          <p:cNvPr id="11" name="Imagen 10" descr="Imagen que contiene suelo, edificio&#10;&#10;Descripción generada con confianza muy alta">
            <a:extLst>
              <a:ext uri="{FF2B5EF4-FFF2-40B4-BE49-F238E27FC236}">
                <a16:creationId xmlns:a16="http://schemas.microsoft.com/office/drawing/2014/main" id="{CC311528-081F-485D-8B5F-DC1FB05AAD2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2145" y="553460"/>
            <a:ext cx="4367752" cy="576127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3" name="Imagen 12" descr="Imagen que contiene edificio&#10;&#10;Descripción generada con confianza muy alta">
            <a:extLst>
              <a:ext uri="{FF2B5EF4-FFF2-40B4-BE49-F238E27FC236}">
                <a16:creationId xmlns:a16="http://schemas.microsoft.com/office/drawing/2014/main" id="{C02BCF49-8762-4AA7-B896-A6C0304FDBC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989" y="553843"/>
            <a:ext cx="3887386" cy="575726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E2D5A4BF-23A9-46C7-8ADC-E4AE87B32FA2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43697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1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1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1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1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1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1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1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1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1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1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1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6750"/>
                            </p:stCondLst>
                            <p:childTnLst>
                              <p:par>
                                <p:cTn id="30" presetID="1" presetClass="entr" presetSubtype="0" fill="hold" grpId="0" nodeType="afterEffect" nodePh="1">
                                  <p:stCondLst>
                                    <p:cond delay="5250"/>
                                  </p:stCondLst>
                                  <p:endCondLst>
                                    <p:cond evt="begin" delay="0">
                                      <p:tn val="3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lum/>
          </a:blip>
          <a:srcRect/>
          <a:stretch>
            <a:fillRect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 descr="Imagen que contiene exterior, árbol, foto, antiguo&#10;&#10;Descripción generada con confianza muy alta">
            <a:extLst>
              <a:ext uri="{FF2B5EF4-FFF2-40B4-BE49-F238E27FC236}">
                <a16:creationId xmlns:a16="http://schemas.microsoft.com/office/drawing/2014/main" id="{0D33DBCF-8943-45F4-82CC-7BAEC883A8E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3942" y="411943"/>
            <a:ext cx="3826702" cy="603715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5" name="Imagen 14" descr="Imagen que contiene edificio, exterior&#10;&#10;Descripción generada con confianza muy alta">
            <a:extLst>
              <a:ext uri="{FF2B5EF4-FFF2-40B4-BE49-F238E27FC236}">
                <a16:creationId xmlns:a16="http://schemas.microsoft.com/office/drawing/2014/main" id="{84E4975C-982E-4DC8-9AFB-C02072F5F53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515" y="416030"/>
            <a:ext cx="4024772" cy="603715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6" name="Rectángulo 15">
            <a:extLst>
              <a:ext uri="{FF2B5EF4-FFF2-40B4-BE49-F238E27FC236}">
                <a16:creationId xmlns:a16="http://schemas.microsoft.com/office/drawing/2014/main" id="{ACA74612-DF69-4E37-97A7-F3A9946AB95C}"/>
              </a:ext>
            </a:extLst>
          </p:cNvPr>
          <p:cNvSpPr/>
          <p:nvPr/>
        </p:nvSpPr>
        <p:spPr>
          <a:xfrm>
            <a:off x="4400286" y="2345126"/>
            <a:ext cx="3633655" cy="7457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Don Francisco Morales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Van den Eyden.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398002C7-DD6B-476F-B2F3-D3211EA2B725}"/>
              </a:ext>
            </a:extLst>
          </p:cNvPr>
          <p:cNvSpPr/>
          <p:nvPr/>
        </p:nvSpPr>
        <p:spPr>
          <a:xfrm>
            <a:off x="4400286" y="4182135"/>
            <a:ext cx="3633655" cy="16953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Foto tomada del libro  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Historia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de la pintura en Puebla</a:t>
            </a: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 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de Francisco Pérez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de Salazar y Haro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E9E45156-3813-49D5-ABC8-BAE926B97DCB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508221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8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0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8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8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6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1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2500"/>
                            </p:stCondLst>
                            <p:childTnLst>
                              <p:par>
                                <p:cTn id="27" presetID="1" presetClass="entr" presetSubtype="0" fill="hold" grpId="0" nodeType="afterEffect" nodePh="1">
                                  <p:stCondLst>
                                    <p:cond delay="5250"/>
                                  </p:stCondLst>
                                  <p:endCondLst>
                                    <p:cond evt="begin" delay="0">
                                      <p:tn val="2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8" grpId="0"/>
      <p:bldP spid="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CuadroTexto"/>
          <p:cNvSpPr txBox="1"/>
          <p:nvPr/>
        </p:nvSpPr>
        <p:spPr>
          <a:xfrm>
            <a:off x="2447595" y="5541039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16" y="5541039"/>
            <a:ext cx="2741580" cy="1200329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878743"/>
            <a:ext cx="864096" cy="303988"/>
          </a:xfrm>
          <a:prstGeom prst="rect">
            <a:avLst/>
          </a:prstGeom>
        </p:spPr>
      </p:pic>
      <p:sp>
        <p:nvSpPr>
          <p:cNvPr id="6" name="1 Rectángulo"/>
          <p:cNvSpPr/>
          <p:nvPr/>
        </p:nvSpPr>
        <p:spPr>
          <a:xfrm rot="20909568">
            <a:off x="2723774" y="2767304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 Bien</a:t>
            </a:r>
          </a:p>
        </p:txBody>
      </p:sp>
      <p:sp>
        <p:nvSpPr>
          <p:cNvPr id="7" name="7 Rectángulo"/>
          <p:cNvSpPr/>
          <p:nvPr/>
        </p:nvSpPr>
        <p:spPr>
          <a:xfrm rot="21262966">
            <a:off x="135418" y="1690427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Hasta 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8" name="10 Rectángulo"/>
          <p:cNvSpPr/>
          <p:nvPr/>
        </p:nvSpPr>
        <p:spPr>
          <a:xfrm rot="21302569">
            <a:off x="9932338" y="776007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9811977" y="6129954"/>
            <a:ext cx="214104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sp>
        <p:nvSpPr>
          <p:cNvPr id="9" name="5 Rectángulo"/>
          <p:cNvSpPr/>
          <p:nvPr/>
        </p:nvSpPr>
        <p:spPr>
          <a:xfrm rot="21296279">
            <a:off x="6576004" y="100460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Auf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0" name="6 Rectángulo"/>
          <p:cNvSpPr/>
          <p:nvPr/>
        </p:nvSpPr>
        <p:spPr>
          <a:xfrm rot="21391232">
            <a:off x="3259394" y="1381072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</a:p>
        </p:txBody>
      </p:sp>
      <p:pic>
        <p:nvPicPr>
          <p:cNvPr id="11" name="Eagle 1 - depegue final 30  4-4-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823648" y="7228656"/>
            <a:ext cx="304800" cy="304800"/>
          </a:xfrm>
          <a:prstGeom prst="rect">
            <a:avLst/>
          </a:prstGeom>
        </p:spPr>
      </p:pic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647" y="5786438"/>
            <a:ext cx="2297303" cy="811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9 Rectángulo"/>
          <p:cNvSpPr/>
          <p:nvPr/>
        </p:nvSpPr>
        <p:spPr>
          <a:xfrm>
            <a:off x="3614737" y="-1"/>
            <a:ext cx="4981575" cy="6843713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 y texto :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De la red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Música: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Bovedas</a:t>
            </a:r>
            <a:r>
              <a:rPr kumimoji="0" lang="es-ES" sz="1867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 </a:t>
            </a:r>
            <a:r>
              <a:rPr kumimoji="0" lang="es-ES" sz="1867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Medley</a:t>
            </a:r>
            <a:endParaRPr kumimoji="0" lang="es-ES" sz="1867" b="1" i="0" u="none" strike="noStrike" kern="0" cap="none" spc="50" normalizeH="0" baseline="0" noProof="0" dirty="0">
              <a:ln w="9525" cmpd="sng">
                <a:solidFill>
                  <a:srgbClr val="5B9BD5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rgbClr val="5B9BD5">
                    <a:alpha val="40000"/>
                  </a:srgbClr>
                </a:glo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Interprete: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México </a:t>
            </a:r>
            <a:r>
              <a:rPr kumimoji="0" lang="es-ES" sz="3200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Melodico</a:t>
            </a:r>
            <a:endParaRPr kumimoji="0" lang="es-ES" sz="3200" b="1" i="0" u="none" strike="noStrike" kern="0" cap="none" spc="50" normalizeH="0" baseline="0" noProof="0" dirty="0">
              <a:ln w="9525" cmpd="sng">
                <a:solidFill>
                  <a:srgbClr val="5B9BD5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rgbClr val="5B9BD5">
                    <a:alpha val="40000"/>
                  </a:srgbClr>
                </a:glo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Edición: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Eaglenest</a:t>
            </a: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Duración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16 minutos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17 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</p:txBody>
      </p:sp>
      <p:pic>
        <p:nvPicPr>
          <p:cNvPr id="18" name="Imagen 17" descr="Imagen que contiene edificio, interior, suelo&#10;&#10;Descripción generada con confianza muy alta">
            <a:extLst>
              <a:ext uri="{FF2B5EF4-FFF2-40B4-BE49-F238E27FC236}">
                <a16:creationId xmlns:a16="http://schemas.microsoft.com/office/drawing/2014/main" id="{A4183773-34FC-46D6-83CF-EAE88ACF608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" y="19457"/>
            <a:ext cx="12192003" cy="6843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9165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circle/>
      </p:transition>
    </mc:Choice>
    <mc:Fallback xmlns="">
      <p:transition spd="slow" advTm="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6.25E-7 0.00023 L -0.22031 0.00023 C -0.29726 -0.00162 -0.42057 -0.00324 -0.46302 -0.00718 C -0.53815 -0.02801 -0.65586 -0.07037 -0.69961 -0.09445 " pathEditMode="relative" rAng="0" ptsTypes="AAAA">
                                      <p:cBhvr>
                                        <p:cTn id="1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3005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9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4 -3.7037E-7 L -0.6526 -0.23009 " pathEditMode="relative" rAng="0" ptsTypes="AA">
                                      <p:cBhvr>
                                        <p:cTn id="3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24500"/>
                                  </p:stCondLst>
                                  <p:childTnLst>
                                    <p:animMotion origin="layout" path="M -2.29167E-6 0.00209 L 1.20716 -0.2037 " pathEditMode="relative" rAng="0" ptsTypes="AA">
                                      <p:cBhvr>
                                        <p:cTn id="38" dur="1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352" y="-10301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48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53" dur="2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58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63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/>
      <p:bldP spid="7" grpId="0"/>
      <p:bldP spid="7" grpId="1"/>
      <p:bldP spid="8" grpId="0"/>
      <p:bldP spid="8" grpId="1"/>
      <p:bldP spid="13" grpId="0"/>
      <p:bldP spid="13" grpId="1"/>
      <p:bldP spid="9" grpId="0"/>
      <p:bldP spid="9" grpId="1"/>
      <p:bldP spid="10" grpId="0"/>
      <p:bldP spid="10" grpId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  <a:ea typeface="+mn-ea"/>
              <a:cs typeface="+mn-cs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881482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57BC9BFB-310C-4ADE-97F7-11D753DA7C24}"/>
              </a:ext>
            </a:extLst>
          </p:cNvPr>
          <p:cNvSpPr txBox="1"/>
          <p:nvPr/>
        </p:nvSpPr>
        <p:spPr>
          <a:xfrm>
            <a:off x="10042539" y="3227608"/>
            <a:ext cx="1490700" cy="451406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2">
              <a:avLst>
                <a:gd name="adj1" fmla="val 12500"/>
                <a:gd name="adj2" fmla="val -554"/>
              </a:avLst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defPPr>
              <a:defRPr lang="es-MX"/>
            </a:defPPr>
            <a:lvl1pPr marR="0" lvl="0" indent="0" algn="ctr" defTabSz="1219170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800" b="1" i="0" u="none" strike="noStrike" kern="0" cap="none" spc="0" normalizeH="0" baseline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cs typeface="Arial"/>
              </a:defRPr>
            </a:lvl1pPr>
          </a:lstStyle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16’ 17”</a:t>
            </a:r>
            <a:endParaRPr kumimoji="0" lang="es-MX" sz="28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006002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14:vortex dir="u"/>
        <p:sndAc>
          <p:stSnd>
            <p:snd r:embed="rId2" name="Bov Medley 000 - Eaglenest 1.wav"/>
          </p:stSnd>
        </p:sndAc>
      </p:transition>
    </mc:Choice>
    <mc:Fallback xmlns="">
      <p:transition spd="slow" advTm="5000">
        <p:fade/>
        <p:sndAc>
          <p:stSnd>
            <p:snd r:embed="rId4" name="Bov Medley 000 - Eaglenest 1.wav"/>
          </p:stSnd>
        </p:sndAc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44899095"/>
      </p:ext>
    </p:extLst>
  </p:cSld>
  <p:clrMapOvr>
    <a:masterClrMapping/>
  </p:clrMapOvr>
  <p:transition spd="slow" advClick="0" advTm="0">
    <p:fade/>
  </p:transition>
</p:sld>
</file>

<file path=ppt/theme/theme1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979</Words>
  <Application>Microsoft Office PowerPoint</Application>
  <PresentationFormat>Panorámica</PresentationFormat>
  <Paragraphs>173</Paragraphs>
  <Slides>29</Slides>
  <Notes>0</Notes>
  <HiddenSlides>1</HiddenSlides>
  <MMClips>2</MMClips>
  <ScaleCrop>false</ScaleCrop>
  <HeadingPairs>
    <vt:vector size="6" baseType="variant">
      <vt:variant>
        <vt:lpstr>Fuentes usadas</vt:lpstr>
      </vt:variant>
      <vt:variant>
        <vt:i4>10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29</vt:i4>
      </vt:variant>
    </vt:vector>
  </HeadingPairs>
  <TitlesOfParts>
    <vt:vector size="40" baseType="lpstr">
      <vt:lpstr>Algerian</vt:lpstr>
      <vt:lpstr>Arial</vt:lpstr>
      <vt:lpstr>Arial Narrow</vt:lpstr>
      <vt:lpstr>Calibri</vt:lpstr>
      <vt:lpstr>Calibri Light</vt:lpstr>
      <vt:lpstr>Cooper Black</vt:lpstr>
      <vt:lpstr>Edwardian Script ITC</vt:lpstr>
      <vt:lpstr>Kristen ITC</vt:lpstr>
      <vt:lpstr>Times New Roman</vt:lpstr>
      <vt:lpstr>Verdana</vt:lpstr>
      <vt:lpstr>1_Tema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Eagle's nest</dc:creator>
  <cp:lastModifiedBy>Eagle's nest</cp:lastModifiedBy>
  <cp:revision>1</cp:revision>
  <dcterms:created xsi:type="dcterms:W3CDTF">2018-08-29T03:17:06Z</dcterms:created>
  <dcterms:modified xsi:type="dcterms:W3CDTF">2018-08-29T03:20:30Z</dcterms:modified>
</cp:coreProperties>
</file>