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43"/>
  </p:notesMasterIdLst>
  <p:sldIdLst>
    <p:sldId id="1169" r:id="rId4"/>
    <p:sldId id="1462" r:id="rId5"/>
    <p:sldId id="1168" r:id="rId6"/>
    <p:sldId id="798" r:id="rId7"/>
    <p:sldId id="1467" r:id="rId8"/>
    <p:sldId id="1099" r:id="rId9"/>
    <p:sldId id="1468" r:id="rId10"/>
    <p:sldId id="1103" r:id="rId11"/>
    <p:sldId id="1469" r:id="rId12"/>
    <p:sldId id="1106" r:id="rId13"/>
    <p:sldId id="1470" r:id="rId14"/>
    <p:sldId id="1094" r:id="rId15"/>
    <p:sldId id="1471" r:id="rId16"/>
    <p:sldId id="1115" r:id="rId17"/>
    <p:sldId id="1472" r:id="rId18"/>
    <p:sldId id="1119" r:id="rId19"/>
    <p:sldId id="1474" r:id="rId20"/>
    <p:sldId id="1125" r:id="rId21"/>
    <p:sldId id="1166" r:id="rId22"/>
    <p:sldId id="1475" r:id="rId23"/>
    <p:sldId id="1134" r:id="rId24"/>
    <p:sldId id="1476" r:id="rId25"/>
    <p:sldId id="1137" r:id="rId26"/>
    <p:sldId id="1477" r:id="rId27"/>
    <p:sldId id="1143" r:id="rId28"/>
    <p:sldId id="1478" r:id="rId29"/>
    <p:sldId id="1148" r:id="rId30"/>
    <p:sldId id="1479" r:id="rId31"/>
    <p:sldId id="1480" r:id="rId32"/>
    <p:sldId id="1154" r:id="rId33"/>
    <p:sldId id="1160" r:id="rId34"/>
    <p:sldId id="1482" r:id="rId35"/>
    <p:sldId id="1088" r:id="rId36"/>
    <p:sldId id="1484" r:id="rId37"/>
    <p:sldId id="1165" r:id="rId38"/>
    <p:sldId id="1483" r:id="rId39"/>
    <p:sldId id="1466" r:id="rId40"/>
    <p:sldId id="273" r:id="rId41"/>
    <p:sldId id="274" r:id="rId42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JFBaxs1RSXw6vupVbHUNA==" hashData="ZrChIGgHZy6+LYDZA3Ik4z6eFyRF+wbF0P+WO9fRC1Dquruy/5vA9bGyIwxRiYkiMQj15UI1muLMhHjvVJpdi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pos="3749" userDrawn="1">
          <p15:clr>
            <a:srgbClr val="000000"/>
          </p15:clr>
        </p15:guide>
        <p15:guide id="4" pos="3953" userDrawn="1">
          <p15:clr>
            <a:srgbClr val="000000"/>
          </p15:clr>
        </p15:guide>
        <p15:guide id="7" pos="7378" userDrawn="1">
          <p15:clr>
            <a:srgbClr val="000000"/>
          </p15:clr>
        </p15:guide>
        <p15:guide id="8" pos="7680" userDrawn="1">
          <p15:clr>
            <a:srgbClr val="000000"/>
          </p15:clr>
        </p15:guide>
        <p15:guide id="9" orient="horz" userDrawn="1">
          <p15:clr>
            <a:srgbClr val="000000"/>
          </p15:clr>
        </p15:guide>
        <p15:guide id="10" orient="horz" pos="4320" userDrawn="1">
          <p15:clr>
            <a:srgbClr val="000000"/>
          </p15:clr>
        </p15:guide>
        <p15:guide id="11" orient="horz" pos="255" userDrawn="1">
          <p15:clr>
            <a:srgbClr val="000000"/>
          </p15:clr>
        </p15:guide>
        <p15:guide id="12" orient="horz" pos="2069" userDrawn="1">
          <p15:clr>
            <a:srgbClr val="000000"/>
          </p15:clr>
        </p15:guide>
        <p15:guide id="13" orient="horz" pos="4065" userDrawn="1">
          <p15:clr>
            <a:srgbClr val="000000"/>
          </p15:clr>
        </p15:guide>
        <p15:guide id="14" orient="horz" pos="2273" userDrawn="1">
          <p15:clr>
            <a:srgbClr val="000000"/>
          </p15:clr>
        </p15:guide>
        <p15:guide id="15" userDrawn="1">
          <p15:clr>
            <a:srgbClr val="000000"/>
          </p15:clr>
        </p15:guide>
        <p15:guide id="17" pos="302" userDrawn="1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267E"/>
    <a:srgbClr val="A8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358" autoAdjust="0"/>
    <p:restoredTop sz="94660"/>
  </p:normalViewPr>
  <p:slideViewPr>
    <p:cSldViewPr snapToGrid="0" showGuides="1">
      <p:cViewPr varScale="1">
        <p:scale>
          <a:sx n="65" d="100"/>
          <a:sy n="65" d="100"/>
        </p:scale>
        <p:origin x="54" y="150"/>
      </p:cViewPr>
      <p:guideLst>
        <p:guide orient="horz" pos="2160"/>
        <p:guide pos="3840"/>
        <p:guide pos="3749"/>
        <p:guide pos="3953"/>
        <p:guide pos="7378"/>
        <p:guide pos="7680"/>
        <p:guide orient="horz"/>
        <p:guide orient="horz" pos="4320"/>
        <p:guide orient="horz" pos="255"/>
        <p:guide orient="horz" pos="2069"/>
        <p:guide orient="horz" pos="4065"/>
        <p:guide orient="horz" pos="2273"/>
        <p:guide/>
        <p:guide pos="30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80000" cy="1800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heme" Target="theme/theme1.xml"/><Relationship Id="rId20" Type="http://schemas.openxmlformats.org/officeDocument/2006/relationships/slide" Target="slides/slide17.xml"/><Relationship Id="rId41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667466-C93C-4356-92E4-65A9B6D8D27B}" type="datetimeFigureOut">
              <a:rPr lang="es-MX" smtClean="0"/>
              <a:t>12/12/2018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6694BB-79A1-4CB3-AD40-3DCC1383FAF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260964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534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8991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2DC984-28DF-47D8-950D-5353E3FD79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0565D7A-2B8E-45BC-AC72-F54B2B19BE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E0AE2B8-E64B-4CFC-9CC3-9769A66CA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8BE9F-59A5-471D-AC2F-89E4671B7585}" type="datetimeFigureOut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3917AB-03D6-4F58-BD2E-641AACD4E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E61DFC8-23A4-4452-9A0E-135FA1303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74B8-9183-4EBB-9CF5-629B1000D7B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20249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8EF1E2-7AA6-4C12-984E-8136B6ECE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D744990-1247-4174-A717-94994DE94D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FA2E2AC-AA5E-47C1-97F0-AA9D90D914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8BE9F-59A5-471D-AC2F-89E4671B7585}" type="datetimeFigureOut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13A5423-0452-4315-B601-D93C1D9BF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430CB89-8E9D-4526-AA7B-CBB90CDC34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74B8-9183-4EBB-9CF5-629B1000D7B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60789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A62883-2494-4D1D-AC39-94A20798A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E78AB4D-4442-4882-81C2-1811A327AE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9EA4596-1F73-468A-B0E4-A0D8339F4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8BE9F-59A5-471D-AC2F-89E4671B7585}" type="datetimeFigureOut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B2DF32-DA38-4A17-A3F4-369B72562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F2BC4BB-50C7-4F88-A240-E019325A9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74B8-9183-4EBB-9CF5-629B1000D7B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30761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B4738D-20B8-41F6-A17C-C2C7542DA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8746AC9-1947-4430-98B3-7FFDB97CE6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EB249D9-26E0-47A2-9DCA-8CDA96581E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FA398AA-2A1B-401C-884D-0C30D11942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8BE9F-59A5-471D-AC2F-89E4671B7585}" type="datetimeFigureOut">
              <a:rPr lang="es-MX" smtClean="0"/>
              <a:t>12/12/2018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9BE91A1-4034-4F3D-8F98-A8553FB1DB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DFA13BA-BE27-47EE-9487-1BA89477C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74B8-9183-4EBB-9CF5-629B1000D7B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32414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F75947-125C-4312-9F70-B260F03CAC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65AA58E-FF7C-46FF-8664-7B98928DDA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98877E4-7146-417D-A2AE-2E55CE9D57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B74E440-8F4B-46FE-B0DC-C176F73CB7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FCE26C5-152A-4E57-8081-0F074063B4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BCC3BA2-117E-4BA6-99B5-7392FA751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8BE9F-59A5-471D-AC2F-89E4671B7585}" type="datetimeFigureOut">
              <a:rPr lang="es-MX" smtClean="0"/>
              <a:t>12/12/2018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AE2D3FF-32D2-4BFF-87EA-D9F1DB2B0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3F02C75-7BA4-48EF-873C-EDEF489A0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74B8-9183-4EBB-9CF5-629B1000D7B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54691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A23C630-BD7C-4D6C-9EF7-D53DF8660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8A1603C-9F98-4CE0-8BC4-FBE00B0E1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8BE9F-59A5-471D-AC2F-89E4671B7585}" type="datetimeFigureOut">
              <a:rPr lang="es-MX" smtClean="0"/>
              <a:t>12/12/2018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7225042-ABC9-46F1-94FA-6BA2F0AAC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029ACCB-218F-4A18-9257-5114F951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74B8-9183-4EBB-9CF5-629B1000D7B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2922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0F818C0-0EB4-46FE-847E-11E86B67A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8BE9F-59A5-471D-AC2F-89E4671B7585}" type="datetimeFigureOut">
              <a:rPr lang="es-MX" smtClean="0"/>
              <a:t>12/12/2018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3E6C3906-A596-4064-B05F-6826C3BA4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89FDDA2-B503-4204-A53C-964AEFB41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74B8-9183-4EBB-9CF5-629B1000D7B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20451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269B4B-EA66-4EF5-896B-02DDFD203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FEA3907-1661-4527-8D9E-520186BF93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26CC664-D2E5-44E8-9ADB-74C5F0356B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51A31D4-FDB2-4FD1-BCBC-D89D38C33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8BE9F-59A5-471D-AC2F-89E4671B7585}" type="datetimeFigureOut">
              <a:rPr lang="es-MX" smtClean="0"/>
              <a:t>12/12/2018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A4296C2-2A3D-4F25-92CA-57ECED438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C8B2556-6A03-426F-B351-5035ED783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74B8-9183-4EBB-9CF5-629B1000D7B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71301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277E62-7B53-4333-88F4-BD0F99260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20E2D96-0B76-4E2A-9B5B-5AEE77F6CA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8BD2425-2A18-4C4A-AD73-46C2087F2F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47263D0-2373-400A-8370-FF29E727D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8BE9F-59A5-471D-AC2F-89E4671B7585}" type="datetimeFigureOut">
              <a:rPr lang="es-MX" smtClean="0"/>
              <a:t>12/12/2018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ACFC707-1D7E-4912-86F2-C954C66FB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CB0A329-D550-42B6-8233-10202B18B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74B8-9183-4EBB-9CF5-629B1000D7B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76734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CD5BFB-E8D3-41D1-A7A0-40607AD09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49A5846-945F-4294-A006-E2C8661823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C0462DC-D239-493D-A7C4-2AB7035B5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8BE9F-59A5-471D-AC2F-89E4671B7585}" type="datetimeFigureOut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8F61C89-0674-4D84-BCA3-A8B1CD82D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B7AFD6D-7A33-417B-A6CE-1D302D340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74B8-9183-4EBB-9CF5-629B1000D7B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50816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E4DFDFB-AA81-4E66-8E12-A30350C78C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8BBEBED-048D-4DC5-B5E7-475EF4DC2A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1EC7B18-9913-4558-9AD3-904D40544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8BE9F-59A5-471D-AC2F-89E4671B7585}" type="datetimeFigureOut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F26F074-CAA6-4412-B768-CF08C6783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C5C0BDD-53C9-4D29-86B5-E264589E4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74B8-9183-4EBB-9CF5-629B1000D7B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111040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869587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484995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83949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12/12/2018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723086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12/12/2018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85388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12/12/2018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132663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12/12/2018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75813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12/12/2018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91785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12/12/2018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445406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214267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489036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520245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5910871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7182418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12/12/2018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6156739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12/12/2018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8045606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12/12/2018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1124271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12/12/2018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9024659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12/12/2018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1903259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12/12/2018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8456817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9810588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1354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A3E2FF7D-2FF7-464B-B757-DE24571C2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0EF4CDD-5DFB-4FD1-B03B-EFC47C62CB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362A786-2065-4D94-B5C6-6CD58306D2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8BE9F-59A5-471D-AC2F-89E4671B7585}" type="datetimeFigureOut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8106F57-3843-4D6F-841A-C4BE52EED8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0CE4EB7-03EE-46E9-A58B-C9225B1F82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3674B8-9183-4EBB-9CF5-629B1000D7B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95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19769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2623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6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3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3.jpg"/><Relationship Id="rId4" Type="http://schemas.openxmlformats.org/officeDocument/2006/relationships/image" Target="../media/image52.jp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4.png"/><Relationship Id="rId5" Type="http://schemas.openxmlformats.org/officeDocument/2006/relationships/image" Target="../media/image7.jp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A1357F41-D4A1-43E9-8207-FFBA315A1003}"/>
              </a:ext>
            </a:extLst>
          </p:cNvPr>
          <p:cNvSpPr txBox="1"/>
          <p:nvPr/>
        </p:nvSpPr>
        <p:spPr>
          <a:xfrm rot="192117">
            <a:off x="7653890" y="5876323"/>
            <a:ext cx="959288" cy="501449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</a:rPr>
              <a:t>31’ 35”</a:t>
            </a:r>
            <a:endParaRPr kumimoji="0" lang="es-MX" sz="2000" b="1" i="0" u="none" strike="noStrike" kern="0" cap="none" spc="0" normalizeH="0" baseline="0" noProof="0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646382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14:vortex dir="u"/>
        <p:sndAc>
          <p:stSnd>
            <p:snd r:embed="rId2" name="Rosario Medley 005 - Eaglenest 1.wav"/>
          </p:stSnd>
        </p:sndAc>
      </p:transition>
    </mc:Choice>
    <mc:Fallback xmlns="">
      <p:transition spd="slow" advTm="4000">
        <p:fade/>
        <p:sndAc>
          <p:stSnd>
            <p:snd r:embed="rId4" name="Rosario Medley 005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12000" r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345F29F4-8C97-4C07-ACF4-08A4177DBF6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2BB27DFB-85B6-47CB-A803-36AEE5D17999}"/>
              </a:ext>
            </a:extLst>
          </p:cNvPr>
          <p:cNvSpPr/>
          <p:nvPr/>
        </p:nvSpPr>
        <p:spPr>
          <a:xfrm>
            <a:off x="1447799" y="1342520"/>
            <a:ext cx="9277351" cy="1054135"/>
          </a:xfrm>
          <a:prstGeom prst="rect">
            <a:avLst/>
          </a:prstGeom>
          <a:ln>
            <a:noFill/>
          </a:ln>
          <a:effectLst>
            <a:softEdge rad="0"/>
          </a:effec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Esta presentación es con el fin de pasar un rato agradable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con la música y las diapositivas,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mostrando las joyas turísticas de Puebla, Pue. México…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F7B88DC-5247-4C16-83D7-B2A8746E67AC}"/>
              </a:ext>
            </a:extLst>
          </p:cNvPr>
          <p:cNvSpPr txBox="1"/>
          <p:nvPr/>
        </p:nvSpPr>
        <p:spPr>
          <a:xfrm>
            <a:off x="12344400" y="1219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B867290-BBB3-4EC6-BC63-DAD9F431371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2522" y="5571311"/>
            <a:ext cx="2093174" cy="736377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89931660-BA6C-4859-95FC-5D8E0C9B8B8B}"/>
              </a:ext>
            </a:extLst>
          </p:cNvPr>
          <p:cNvSpPr/>
          <p:nvPr/>
        </p:nvSpPr>
        <p:spPr>
          <a:xfrm>
            <a:off x="1447800" y="3009007"/>
            <a:ext cx="9277350" cy="54117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NO</a:t>
            </a:r>
            <a:r>
              <a:rPr kumimoji="0" lang="es-MX" sz="40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pretende Lucro alguno…</a:t>
            </a:r>
            <a:endParaRPr kumimoji="0" lang="es-MX" sz="4000" b="1" i="0" u="none" strike="noStrike" kern="1200" cap="none" spc="0" normalizeH="0" baseline="0" noProof="0" dirty="0">
              <a:ln>
                <a:noFill/>
              </a:ln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CEADE96D-030F-4ED6-8A5F-B74A277B901B}"/>
              </a:ext>
            </a:extLst>
          </p:cNvPr>
          <p:cNvSpPr/>
          <p:nvPr/>
        </p:nvSpPr>
        <p:spPr>
          <a:xfrm>
            <a:off x="1447800" y="4408272"/>
            <a:ext cx="9277350" cy="73353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ni tiene nexos con gobierno o partido político…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solo es para informar y entretener </a:t>
            </a: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2502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3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6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9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3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2.91667E-6 -2.22222E-6 L 0.95495 -0.00625 " pathEditMode="relative" rAng="0" ptsTypes="AA">
                                      <p:cBhvr>
                                        <p:cTn id="2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747" y="-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0"/>
                            </p:stCondLst>
                            <p:childTnLst>
                              <p:par>
                                <p:cTn id="31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6" grpId="0"/>
      <p:bldP spid="9" grpId="0" animBg="1"/>
      <p:bldP spid="14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 descr="Imagen que contiene cielo, edificio, carretera, exterior&#10;&#10;Descripción generada con confianza muy alta">
            <a:extLst>
              <a:ext uri="{FF2B5EF4-FFF2-40B4-BE49-F238E27FC236}">
                <a16:creationId xmlns:a16="http://schemas.microsoft.com/office/drawing/2014/main" id="{D1F4291E-00F9-4357-8B69-3D32C61EAE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7" y="0"/>
            <a:ext cx="12200057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1" name="1 Rectángulo">
            <a:extLst>
              <a:ext uri="{FF2B5EF4-FFF2-40B4-BE49-F238E27FC236}">
                <a16:creationId xmlns:a16="http://schemas.microsoft.com/office/drawing/2014/main" id="{4835E117-DF6B-4475-B45F-A497F7B4D2A5}"/>
              </a:ext>
            </a:extLst>
          </p:cNvPr>
          <p:cNvSpPr/>
          <p:nvPr/>
        </p:nvSpPr>
        <p:spPr>
          <a:xfrm>
            <a:off x="2022142" y="545431"/>
            <a:ext cx="7747505" cy="186385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ea typeface="+mn-ea"/>
                <a:cs typeface="Arial"/>
              </a:rPr>
              <a:t>  La Capilla del Rosario</a:t>
            </a: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 Rectángulo">
            <a:extLst>
              <a:ext uri="{FF2B5EF4-FFF2-40B4-BE49-F238E27FC236}">
                <a16:creationId xmlns:a16="http://schemas.microsoft.com/office/drawing/2014/main" id="{0E5DA0C4-EFF9-45E3-9CA6-22E0FCCC3369}"/>
              </a:ext>
            </a:extLst>
          </p:cNvPr>
          <p:cNvSpPr/>
          <p:nvPr/>
        </p:nvSpPr>
        <p:spPr>
          <a:xfrm>
            <a:off x="6135582" y="4771093"/>
            <a:ext cx="4196023" cy="110799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BasSCD" pitchFamily="2" charset="0"/>
                <a:ea typeface="+mn-ea"/>
                <a:cs typeface="Arial"/>
              </a:rPr>
              <a:t> Puebla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BasSCD" pitchFamily="2" charset="0"/>
                <a:ea typeface="+mn-ea"/>
                <a:cs typeface="Arial"/>
              </a:rPr>
              <a:t>De los Ángeles 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BasSCD" pitchFamily="2" charset="0"/>
              <a:ea typeface="+mn-ea"/>
              <a:cs typeface="Arial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E577A465-A9F9-45BA-900F-12F55348A9FF}"/>
              </a:ext>
            </a:extLst>
          </p:cNvPr>
          <p:cNvSpPr/>
          <p:nvPr/>
        </p:nvSpPr>
        <p:spPr>
          <a:xfrm>
            <a:off x="6689558" y="1944063"/>
            <a:ext cx="3465095" cy="110799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BasSCD" pitchFamily="2" charset="0"/>
                <a:ea typeface="+mn-ea"/>
                <a:cs typeface="Arial"/>
              </a:rPr>
              <a:t> Templo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BasSCD" pitchFamily="2" charset="0"/>
                <a:ea typeface="+mn-ea"/>
                <a:cs typeface="Arial"/>
              </a:rPr>
              <a:t> Santo Domingo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BasSCD" pitchFamily="2" charset="0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594972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9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50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7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1" grpId="0"/>
      <p:bldP spid="11" grpId="1"/>
      <p:bldP spid="13" grpId="0"/>
      <p:bldP spid="13" grpId="1"/>
      <p:bldP spid="14" grpId="0"/>
      <p:bldP spid="1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EE922C5-EF4A-487F-81E9-8CCF4855915F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85B4CA9C-DEA4-4065-986B-75E055512BA5}"/>
              </a:ext>
            </a:extLst>
          </p:cNvPr>
          <p:cNvSpPr/>
          <p:nvPr/>
        </p:nvSpPr>
        <p:spPr>
          <a:xfrm>
            <a:off x="-2" y="1970025"/>
            <a:ext cx="5951540" cy="4260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800" b="1" kern="0" dirty="0">
                <a:ln w="19050">
                  <a:solidFill>
                    <a:srgbClr val="58267E"/>
                  </a:solidFill>
                </a:ln>
                <a:solidFill>
                  <a:srgbClr val="7030A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Información</a:t>
            </a:r>
            <a:r>
              <a:rPr kumimoji="0" lang="es-MX" sz="2400" b="1" i="0" u="none" strike="noStrike" kern="1200" cap="none" spc="0" normalizeH="0" baseline="0" noProof="0" dirty="0">
                <a:ln>
                  <a:solidFill>
                    <a:srgbClr val="58267E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19050">
                  <a:solidFill>
                    <a:srgbClr val="58267E"/>
                  </a:solidFill>
                </a:ln>
                <a:solidFill>
                  <a:srgbClr val="7030A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general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Uso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	          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capilla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                  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Estilo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           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barroco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novohispano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       Localización 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	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4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poniente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# 101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                              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Esquina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5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de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mayo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y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4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poniente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                              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Col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.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Centro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, 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                             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puebla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, 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pue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                             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.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.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72000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, 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México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A0D8B01E-A121-401F-BEBD-A28818B3E362}"/>
              </a:ext>
            </a:extLst>
          </p:cNvPr>
          <p:cNvSpPr/>
          <p:nvPr/>
        </p:nvSpPr>
        <p:spPr>
          <a:xfrm>
            <a:off x="6096000" y="1989024"/>
            <a:ext cx="5639906" cy="3618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Coordenadas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	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19° 02′ 49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″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N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  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                                  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098° 11′ 53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″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W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 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Inicio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	                       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1650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    </a:t>
            </a: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Finalización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16 de abril de 1690</a:t>
            </a:r>
          </a:p>
          <a:p>
            <a:pPr marL="0" marR="0" lvl="0" indent="0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400" b="1" noProof="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800" b="1" kern="0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Arquitecto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(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s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)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Fray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juan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de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la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cuenca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                    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Fray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diego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de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gorozpe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  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Fray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Agustín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Hernández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                    </a:t>
            </a:r>
            <a:r>
              <a:rPr lang="es-MX" sz="2400" b="1" noProof="0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y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Lucas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1905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A80000"/>
                </a:solidFill>
                <a:effectLst>
                  <a:outerShdw blurRad="50800" dist="63500" dir="5400000" algn="t" rotWithShape="0">
                    <a:schemeClr val="accent6">
                      <a:lumMod val="50000"/>
                      <a:alpha val="60000"/>
                    </a:schemeClr>
                  </a:outerShdw>
                </a:effectLst>
                <a:latin typeface="Arial Rounded MT Bold" panose="020F0704030504030204" pitchFamily="34" charset="0"/>
              </a:rPr>
              <a:t>Pinto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F945FC4-ED49-4A23-B8E4-87586F2AAD28}"/>
              </a:ext>
            </a:extLst>
          </p:cNvPr>
          <p:cNvSpPr/>
          <p:nvPr/>
        </p:nvSpPr>
        <p:spPr>
          <a:xfrm>
            <a:off x="631824" y="309052"/>
            <a:ext cx="11233151" cy="84125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La Capilla</a:t>
            </a:r>
            <a:r>
              <a:rPr kumimoji="0" lang="es-MX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</a:rPr>
              <a:t> 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de</a:t>
            </a:r>
            <a:r>
              <a:rPr kumimoji="0" lang="es-MX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</a:rPr>
              <a:t> 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nuestra</a:t>
            </a:r>
            <a:r>
              <a:rPr kumimoji="0" lang="es-MX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</a:rPr>
              <a:t> 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señora</a:t>
            </a:r>
            <a:r>
              <a:rPr kumimoji="0" lang="es-MX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</a:rPr>
              <a:t> 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del</a:t>
            </a:r>
            <a:r>
              <a:rPr kumimoji="0" lang="es-MX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</a:rPr>
              <a:t> 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rosario</a:t>
            </a:r>
          </a:p>
          <a:p>
            <a:pPr marL="0" marR="0" lvl="0" indent="0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 </a:t>
            </a:r>
            <a:r>
              <a:rPr kumimoji="0" lang="es-ES" sz="2400" b="1" i="0" u="none" strike="noStrike" kern="0" cap="none" spc="0" normalizeH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                                       </a:t>
            </a: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Templo de Santo        Domingo</a:t>
            </a:r>
            <a:endParaRPr kumimoji="0" lang="es-MX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6" name="Imagen 5" descr="Imagen que contiene cielo, edificio, carretera, exterior&#10;&#10;Descripción generada con confianza muy alta">
            <a:extLst>
              <a:ext uri="{FF2B5EF4-FFF2-40B4-BE49-F238E27FC236}">
                <a16:creationId xmlns:a16="http://schemas.microsoft.com/office/drawing/2014/main" id="{20CA80D2-C1E9-4757-A300-66231A0E40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9057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85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6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6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4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8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6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1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3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72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86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16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46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8225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2975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5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975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5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93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25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435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25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475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25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4975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250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9725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250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2850"/>
                            </p:stCondLst>
                            <p:childTnLst>
                              <p:par>
                                <p:cTn id="8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8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11" grpId="0" build="p"/>
      <p:bldP spid="12" grpId="0" build="p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F5529445-E5F0-4C4F-884D-30F4F17E276E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78BC071-AD88-490F-B645-BE50D2A4F753}"/>
              </a:ext>
            </a:extLst>
          </p:cNvPr>
          <p:cNvSpPr/>
          <p:nvPr/>
        </p:nvSpPr>
        <p:spPr>
          <a:xfrm>
            <a:off x="499093" y="415612"/>
            <a:ext cx="11236813" cy="78483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 capilla de la virgen del rosario es la capilla anexa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al templo de santo domingo en la ciudad de puebla, México.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999B0FC-D3E6-467B-A5AD-00B83940E161}"/>
              </a:ext>
            </a:extLst>
          </p:cNvPr>
          <p:cNvSpPr/>
          <p:nvPr/>
        </p:nvSpPr>
        <p:spPr>
          <a:xfrm>
            <a:off x="6170337" y="1990401"/>
            <a:ext cx="5610822" cy="286232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Obra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del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siglo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XVII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cumbre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del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 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barroco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novohispano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fue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calificada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su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época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como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 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lgerian" panose="04020705040A02060702" pitchFamily="82" charset="0"/>
              </a:rPr>
              <a:t>la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lgerian" panose="04020705040A02060702" pitchFamily="82" charset="0"/>
              </a:rPr>
              <a:t>casa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lgerian" panose="04020705040A02060702" pitchFamily="82" charset="0"/>
              </a:rPr>
              <a:t>de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lgerian" panose="04020705040A02060702" pitchFamily="82" charset="0"/>
              </a:rPr>
              <a:t>oro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así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como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 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octava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maravilla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del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mundo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por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fray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 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diego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Gorozpe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un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impreso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1690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A814DA2A-1AFF-43F4-B8C1-D667A6816532}"/>
              </a:ext>
            </a:extLst>
          </p:cNvPr>
          <p:cNvSpPr/>
          <p:nvPr/>
        </p:nvSpPr>
        <p:spPr>
          <a:xfrm>
            <a:off x="479425" y="5613793"/>
            <a:ext cx="11256481" cy="78483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Constituye el más destacado ejemplo del barroco novohispano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una de las mayores realizaciones artístico-religiosas de México.</a:t>
            </a:r>
          </a:p>
        </p:txBody>
      </p:sp>
      <p:pic>
        <p:nvPicPr>
          <p:cNvPr id="4" name="Imagen 3" descr="Imagen que contiene edificio, exterior, cielo, iglesia&#10;&#10;Descripción generada con confianza muy alta">
            <a:extLst>
              <a:ext uri="{FF2B5EF4-FFF2-40B4-BE49-F238E27FC236}">
                <a16:creationId xmlns:a16="http://schemas.microsoft.com/office/drawing/2014/main" id="{AE7F0DBE-D247-45EA-93E3-759347D360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93" y="1255598"/>
            <a:ext cx="5610822" cy="42132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63363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75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12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712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93F0AA08-FC16-4797-A850-0AA5EC6E8504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A7B721E-2EA0-447F-919D-ABAC9C7ACD0A}"/>
              </a:ext>
            </a:extLst>
          </p:cNvPr>
          <p:cNvSpPr/>
          <p:nvPr/>
        </p:nvSpPr>
        <p:spPr>
          <a:xfrm>
            <a:off x="483457" y="429050"/>
            <a:ext cx="7869175" cy="5184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ea typeface="+mn-ea"/>
                <a:cs typeface="Arial"/>
              </a:rPr>
              <a:t>Historia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97CCC56-031E-4FA8-8A64-82052F9E6B95}"/>
              </a:ext>
            </a:extLst>
          </p:cNvPr>
          <p:cNvSpPr/>
          <p:nvPr/>
        </p:nvSpPr>
        <p:spPr>
          <a:xfrm>
            <a:off x="483458" y="1449033"/>
            <a:ext cx="7869174" cy="147732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El culto a la Virgen del Rosario fue promovido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por la orden de los predicadores Dominicos,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quienes dedicaban en cada uno de sus conventos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una capilla a su devoción.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A983E7F-545F-4694-9B9D-47FC3CD92218}"/>
              </a:ext>
            </a:extLst>
          </p:cNvPr>
          <p:cNvSpPr/>
          <p:nvPr/>
        </p:nvSpPr>
        <p:spPr>
          <a:xfrm>
            <a:off x="519530" y="3217980"/>
            <a:ext cx="7916431" cy="251607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México no fue la excepción cuando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los primeros religiosos de la orden llegaron en 1526,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pero no fue hasta el año de 1531 cuando iniciaron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 construcción de su primer templo importante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puebla, que también está dedicado al arcángel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San Miguel sin embargo la capilla del Rosario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fue concebida hasta 1650 y consagrada en 1690.</a:t>
            </a:r>
          </a:p>
        </p:txBody>
      </p:sp>
      <p:pic>
        <p:nvPicPr>
          <p:cNvPr id="7" name="Imagen 6" descr="Imagen que contiene interior&#10;&#10;Descripción generada con confianza muy alta">
            <a:extLst>
              <a:ext uri="{FF2B5EF4-FFF2-40B4-BE49-F238E27FC236}">
                <a16:creationId xmlns:a16="http://schemas.microsoft.com/office/drawing/2014/main" id="{458C0128-5C34-49CE-B9EE-64F12FBB61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4697" y="789044"/>
            <a:ext cx="3271210" cy="48758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F739C00C-207C-41C4-A371-D79D826639B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D2E8CE94-546D-4BD2-9696-F555227351EB}"/>
              </a:ext>
            </a:extLst>
          </p:cNvPr>
          <p:cNvSpPr/>
          <p:nvPr/>
        </p:nvSpPr>
        <p:spPr>
          <a:xfrm>
            <a:off x="479425" y="6008957"/>
            <a:ext cx="11233150" cy="43858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No obstante, fue la primera en México dedicada a la Virgen del Rosario.</a:t>
            </a:r>
          </a:p>
        </p:txBody>
      </p:sp>
    </p:spTree>
    <p:extLst>
      <p:ext uri="{BB962C8B-B14F-4D97-AF65-F5344CB8AC3E}">
        <p14:creationId xmlns:p14="http://schemas.microsoft.com/office/powerpoint/2010/main" val="3590349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125"/>
                            </p:stCondLst>
                            <p:childTnLst>
                              <p:par>
                                <p:cTn id="1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6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38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337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/>
      <p:bldP spid="3" grpId="0"/>
      <p:bldP spid="4" grpId="0"/>
      <p:bldP spid="12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93F0AA08-FC16-4797-A850-0AA5EC6E8504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n 8" descr="Imagen que contiene edificio, exterior, cielo, reloj&#10;&#10;Descripción generada con confianza muy alta">
            <a:extLst>
              <a:ext uri="{FF2B5EF4-FFF2-40B4-BE49-F238E27FC236}">
                <a16:creationId xmlns:a16="http://schemas.microsoft.com/office/drawing/2014/main" id="{1782ACE8-7206-40AB-8026-74D1A37737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70" y="1389034"/>
            <a:ext cx="8397506" cy="40832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8B944AF0-8E7E-4119-9519-D16C3B35C699}"/>
              </a:ext>
            </a:extLst>
          </p:cNvPr>
          <p:cNvSpPr/>
          <p:nvPr/>
        </p:nvSpPr>
        <p:spPr>
          <a:xfrm>
            <a:off x="479425" y="415504"/>
            <a:ext cx="11233150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Su construcción cumplía con un doble propósito: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rendir culto a la virgen y enseñar a los fieles el rezo del Santo Rosario.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5B45A1F6-CDB1-4541-9967-4DC1A4ADB9BE}"/>
              </a:ext>
            </a:extLst>
          </p:cNvPr>
          <p:cNvSpPr/>
          <p:nvPr/>
        </p:nvSpPr>
        <p:spPr>
          <a:xfrm>
            <a:off x="479424" y="5670804"/>
            <a:ext cx="11233151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Fue concebida por el dominico Fray Juan de Cuenca,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quien en el año de 1650 inició su construcción,​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F739C00C-207C-41C4-A371-D79D826639B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4278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15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7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12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8A0D9432-E146-4046-8094-3759BA2B8BF3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9DFB46B-526A-4D12-8BF9-DFF8E9C897EC}"/>
              </a:ext>
            </a:extLst>
          </p:cNvPr>
          <p:cNvSpPr/>
          <p:nvPr/>
        </p:nvSpPr>
        <p:spPr>
          <a:xfrm>
            <a:off x="7078865" y="430578"/>
            <a:ext cx="4717040" cy="595291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pero dada la magnitud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la obra,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hasta 1690 fue terminada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por otros dos dominicos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Fray Agustín Hernández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 Fray Diego de Gorozpe, quienes la dedicaron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al insigne obispo de la Puebla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del consejo de su majestad Manuel Fernández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Santa Cruz,​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celebrando su consagración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el 16 de abril de 1690,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para que coincidiera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con la fecha en que se fundó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 Ciudad de Puebla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los Ángeles.</a:t>
            </a:r>
          </a:p>
        </p:txBody>
      </p:sp>
      <p:pic>
        <p:nvPicPr>
          <p:cNvPr id="10" name="Imagen 9" descr="Imagen que contiene edificio, exterior, cielo, iglesia&#10;&#10;Descripción generada con confianza muy alta">
            <a:extLst>
              <a:ext uri="{FF2B5EF4-FFF2-40B4-BE49-F238E27FC236}">
                <a16:creationId xmlns:a16="http://schemas.microsoft.com/office/drawing/2014/main" id="{6E544DFA-9ED4-40E6-A2C4-5932B64D43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93" y="1182499"/>
            <a:ext cx="6599890" cy="44930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7BD32389-BB56-4F2D-97D6-8121A0644F1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0567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625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8A0D9432-E146-4046-8094-3759BA2B8BF3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6A22721-90B7-43AB-B3D1-F6C9FC18D31C}"/>
              </a:ext>
            </a:extLst>
          </p:cNvPr>
          <p:cNvSpPr/>
          <p:nvPr/>
        </p:nvSpPr>
        <p:spPr>
          <a:xfrm>
            <a:off x="603223" y="394898"/>
            <a:ext cx="11132683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 celebración duró 8 días (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octava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),​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pronunciándose en cada uno de ellos un sermón, procesiones,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misas y eventos convirtiéndola en un gran escenario de júbilo.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D672498-C07D-487D-9B3F-A05F49046F90}"/>
              </a:ext>
            </a:extLst>
          </p:cNvPr>
          <p:cNvSpPr/>
          <p:nvPr/>
        </p:nvSpPr>
        <p:spPr>
          <a:xfrm>
            <a:off x="456094" y="1988812"/>
            <a:ext cx="4619923" cy="426014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El decidido impulso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a la enseñanza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del Santo Rosario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a la predilecta devoción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a la Virgen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Nuestra Señora del Rosario,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que se les dio en el siglo XVII, explica la complejidad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la gran obra,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que tan pronto como fue terminada y calificada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como la octava maravilla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del mundo.</a:t>
            </a:r>
          </a:p>
        </p:txBody>
      </p:sp>
      <p:pic>
        <p:nvPicPr>
          <p:cNvPr id="8" name="Imagen 7" descr="Imagen que contiene edificio&#10;&#10;Descripción generada con confianza muy alta">
            <a:extLst>
              <a:ext uri="{FF2B5EF4-FFF2-40B4-BE49-F238E27FC236}">
                <a16:creationId xmlns:a16="http://schemas.microsoft.com/office/drawing/2014/main" id="{C4AE6FB9-E064-46A8-BC13-429EF36119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018" y="1821505"/>
            <a:ext cx="6719888" cy="44100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7BD32389-BB56-4F2D-97D6-8121A0644F1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42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8125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  <p:bldP spid="6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81DA92FE-BC3D-4D69-9FED-F1F54281273B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Imagen 9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A6961D0E-C43C-44AE-8935-868D0303BC2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80" y="1989024"/>
            <a:ext cx="6827400" cy="39854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5432D7C0-1959-46D6-92F1-6CF031C40376}"/>
              </a:ext>
            </a:extLst>
          </p:cNvPr>
          <p:cNvSpPr/>
          <p:nvPr/>
        </p:nvSpPr>
        <p:spPr>
          <a:xfrm>
            <a:off x="479423" y="434292"/>
            <a:ext cx="11233153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mayo de 1967 al mismo mes de 1971,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un equipo de restauradores auspiciados por la fundación Mary Street Jenkins realizó un trabajo de restauración de toda la Capilla.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57346B1-17D6-4523-9A9F-A5EB9401ECB8}"/>
              </a:ext>
            </a:extLst>
          </p:cNvPr>
          <p:cNvSpPr/>
          <p:nvPr/>
        </p:nvSpPr>
        <p:spPr>
          <a:xfrm>
            <a:off x="7525967" y="2190537"/>
            <a:ext cx="4186609" cy="5184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ea typeface="+mn-ea"/>
                <a:cs typeface="Arial"/>
              </a:rPr>
              <a:t>Arquitectura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8B77633-D76E-4D78-B2CB-0CBE4121D701}"/>
              </a:ext>
            </a:extLst>
          </p:cNvPr>
          <p:cNvSpPr/>
          <p:nvPr/>
        </p:nvSpPr>
        <p:spPr>
          <a:xfrm>
            <a:off x="7355979" y="3594509"/>
            <a:ext cx="4356597" cy="286232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Este tipo de construcciones es reflejo del alcance económico de la iglesia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aquellos años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de la ambición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suntuosidad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con que sus templos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fueron planeados y erguidos.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DC67EF13-E5D5-402D-A050-3B8C6EC151D3}"/>
              </a:ext>
            </a:extLst>
          </p:cNvPr>
          <p:cNvSpPr/>
          <p:nvPr/>
        </p:nvSpPr>
        <p:spPr>
          <a:xfrm>
            <a:off x="1036059" y="2068747"/>
            <a:ext cx="2959976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Plano de la capilla.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B2C2E0C-2F3E-4AEC-92C9-08AC606184F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4574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3625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75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825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/>
      <p:bldP spid="4" grpId="0"/>
      <p:bldP spid="5" grpId="0"/>
      <p:bldP spid="9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81DA92FE-BC3D-4D69-9FED-F1F54281273B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6E8D5FC-04CA-4493-8D0C-4624A6AABB95}"/>
              </a:ext>
            </a:extLst>
          </p:cNvPr>
          <p:cNvSpPr/>
          <p:nvPr/>
        </p:nvSpPr>
        <p:spPr>
          <a:xfrm>
            <a:off x="467092" y="1509032"/>
            <a:ext cx="7759512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 planta está dispuesta en forma de cruz latina,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con brazos y testero cortos.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77912D01-3E60-4055-AC8F-70DE8C7A6718}"/>
              </a:ext>
            </a:extLst>
          </p:cNvPr>
          <p:cNvSpPr/>
          <p:nvPr/>
        </p:nvSpPr>
        <p:spPr>
          <a:xfrm>
            <a:off x="479424" y="3249003"/>
            <a:ext cx="7759511" cy="233653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 nave está dividida en tres tramos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su bóveda es de cañón con lunetos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la misma forma que los brazos del crucero,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posee una cúpula angosta con tambor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sobre este unas ventanas y en la media naranja otras, cuyo propósito es dar iluminación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al suntuoso ciprés justo abajo.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B2C2E0C-2F3E-4AEC-92C9-08AC606184F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Imagen 15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1DC5C10D-F310-41B5-B14E-9E915C4648B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75429" y="1692710"/>
            <a:ext cx="6011652" cy="35093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68504AC4-A29D-4B3C-9D7A-F3C8D16CD433}"/>
              </a:ext>
            </a:extLst>
          </p:cNvPr>
          <p:cNvSpPr/>
          <p:nvPr/>
        </p:nvSpPr>
        <p:spPr>
          <a:xfrm>
            <a:off x="8435961" y="969041"/>
            <a:ext cx="2959976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Plano de la capilla.</a:t>
            </a:r>
          </a:p>
        </p:txBody>
      </p:sp>
    </p:spTree>
    <p:extLst>
      <p:ext uri="{BB962C8B-B14F-4D97-AF65-F5344CB8AC3E}">
        <p14:creationId xmlns:p14="http://schemas.microsoft.com/office/powerpoint/2010/main" val="224005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2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62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6" grpId="0"/>
      <p:bldP spid="11" grpId="0"/>
      <p:bldP spid="14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4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F643E98A-A6C1-4F67-8355-FA6192008A79}"/>
              </a:ext>
            </a:extLst>
          </p:cNvPr>
          <p:cNvSpPr/>
          <p:nvPr/>
        </p:nvSpPr>
        <p:spPr>
          <a:xfrm>
            <a:off x="6395995" y="411868"/>
            <a:ext cx="5316579" cy="265713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El interior de la capilla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es majestuoso,  en donde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las estructuras arquitectónicas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han sido cubiertas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cada rincón que se observe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con relieves en estuco dorado,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con el fin de exaltar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el sentimiento religioso.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F20BC7CF-B161-42CB-BEB3-301C7039E9C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081F74A3-31BF-49DF-A93B-5DF81B65F6D7}"/>
              </a:ext>
            </a:extLst>
          </p:cNvPr>
          <p:cNvSpPr/>
          <p:nvPr/>
        </p:nvSpPr>
        <p:spPr>
          <a:xfrm>
            <a:off x="6515993" y="3788994"/>
            <a:ext cx="5196581" cy="265713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Los muros laterales de la nave están revestidos simétricamente 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por grandes lienzos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la mano del pintor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José Rodríguez Carnero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1649-1725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),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con temas alusivos a los gozos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la virgen,</a:t>
            </a:r>
          </a:p>
        </p:txBody>
      </p:sp>
    </p:spTree>
    <p:extLst>
      <p:ext uri="{BB962C8B-B14F-4D97-AF65-F5344CB8AC3E}">
        <p14:creationId xmlns:p14="http://schemas.microsoft.com/office/powerpoint/2010/main" val="3593142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36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25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D5AD1414-C0CC-4C3C-9101-EB168241DBF6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7ABF618-7DF9-4FE0-B7D0-91F29640857D}"/>
              </a:ext>
            </a:extLst>
          </p:cNvPr>
          <p:cNvSpPr/>
          <p:nvPr/>
        </p:nvSpPr>
        <p:spPr>
          <a:xfrm>
            <a:off x="499946" y="432474"/>
            <a:ext cx="11212629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las pinturas son de estilo </a:t>
            </a:r>
            <a:r>
              <a:rPr lang="es-MX" sz="2800" b="1" dirty="0" err="1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claroscurista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que contrastan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con las luminosas y claras que adornan el crucero, del mismo autor.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2AD7EF0-C11A-4FD4-85AA-6E6745C39D33}"/>
              </a:ext>
            </a:extLst>
          </p:cNvPr>
          <p:cNvSpPr/>
          <p:nvPr/>
        </p:nvSpPr>
        <p:spPr>
          <a:xfrm>
            <a:off x="499947" y="2169021"/>
            <a:ext cx="4516071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 parte baja de las pinturas está adornada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con un lambrín de azulejos en talavera poblana.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F20BC7CF-B161-42CB-BEB3-301C7039E9C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E6813FB1-E7B1-4D7B-9655-E28796DC51B7}"/>
              </a:ext>
            </a:extLst>
          </p:cNvPr>
          <p:cNvSpPr/>
          <p:nvPr/>
        </p:nvSpPr>
        <p:spPr>
          <a:xfrm>
            <a:off x="396095" y="4318644"/>
            <a:ext cx="5056063" cy="147732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el crucero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se hallan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otras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pinturas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con temas relacionados también con la vida de la virgen,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E92BA009-2591-4C52-9E60-C276D8C7147A}"/>
              </a:ext>
            </a:extLst>
          </p:cNvPr>
          <p:cNvSpPr/>
          <p:nvPr/>
        </p:nvSpPr>
        <p:spPr>
          <a:xfrm>
            <a:off x="499946" y="5681218"/>
            <a:ext cx="11192108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al igual que otra de gran tamaño que corona el ábside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la capilla y que está dedicada a la glorificación y triunfo del rosario.</a:t>
            </a:r>
          </a:p>
        </p:txBody>
      </p:sp>
      <p:pic>
        <p:nvPicPr>
          <p:cNvPr id="16" name="Imagen 15" descr="Imagen que contiene interior, pared, sala, edificio&#10;&#10;Descripción generada con confianza muy alta">
            <a:extLst>
              <a:ext uri="{FF2B5EF4-FFF2-40B4-BE49-F238E27FC236}">
                <a16:creationId xmlns:a16="http://schemas.microsoft.com/office/drawing/2014/main" id="{D01D3600-9347-49A8-A855-F827478CA6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708" y="809726"/>
            <a:ext cx="7000692" cy="45599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44575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accel="50000" fill="hold">
                                          <p:stCondLst>
                                            <p:cond delay="8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accel="50000" fill="hold">
                                          <p:stCondLst>
                                            <p:cond delay="8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1625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6625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7" grpId="0"/>
      <p:bldP spid="8" grpId="0"/>
      <p:bldP spid="9" grpId="0"/>
      <p:bldP spid="15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8A7FF94B-1944-47CB-8268-4F811FAE0771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4C91036-4983-4CDD-B23E-D7E8539D044F}"/>
              </a:ext>
            </a:extLst>
          </p:cNvPr>
          <p:cNvSpPr/>
          <p:nvPr/>
        </p:nvSpPr>
        <p:spPr>
          <a:xfrm>
            <a:off x="479426" y="287571"/>
            <a:ext cx="11244184" cy="113107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Los relieves que revisten los muros, pilastras y bóvedas tienen motivos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no solo del orden vegetal, animal o angelical sino también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orden simbólico-religioso.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6CB238B-B9BA-4D8B-840B-49870BB6D5B7}"/>
              </a:ext>
            </a:extLst>
          </p:cNvPr>
          <p:cNvSpPr/>
          <p:nvPr/>
        </p:nvSpPr>
        <p:spPr>
          <a:xfrm>
            <a:off x="7235981" y="2926835"/>
            <a:ext cx="4476595" cy="352917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 capilla está decorada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con estuco sobredorado,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preparado con una base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harina con clara de huevo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agua y recubierta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con láminas de oro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24 quilates,​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como muchas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decoraciones barrocas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la capital poblana.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2CE09D35-530A-4346-978C-5CF0C0D313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29" y="1257444"/>
            <a:ext cx="6447055" cy="48352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A5FC2FC1-E65A-4015-8F82-4CFB6E20D6F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0978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125" accel="50000" fill="hold">
                                          <p:stCondLst>
                                            <p:cond delay="10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125" accel="50000" fill="hold">
                                          <p:stCondLst>
                                            <p:cond delay="10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8625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/>
      <p:bldP spid="4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8A7FF94B-1944-47CB-8268-4F811FAE0771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3939D08-08F5-48BB-A9DA-0F4532AEDEE3}"/>
              </a:ext>
            </a:extLst>
          </p:cNvPr>
          <p:cNvSpPr/>
          <p:nvPr/>
        </p:nvSpPr>
        <p:spPr>
          <a:xfrm>
            <a:off x="503395" y="429050"/>
            <a:ext cx="4152629" cy="16953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el altar se erige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el trono de la virgen,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con un baldaquino labrado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por el Maestro Español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Lucas Pinto.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5A006E3-4FFB-4B6C-ADA7-24A303329872}"/>
              </a:ext>
            </a:extLst>
          </p:cNvPr>
          <p:cNvSpPr/>
          <p:nvPr/>
        </p:nvSpPr>
        <p:spPr>
          <a:xfrm>
            <a:off x="479425" y="3030523"/>
            <a:ext cx="4176600" cy="5184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ea typeface="+mn-ea"/>
                <a:cs typeface="Arial"/>
              </a:rPr>
              <a:t>Portada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6BD8108-5745-42D9-A7AB-C4840CE9E04A}"/>
              </a:ext>
            </a:extLst>
          </p:cNvPr>
          <p:cNvSpPr/>
          <p:nvPr/>
        </p:nvSpPr>
        <p:spPr>
          <a:xfrm>
            <a:off x="479425" y="4448983"/>
            <a:ext cx="4176600" cy="20159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 portada de acceso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se halla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el crucero izquierdo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del templo, y su austero diseño barroco contrasta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con la riqueza del interior.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A5FC2FC1-E65A-4015-8F82-4CFB6E20D6F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Imagen 12" descr="Imagen que contiene edificio, suelo, interior&#10;&#10;Descripción generada con confianza muy alta">
            <a:extLst>
              <a:ext uri="{FF2B5EF4-FFF2-40B4-BE49-F238E27FC236}">
                <a16:creationId xmlns:a16="http://schemas.microsoft.com/office/drawing/2014/main" id="{0451246B-C875-4482-BD9D-79995AD91D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112" y="549048"/>
            <a:ext cx="7087794" cy="57599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1459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4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7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9075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" grpId="0"/>
      <p:bldP spid="6" grpId="0"/>
      <p:bldP spid="7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EAC0D390-BAD2-4FEB-BC5F-A8E09D3B7109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CB19B50-511A-4F39-BB46-8FD1932657C4}"/>
              </a:ext>
            </a:extLst>
          </p:cNvPr>
          <p:cNvSpPr/>
          <p:nvPr/>
        </p:nvSpPr>
        <p:spPr>
          <a:xfrm>
            <a:off x="4997187" y="1317063"/>
            <a:ext cx="6738719" cy="20159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Presenta un arco de medio punto almohadillado,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así como en la rosca y en las jambas, ligeramente abocinado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enmarcado por pilastras toscanas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 columnas corintias.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F0E0F24-314C-4615-98EF-6C2F3242E939}"/>
              </a:ext>
            </a:extLst>
          </p:cNvPr>
          <p:cNvSpPr/>
          <p:nvPr/>
        </p:nvSpPr>
        <p:spPr>
          <a:xfrm>
            <a:off x="4973857" y="3814841"/>
            <a:ext cx="6682125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Remata el arco algo semejante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a un balcón con una ventana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entre pilastras.</a:t>
            </a:r>
          </a:p>
        </p:txBody>
      </p:sp>
      <p:pic>
        <p:nvPicPr>
          <p:cNvPr id="11" name="Imagen 10" descr="Imagen que contiene edificio, exterior, cielo, alto&#10;&#10;Descripción generada con confianza muy alta">
            <a:extLst>
              <a:ext uri="{FF2B5EF4-FFF2-40B4-BE49-F238E27FC236}">
                <a16:creationId xmlns:a16="http://schemas.microsoft.com/office/drawing/2014/main" id="{B0B5B81D-E743-4C97-9325-555588F5C8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254" y="424386"/>
            <a:ext cx="4517763" cy="60236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B3191313-C0B4-4DEB-9E82-14CEB08CDE5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5206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37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/>
      <p:bldP spid="5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EAC0D390-BAD2-4FEB-BC5F-A8E09D3B7109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B3191313-C0B4-4DEB-9E82-14CEB08CDE5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73A0BDA-AD1C-4E45-B077-3FCF4D81D1A2}"/>
              </a:ext>
            </a:extLst>
          </p:cNvPr>
          <p:cNvSpPr/>
          <p:nvPr/>
        </p:nvSpPr>
        <p:spPr>
          <a:xfrm>
            <a:off x="4836021" y="429050"/>
            <a:ext cx="6876554" cy="5184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ea typeface="+mn-ea"/>
                <a:cs typeface="Arial"/>
              </a:rPr>
              <a:t>Interior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A5FE9A9-734A-472D-9870-DBA831E78861}"/>
              </a:ext>
            </a:extLst>
          </p:cNvPr>
          <p:cNvSpPr/>
          <p:nvPr/>
        </p:nvSpPr>
        <p:spPr>
          <a:xfrm>
            <a:off x="517754" y="434292"/>
            <a:ext cx="4112543" cy="147732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 capilla se caracteriza por ser de planta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 cruz latina con brazos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testeros cortos.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38B56C20-EA53-4520-A2C4-88F992E2B9F1}"/>
              </a:ext>
            </a:extLst>
          </p:cNvPr>
          <p:cNvSpPr/>
          <p:nvPr/>
        </p:nvSpPr>
        <p:spPr>
          <a:xfrm>
            <a:off x="263769" y="2612793"/>
            <a:ext cx="4632251" cy="216982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Es una muestra deslumbrante del estilo barroco del siglo XVII 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novohispano, y un escenario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para la fe y la fantasía,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donde cada elemento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tiene un significado preciso.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A64A48F1-B772-41D3-AEFC-078B0B1DC89C}"/>
              </a:ext>
            </a:extLst>
          </p:cNvPr>
          <p:cNvSpPr/>
          <p:nvPr/>
        </p:nvSpPr>
        <p:spPr>
          <a:xfrm>
            <a:off x="479424" y="5708962"/>
            <a:ext cx="11233151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la bóveda se hallan inmersas en el follaje las representaciones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las tres virtudes teologales: fe, esperanza y caridad.</a:t>
            </a:r>
          </a:p>
        </p:txBody>
      </p:sp>
      <p:pic>
        <p:nvPicPr>
          <p:cNvPr id="3" name="Imagen 2" descr="Imagen que contiene edificio, interior&#10;&#10;Descripción generada con confianza muy alta">
            <a:extLst>
              <a:ext uri="{FF2B5EF4-FFF2-40B4-BE49-F238E27FC236}">
                <a16:creationId xmlns:a16="http://schemas.microsoft.com/office/drawing/2014/main" id="{45DD57C0-47EE-441A-879B-ED07D33815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020" y="995612"/>
            <a:ext cx="6899885" cy="4593352"/>
          </a:xfrm>
          <a:prstGeom prst="snip2DiagRect">
            <a:avLst>
              <a:gd name="adj1" fmla="val 18097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9558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1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1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9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115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/>
      <p:bldP spid="7" grpId="0"/>
      <p:bldP spid="8" grpId="0"/>
      <p:bldP spid="9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601DE546-9824-4B41-B0A7-23B9A63B6171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 descr="Imagen que contiene decorado, grande, interior, pared&#10;&#10;Descripción generada con confianza muy alta">
            <a:extLst>
              <a:ext uri="{FF2B5EF4-FFF2-40B4-BE49-F238E27FC236}">
                <a16:creationId xmlns:a16="http://schemas.microsoft.com/office/drawing/2014/main" id="{A8DFA153-186D-4193-A200-A0090D9284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84" y="429050"/>
            <a:ext cx="9024925" cy="60241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44433A31-D77C-43E5-8E14-18672CD3A4D6}"/>
              </a:ext>
            </a:extLst>
          </p:cNvPr>
          <p:cNvSpPr/>
          <p:nvPr/>
        </p:nvSpPr>
        <p:spPr>
          <a:xfrm>
            <a:off x="9547610" y="847014"/>
            <a:ext cx="2164966" cy="522194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Un detalle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a resaltar,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es que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el área destinada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para el coro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el órgano, encontramos ángeles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que parecen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estar tocando instrumentos musicales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entonando cánticos.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E8E8DC32-AD59-4FA8-AB5A-485EAC82DE5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1399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17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475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B0CD0A8-F5D7-42C5-B47F-17C3C4A958E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A7B721E-2EA0-447F-919D-ABAC9C7ACD0A}"/>
              </a:ext>
            </a:extLst>
          </p:cNvPr>
          <p:cNvSpPr/>
          <p:nvPr/>
        </p:nvSpPr>
        <p:spPr>
          <a:xfrm>
            <a:off x="479424" y="5734809"/>
            <a:ext cx="11233150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 gracia, sin la cual no hay virtud valedera, representa el origen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todo lo divino en la tierra; se acompaña con los dones del espíritu santo: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3070220-6588-48FB-89B5-AF2831C6DC8D}"/>
              </a:ext>
            </a:extLst>
          </p:cNvPr>
          <p:cNvSpPr/>
          <p:nvPr/>
        </p:nvSpPr>
        <p:spPr>
          <a:xfrm>
            <a:off x="479423" y="309052"/>
            <a:ext cx="11233151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la cúpula, La gracia divina (gratia divina) lleva en sus manos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 hoja de palma que simboliza el martirio y la rama del laurel la victoria.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F5F96B4-4FE0-4545-953B-C0495C10724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 descr="Imagen que contiene servicio de mesa&#10;&#10;Descripción generada con confianza alta">
            <a:extLst>
              <a:ext uri="{FF2B5EF4-FFF2-40B4-BE49-F238E27FC236}">
                <a16:creationId xmlns:a16="http://schemas.microsoft.com/office/drawing/2014/main" id="{F3166AC4-98C4-43A0-9775-62F574FD08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71444" y="1093632"/>
            <a:ext cx="4439925" cy="4670737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35642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7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7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-43200000">
                                      <p:cBhvr>
                                        <p:cTn id="18" dur="1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875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  <p:bldP spid="3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B0CD0A8-F5D7-42C5-B47F-17C3C4A958E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 descr="Imagen que contiene edificio&#10;&#10;Descripción generada con confianza alta">
            <a:extLst>
              <a:ext uri="{FF2B5EF4-FFF2-40B4-BE49-F238E27FC236}">
                <a16:creationId xmlns:a16="http://schemas.microsoft.com/office/drawing/2014/main" id="{A6B93119-38DF-40DA-9782-73E0D69C91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783" y="1418637"/>
            <a:ext cx="4354177" cy="38378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A8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" name="Flecha: a la derecha con muesca 16">
            <a:extLst>
              <a:ext uri="{FF2B5EF4-FFF2-40B4-BE49-F238E27FC236}">
                <a16:creationId xmlns:a16="http://schemas.microsoft.com/office/drawing/2014/main" id="{981A7E9F-32E8-4AD0-BB8E-0AF02CBFE4A9}"/>
              </a:ext>
            </a:extLst>
          </p:cNvPr>
          <p:cNvSpPr>
            <a:spLocks/>
          </p:cNvSpPr>
          <p:nvPr/>
        </p:nvSpPr>
        <p:spPr>
          <a:xfrm>
            <a:off x="2616058" y="3214113"/>
            <a:ext cx="1597437" cy="182562"/>
          </a:xfrm>
          <a:prstGeom prst="notched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" name="Flecha: a la derecha con muesca 14">
            <a:extLst>
              <a:ext uri="{FF2B5EF4-FFF2-40B4-BE49-F238E27FC236}">
                <a16:creationId xmlns:a16="http://schemas.microsoft.com/office/drawing/2014/main" id="{14C3B1E6-0448-4107-A566-F9ECD0AA7019}"/>
              </a:ext>
            </a:extLst>
          </p:cNvPr>
          <p:cNvSpPr>
            <a:spLocks/>
          </p:cNvSpPr>
          <p:nvPr/>
        </p:nvSpPr>
        <p:spPr>
          <a:xfrm rot="10361835" flipV="1">
            <a:off x="7803075" y="4315053"/>
            <a:ext cx="1524045" cy="152730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F5F96B4-4FE0-4545-953B-C0495C10724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79D11CF0-56B6-4F4E-AE69-2E5996C1D1F0}"/>
              </a:ext>
            </a:extLst>
          </p:cNvPr>
          <p:cNvSpPr/>
          <p:nvPr/>
        </p:nvSpPr>
        <p:spPr>
          <a:xfrm>
            <a:off x="479426" y="789044"/>
            <a:ext cx="11233150" cy="4129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Las virtudes teologales en el orden que aparecen en la cúpula.</a:t>
            </a:r>
          </a:p>
        </p:txBody>
      </p:sp>
      <p:sp>
        <p:nvSpPr>
          <p:cNvPr id="13" name="Flecha: a la derecha con muesca 12">
            <a:extLst>
              <a:ext uri="{FF2B5EF4-FFF2-40B4-BE49-F238E27FC236}">
                <a16:creationId xmlns:a16="http://schemas.microsoft.com/office/drawing/2014/main" id="{0167E96A-5F37-4451-B6DC-CEC0ACB4128B}"/>
              </a:ext>
            </a:extLst>
          </p:cNvPr>
          <p:cNvSpPr>
            <a:spLocks/>
          </p:cNvSpPr>
          <p:nvPr/>
        </p:nvSpPr>
        <p:spPr>
          <a:xfrm rot="10800000">
            <a:off x="8323446" y="3309002"/>
            <a:ext cx="1012500" cy="129574"/>
          </a:xfrm>
          <a:prstGeom prst="notched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" name="Flecha: a la derecha con muesca 13">
            <a:extLst>
              <a:ext uri="{FF2B5EF4-FFF2-40B4-BE49-F238E27FC236}">
                <a16:creationId xmlns:a16="http://schemas.microsoft.com/office/drawing/2014/main" id="{B4860D2C-3B83-4C33-BCD2-FEDA2976C5F7}"/>
              </a:ext>
            </a:extLst>
          </p:cNvPr>
          <p:cNvSpPr>
            <a:spLocks/>
          </p:cNvSpPr>
          <p:nvPr/>
        </p:nvSpPr>
        <p:spPr>
          <a:xfrm rot="11192817">
            <a:off x="8019079" y="2227450"/>
            <a:ext cx="1193351" cy="12993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6" name="Flecha: a la derecha con muesca 15">
            <a:extLst>
              <a:ext uri="{FF2B5EF4-FFF2-40B4-BE49-F238E27FC236}">
                <a16:creationId xmlns:a16="http://schemas.microsoft.com/office/drawing/2014/main" id="{1D2A4CE3-ABD8-4729-987E-E3AA5829AC67}"/>
              </a:ext>
            </a:extLst>
          </p:cNvPr>
          <p:cNvSpPr>
            <a:spLocks/>
          </p:cNvSpPr>
          <p:nvPr/>
        </p:nvSpPr>
        <p:spPr>
          <a:xfrm rot="11089302">
            <a:off x="6697938" y="5149959"/>
            <a:ext cx="2530996" cy="152906"/>
          </a:xfrm>
          <a:prstGeom prst="notchedRightArrow">
            <a:avLst/>
          </a:prstGeom>
          <a:solidFill>
            <a:srgbClr val="A8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8" name="Flecha: a la derecha con muesca 17">
            <a:extLst>
              <a:ext uri="{FF2B5EF4-FFF2-40B4-BE49-F238E27FC236}">
                <a16:creationId xmlns:a16="http://schemas.microsoft.com/office/drawing/2014/main" id="{F2E7A3F3-D23B-41D5-944D-8A9AE55D4215}"/>
              </a:ext>
            </a:extLst>
          </p:cNvPr>
          <p:cNvSpPr>
            <a:spLocks/>
          </p:cNvSpPr>
          <p:nvPr/>
        </p:nvSpPr>
        <p:spPr>
          <a:xfrm rot="2105318">
            <a:off x="2418210" y="3457241"/>
            <a:ext cx="2650545" cy="149613"/>
          </a:xfrm>
          <a:prstGeom prst="notchedRightArrow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9" name="Flecha: a la derecha con muesca 18">
            <a:extLst>
              <a:ext uri="{FF2B5EF4-FFF2-40B4-BE49-F238E27FC236}">
                <a16:creationId xmlns:a16="http://schemas.microsoft.com/office/drawing/2014/main" id="{1BA3EDA7-8260-4AC8-B8F6-6AC0B9B3BDE9}"/>
              </a:ext>
            </a:extLst>
          </p:cNvPr>
          <p:cNvSpPr>
            <a:spLocks/>
          </p:cNvSpPr>
          <p:nvPr/>
        </p:nvSpPr>
        <p:spPr>
          <a:xfrm rot="18429158">
            <a:off x="2683239" y="3296087"/>
            <a:ext cx="2666568" cy="138639"/>
          </a:xfrm>
          <a:prstGeom prst="notchedRight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AFD09638-A729-4FA1-9E8D-B1A41108BE3C}"/>
              </a:ext>
            </a:extLst>
          </p:cNvPr>
          <p:cNvSpPr/>
          <p:nvPr/>
        </p:nvSpPr>
        <p:spPr>
          <a:xfrm>
            <a:off x="528187" y="5528965"/>
            <a:ext cx="11184388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cualidades representadas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por mujeres que muestran una de sus piernas desnuda.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30BFF816-D1A4-42CF-81EA-2C6D23E75B59}"/>
              </a:ext>
            </a:extLst>
          </p:cNvPr>
          <p:cNvSpPr/>
          <p:nvPr/>
        </p:nvSpPr>
        <p:spPr>
          <a:xfrm>
            <a:off x="396096" y="2161448"/>
            <a:ext cx="3745688" cy="286232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(F) ⦁	ciencia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          (</a:t>
            </a:r>
            <a:r>
              <a:rPr lang="es-MX" sz="2800" b="1" kern="0" dirty="0" err="1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spirit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 err="1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scient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)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(G)      consejo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          (</a:t>
            </a:r>
            <a:r>
              <a:rPr lang="es-MX" sz="2800" b="1" kern="0" dirty="0" err="1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spirit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 err="1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consilii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) y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(H) ⦁	sabiduría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          (</a:t>
            </a:r>
            <a:r>
              <a:rPr lang="es-MX" sz="2800" b="1" kern="0" dirty="0" err="1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spirit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 err="1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sapientiae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),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5E9FA93-8A79-4787-B88F-8AA016D26BD8}"/>
              </a:ext>
            </a:extLst>
          </p:cNvPr>
          <p:cNvSpPr/>
          <p:nvPr/>
        </p:nvSpPr>
        <p:spPr>
          <a:xfrm>
            <a:off x="8369416" y="1962663"/>
            <a:ext cx="3394688" cy="387542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(B) ⦁	entendimiento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          (</a:t>
            </a:r>
            <a:r>
              <a:rPr lang="es-MX" sz="2800" b="1" kern="0" dirty="0" err="1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spirit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 err="1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intellect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) </a:t>
            </a:r>
          </a:p>
          <a:p>
            <a:pPr algn="ctr">
              <a:lnSpc>
                <a:spcPts val="2700"/>
              </a:lnSpc>
            </a:pPr>
            <a:endParaRPr lang="es-MX" sz="2800" b="1" kern="0" dirty="0">
              <a:ln w="25400">
                <a:solidFill>
                  <a:srgbClr val="70AD47">
                    <a:lumMod val="50000"/>
                  </a:srgb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50800" dist="63500" dir="5400000" algn="t" rotWithShape="0">
                  <a:srgbClr val="FF0000">
                    <a:alpha val="85000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(C) ⦁	fortaleza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          (</a:t>
            </a:r>
            <a:r>
              <a:rPr lang="es-MX" sz="2800" b="1" kern="0" dirty="0" err="1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spirit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 err="1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fortit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) </a:t>
            </a:r>
          </a:p>
          <a:p>
            <a:pPr algn="ctr">
              <a:lnSpc>
                <a:spcPts val="2700"/>
              </a:lnSpc>
            </a:pPr>
            <a:endParaRPr lang="es-MX" sz="2800" b="1" dirty="0">
              <a:ln w="28575">
                <a:solidFill>
                  <a:srgbClr val="002060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50800" dist="63500" dir="5400000" sx="101000" sy="101000" algn="t" rotWithShape="0">
                  <a:srgbClr val="C00000">
                    <a:alpha val="75000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(D) ⦁	piedad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          (</a:t>
            </a:r>
            <a:r>
              <a:rPr lang="es-MX" sz="2800" b="1" kern="0" dirty="0" err="1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spirit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 err="1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pietatis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) </a:t>
            </a:r>
          </a:p>
          <a:p>
            <a:pPr algn="ctr">
              <a:lnSpc>
                <a:spcPts val="2700"/>
              </a:lnSpc>
            </a:pPr>
            <a:endParaRPr lang="es-MX" sz="2800" b="1" dirty="0">
              <a:ln w="28575">
                <a:solidFill>
                  <a:srgbClr val="002060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50800" dist="63500" dir="5400000" sx="101000" sy="101000" algn="t" rotWithShape="0">
                  <a:srgbClr val="C00000">
                    <a:alpha val="75000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(E) ⦁	temor de dios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          (</a:t>
            </a:r>
            <a:r>
              <a:rPr lang="es-MX" sz="2800" b="1" kern="0" dirty="0" err="1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spirit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 err="1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timoris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47500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6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875"/>
                            </p:stCondLst>
                            <p:childTnLst>
                              <p:par>
                                <p:cTn id="21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"/>
                            </p:stCondLst>
                            <p:childTnLst>
                              <p:par>
                                <p:cTn id="38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375"/>
                            </p:stCondLst>
                            <p:childTnLst>
                              <p:par>
                                <p:cTn id="55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2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25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25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75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2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250"/>
                            </p:stCondLst>
                            <p:childTnLst>
                              <p:par>
                                <p:cTn id="8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25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25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375"/>
                            </p:stCondLst>
                            <p:childTnLst>
                              <p:par>
                                <p:cTn id="10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25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250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750"/>
                            </p:stCondLst>
                            <p:childTnLst>
                              <p:par>
                                <p:cTn id="12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4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250"/>
                                        <p:tgtEl>
                                          <p:spTgt spid="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25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750"/>
                            </p:stCondLst>
                            <p:childTnLst>
                              <p:par>
                                <p:cTn id="13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uiExpand="1" animBg="1"/>
      <p:bldP spid="15" grpId="0" uiExpand="1" animBg="1"/>
      <p:bldP spid="8" grpId="0"/>
      <p:bldP spid="9" grpId="0"/>
      <p:bldP spid="13" grpId="0" uiExpand="1" animBg="1"/>
      <p:bldP spid="14" grpId="0" uiExpand="1" animBg="1"/>
      <p:bldP spid="16" grpId="0" uiExpand="1" animBg="1"/>
      <p:bldP spid="18" grpId="0" uiExpand="1" animBg="1"/>
      <p:bldP spid="19" grpId="0" uiExpand="1" animBg="1"/>
      <p:bldP spid="21" grpId="0" uiExpand="1"/>
      <p:bldP spid="20" grpId="0" build="p"/>
      <p:bldP spid="4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538E4315-A7F3-4282-8627-CCD3E730CF3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A7B721E-2EA0-447F-919D-ABAC9C7ACD0A}"/>
              </a:ext>
            </a:extLst>
          </p:cNvPr>
          <p:cNvSpPr/>
          <p:nvPr/>
        </p:nvSpPr>
        <p:spPr>
          <a:xfrm>
            <a:off x="479426" y="1749028"/>
            <a:ext cx="6036567" cy="329833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A través de esta simbología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se aprende que teniendo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Fe, Esperanza y Caridad,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estando en gracia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recibiendo los dones esenciales,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se puede llegar a la suprema sabiduría, representada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por la paloma del Espíritu Santo,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que en la cúpula se muestra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envuelta entre nubes y rayos.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0070BA2-9C69-41CF-A34E-D92643D96DF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 descr="Imagen que contiene servicio de mesa&#10;&#10;Descripción generada con confianza alta">
            <a:extLst>
              <a:ext uri="{FF2B5EF4-FFF2-40B4-BE49-F238E27FC236}">
                <a16:creationId xmlns:a16="http://schemas.microsoft.com/office/drawing/2014/main" id="{50E36893-0E28-449B-AAEB-B723FFC335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83742" y="861023"/>
            <a:ext cx="6024138" cy="5160192"/>
          </a:xfrm>
          <a:prstGeom prst="ellipse">
            <a:avLst/>
          </a:prstGeom>
          <a:ln w="190500" cap="rnd">
            <a:solidFill>
              <a:srgbClr val="A8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25930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5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538E4315-A7F3-4282-8627-CCD3E730CF3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1B1A7B9-CA5E-4BBF-BF81-D51491DBAA94}"/>
              </a:ext>
            </a:extLst>
          </p:cNvPr>
          <p:cNvSpPr/>
          <p:nvPr/>
        </p:nvSpPr>
        <p:spPr>
          <a:xfrm>
            <a:off x="6454622" y="158031"/>
            <a:ext cx="5257953" cy="664540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la cúpula se aprecian además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16 santas: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Santa Úrsula,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Santa </a:t>
            </a:r>
            <a:r>
              <a:rPr lang="es-MX" sz="2800" b="1" dirty="0" err="1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Agueda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de Catania,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Santa Inés,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Santa Anastasia,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Santa Apolonia,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Santa Clara de Asís, </a:t>
            </a:r>
          </a:p>
          <a:p>
            <a:pPr algn="ctr">
              <a:lnSpc>
                <a:spcPts val="2700"/>
              </a:lnSpc>
            </a:pPr>
            <a:r>
              <a:rPr lang="es-MX" sz="2800" b="1" dirty="0" err="1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gertrudis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de </a:t>
            </a:r>
            <a:r>
              <a:rPr lang="es-MX" sz="2800" b="1" dirty="0" err="1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helfta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,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santa Ludgarda,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Santa Rosalía de Palermo,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Santa Rosa de Viterbo,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Santa Teresa de Jesús,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 Santa Tecla de </a:t>
            </a:r>
            <a:r>
              <a:rPr lang="es-MX" sz="2800" b="1" dirty="0" err="1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Iconio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,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Santa Bárbara,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 Cecilia de Roma,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Santa Lucía de Siracusa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 Santa Catarina de Alejandría.</a:t>
            </a:r>
          </a:p>
        </p:txBody>
      </p:sp>
      <p:pic>
        <p:nvPicPr>
          <p:cNvPr id="6" name="Imagen 5" descr="Imagen que contiene edificio, interior, grande&#10;&#10;Descripción generada con confianza muy alta">
            <a:extLst>
              <a:ext uri="{FF2B5EF4-FFF2-40B4-BE49-F238E27FC236}">
                <a16:creationId xmlns:a16="http://schemas.microsoft.com/office/drawing/2014/main" id="{2F19E3E3-679E-42EA-8A58-271DA072B8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93" y="1997082"/>
            <a:ext cx="5938530" cy="4453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9EF0735D-5DE6-4FF1-A502-C5F70A59DA0F}"/>
              </a:ext>
            </a:extLst>
          </p:cNvPr>
          <p:cNvSpPr/>
          <p:nvPr/>
        </p:nvSpPr>
        <p:spPr>
          <a:xfrm>
            <a:off x="540670" y="429050"/>
            <a:ext cx="6107780" cy="14834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ea typeface="+mn-ea"/>
                <a:cs typeface="Arial"/>
              </a:rPr>
              <a:t>El orden de aparición </a:t>
            </a:r>
          </a:p>
          <a:p>
            <a:pPr marL="0" marR="0" lvl="0" indent="0" algn="ctr" defTabSz="121917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ea typeface="+mn-ea"/>
                <a:cs typeface="Arial"/>
              </a:rPr>
              <a:t>de las santas católicas </a:t>
            </a:r>
          </a:p>
          <a:p>
            <a:pPr marL="0" marR="0" lvl="0" indent="0" algn="ctr" defTabSz="121917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ea typeface="+mn-ea"/>
                <a:cs typeface="Arial"/>
              </a:rPr>
              <a:t>en la cúpula.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0070BA2-9C69-41CF-A34E-D92643D96DF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lecha: a la derecha con muesca 9">
            <a:extLst>
              <a:ext uri="{FF2B5EF4-FFF2-40B4-BE49-F238E27FC236}">
                <a16:creationId xmlns:a16="http://schemas.microsoft.com/office/drawing/2014/main" id="{B7FE65F2-67F5-4F01-8E35-4621368FE1A5}"/>
              </a:ext>
            </a:extLst>
          </p:cNvPr>
          <p:cNvSpPr>
            <a:spLocks/>
          </p:cNvSpPr>
          <p:nvPr/>
        </p:nvSpPr>
        <p:spPr>
          <a:xfrm rot="7295135">
            <a:off x="3325957" y="2995933"/>
            <a:ext cx="5398349" cy="186386"/>
          </a:xfrm>
          <a:prstGeom prst="notchedRightArrow">
            <a:avLst/>
          </a:prstGeom>
          <a:solidFill>
            <a:srgbClr val="A8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62701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25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9500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/>
      <p:bldP spid="7" grpId="0"/>
      <p:bldP spid="8" grpId="0"/>
      <p:bldP spid="10" grpId="0" uiExpan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19000" r="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9962245F-C7F8-4E53-9D6F-173D513A4E6E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A7B721E-2EA0-447F-919D-ABAC9C7ACD0A}"/>
              </a:ext>
            </a:extLst>
          </p:cNvPr>
          <p:cNvSpPr/>
          <p:nvPr/>
        </p:nvSpPr>
        <p:spPr>
          <a:xfrm>
            <a:off x="0" y="429050"/>
            <a:ext cx="6096000" cy="5184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ea typeface="+mn-ea"/>
                <a:cs typeface="Arial"/>
              </a:rPr>
              <a:t>Pinturas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C505348-CFC0-4852-ABAF-2B194A8734AD}"/>
              </a:ext>
            </a:extLst>
          </p:cNvPr>
          <p:cNvSpPr/>
          <p:nvPr/>
        </p:nvSpPr>
        <p:spPr>
          <a:xfrm>
            <a:off x="479424" y="856614"/>
            <a:ext cx="6669003" cy="251607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los laterales de la nave se exhiben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seis grandes lienzos del pintor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José Rodríguez Carnero,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que aluden a los "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gozos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" de la virgen: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 asunción,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 visitación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 y el nacimiento.    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8F01245-6C33-4488-8699-3694A2052BCF}"/>
              </a:ext>
            </a:extLst>
          </p:cNvPr>
          <p:cNvSpPr/>
          <p:nvPr/>
        </p:nvSpPr>
        <p:spPr>
          <a:xfrm>
            <a:off x="5043572" y="3719057"/>
            <a:ext cx="6669004" cy="286232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Frente a ellos 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el lado izquierdo de la nave: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     la adoración,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 presentación en el templo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 Jesús entre los doctores,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escenas que representan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los momentos claves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la vida humana y terrenal de maría.</a:t>
            </a:r>
          </a:p>
        </p:txBody>
      </p:sp>
      <p:pic>
        <p:nvPicPr>
          <p:cNvPr id="9" name="Imagen 8" descr="Imagen que contiene edificio, interior, pared&#10;&#10;Descripción generada con confianza muy alta">
            <a:extLst>
              <a:ext uri="{FF2B5EF4-FFF2-40B4-BE49-F238E27FC236}">
                <a16:creationId xmlns:a16="http://schemas.microsoft.com/office/drawing/2014/main" id="{0E616E8C-889F-4419-AB29-366DB389C8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13" y="3450913"/>
            <a:ext cx="4547959" cy="30380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Imagen 10" descr="Imagen que contiene edificio, interior, pared&#10;&#10;Descripción generada con confianza muy alta">
            <a:extLst>
              <a:ext uri="{FF2B5EF4-FFF2-40B4-BE49-F238E27FC236}">
                <a16:creationId xmlns:a16="http://schemas.microsoft.com/office/drawing/2014/main" id="{235AA8FF-CE89-441E-A735-68B570193C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0133" y="404811"/>
            <a:ext cx="4795774" cy="32035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781B0052-435E-48EF-A7DA-EED30DAD67B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lecha: a la derecha con muesca 11">
            <a:extLst>
              <a:ext uri="{FF2B5EF4-FFF2-40B4-BE49-F238E27FC236}">
                <a16:creationId xmlns:a16="http://schemas.microsoft.com/office/drawing/2014/main" id="{10168717-B14E-437E-911E-78521D0D1136}"/>
              </a:ext>
            </a:extLst>
          </p:cNvPr>
          <p:cNvSpPr>
            <a:spLocks/>
          </p:cNvSpPr>
          <p:nvPr/>
        </p:nvSpPr>
        <p:spPr>
          <a:xfrm rot="10800000" flipV="1">
            <a:off x="4956017" y="4533811"/>
            <a:ext cx="2639958" cy="176576"/>
          </a:xfrm>
          <a:prstGeom prst="notchedRightArrow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" name="Flecha: a la derecha con muesca 12">
            <a:extLst>
              <a:ext uri="{FF2B5EF4-FFF2-40B4-BE49-F238E27FC236}">
                <a16:creationId xmlns:a16="http://schemas.microsoft.com/office/drawing/2014/main" id="{036A0636-8405-4260-8760-A2E5062D377B}"/>
              </a:ext>
            </a:extLst>
          </p:cNvPr>
          <p:cNvSpPr>
            <a:spLocks/>
          </p:cNvSpPr>
          <p:nvPr/>
        </p:nvSpPr>
        <p:spPr>
          <a:xfrm>
            <a:off x="4698172" y="2409017"/>
            <a:ext cx="6317746" cy="154810"/>
          </a:xfrm>
          <a:prstGeom prst="notchedRightArrow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" name="Flecha: a la derecha con muesca 13">
            <a:extLst>
              <a:ext uri="{FF2B5EF4-FFF2-40B4-BE49-F238E27FC236}">
                <a16:creationId xmlns:a16="http://schemas.microsoft.com/office/drawing/2014/main" id="{C9A48311-5FA6-489F-8386-03C75B2A90BD}"/>
              </a:ext>
            </a:extLst>
          </p:cNvPr>
          <p:cNvSpPr>
            <a:spLocks/>
          </p:cNvSpPr>
          <p:nvPr/>
        </p:nvSpPr>
        <p:spPr>
          <a:xfrm>
            <a:off x="4698172" y="2709012"/>
            <a:ext cx="4795774" cy="175082"/>
          </a:xfrm>
          <a:prstGeom prst="notched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A80000"/>
              </a:solidFill>
            </a:endParaRPr>
          </a:p>
        </p:txBody>
      </p:sp>
      <p:sp>
        <p:nvSpPr>
          <p:cNvPr id="16" name="Flecha: a la derecha con muesca 15">
            <a:extLst>
              <a:ext uri="{FF2B5EF4-FFF2-40B4-BE49-F238E27FC236}">
                <a16:creationId xmlns:a16="http://schemas.microsoft.com/office/drawing/2014/main" id="{E156A6B2-C55A-478B-81DD-51683D4D4D53}"/>
              </a:ext>
            </a:extLst>
          </p:cNvPr>
          <p:cNvSpPr>
            <a:spLocks/>
          </p:cNvSpPr>
          <p:nvPr/>
        </p:nvSpPr>
        <p:spPr>
          <a:xfrm>
            <a:off x="4698171" y="3069006"/>
            <a:ext cx="2241961" cy="215532"/>
          </a:xfrm>
          <a:prstGeom prst="notchedRightArrow">
            <a:avLst/>
          </a:prstGeom>
          <a:solidFill>
            <a:srgbClr val="A8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7" name="Flecha: a la derecha con muesca 16">
            <a:extLst>
              <a:ext uri="{FF2B5EF4-FFF2-40B4-BE49-F238E27FC236}">
                <a16:creationId xmlns:a16="http://schemas.microsoft.com/office/drawing/2014/main" id="{16FEA1FE-4C4C-447D-BFA6-7FD24D99F4A2}"/>
              </a:ext>
            </a:extLst>
          </p:cNvPr>
          <p:cNvSpPr>
            <a:spLocks/>
          </p:cNvSpPr>
          <p:nvPr/>
        </p:nvSpPr>
        <p:spPr>
          <a:xfrm rot="10800000" flipV="1">
            <a:off x="2736056" y="4882740"/>
            <a:ext cx="3479942" cy="176574"/>
          </a:xfrm>
          <a:prstGeom prst="notched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8" name="Flecha: a la derecha con muesca 17">
            <a:extLst>
              <a:ext uri="{FF2B5EF4-FFF2-40B4-BE49-F238E27FC236}">
                <a16:creationId xmlns:a16="http://schemas.microsoft.com/office/drawing/2014/main" id="{0F6CEFEE-6216-4FC9-AA2E-D0915FEAAFBC}"/>
              </a:ext>
            </a:extLst>
          </p:cNvPr>
          <p:cNvSpPr>
            <a:spLocks/>
          </p:cNvSpPr>
          <p:nvPr/>
        </p:nvSpPr>
        <p:spPr>
          <a:xfrm rot="10800000" flipV="1">
            <a:off x="1527409" y="5189574"/>
            <a:ext cx="4890975" cy="176576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A8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523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125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125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625"/>
                            </p:stCondLst>
                            <p:childTnLst>
                              <p:par>
                                <p:cTn id="3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12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750"/>
                            </p:stCondLst>
                            <p:childTnLst>
                              <p:par>
                                <p:cTn id="4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125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25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250"/>
                            </p:stCondLst>
                            <p:childTnLst>
                              <p:par>
                                <p:cTn id="56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8750"/>
                            </p:stCondLst>
                            <p:childTnLst>
                              <p:par>
                                <p:cTn id="6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6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6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2375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2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6000"/>
                            </p:stCondLst>
                            <p:childTnLst>
                              <p:par>
                                <p:cTn id="79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8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2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3125"/>
                            </p:stCondLst>
                            <p:childTnLst>
                              <p:par>
                                <p:cTn id="90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5125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2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125"/>
                            </p:stCondLst>
                            <p:childTnLst>
                              <p:par>
                                <p:cTn id="101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82125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2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2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25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92625"/>
                            </p:stCondLst>
                            <p:childTnLst>
                              <p:par>
                                <p:cTn id="11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  <p:bldP spid="5" grpId="0" uiExpand="1" build="p"/>
      <p:bldP spid="6" grpId="0" build="p"/>
      <p:bldP spid="8" grpId="0"/>
      <p:bldP spid="12" grpId="0" uiExpand="1" animBg="1"/>
      <p:bldP spid="13" grpId="0" uiExpand="1" animBg="1"/>
      <p:bldP spid="14" grpId="0" uiExpand="1" animBg="1"/>
      <p:bldP spid="16" grpId="0" uiExpand="1" animBg="1"/>
      <p:bldP spid="17" grpId="0" uiExpand="1" animBg="1"/>
      <p:bldP spid="18" grpId="0" uiExpan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2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9962245F-C7F8-4E53-9D6F-173D513A4E6E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BD68888-402C-449A-BBF6-8A1E199574A7}"/>
              </a:ext>
            </a:extLst>
          </p:cNvPr>
          <p:cNvSpPr/>
          <p:nvPr/>
        </p:nvSpPr>
        <p:spPr>
          <a:xfrm>
            <a:off x="479425" y="5408967"/>
            <a:ext cx="11256481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 parte inferior de los muros está cubierta con un soberbio lambrín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azulejos de talavera poblana, en cuya franja superior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sobresalen cabecitas de querubines alternadas con el escudo dominico.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81B0052-435E-48EF-A7DA-EED30DAD67B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AE59D2A-3E50-4E13-8BB9-1F5C077CFC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590" y="429688"/>
            <a:ext cx="7299349" cy="48592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04257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87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1999889A-DA2A-480D-968D-509FDD1560DF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Imagen 9" descr="Imagen que contiene interior, pared, edificio&#10;&#10;Descripción generada con confianza alta">
            <a:extLst>
              <a:ext uri="{FF2B5EF4-FFF2-40B4-BE49-F238E27FC236}">
                <a16:creationId xmlns:a16="http://schemas.microsoft.com/office/drawing/2014/main" id="{80C8F4B1-01F0-4FF3-9BB4-5F4173BD0C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2" y="1269036"/>
            <a:ext cx="7701579" cy="5138398"/>
          </a:xfrm>
          <a:prstGeom prst="snip2DiagRect">
            <a:avLst>
              <a:gd name="adj1" fmla="val 17595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A7B721E-2EA0-447F-919D-ABAC9C7ACD0A}"/>
              </a:ext>
            </a:extLst>
          </p:cNvPr>
          <p:cNvSpPr/>
          <p:nvPr/>
        </p:nvSpPr>
        <p:spPr>
          <a:xfrm>
            <a:off x="481443" y="450566"/>
            <a:ext cx="7767748" cy="5184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ea typeface="+mn-ea"/>
                <a:cs typeface="Arial"/>
              </a:rPr>
              <a:t>Crucero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573D198-B905-469D-A9F7-623EC9085A05}"/>
              </a:ext>
            </a:extLst>
          </p:cNvPr>
          <p:cNvSpPr/>
          <p:nvPr/>
        </p:nvSpPr>
        <p:spPr>
          <a:xfrm>
            <a:off x="7535976" y="429050"/>
            <a:ext cx="4176599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Aunque sus brazos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son muy cortos presentan la misma exuberante decoración en la nave.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0D7736F-A63F-4216-BD1A-E155F54FE4D6}"/>
              </a:ext>
            </a:extLst>
          </p:cNvPr>
          <p:cNvSpPr/>
          <p:nvPr/>
        </p:nvSpPr>
        <p:spPr>
          <a:xfrm>
            <a:off x="8249191" y="2564185"/>
            <a:ext cx="3463384" cy="390106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el lado izquierdo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se aprecia una pintura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La Asunción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María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junto a tallas estofadas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San Juan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San Mateo;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más arriba rodeada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flores y follajes, Santa Isabel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San José.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84F5A337-786E-4B25-B6ED-9E40A91B1CF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733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250" accel="50000" fill="hold">
                                          <p:stCondLst>
                                            <p:cond delay="6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250" accel="50000" fill="hold">
                                          <p:stCondLst>
                                            <p:cond delay="6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4750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/>
      <p:bldP spid="3" grpId="0"/>
      <p:bldP spid="4" grpId="0"/>
      <p:bldP spid="1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1999889A-DA2A-480D-968D-509FDD1560DF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F9CBFAD-C072-4EEF-A600-0CF7C9B00BCD}"/>
              </a:ext>
            </a:extLst>
          </p:cNvPr>
          <p:cNvSpPr/>
          <p:nvPr/>
        </p:nvSpPr>
        <p:spPr>
          <a:xfrm>
            <a:off x="479425" y="1329035"/>
            <a:ext cx="4526622" cy="297773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el brazo derecho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se exhibe un cuadro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con la coronación de maría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las figuras de San Marcos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San Lucas;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el remate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junto a la ventana,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se puede ver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a San Joaquín y Santa Ana.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BC544CA-3D49-4DC5-B7F1-5991AA9378C1}"/>
              </a:ext>
            </a:extLst>
          </p:cNvPr>
          <p:cNvSpPr/>
          <p:nvPr/>
        </p:nvSpPr>
        <p:spPr>
          <a:xfrm>
            <a:off x="479425" y="5114214"/>
            <a:ext cx="11233149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El tributo a los evangelistas se debe a que fueron ellos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los primeros en hablar de la Virgen, cuya familia aparece aquí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rodeada de Ángeles (alabanzas), flores (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ofrendas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), pájaros (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música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)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pelicanos (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símbolo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Narrow" panose="020B0606020202030204" pitchFamily="34" charset="0"/>
              </a:rPr>
              <a:t>cristo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)</a:t>
            </a:r>
          </a:p>
        </p:txBody>
      </p:sp>
      <p:pic>
        <p:nvPicPr>
          <p:cNvPr id="12" name="Imagen 11" descr="Imagen que contiene interior, edificio, pared&#10;&#10;Descripción generada con confianza alta">
            <a:extLst>
              <a:ext uri="{FF2B5EF4-FFF2-40B4-BE49-F238E27FC236}">
                <a16:creationId xmlns:a16="http://schemas.microsoft.com/office/drawing/2014/main" id="{FC4B1F51-204F-47A3-904D-7FBF0C155B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047" y="489049"/>
            <a:ext cx="6646596" cy="4439926"/>
          </a:xfrm>
          <a:prstGeom prst="snip2DiagRect">
            <a:avLst>
              <a:gd name="adj1" fmla="val 18052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84F5A337-786E-4B25-B6ED-9E40A91B1CF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6242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500" accel="50000" fill="hold">
                                          <p:stCondLst>
                                            <p:cond delay="10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500" accel="50000" fill="hold">
                                          <p:stCondLst>
                                            <p:cond delay="10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50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/>
      <p:bldP spid="6" grpId="0"/>
      <p:bldP spid="1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A7B721E-2EA0-447F-919D-ABAC9C7ACD0A}"/>
              </a:ext>
            </a:extLst>
          </p:cNvPr>
          <p:cNvSpPr/>
          <p:nvPr/>
        </p:nvSpPr>
        <p:spPr>
          <a:xfrm>
            <a:off x="6096000" y="570564"/>
            <a:ext cx="5616576" cy="5184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ea typeface="+mn-ea"/>
                <a:cs typeface="Arial"/>
              </a:rPr>
              <a:t>Ábside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EFF713F-AFB7-4343-827C-DC60D265B9F7}"/>
              </a:ext>
            </a:extLst>
          </p:cNvPr>
          <p:cNvSpPr/>
          <p:nvPr/>
        </p:nvSpPr>
        <p:spPr>
          <a:xfrm>
            <a:off x="6096000" y="1209037"/>
            <a:ext cx="5616575" cy="20159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él se encuentra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una enorme pintura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dedicada a la glorificación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triunfo del rosario,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la que se puede ver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a la virgen coronada de rosas.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4B48FBD-EC4E-425A-8C9D-33AC213FC3AC}"/>
              </a:ext>
            </a:extLst>
          </p:cNvPr>
          <p:cNvSpPr/>
          <p:nvPr/>
        </p:nvSpPr>
        <p:spPr>
          <a:xfrm>
            <a:off x="6096000" y="4088989"/>
            <a:ext cx="5616575" cy="233653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Junto con las pinturas del crucero constituye un tríptico descriptivo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la vida celestial de maría,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quien después de subir a los cielos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ser coronada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se presenta en la tierra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para distribuir el rosario.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6CD3BB63-632F-4BE4-B9BB-8001F413D4A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2452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6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0" r="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B1AD7660-3336-4448-B598-D3DB428F564B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A14EA8D-A4F4-422E-9751-F7EDF105EDE2}"/>
              </a:ext>
            </a:extLst>
          </p:cNvPr>
          <p:cNvSpPr/>
          <p:nvPr/>
        </p:nvSpPr>
        <p:spPr>
          <a:xfrm>
            <a:off x="495284" y="1269036"/>
            <a:ext cx="6080708" cy="5184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ea typeface="+mn-ea"/>
                <a:cs typeface="Arial"/>
              </a:rPr>
              <a:t>Altar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5AFAC4B-C8EB-4388-A314-94D99023C973}"/>
              </a:ext>
            </a:extLst>
          </p:cNvPr>
          <p:cNvSpPr/>
          <p:nvPr/>
        </p:nvSpPr>
        <p:spPr>
          <a:xfrm>
            <a:off x="495284" y="2394571"/>
            <a:ext cx="6080708" cy="329833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Este lugar es evocador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la interrelación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entre la arquitectura religiosa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sus simbolismos: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el cuadrado que se forma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el crucero representa la tierra,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 base ochavada de la cúpula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recrea el renacer después de la muerte,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su perfecta curvatura representa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 bóveda celeste, símbolo del paraíso.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6CD3BB63-632F-4BE4-B9BB-8001F413D4A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Imagen 13" descr="Imagen que contiene edificio, exterior, reloj, grande&#10;&#10;Descripción generada con confianza alta">
            <a:extLst>
              <a:ext uri="{FF2B5EF4-FFF2-40B4-BE49-F238E27FC236}">
                <a16:creationId xmlns:a16="http://schemas.microsoft.com/office/drawing/2014/main" id="{4B4BF1D8-04AF-4433-B0BC-D7CF55D3F8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5990" y="609047"/>
            <a:ext cx="4919918" cy="56452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1328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905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/>
      <p:bldP spid="7" grpId="0"/>
      <p:bldP spid="1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D618D19E-93EA-4DE4-88CE-E654549F4FA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A7B721E-2EA0-447F-919D-ABAC9C7ACD0A}"/>
              </a:ext>
            </a:extLst>
          </p:cNvPr>
          <p:cNvSpPr/>
          <p:nvPr/>
        </p:nvSpPr>
        <p:spPr>
          <a:xfrm>
            <a:off x="3306154" y="489049"/>
            <a:ext cx="8406424" cy="5184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ea typeface="+mn-ea"/>
                <a:cs typeface="Arial"/>
              </a:rPr>
              <a:t>Ciprés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5F3D2A3-9498-422E-B5A4-99F3D0E696C1}"/>
              </a:ext>
            </a:extLst>
          </p:cNvPr>
          <p:cNvSpPr/>
          <p:nvPr/>
        </p:nvSpPr>
        <p:spPr>
          <a:xfrm>
            <a:off x="3306152" y="1737811"/>
            <a:ext cx="8406424" cy="182357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El ciprés está debajo de la cúpula de tambor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que resguarda a la virgen del rosario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está conformado por 12 columnas corintias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la base realizadas en mármol de tecali,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representan a los apóstoles.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601687B-274B-49B4-AECD-EDE5A9D3683A}"/>
              </a:ext>
            </a:extLst>
          </p:cNvPr>
          <p:cNvSpPr/>
          <p:nvPr/>
        </p:nvSpPr>
        <p:spPr>
          <a:xfrm>
            <a:off x="3306152" y="4273133"/>
            <a:ext cx="8406423" cy="216982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el primer cuerpo se aprecian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algunos santos dominicos,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en el segundo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doce hermosas columnas salomónicas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cubiertas de rosas y azucenas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que enmarcan a santo domingo.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9EDDCF8-E590-426B-B197-F1E1659DF1C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n 8" descr="Imagen que contiene edificio, interior, oro, reloj&#10;&#10;Descripción generada con confianza alta">
            <a:extLst>
              <a:ext uri="{FF2B5EF4-FFF2-40B4-BE49-F238E27FC236}">
                <a16:creationId xmlns:a16="http://schemas.microsoft.com/office/drawing/2014/main" id="{FBD0A29C-D6DD-4154-AC87-62E72136BE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92" y="481664"/>
            <a:ext cx="2730061" cy="58872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63793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2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137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/>
      <p:bldP spid="3" grpId="0"/>
      <p:bldP spid="4" grpId="0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D618D19E-93EA-4DE4-88CE-E654549F4FA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1147581-CFB8-4A0A-9200-EA424B8D99F7}"/>
              </a:ext>
            </a:extLst>
          </p:cNvPr>
          <p:cNvSpPr/>
          <p:nvPr/>
        </p:nvSpPr>
        <p:spPr>
          <a:xfrm>
            <a:off x="479424" y="432474"/>
            <a:ext cx="11233151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Los santos empotrados a los nichos del techo sostienen racimos de flores, cuatro nervaduras decorativas están abrazadas por plantas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están dispuestas en forma de enredadera.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FD3D3C6-A4C9-4B64-845C-1AAE74FA6C18}"/>
              </a:ext>
            </a:extLst>
          </p:cNvPr>
          <p:cNvSpPr/>
          <p:nvPr/>
        </p:nvSpPr>
        <p:spPr>
          <a:xfrm>
            <a:off x="479424" y="5408967"/>
            <a:ext cx="11233151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También, hay molduras con altorrelieve de plantas propias de la región,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como si se pretendiese recordarnos de la fertilidad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las bondades de ésta tierra.</a:t>
            </a:r>
          </a:p>
        </p:txBody>
      </p:sp>
      <p:pic>
        <p:nvPicPr>
          <p:cNvPr id="10" name="Imagen 9" descr="Imagen que contiene edificio&#10;&#10;Descripción generada con confianza muy alta">
            <a:extLst>
              <a:ext uri="{FF2B5EF4-FFF2-40B4-BE49-F238E27FC236}">
                <a16:creationId xmlns:a16="http://schemas.microsoft.com/office/drawing/2014/main" id="{6F7BD3EA-BF47-4894-8CC4-A1A7F79CBB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823" y="1629029"/>
            <a:ext cx="6896119" cy="36567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E9EDDCF8-E590-426B-B197-F1E1659DF1C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45952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67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412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" grpId="0"/>
      <p:bldP spid="6" grpId="0"/>
      <p:bldP spid="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52A4C1E8-0D0A-421A-AC10-E2352892D5EA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A7B721E-2EA0-447F-919D-ABAC9C7ACD0A}"/>
              </a:ext>
            </a:extLst>
          </p:cNvPr>
          <p:cNvSpPr/>
          <p:nvPr/>
        </p:nvSpPr>
        <p:spPr>
          <a:xfrm>
            <a:off x="479425" y="3273033"/>
            <a:ext cx="5016585" cy="20159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el remate sobre la linternilla,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se encuentra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san Gabriel Arcángel,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figura que remata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esta grandiosa obra barroca firmada por Lucas Pinto.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52E7CC7-EE51-41CE-AB21-A5997829E17D}"/>
              </a:ext>
            </a:extLst>
          </p:cNvPr>
          <p:cNvSpPr/>
          <p:nvPr/>
        </p:nvSpPr>
        <p:spPr>
          <a:xfrm>
            <a:off x="479424" y="1534879"/>
            <a:ext cx="5016586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Incluso,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hay una pequeña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que representa de forma icónica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al astro rey.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3CC3C405-A123-4FA0-9670-F9126F17E74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n 11" descr="Imagen que contiene edificio, interior, grande&#10;&#10;Descripción generada con confianza alta">
            <a:extLst>
              <a:ext uri="{FF2B5EF4-FFF2-40B4-BE49-F238E27FC236}">
                <a16:creationId xmlns:a16="http://schemas.microsoft.com/office/drawing/2014/main" id="{85284500-23B8-4B5E-A57C-720AC2D372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2832" y="656977"/>
            <a:ext cx="6121893" cy="5531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51351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150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  <p:bldP spid="5" grpId="0"/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52A4C1E8-0D0A-421A-AC10-E2352892D5EA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22E408E-336F-462E-8D47-C6E0011F2EC6}"/>
              </a:ext>
            </a:extLst>
          </p:cNvPr>
          <p:cNvSpPr/>
          <p:nvPr/>
        </p:nvSpPr>
        <p:spPr>
          <a:xfrm>
            <a:off x="479424" y="429050"/>
            <a:ext cx="11233151" cy="5184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ea typeface="+mn-ea"/>
                <a:cs typeface="Arial"/>
              </a:rPr>
              <a:t>Coro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AED7C74-2C89-45EC-9B33-5A99CDD78DE3}"/>
              </a:ext>
            </a:extLst>
          </p:cNvPr>
          <p:cNvSpPr/>
          <p:nvPr/>
        </p:nvSpPr>
        <p:spPr>
          <a:xfrm>
            <a:off x="479425" y="1414881"/>
            <a:ext cx="11160394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Aquí se aprecia un relieve en el que hay un grupo de niños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con instrumentos musicales, acompañados por ángeles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bajo la dirección de Dios Padre.</a:t>
            </a:r>
          </a:p>
        </p:txBody>
      </p:sp>
      <p:pic>
        <p:nvPicPr>
          <p:cNvPr id="8" name="Imagen 7" descr="Imagen que contiene edificio, grande, techo, interior&#10;&#10;Descripción generada con confianza alta">
            <a:extLst>
              <a:ext uri="{FF2B5EF4-FFF2-40B4-BE49-F238E27FC236}">
                <a16:creationId xmlns:a16="http://schemas.microsoft.com/office/drawing/2014/main" id="{49884E97-CA72-4D0B-B3CC-57A5EFAC65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830"/>
          <a:stretch/>
        </p:blipFill>
        <p:spPr>
          <a:xfrm>
            <a:off x="552181" y="2829009"/>
            <a:ext cx="11087638" cy="3531363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3CC3C405-A123-4FA0-9670-F9126F17E74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6478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375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  <p:bldP spid="4" grpId="0"/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8AB032D-2146-4745-904D-98D3B6EC282F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A7B721E-2EA0-447F-919D-ABAC9C7ACD0A}"/>
              </a:ext>
            </a:extLst>
          </p:cNvPr>
          <p:cNvSpPr/>
          <p:nvPr/>
        </p:nvSpPr>
        <p:spPr>
          <a:xfrm>
            <a:off x="9335946" y="1449033"/>
            <a:ext cx="2376629" cy="393954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Baldaquino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que protege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a la imagen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Nuestra Señora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del Rosario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coronado con las columnas salomónicas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típicas en la arquitectura barroca.</a:t>
            </a:r>
          </a:p>
        </p:txBody>
      </p:sp>
      <p:pic>
        <p:nvPicPr>
          <p:cNvPr id="10" name="Imagen 9" descr="Imagen que contiene interior, mobiliario&#10;&#10;Descripción generada con confianza alta">
            <a:extLst>
              <a:ext uri="{FF2B5EF4-FFF2-40B4-BE49-F238E27FC236}">
                <a16:creationId xmlns:a16="http://schemas.microsoft.com/office/drawing/2014/main" id="{D85F09A9-6B9D-4A62-924A-146DE8A30F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92" y="489049"/>
            <a:ext cx="8735314" cy="5819903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E931CA2-4E96-4707-B24C-41D42A165A7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3962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3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1875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interior, edificio, pared&#10;&#10;Descripción generada automáticamente">
            <a:extLst>
              <a:ext uri="{FF2B5EF4-FFF2-40B4-BE49-F238E27FC236}">
                <a16:creationId xmlns:a16="http://schemas.microsoft.com/office/drawing/2014/main" id="{F82B42F4-9A64-47A0-83FA-2539556A83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5" name="Imagen 4" descr="Imagen que contiene grande&#10;&#10;Descripción generada automáticamente">
            <a:extLst>
              <a:ext uri="{FF2B5EF4-FFF2-40B4-BE49-F238E27FC236}">
                <a16:creationId xmlns:a16="http://schemas.microsoft.com/office/drawing/2014/main" id="{8C324EB1-7307-4893-8223-A8F45ACD64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n 6" descr="Imagen que contiene oro, grande&#10;&#10;Descripción generada automáticamente">
            <a:extLst>
              <a:ext uri="{FF2B5EF4-FFF2-40B4-BE49-F238E27FC236}">
                <a16:creationId xmlns:a16="http://schemas.microsoft.com/office/drawing/2014/main" id="{9D53C689-4480-4B86-8008-E5263164BC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79214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900DE365-F4F6-4B7B-B76C-26E01D01FF3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2898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0"/>
                            </p:stCondLst>
                            <p:childTnLst>
                              <p:par>
                                <p:cTn id="22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000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5C147F32-85BD-4343-9F73-2B12121515B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1383A45-661E-47AC-95B1-8FA4FC8C8CE5}"/>
              </a:ext>
            </a:extLst>
          </p:cNvPr>
          <p:cNvSpPr/>
          <p:nvPr/>
        </p:nvSpPr>
        <p:spPr>
          <a:xfrm>
            <a:off x="3411153" y="1269036"/>
            <a:ext cx="5501993" cy="528606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¡ Oh madre y </a:t>
            </a:r>
            <a:r>
              <a:rPr lang="es-MX" sz="2800" b="1" dirty="0" err="1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clementísima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virgen del rosario !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Vos que plantasteis en la iglesia,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por medio de vuestro privilegiado hijo domingo, el místico árbol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del santo rosario, haced que abracemos todos tu santa devoción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gocemos su verdadero espíritu;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suerte que aquellas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místicas rosas sean en nuestros labios y </a:t>
            </a:r>
            <a:r>
              <a:rPr lang="es-MX" sz="2800" b="1" dirty="0" err="1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corazónes</a:t>
            </a: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para los pecadores, medicina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para los justos aumento de gracia.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blurRad="50800" dist="63500" dir="5400000" sx="101000" sy="101000" algn="t" rotWithShape="0">
                    <a:srgbClr val="92D05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                                                   Amén.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99AAF50-B09F-4DCF-9236-D55F3B41EB2F}"/>
              </a:ext>
            </a:extLst>
          </p:cNvPr>
          <p:cNvSpPr/>
          <p:nvPr/>
        </p:nvSpPr>
        <p:spPr>
          <a:xfrm>
            <a:off x="479425" y="511486"/>
            <a:ext cx="11196482" cy="5184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ea typeface="+mn-ea"/>
                <a:cs typeface="Arial"/>
              </a:rPr>
              <a:t>Oración a la virgen del rosario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23FED8D-4E8A-493D-B9A5-E99B515B46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8362" y="1248044"/>
            <a:ext cx="2787545" cy="5120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 descr="Imagen que contiene ropa, interior&#10;&#10;Descripción generada con confianza alta">
            <a:extLst>
              <a:ext uri="{FF2B5EF4-FFF2-40B4-BE49-F238E27FC236}">
                <a16:creationId xmlns:a16="http://schemas.microsoft.com/office/drawing/2014/main" id="{AD4ABDB2-2EEF-4076-B0AF-4585BC51F8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93" y="1262792"/>
            <a:ext cx="2923275" cy="51061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B8EC6403-983D-47D3-A1A2-F6487D3DFF5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1833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4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4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37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" grpId="0"/>
      <p:bldP spid="4" grpId="0"/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Imagen que contiene edificio, exterior, reloj, cielo&#10;&#10;Descripción generada con confianza muy alta">
            <a:extLst>
              <a:ext uri="{FF2B5EF4-FFF2-40B4-BE49-F238E27FC236}">
                <a16:creationId xmlns:a16="http://schemas.microsoft.com/office/drawing/2014/main" id="{547A5ACE-1697-4436-9854-007C89CFAB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57"/>
            <a:ext cx="12192000" cy="6858000"/>
          </a:xfrm>
          <a:prstGeom prst="rect">
            <a:avLst/>
          </a:prstGeom>
          <a:noFill/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5C147F32-85BD-4343-9F73-2B12121515B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A7B721E-2EA0-447F-919D-ABAC9C7ACD0A}"/>
              </a:ext>
            </a:extLst>
          </p:cNvPr>
          <p:cNvSpPr/>
          <p:nvPr/>
        </p:nvSpPr>
        <p:spPr>
          <a:xfrm>
            <a:off x="3756039" y="1469427"/>
            <a:ext cx="4499927" cy="424731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La capilla del rosario permanece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como una de las joyas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del barroco novohispano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más importantes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y suntuosas en el continente, prueba palpable del esmero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en los detalles ornamentales,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mismos que servirían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con el proceso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de evangelización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63500" dir="5400000" sx="101000" sy="101000" algn="t" rotWithShape="0">
                    <a:srgbClr val="C00000">
                      <a:alpha val="75000"/>
                    </a:srgbClr>
                  </a:outerShdw>
                </a:effectLst>
                <a:latin typeface="Arial Narrow" panose="020B0606020202030204" pitchFamily="34" charset="0"/>
              </a:rPr>
              <a:t>a los indígenas.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23FED8D-4E8A-493D-B9A5-E99B515B46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92" y="468057"/>
            <a:ext cx="3207538" cy="58924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 descr="Imagen que contiene ropa, interior&#10;&#10;Descripción generada con confianza alta">
            <a:extLst>
              <a:ext uri="{FF2B5EF4-FFF2-40B4-BE49-F238E27FC236}">
                <a16:creationId xmlns:a16="http://schemas.microsoft.com/office/drawing/2014/main" id="{AD4ABDB2-2EEF-4076-B0AF-4585BC51F8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0647" y="482805"/>
            <a:ext cx="3395260" cy="5930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B8EC6403-983D-47D3-A1A2-F6487D3DFF5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7740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8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8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3875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187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/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Presentación sin fines de lucro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rOSARIO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Gino Martinelli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31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35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5D7E0C4E-9F14-458C-8B7C-87887A523EB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Imagen 14" descr="Imagen que contiene edificio, exterior, reloj, cielo&#10;&#10;Descripción generada con confianza muy alta">
            <a:extLst>
              <a:ext uri="{FF2B5EF4-FFF2-40B4-BE49-F238E27FC236}">
                <a16:creationId xmlns:a16="http://schemas.microsoft.com/office/drawing/2014/main" id="{E8033EDE-051B-4CD7-91DD-70CCB39DBB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942"/>
            <a:ext cx="12206794" cy="684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17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825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1453</TotalTime>
  <Words>1407</Words>
  <Application>Microsoft Office PowerPoint</Application>
  <PresentationFormat>Panorámica</PresentationFormat>
  <Paragraphs>405</Paragraphs>
  <Slides>39</Slides>
  <Notes>2</Notes>
  <HiddenSlides>0</HiddenSlides>
  <MMClips>2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39</vt:i4>
      </vt:variant>
    </vt:vector>
  </HeadingPairs>
  <TitlesOfParts>
    <vt:vector size="55" baseType="lpstr">
      <vt:lpstr>Algerian</vt:lpstr>
      <vt:lpstr>AlgerianBasSCD</vt:lpstr>
      <vt:lpstr>Arial</vt:lpstr>
      <vt:lpstr>Arial Narrow</vt:lpstr>
      <vt:lpstr>Arial Rounded MT Bold</vt:lpstr>
      <vt:lpstr>Calibri</vt:lpstr>
      <vt:lpstr>Calibri Light</vt:lpstr>
      <vt:lpstr>CommercialScrD</vt:lpstr>
      <vt:lpstr>Cooper Black</vt:lpstr>
      <vt:lpstr>Edwardian Script ITC</vt:lpstr>
      <vt:lpstr>Kristen ITC</vt:lpstr>
      <vt:lpstr>Times New Roman</vt:lpstr>
      <vt:lpstr>Verdana</vt:lpstr>
      <vt:lpstr>Tema de Office</vt:lpstr>
      <vt:lpstr>1_Tema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26  La Capilla del Rosario  31' 35''  M</dc:title>
  <dc:creator>Eagle's nest</dc:creator>
  <cp:lastModifiedBy>Eagle's nest</cp:lastModifiedBy>
  <cp:revision>133</cp:revision>
  <dcterms:created xsi:type="dcterms:W3CDTF">2018-06-04T13:35:57Z</dcterms:created>
  <dcterms:modified xsi:type="dcterms:W3CDTF">2018-12-13T03:25:11Z</dcterms:modified>
</cp:coreProperties>
</file>