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65" r:id="rId4"/>
    <p:sldId id="264" r:id="rId5"/>
    <p:sldId id="263" r:id="rId6"/>
    <p:sldId id="266" r:id="rId7"/>
    <p:sldId id="267" r:id="rId8"/>
    <p:sldId id="270" r:id="rId9"/>
    <p:sldId id="281" r:id="rId10"/>
    <p:sldId id="283" r:id="rId11"/>
    <p:sldId id="284" r:id="rId12"/>
    <p:sldId id="282" r:id="rId13"/>
    <p:sldId id="285" r:id="rId14"/>
    <p:sldId id="286" r:id="rId15"/>
    <p:sldId id="287" r:id="rId16"/>
    <p:sldId id="289" r:id="rId17"/>
    <p:sldId id="293" r:id="rId18"/>
    <p:sldId id="288" r:id="rId19"/>
    <p:sldId id="269" r:id="rId20"/>
    <p:sldId id="290" r:id="rId21"/>
    <p:sldId id="292" r:id="rId22"/>
    <p:sldId id="291" r:id="rId23"/>
    <p:sldId id="297" r:id="rId24"/>
    <p:sldId id="298" r:id="rId25"/>
    <p:sldId id="299" r:id="rId26"/>
    <p:sldId id="300" r:id="rId27"/>
    <p:sldId id="301" r:id="rId28"/>
    <p:sldId id="294" r:id="rId29"/>
    <p:sldId id="280" r:id="rId30"/>
    <p:sldId id="296" r:id="rId31"/>
  </p:sldIdLst>
  <p:sldSz cx="9144000" cy="5143500" type="screen16x9"/>
  <p:notesSz cx="6858000" cy="9144000"/>
  <p:embeddedFontLst>
    <p:embeddedFont>
      <p:font typeface="Calibri" pitchFamily="34" charset="0"/>
      <p:regular r:id="rId32"/>
      <p:bold r:id="rId33"/>
      <p:italic r:id="rId34"/>
      <p:boldItalic r:id="rId35"/>
    </p:embeddedFont>
    <p:embeddedFont>
      <p:font typeface="Berlin Sans FB Demi" pitchFamily="34" charset="0"/>
      <p:bold r:id="rId36"/>
    </p:embeddedFont>
    <p:embeddedFont>
      <p:font typeface="Bradley Hand ITC" pitchFamily="66" charset="0"/>
      <p:regular r:id="rId37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s9Dc/o840OHoTRDuhuBiA==" hashData="zi4A8kEuLQJcKEZ672qRKbqnGf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852" y="-63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2.fntdata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CAA8-FB59-45B0-8225-0506173BD9A1}" type="datetimeFigureOut">
              <a:rPr lang="es-AR" smtClean="0"/>
              <a:t>30/08/2014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A5B33-F168-40A4-8966-560B88F8D0B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1338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CAA8-FB59-45B0-8225-0506173BD9A1}" type="datetimeFigureOut">
              <a:rPr lang="es-AR" smtClean="0"/>
              <a:t>30/08/2014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A5B33-F168-40A4-8966-560B88F8D0B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56231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CAA8-FB59-45B0-8225-0506173BD9A1}" type="datetimeFigureOut">
              <a:rPr lang="es-AR" smtClean="0"/>
              <a:t>30/08/2014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A5B33-F168-40A4-8966-560B88F8D0B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41906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CAA8-FB59-45B0-8225-0506173BD9A1}" type="datetimeFigureOut">
              <a:rPr lang="es-AR" smtClean="0"/>
              <a:t>30/08/2014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A5B33-F168-40A4-8966-560B88F8D0B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53601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CAA8-FB59-45B0-8225-0506173BD9A1}" type="datetimeFigureOut">
              <a:rPr lang="es-AR" smtClean="0"/>
              <a:t>30/08/2014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A5B33-F168-40A4-8966-560B88F8D0B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3438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CAA8-FB59-45B0-8225-0506173BD9A1}" type="datetimeFigureOut">
              <a:rPr lang="es-AR" smtClean="0"/>
              <a:t>30/08/2014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A5B33-F168-40A4-8966-560B88F8D0B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11356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CAA8-FB59-45B0-8225-0506173BD9A1}" type="datetimeFigureOut">
              <a:rPr lang="es-AR" smtClean="0"/>
              <a:t>30/08/2014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A5B33-F168-40A4-8966-560B88F8D0B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08121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CAA8-FB59-45B0-8225-0506173BD9A1}" type="datetimeFigureOut">
              <a:rPr lang="es-AR" smtClean="0"/>
              <a:t>30/08/2014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A5B33-F168-40A4-8966-560B88F8D0B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67071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CAA8-FB59-45B0-8225-0506173BD9A1}" type="datetimeFigureOut">
              <a:rPr lang="es-AR" smtClean="0"/>
              <a:t>30/08/2014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A5B33-F168-40A4-8966-560B88F8D0B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32067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CAA8-FB59-45B0-8225-0506173BD9A1}" type="datetimeFigureOut">
              <a:rPr lang="es-AR" smtClean="0"/>
              <a:t>30/08/2014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A5B33-F168-40A4-8966-560B88F8D0B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09249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CAA8-FB59-45B0-8225-0506173BD9A1}" type="datetimeFigureOut">
              <a:rPr lang="es-AR" smtClean="0"/>
              <a:t>30/08/2014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A5B33-F168-40A4-8966-560B88F8D0B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31033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D0DC6A-FAA8-4BCE-8A50-E62A0088F7B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042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09CAA8-FB59-45B0-8225-0506173BD9A1}" type="datetimeFigureOut">
              <a:rPr lang="es-AR" smtClean="0"/>
              <a:t>30/08/2014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7A5B33-F168-40A4-8966-560B88F8D0B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44311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911045E-E731-4012-9CA4-7D9573BDA06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kurtwenner.com/pavement_gallery_1.html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9912" y="1923678"/>
            <a:ext cx="3276871" cy="29075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>
              <a:rot lat="1200000" lon="19800000" rev="0"/>
            </a:camera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83568" y="1131589"/>
            <a:ext cx="10657184" cy="984885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AR" sz="58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Pinturas “on </a:t>
            </a:r>
            <a:r>
              <a:rPr lang="es-AR" sz="5800" b="1" spc="5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es-AR" sz="58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AR" sz="5400" b="1" spc="5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floor</a:t>
            </a:r>
            <a:r>
              <a:rPr lang="es-AR" sz="58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” 3D</a:t>
            </a:r>
            <a:endParaRPr lang="es-AR" sz="58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693584" y="3795886"/>
            <a:ext cx="345973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AR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Arte Anamórfico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251520" y="195486"/>
            <a:ext cx="19820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Avance automático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 rot="19477517">
            <a:off x="8179205" y="4424021"/>
            <a:ext cx="10631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2014</a:t>
            </a:r>
            <a:endParaRPr lang="es-AR" b="1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486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mg.izismile.com/img/img7/20140529/1000/seriously_trippy_gifs_02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76170" y="299923"/>
            <a:ext cx="3888432" cy="3888432"/>
          </a:xfrm>
          <a:prstGeom prst="rect">
            <a:avLst/>
          </a:prstGeom>
          <a:noFill/>
        </p:spPr>
      </p:pic>
      <p:grpSp>
        <p:nvGrpSpPr>
          <p:cNvPr id="2" name="1 Grupo"/>
          <p:cNvGrpSpPr/>
          <p:nvPr/>
        </p:nvGrpSpPr>
        <p:grpSpPr>
          <a:xfrm>
            <a:off x="550853" y="1981849"/>
            <a:ext cx="5179487" cy="1538883"/>
            <a:chOff x="755576" y="1981849"/>
            <a:chExt cx="5179487" cy="1538883"/>
          </a:xfrm>
          <a:scene3d>
            <a:camera prst="orthographicFront">
              <a:rot lat="1200000" lon="18600000" rev="0"/>
            </a:camera>
            <a:lightRig rig="threePt" dir="t"/>
          </a:scene3d>
        </p:grpSpPr>
        <p:sp>
          <p:nvSpPr>
            <p:cNvPr id="6" name="5 CuadroTexto"/>
            <p:cNvSpPr txBox="1"/>
            <p:nvPr/>
          </p:nvSpPr>
          <p:spPr>
            <a:xfrm>
              <a:off x="755576" y="1981849"/>
              <a:ext cx="843501" cy="153888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9400" b="1" spc="50" dirty="0" smtClean="0">
                  <a:ln w="11430"/>
                  <a:solidFill>
                    <a:srgbClr val="FFFF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  <a:reflection blurRad="6350" stA="55000" endA="50" endPos="85000" dist="60007" dir="5400000" sy="-100000" algn="bl" rotWithShape="0"/>
                  </a:effectLst>
                </a:rPr>
                <a:t>K</a:t>
              </a:r>
              <a:endParaRPr lang="es-AR" sz="94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endParaRPr>
            </a:p>
          </p:txBody>
        </p:sp>
        <p:sp>
          <p:nvSpPr>
            <p:cNvPr id="7" name="6 CuadroTexto"/>
            <p:cNvSpPr txBox="1"/>
            <p:nvPr/>
          </p:nvSpPr>
          <p:spPr>
            <a:xfrm>
              <a:off x="1456458" y="2007846"/>
              <a:ext cx="797013" cy="146193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8900" b="1" spc="50" dirty="0" smtClean="0">
                  <a:ln w="11430"/>
                  <a:solidFill>
                    <a:srgbClr val="FFFF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  <a:reflection blurRad="6350" stA="55000" endA="50" endPos="85000" dist="60007" dir="5400000" sy="-100000" algn="bl" rotWithShape="0"/>
                  </a:effectLst>
                </a:rPr>
                <a:t>u</a:t>
              </a:r>
              <a:endParaRPr lang="es-AR" sz="89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endParaRPr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2499437" y="2090977"/>
              <a:ext cx="542136" cy="130805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7900" b="1" spc="50" dirty="0" smtClean="0">
                  <a:ln w="11430"/>
                  <a:solidFill>
                    <a:srgbClr val="FFFF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  <a:reflection blurRad="6350" stA="55000" endA="50" endPos="85000" dist="60007" dir="5400000" sy="-100000" algn="bl" rotWithShape="0"/>
                  </a:effectLst>
                </a:rPr>
                <a:t>t</a:t>
              </a:r>
              <a:endParaRPr lang="es-AR" sz="79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endParaRPr>
            </a:p>
          </p:txBody>
        </p:sp>
        <p:sp>
          <p:nvSpPr>
            <p:cNvPr id="9" name="8 CuadroTexto"/>
            <p:cNvSpPr txBox="1"/>
            <p:nvPr/>
          </p:nvSpPr>
          <p:spPr>
            <a:xfrm>
              <a:off x="3053646" y="2097908"/>
              <a:ext cx="1045479" cy="123110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7400" b="1" spc="50" dirty="0" smtClean="0">
                  <a:ln w="11430"/>
                  <a:solidFill>
                    <a:srgbClr val="FFFF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  <a:reflection blurRad="6350" stA="55000" endA="50" endPos="85000" dist="60007" dir="5400000" sy="-100000" algn="bl" rotWithShape="0"/>
                  </a:effectLst>
                </a:rPr>
                <a:t>W</a:t>
              </a:r>
              <a:endParaRPr lang="es-AR" sz="74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endParaRPr>
            </a:p>
          </p:txBody>
        </p:sp>
        <p:sp>
          <p:nvSpPr>
            <p:cNvPr id="10" name="9 CuadroTexto"/>
            <p:cNvSpPr txBox="1"/>
            <p:nvPr/>
          </p:nvSpPr>
          <p:spPr>
            <a:xfrm>
              <a:off x="3906631" y="2145253"/>
              <a:ext cx="636713" cy="115416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6900" b="1" spc="50" dirty="0" smtClean="0">
                  <a:ln w="11430"/>
                  <a:solidFill>
                    <a:srgbClr val="FFFF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  <a:reflection blurRad="6350" stA="55000" endA="50" endPos="85000" dist="60007" dir="5400000" sy="-100000" algn="bl" rotWithShape="0"/>
                  </a:effectLst>
                </a:rPr>
                <a:t>e</a:t>
              </a:r>
              <a:endParaRPr lang="es-AR" sz="69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endParaRPr>
            </a:p>
          </p:txBody>
        </p:sp>
        <p:sp>
          <p:nvSpPr>
            <p:cNvPr id="11" name="10 CuadroTexto"/>
            <p:cNvSpPr txBox="1"/>
            <p:nvPr/>
          </p:nvSpPr>
          <p:spPr>
            <a:xfrm>
              <a:off x="4801993" y="2244139"/>
              <a:ext cx="609462" cy="1000274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5900" b="1" spc="50" dirty="0" smtClean="0">
                  <a:ln w="11430"/>
                  <a:solidFill>
                    <a:srgbClr val="FFFF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  <a:reflection blurRad="6350" stA="55000" endA="50" endPos="85000" dist="60007" dir="5400000" sy="-100000" algn="bl" rotWithShape="0"/>
                  </a:effectLst>
                </a:rPr>
                <a:t>n</a:t>
              </a:r>
              <a:endParaRPr lang="es-AR" sz="59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endParaRPr>
            </a:p>
          </p:txBody>
        </p:sp>
        <p:sp>
          <p:nvSpPr>
            <p:cNvPr id="12" name="11 CuadroTexto"/>
            <p:cNvSpPr txBox="1"/>
            <p:nvPr/>
          </p:nvSpPr>
          <p:spPr>
            <a:xfrm>
              <a:off x="4376170" y="2190747"/>
              <a:ext cx="631904" cy="1077218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6400" b="1" spc="50" dirty="0" smtClean="0">
                  <a:ln w="11430"/>
                  <a:solidFill>
                    <a:srgbClr val="FFFF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  <a:reflection blurRad="6350" stA="55000" endA="50" endPos="85000" dist="60007" dir="5400000" sy="-100000" algn="bl" rotWithShape="0"/>
                  </a:effectLst>
                </a:rPr>
                <a:t>n</a:t>
              </a:r>
              <a:endParaRPr lang="es-AR" sz="64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endParaRPr>
            </a:p>
          </p:txBody>
        </p:sp>
        <p:sp>
          <p:nvSpPr>
            <p:cNvPr id="13" name="12 CuadroTexto"/>
            <p:cNvSpPr txBox="1"/>
            <p:nvPr/>
          </p:nvSpPr>
          <p:spPr>
            <a:xfrm>
              <a:off x="5191410" y="2280828"/>
              <a:ext cx="538930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5400" b="1" spc="50" dirty="0" smtClean="0">
                  <a:ln w="11430"/>
                  <a:solidFill>
                    <a:srgbClr val="FFFF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  <a:reflection blurRad="6350" stA="55000" endA="50" endPos="85000" dist="60007" dir="5400000" sy="-100000" algn="bl" rotWithShape="0"/>
                  </a:effectLst>
                </a:rPr>
                <a:t>e</a:t>
              </a:r>
              <a:endParaRPr lang="es-AR" sz="54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endParaRPr>
            </a:p>
          </p:txBody>
        </p:sp>
        <p:sp>
          <p:nvSpPr>
            <p:cNvPr id="14" name="13 CuadroTexto"/>
            <p:cNvSpPr txBox="1"/>
            <p:nvPr/>
          </p:nvSpPr>
          <p:spPr>
            <a:xfrm>
              <a:off x="5521167" y="2335330"/>
              <a:ext cx="413896" cy="84638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4900" b="1" spc="50" dirty="0" smtClean="0">
                  <a:ln w="11430"/>
                  <a:solidFill>
                    <a:srgbClr val="FFFF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  <a:reflection blurRad="6350" stA="55000" endA="50" endPos="85000" dist="60007" dir="5400000" sy="-100000" algn="bl" rotWithShape="0"/>
                  </a:effectLst>
                </a:rPr>
                <a:t>r</a:t>
              </a:r>
              <a:endParaRPr lang="es-AR" sz="49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endParaRPr>
            </a:p>
          </p:txBody>
        </p:sp>
        <p:sp>
          <p:nvSpPr>
            <p:cNvPr id="18" name="17 CuadroTexto"/>
            <p:cNvSpPr txBox="1"/>
            <p:nvPr/>
          </p:nvSpPr>
          <p:spPr>
            <a:xfrm>
              <a:off x="2090481" y="2046317"/>
              <a:ext cx="574196" cy="138499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8400" b="1" spc="50" dirty="0" smtClean="0">
                  <a:ln w="11430"/>
                  <a:solidFill>
                    <a:srgbClr val="FFFF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  <a:reflection blurRad="6350" stA="55000" endA="50" endPos="85000" dist="60007" dir="5400000" sy="-100000" algn="bl" rotWithShape="0"/>
                  </a:effectLst>
                </a:rPr>
                <a:t>r</a:t>
              </a:r>
              <a:endParaRPr lang="es-AR" sz="84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endParaRPr>
            </a:p>
          </p:txBody>
        </p:sp>
      </p:grpSp>
      <p:sp>
        <p:nvSpPr>
          <p:cNvPr id="15" name="14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303820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398">
        <p14:prism/>
        <p:sndAc>
          <p:stSnd loop="1">
            <p:snd r:embed="rId2" name="04 - Traveling Wilburys - Tratalo con cuidado.wav"/>
          </p:stSnd>
        </p:sndAc>
      </p:transition>
    </mc:Choice>
    <mc:Fallback xmlns="">
      <p:transition spd="slow" advTm="4398">
        <p:fade/>
        <p:sndAc>
          <p:stSnd loop="1">
            <p:snd r:embed="rId4" name="04 - Traveling Wilburys - Tratalo con cuidad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0"/>
            <a:ext cx="5878286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414995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500">
        <p14:prism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0"/>
            <a:ext cx="5472608" cy="5139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294565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500">
        <p14:prism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1" y="-15049"/>
            <a:ext cx="6675039" cy="5112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222303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500">
        <p14:prism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756" y="0"/>
            <a:ext cx="4649492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403640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0">
        <p14:ferris dir="l"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02770" y="21658"/>
            <a:ext cx="5921557" cy="5121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7372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00">
        <p14:ferris dir="l"/>
      </p:transition>
    </mc:Choice>
    <mc:Fallback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33447" y="14805"/>
            <a:ext cx="3672408" cy="5134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3417365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00">
        <p14:ferris dir="l"/>
      </p:transition>
    </mc:Choice>
    <mc:Fallback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647" y="7038"/>
            <a:ext cx="4485074" cy="5136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368617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500">
        <p14:glitter pattern="hexagon"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8042" y="0"/>
            <a:ext cx="3528392" cy="510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2411811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500">
        <p14:glitter pattern="hexagon"/>
      </p:transition>
    </mc:Choice>
    <mc:Fallback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848" y="12576"/>
            <a:ext cx="7131550" cy="5128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308704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500">
        <p14:glitter pattern="hexagon"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7" y="13676"/>
            <a:ext cx="3493229" cy="5129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174883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500">
        <p14:window dir="vert"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167" y="0"/>
            <a:ext cx="7168885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164899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500">
        <p14:window dir="vert"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258" y="9605"/>
            <a:ext cx="3802376" cy="5133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50429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500">
        <p14:window dir="vert"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987" y="8022"/>
            <a:ext cx="3330197" cy="5135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884"/>
          <a:stretch/>
        </p:blipFill>
        <p:spPr bwMode="auto">
          <a:xfrm>
            <a:off x="1131672" y="319488"/>
            <a:ext cx="6857361" cy="4556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450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500">
        <p14:gallery dir="l"/>
      </p:transition>
    </mc:Choice>
    <mc:Fallback xmlns="">
      <p:transition spd="slow" advTm="6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819" y="0"/>
            <a:ext cx="3997433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98646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500">
        <p14:gallery dir="l"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904" y="0"/>
            <a:ext cx="6863165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313191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500">
        <p14:gallery dir="l"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http://www.szeretlekmagyarorszag.hu/wp-content/uploads/2013/04/asp_970px_jardaThe_Moneyp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527"/>
            <a:ext cx="553125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11531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490">
        <p14:vortex dir="r"/>
      </p:transition>
    </mc:Choice>
    <mc:Fallback xmlns="">
      <p:transition spd="slow" advTm="44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808" y="-8732"/>
            <a:ext cx="4283180" cy="5152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1501809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500">
        <p14:vortex dir="r"/>
      </p:transition>
    </mc:Choice>
    <mc:Fallback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228" y="8777"/>
            <a:ext cx="3519542" cy="513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104115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500">
        <p14:vortex dir="r"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1"/>
            <a:ext cx="7067984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36010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500">
        <p14:shred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eonardo in Mil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296" y="-1"/>
            <a:ext cx="3769960" cy="5140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086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500">
        <p14:ripple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hariot of the Su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104" y="0"/>
            <a:ext cx="3528392" cy="512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813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500">
        <p14:ripple/>
      </p:transition>
    </mc:Choice>
    <mc:Fallback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he Big Sal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520" y="0"/>
            <a:ext cx="4572028" cy="5113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The Big Sala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96"/>
          <a:stretch/>
        </p:blipFill>
        <p:spPr bwMode="auto">
          <a:xfrm>
            <a:off x="337007" y="8416"/>
            <a:ext cx="843704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90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500">
        <p14:ripple/>
      </p:transition>
    </mc:Choice>
    <mc:Fallback xmlns="">
      <p:transition spd="slow" advTm="6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orthwest Fantas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35886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8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500">
        <p14:prism isInverted="1"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od of W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055"/>
            <a:ext cx="6337010" cy="516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633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500">
        <p14:prism isInverted="1"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47864" y="820442"/>
            <a:ext cx="1944216" cy="25987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glow rad="228600">
              <a:srgbClr val="FFFF00">
                <a:alpha val="30000"/>
              </a:srgbClr>
            </a:glow>
            <a:outerShdw dist="35921" dir="2700000" algn="ctr" rotWithShape="0">
              <a:schemeClr val="bg2"/>
            </a:outerShdw>
            <a:softEdge rad="63500"/>
          </a:effectLst>
          <a:scene3d>
            <a:camera prst="perspectiveContrastingRightFacing" fov="4800000">
              <a:rot lat="600000" lon="21000000" rev="0"/>
            </a:camera>
            <a:lightRig rig="threePt" dir="t">
              <a:rot lat="0" lon="0" rev="2700000"/>
            </a:lightRig>
          </a:scene3d>
          <a:sp3d>
            <a:bevelT h="38100"/>
            <a:bevelB prst="relaxedInset"/>
            <a:contourClr>
              <a:srgbClr val="C0C0C0"/>
            </a:contourClr>
          </a:sp3d>
          <a:extLst/>
        </p:spPr>
      </p:pic>
      <p:sp>
        <p:nvSpPr>
          <p:cNvPr id="3" name="2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5796136" y="1995686"/>
            <a:ext cx="25442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Bradley Hand ITC" pitchFamily="66" charset="0"/>
              </a:rPr>
              <a:t>Estados Unidos</a:t>
            </a:r>
            <a:endParaRPr lang="es-AR" sz="2800" b="1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 rot="16200000">
            <a:off x="1014158" y="1703299"/>
            <a:ext cx="2751074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6600" b="1" dirty="0" err="1" smtClean="0">
                <a:ln w="11430"/>
                <a:solidFill>
                  <a:srgbClr val="FF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adley Hand ITC" pitchFamily="66" charset="0"/>
              </a:rPr>
              <a:t>Weener</a:t>
            </a:r>
            <a:endParaRPr lang="es-AR" sz="6600" b="1" dirty="0">
              <a:ln w="11430"/>
              <a:solidFill>
                <a:srgbClr val="FF99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 rot="16200000">
            <a:off x="824540" y="1703297"/>
            <a:ext cx="1896673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66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adley Hand ITC" pitchFamily="66" charset="0"/>
              </a:rPr>
              <a:t>Kurt</a:t>
            </a:r>
            <a:endParaRPr lang="es-AR" sz="66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1026" name="Picture 2" descr="http://folac.org/folac/images/stories/banderas/bandera_estados_unidos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090464"/>
            <a:ext cx="14287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827584" y="4289902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400" b="1" dirty="0" smtClean="0">
                <a:solidFill>
                  <a:schemeClr val="bg1"/>
                </a:solidFill>
                <a:latin typeface="Bradley Hand ITC" pitchFamily="66" charset="0"/>
              </a:rPr>
              <a:t>Música: Trátalo </a:t>
            </a:r>
            <a:r>
              <a:rPr lang="es-AR" sz="2400" b="1" dirty="0">
                <a:solidFill>
                  <a:schemeClr val="bg1"/>
                </a:solidFill>
                <a:latin typeface="Bradley Hand ITC" pitchFamily="66" charset="0"/>
              </a:rPr>
              <a:t>con </a:t>
            </a:r>
            <a:r>
              <a:rPr lang="es-AR" sz="2400" b="1" dirty="0" smtClean="0">
                <a:solidFill>
                  <a:schemeClr val="bg1"/>
                </a:solidFill>
                <a:latin typeface="Bradley Hand ITC" pitchFamily="66" charset="0"/>
              </a:rPr>
              <a:t>cuidado - </a:t>
            </a:r>
            <a:r>
              <a:rPr lang="es-AR" sz="2400" b="1" dirty="0" err="1" smtClean="0">
                <a:solidFill>
                  <a:schemeClr val="bg1"/>
                </a:solidFill>
                <a:latin typeface="Bradley Hand ITC" pitchFamily="66" charset="0"/>
              </a:rPr>
              <a:t>Traveling</a:t>
            </a:r>
            <a:r>
              <a:rPr lang="es-AR" sz="2400" b="1" dirty="0" smtClean="0">
                <a:solidFill>
                  <a:schemeClr val="bg1"/>
                </a:solidFill>
                <a:latin typeface="Bradley Hand ITC" pitchFamily="66" charset="0"/>
              </a:rPr>
              <a:t> </a:t>
            </a:r>
            <a:r>
              <a:rPr lang="es-AR" sz="2400" b="1" dirty="0" err="1" smtClean="0">
                <a:solidFill>
                  <a:schemeClr val="bg1"/>
                </a:solidFill>
                <a:latin typeface="Bradley Hand ITC" pitchFamily="66" charset="0"/>
              </a:rPr>
              <a:t>Wilburys</a:t>
            </a:r>
            <a:endParaRPr lang="es-AR" sz="2400" b="1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-122661" y="3700103"/>
            <a:ext cx="93610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400" b="1" dirty="0" smtClean="0">
                <a:solidFill>
                  <a:schemeClr val="bg1"/>
                </a:solidFill>
                <a:latin typeface="Bradley Hand ITC" pitchFamily="66" charset="0"/>
              </a:rPr>
              <a:t>Imágenes</a:t>
            </a:r>
            <a:r>
              <a:rPr lang="es-AR" sz="2400" b="1" dirty="0">
                <a:solidFill>
                  <a:schemeClr val="bg1"/>
                </a:solidFill>
                <a:latin typeface="Bradley Hand ITC" pitchFamily="66" charset="0"/>
              </a:rPr>
              <a:t>: </a:t>
            </a:r>
            <a:r>
              <a:rPr lang="es-AR" sz="2400" b="1" dirty="0">
                <a:solidFill>
                  <a:schemeClr val="bg1"/>
                </a:solidFill>
                <a:latin typeface="Bradley Hand ITC" pitchFamily="66" charset="0"/>
                <a:hlinkClick r:id="rId4"/>
              </a:rPr>
              <a:t>http://</a:t>
            </a:r>
            <a:r>
              <a:rPr lang="es-AR" sz="2400" b="1" dirty="0" smtClean="0">
                <a:solidFill>
                  <a:schemeClr val="bg1"/>
                </a:solidFill>
                <a:latin typeface="Bradley Hand ITC" pitchFamily="66" charset="0"/>
                <a:hlinkClick r:id="rId4"/>
              </a:rPr>
              <a:t>kurtwenner.com/pavement_gallery_1.html</a:t>
            </a:r>
            <a:endParaRPr lang="es-AR" sz="2400" b="1" dirty="0" smtClean="0">
              <a:solidFill>
                <a:schemeClr val="bg1"/>
              </a:solidFill>
              <a:latin typeface="Bradley Hand ITC" pitchFamily="66" charset="0"/>
            </a:endParaRPr>
          </a:p>
          <a:p>
            <a:pPr algn="ctr"/>
            <a:endParaRPr lang="es-AR" sz="2400" b="1" dirty="0">
              <a:solidFill>
                <a:schemeClr val="bg1"/>
              </a:solidFill>
              <a:latin typeface="Bradley Hand ITC" pitchFamily="66" charset="0"/>
            </a:endParaRPr>
          </a:p>
          <a:p>
            <a:pPr algn="ctr"/>
            <a:endParaRPr lang="es-AR" sz="2400" b="1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36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500">
        <p14:shred/>
      </p:transition>
    </mc:Choice>
    <mc:Fallback xmlns="">
      <p:transition spd="slow" advTm="4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"/>
                            </p:stCondLst>
                            <p:childTnLst>
                              <p:par>
                                <p:cTn id="18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200"/>
                            </p:stCondLst>
                            <p:childTnLst>
                              <p:par>
                                <p:cTn id="5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5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91560" y="411510"/>
            <a:ext cx="85689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AR" dirty="0">
                <a:solidFill>
                  <a:schemeClr val="bg1"/>
                </a:solidFill>
              </a:rPr>
              <a:t>	</a:t>
            </a:r>
            <a:r>
              <a:rPr lang="es-AR" dirty="0" err="1" smtClean="0">
                <a:solidFill>
                  <a:schemeClr val="bg1"/>
                </a:solidFill>
              </a:rPr>
              <a:t>Wenner</a:t>
            </a:r>
            <a:r>
              <a:rPr lang="es-AR" dirty="0" smtClean="0">
                <a:solidFill>
                  <a:schemeClr val="bg1"/>
                </a:solidFill>
              </a:rPr>
              <a:t> </a:t>
            </a:r>
            <a:r>
              <a:rPr lang="es-AR" dirty="0">
                <a:solidFill>
                  <a:schemeClr val="bg1"/>
                </a:solidFill>
              </a:rPr>
              <a:t>nació en Ann Arbor, Michigan y creció en Santa Bárbara, California. Su primer mural lo realizó a la edad de 16 años y al cumplir los 17 ya trabajaba como artista gráfico. Trabajó para la NASA como ilustrador científico, creando bocetos para proyectos espaciales del futuro. En 1982 dejó la NASA y se trasladó a Italia para estudiar arte</a:t>
            </a:r>
            <a:r>
              <a:rPr lang="es-AR" dirty="0" smtClean="0">
                <a:solidFill>
                  <a:schemeClr val="bg1"/>
                </a:solidFill>
              </a:rPr>
              <a:t>.</a:t>
            </a:r>
          </a:p>
          <a:p>
            <a:pPr algn="just"/>
            <a:endParaRPr lang="es-AR" dirty="0" smtClean="0">
              <a:solidFill>
                <a:schemeClr val="bg1"/>
              </a:solidFill>
            </a:endParaRPr>
          </a:p>
          <a:p>
            <a:pPr algn="just"/>
            <a:r>
              <a:rPr lang="es-AR" dirty="0" smtClean="0">
                <a:solidFill>
                  <a:schemeClr val="bg1"/>
                </a:solidFill>
              </a:rPr>
              <a:t> 	Viviendo </a:t>
            </a:r>
            <a:r>
              <a:rPr lang="es-AR" dirty="0">
                <a:solidFill>
                  <a:schemeClr val="bg1"/>
                </a:solidFill>
              </a:rPr>
              <a:t>en Roma estudió los grandes maestros, su inclinación artística lo llevó hacia el arte figurativo neoclásico que le ayudó a desarrollar su particular estilo.</a:t>
            </a:r>
          </a:p>
          <a:p>
            <a:pPr algn="just"/>
            <a:r>
              <a:rPr lang="es-AR" dirty="0" err="1" smtClean="0">
                <a:solidFill>
                  <a:schemeClr val="bg1"/>
                </a:solidFill>
              </a:rPr>
              <a:t>Kurt</a:t>
            </a:r>
            <a:r>
              <a:rPr lang="es-AR" dirty="0" smtClean="0">
                <a:solidFill>
                  <a:schemeClr val="bg1"/>
                </a:solidFill>
              </a:rPr>
              <a:t> </a:t>
            </a:r>
            <a:r>
              <a:rPr lang="es-AR" dirty="0">
                <a:solidFill>
                  <a:schemeClr val="bg1"/>
                </a:solidFill>
              </a:rPr>
              <a:t>Wenner asistió a la Escuela de Diseño y el Centro de Arte de </a:t>
            </a:r>
            <a:r>
              <a:rPr lang="es-AR" dirty="0" smtClean="0">
                <a:solidFill>
                  <a:schemeClr val="bg1"/>
                </a:solidFill>
              </a:rPr>
              <a:t>Rhode Island y Escuela </a:t>
            </a:r>
            <a:r>
              <a:rPr lang="es-AR" dirty="0">
                <a:solidFill>
                  <a:schemeClr val="bg1"/>
                </a:solidFill>
              </a:rPr>
              <a:t>Superior de </a:t>
            </a:r>
            <a:r>
              <a:rPr lang="es-AR" dirty="0" smtClean="0">
                <a:solidFill>
                  <a:schemeClr val="bg1"/>
                </a:solidFill>
              </a:rPr>
              <a:t>Diseño.</a:t>
            </a:r>
          </a:p>
          <a:p>
            <a:pPr algn="just"/>
            <a:r>
              <a:rPr lang="es-AR" dirty="0" smtClean="0">
                <a:solidFill>
                  <a:schemeClr val="bg1"/>
                </a:solidFill>
              </a:rPr>
              <a:t> </a:t>
            </a:r>
          </a:p>
          <a:p>
            <a:pPr algn="just"/>
            <a:r>
              <a:rPr lang="es-AR" dirty="0" smtClean="0">
                <a:solidFill>
                  <a:schemeClr val="bg1"/>
                </a:solidFill>
              </a:rPr>
              <a:t>	</a:t>
            </a:r>
            <a:r>
              <a:rPr lang="es-AR" dirty="0" err="1" smtClean="0">
                <a:solidFill>
                  <a:schemeClr val="bg1"/>
                </a:solidFill>
              </a:rPr>
              <a:t>Kurt</a:t>
            </a:r>
            <a:r>
              <a:rPr lang="es-AR" dirty="0" smtClean="0">
                <a:solidFill>
                  <a:schemeClr val="bg1"/>
                </a:solidFill>
              </a:rPr>
              <a:t> </a:t>
            </a:r>
            <a:r>
              <a:rPr lang="es-AR" dirty="0">
                <a:solidFill>
                  <a:schemeClr val="bg1"/>
                </a:solidFill>
              </a:rPr>
              <a:t>Wenner es un artista con un seguimiento </a:t>
            </a:r>
            <a:r>
              <a:rPr lang="es-AR" dirty="0" smtClean="0">
                <a:solidFill>
                  <a:schemeClr val="bg1"/>
                </a:solidFill>
              </a:rPr>
              <a:t>internacional. </a:t>
            </a:r>
            <a:r>
              <a:rPr lang="es-AR" dirty="0">
                <a:solidFill>
                  <a:schemeClr val="bg1"/>
                </a:solidFill>
              </a:rPr>
              <a:t>Él es mejor conocido por su invención del 3-D arte pavimento. Wenner fue inspirado en perspectiva anamórfica, pero tuvo que inventar una geometría completamente nueva con el fin de crear sus </a:t>
            </a:r>
            <a:r>
              <a:rPr lang="es-AR" dirty="0" smtClean="0">
                <a:solidFill>
                  <a:schemeClr val="bg1"/>
                </a:solidFill>
              </a:rPr>
              <a:t>asombrosas imágenes </a:t>
            </a:r>
            <a:r>
              <a:rPr lang="es-AR" dirty="0">
                <a:solidFill>
                  <a:schemeClr val="bg1"/>
                </a:solidFill>
              </a:rPr>
              <a:t>en 3-D </a:t>
            </a:r>
            <a:r>
              <a:rPr lang="es-AR" dirty="0" smtClean="0">
                <a:solidFill>
                  <a:schemeClr val="bg1"/>
                </a:solidFill>
              </a:rPr>
              <a:t>en el </a:t>
            </a:r>
            <a:r>
              <a:rPr lang="es-AR" dirty="0">
                <a:solidFill>
                  <a:schemeClr val="bg1"/>
                </a:solidFill>
              </a:rPr>
              <a:t>arte del pavimento.</a:t>
            </a:r>
          </a:p>
        </p:txBody>
      </p:sp>
      <p:sp>
        <p:nvSpPr>
          <p:cNvPr id="4" name="3 CuadroTexto"/>
          <p:cNvSpPr txBox="1"/>
          <p:nvPr/>
        </p:nvSpPr>
        <p:spPr>
          <a:xfrm rot="19477517">
            <a:off x="8179204" y="4562520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Bradley Hand ITC" pitchFamily="66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407037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5000">
        <p14:shred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500">
        <p14:ripple/>
      </p:transition>
    </mc:Choice>
    <mc:Fallback>
      <p:transition spd="slow" advTm="4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</TotalTime>
  <Words>145</Words>
  <Application>Microsoft Office PowerPoint</Application>
  <PresentationFormat>Presentación en pantalla (16:9)</PresentationFormat>
  <Paragraphs>76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5" baseType="lpstr">
      <vt:lpstr>Arial</vt:lpstr>
      <vt:lpstr>Calibri</vt:lpstr>
      <vt:lpstr>Berlin Sans FB Demi</vt:lpstr>
      <vt:lpstr>Bradley Hand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TM</dc:creator>
  <cp:lastModifiedBy>Raúl Tarulla</cp:lastModifiedBy>
  <cp:revision>80</cp:revision>
  <dcterms:created xsi:type="dcterms:W3CDTF">2014-08-13T18:21:46Z</dcterms:created>
  <dcterms:modified xsi:type="dcterms:W3CDTF">2014-08-30T22:41:03Z</dcterms:modified>
</cp:coreProperties>
</file>