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7"/>
  </p:notesMasterIdLst>
  <p:sldIdLst>
    <p:sldId id="399" r:id="rId3"/>
    <p:sldId id="406" r:id="rId4"/>
    <p:sldId id="329" r:id="rId5"/>
    <p:sldId id="340" r:id="rId6"/>
    <p:sldId id="349" r:id="rId7"/>
    <p:sldId id="356" r:id="rId8"/>
    <p:sldId id="333" r:id="rId9"/>
    <p:sldId id="348" r:id="rId10"/>
    <p:sldId id="335" r:id="rId11"/>
    <p:sldId id="337" r:id="rId12"/>
    <p:sldId id="338" r:id="rId13"/>
    <p:sldId id="339" r:id="rId14"/>
    <p:sldId id="341" r:id="rId15"/>
    <p:sldId id="342" r:id="rId16"/>
    <p:sldId id="343" r:id="rId17"/>
    <p:sldId id="344" r:id="rId18"/>
    <p:sldId id="345" r:id="rId19"/>
    <p:sldId id="346" r:id="rId20"/>
    <p:sldId id="347" r:id="rId21"/>
    <p:sldId id="359" r:id="rId22"/>
    <p:sldId id="353" r:id="rId23"/>
    <p:sldId id="354" r:id="rId24"/>
    <p:sldId id="376" r:id="rId25"/>
    <p:sldId id="407" r:id="rId26"/>
    <p:sldId id="360" r:id="rId27"/>
    <p:sldId id="358" r:id="rId28"/>
    <p:sldId id="351" r:id="rId29"/>
    <p:sldId id="403" r:id="rId30"/>
    <p:sldId id="400" r:id="rId31"/>
    <p:sldId id="401" r:id="rId32"/>
    <p:sldId id="402" r:id="rId33"/>
    <p:sldId id="404" r:id="rId34"/>
    <p:sldId id="405" r:id="rId35"/>
    <p:sldId id="362" r:id="rId36"/>
    <p:sldId id="397" r:id="rId37"/>
    <p:sldId id="398" r:id="rId38"/>
    <p:sldId id="396" r:id="rId39"/>
    <p:sldId id="364" r:id="rId40"/>
    <p:sldId id="365" r:id="rId41"/>
    <p:sldId id="366" r:id="rId42"/>
    <p:sldId id="369" r:id="rId43"/>
    <p:sldId id="363" r:id="rId44"/>
    <p:sldId id="370" r:id="rId45"/>
    <p:sldId id="371" r:id="rId46"/>
    <p:sldId id="409" r:id="rId47"/>
    <p:sldId id="410" r:id="rId48"/>
    <p:sldId id="411" r:id="rId49"/>
    <p:sldId id="412" r:id="rId50"/>
    <p:sldId id="375" r:id="rId51"/>
    <p:sldId id="374" r:id="rId52"/>
    <p:sldId id="373" r:id="rId53"/>
    <p:sldId id="377" r:id="rId54"/>
    <p:sldId id="384" r:id="rId55"/>
    <p:sldId id="361" r:id="rId56"/>
    <p:sldId id="378" r:id="rId57"/>
    <p:sldId id="379" r:id="rId58"/>
    <p:sldId id="382" r:id="rId59"/>
    <p:sldId id="381" r:id="rId60"/>
    <p:sldId id="383" r:id="rId61"/>
    <p:sldId id="392" r:id="rId62"/>
    <p:sldId id="388" r:id="rId63"/>
    <p:sldId id="380" r:id="rId64"/>
    <p:sldId id="395" r:id="rId65"/>
    <p:sldId id="408" r:id="rId66"/>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A7N4YGmuPf6rV7SXboW9+w==" hashData="HtHeWrwgXNJfb21/CF+6/3Bx37M="/>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313" autoAdjust="0"/>
    <p:restoredTop sz="94660"/>
  </p:normalViewPr>
  <p:slideViewPr>
    <p:cSldViewPr>
      <p:cViewPr>
        <p:scale>
          <a:sx n="60" d="100"/>
          <a:sy n="60" d="100"/>
        </p:scale>
        <p:origin x="629" y="365"/>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DF372EC4-900E-435C-A595-361887BB6201}" type="datetimeFigureOut">
              <a:rPr lang="es-ES"/>
              <a:pPr/>
              <a:t>13/05/2025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DCA11ED-470B-4FC4-BE01-5AA4F30EB37C}"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45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4516" name="3 Marcador de número de diapositiva"/>
          <p:cNvSpPr>
            <a:spLocks noGrp="1"/>
          </p:cNvSpPr>
          <p:nvPr>
            <p:ph type="sldNum" sz="quarter" idx="5"/>
          </p:nvPr>
        </p:nvSpPr>
        <p:spPr bwMode="auto">
          <a:noFill/>
          <a:ln>
            <a:miter lim="800000"/>
            <a:headEnd/>
            <a:tailEnd/>
          </a:ln>
        </p:spPr>
        <p:txBody>
          <a:bodyPr/>
          <a:lstStyle/>
          <a:p>
            <a:fld id="{9ED02A12-AE0D-4BD1-9B0C-36695C20EBB0}" type="slidenum">
              <a:rPr lang="es-ES"/>
              <a:pPr/>
              <a:t>32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4DCA11ED-470B-4FC4-BE01-5AA4F30EB37C}" type="slidenum">
              <a:rPr lang="es-ES" smtClean="0"/>
              <a:pPr/>
              <a:t>47</a:t>
            </a:fld>
            <a:endParaRPr lang="es-ES"/>
          </a:p>
        </p:txBody>
      </p:sp>
    </p:spTree>
    <p:extLst>
      <p:ext uri="{BB962C8B-B14F-4D97-AF65-F5344CB8AC3E}">
        <p14:creationId xmlns:p14="http://schemas.microsoft.com/office/powerpoint/2010/main" val="26865619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D3D10803-34AA-4553-B675-398C38DF273D}" type="datetimeFigureOut">
              <a:rPr lang="es-ES"/>
              <a:pPr/>
              <a:t>13/05/2025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A4A3440-EE9A-4966-B596-6706CFE5F507}"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C8D73C9-5744-410E-BBEC-2DF4F0C596EF}" type="datetimeFigureOut">
              <a:rPr lang="es-ES"/>
              <a:pPr/>
              <a:t>13/05/2025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D887181-85C9-490D-A690-5972B44738A3}"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A4CCDF5A-00C6-4319-ADB3-DB4A7A07C032}" type="datetimeFigureOut">
              <a:rPr lang="es-ES"/>
              <a:pPr/>
              <a:t>13/05/2025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D0F434A-2E96-470F-9E5A-09933F0FBAF9}"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9B9E76D2-1CC0-47D8-9C8A-334F8EA90FCB}" type="datetimeFigureOut">
              <a:rPr lang="es-ES"/>
              <a:pPr/>
              <a:t>13/05/2025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72B3C74D-CAC7-46F8-8C9C-58241BB9CD9E}"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AC61ED5E-564B-4D0D-9187-C021D33A9075}" type="datetimeFigureOut">
              <a:rPr lang="es-ES"/>
              <a:pPr/>
              <a:t>13/05/2025</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497B2248-570D-4B3E-B420-DBC59899AD74}"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A88B15FA-105C-4AE0-8035-3E4298C6332C}" type="datetimeFigureOut">
              <a:rPr lang="es-ES"/>
              <a:pPr/>
              <a:t>13/05/2025</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857DDC0C-1D9D-4B60-BB3C-F23E49627A58}"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396EF02D-13CF-42AA-A24D-03A457C0D6DA}" type="datetimeFigureOut">
              <a:rPr lang="es-ES"/>
              <a:pPr/>
              <a:t>13/05/2025</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31D5AB5B-4DC5-47E1-8623-CE7AC057AE1F}"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797061EE-E92B-4B55-9F4A-C4AC8AFBA57D}" type="datetimeFigureOut">
              <a:rPr lang="es-ES"/>
              <a:pPr/>
              <a:t>13/05/2025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E5CEB6C0-0C6E-4372-9E51-8BFF6C3877EE}"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47872975-7FD4-41B6-B70F-95BE0134A168}" type="datetimeFigureOut">
              <a:rPr lang="es-ES"/>
              <a:pPr/>
              <a:t>13/05/2025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6EC9C2E0-90B3-40E0-A433-EB1653413565}"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06ACB279-0F11-4758-B690-71C402E1E52A}" type="datetimeFigureOut">
              <a:rPr lang="es-ES"/>
              <a:pPr/>
              <a:t>13/05/2025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19686B7-065F-4E9E-9C05-3FEC429837BE}"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1C87560D-D58D-4C73-AEEA-C695F3797D16}" type="datetimeFigureOut">
              <a:rPr lang="es-ES"/>
              <a:pPr/>
              <a:t>13/05/2025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AA47EB8-9FB5-4088-BCFC-12CEEC748CB0}"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9861857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11D05221-BCB9-4A87-9083-78E448658EAF}" type="datetimeFigureOut">
              <a:rPr lang="es-ES"/>
              <a:pPr/>
              <a:t>13/05/2025</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2404508C-0CFC-484E-8E8C-D9C0D3D1E82D}"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11519085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hyperlink" Target="http://www.youtube.com/user/tapiolga?feature=mhee" TargetMode="Externa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8" name="WordArt 4"/>
          <p:cNvSpPr>
            <a:spLocks noChangeArrowheads="1" noChangeShapeType="1" noTextEdit="1"/>
          </p:cNvSpPr>
          <p:nvPr/>
        </p:nvSpPr>
        <p:spPr bwMode="auto">
          <a:xfrm>
            <a:off x="1331913" y="1489075"/>
            <a:ext cx="6480175" cy="800100"/>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16389" name="WordArt 5"/>
          <p:cNvSpPr>
            <a:spLocks noChangeArrowheads="1" noChangeShapeType="1" noTextEdit="1"/>
          </p:cNvSpPr>
          <p:nvPr/>
        </p:nvSpPr>
        <p:spPr bwMode="auto">
          <a:xfrm>
            <a:off x="1331913" y="2713038"/>
            <a:ext cx="6408737" cy="720725"/>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250" y="3794125"/>
            <a:ext cx="5761038" cy="6540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38" y="4657725"/>
            <a:ext cx="3240087" cy="69532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
        <p:nvSpPr>
          <p:cNvPr id="10" name="WordArt 3"/>
          <p:cNvSpPr>
            <a:spLocks noChangeArrowheads="1" noChangeShapeType="1" noTextEdit="1"/>
          </p:cNvSpPr>
          <p:nvPr/>
        </p:nvSpPr>
        <p:spPr bwMode="auto">
          <a:xfrm>
            <a:off x="1042988" y="120650"/>
            <a:ext cx="6985000" cy="1079500"/>
          </a:xfrm>
          <a:prstGeom prst="rect">
            <a:avLst/>
          </a:prstGeom>
        </p:spPr>
        <p:txBody>
          <a:bodyPr wrap="none" fromWordArt="1">
            <a:prstTxWarp prst="textTriangle">
              <a:avLst>
                <a:gd name="adj" fmla="val 47852"/>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fr-FR"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fr-FR"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Julio Romero de Torres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250" advTm="13000">
        <p:split/>
      </p:transition>
    </mc:Choice>
    <mc:Fallback xmlns="">
      <p:transition spd="slow" advTm="13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strVal val="4*#ppt_w"/>
                                          </p:val>
                                        </p:tav>
                                        <p:tav tm="100000">
                                          <p:val>
                                            <p:strVal val="#ppt_w"/>
                                          </p:val>
                                        </p:tav>
                                      </p:tavLst>
                                    </p:anim>
                                    <p:anim calcmode="lin" valueType="num">
                                      <p:cBhvr>
                                        <p:cTn id="8" dur="2000" fill="hold"/>
                                        <p:tgtEl>
                                          <p:spTgt spid="10"/>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20 La Morena de Julio Romero de Torres.jpg"/>
          <p:cNvPicPr>
            <a:picLocks noChangeAspect="1"/>
          </p:cNvPicPr>
          <p:nvPr/>
        </p:nvPicPr>
        <p:blipFill>
          <a:blip r:embed="rId2" cstate="print"/>
          <a:stretch>
            <a:fillRect/>
          </a:stretch>
        </p:blipFill>
        <p:spPr>
          <a:xfrm>
            <a:off x="-252536" y="0"/>
            <a:ext cx="9793088" cy="5715000"/>
          </a:xfrm>
          <a:prstGeom prst="rect">
            <a:avLst/>
          </a:prstGeom>
        </p:spPr>
      </p:pic>
      <p:sp>
        <p:nvSpPr>
          <p:cNvPr id="7" name="6 Rectángulo"/>
          <p:cNvSpPr/>
          <p:nvPr/>
        </p:nvSpPr>
        <p:spPr>
          <a:xfrm>
            <a:off x="-252536" y="0"/>
            <a:ext cx="9793088"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619672" y="193204"/>
            <a:ext cx="6044027" cy="707886"/>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4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Julio Romero de Torres</a:t>
            </a:r>
            <a:endParaRPr lang="es-ES" sz="4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3" name="2 CuadroTexto"/>
          <p:cNvSpPr txBox="1"/>
          <p:nvPr/>
        </p:nvSpPr>
        <p:spPr>
          <a:xfrm>
            <a:off x="395536" y="1057300"/>
            <a:ext cx="8352928"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Julio Romero de Torres (Córdoba, 9 de noviembre de 1874-ibídem, 10 de mayo de 1930) fue un pintor simbolista español. Nacido en una familia de artistas, de joven realiza una pintura regionalista, heredera de la mejor tradición española, para adherirse progresivamente a la estética de la Generación del 98 y del modernismo, triunfante en España. Hacia 1908, su estética desemboca en un estilo personal que conjuga sentimiento popular y un genuino folclore, en una línea andalucísima plagada de refinamiento y embrujo.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4081636"/>
            <a:ext cx="8424936" cy="132343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sus inicios, junto a Solana, Arteta o Ricardo Baroja, intenta reflejar en sus cuadros una España dramática y rural, frente a Sorolla, Sotomayor o Moreno Carbonero, de visión más acomodaticia.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69000">
        <p:split/>
      </p:transition>
    </mc:Choice>
    <mc:Fallback xmlns="">
      <p:transition spd="slow" advTm="69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2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4">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47100"/>
                            </p:stCondLst>
                            <p:childTnLst>
                              <p:par>
                                <p:cTn id="16" presetID="40" presetClass="entr" presetSubtype="0" fill="hold" grpId="0" nodeType="afterEffect">
                                  <p:stCondLst>
                                    <p:cond delay="10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_1.jpg"/>
          <p:cNvPicPr>
            <a:picLocks noChangeAspect="1"/>
          </p:cNvPicPr>
          <p:nvPr/>
        </p:nvPicPr>
        <p:blipFill>
          <a:blip r:embed="rId3" cstate="print"/>
          <a:stretch>
            <a:fillRect/>
          </a:stretch>
        </p:blipFill>
        <p:spPr bwMode="auto">
          <a:xfrm>
            <a:off x="2051050" y="0"/>
            <a:ext cx="49688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2051050" cy="5715000"/>
          </a:xfrm>
          <a:prstGeom prst="rtTriangle">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a:off x="6948264" y="0"/>
            <a:ext cx="2195736" cy="5715000"/>
          </a:xfrm>
          <a:prstGeom prst="rtTriangle">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flipH="1" flipV="1">
            <a:off x="0" y="0"/>
            <a:ext cx="2051050" cy="5715000"/>
          </a:xfrm>
          <a:prstGeom prst="rtTriangle">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flipV="1">
            <a:off x="6948265" y="0"/>
            <a:ext cx="2195736" cy="5715000"/>
          </a:xfrm>
          <a:prstGeom prst="rtTriangle">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755576" y="4945732"/>
            <a:ext cx="734481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Julio Romero de Torres nació el 9 de noviembre de 1874 en el edificio del Museo Provincial de Bellas Artes en Córdoba.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14:flythrough/>
        <p:sndAc>
          <p:stSnd loop="1">
            <p:snd r:embed="rId2" name="Variadas.wav"/>
          </p:stSnd>
        </p:sndAc>
      </p:transition>
    </mc:Choice>
    <mc:Fallback xmlns="">
      <p:transition spd="slow" advTm="19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5000"/>
                                        <p:tgtEl>
                                          <p:spTgt spid="4"/>
                                        </p:tgtEl>
                                      </p:cBhvr>
                                    </p:animEffect>
                                  </p:childTnLst>
                                </p:cTn>
                              </p:par>
                              <p:par>
                                <p:cTn id="12" presetID="2" presetClass="entr" presetSubtype="4"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0" fill="hold"/>
                                        <p:tgtEl>
                                          <p:spTgt spid="5"/>
                                        </p:tgtEl>
                                        <p:attrNameLst>
                                          <p:attrName>ppt_x</p:attrName>
                                        </p:attrNameLst>
                                      </p:cBhvr>
                                      <p:tavLst>
                                        <p:tav tm="0">
                                          <p:val>
                                            <p:strVal val="#ppt_x"/>
                                          </p:val>
                                        </p:tav>
                                        <p:tav tm="100000">
                                          <p:val>
                                            <p:strVal val="#ppt_x"/>
                                          </p:val>
                                        </p:tav>
                                      </p:tavLst>
                                    </p:anim>
                                    <p:anim calcmode="lin" valueType="num">
                                      <p:cBhvr additive="base">
                                        <p:cTn id="15" dur="5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0" fill="hold"/>
                                        <p:tgtEl>
                                          <p:spTgt spid="6"/>
                                        </p:tgtEl>
                                        <p:attrNameLst>
                                          <p:attrName>ppt_x</p:attrName>
                                        </p:attrNameLst>
                                      </p:cBhvr>
                                      <p:tavLst>
                                        <p:tav tm="0">
                                          <p:val>
                                            <p:strVal val="#ppt_x"/>
                                          </p:val>
                                        </p:tav>
                                        <p:tav tm="100000">
                                          <p:val>
                                            <p:strVal val="#ppt_x"/>
                                          </p:val>
                                        </p:tav>
                                      </p:tavLst>
                                    </p:anim>
                                    <p:anim calcmode="lin" valueType="num">
                                      <p:cBhvr additive="base">
                                        <p:cTn id="19" dur="5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0" fill="hold"/>
                                        <p:tgtEl>
                                          <p:spTgt spid="7"/>
                                        </p:tgtEl>
                                        <p:attrNameLst>
                                          <p:attrName>ppt_x</p:attrName>
                                        </p:attrNameLst>
                                      </p:cBhvr>
                                      <p:tavLst>
                                        <p:tav tm="0">
                                          <p:val>
                                            <p:strVal val="0-#ppt_w/2"/>
                                          </p:val>
                                        </p:tav>
                                        <p:tav tm="100000">
                                          <p:val>
                                            <p:strVal val="#ppt_x"/>
                                          </p:val>
                                        </p:tav>
                                      </p:tavLst>
                                    </p:anim>
                                    <p:anim calcmode="lin" valueType="num">
                                      <p:cBhvr additive="base">
                                        <p:cTn id="23" dur="5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1+#ppt_w/2"/>
                                          </p:val>
                                        </p:tav>
                                        <p:tav tm="100000">
                                          <p:val>
                                            <p:strVal val="#ppt_x"/>
                                          </p:val>
                                        </p:tav>
                                      </p:tavLst>
                                    </p:anim>
                                    <p:anim calcmode="lin" valueType="num">
                                      <p:cBhvr additive="base">
                                        <p:cTn id="27" dur="5000" fill="hold"/>
                                        <p:tgtEl>
                                          <p:spTgt spid="9"/>
                                        </p:tgtEl>
                                        <p:attrNameLst>
                                          <p:attrName>ppt_y</p:attrName>
                                        </p:attrNameLst>
                                      </p:cBhvr>
                                      <p:tavLst>
                                        <p:tav tm="0">
                                          <p:val>
                                            <p:strVal val="0-#ppt_h/2"/>
                                          </p:val>
                                        </p:tav>
                                        <p:tav tm="100000">
                                          <p:val>
                                            <p:strVal val="#ppt_y"/>
                                          </p:val>
                                        </p:tav>
                                      </p:tavLst>
                                    </p:anim>
                                  </p:childTnLst>
                                </p:cTn>
                              </p:par>
                            </p:childTnLst>
                          </p:cTn>
                        </p:par>
                        <p:par>
                          <p:cTn id="28" fill="hold">
                            <p:stCondLst>
                              <p:cond delay="5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rma-1.jpg"/>
          <p:cNvPicPr>
            <a:picLocks noChangeAspect="1"/>
          </p:cNvPicPr>
          <p:nvPr/>
        </p:nvPicPr>
        <p:blipFill>
          <a:blip r:embed="rId2" cstate="print"/>
          <a:stretch>
            <a:fillRect/>
          </a:stretch>
        </p:blipFill>
        <p:spPr bwMode="auto">
          <a:xfrm>
            <a:off x="2555776" y="0"/>
            <a:ext cx="403244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555776"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6588224" y="0"/>
            <a:ext cx="2555776"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7" name="6 Imagen" descr="irma-1.jpg"/>
          <p:cNvPicPr>
            <a:picLocks noChangeAspect="1"/>
          </p:cNvPicPr>
          <p:nvPr/>
        </p:nvPicPr>
        <p:blipFill>
          <a:blip r:embed="rId2" cstate="print"/>
          <a:stretch>
            <a:fillRect/>
          </a:stretch>
        </p:blipFill>
        <p:spPr bwMode="auto">
          <a:xfrm>
            <a:off x="2555776" y="0"/>
            <a:ext cx="403244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1043608" y="4873724"/>
            <a:ext cx="691276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Hijo de Rafael Romero Barros, pintor y director fundador de dicho museo provincial, y de Rosario de Torres Delgado.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14:flythrough/>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5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5000"/>
                                        <p:tgtEl>
                                          <p:spTgt spid="4"/>
                                        </p:tgtEl>
                                      </p:cBhvr>
                                    </p:animEffect>
                                  </p:childTnLst>
                                </p:cTn>
                              </p:par>
                              <p:par>
                                <p:cTn id="14" presetID="8" presetClass="entr" presetSubtype="32"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amond(out)">
                                      <p:cBhvr>
                                        <p:cTn id="16" dur="5000"/>
                                        <p:tgtEl>
                                          <p:spTgt spid="7"/>
                                        </p:tgtEl>
                                      </p:cBhvr>
                                    </p:animEffect>
                                  </p:childTnLst>
                                </p:cTn>
                              </p:par>
                              <p:par>
                                <p:cTn id="17" presetID="16" presetClass="entr" presetSubtype="4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outHorizontal)">
                                      <p:cBhvr>
                                        <p:cTn id="19" dur="5000"/>
                                        <p:tgtEl>
                                          <p:spTgt spid="7"/>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611670610_o.jpg"/>
          <p:cNvPicPr>
            <a:picLocks noChangeAspect="1"/>
          </p:cNvPicPr>
          <p:nvPr/>
        </p:nvPicPr>
        <p:blipFill>
          <a:blip r:embed="rId2" cstate="print"/>
          <a:stretch>
            <a:fillRect/>
          </a:stretch>
        </p:blipFill>
        <p:spPr bwMode="auto">
          <a:xfrm>
            <a:off x="1835696" y="-1"/>
            <a:ext cx="5472607"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0" name="19 Triángulo isósceles"/>
          <p:cNvSpPr/>
          <p:nvPr/>
        </p:nvSpPr>
        <p:spPr>
          <a:xfrm rot="10800000">
            <a:off x="7308304" y="-2"/>
            <a:ext cx="1835696" cy="1071563"/>
          </a:xfrm>
          <a:prstGeom prst="triangle">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Triángulo isósceles"/>
          <p:cNvSpPr/>
          <p:nvPr/>
        </p:nvSpPr>
        <p:spPr>
          <a:xfrm rot="10800000">
            <a:off x="7308304" y="877888"/>
            <a:ext cx="1835696" cy="1071562"/>
          </a:xfrm>
          <a:prstGeom prst="triangle">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Triángulo isósceles"/>
          <p:cNvSpPr/>
          <p:nvPr/>
        </p:nvSpPr>
        <p:spPr>
          <a:xfrm rot="10800000">
            <a:off x="7308304" y="1838323"/>
            <a:ext cx="1835696" cy="1071563"/>
          </a:xfrm>
          <a:prstGeom prst="triangle">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Triángulo isósceles"/>
          <p:cNvSpPr/>
          <p:nvPr/>
        </p:nvSpPr>
        <p:spPr>
          <a:xfrm rot="10800000">
            <a:off x="7308304" y="2798763"/>
            <a:ext cx="1835696" cy="1071562"/>
          </a:xfrm>
          <a:prstGeom prst="triangle">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Triángulo isósceles"/>
          <p:cNvSpPr/>
          <p:nvPr/>
        </p:nvSpPr>
        <p:spPr>
          <a:xfrm rot="10800000">
            <a:off x="7308304" y="3757613"/>
            <a:ext cx="1835696" cy="1071562"/>
          </a:xfrm>
          <a:prstGeom prst="triangle">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Triángulo isósceles"/>
          <p:cNvSpPr/>
          <p:nvPr/>
        </p:nvSpPr>
        <p:spPr>
          <a:xfrm rot="10800000">
            <a:off x="7308304" y="4643438"/>
            <a:ext cx="1835696" cy="1071562"/>
          </a:xfrm>
          <a:prstGeom prst="triangle">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6" name="35 Triángulo isósceles"/>
          <p:cNvSpPr/>
          <p:nvPr/>
        </p:nvSpPr>
        <p:spPr>
          <a:xfrm rot="10800000">
            <a:off x="0" y="-2"/>
            <a:ext cx="1835696" cy="1071563"/>
          </a:xfrm>
          <a:prstGeom prst="triangle">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7" name="36 Triángulo isósceles"/>
          <p:cNvSpPr/>
          <p:nvPr/>
        </p:nvSpPr>
        <p:spPr>
          <a:xfrm rot="10800000">
            <a:off x="0" y="938211"/>
            <a:ext cx="1835696" cy="1069975"/>
          </a:xfrm>
          <a:prstGeom prst="triangle">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8" name="37 Triángulo isósceles"/>
          <p:cNvSpPr/>
          <p:nvPr/>
        </p:nvSpPr>
        <p:spPr>
          <a:xfrm rot="10800000">
            <a:off x="0" y="1838323"/>
            <a:ext cx="1835696" cy="1071563"/>
          </a:xfrm>
          <a:prstGeom prst="triangle">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9" name="38 Triángulo isósceles"/>
          <p:cNvSpPr/>
          <p:nvPr/>
        </p:nvSpPr>
        <p:spPr>
          <a:xfrm rot="10800000">
            <a:off x="0" y="2798763"/>
            <a:ext cx="1835696" cy="1071562"/>
          </a:xfrm>
          <a:prstGeom prst="triangle">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0" name="39 Triángulo isósceles"/>
          <p:cNvSpPr/>
          <p:nvPr/>
        </p:nvSpPr>
        <p:spPr>
          <a:xfrm rot="10800000">
            <a:off x="0" y="3697288"/>
            <a:ext cx="1835696" cy="1071562"/>
          </a:xfrm>
          <a:prstGeom prst="triangle">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1" name="40 Triángulo isósceles"/>
          <p:cNvSpPr/>
          <p:nvPr/>
        </p:nvSpPr>
        <p:spPr>
          <a:xfrm rot="10800000">
            <a:off x="0" y="4643438"/>
            <a:ext cx="1835696" cy="1071562"/>
          </a:xfrm>
          <a:prstGeom prst="triangle">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827584" y="4657700"/>
            <a:ext cx="712879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Cursó estudios en el Instituto Góngora y en 1884 se matriculó en el Conservatorio de Música para estudiar solfeo. Paralelamente, inició clases de dibujo y pintura con su padre.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warp dir="i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0"/>
                                        <p:tgtEl>
                                          <p:spTgt spid="20"/>
                                        </p:tgtEl>
                                      </p:cBhvr>
                                    </p:animEffect>
                                  </p:childTnLst>
                                </p:cTn>
                              </p:par>
                              <p:par>
                                <p:cTn id="8" presetID="16" presetClass="entr" presetSubtype="21"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barn(inVertical)">
                                      <p:cBhvr>
                                        <p:cTn id="10" dur="5000"/>
                                        <p:tgtEl>
                                          <p:spTgt spid="21"/>
                                        </p:tgtEl>
                                      </p:cBhvr>
                                    </p:animEffect>
                                  </p:childTnLst>
                                </p:cTn>
                              </p:par>
                              <p:par>
                                <p:cTn id="11" presetID="16" presetClass="entr" presetSubtype="21"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barn(inVertical)">
                                      <p:cBhvr>
                                        <p:cTn id="13" dur="5000"/>
                                        <p:tgtEl>
                                          <p:spTgt spid="22"/>
                                        </p:tgtEl>
                                      </p:cBhvr>
                                    </p:animEffect>
                                  </p:childTnLst>
                                </p:cTn>
                              </p:par>
                              <p:par>
                                <p:cTn id="14" presetID="16" presetClass="entr" presetSubtype="21" fill="hold"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barn(inVertical)">
                                      <p:cBhvr>
                                        <p:cTn id="16" dur="5000"/>
                                        <p:tgtEl>
                                          <p:spTgt spid="23"/>
                                        </p:tgtEl>
                                      </p:cBhvr>
                                    </p:animEffect>
                                  </p:childTnLst>
                                </p:cTn>
                              </p:par>
                              <p:par>
                                <p:cTn id="17" presetID="16" presetClass="entr" presetSubtype="21"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barn(inVertical)">
                                      <p:cBhvr>
                                        <p:cTn id="19" dur="5000"/>
                                        <p:tgtEl>
                                          <p:spTgt spid="24"/>
                                        </p:tgtEl>
                                      </p:cBhvr>
                                    </p:animEffect>
                                  </p:childTnLst>
                                </p:cTn>
                              </p:par>
                              <p:par>
                                <p:cTn id="20" presetID="16" presetClass="entr" presetSubtype="21"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barn(inVertical)">
                                      <p:cBhvr>
                                        <p:cTn id="22" dur="5000"/>
                                        <p:tgtEl>
                                          <p:spTgt spid="25"/>
                                        </p:tgtEl>
                                      </p:cBhvr>
                                    </p:animEffect>
                                  </p:childTnLst>
                                </p:cTn>
                              </p:par>
                              <p:par>
                                <p:cTn id="23" presetID="2" presetClass="entr" presetSubtype="1"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0" fill="hold"/>
                                        <p:tgtEl>
                                          <p:spTgt spid="20"/>
                                        </p:tgtEl>
                                        <p:attrNameLst>
                                          <p:attrName>ppt_x</p:attrName>
                                        </p:attrNameLst>
                                      </p:cBhvr>
                                      <p:tavLst>
                                        <p:tav tm="0">
                                          <p:val>
                                            <p:strVal val="#ppt_x"/>
                                          </p:val>
                                        </p:tav>
                                        <p:tav tm="100000">
                                          <p:val>
                                            <p:strVal val="#ppt_x"/>
                                          </p:val>
                                        </p:tav>
                                      </p:tavLst>
                                    </p:anim>
                                    <p:anim calcmode="lin" valueType="num">
                                      <p:cBhvr additive="base">
                                        <p:cTn id="26" dur="5000" fill="hold"/>
                                        <p:tgtEl>
                                          <p:spTgt spid="20"/>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0" fill="hold"/>
                                        <p:tgtEl>
                                          <p:spTgt spid="21"/>
                                        </p:tgtEl>
                                        <p:attrNameLst>
                                          <p:attrName>ppt_x</p:attrName>
                                        </p:attrNameLst>
                                      </p:cBhvr>
                                      <p:tavLst>
                                        <p:tav tm="0">
                                          <p:val>
                                            <p:strVal val="#ppt_x"/>
                                          </p:val>
                                        </p:tav>
                                        <p:tav tm="100000">
                                          <p:val>
                                            <p:strVal val="#ppt_x"/>
                                          </p:val>
                                        </p:tav>
                                      </p:tavLst>
                                    </p:anim>
                                    <p:anim calcmode="lin" valueType="num">
                                      <p:cBhvr additive="base">
                                        <p:cTn id="30" dur="5000" fill="hold"/>
                                        <p:tgtEl>
                                          <p:spTgt spid="21"/>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0" fill="hold"/>
                                        <p:tgtEl>
                                          <p:spTgt spid="22"/>
                                        </p:tgtEl>
                                        <p:attrNameLst>
                                          <p:attrName>ppt_x</p:attrName>
                                        </p:attrNameLst>
                                      </p:cBhvr>
                                      <p:tavLst>
                                        <p:tav tm="0">
                                          <p:val>
                                            <p:strVal val="#ppt_x"/>
                                          </p:val>
                                        </p:tav>
                                        <p:tav tm="100000">
                                          <p:val>
                                            <p:strVal val="#ppt_x"/>
                                          </p:val>
                                        </p:tav>
                                      </p:tavLst>
                                    </p:anim>
                                    <p:anim calcmode="lin" valueType="num">
                                      <p:cBhvr additive="base">
                                        <p:cTn id="34" dur="5000" fill="hold"/>
                                        <p:tgtEl>
                                          <p:spTgt spid="22"/>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0" fill="hold"/>
                                        <p:tgtEl>
                                          <p:spTgt spid="23"/>
                                        </p:tgtEl>
                                        <p:attrNameLst>
                                          <p:attrName>ppt_x</p:attrName>
                                        </p:attrNameLst>
                                      </p:cBhvr>
                                      <p:tavLst>
                                        <p:tav tm="0">
                                          <p:val>
                                            <p:strVal val="#ppt_x"/>
                                          </p:val>
                                        </p:tav>
                                        <p:tav tm="100000">
                                          <p:val>
                                            <p:strVal val="#ppt_x"/>
                                          </p:val>
                                        </p:tav>
                                      </p:tavLst>
                                    </p:anim>
                                    <p:anim calcmode="lin" valueType="num">
                                      <p:cBhvr additive="base">
                                        <p:cTn id="38" dur="5000" fill="hold"/>
                                        <p:tgtEl>
                                          <p:spTgt spid="23"/>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5000" fill="hold"/>
                                        <p:tgtEl>
                                          <p:spTgt spid="24"/>
                                        </p:tgtEl>
                                        <p:attrNameLst>
                                          <p:attrName>ppt_x</p:attrName>
                                        </p:attrNameLst>
                                      </p:cBhvr>
                                      <p:tavLst>
                                        <p:tav tm="0">
                                          <p:val>
                                            <p:strVal val="#ppt_x"/>
                                          </p:val>
                                        </p:tav>
                                        <p:tav tm="100000">
                                          <p:val>
                                            <p:strVal val="#ppt_x"/>
                                          </p:val>
                                        </p:tav>
                                      </p:tavLst>
                                    </p:anim>
                                    <p:anim calcmode="lin" valueType="num">
                                      <p:cBhvr additive="base">
                                        <p:cTn id="42" dur="5000" fill="hold"/>
                                        <p:tgtEl>
                                          <p:spTgt spid="24"/>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5000" fill="hold"/>
                                        <p:tgtEl>
                                          <p:spTgt spid="25"/>
                                        </p:tgtEl>
                                        <p:attrNameLst>
                                          <p:attrName>ppt_x</p:attrName>
                                        </p:attrNameLst>
                                      </p:cBhvr>
                                      <p:tavLst>
                                        <p:tav tm="0">
                                          <p:val>
                                            <p:strVal val="#ppt_x"/>
                                          </p:val>
                                        </p:tav>
                                        <p:tav tm="100000">
                                          <p:val>
                                            <p:strVal val="#ppt_x"/>
                                          </p:val>
                                        </p:tav>
                                      </p:tavLst>
                                    </p:anim>
                                    <p:anim calcmode="lin" valueType="num">
                                      <p:cBhvr additive="base">
                                        <p:cTn id="46" dur="5000" fill="hold"/>
                                        <p:tgtEl>
                                          <p:spTgt spid="25"/>
                                        </p:tgtEl>
                                        <p:attrNameLst>
                                          <p:attrName>ppt_y</p:attrName>
                                        </p:attrNameLst>
                                      </p:cBhvr>
                                      <p:tavLst>
                                        <p:tav tm="0">
                                          <p:val>
                                            <p:strVal val="0-#ppt_h/2"/>
                                          </p:val>
                                        </p:tav>
                                        <p:tav tm="100000">
                                          <p:val>
                                            <p:strVal val="#ppt_y"/>
                                          </p:val>
                                        </p:tav>
                                      </p:tavLst>
                                    </p:anim>
                                  </p:childTnLst>
                                </p:cTn>
                              </p:par>
                              <p:par>
                                <p:cTn id="47" presetID="8" presetClass="emph" presetSubtype="0" fill="hold" nodeType="withEffect">
                                  <p:stCondLst>
                                    <p:cond delay="0"/>
                                  </p:stCondLst>
                                  <p:childTnLst>
                                    <p:animRot by="21600000">
                                      <p:cBhvr>
                                        <p:cTn id="48" dur="5000" fill="hold"/>
                                        <p:tgtEl>
                                          <p:spTgt spid="20"/>
                                        </p:tgtEl>
                                        <p:attrNameLst>
                                          <p:attrName>r</p:attrName>
                                        </p:attrNameLst>
                                      </p:cBhvr>
                                    </p:animRot>
                                  </p:childTnLst>
                                </p:cTn>
                              </p:par>
                              <p:par>
                                <p:cTn id="49" presetID="8" presetClass="emph" presetSubtype="0" fill="hold" nodeType="withEffect">
                                  <p:stCondLst>
                                    <p:cond delay="0"/>
                                  </p:stCondLst>
                                  <p:childTnLst>
                                    <p:animRot by="21600000">
                                      <p:cBhvr>
                                        <p:cTn id="50" dur="5000" fill="hold"/>
                                        <p:tgtEl>
                                          <p:spTgt spid="21"/>
                                        </p:tgtEl>
                                        <p:attrNameLst>
                                          <p:attrName>r</p:attrName>
                                        </p:attrNameLst>
                                      </p:cBhvr>
                                    </p:animRot>
                                  </p:childTnLst>
                                </p:cTn>
                              </p:par>
                              <p:par>
                                <p:cTn id="51" presetID="8" presetClass="emph" presetSubtype="0" fill="hold" nodeType="withEffect">
                                  <p:stCondLst>
                                    <p:cond delay="0"/>
                                  </p:stCondLst>
                                  <p:childTnLst>
                                    <p:animRot by="21600000">
                                      <p:cBhvr>
                                        <p:cTn id="52" dur="5000" fill="hold"/>
                                        <p:tgtEl>
                                          <p:spTgt spid="22"/>
                                        </p:tgtEl>
                                        <p:attrNameLst>
                                          <p:attrName>r</p:attrName>
                                        </p:attrNameLst>
                                      </p:cBhvr>
                                    </p:animRot>
                                  </p:childTnLst>
                                </p:cTn>
                              </p:par>
                              <p:par>
                                <p:cTn id="53" presetID="8" presetClass="emph" presetSubtype="0" fill="hold" nodeType="withEffect">
                                  <p:stCondLst>
                                    <p:cond delay="0"/>
                                  </p:stCondLst>
                                  <p:childTnLst>
                                    <p:animRot by="21600000">
                                      <p:cBhvr>
                                        <p:cTn id="54" dur="5000" fill="hold"/>
                                        <p:tgtEl>
                                          <p:spTgt spid="23"/>
                                        </p:tgtEl>
                                        <p:attrNameLst>
                                          <p:attrName>r</p:attrName>
                                        </p:attrNameLst>
                                      </p:cBhvr>
                                    </p:animRot>
                                  </p:childTnLst>
                                </p:cTn>
                              </p:par>
                              <p:par>
                                <p:cTn id="55" presetID="8" presetClass="emph" presetSubtype="0" fill="hold" nodeType="withEffect">
                                  <p:stCondLst>
                                    <p:cond delay="0"/>
                                  </p:stCondLst>
                                  <p:childTnLst>
                                    <p:animRot by="21600000">
                                      <p:cBhvr>
                                        <p:cTn id="56" dur="5000" fill="hold"/>
                                        <p:tgtEl>
                                          <p:spTgt spid="24"/>
                                        </p:tgtEl>
                                        <p:attrNameLst>
                                          <p:attrName>r</p:attrName>
                                        </p:attrNameLst>
                                      </p:cBhvr>
                                    </p:animRot>
                                  </p:childTnLst>
                                </p:cTn>
                              </p:par>
                              <p:par>
                                <p:cTn id="57" presetID="8" presetClass="emph" presetSubtype="0" fill="hold" nodeType="withEffect">
                                  <p:stCondLst>
                                    <p:cond delay="0"/>
                                  </p:stCondLst>
                                  <p:childTnLst>
                                    <p:animRot by="21600000">
                                      <p:cBhvr>
                                        <p:cTn id="58" dur="5000" fill="hold"/>
                                        <p:tgtEl>
                                          <p:spTgt spid="25"/>
                                        </p:tgtEl>
                                        <p:attrNameLst>
                                          <p:attrName>r</p:attrName>
                                        </p:attrNameLst>
                                      </p:cBhvr>
                                    </p:animRot>
                                  </p:childTnLst>
                                </p:cTn>
                              </p:par>
                              <p:par>
                                <p:cTn id="59" presetID="4" presetClass="entr" presetSubtype="32"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box(out)">
                                      <p:cBhvr>
                                        <p:cTn id="61" dur="5000"/>
                                        <p:tgtEl>
                                          <p:spTgt spid="5"/>
                                        </p:tgtEl>
                                      </p:cBhvr>
                                    </p:animEffect>
                                  </p:childTnLst>
                                </p:cTn>
                              </p:par>
                              <p:par>
                                <p:cTn id="62" presetID="23" presetClass="entr" presetSubtype="272" fill="hold" nodeType="withEffect">
                                  <p:stCondLst>
                                    <p:cond delay="0"/>
                                  </p:stCondLst>
                                  <p:childTnLst>
                                    <p:set>
                                      <p:cBhvr>
                                        <p:cTn id="63" dur="1" fill="hold">
                                          <p:stCondLst>
                                            <p:cond delay="0"/>
                                          </p:stCondLst>
                                        </p:cTn>
                                        <p:tgtEl>
                                          <p:spTgt spid="5"/>
                                        </p:tgtEl>
                                        <p:attrNameLst>
                                          <p:attrName>style.visibility</p:attrName>
                                        </p:attrNameLst>
                                      </p:cBhvr>
                                      <p:to>
                                        <p:strVal val="visible"/>
                                      </p:to>
                                    </p:set>
                                    <p:anim calcmode="lin" valueType="num">
                                      <p:cBhvr>
                                        <p:cTn id="64" dur="5000" fill="hold"/>
                                        <p:tgtEl>
                                          <p:spTgt spid="5"/>
                                        </p:tgtEl>
                                        <p:attrNameLst>
                                          <p:attrName>ppt_w</p:attrName>
                                        </p:attrNameLst>
                                      </p:cBhvr>
                                      <p:tavLst>
                                        <p:tav tm="0">
                                          <p:val>
                                            <p:strVal val="2/3*#ppt_w"/>
                                          </p:val>
                                        </p:tav>
                                        <p:tav tm="100000">
                                          <p:val>
                                            <p:strVal val="#ppt_w"/>
                                          </p:val>
                                        </p:tav>
                                      </p:tavLst>
                                    </p:anim>
                                    <p:anim calcmode="lin" valueType="num">
                                      <p:cBhvr>
                                        <p:cTn id="65" dur="5000" fill="hold"/>
                                        <p:tgtEl>
                                          <p:spTgt spid="5"/>
                                        </p:tgtEl>
                                        <p:attrNameLst>
                                          <p:attrName>ppt_h</p:attrName>
                                        </p:attrNameLst>
                                      </p:cBhvr>
                                      <p:tavLst>
                                        <p:tav tm="0">
                                          <p:val>
                                            <p:strVal val="2/3*#ppt_h"/>
                                          </p:val>
                                        </p:tav>
                                        <p:tav tm="100000">
                                          <p:val>
                                            <p:strVal val="#ppt_h"/>
                                          </p:val>
                                        </p:tav>
                                      </p:tavLst>
                                    </p:anim>
                                  </p:childTnLst>
                                </p:cTn>
                              </p:par>
                              <p:par>
                                <p:cTn id="66" presetID="16" presetClass="entr" presetSubtype="21" fill="hold" nodeType="with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barn(inVertical)">
                                      <p:cBhvr>
                                        <p:cTn id="68" dur="5000"/>
                                        <p:tgtEl>
                                          <p:spTgt spid="36"/>
                                        </p:tgtEl>
                                      </p:cBhvr>
                                    </p:animEffect>
                                  </p:childTnLst>
                                </p:cTn>
                              </p:par>
                              <p:par>
                                <p:cTn id="69" presetID="2" presetClass="entr" presetSubtype="1" fill="hold" nodeType="withEffect">
                                  <p:stCondLst>
                                    <p:cond delay="0"/>
                                  </p:stCondLst>
                                  <p:childTnLst>
                                    <p:set>
                                      <p:cBhvr>
                                        <p:cTn id="70" dur="1" fill="hold">
                                          <p:stCondLst>
                                            <p:cond delay="0"/>
                                          </p:stCondLst>
                                        </p:cTn>
                                        <p:tgtEl>
                                          <p:spTgt spid="36"/>
                                        </p:tgtEl>
                                        <p:attrNameLst>
                                          <p:attrName>style.visibility</p:attrName>
                                        </p:attrNameLst>
                                      </p:cBhvr>
                                      <p:to>
                                        <p:strVal val="visible"/>
                                      </p:to>
                                    </p:set>
                                    <p:anim calcmode="lin" valueType="num">
                                      <p:cBhvr additive="base">
                                        <p:cTn id="71" dur="5000" fill="hold"/>
                                        <p:tgtEl>
                                          <p:spTgt spid="36"/>
                                        </p:tgtEl>
                                        <p:attrNameLst>
                                          <p:attrName>ppt_x</p:attrName>
                                        </p:attrNameLst>
                                      </p:cBhvr>
                                      <p:tavLst>
                                        <p:tav tm="0">
                                          <p:val>
                                            <p:strVal val="#ppt_x"/>
                                          </p:val>
                                        </p:tav>
                                        <p:tav tm="100000">
                                          <p:val>
                                            <p:strVal val="#ppt_x"/>
                                          </p:val>
                                        </p:tav>
                                      </p:tavLst>
                                    </p:anim>
                                    <p:anim calcmode="lin" valueType="num">
                                      <p:cBhvr additive="base">
                                        <p:cTn id="72" dur="5000" fill="hold"/>
                                        <p:tgtEl>
                                          <p:spTgt spid="36"/>
                                        </p:tgtEl>
                                        <p:attrNameLst>
                                          <p:attrName>ppt_y</p:attrName>
                                        </p:attrNameLst>
                                      </p:cBhvr>
                                      <p:tavLst>
                                        <p:tav tm="0">
                                          <p:val>
                                            <p:strVal val="0-#ppt_h/2"/>
                                          </p:val>
                                        </p:tav>
                                        <p:tav tm="100000">
                                          <p:val>
                                            <p:strVal val="#ppt_y"/>
                                          </p:val>
                                        </p:tav>
                                      </p:tavLst>
                                    </p:anim>
                                  </p:childTnLst>
                                </p:cTn>
                              </p:par>
                              <p:par>
                                <p:cTn id="73" presetID="8" presetClass="emph" presetSubtype="0" fill="hold" nodeType="withEffect">
                                  <p:stCondLst>
                                    <p:cond delay="0"/>
                                  </p:stCondLst>
                                  <p:childTnLst>
                                    <p:animRot by="21600000">
                                      <p:cBhvr>
                                        <p:cTn id="74" dur="5000" fill="hold"/>
                                        <p:tgtEl>
                                          <p:spTgt spid="36"/>
                                        </p:tgtEl>
                                        <p:attrNameLst>
                                          <p:attrName>r</p:attrName>
                                        </p:attrNameLst>
                                      </p:cBhvr>
                                    </p:animRot>
                                  </p:childTnLst>
                                </p:cTn>
                              </p:par>
                              <p:par>
                                <p:cTn id="75" presetID="16" presetClass="entr" presetSubtype="21" fill="hold" nodeType="withEffect">
                                  <p:stCondLst>
                                    <p:cond delay="0"/>
                                  </p:stCondLst>
                                  <p:childTnLst>
                                    <p:set>
                                      <p:cBhvr>
                                        <p:cTn id="76" dur="1" fill="hold">
                                          <p:stCondLst>
                                            <p:cond delay="0"/>
                                          </p:stCondLst>
                                        </p:cTn>
                                        <p:tgtEl>
                                          <p:spTgt spid="37"/>
                                        </p:tgtEl>
                                        <p:attrNameLst>
                                          <p:attrName>style.visibility</p:attrName>
                                        </p:attrNameLst>
                                      </p:cBhvr>
                                      <p:to>
                                        <p:strVal val="visible"/>
                                      </p:to>
                                    </p:set>
                                    <p:animEffect transition="in" filter="barn(inVertical)">
                                      <p:cBhvr>
                                        <p:cTn id="77" dur="5000"/>
                                        <p:tgtEl>
                                          <p:spTgt spid="37"/>
                                        </p:tgtEl>
                                      </p:cBhvr>
                                    </p:animEffect>
                                  </p:childTnLst>
                                </p:cTn>
                              </p:par>
                              <p:par>
                                <p:cTn id="78" presetID="2" presetClass="entr" presetSubtype="1" fill="hold" nodeType="withEffect">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cBhvr additive="base">
                                        <p:cTn id="80" dur="5000" fill="hold"/>
                                        <p:tgtEl>
                                          <p:spTgt spid="37"/>
                                        </p:tgtEl>
                                        <p:attrNameLst>
                                          <p:attrName>ppt_x</p:attrName>
                                        </p:attrNameLst>
                                      </p:cBhvr>
                                      <p:tavLst>
                                        <p:tav tm="0">
                                          <p:val>
                                            <p:strVal val="#ppt_x"/>
                                          </p:val>
                                        </p:tav>
                                        <p:tav tm="100000">
                                          <p:val>
                                            <p:strVal val="#ppt_x"/>
                                          </p:val>
                                        </p:tav>
                                      </p:tavLst>
                                    </p:anim>
                                    <p:anim calcmode="lin" valueType="num">
                                      <p:cBhvr additive="base">
                                        <p:cTn id="81" dur="5000" fill="hold"/>
                                        <p:tgtEl>
                                          <p:spTgt spid="37"/>
                                        </p:tgtEl>
                                        <p:attrNameLst>
                                          <p:attrName>ppt_y</p:attrName>
                                        </p:attrNameLst>
                                      </p:cBhvr>
                                      <p:tavLst>
                                        <p:tav tm="0">
                                          <p:val>
                                            <p:strVal val="0-#ppt_h/2"/>
                                          </p:val>
                                        </p:tav>
                                        <p:tav tm="100000">
                                          <p:val>
                                            <p:strVal val="#ppt_y"/>
                                          </p:val>
                                        </p:tav>
                                      </p:tavLst>
                                    </p:anim>
                                  </p:childTnLst>
                                </p:cTn>
                              </p:par>
                              <p:par>
                                <p:cTn id="82" presetID="8" presetClass="emph" presetSubtype="0" fill="hold" nodeType="withEffect">
                                  <p:stCondLst>
                                    <p:cond delay="0"/>
                                  </p:stCondLst>
                                  <p:childTnLst>
                                    <p:animRot by="21600000">
                                      <p:cBhvr>
                                        <p:cTn id="83" dur="5000" fill="hold"/>
                                        <p:tgtEl>
                                          <p:spTgt spid="37"/>
                                        </p:tgtEl>
                                        <p:attrNameLst>
                                          <p:attrName>r</p:attrName>
                                        </p:attrNameLst>
                                      </p:cBhvr>
                                    </p:animRot>
                                  </p:childTnLst>
                                </p:cTn>
                              </p:par>
                              <p:par>
                                <p:cTn id="84" presetID="16" presetClass="entr" presetSubtype="21" fill="hold" nodeType="withEffect">
                                  <p:stCondLst>
                                    <p:cond delay="0"/>
                                  </p:stCondLst>
                                  <p:childTnLst>
                                    <p:set>
                                      <p:cBhvr>
                                        <p:cTn id="85" dur="1" fill="hold">
                                          <p:stCondLst>
                                            <p:cond delay="0"/>
                                          </p:stCondLst>
                                        </p:cTn>
                                        <p:tgtEl>
                                          <p:spTgt spid="38"/>
                                        </p:tgtEl>
                                        <p:attrNameLst>
                                          <p:attrName>style.visibility</p:attrName>
                                        </p:attrNameLst>
                                      </p:cBhvr>
                                      <p:to>
                                        <p:strVal val="visible"/>
                                      </p:to>
                                    </p:set>
                                    <p:animEffect transition="in" filter="barn(inVertical)">
                                      <p:cBhvr>
                                        <p:cTn id="86" dur="5000"/>
                                        <p:tgtEl>
                                          <p:spTgt spid="38"/>
                                        </p:tgtEl>
                                      </p:cBhvr>
                                    </p:animEffect>
                                  </p:childTnLst>
                                </p:cTn>
                              </p:par>
                              <p:par>
                                <p:cTn id="87" presetID="2" presetClass="entr" presetSubtype="1" fill="hold" nodeType="withEffect">
                                  <p:stCondLst>
                                    <p:cond delay="0"/>
                                  </p:stCondLst>
                                  <p:childTnLst>
                                    <p:set>
                                      <p:cBhvr>
                                        <p:cTn id="88" dur="1" fill="hold">
                                          <p:stCondLst>
                                            <p:cond delay="0"/>
                                          </p:stCondLst>
                                        </p:cTn>
                                        <p:tgtEl>
                                          <p:spTgt spid="38"/>
                                        </p:tgtEl>
                                        <p:attrNameLst>
                                          <p:attrName>style.visibility</p:attrName>
                                        </p:attrNameLst>
                                      </p:cBhvr>
                                      <p:to>
                                        <p:strVal val="visible"/>
                                      </p:to>
                                    </p:set>
                                    <p:anim calcmode="lin" valueType="num">
                                      <p:cBhvr additive="base">
                                        <p:cTn id="89" dur="5000" fill="hold"/>
                                        <p:tgtEl>
                                          <p:spTgt spid="38"/>
                                        </p:tgtEl>
                                        <p:attrNameLst>
                                          <p:attrName>ppt_x</p:attrName>
                                        </p:attrNameLst>
                                      </p:cBhvr>
                                      <p:tavLst>
                                        <p:tav tm="0">
                                          <p:val>
                                            <p:strVal val="#ppt_x"/>
                                          </p:val>
                                        </p:tav>
                                        <p:tav tm="100000">
                                          <p:val>
                                            <p:strVal val="#ppt_x"/>
                                          </p:val>
                                        </p:tav>
                                      </p:tavLst>
                                    </p:anim>
                                    <p:anim calcmode="lin" valueType="num">
                                      <p:cBhvr additive="base">
                                        <p:cTn id="90" dur="5000" fill="hold"/>
                                        <p:tgtEl>
                                          <p:spTgt spid="38"/>
                                        </p:tgtEl>
                                        <p:attrNameLst>
                                          <p:attrName>ppt_y</p:attrName>
                                        </p:attrNameLst>
                                      </p:cBhvr>
                                      <p:tavLst>
                                        <p:tav tm="0">
                                          <p:val>
                                            <p:strVal val="0-#ppt_h/2"/>
                                          </p:val>
                                        </p:tav>
                                        <p:tav tm="100000">
                                          <p:val>
                                            <p:strVal val="#ppt_y"/>
                                          </p:val>
                                        </p:tav>
                                      </p:tavLst>
                                    </p:anim>
                                  </p:childTnLst>
                                </p:cTn>
                              </p:par>
                              <p:par>
                                <p:cTn id="91" presetID="8" presetClass="emph" presetSubtype="0" fill="hold" nodeType="withEffect">
                                  <p:stCondLst>
                                    <p:cond delay="0"/>
                                  </p:stCondLst>
                                  <p:childTnLst>
                                    <p:animRot by="21600000">
                                      <p:cBhvr>
                                        <p:cTn id="92" dur="5000" fill="hold"/>
                                        <p:tgtEl>
                                          <p:spTgt spid="38"/>
                                        </p:tgtEl>
                                        <p:attrNameLst>
                                          <p:attrName>r</p:attrName>
                                        </p:attrNameLst>
                                      </p:cBhvr>
                                    </p:animRot>
                                  </p:childTnLst>
                                </p:cTn>
                              </p:par>
                              <p:par>
                                <p:cTn id="93" presetID="16" presetClass="entr" presetSubtype="21" fill="hold" nodeType="withEffect">
                                  <p:stCondLst>
                                    <p:cond delay="0"/>
                                  </p:stCondLst>
                                  <p:childTnLst>
                                    <p:set>
                                      <p:cBhvr>
                                        <p:cTn id="94" dur="1" fill="hold">
                                          <p:stCondLst>
                                            <p:cond delay="0"/>
                                          </p:stCondLst>
                                        </p:cTn>
                                        <p:tgtEl>
                                          <p:spTgt spid="39"/>
                                        </p:tgtEl>
                                        <p:attrNameLst>
                                          <p:attrName>style.visibility</p:attrName>
                                        </p:attrNameLst>
                                      </p:cBhvr>
                                      <p:to>
                                        <p:strVal val="visible"/>
                                      </p:to>
                                    </p:set>
                                    <p:animEffect transition="in" filter="barn(inVertical)">
                                      <p:cBhvr>
                                        <p:cTn id="95" dur="5000"/>
                                        <p:tgtEl>
                                          <p:spTgt spid="39"/>
                                        </p:tgtEl>
                                      </p:cBhvr>
                                    </p:animEffect>
                                  </p:childTnLst>
                                </p:cTn>
                              </p:par>
                              <p:par>
                                <p:cTn id="96" presetID="2" presetClass="entr" presetSubtype="1" fill="hold" nodeType="withEffect">
                                  <p:stCondLst>
                                    <p:cond delay="0"/>
                                  </p:stCondLst>
                                  <p:childTnLst>
                                    <p:set>
                                      <p:cBhvr>
                                        <p:cTn id="97" dur="1" fill="hold">
                                          <p:stCondLst>
                                            <p:cond delay="0"/>
                                          </p:stCondLst>
                                        </p:cTn>
                                        <p:tgtEl>
                                          <p:spTgt spid="39"/>
                                        </p:tgtEl>
                                        <p:attrNameLst>
                                          <p:attrName>style.visibility</p:attrName>
                                        </p:attrNameLst>
                                      </p:cBhvr>
                                      <p:to>
                                        <p:strVal val="visible"/>
                                      </p:to>
                                    </p:set>
                                    <p:anim calcmode="lin" valueType="num">
                                      <p:cBhvr additive="base">
                                        <p:cTn id="98" dur="5000" fill="hold"/>
                                        <p:tgtEl>
                                          <p:spTgt spid="39"/>
                                        </p:tgtEl>
                                        <p:attrNameLst>
                                          <p:attrName>ppt_x</p:attrName>
                                        </p:attrNameLst>
                                      </p:cBhvr>
                                      <p:tavLst>
                                        <p:tav tm="0">
                                          <p:val>
                                            <p:strVal val="#ppt_x"/>
                                          </p:val>
                                        </p:tav>
                                        <p:tav tm="100000">
                                          <p:val>
                                            <p:strVal val="#ppt_x"/>
                                          </p:val>
                                        </p:tav>
                                      </p:tavLst>
                                    </p:anim>
                                    <p:anim calcmode="lin" valueType="num">
                                      <p:cBhvr additive="base">
                                        <p:cTn id="99" dur="5000" fill="hold"/>
                                        <p:tgtEl>
                                          <p:spTgt spid="39"/>
                                        </p:tgtEl>
                                        <p:attrNameLst>
                                          <p:attrName>ppt_y</p:attrName>
                                        </p:attrNameLst>
                                      </p:cBhvr>
                                      <p:tavLst>
                                        <p:tav tm="0">
                                          <p:val>
                                            <p:strVal val="0-#ppt_h/2"/>
                                          </p:val>
                                        </p:tav>
                                        <p:tav tm="100000">
                                          <p:val>
                                            <p:strVal val="#ppt_y"/>
                                          </p:val>
                                        </p:tav>
                                      </p:tavLst>
                                    </p:anim>
                                  </p:childTnLst>
                                </p:cTn>
                              </p:par>
                              <p:par>
                                <p:cTn id="100" presetID="8" presetClass="emph" presetSubtype="0" fill="hold" nodeType="withEffect">
                                  <p:stCondLst>
                                    <p:cond delay="0"/>
                                  </p:stCondLst>
                                  <p:childTnLst>
                                    <p:animRot by="21600000">
                                      <p:cBhvr>
                                        <p:cTn id="101" dur="5000" fill="hold"/>
                                        <p:tgtEl>
                                          <p:spTgt spid="39"/>
                                        </p:tgtEl>
                                        <p:attrNameLst>
                                          <p:attrName>r</p:attrName>
                                        </p:attrNameLst>
                                      </p:cBhvr>
                                    </p:animRot>
                                  </p:childTnLst>
                                </p:cTn>
                              </p:par>
                              <p:par>
                                <p:cTn id="102" presetID="16" presetClass="entr" presetSubtype="21" fill="hold" nodeType="withEffect">
                                  <p:stCondLst>
                                    <p:cond delay="0"/>
                                  </p:stCondLst>
                                  <p:childTnLst>
                                    <p:set>
                                      <p:cBhvr>
                                        <p:cTn id="103" dur="1" fill="hold">
                                          <p:stCondLst>
                                            <p:cond delay="0"/>
                                          </p:stCondLst>
                                        </p:cTn>
                                        <p:tgtEl>
                                          <p:spTgt spid="40"/>
                                        </p:tgtEl>
                                        <p:attrNameLst>
                                          <p:attrName>style.visibility</p:attrName>
                                        </p:attrNameLst>
                                      </p:cBhvr>
                                      <p:to>
                                        <p:strVal val="visible"/>
                                      </p:to>
                                    </p:set>
                                    <p:animEffect transition="in" filter="barn(inVertical)">
                                      <p:cBhvr>
                                        <p:cTn id="104" dur="5000"/>
                                        <p:tgtEl>
                                          <p:spTgt spid="40"/>
                                        </p:tgtEl>
                                      </p:cBhvr>
                                    </p:animEffect>
                                  </p:childTnLst>
                                </p:cTn>
                              </p:par>
                              <p:par>
                                <p:cTn id="105" presetID="2" presetClass="entr" presetSubtype="1"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additive="base">
                                        <p:cTn id="107" dur="5000" fill="hold"/>
                                        <p:tgtEl>
                                          <p:spTgt spid="40"/>
                                        </p:tgtEl>
                                        <p:attrNameLst>
                                          <p:attrName>ppt_x</p:attrName>
                                        </p:attrNameLst>
                                      </p:cBhvr>
                                      <p:tavLst>
                                        <p:tav tm="0">
                                          <p:val>
                                            <p:strVal val="#ppt_x"/>
                                          </p:val>
                                        </p:tav>
                                        <p:tav tm="100000">
                                          <p:val>
                                            <p:strVal val="#ppt_x"/>
                                          </p:val>
                                        </p:tav>
                                      </p:tavLst>
                                    </p:anim>
                                    <p:anim calcmode="lin" valueType="num">
                                      <p:cBhvr additive="base">
                                        <p:cTn id="108" dur="5000" fill="hold"/>
                                        <p:tgtEl>
                                          <p:spTgt spid="40"/>
                                        </p:tgtEl>
                                        <p:attrNameLst>
                                          <p:attrName>ppt_y</p:attrName>
                                        </p:attrNameLst>
                                      </p:cBhvr>
                                      <p:tavLst>
                                        <p:tav tm="0">
                                          <p:val>
                                            <p:strVal val="0-#ppt_h/2"/>
                                          </p:val>
                                        </p:tav>
                                        <p:tav tm="100000">
                                          <p:val>
                                            <p:strVal val="#ppt_y"/>
                                          </p:val>
                                        </p:tav>
                                      </p:tavLst>
                                    </p:anim>
                                  </p:childTnLst>
                                </p:cTn>
                              </p:par>
                              <p:par>
                                <p:cTn id="109" presetID="8" presetClass="emph" presetSubtype="0" fill="hold" nodeType="withEffect">
                                  <p:stCondLst>
                                    <p:cond delay="0"/>
                                  </p:stCondLst>
                                  <p:childTnLst>
                                    <p:animRot by="21600000">
                                      <p:cBhvr>
                                        <p:cTn id="110" dur="5000" fill="hold"/>
                                        <p:tgtEl>
                                          <p:spTgt spid="40"/>
                                        </p:tgtEl>
                                        <p:attrNameLst>
                                          <p:attrName>r</p:attrName>
                                        </p:attrNameLst>
                                      </p:cBhvr>
                                    </p:animRot>
                                  </p:childTnLst>
                                </p:cTn>
                              </p:par>
                              <p:par>
                                <p:cTn id="111" presetID="16" presetClass="entr" presetSubtype="21" fill="hold" nodeType="withEffect">
                                  <p:stCondLst>
                                    <p:cond delay="0"/>
                                  </p:stCondLst>
                                  <p:childTnLst>
                                    <p:set>
                                      <p:cBhvr>
                                        <p:cTn id="112" dur="1" fill="hold">
                                          <p:stCondLst>
                                            <p:cond delay="0"/>
                                          </p:stCondLst>
                                        </p:cTn>
                                        <p:tgtEl>
                                          <p:spTgt spid="41"/>
                                        </p:tgtEl>
                                        <p:attrNameLst>
                                          <p:attrName>style.visibility</p:attrName>
                                        </p:attrNameLst>
                                      </p:cBhvr>
                                      <p:to>
                                        <p:strVal val="visible"/>
                                      </p:to>
                                    </p:set>
                                    <p:animEffect transition="in" filter="barn(inVertical)">
                                      <p:cBhvr>
                                        <p:cTn id="113" dur="5000"/>
                                        <p:tgtEl>
                                          <p:spTgt spid="41"/>
                                        </p:tgtEl>
                                      </p:cBhvr>
                                    </p:animEffect>
                                  </p:childTnLst>
                                </p:cTn>
                              </p:par>
                              <p:par>
                                <p:cTn id="114" presetID="2" presetClass="entr" presetSubtype="1" fill="hold" nodeType="withEffect">
                                  <p:stCondLst>
                                    <p:cond delay="0"/>
                                  </p:stCondLst>
                                  <p:childTnLst>
                                    <p:set>
                                      <p:cBhvr>
                                        <p:cTn id="115" dur="1" fill="hold">
                                          <p:stCondLst>
                                            <p:cond delay="0"/>
                                          </p:stCondLst>
                                        </p:cTn>
                                        <p:tgtEl>
                                          <p:spTgt spid="41"/>
                                        </p:tgtEl>
                                        <p:attrNameLst>
                                          <p:attrName>style.visibility</p:attrName>
                                        </p:attrNameLst>
                                      </p:cBhvr>
                                      <p:to>
                                        <p:strVal val="visible"/>
                                      </p:to>
                                    </p:set>
                                    <p:anim calcmode="lin" valueType="num">
                                      <p:cBhvr additive="base">
                                        <p:cTn id="116" dur="5000" fill="hold"/>
                                        <p:tgtEl>
                                          <p:spTgt spid="41"/>
                                        </p:tgtEl>
                                        <p:attrNameLst>
                                          <p:attrName>ppt_x</p:attrName>
                                        </p:attrNameLst>
                                      </p:cBhvr>
                                      <p:tavLst>
                                        <p:tav tm="0">
                                          <p:val>
                                            <p:strVal val="#ppt_x"/>
                                          </p:val>
                                        </p:tav>
                                        <p:tav tm="100000">
                                          <p:val>
                                            <p:strVal val="#ppt_x"/>
                                          </p:val>
                                        </p:tav>
                                      </p:tavLst>
                                    </p:anim>
                                    <p:anim calcmode="lin" valueType="num">
                                      <p:cBhvr additive="base">
                                        <p:cTn id="117" dur="5000" fill="hold"/>
                                        <p:tgtEl>
                                          <p:spTgt spid="41"/>
                                        </p:tgtEl>
                                        <p:attrNameLst>
                                          <p:attrName>ppt_y</p:attrName>
                                        </p:attrNameLst>
                                      </p:cBhvr>
                                      <p:tavLst>
                                        <p:tav tm="0">
                                          <p:val>
                                            <p:strVal val="0-#ppt_h/2"/>
                                          </p:val>
                                        </p:tav>
                                        <p:tav tm="100000">
                                          <p:val>
                                            <p:strVal val="#ppt_y"/>
                                          </p:val>
                                        </p:tav>
                                      </p:tavLst>
                                    </p:anim>
                                  </p:childTnLst>
                                </p:cTn>
                              </p:par>
                              <p:par>
                                <p:cTn id="118" presetID="8" presetClass="emph" presetSubtype="0" fill="hold" nodeType="withEffect">
                                  <p:stCondLst>
                                    <p:cond delay="0"/>
                                  </p:stCondLst>
                                  <p:childTnLst>
                                    <p:animRot by="21600000">
                                      <p:cBhvr>
                                        <p:cTn id="119" dur="5000" fill="hold"/>
                                        <p:tgtEl>
                                          <p:spTgt spid="41"/>
                                        </p:tgtEl>
                                        <p:attrNameLst>
                                          <p:attrName>r</p:attrName>
                                        </p:attrNameLst>
                                      </p:cBhvr>
                                    </p:animRot>
                                  </p:childTnLst>
                                </p:cTn>
                              </p:par>
                            </p:childTnLst>
                          </p:cTn>
                        </p:par>
                        <p:par>
                          <p:cTn id="120" fill="hold">
                            <p:stCondLst>
                              <p:cond delay="5000"/>
                            </p:stCondLst>
                            <p:childTnLst>
                              <p:par>
                                <p:cTn id="121" presetID="40" presetClass="entr" presetSubtype="0" fill="hold" grpId="0" nodeType="afterEffect">
                                  <p:stCondLst>
                                    <p:cond delay="0"/>
                                  </p:stCondLst>
                                  <p:iterate type="lt">
                                    <p:tmPct val="10000"/>
                                  </p:iterate>
                                  <p:childTnLst>
                                    <p:set>
                                      <p:cBhvr>
                                        <p:cTn id="122" dur="1" fill="hold">
                                          <p:stCondLst>
                                            <p:cond delay="0"/>
                                          </p:stCondLst>
                                        </p:cTn>
                                        <p:tgtEl>
                                          <p:spTgt spid="15"/>
                                        </p:tgtEl>
                                        <p:attrNameLst>
                                          <p:attrName>style.visibility</p:attrName>
                                        </p:attrNameLst>
                                      </p:cBhvr>
                                      <p:to>
                                        <p:strVal val="visible"/>
                                      </p:to>
                                    </p:set>
                                    <p:animEffect transition="in" filter="fade">
                                      <p:cBhvr>
                                        <p:cTn id="123" dur="1000"/>
                                        <p:tgtEl>
                                          <p:spTgt spid="15"/>
                                        </p:tgtEl>
                                      </p:cBhvr>
                                    </p:animEffect>
                                    <p:anim calcmode="lin" valueType="num">
                                      <p:cBhvr>
                                        <p:cTn id="124" dur="1000" fill="hold"/>
                                        <p:tgtEl>
                                          <p:spTgt spid="15"/>
                                        </p:tgtEl>
                                        <p:attrNameLst>
                                          <p:attrName>ppt_x</p:attrName>
                                        </p:attrNameLst>
                                      </p:cBhvr>
                                      <p:tavLst>
                                        <p:tav tm="0">
                                          <p:val>
                                            <p:strVal val="#ppt_x-.1"/>
                                          </p:val>
                                        </p:tav>
                                        <p:tav tm="100000">
                                          <p:val>
                                            <p:strVal val="#ppt_x"/>
                                          </p:val>
                                        </p:tav>
                                      </p:tavLst>
                                    </p:anim>
                                    <p:anim calcmode="lin" valueType="num">
                                      <p:cBhvr>
                                        <p:cTn id="12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362343406_8af61c346e_h.jpg"/>
          <p:cNvPicPr>
            <a:picLocks noChangeAspect="1"/>
          </p:cNvPicPr>
          <p:nvPr/>
        </p:nvPicPr>
        <p:blipFill>
          <a:blip r:embed="rId2" cstate="print"/>
          <a:stretch>
            <a:fillRect/>
          </a:stretch>
        </p:blipFill>
        <p:spPr bwMode="auto">
          <a:xfrm>
            <a:off x="2339752" y="0"/>
            <a:ext cx="446449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flipH="1">
            <a:off x="0" y="0"/>
            <a:ext cx="1187450" cy="5715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187450" y="0"/>
            <a:ext cx="1174750" cy="5715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flipH="1">
            <a:off x="6804025" y="0"/>
            <a:ext cx="1223963" cy="5715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flipH="1">
            <a:off x="8027988" y="0"/>
            <a:ext cx="1116012" cy="5715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755576"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1890 es su primera obra conocida y fechada, "La huerta de Morales". En 1892 realizó el retrato del periodista Francisco Borja Pavón para la portada del seminario cordobés Revista Meridional.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window dir="ver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par>
                                <p:cTn id="8" presetID="4"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5000"/>
                                        <p:tgtEl>
                                          <p:spTgt spid="6"/>
                                        </p:tgtEl>
                                      </p:cBhvr>
                                    </p:animEffect>
                                  </p:childTnLst>
                                </p:cTn>
                              </p:par>
                              <p:par>
                                <p:cTn id="11" presetID="4"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ox(in)">
                                      <p:cBhvr>
                                        <p:cTn id="13" dur="5000"/>
                                        <p:tgtEl>
                                          <p:spTgt spid="11"/>
                                        </p:tgtEl>
                                      </p:cBhvr>
                                    </p:animEffect>
                                  </p:childTnLst>
                                </p:cTn>
                              </p:par>
                              <p:par>
                                <p:cTn id="14" presetID="4" presetClass="entr" presetSubtype="32"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ox(out)">
                                      <p:cBhvr>
                                        <p:cTn id="16" dur="5000"/>
                                        <p:tgtEl>
                                          <p:spTgt spid="12"/>
                                        </p:tgtEl>
                                      </p:cBhvr>
                                    </p:animEffect>
                                  </p:childTnLst>
                                </p:cTn>
                              </p:par>
                              <p:par>
                                <p:cTn id="17" presetID="16" presetClass="entr" presetSubtype="2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inVertical)">
                                      <p:cBhvr>
                                        <p:cTn id="19" dur="5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403648" y="4945732"/>
            <a:ext cx="712879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1895 pintó "Mira que bonita era", que presentó en la Exposición Nacional de Bellas Artes, donde obtuvo una mención honorífica.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wheel spokes="1"/>
      </p:transition>
    </mc:Choice>
    <mc:Fallback xmlns="">
      <p:transition spd="slow" advTm="20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0" presetClass="entr" presetSubtype="0" fill="hold" nodeType="withEffect">
                                  <p:stCondLst>
                                    <p:cond delay="150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3000"/>
                                        <p:tgtEl>
                                          <p:spTgt spid="4"/>
                                        </p:tgtEl>
                                      </p:cBhvr>
                                    </p:animEffect>
                                  </p:childTnLst>
                                </p:cTn>
                              </p:par>
                              <p:par>
                                <p:cTn id="14" presetID="23" presetClass="entr" presetSubtype="272" fill="hold" nodeType="withEffect">
                                  <p:stCondLst>
                                    <p:cond delay="1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4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C:\Documents and Settings\Ana María\Escritorio\501371.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074" name="Picture 2" descr="F:\MIS COSAS\DOCUMENTOS ANA\PAISAJES\PLAYAS\007_island.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83568"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Frecuentó la Academia de Ciencias, Bellas Letras y Nobles Artes, presidida por Teodomiro Ramírez de Arellano; el Ateneo y la Sociedad Económica de Amigos del País.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wheelReverse spokes="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5000"/>
                                        <p:tgtEl>
                                          <p:spTgt spid="3074"/>
                                        </p:tgtEl>
                                      </p:cBhvr>
                                    </p:animEffect>
                                    <p:set>
                                      <p:cBhvr>
                                        <p:cTn id="7" dur="1" fill="hold">
                                          <p:stCondLst>
                                            <p:cond delay="4999"/>
                                          </p:stCondLst>
                                        </p:cTn>
                                        <p:tgtEl>
                                          <p:spTgt spid="3074"/>
                                        </p:tgtEl>
                                        <p:attrNameLst>
                                          <p:attrName>style.visibility</p:attrName>
                                        </p:attrNameLst>
                                      </p:cBhvr>
                                      <p:to>
                                        <p:strVal val="hidden"/>
                                      </p:to>
                                    </p:set>
                                  </p:childTnLst>
                                </p:cTn>
                              </p:par>
                              <p:par>
                                <p:cTn id="8" presetID="6" presetClass="entr" presetSubtype="32" fill="hold" nodeType="withEffect">
                                  <p:stCondLst>
                                    <p:cond delay="50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5000"/>
                                        <p:tgtEl>
                                          <p:spTgt spid="3"/>
                                        </p:tgtEl>
                                      </p:cBhvr>
                                    </p:animEffect>
                                  </p:childTnLst>
                                </p:cTn>
                              </p:par>
                            </p:childTnLst>
                          </p:cTn>
                        </p:par>
                        <p:par>
                          <p:cTn id="11" fill="hold">
                            <p:stCondLst>
                              <p:cond delay="55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6 NOV 12.jpg"/>
          <p:cNvPicPr>
            <a:picLocks noChangeAspect="1"/>
          </p:cNvPicPr>
          <p:nvPr/>
        </p:nvPicPr>
        <p:blipFill>
          <a:blip r:embed="rId2" cstate="print"/>
          <a:stretch>
            <a:fillRect/>
          </a:stretch>
        </p:blipFill>
        <p:spPr bwMode="auto">
          <a:xfrm>
            <a:off x="0" y="-9524"/>
            <a:ext cx="9144000" cy="572452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6 NOV 12.jpg"/>
          <p:cNvPicPr>
            <a:picLocks noChangeAspect="1"/>
          </p:cNvPicPr>
          <p:nvPr/>
        </p:nvPicPr>
        <p:blipFill>
          <a:blip r:embed="rId2" cstate="print"/>
          <a:stretch>
            <a:fillRect/>
          </a:stretch>
        </p:blipFill>
        <p:spPr bwMode="auto">
          <a:xfrm>
            <a:off x="0" y="1"/>
            <a:ext cx="9144000" cy="572452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6 NOV 12.jpg"/>
          <p:cNvPicPr>
            <a:picLocks noChangeAspect="1"/>
          </p:cNvPicPr>
          <p:nvPr/>
        </p:nvPicPr>
        <p:blipFill>
          <a:blip r:embed="rId2" cstate="print"/>
          <a:stretch>
            <a:fillRect/>
          </a:stretch>
        </p:blipFill>
        <p:spPr bwMode="auto">
          <a:xfrm>
            <a:off x="0" y="1"/>
            <a:ext cx="9144000" cy="572452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23528"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casó con Francisca Pellicer y López. El 14 de agosto de 1902 fue nombrado profesor numerario de la Cátedra de Colorido, Dibujo y Copia. Cesó el 12 de septiembre al ser suprimida la escuela que había fundado su padre.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wedge/>
      </p:transition>
    </mc:Choice>
    <mc:Fallback xmlns="">
      <p:transition spd="slow" advTm="28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edge">
                                      <p:cBhvr>
                                        <p:cTn id="21" dur="5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0" fill="hold"/>
                                        <p:tgtEl>
                                          <p:spTgt spid="6"/>
                                        </p:tgtEl>
                                        <p:attrNameLst>
                                          <p:attrName>ppt_w</p:attrName>
                                        </p:attrNameLst>
                                      </p:cBhvr>
                                      <p:tavLst>
                                        <p:tav tm="0">
                                          <p:val>
                                            <p:strVal val="4/3*#ppt_w"/>
                                          </p:val>
                                        </p:tav>
                                        <p:tav tm="100000">
                                          <p:val>
                                            <p:strVal val="#ppt_w"/>
                                          </p:val>
                                        </p:tav>
                                      </p:tavLst>
                                    </p:anim>
                                    <p:anim calcmode="lin" valueType="num">
                                      <p:cBhvr>
                                        <p:cTn id="25" dur="5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jpg"/>
          <p:cNvPicPr>
            <a:picLocks noChangeAspect="1"/>
          </p:cNvPicPr>
          <p:nvPr/>
        </p:nvPicPr>
        <p:blipFill>
          <a:blip r:embed="rId2" cstate="print"/>
          <a:stretch>
            <a:fillRect/>
          </a:stretch>
        </p:blipFill>
        <p:spPr bwMode="auto">
          <a:xfrm>
            <a:off x="-324544" y="0"/>
            <a:ext cx="986509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4.jpg"/>
          <p:cNvPicPr>
            <a:picLocks noChangeAspect="1"/>
          </p:cNvPicPr>
          <p:nvPr/>
        </p:nvPicPr>
        <p:blipFill>
          <a:blip r:embed="rId2" cstate="print"/>
          <a:stretch>
            <a:fillRect/>
          </a:stretch>
        </p:blipFill>
        <p:spPr bwMode="auto">
          <a:xfrm>
            <a:off x="-324544" y="0"/>
            <a:ext cx="986509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4.jpg"/>
          <p:cNvPicPr>
            <a:picLocks noChangeAspect="1"/>
          </p:cNvPicPr>
          <p:nvPr/>
        </p:nvPicPr>
        <p:blipFill>
          <a:blip r:embed="rId2" cstate="print"/>
          <a:stretch>
            <a:fillRect/>
          </a:stretch>
        </p:blipFill>
        <p:spPr bwMode="auto">
          <a:xfrm>
            <a:off x="-324544" y="0"/>
            <a:ext cx="986509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79512" y="4657700"/>
            <a:ext cx="88204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1903 fue profesor agregado en la Escuela Superior de Artes Industriales, dirigida por Mateo </a:t>
            </a:r>
            <a:r>
              <a:rPr lang="es-ES" i="1" dirty="0" err="1" smtClean="0">
                <a:effectLst>
                  <a:glow rad="101600">
                    <a:srgbClr val="C00000">
                      <a:alpha val="60000"/>
                    </a:srgbClr>
                  </a:glow>
                  <a:outerShdw blurRad="38100" dist="38100" dir="2700000" algn="tl">
                    <a:srgbClr val="000000">
                      <a:alpha val="43137"/>
                    </a:srgbClr>
                  </a:outerShdw>
                </a:effectLst>
              </a:rPr>
              <a:t>Inurría</a:t>
            </a:r>
            <a:r>
              <a:rPr lang="es-ES" i="1" dirty="0" smtClean="0">
                <a:effectLst>
                  <a:glow rad="101600">
                    <a:srgbClr val="C00000">
                      <a:alpha val="60000"/>
                    </a:srgbClr>
                  </a:glow>
                  <a:outerShdw blurRad="38100" dist="38100" dir="2700000" algn="tl">
                    <a:srgbClr val="000000">
                      <a:alpha val="43137"/>
                    </a:srgbClr>
                  </a:outerShdw>
                </a:effectLst>
              </a:rPr>
              <a:t>. Durante su estancia en Madrid se relacionó con Ramón del Valle Inclán y Manuel Machado.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6000">
        <p15:prstTrans prst="peelOff"/>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0"/>
                                        <p:tgtEl>
                                          <p:spTgt spid="5"/>
                                        </p:tgtEl>
                                      </p:cBhvr>
                                    </p:animEffect>
                                  </p:childTnLst>
                                </p:cTn>
                              </p:par>
                              <p:par>
                                <p:cTn id="8" presetID="18"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Right)">
                                      <p:cBhvr>
                                        <p:cTn id="10" dur="5000"/>
                                        <p:tgtEl>
                                          <p:spTgt spid="4"/>
                                        </p:tgtEl>
                                      </p:cBhvr>
                                    </p:animEffect>
                                  </p:childTnLst>
                                </p:cTn>
                              </p:par>
                              <p:par>
                                <p:cTn id="11" presetID="16" presetClass="entr" presetSubtype="4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outHorizontal)">
                                      <p:cBhvr>
                                        <p:cTn id="13" dur="5000"/>
                                        <p:tgtEl>
                                          <p:spTgt spid="6"/>
                                        </p:tgtEl>
                                      </p:cBhvr>
                                    </p:animEffect>
                                  </p:childTnLst>
                                </p:cTn>
                              </p:par>
                              <p:par>
                                <p:cTn id="14" presetID="8" presetClass="entr" presetSubtype="32"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amond(out)">
                                      <p:cBhvr>
                                        <p:cTn id="16" dur="5000"/>
                                        <p:tgtEl>
                                          <p:spTgt spid="6"/>
                                        </p:tgtEl>
                                      </p:cBhvr>
                                    </p:animEffect>
                                  </p:childTnLst>
                                </p:cTn>
                              </p:par>
                            </p:childTnLst>
                          </p:cTn>
                        </p:par>
                        <p:par>
                          <p:cTn id="17" fill="hold">
                            <p:stCondLst>
                              <p:cond delay="5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57883736_af1fb00a5f_b.jpg"/>
          <p:cNvPicPr>
            <a:picLocks noGrp="1" noChangeAspect="1"/>
          </p:cNvPicPr>
          <p:nvPr>
            <p:ph idx="1"/>
          </p:nvPr>
        </p:nvPicPr>
        <p:blipFill>
          <a:blip r:embed="rId2" cstate="print"/>
          <a:stretch>
            <a:fillRect/>
          </a:stretch>
        </p:blipFill>
        <p:spPr>
          <a:xfrm>
            <a:off x="10160" y="6350"/>
            <a:ext cx="9123680" cy="57023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6257883736_af1fb00a5f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6257883736_af1fb00a5f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1907, participó en la Exposición del Círculo de Bellas Artes de Madrid junto a los "pintores independientes": José Gutiérrez Solana, Ricardo Baroja, Darío de </a:t>
            </a:r>
            <a:r>
              <a:rPr lang="es-ES" i="1" dirty="0" err="1" smtClean="0">
                <a:effectLst>
                  <a:glow rad="101600">
                    <a:srgbClr val="C00000">
                      <a:alpha val="60000"/>
                    </a:srgbClr>
                  </a:glow>
                  <a:outerShdw blurRad="38100" dist="38100" dir="2700000" algn="tl">
                    <a:srgbClr val="000000">
                      <a:alpha val="43137"/>
                    </a:srgbClr>
                  </a:outerShdw>
                </a:effectLst>
              </a:rPr>
              <a:t>Regoyos</a:t>
            </a:r>
            <a:r>
              <a:rPr lang="es-ES" i="1" dirty="0" smtClean="0">
                <a:effectLst>
                  <a:glow rad="101600">
                    <a:srgbClr val="C00000">
                      <a:alpha val="60000"/>
                    </a:srgbClr>
                  </a:glow>
                  <a:outerShdw blurRad="38100" dist="38100" dir="2700000" algn="tl">
                    <a:srgbClr val="000000">
                      <a:alpha val="43137"/>
                    </a:srgbClr>
                  </a:outerShdw>
                </a:effectLst>
              </a:rPr>
              <a:t> y Anselmo Miguel Nieto. Presentó los cuadros "Bendición", "Carmen" y "Fuensanta".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65080460_c9d5bc5501_b.jp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6265080460_c9d5bc5501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6265080460_c9d5bc5501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1910, participó en las Exposiciones Internacionales de Pintura Española que se celebraron en Buenos Aires y en Santiago de Chile. Ramón del Valle Inclán pronunció una serie de conferencias en Buenos Aires en las que presentó a Julio Romero de Torres como el primer pintor español.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4000">
        <p14:vortex/>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5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410827105_f1269c5976_o.jpg"/>
          <p:cNvPicPr>
            <a:picLocks noChangeAspect="1"/>
          </p:cNvPicPr>
          <p:nvPr/>
        </p:nvPicPr>
        <p:blipFill>
          <a:blip r:embed="rId2" cstate="print"/>
          <a:stretch>
            <a:fillRect/>
          </a:stretch>
        </p:blipFill>
        <p:spPr bwMode="auto">
          <a:xfrm>
            <a:off x="0" y="-310852"/>
            <a:ext cx="9143999"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410827105_f1269c5976_o.jpg"/>
          <p:cNvPicPr>
            <a:picLocks noChangeAspect="1"/>
          </p:cNvPicPr>
          <p:nvPr/>
        </p:nvPicPr>
        <p:blipFill>
          <a:blip r:embed="rId2" cstate="print"/>
          <a:stretch>
            <a:fillRect/>
          </a:stretch>
        </p:blipFill>
        <p:spPr bwMode="auto">
          <a:xfrm>
            <a:off x="0" y="-310852"/>
            <a:ext cx="9143999"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2410827105_f1269c5976_o.jpg"/>
          <p:cNvPicPr>
            <a:picLocks noChangeAspect="1"/>
          </p:cNvPicPr>
          <p:nvPr/>
        </p:nvPicPr>
        <p:blipFill>
          <a:blip r:embed="rId2" cstate="print"/>
          <a:stretch>
            <a:fillRect/>
          </a:stretch>
        </p:blipFill>
        <p:spPr bwMode="auto">
          <a:xfrm>
            <a:off x="0" y="-310852"/>
            <a:ext cx="9143999"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611560"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diciembre de 1912 fue elegido académico numerario de la Academia de Ciencias, Bellas Letras y Nobles Artes de Córdoba. Durante 1913, frecuentó, en Madrid, la tertulia de la "Sagrada Cripta del Café de Pombo", que presidía Ramón Gómez de la Serna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0000">
        <p14:vortex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5000"/>
                                        <p:tgtEl>
                                          <p:spTgt spid="7"/>
                                        </p:tgtEl>
                                      </p:cBhvr>
                                    </p:animEffect>
                                  </p:childTnLst>
                                </p:cTn>
                              </p:par>
                              <p:par>
                                <p:cTn id="8" presetID="2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edge">
                                      <p:cBhvr>
                                        <p:cTn id="10" dur="5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5000"/>
                                        <p:tgtEl>
                                          <p:spTgt spid="5"/>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1_4_21_nakagaw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011_4_21_nakagaw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011_4_21_nakagaw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4585692"/>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Retrató a Juan Belmonte y fue uno de los organizadores, junto a Valle Inclán, Julio Antonio, Ramón Pérez de Ayala y Sebastián Miranda, del homenaje que se le brindó cuatro meses antes de tomar su alternativa.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7000">
        <p14:shred/>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out)">
                                      <p:cBhvr>
                                        <p:cTn id="13" dur="5000"/>
                                        <p:tgtEl>
                                          <p:spTgt spid="6"/>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mino-de-otoo-a23166620.jpg"/>
          <p:cNvPicPr>
            <a:picLocks noChangeAspect="1"/>
          </p:cNvPicPr>
          <p:nvPr/>
        </p:nvPicPr>
        <p:blipFill>
          <a:blip r:embed="rId2" cstate="print"/>
          <a:stretch>
            <a:fillRect/>
          </a:stretch>
        </p:blipFill>
        <p:spPr bwMode="auto">
          <a:xfrm>
            <a:off x="0" y="0"/>
            <a:ext cx="9143999" cy="638589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amino-de-otoo-a23166620.jpg"/>
          <p:cNvPicPr>
            <a:picLocks noChangeAspect="1"/>
          </p:cNvPicPr>
          <p:nvPr/>
        </p:nvPicPr>
        <p:blipFill>
          <a:blip r:embed="rId2" cstate="print"/>
          <a:stretch>
            <a:fillRect/>
          </a:stretch>
        </p:blipFill>
        <p:spPr bwMode="auto">
          <a:xfrm>
            <a:off x="0" y="0"/>
            <a:ext cx="9143999" cy="638589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Camino-de-otoo-a23166620.jpg"/>
          <p:cNvPicPr>
            <a:picLocks noChangeAspect="1"/>
          </p:cNvPicPr>
          <p:nvPr/>
        </p:nvPicPr>
        <p:blipFill>
          <a:blip r:embed="rId2" cstate="print"/>
          <a:stretch>
            <a:fillRect/>
          </a:stretch>
        </p:blipFill>
        <p:spPr bwMode="auto">
          <a:xfrm>
            <a:off x="0" y="0"/>
            <a:ext cx="9143999" cy="638589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1914, con motivo del estallido de la Guerra Europea, firmó el manifiesto de los intelectuales españoles en pro de la defensa de los valores espirituales y a favor de la causa aliada.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5000">
        <p14:shred/>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es-de-Otoo-11-a22934840.jpg"/>
          <p:cNvPicPr>
            <a:picLocks noChangeAspect="1"/>
          </p:cNvPicPr>
          <p:nvPr/>
        </p:nvPicPr>
        <p:blipFill>
          <a:blip r:embed="rId2" cstate="print"/>
          <a:stretch>
            <a:fillRect/>
          </a:stretch>
        </p:blipFill>
        <p:spPr bwMode="auto">
          <a:xfrm>
            <a:off x="0" y="0"/>
            <a:ext cx="9143999" cy="61698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olores-de-Otoo-11-a22934840.jpg"/>
          <p:cNvPicPr>
            <a:picLocks noChangeAspect="1"/>
          </p:cNvPicPr>
          <p:nvPr/>
        </p:nvPicPr>
        <p:blipFill>
          <a:blip r:embed="rId2" cstate="print"/>
          <a:stretch>
            <a:fillRect/>
          </a:stretch>
        </p:blipFill>
        <p:spPr bwMode="auto">
          <a:xfrm flipH="1">
            <a:off x="-4" y="0"/>
            <a:ext cx="9143999" cy="61698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olores-de-Otoo-11-a22934840.jpg"/>
          <p:cNvPicPr>
            <a:picLocks noChangeAspect="1"/>
          </p:cNvPicPr>
          <p:nvPr/>
        </p:nvPicPr>
        <p:blipFill>
          <a:blip r:embed="rId2" cstate="print"/>
          <a:stretch>
            <a:fillRect/>
          </a:stretch>
        </p:blipFill>
        <p:spPr bwMode="auto">
          <a:xfrm flipH="1">
            <a:off x="-2" y="0"/>
            <a:ext cx="9143999" cy="61698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3568" y="4657700"/>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18 de diciembre de 1922, el Ayuntamiento de Córdoba le nombró "Hijo predilecto de la ciudad" y se inauguró una exposición de su obra en el Círculo Mercantil.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3000">
        <p14:shred pattern="rectangl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5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4r5re.JPG"/>
          <p:cNvPicPr>
            <a:picLocks noChangeAspect="1"/>
          </p:cNvPicPr>
          <p:nvPr/>
        </p:nvPicPr>
        <p:blipFill>
          <a:blip r:embed="rId2" cstate="print"/>
          <a:stretch>
            <a:fillRect/>
          </a:stretch>
        </p:blipFill>
        <p:spPr bwMode="auto">
          <a:xfrm>
            <a:off x="0" y="0"/>
            <a:ext cx="9144000" cy="61698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e4r5re.JPG"/>
          <p:cNvPicPr>
            <a:picLocks noChangeAspect="1"/>
          </p:cNvPicPr>
          <p:nvPr/>
        </p:nvPicPr>
        <p:blipFill>
          <a:blip r:embed="rId2" cstate="print"/>
          <a:stretch>
            <a:fillRect/>
          </a:stretch>
        </p:blipFill>
        <p:spPr bwMode="auto">
          <a:xfrm>
            <a:off x="0" y="0"/>
            <a:ext cx="9144000" cy="61698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e4r5re.JPG"/>
          <p:cNvPicPr>
            <a:picLocks noChangeAspect="1"/>
          </p:cNvPicPr>
          <p:nvPr/>
        </p:nvPicPr>
        <p:blipFill>
          <a:blip r:embed="rId2" cstate="print"/>
          <a:stretch>
            <a:fillRect/>
          </a:stretch>
        </p:blipFill>
        <p:spPr bwMode="auto">
          <a:xfrm>
            <a:off x="0" y="0"/>
            <a:ext cx="9144000" cy="61698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043608" y="4513684"/>
            <a:ext cx="734481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Romero de Torres participó de la corriente del cartel como medio de comunicación y realizó una serie de obras en las que se integró en la nueva tendencia.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4000" advTm="23000">
        <p14:honeycomb/>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1" presetClass="exit" presetSubtype="4" fill="hold" nodeType="withEffect">
                                  <p:stCondLst>
                                    <p:cond delay="0"/>
                                  </p:stCondLst>
                                  <p:childTnLst>
                                    <p:animEffect transition="out" filter="wheel(4)">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71436269_00f0be29ee_b.jpg"/>
          <p:cNvPicPr>
            <a:picLocks noChangeAspect="1"/>
          </p:cNvPicPr>
          <p:nvPr/>
        </p:nvPicPr>
        <p:blipFill>
          <a:blip r:embed="rId2" cstate="print"/>
          <a:stretch>
            <a:fillRect/>
          </a:stretch>
        </p:blipFill>
        <p:spPr bwMode="auto">
          <a:xfrm>
            <a:off x="-468560" y="0"/>
            <a:ext cx="1008112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flipH="1" flipV="1">
            <a:off x="-4857816" y="1369208"/>
            <a:ext cx="142908" cy="795344"/>
          </a:xfrm>
          <a:prstGeom prst="rtTriangle">
            <a:avLst/>
          </a:prstGeom>
          <a:blipFill dpi="0" rotWithShape="1">
            <a:blip r:embed="rId3" cstate="print">
              <a:alphaModFix amt="76000"/>
            </a:blip>
            <a:srcRect/>
            <a:stretch>
              <a:fillRect/>
            </a:stretch>
          </a:blip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3871436269_00f0be29ee_b.jpg"/>
          <p:cNvPicPr>
            <a:picLocks noChangeAspect="1"/>
          </p:cNvPicPr>
          <p:nvPr/>
        </p:nvPicPr>
        <p:blipFill>
          <a:blip r:embed="rId2" cstate="print"/>
          <a:stretch>
            <a:fillRect/>
          </a:stretch>
        </p:blipFill>
        <p:spPr bwMode="auto">
          <a:xfrm flipH="1">
            <a:off x="-468560" y="0"/>
            <a:ext cx="1008112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3871436269_00f0be29ee_b.jpg"/>
          <p:cNvPicPr>
            <a:picLocks noChangeAspect="1"/>
          </p:cNvPicPr>
          <p:nvPr/>
        </p:nvPicPr>
        <p:blipFill>
          <a:blip r:embed="rId2" cstate="print"/>
          <a:stretch>
            <a:fillRect/>
          </a:stretch>
        </p:blipFill>
        <p:spPr bwMode="auto">
          <a:xfrm flipH="1">
            <a:off x="-468560" y="0"/>
            <a:ext cx="1008112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1259632" y="4873724"/>
            <a:ext cx="712879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bodegas de Cruz-Conde le encargaron el anuncio de sus vinos y las populares etiquetas de Anís «La Cordobesa».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14:prism/>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namorado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Enamorado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Enamorado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23528" y="4081636"/>
            <a:ext cx="864096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Ramón del Valle Inclán, se fascinó por la pintura de Romero de Torres, por su tendencia al arcaísmo y, sobre todo, porque transgredía los límites entre lo sublime y lo decadente; Romero de Torres fue sin ninguna duda, un artista de sólida formación y dominio del oficio. En la imagen, Romero de Torres retrata a una mujer con Valle-Inclán como testigo.</a:t>
            </a:r>
          </a:p>
        </p:txBody>
      </p:sp>
    </p:spTree>
  </p:cSld>
  <p:clrMapOvr>
    <a:masterClrMapping/>
  </p:clrMapOvr>
  <mc:AlternateContent xmlns:mc="http://schemas.openxmlformats.org/markup-compatibility/2006" xmlns:p14="http://schemas.microsoft.com/office/powerpoint/2010/main">
    <mc:Choice Requires="p14">
      <p:transition spd="slow" p14:dur="2250" advTm="40000">
        <p14:prism dir="r"/>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cabc48f8829c0cf2d6c0c24d3a62cde.jpg"/>
          <p:cNvPicPr>
            <a:picLocks noChangeAspect="1"/>
          </p:cNvPicPr>
          <p:nvPr/>
        </p:nvPicPr>
        <p:blipFill>
          <a:blip r:embed="rId2" cstate="print"/>
          <a:stretch>
            <a:fillRect/>
          </a:stretch>
        </p:blipFill>
        <p:spPr bwMode="auto">
          <a:xfrm>
            <a:off x="2412172" y="0"/>
            <a:ext cx="432006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Triángulo rectángulo"/>
          <p:cNvSpPr/>
          <p:nvPr/>
        </p:nvSpPr>
        <p:spPr>
          <a:xfrm flipH="1">
            <a:off x="0" y="0"/>
            <a:ext cx="2409824" cy="5715000"/>
          </a:xfrm>
          <a:prstGeom prst="rtTriangle">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flipV="1">
            <a:off x="222" y="0"/>
            <a:ext cx="2411537" cy="5715000"/>
          </a:xfrm>
          <a:prstGeom prst="rtTriangle">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rectángulo"/>
          <p:cNvSpPr/>
          <p:nvPr/>
        </p:nvSpPr>
        <p:spPr>
          <a:xfrm>
            <a:off x="6732808" y="0"/>
            <a:ext cx="2411192" cy="5715000"/>
          </a:xfrm>
          <a:prstGeom prst="rtTriangle">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rectángulo"/>
          <p:cNvSpPr/>
          <p:nvPr/>
        </p:nvSpPr>
        <p:spPr>
          <a:xfrm flipH="1" flipV="1">
            <a:off x="6732240" y="0"/>
            <a:ext cx="2411759" cy="5715000"/>
          </a:xfrm>
          <a:prstGeom prst="rtTriangle">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611560"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Retrato de Concha Piquer (1929). La artista encarnó el ideal femenino del pintor, y escribió e interpretó dos coplas dedicadas al cordobés, aunque nunca posó para él.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24000">
        <p15:prstTrans prst="prestig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vertical)">
                                      <p:cBhvr>
                                        <p:cTn id="7" dur="5000"/>
                                        <p:tgtEl>
                                          <p:spTgt spid="7"/>
                                        </p:tgtEl>
                                      </p:cBhvr>
                                    </p:animEffect>
                                  </p:childTnLst>
                                </p:cTn>
                              </p:par>
                              <p:par>
                                <p:cTn id="8" presetID="3" presetClass="entr" presetSubtype="5"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linds(vertical)">
                                      <p:cBhvr>
                                        <p:cTn id="10" dur="5000"/>
                                        <p:tgtEl>
                                          <p:spTgt spid="10"/>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vertical)">
                                      <p:cBhvr>
                                        <p:cTn id="13" dur="5000"/>
                                        <p:tgtEl>
                                          <p:spTgt spid="9"/>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vertical)">
                                      <p:cBhvr>
                                        <p:cTn id="16" dur="5000"/>
                                        <p:tgtEl>
                                          <p:spTgt spid="11"/>
                                        </p:tgtEl>
                                      </p:cBhvr>
                                    </p:animEffec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strVal val="2/3*#ppt_w"/>
                                          </p:val>
                                        </p:tav>
                                        <p:tav tm="100000">
                                          <p:val>
                                            <p:strVal val="#ppt_w"/>
                                          </p:val>
                                        </p:tav>
                                      </p:tavLst>
                                    </p:anim>
                                    <p:anim calcmode="lin" valueType="num">
                                      <p:cBhvr>
                                        <p:cTn id="20" dur="5000" fill="hold"/>
                                        <p:tgtEl>
                                          <p:spTgt spid="4"/>
                                        </p:tgtEl>
                                        <p:attrNameLst>
                                          <p:attrName>ppt_h</p:attrName>
                                        </p:attrNameLst>
                                      </p:cBhvr>
                                      <p:tavLst>
                                        <p:tav tm="0">
                                          <p:val>
                                            <p:strVal val="2/3*#ppt_h"/>
                                          </p:val>
                                        </p:tav>
                                        <p:tav tm="100000">
                                          <p:val>
                                            <p:strVal val="#ppt_h"/>
                                          </p:val>
                                        </p:tav>
                                      </p:tavLst>
                                    </p:anim>
                                  </p:childTnLst>
                                </p:cTn>
                              </p:par>
                              <p:par>
                                <p:cTn id="21" presetID="3" presetClass="entr" presetSubtype="5"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vertical)">
                                      <p:cBhvr>
                                        <p:cTn id="23" dur="5000"/>
                                        <p:tgtEl>
                                          <p:spTgt spid="4"/>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1"/>
                                          </p:val>
                                        </p:tav>
                                        <p:tav tm="100000">
                                          <p:val>
                                            <p:strVal val="#ppt_x"/>
                                          </p:val>
                                        </p:tav>
                                      </p:tavLst>
                                    </p:anim>
                                    <p:anim calcmode="lin" valueType="num">
                                      <p:cBhvr>
                                        <p:cTn id="29"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1126_1454101.jpg"/>
          <p:cNvPicPr>
            <a:picLocks noChangeAspect="1"/>
          </p:cNvPicPr>
          <p:nvPr/>
        </p:nvPicPr>
        <p:blipFill>
          <a:blip r:embed="rId2" cstate="print"/>
          <a:stretch>
            <a:fillRect/>
          </a:stretch>
        </p:blipFill>
        <p:spPr bwMode="auto">
          <a:xfrm>
            <a:off x="-396552" y="0"/>
            <a:ext cx="993710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01126_1454101.jpg"/>
          <p:cNvPicPr>
            <a:picLocks noChangeAspect="1"/>
          </p:cNvPicPr>
          <p:nvPr/>
        </p:nvPicPr>
        <p:blipFill>
          <a:blip r:embed="rId2" cstate="print"/>
          <a:stretch>
            <a:fillRect/>
          </a:stretch>
        </p:blipFill>
        <p:spPr bwMode="auto">
          <a:xfrm>
            <a:off x="-396552" y="0"/>
            <a:ext cx="993710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01126_1454101.jpg"/>
          <p:cNvPicPr>
            <a:picLocks noChangeAspect="1"/>
          </p:cNvPicPr>
          <p:nvPr/>
        </p:nvPicPr>
        <p:blipFill>
          <a:blip r:embed="rId2" cstate="print"/>
          <a:stretch>
            <a:fillRect/>
          </a:stretch>
        </p:blipFill>
        <p:spPr bwMode="auto">
          <a:xfrm>
            <a:off x="-396552" y="0"/>
            <a:ext cx="993710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Romero de Torres sobresale por un dibujo preciso en composiciones equilibradas de colores azulados, verdosos y, sobre todo, negros. También fue conocido por su temática flamenca y taurina, con cierto tributo a la copla popular.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gallery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5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5000"/>
                                        <p:tgtEl>
                                          <p:spTgt spid="4"/>
                                        </p:tgtEl>
                                      </p:cBhvr>
                                    </p:animEffect>
                                  </p:childTnLst>
                                </p:cTn>
                              </p:par>
                              <p:par>
                                <p:cTn id="11" presetID="4"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ox(out)">
                                      <p:cBhvr>
                                        <p:cTn id="13" dur="5000"/>
                                        <p:tgtEl>
                                          <p:spTgt spid="6"/>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0505 03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10505 03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10505 03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179512" y="4657700"/>
            <a:ext cx="87849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chiquita piconera, La Fuensanta y Bodegas Cruz Conde. A comienzos de nuestro siglo, salieron varias mujeres afirmando que ellas eran la verdadera modelo que posaba en </a:t>
            </a:r>
            <a:r>
              <a:rPr lang="es-ES" b="1" i="1" dirty="0" smtClean="0">
                <a:effectLst>
                  <a:glow rad="101600">
                    <a:srgbClr val="C00000">
                      <a:alpha val="60000"/>
                    </a:srgbClr>
                  </a:glow>
                  <a:outerShdw blurRad="38100" dist="38100" dir="2700000" algn="tl">
                    <a:srgbClr val="000000">
                      <a:alpha val="43137"/>
                    </a:srgbClr>
                  </a:outerShdw>
                </a:effectLst>
              </a:rPr>
              <a:t>La chiquita piconera</a:t>
            </a:r>
            <a:r>
              <a:rPr lang="es-ES" i="1" dirty="0" smtClean="0">
                <a:effectLst>
                  <a:glow rad="101600">
                    <a:srgbClr val="C00000">
                      <a:alpha val="60000"/>
                    </a:srgbClr>
                  </a:glow>
                  <a:outerShdw blurRad="38100" dist="38100" dir="2700000" algn="tl">
                    <a:srgbClr val="000000">
                      <a:alpha val="43137"/>
                    </a:srgbClr>
                  </a:outerShdw>
                </a:effectLst>
              </a:rPr>
              <a:t>, cuadro del pintor Julio Romero de Torres.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gallery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5000"/>
                                        <p:tgtEl>
                                          <p:spTgt spid="4"/>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5000"/>
                                        <p:tgtEl>
                                          <p:spTgt spid="5"/>
                                        </p:tgtEl>
                                      </p:cBhvr>
                                    </p:animEffect>
                                  </p:childTnLst>
                                </p:cTn>
                              </p:par>
                              <p:par>
                                <p:cTn id="11" presetID="16" presetClass="entr" presetSubtype="37"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5000"/>
                                        <p:tgtEl>
                                          <p:spTgt spid="6"/>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autumnsreflextio.jpg"/>
          <p:cNvPicPr>
            <a:picLocks noGrp="1" noChangeAspect="1"/>
          </p:cNvPicPr>
          <p:nvPr>
            <p:ph idx="1"/>
          </p:nvPr>
        </p:nvPicPr>
        <p:blipFill>
          <a:blip r:embed="rId2" cstate="print"/>
          <a:stretch>
            <a:fillRect/>
          </a:stretch>
        </p:blipFill>
        <p:spPr>
          <a:xfrm>
            <a:off x="0" y="-382860"/>
            <a:ext cx="9144000" cy="6912768"/>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autumnsreflextio.jpg"/>
          <p:cNvPicPr>
            <a:picLocks noChangeAspect="1"/>
          </p:cNvPicPr>
          <p:nvPr/>
        </p:nvPicPr>
        <p:blipFill>
          <a:blip r:embed="rId2" cstate="print"/>
          <a:stretch>
            <a:fillRect/>
          </a:stretch>
        </p:blipFill>
        <p:spPr bwMode="auto">
          <a:xfrm>
            <a:off x="0" y="-382860"/>
            <a:ext cx="9144000" cy="69127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369668"/>
            <a:ext cx="8640960"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 Morena”, </a:t>
            </a:r>
            <a:r>
              <a:rPr lang="es-ES" i="1" dirty="0" smtClean="0">
                <a:effectLst>
                  <a:glow rad="101600">
                    <a:srgbClr val="C00000">
                      <a:alpha val="60000"/>
                    </a:srgbClr>
                  </a:glow>
                  <a:outerShdw blurRad="38100" dist="38100" dir="2700000" algn="tl">
                    <a:srgbClr val="000000">
                      <a:alpha val="43137"/>
                    </a:srgbClr>
                  </a:outerShdw>
                </a:effectLst>
              </a:rPr>
              <a:t>como ha sido conocida a lo largo de los </a:t>
            </a:r>
            <a:r>
              <a:rPr lang="es-ES" i="1" dirty="0" err="1" smtClean="0">
                <a:effectLst>
                  <a:glow rad="101600">
                    <a:srgbClr val="C00000">
                      <a:alpha val="60000"/>
                    </a:srgbClr>
                  </a:glow>
                  <a:outerShdw blurRad="38100" dist="38100" dir="2700000" algn="tl">
                    <a:srgbClr val="000000">
                      <a:alpha val="43137"/>
                    </a:srgbClr>
                  </a:outerShdw>
                </a:effectLst>
              </a:rPr>
              <a:t>años</a:t>
            </a:r>
            <a:r>
              <a:rPr lang="es-ES" i="1" dirty="0" smtClean="0">
                <a:effectLst>
                  <a:glow rad="101600">
                    <a:srgbClr val="C00000">
                      <a:alpha val="60000"/>
                    </a:srgbClr>
                  </a:glow>
                  <a:outerShdw blurRad="38100" dist="38100" dir="2700000" algn="tl">
                    <a:srgbClr val="000000">
                      <a:alpha val="43137"/>
                    </a:srgbClr>
                  </a:outerShdw>
                </a:effectLst>
              </a:rPr>
              <a:t> a la joven que posó en una de las mas reconocidas obras de este pintor, era </a:t>
            </a:r>
            <a:r>
              <a:rPr lang="es-ES" i="1" dirty="0" err="1" smtClean="0">
                <a:effectLst>
                  <a:glow rad="101600">
                    <a:srgbClr val="C00000">
                      <a:alpha val="60000"/>
                    </a:srgbClr>
                  </a:glow>
                  <a:outerShdw blurRad="38100" dist="38100" dir="2700000" algn="tl">
                    <a:srgbClr val="000000">
                      <a:alpha val="43137"/>
                    </a:srgbClr>
                  </a:outerShdw>
                </a:effectLst>
              </a:rPr>
              <a:t>María</a:t>
            </a:r>
            <a:r>
              <a:rPr lang="es-ES" i="1" dirty="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Teresa </a:t>
            </a:r>
            <a:r>
              <a:rPr lang="es-ES" i="1" dirty="0" err="1" smtClean="0">
                <a:effectLst>
                  <a:glow rad="101600">
                    <a:srgbClr val="C00000">
                      <a:alpha val="60000"/>
                    </a:srgbClr>
                  </a:glow>
                  <a:outerShdw blurRad="38100" dist="38100" dir="2700000" algn="tl">
                    <a:srgbClr val="000000">
                      <a:alpha val="43137"/>
                    </a:srgbClr>
                  </a:outerShdw>
                </a:effectLst>
              </a:rPr>
              <a:t>López</a:t>
            </a:r>
            <a:r>
              <a:rPr lang="es-ES" i="1" dirty="0" smtClean="0">
                <a:effectLst>
                  <a:glow rad="101600">
                    <a:srgbClr val="C00000">
                      <a:alpha val="60000"/>
                    </a:srgbClr>
                  </a:glow>
                  <a:outerShdw blurRad="38100" dist="38100" dir="2700000" algn="tl">
                    <a:srgbClr val="000000">
                      <a:alpha val="43137"/>
                    </a:srgbClr>
                  </a:outerShdw>
                </a:effectLst>
              </a:rPr>
              <a:t>. Julio hablaba de ella en las numerosas tertulias a las que acudía. Además, el hijo de María Teresa  sacó a la luz un certificado en el cual se  la </a:t>
            </a:r>
            <a:r>
              <a:rPr lang="es-ES" i="1" dirty="0" err="1" smtClean="0">
                <a:effectLst>
                  <a:glow rad="101600">
                    <a:srgbClr val="C00000">
                      <a:alpha val="60000"/>
                    </a:srgbClr>
                  </a:glow>
                  <a:outerShdw blurRad="38100" dist="38100" dir="2700000" algn="tl">
                    <a:srgbClr val="000000">
                      <a:alpha val="43137"/>
                    </a:srgbClr>
                  </a:outerShdw>
                </a:effectLst>
              </a:rPr>
              <a:t>reconocía</a:t>
            </a:r>
            <a:r>
              <a:rPr lang="es-ES" i="1" dirty="0" smtClean="0">
                <a:effectLst>
                  <a:glow rad="101600">
                    <a:srgbClr val="C00000">
                      <a:alpha val="60000"/>
                    </a:srgbClr>
                  </a:glow>
                  <a:outerShdw blurRad="38100" dist="38100" dir="2700000" algn="tl">
                    <a:srgbClr val="000000">
                      <a:alpha val="43137"/>
                    </a:srgbClr>
                  </a:outerShdw>
                </a:effectLst>
              </a:rPr>
              <a:t> como tal.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7000">
        <p14:flip dir="r"/>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childTnLst>
                          </p:cTn>
                        </p:par>
                        <p:par>
                          <p:cTn id="11" fill="hold">
                            <p:stCondLst>
                              <p:cond delay="5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Ana María\Escritorio\56902_1600wb1d.jpg"/>
          <p:cNvPicPr>
            <a:picLocks noChangeAspect="1" noChangeArrowheads="1"/>
          </p:cNvPicPr>
          <p:nvPr/>
        </p:nvPicPr>
        <p:blipFill>
          <a:blip r:embed="rId2" cstate="print"/>
          <a:stretch>
            <a:fillRect/>
          </a:stretch>
        </p:blipFill>
        <p:spPr bwMode="auto">
          <a:xfrm>
            <a:off x="0" y="0"/>
            <a:ext cx="442798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C:\Documents and Settings\Ana María\Escritorio\56902_1600wb1d.jpg"/>
          <p:cNvPicPr>
            <a:picLocks noChangeAspect="1" noChangeArrowheads="1"/>
          </p:cNvPicPr>
          <p:nvPr/>
        </p:nvPicPr>
        <p:blipFill>
          <a:blip r:embed="rId2" cstate="print"/>
          <a:stretch>
            <a:fillRect/>
          </a:stretch>
        </p:blipFill>
        <p:spPr bwMode="auto">
          <a:xfrm>
            <a:off x="0" y="0"/>
            <a:ext cx="442798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572000" y="481236"/>
            <a:ext cx="4320480" cy="4093428"/>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¿Y cómo era ella? María Teresa era una joven cordobesa que después ella viviría hasta los 89 </a:t>
            </a:r>
            <a:r>
              <a:rPr lang="es-ES" sz="2000" i="1" dirty="0" err="1" smtClean="0">
                <a:effectLst>
                  <a:glow rad="101600">
                    <a:srgbClr val="C00000">
                      <a:alpha val="60000"/>
                    </a:srgbClr>
                  </a:glow>
                  <a:outerShdw blurRad="38100" dist="38100" dir="2700000" algn="tl">
                    <a:srgbClr val="000000">
                      <a:alpha val="43137"/>
                    </a:srgbClr>
                  </a:outerShdw>
                </a:effectLst>
              </a:rPr>
              <a:t>años</a:t>
            </a:r>
            <a:r>
              <a:rPr lang="es-ES" sz="2000" i="1" dirty="0" smtClean="0">
                <a:effectLst>
                  <a:glow rad="101600">
                    <a:srgbClr val="C00000">
                      <a:alpha val="60000"/>
                    </a:srgbClr>
                  </a:glow>
                  <a:outerShdw blurRad="38100" dist="38100" dir="2700000" algn="tl">
                    <a:srgbClr val="000000">
                      <a:alpha val="43137"/>
                    </a:srgbClr>
                  </a:outerShdw>
                </a:effectLst>
              </a:rPr>
              <a:t>. Sus </a:t>
            </a:r>
            <a:r>
              <a:rPr lang="es-ES" sz="2000" i="1" dirty="0" err="1" smtClean="0">
                <a:effectLst>
                  <a:glow rad="101600">
                    <a:srgbClr val="C00000">
                      <a:alpha val="60000"/>
                    </a:srgbClr>
                  </a:glow>
                  <a:outerShdw blurRad="38100" dist="38100" dir="2700000" algn="tl">
                    <a:srgbClr val="000000">
                      <a:alpha val="43137"/>
                    </a:srgbClr>
                  </a:outerShdw>
                </a:effectLst>
              </a:rPr>
              <a:t>sueños</a:t>
            </a:r>
            <a:r>
              <a:rPr lang="es-ES" sz="2000" i="1" dirty="0" smtClean="0">
                <a:effectLst>
                  <a:glow rad="101600">
                    <a:srgbClr val="C00000">
                      <a:alpha val="60000"/>
                    </a:srgbClr>
                  </a:glow>
                  <a:outerShdw blurRad="38100" dist="38100" dir="2700000" algn="tl">
                    <a:srgbClr val="000000">
                      <a:alpha val="43137"/>
                    </a:srgbClr>
                  </a:outerShdw>
                </a:effectLst>
              </a:rPr>
              <a:t> dicen, habría sido dedicarse a ser  cantante o escritora, sin embargo quedaron de lado cuando Julio Romero de Torres reparó en ella por su impactante belleza. Fascinó por sus rasgos aceitunados, una melena oscura recogida en un </a:t>
            </a:r>
            <a:r>
              <a:rPr lang="es-ES" sz="2000" i="1" dirty="0" err="1" smtClean="0">
                <a:effectLst>
                  <a:glow rad="101600">
                    <a:srgbClr val="C00000">
                      <a:alpha val="60000"/>
                    </a:srgbClr>
                  </a:glow>
                  <a:outerShdw blurRad="38100" dist="38100" dir="2700000" algn="tl">
                    <a:srgbClr val="000000">
                      <a:alpha val="43137"/>
                    </a:srgbClr>
                  </a:outerShdw>
                </a:effectLst>
              </a:rPr>
              <a:t>moño</a:t>
            </a:r>
            <a:r>
              <a:rPr lang="es-ES" sz="2000" i="1" dirty="0" smtClean="0">
                <a:effectLst>
                  <a:glow rad="101600">
                    <a:srgbClr val="C00000">
                      <a:alpha val="60000"/>
                    </a:srgbClr>
                  </a:glow>
                  <a:outerShdw blurRad="38100" dist="38100" dir="2700000" algn="tl">
                    <a:srgbClr val="000000">
                      <a:alpha val="43137"/>
                    </a:srgbClr>
                  </a:outerShdw>
                </a:effectLst>
              </a:rPr>
              <a:t> bajo, y unos ojos grandes y oscuros que miraban cómplices al pintor.</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5000">
        <p14:flip dir="r"/>
      </p:transition>
    </mc:Choice>
    <mc:Fallback xmlns="">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0"/>
                                        <p:tgtEl>
                                          <p:spTgt spid="3"/>
                                        </p:tgtEl>
                                      </p:cBhvr>
                                    </p:animEffect>
                                  </p:childTnLst>
                                </p:cTn>
                              </p:par>
                              <p:par>
                                <p:cTn id="8" presetID="5" presetClass="entr" presetSubtype="10"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Effect transition="in" filter="checkerboard(across)">
                                      <p:cBhvr>
                                        <p:cTn id="10" dur="5000"/>
                                        <p:tgtEl>
                                          <p:spTgt spid="6146"/>
                                        </p:tgtEl>
                                      </p:cBhvr>
                                    </p:animEffect>
                                  </p:childTnLst>
                                </p:cTn>
                              </p:par>
                            </p:childTnLst>
                          </p:cTn>
                        </p:par>
                        <p:par>
                          <p:cTn id="11" fill="hold">
                            <p:stCondLst>
                              <p:cond delay="5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086.jpg"/>
          <p:cNvPicPr>
            <a:picLocks noChangeAspect="1"/>
          </p:cNvPicPr>
          <p:nvPr/>
        </p:nvPicPr>
        <p:blipFill>
          <a:blip r:embed="rId2" cstate="print"/>
          <a:stretch>
            <a:fillRect/>
          </a:stretch>
        </p:blipFill>
        <p:spPr bwMode="auto">
          <a:xfrm>
            <a:off x="16669"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08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108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179512" y="4081636"/>
            <a:ext cx="896448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¿Qué supuso para ella ser la musa de Julio Romero de Torres? Desde ese momento el rumbo de la vida de </a:t>
            </a:r>
            <a:r>
              <a:rPr lang="es-ES" i="1" dirty="0" err="1" smtClean="0">
                <a:effectLst>
                  <a:glow rad="101600">
                    <a:srgbClr val="C00000">
                      <a:alpha val="60000"/>
                    </a:srgbClr>
                  </a:glow>
                  <a:outerShdw blurRad="38100" dist="38100" dir="2700000" algn="tl">
                    <a:srgbClr val="000000">
                      <a:alpha val="43137"/>
                    </a:srgbClr>
                  </a:outerShdw>
                </a:effectLst>
              </a:rPr>
              <a:t>María</a:t>
            </a:r>
            <a:r>
              <a:rPr lang="es-ES" i="1" dirty="0" smtClean="0">
                <a:effectLst>
                  <a:glow rad="101600">
                    <a:srgbClr val="C00000">
                      <a:alpha val="60000"/>
                    </a:srgbClr>
                  </a:glow>
                  <a:outerShdw blurRad="38100" dist="38100" dir="2700000" algn="tl">
                    <a:srgbClr val="000000">
                      <a:alpha val="43137"/>
                    </a:srgbClr>
                  </a:outerShdw>
                </a:effectLst>
              </a:rPr>
              <a:t> Teresa </a:t>
            </a:r>
            <a:r>
              <a:rPr lang="es-ES" i="1" dirty="0" err="1" smtClean="0">
                <a:effectLst>
                  <a:glow rad="101600">
                    <a:srgbClr val="C00000">
                      <a:alpha val="60000"/>
                    </a:srgbClr>
                  </a:glow>
                  <a:outerShdw blurRad="38100" dist="38100" dir="2700000" algn="tl">
                    <a:srgbClr val="000000">
                      <a:alpha val="43137"/>
                    </a:srgbClr>
                  </a:outerShdw>
                </a:effectLst>
              </a:rPr>
              <a:t>López</a:t>
            </a:r>
            <a:r>
              <a:rPr lang="es-ES" i="1" dirty="0" smtClean="0">
                <a:effectLst>
                  <a:glow rad="101600">
                    <a:srgbClr val="C00000">
                      <a:alpha val="60000"/>
                    </a:srgbClr>
                  </a:glow>
                  <a:outerShdw blurRad="38100" dist="38100" dir="2700000" algn="tl">
                    <a:srgbClr val="000000">
                      <a:alpha val="43137"/>
                    </a:srgbClr>
                  </a:outerShdw>
                </a:effectLst>
              </a:rPr>
              <a:t>, dio un giro de 90 grados, no solo fue imagen de cara y cuerpo de Julio, sino que </a:t>
            </a:r>
            <a:r>
              <a:rPr lang="es-ES" i="1" dirty="0" err="1" smtClean="0">
                <a:effectLst>
                  <a:glow rad="101600">
                    <a:srgbClr val="C00000">
                      <a:alpha val="60000"/>
                    </a:srgbClr>
                  </a:glow>
                  <a:outerShdw blurRad="38100" dist="38100" dir="2700000" algn="tl">
                    <a:srgbClr val="000000">
                      <a:alpha val="43137"/>
                    </a:srgbClr>
                  </a:outerShdw>
                </a:effectLst>
              </a:rPr>
              <a:t>también</a:t>
            </a:r>
            <a:r>
              <a:rPr lang="es-ES" i="1" dirty="0" smtClean="0">
                <a:effectLst>
                  <a:glow rad="101600">
                    <a:srgbClr val="C00000">
                      <a:alpha val="60000"/>
                    </a:srgbClr>
                  </a:glow>
                  <a:outerShdw blurRad="38100" dist="38100" dir="2700000" algn="tl">
                    <a:srgbClr val="000000">
                      <a:alpha val="43137"/>
                    </a:srgbClr>
                  </a:outerShdw>
                </a:effectLst>
              </a:rPr>
              <a:t> fue la imagen del billete de 100 pesetas, de sellos postales y marcas publicitarias. Incluso inspiró un paso doble llamado </a:t>
            </a:r>
            <a:r>
              <a:rPr lang="es-ES" b="1" i="1" dirty="0" smtClean="0">
                <a:effectLst>
                  <a:glow rad="101600">
                    <a:srgbClr val="C00000">
                      <a:alpha val="60000"/>
                    </a:srgbClr>
                  </a:glow>
                  <a:outerShdw blurRad="38100" dist="38100" dir="2700000" algn="tl">
                    <a:srgbClr val="000000">
                      <a:alpha val="43137"/>
                    </a:srgbClr>
                  </a:outerShdw>
                </a:effectLst>
              </a:rPr>
              <a:t>La reina de las mujeres. </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0000">
        <p14:switch dir="r"/>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0"/>
                                        <p:tgtEl>
                                          <p:spTgt spid="5"/>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784.jpg"/>
          <p:cNvPicPr>
            <a:picLocks noChangeAspect="1"/>
          </p:cNvPicPr>
          <p:nvPr/>
        </p:nvPicPr>
        <p:blipFill>
          <a:blip r:embed="rId2" cstate="print"/>
          <a:stretch>
            <a:fillRect/>
          </a:stretch>
        </p:blipFill>
        <p:spPr bwMode="auto">
          <a:xfrm>
            <a:off x="2195736" y="0"/>
            <a:ext cx="475252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Rectángulo"/>
          <p:cNvSpPr/>
          <p:nvPr/>
        </p:nvSpPr>
        <p:spPr>
          <a:xfrm>
            <a:off x="0" y="0"/>
            <a:ext cx="2195736" cy="1849388"/>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0" y="1849388"/>
            <a:ext cx="2195736" cy="1872208"/>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0" y="3721596"/>
            <a:ext cx="2195736" cy="1993404"/>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6948264" y="0"/>
            <a:ext cx="2195736" cy="177738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6948264" y="1777380"/>
            <a:ext cx="2195736" cy="1944216"/>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Rectángulo"/>
          <p:cNvSpPr/>
          <p:nvPr/>
        </p:nvSpPr>
        <p:spPr>
          <a:xfrm>
            <a:off x="6948265" y="3721596"/>
            <a:ext cx="2195736" cy="1993404"/>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323528" y="4081636"/>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poder evitarlo,  se empezaron a formar </a:t>
            </a:r>
            <a:r>
              <a:rPr lang="es-ES" i="1" dirty="0" err="1" smtClean="0">
                <a:effectLst>
                  <a:glow rad="101600">
                    <a:srgbClr val="C00000">
                      <a:alpha val="60000"/>
                    </a:srgbClr>
                  </a:glow>
                  <a:outerShdw blurRad="38100" dist="38100" dir="2700000" algn="tl">
                    <a:srgbClr val="000000">
                      <a:alpha val="43137"/>
                    </a:srgbClr>
                  </a:outerShdw>
                </a:effectLst>
              </a:rPr>
              <a:t>habladurías</a:t>
            </a:r>
            <a:r>
              <a:rPr lang="es-ES" i="1" dirty="0" smtClean="0">
                <a:effectLst>
                  <a:glow rad="101600">
                    <a:srgbClr val="C00000">
                      <a:alpha val="60000"/>
                    </a:srgbClr>
                  </a:glow>
                  <a:outerShdw blurRad="38100" dist="38100" dir="2700000" algn="tl">
                    <a:srgbClr val="000000">
                      <a:alpha val="43137"/>
                    </a:srgbClr>
                  </a:outerShdw>
                </a:effectLst>
              </a:rPr>
              <a:t> y todas indicaban o afirmaban que entre musa y pintor </a:t>
            </a:r>
            <a:r>
              <a:rPr lang="es-ES" i="1" dirty="0" err="1" smtClean="0">
                <a:effectLst>
                  <a:glow rad="101600">
                    <a:srgbClr val="C00000">
                      <a:alpha val="60000"/>
                    </a:srgbClr>
                  </a:glow>
                  <a:outerShdw blurRad="38100" dist="38100" dir="2700000" algn="tl">
                    <a:srgbClr val="000000">
                      <a:alpha val="43137"/>
                    </a:srgbClr>
                  </a:outerShdw>
                </a:effectLst>
              </a:rPr>
              <a:t>había</a:t>
            </a:r>
            <a:r>
              <a:rPr lang="es-ES" i="1" dirty="0" smtClean="0">
                <a:effectLst>
                  <a:glow rad="101600">
                    <a:srgbClr val="C00000">
                      <a:alpha val="60000"/>
                    </a:srgbClr>
                  </a:glow>
                  <a:outerShdw blurRad="38100" dist="38100" dir="2700000" algn="tl">
                    <a:srgbClr val="000000">
                      <a:alpha val="43137"/>
                    </a:srgbClr>
                  </a:outerShdw>
                </a:effectLst>
              </a:rPr>
              <a:t> una </a:t>
            </a:r>
            <a:r>
              <a:rPr lang="es-ES" i="1" dirty="0" err="1" smtClean="0">
                <a:effectLst>
                  <a:glow rad="101600">
                    <a:srgbClr val="C00000">
                      <a:alpha val="60000"/>
                    </a:srgbClr>
                  </a:glow>
                  <a:outerShdw blurRad="38100" dist="38100" dir="2700000" algn="tl">
                    <a:srgbClr val="000000">
                      <a:alpha val="43137"/>
                    </a:srgbClr>
                  </a:outerShdw>
                </a:effectLst>
              </a:rPr>
              <a:t>relación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romántica</a:t>
            </a:r>
            <a:r>
              <a:rPr lang="es-ES" i="1" dirty="0" smtClean="0">
                <a:effectLst>
                  <a:glow rad="101600">
                    <a:srgbClr val="C00000">
                      <a:alpha val="60000"/>
                    </a:srgbClr>
                  </a:glow>
                  <a:outerShdw blurRad="38100" dist="38100" dir="2700000" algn="tl">
                    <a:srgbClr val="000000">
                      <a:alpha val="43137"/>
                    </a:srgbClr>
                  </a:outerShdw>
                </a:effectLst>
              </a:rPr>
              <a:t>, algo que ella siempre </a:t>
            </a:r>
            <a:r>
              <a:rPr lang="es-ES" i="1" dirty="0" err="1" smtClean="0">
                <a:effectLst>
                  <a:glow rad="101600">
                    <a:srgbClr val="C00000">
                      <a:alpha val="60000"/>
                    </a:srgbClr>
                  </a:glow>
                  <a:outerShdw blurRad="38100" dist="38100" dir="2700000" algn="tl">
                    <a:srgbClr val="000000">
                      <a:alpha val="43137"/>
                    </a:srgbClr>
                  </a:outerShdw>
                </a:effectLst>
              </a:rPr>
              <a:t>desmintio</a:t>
            </a:r>
            <a:r>
              <a:rPr lang="es-ES" i="1" dirty="0" smtClean="0">
                <a:effectLst>
                  <a:glow rad="101600">
                    <a:srgbClr val="C00000">
                      <a:alpha val="60000"/>
                    </a:srgbClr>
                  </a:glow>
                  <a:outerShdw blurRad="38100" dist="38100" dir="2700000" algn="tl">
                    <a:srgbClr val="000000">
                      <a:alpha val="43137"/>
                    </a:srgbClr>
                  </a:outerShdw>
                </a:effectLst>
              </a:rPr>
              <a:t>́, indicando que no era solo la diferencia de edad entre ambos de 40 </a:t>
            </a:r>
            <a:r>
              <a:rPr lang="es-ES" i="1" dirty="0" err="1" smtClean="0">
                <a:effectLst>
                  <a:glow rad="101600">
                    <a:srgbClr val="C00000">
                      <a:alpha val="60000"/>
                    </a:srgbClr>
                  </a:glow>
                  <a:outerShdw blurRad="38100" dist="38100" dir="2700000" algn="tl">
                    <a:srgbClr val="000000">
                      <a:alpha val="43137"/>
                    </a:srgbClr>
                  </a:outerShdw>
                </a:effectLst>
              </a:rPr>
              <a:t>años</a:t>
            </a:r>
            <a:r>
              <a:rPr lang="es-ES" i="1" dirty="0" smtClean="0">
                <a:effectLst>
                  <a:glow rad="101600">
                    <a:srgbClr val="C00000">
                      <a:alpha val="60000"/>
                    </a:srgbClr>
                  </a:glow>
                  <a:outerShdw blurRad="38100" dist="38100" dir="2700000" algn="tl">
                    <a:srgbClr val="000000">
                      <a:alpha val="43137"/>
                    </a:srgbClr>
                  </a:outerShdw>
                </a:effectLst>
              </a:rPr>
              <a:t>, sino que su </a:t>
            </a:r>
            <a:r>
              <a:rPr lang="es-ES" i="1" dirty="0" err="1" smtClean="0">
                <a:effectLst>
                  <a:glow rad="101600">
                    <a:srgbClr val="C00000">
                      <a:alpha val="60000"/>
                    </a:srgbClr>
                  </a:glow>
                  <a:outerShdw blurRad="38100" dist="38100" dir="2700000" algn="tl">
                    <a:srgbClr val="000000">
                      <a:alpha val="43137"/>
                    </a:srgbClr>
                  </a:outerShdw>
                </a:effectLst>
              </a:rPr>
              <a:t>relación</a:t>
            </a:r>
            <a:r>
              <a:rPr lang="es-ES" i="1" dirty="0" smtClean="0">
                <a:effectLst>
                  <a:glow rad="101600">
                    <a:srgbClr val="C00000">
                      <a:alpha val="60000"/>
                    </a:srgbClr>
                  </a:glow>
                  <a:outerShdw blurRad="38100" dist="38100" dir="2700000" algn="tl">
                    <a:srgbClr val="000000">
                      <a:alpha val="43137"/>
                    </a:srgbClr>
                  </a:outerShdw>
                </a:effectLst>
              </a:rPr>
              <a:t> era solamente de </a:t>
            </a:r>
            <a:r>
              <a:rPr lang="es-ES" i="1" dirty="0" err="1" smtClean="0">
                <a:effectLst>
                  <a:glow rad="101600">
                    <a:srgbClr val="C00000">
                      <a:alpha val="60000"/>
                    </a:srgbClr>
                  </a:glow>
                  <a:outerShdw blurRad="38100" dist="38100" dir="2700000" algn="tl">
                    <a:srgbClr val="000000">
                      <a:alpha val="43137"/>
                    </a:srgbClr>
                  </a:outerShdw>
                </a:effectLst>
              </a:rPr>
              <a:t>cariño</a:t>
            </a:r>
            <a:r>
              <a:rPr lang="es-ES" i="1" dirty="0" smtClean="0">
                <a:effectLst>
                  <a:glow rad="101600">
                    <a:srgbClr val="C00000">
                      <a:alpha val="60000"/>
                    </a:srgbClr>
                  </a:glow>
                  <a:outerShdw blurRad="38100" dist="38100" dir="2700000" algn="tl">
                    <a:srgbClr val="000000">
                      <a:alpha val="43137"/>
                    </a:srgbClr>
                  </a:outerShdw>
                </a:effectLst>
              </a:rPr>
              <a:t> y gran amistad. Aún así, los intentos del pintor conquistador por seducirla eran difíciles de negar.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4000">
        <p14:switch dir="r"/>
      </p:transition>
    </mc:Choice>
    <mc:Fallback xmlns="">
      <p:transition spd="slow" advTm="4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13"/>
                                        </p:tgtEl>
                                        <p:attrNameLst>
                                          <p:attrName>style.visibility</p:attrName>
                                        </p:attrNameLst>
                                      </p:cBhvr>
                                      <p:to>
                                        <p:strVal val="visible"/>
                                      </p:to>
                                    </p:set>
                                    <p:animEffect transition="in" filter="plus(in)">
                                      <p:cBhvr>
                                        <p:cTn id="7" dur="5000"/>
                                        <p:tgtEl>
                                          <p:spTgt spid="13"/>
                                        </p:tgtEl>
                                      </p:cBhvr>
                                    </p:animEffect>
                                  </p:childTnLst>
                                </p:cTn>
                              </p:par>
                              <p:par>
                                <p:cTn id="8" presetID="13" presetClass="entr" presetSubtype="16" fill="hold" nodeType="withEffect">
                                  <p:stCondLst>
                                    <p:cond delay="0"/>
                                  </p:stCondLst>
                                  <p:iterate type="lt">
                                    <p:tmPct val="0"/>
                                  </p:iterate>
                                  <p:childTnLst>
                                    <p:set>
                                      <p:cBhvr>
                                        <p:cTn id="9" dur="1" fill="hold">
                                          <p:stCondLst>
                                            <p:cond delay="0"/>
                                          </p:stCondLst>
                                        </p:cTn>
                                        <p:tgtEl>
                                          <p:spTgt spid="16"/>
                                        </p:tgtEl>
                                        <p:attrNameLst>
                                          <p:attrName>style.visibility</p:attrName>
                                        </p:attrNameLst>
                                      </p:cBhvr>
                                      <p:to>
                                        <p:strVal val="visible"/>
                                      </p:to>
                                    </p:set>
                                    <p:animEffect transition="in" filter="plus(in)">
                                      <p:cBhvr>
                                        <p:cTn id="10" dur="5000"/>
                                        <p:tgtEl>
                                          <p:spTgt spid="16"/>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8"/>
                                        </p:tgtEl>
                                        <p:attrNameLst>
                                          <p:attrName>style.visibility</p:attrName>
                                        </p:attrNameLst>
                                      </p:cBhvr>
                                      <p:to>
                                        <p:strVal val="visible"/>
                                      </p:to>
                                    </p:set>
                                    <p:animEffect transition="in" filter="plus(in)">
                                      <p:cBhvr>
                                        <p:cTn id="13" dur="5000"/>
                                        <p:tgtEl>
                                          <p:spTgt spid="18"/>
                                        </p:tgtEl>
                                      </p:cBhvr>
                                    </p:animEffect>
                                  </p:childTnLst>
                                </p:cTn>
                              </p:par>
                              <p:par>
                                <p:cTn id="14" presetID="31" presetClass="entr" presetSubtype="0" fill="hold" nodeType="withEffect">
                                  <p:stCondLst>
                                    <p:cond delay="0"/>
                                  </p:stCondLst>
                                  <p:iterate type="lt">
                                    <p:tmPct val="5000"/>
                                  </p:iterate>
                                  <p:childTnLst>
                                    <p:set>
                                      <p:cBhvr>
                                        <p:cTn id="15" dur="1" fill="hold">
                                          <p:stCondLst>
                                            <p:cond delay="0"/>
                                          </p:stCondLst>
                                        </p:cTn>
                                        <p:tgtEl>
                                          <p:spTgt spid="13"/>
                                        </p:tgtEl>
                                        <p:attrNameLst>
                                          <p:attrName>style.visibility</p:attrName>
                                        </p:attrNameLst>
                                      </p:cBhvr>
                                      <p:to>
                                        <p:strVal val="visible"/>
                                      </p:to>
                                    </p:set>
                                    <p:anim calcmode="lin" valueType="num">
                                      <p:cBhvr>
                                        <p:cTn id="16" dur="5000" fill="hold"/>
                                        <p:tgtEl>
                                          <p:spTgt spid="13"/>
                                        </p:tgtEl>
                                        <p:attrNameLst>
                                          <p:attrName>ppt_w</p:attrName>
                                        </p:attrNameLst>
                                      </p:cBhvr>
                                      <p:tavLst>
                                        <p:tav tm="0">
                                          <p:val>
                                            <p:fltVal val="0"/>
                                          </p:val>
                                        </p:tav>
                                        <p:tav tm="100000">
                                          <p:val>
                                            <p:strVal val="#ppt_w"/>
                                          </p:val>
                                        </p:tav>
                                      </p:tavLst>
                                    </p:anim>
                                    <p:anim calcmode="lin" valueType="num">
                                      <p:cBhvr>
                                        <p:cTn id="17" dur="5000" fill="hold"/>
                                        <p:tgtEl>
                                          <p:spTgt spid="13"/>
                                        </p:tgtEl>
                                        <p:attrNameLst>
                                          <p:attrName>ppt_h</p:attrName>
                                        </p:attrNameLst>
                                      </p:cBhvr>
                                      <p:tavLst>
                                        <p:tav tm="0">
                                          <p:val>
                                            <p:fltVal val="0"/>
                                          </p:val>
                                        </p:tav>
                                        <p:tav tm="100000">
                                          <p:val>
                                            <p:strVal val="#ppt_h"/>
                                          </p:val>
                                        </p:tav>
                                      </p:tavLst>
                                    </p:anim>
                                    <p:anim calcmode="lin" valueType="num">
                                      <p:cBhvr>
                                        <p:cTn id="18" dur="5000" fill="hold"/>
                                        <p:tgtEl>
                                          <p:spTgt spid="13"/>
                                        </p:tgtEl>
                                        <p:attrNameLst>
                                          <p:attrName>style.rotation</p:attrName>
                                        </p:attrNameLst>
                                      </p:cBhvr>
                                      <p:tavLst>
                                        <p:tav tm="0">
                                          <p:val>
                                            <p:fltVal val="90"/>
                                          </p:val>
                                        </p:tav>
                                        <p:tav tm="100000">
                                          <p:val>
                                            <p:fltVal val="0"/>
                                          </p:val>
                                        </p:tav>
                                      </p:tavLst>
                                    </p:anim>
                                    <p:animEffect transition="in" filter="fade">
                                      <p:cBhvr>
                                        <p:cTn id="19" dur="5000"/>
                                        <p:tgtEl>
                                          <p:spTgt spid="13"/>
                                        </p:tgtEl>
                                      </p:cBhvr>
                                    </p:animEffect>
                                  </p:childTnLst>
                                </p:cTn>
                              </p:par>
                              <p:par>
                                <p:cTn id="20" presetID="31" presetClass="entr" presetSubtype="0" fill="hold" nodeType="withEffect">
                                  <p:stCondLst>
                                    <p:cond delay="0"/>
                                  </p:stCondLst>
                                  <p:iterate type="lt">
                                    <p:tmPct val="5000"/>
                                  </p:iterate>
                                  <p:childTnLst>
                                    <p:set>
                                      <p:cBhvr>
                                        <p:cTn id="21" dur="1" fill="hold">
                                          <p:stCondLst>
                                            <p:cond delay="0"/>
                                          </p:stCondLst>
                                        </p:cTn>
                                        <p:tgtEl>
                                          <p:spTgt spid="16"/>
                                        </p:tgtEl>
                                        <p:attrNameLst>
                                          <p:attrName>style.visibility</p:attrName>
                                        </p:attrNameLst>
                                      </p:cBhvr>
                                      <p:to>
                                        <p:strVal val="visible"/>
                                      </p:to>
                                    </p:set>
                                    <p:anim calcmode="lin" valueType="num">
                                      <p:cBhvr>
                                        <p:cTn id="22" dur="5000" fill="hold"/>
                                        <p:tgtEl>
                                          <p:spTgt spid="16"/>
                                        </p:tgtEl>
                                        <p:attrNameLst>
                                          <p:attrName>ppt_w</p:attrName>
                                        </p:attrNameLst>
                                      </p:cBhvr>
                                      <p:tavLst>
                                        <p:tav tm="0">
                                          <p:val>
                                            <p:fltVal val="0"/>
                                          </p:val>
                                        </p:tav>
                                        <p:tav tm="100000">
                                          <p:val>
                                            <p:strVal val="#ppt_w"/>
                                          </p:val>
                                        </p:tav>
                                      </p:tavLst>
                                    </p:anim>
                                    <p:anim calcmode="lin" valueType="num">
                                      <p:cBhvr>
                                        <p:cTn id="23" dur="5000" fill="hold"/>
                                        <p:tgtEl>
                                          <p:spTgt spid="16"/>
                                        </p:tgtEl>
                                        <p:attrNameLst>
                                          <p:attrName>ppt_h</p:attrName>
                                        </p:attrNameLst>
                                      </p:cBhvr>
                                      <p:tavLst>
                                        <p:tav tm="0">
                                          <p:val>
                                            <p:fltVal val="0"/>
                                          </p:val>
                                        </p:tav>
                                        <p:tav tm="100000">
                                          <p:val>
                                            <p:strVal val="#ppt_h"/>
                                          </p:val>
                                        </p:tav>
                                      </p:tavLst>
                                    </p:anim>
                                    <p:anim calcmode="lin" valueType="num">
                                      <p:cBhvr>
                                        <p:cTn id="24" dur="5000" fill="hold"/>
                                        <p:tgtEl>
                                          <p:spTgt spid="16"/>
                                        </p:tgtEl>
                                        <p:attrNameLst>
                                          <p:attrName>style.rotation</p:attrName>
                                        </p:attrNameLst>
                                      </p:cBhvr>
                                      <p:tavLst>
                                        <p:tav tm="0">
                                          <p:val>
                                            <p:fltVal val="90"/>
                                          </p:val>
                                        </p:tav>
                                        <p:tav tm="100000">
                                          <p:val>
                                            <p:fltVal val="0"/>
                                          </p:val>
                                        </p:tav>
                                      </p:tavLst>
                                    </p:anim>
                                    <p:animEffect transition="in" filter="fade">
                                      <p:cBhvr>
                                        <p:cTn id="25" dur="5000"/>
                                        <p:tgtEl>
                                          <p:spTgt spid="16"/>
                                        </p:tgtEl>
                                      </p:cBhvr>
                                    </p:animEffect>
                                  </p:childTnLst>
                                </p:cTn>
                              </p:par>
                              <p:par>
                                <p:cTn id="26" presetID="31" presetClass="entr" presetSubtype="0" fill="hold" nodeType="withEffect">
                                  <p:stCondLst>
                                    <p:cond delay="0"/>
                                  </p:stCondLst>
                                  <p:iterate type="lt">
                                    <p:tmPct val="5000"/>
                                  </p:iterate>
                                  <p:childTnLst>
                                    <p:set>
                                      <p:cBhvr>
                                        <p:cTn id="27" dur="1" fill="hold">
                                          <p:stCondLst>
                                            <p:cond delay="0"/>
                                          </p:stCondLst>
                                        </p:cTn>
                                        <p:tgtEl>
                                          <p:spTgt spid="18"/>
                                        </p:tgtEl>
                                        <p:attrNameLst>
                                          <p:attrName>style.visibility</p:attrName>
                                        </p:attrNameLst>
                                      </p:cBhvr>
                                      <p:to>
                                        <p:strVal val="visible"/>
                                      </p:to>
                                    </p:set>
                                    <p:anim calcmode="lin" valueType="num">
                                      <p:cBhvr>
                                        <p:cTn id="28" dur="5000" fill="hold"/>
                                        <p:tgtEl>
                                          <p:spTgt spid="18"/>
                                        </p:tgtEl>
                                        <p:attrNameLst>
                                          <p:attrName>ppt_w</p:attrName>
                                        </p:attrNameLst>
                                      </p:cBhvr>
                                      <p:tavLst>
                                        <p:tav tm="0">
                                          <p:val>
                                            <p:fltVal val="0"/>
                                          </p:val>
                                        </p:tav>
                                        <p:tav tm="100000">
                                          <p:val>
                                            <p:strVal val="#ppt_w"/>
                                          </p:val>
                                        </p:tav>
                                      </p:tavLst>
                                    </p:anim>
                                    <p:anim calcmode="lin" valueType="num">
                                      <p:cBhvr>
                                        <p:cTn id="29" dur="5000" fill="hold"/>
                                        <p:tgtEl>
                                          <p:spTgt spid="18"/>
                                        </p:tgtEl>
                                        <p:attrNameLst>
                                          <p:attrName>ppt_h</p:attrName>
                                        </p:attrNameLst>
                                      </p:cBhvr>
                                      <p:tavLst>
                                        <p:tav tm="0">
                                          <p:val>
                                            <p:fltVal val="0"/>
                                          </p:val>
                                        </p:tav>
                                        <p:tav tm="100000">
                                          <p:val>
                                            <p:strVal val="#ppt_h"/>
                                          </p:val>
                                        </p:tav>
                                      </p:tavLst>
                                    </p:anim>
                                    <p:anim calcmode="lin" valueType="num">
                                      <p:cBhvr>
                                        <p:cTn id="30" dur="5000" fill="hold"/>
                                        <p:tgtEl>
                                          <p:spTgt spid="18"/>
                                        </p:tgtEl>
                                        <p:attrNameLst>
                                          <p:attrName>style.rotation</p:attrName>
                                        </p:attrNameLst>
                                      </p:cBhvr>
                                      <p:tavLst>
                                        <p:tav tm="0">
                                          <p:val>
                                            <p:fltVal val="90"/>
                                          </p:val>
                                        </p:tav>
                                        <p:tav tm="100000">
                                          <p:val>
                                            <p:fltVal val="0"/>
                                          </p:val>
                                        </p:tav>
                                      </p:tavLst>
                                    </p:anim>
                                    <p:animEffect transition="in" filter="fade">
                                      <p:cBhvr>
                                        <p:cTn id="31" dur="5000"/>
                                        <p:tgtEl>
                                          <p:spTgt spid="18"/>
                                        </p:tgtEl>
                                      </p:cBhvr>
                                    </p:animEffect>
                                  </p:childTnLst>
                                </p:cTn>
                              </p:par>
                              <p:par>
                                <p:cTn id="32" presetID="13" presetClass="entr" presetSubtype="16" fill="hold" nodeType="withEffect">
                                  <p:stCondLst>
                                    <p:cond delay="0"/>
                                  </p:stCondLst>
                                  <p:iterate type="lt">
                                    <p:tmPct val="0"/>
                                  </p:iterate>
                                  <p:childTnLst>
                                    <p:set>
                                      <p:cBhvr>
                                        <p:cTn id="33" dur="1" fill="hold">
                                          <p:stCondLst>
                                            <p:cond delay="0"/>
                                          </p:stCondLst>
                                        </p:cTn>
                                        <p:tgtEl>
                                          <p:spTgt spid="21"/>
                                        </p:tgtEl>
                                        <p:attrNameLst>
                                          <p:attrName>style.visibility</p:attrName>
                                        </p:attrNameLst>
                                      </p:cBhvr>
                                      <p:to>
                                        <p:strVal val="visible"/>
                                      </p:to>
                                    </p:set>
                                    <p:animEffect transition="in" filter="plus(in)">
                                      <p:cBhvr>
                                        <p:cTn id="34" dur="5000"/>
                                        <p:tgtEl>
                                          <p:spTgt spid="21"/>
                                        </p:tgtEl>
                                      </p:cBhvr>
                                    </p:animEffect>
                                  </p:childTnLst>
                                </p:cTn>
                              </p:par>
                              <p:par>
                                <p:cTn id="35" presetID="13" presetClass="entr" presetSubtype="16" fill="hold" nodeType="withEffect">
                                  <p:stCondLst>
                                    <p:cond delay="0"/>
                                  </p:stCondLst>
                                  <p:iterate type="lt">
                                    <p:tmPct val="0"/>
                                  </p:iterate>
                                  <p:childTnLst>
                                    <p:set>
                                      <p:cBhvr>
                                        <p:cTn id="36" dur="1" fill="hold">
                                          <p:stCondLst>
                                            <p:cond delay="0"/>
                                          </p:stCondLst>
                                        </p:cTn>
                                        <p:tgtEl>
                                          <p:spTgt spid="23"/>
                                        </p:tgtEl>
                                        <p:attrNameLst>
                                          <p:attrName>style.visibility</p:attrName>
                                        </p:attrNameLst>
                                      </p:cBhvr>
                                      <p:to>
                                        <p:strVal val="visible"/>
                                      </p:to>
                                    </p:set>
                                    <p:animEffect transition="in" filter="plus(in)">
                                      <p:cBhvr>
                                        <p:cTn id="37" dur="5000"/>
                                        <p:tgtEl>
                                          <p:spTgt spid="23"/>
                                        </p:tgtEl>
                                      </p:cBhvr>
                                    </p:animEffect>
                                  </p:childTnLst>
                                </p:cTn>
                              </p:par>
                              <p:par>
                                <p:cTn id="38" presetID="13" presetClass="entr" presetSubtype="16" fill="hold" nodeType="withEffect">
                                  <p:stCondLst>
                                    <p:cond delay="0"/>
                                  </p:stCondLst>
                                  <p:iterate type="lt">
                                    <p:tmPct val="0"/>
                                  </p:iterate>
                                  <p:childTnLst>
                                    <p:set>
                                      <p:cBhvr>
                                        <p:cTn id="39" dur="1" fill="hold">
                                          <p:stCondLst>
                                            <p:cond delay="0"/>
                                          </p:stCondLst>
                                        </p:cTn>
                                        <p:tgtEl>
                                          <p:spTgt spid="25"/>
                                        </p:tgtEl>
                                        <p:attrNameLst>
                                          <p:attrName>style.visibility</p:attrName>
                                        </p:attrNameLst>
                                      </p:cBhvr>
                                      <p:to>
                                        <p:strVal val="visible"/>
                                      </p:to>
                                    </p:set>
                                    <p:animEffect transition="in" filter="plus(in)">
                                      <p:cBhvr>
                                        <p:cTn id="40" dur="5000"/>
                                        <p:tgtEl>
                                          <p:spTgt spid="25"/>
                                        </p:tgtEl>
                                      </p:cBhvr>
                                    </p:animEffect>
                                  </p:childTnLst>
                                </p:cTn>
                              </p:par>
                              <p:par>
                                <p:cTn id="41" presetID="31" presetClass="entr" presetSubtype="0" fill="hold" nodeType="withEffect">
                                  <p:stCondLst>
                                    <p:cond delay="0"/>
                                  </p:stCondLst>
                                  <p:iterate type="lt">
                                    <p:tmPct val="5000"/>
                                  </p:iterate>
                                  <p:childTnLst>
                                    <p:set>
                                      <p:cBhvr>
                                        <p:cTn id="42" dur="1" fill="hold">
                                          <p:stCondLst>
                                            <p:cond delay="0"/>
                                          </p:stCondLst>
                                        </p:cTn>
                                        <p:tgtEl>
                                          <p:spTgt spid="21"/>
                                        </p:tgtEl>
                                        <p:attrNameLst>
                                          <p:attrName>style.visibility</p:attrName>
                                        </p:attrNameLst>
                                      </p:cBhvr>
                                      <p:to>
                                        <p:strVal val="visible"/>
                                      </p:to>
                                    </p:set>
                                    <p:anim calcmode="lin" valueType="num">
                                      <p:cBhvr>
                                        <p:cTn id="43" dur="5000" fill="hold"/>
                                        <p:tgtEl>
                                          <p:spTgt spid="21"/>
                                        </p:tgtEl>
                                        <p:attrNameLst>
                                          <p:attrName>ppt_w</p:attrName>
                                        </p:attrNameLst>
                                      </p:cBhvr>
                                      <p:tavLst>
                                        <p:tav tm="0">
                                          <p:val>
                                            <p:fltVal val="0"/>
                                          </p:val>
                                        </p:tav>
                                        <p:tav tm="100000">
                                          <p:val>
                                            <p:strVal val="#ppt_w"/>
                                          </p:val>
                                        </p:tav>
                                      </p:tavLst>
                                    </p:anim>
                                    <p:anim calcmode="lin" valueType="num">
                                      <p:cBhvr>
                                        <p:cTn id="44" dur="5000" fill="hold"/>
                                        <p:tgtEl>
                                          <p:spTgt spid="21"/>
                                        </p:tgtEl>
                                        <p:attrNameLst>
                                          <p:attrName>ppt_h</p:attrName>
                                        </p:attrNameLst>
                                      </p:cBhvr>
                                      <p:tavLst>
                                        <p:tav tm="0">
                                          <p:val>
                                            <p:fltVal val="0"/>
                                          </p:val>
                                        </p:tav>
                                        <p:tav tm="100000">
                                          <p:val>
                                            <p:strVal val="#ppt_h"/>
                                          </p:val>
                                        </p:tav>
                                      </p:tavLst>
                                    </p:anim>
                                    <p:anim calcmode="lin" valueType="num">
                                      <p:cBhvr>
                                        <p:cTn id="45" dur="5000" fill="hold"/>
                                        <p:tgtEl>
                                          <p:spTgt spid="21"/>
                                        </p:tgtEl>
                                        <p:attrNameLst>
                                          <p:attrName>style.rotation</p:attrName>
                                        </p:attrNameLst>
                                      </p:cBhvr>
                                      <p:tavLst>
                                        <p:tav tm="0">
                                          <p:val>
                                            <p:fltVal val="90"/>
                                          </p:val>
                                        </p:tav>
                                        <p:tav tm="100000">
                                          <p:val>
                                            <p:fltVal val="0"/>
                                          </p:val>
                                        </p:tav>
                                      </p:tavLst>
                                    </p:anim>
                                    <p:animEffect transition="in" filter="fade">
                                      <p:cBhvr>
                                        <p:cTn id="46" dur="5000"/>
                                        <p:tgtEl>
                                          <p:spTgt spid="21"/>
                                        </p:tgtEl>
                                      </p:cBhvr>
                                    </p:animEffect>
                                  </p:childTnLst>
                                </p:cTn>
                              </p:par>
                              <p:par>
                                <p:cTn id="47" presetID="31" presetClass="entr" presetSubtype="0" fill="hold" nodeType="withEffect">
                                  <p:stCondLst>
                                    <p:cond delay="0"/>
                                  </p:stCondLst>
                                  <p:iterate type="lt">
                                    <p:tmPct val="5000"/>
                                  </p:iterate>
                                  <p:childTnLst>
                                    <p:set>
                                      <p:cBhvr>
                                        <p:cTn id="48" dur="1" fill="hold">
                                          <p:stCondLst>
                                            <p:cond delay="0"/>
                                          </p:stCondLst>
                                        </p:cTn>
                                        <p:tgtEl>
                                          <p:spTgt spid="23"/>
                                        </p:tgtEl>
                                        <p:attrNameLst>
                                          <p:attrName>style.visibility</p:attrName>
                                        </p:attrNameLst>
                                      </p:cBhvr>
                                      <p:to>
                                        <p:strVal val="visible"/>
                                      </p:to>
                                    </p:set>
                                    <p:anim calcmode="lin" valueType="num">
                                      <p:cBhvr>
                                        <p:cTn id="49" dur="5000" fill="hold"/>
                                        <p:tgtEl>
                                          <p:spTgt spid="23"/>
                                        </p:tgtEl>
                                        <p:attrNameLst>
                                          <p:attrName>ppt_w</p:attrName>
                                        </p:attrNameLst>
                                      </p:cBhvr>
                                      <p:tavLst>
                                        <p:tav tm="0">
                                          <p:val>
                                            <p:fltVal val="0"/>
                                          </p:val>
                                        </p:tav>
                                        <p:tav tm="100000">
                                          <p:val>
                                            <p:strVal val="#ppt_w"/>
                                          </p:val>
                                        </p:tav>
                                      </p:tavLst>
                                    </p:anim>
                                    <p:anim calcmode="lin" valueType="num">
                                      <p:cBhvr>
                                        <p:cTn id="50" dur="5000" fill="hold"/>
                                        <p:tgtEl>
                                          <p:spTgt spid="23"/>
                                        </p:tgtEl>
                                        <p:attrNameLst>
                                          <p:attrName>ppt_h</p:attrName>
                                        </p:attrNameLst>
                                      </p:cBhvr>
                                      <p:tavLst>
                                        <p:tav tm="0">
                                          <p:val>
                                            <p:fltVal val="0"/>
                                          </p:val>
                                        </p:tav>
                                        <p:tav tm="100000">
                                          <p:val>
                                            <p:strVal val="#ppt_h"/>
                                          </p:val>
                                        </p:tav>
                                      </p:tavLst>
                                    </p:anim>
                                    <p:anim calcmode="lin" valueType="num">
                                      <p:cBhvr>
                                        <p:cTn id="51" dur="5000" fill="hold"/>
                                        <p:tgtEl>
                                          <p:spTgt spid="23"/>
                                        </p:tgtEl>
                                        <p:attrNameLst>
                                          <p:attrName>style.rotation</p:attrName>
                                        </p:attrNameLst>
                                      </p:cBhvr>
                                      <p:tavLst>
                                        <p:tav tm="0">
                                          <p:val>
                                            <p:fltVal val="90"/>
                                          </p:val>
                                        </p:tav>
                                        <p:tav tm="100000">
                                          <p:val>
                                            <p:fltVal val="0"/>
                                          </p:val>
                                        </p:tav>
                                      </p:tavLst>
                                    </p:anim>
                                    <p:animEffect transition="in" filter="fade">
                                      <p:cBhvr>
                                        <p:cTn id="52" dur="5000"/>
                                        <p:tgtEl>
                                          <p:spTgt spid="23"/>
                                        </p:tgtEl>
                                      </p:cBhvr>
                                    </p:animEffect>
                                  </p:childTnLst>
                                </p:cTn>
                              </p:par>
                              <p:par>
                                <p:cTn id="53" presetID="31" presetClass="entr" presetSubtype="0" fill="hold" nodeType="withEffect">
                                  <p:stCondLst>
                                    <p:cond delay="0"/>
                                  </p:stCondLst>
                                  <p:iterate type="lt">
                                    <p:tmPct val="5000"/>
                                  </p:iterate>
                                  <p:childTnLst>
                                    <p:set>
                                      <p:cBhvr>
                                        <p:cTn id="54" dur="1" fill="hold">
                                          <p:stCondLst>
                                            <p:cond delay="0"/>
                                          </p:stCondLst>
                                        </p:cTn>
                                        <p:tgtEl>
                                          <p:spTgt spid="25"/>
                                        </p:tgtEl>
                                        <p:attrNameLst>
                                          <p:attrName>style.visibility</p:attrName>
                                        </p:attrNameLst>
                                      </p:cBhvr>
                                      <p:to>
                                        <p:strVal val="visible"/>
                                      </p:to>
                                    </p:set>
                                    <p:anim calcmode="lin" valueType="num">
                                      <p:cBhvr>
                                        <p:cTn id="55" dur="5000" fill="hold"/>
                                        <p:tgtEl>
                                          <p:spTgt spid="25"/>
                                        </p:tgtEl>
                                        <p:attrNameLst>
                                          <p:attrName>ppt_w</p:attrName>
                                        </p:attrNameLst>
                                      </p:cBhvr>
                                      <p:tavLst>
                                        <p:tav tm="0">
                                          <p:val>
                                            <p:fltVal val="0"/>
                                          </p:val>
                                        </p:tav>
                                        <p:tav tm="100000">
                                          <p:val>
                                            <p:strVal val="#ppt_w"/>
                                          </p:val>
                                        </p:tav>
                                      </p:tavLst>
                                    </p:anim>
                                    <p:anim calcmode="lin" valueType="num">
                                      <p:cBhvr>
                                        <p:cTn id="56" dur="5000" fill="hold"/>
                                        <p:tgtEl>
                                          <p:spTgt spid="25"/>
                                        </p:tgtEl>
                                        <p:attrNameLst>
                                          <p:attrName>ppt_h</p:attrName>
                                        </p:attrNameLst>
                                      </p:cBhvr>
                                      <p:tavLst>
                                        <p:tav tm="0">
                                          <p:val>
                                            <p:fltVal val="0"/>
                                          </p:val>
                                        </p:tav>
                                        <p:tav tm="100000">
                                          <p:val>
                                            <p:strVal val="#ppt_h"/>
                                          </p:val>
                                        </p:tav>
                                      </p:tavLst>
                                    </p:anim>
                                    <p:anim calcmode="lin" valueType="num">
                                      <p:cBhvr>
                                        <p:cTn id="57" dur="5000" fill="hold"/>
                                        <p:tgtEl>
                                          <p:spTgt spid="25"/>
                                        </p:tgtEl>
                                        <p:attrNameLst>
                                          <p:attrName>style.rotation</p:attrName>
                                        </p:attrNameLst>
                                      </p:cBhvr>
                                      <p:tavLst>
                                        <p:tav tm="0">
                                          <p:val>
                                            <p:fltVal val="90"/>
                                          </p:val>
                                        </p:tav>
                                        <p:tav tm="100000">
                                          <p:val>
                                            <p:fltVal val="0"/>
                                          </p:val>
                                        </p:tav>
                                      </p:tavLst>
                                    </p:anim>
                                    <p:animEffect transition="in" filter="fade">
                                      <p:cBhvr>
                                        <p:cTn id="58" dur="5000"/>
                                        <p:tgtEl>
                                          <p:spTgt spid="25"/>
                                        </p:tgtEl>
                                      </p:cBhvr>
                                    </p:animEffect>
                                  </p:childTnLst>
                                </p:cTn>
                              </p:par>
                              <p:par>
                                <p:cTn id="59" presetID="16" presetClass="entr" presetSubtype="37"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barn(outVertical)">
                                      <p:cBhvr>
                                        <p:cTn id="61" dur="5000"/>
                                        <p:tgtEl>
                                          <p:spTgt spid="4"/>
                                        </p:tgtEl>
                                      </p:cBhvr>
                                    </p:animEffect>
                                  </p:childTnLst>
                                </p:cTn>
                              </p:par>
                              <p:par>
                                <p:cTn id="62" presetID="35" presetClass="entr" presetSubtype="0"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fade">
                                      <p:cBhvr>
                                        <p:cTn id="64" dur="3000"/>
                                        <p:tgtEl>
                                          <p:spTgt spid="4"/>
                                        </p:tgtEl>
                                      </p:cBhvr>
                                    </p:animEffect>
                                    <p:anim calcmode="lin" valueType="num">
                                      <p:cBhvr>
                                        <p:cTn id="65" dur="3000" fill="hold"/>
                                        <p:tgtEl>
                                          <p:spTgt spid="4"/>
                                        </p:tgtEl>
                                        <p:attrNameLst>
                                          <p:attrName>style.rotation</p:attrName>
                                        </p:attrNameLst>
                                      </p:cBhvr>
                                      <p:tavLst>
                                        <p:tav tm="0">
                                          <p:val>
                                            <p:fltVal val="720"/>
                                          </p:val>
                                        </p:tav>
                                        <p:tav tm="100000">
                                          <p:val>
                                            <p:fltVal val="0"/>
                                          </p:val>
                                        </p:tav>
                                      </p:tavLst>
                                    </p:anim>
                                    <p:anim calcmode="lin" valueType="num">
                                      <p:cBhvr>
                                        <p:cTn id="66" dur="3000" fill="hold"/>
                                        <p:tgtEl>
                                          <p:spTgt spid="4"/>
                                        </p:tgtEl>
                                        <p:attrNameLst>
                                          <p:attrName>ppt_h</p:attrName>
                                        </p:attrNameLst>
                                      </p:cBhvr>
                                      <p:tavLst>
                                        <p:tav tm="0">
                                          <p:val>
                                            <p:fltVal val="0"/>
                                          </p:val>
                                        </p:tav>
                                        <p:tav tm="100000">
                                          <p:val>
                                            <p:strVal val="#ppt_h"/>
                                          </p:val>
                                        </p:tav>
                                      </p:tavLst>
                                    </p:anim>
                                    <p:anim calcmode="lin" valueType="num">
                                      <p:cBhvr>
                                        <p:cTn id="67" dur="3000" fill="hold"/>
                                        <p:tgtEl>
                                          <p:spTgt spid="4"/>
                                        </p:tgtEl>
                                        <p:attrNameLst>
                                          <p:attrName>ppt_w</p:attrName>
                                        </p:attrNameLst>
                                      </p:cBhvr>
                                      <p:tavLst>
                                        <p:tav tm="0">
                                          <p:val>
                                            <p:fltVal val="0"/>
                                          </p:val>
                                        </p:tav>
                                        <p:tav tm="100000">
                                          <p:val>
                                            <p:strVal val="#ppt_w"/>
                                          </p:val>
                                        </p:tav>
                                      </p:tavLst>
                                    </p:anim>
                                  </p:childTnLst>
                                </p:cTn>
                              </p:par>
                            </p:childTnLst>
                          </p:cTn>
                        </p:par>
                        <p:par>
                          <p:cTn id="68" fill="hold">
                            <p:stCondLst>
                              <p:cond delay="5000"/>
                            </p:stCondLst>
                            <p:childTnLst>
                              <p:par>
                                <p:cTn id="69" presetID="40" presetClass="entr" presetSubtype="0" fill="hold" grpId="0" nodeType="afterEffect">
                                  <p:stCondLst>
                                    <p:cond delay="0"/>
                                  </p:stCondLst>
                                  <p:iterate type="lt">
                                    <p:tmPct val="10000"/>
                                  </p:iterate>
                                  <p:childTnLst>
                                    <p:set>
                                      <p:cBhvr>
                                        <p:cTn id="70" dur="1" fill="hold">
                                          <p:stCondLst>
                                            <p:cond delay="0"/>
                                          </p:stCondLst>
                                        </p:cTn>
                                        <p:tgtEl>
                                          <p:spTgt spid="10"/>
                                        </p:tgtEl>
                                        <p:attrNameLst>
                                          <p:attrName>style.visibility</p:attrName>
                                        </p:attrNameLst>
                                      </p:cBhvr>
                                      <p:to>
                                        <p:strVal val="visible"/>
                                      </p:to>
                                    </p:set>
                                    <p:animEffect transition="in" filter="fade">
                                      <p:cBhvr>
                                        <p:cTn id="71" dur="1000"/>
                                        <p:tgtEl>
                                          <p:spTgt spid="10"/>
                                        </p:tgtEl>
                                      </p:cBhvr>
                                    </p:animEffect>
                                    <p:anim calcmode="lin" valueType="num">
                                      <p:cBhvr>
                                        <p:cTn id="72" dur="1000" fill="hold"/>
                                        <p:tgtEl>
                                          <p:spTgt spid="10"/>
                                        </p:tgtEl>
                                        <p:attrNameLst>
                                          <p:attrName>ppt_x</p:attrName>
                                        </p:attrNameLst>
                                      </p:cBhvr>
                                      <p:tavLst>
                                        <p:tav tm="0">
                                          <p:val>
                                            <p:strVal val="#ppt_x-.1"/>
                                          </p:val>
                                        </p:tav>
                                        <p:tav tm="100000">
                                          <p:val>
                                            <p:strVal val="#ppt_x"/>
                                          </p:val>
                                        </p:tav>
                                      </p:tavLst>
                                    </p:anim>
                                    <p:anim calcmode="lin" valueType="num">
                                      <p:cBhvr>
                                        <p:cTn id="7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Ana María\Escritorio\Atardecer-en-la-playa_08.jpg"/>
          <p:cNvPicPr>
            <a:picLocks noChangeAspect="1" noChangeArrowheads="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Atardecer-en-la-playa_08.jpg"/>
          <p:cNvPicPr>
            <a:picLocks noChangeAspect="1" noChangeArrowheads="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Esos chismes y otros más corrieron como la </a:t>
            </a:r>
            <a:r>
              <a:rPr lang="es-ES" i="1" dirty="0" err="1" smtClean="0">
                <a:effectLst>
                  <a:glow rad="101600">
                    <a:srgbClr val="C00000">
                      <a:alpha val="60000"/>
                    </a:srgbClr>
                  </a:glow>
                  <a:outerShdw blurRad="38100" dist="38100" dir="2700000" algn="tl">
                    <a:srgbClr val="000000">
                      <a:alpha val="43137"/>
                    </a:srgbClr>
                  </a:outerShdw>
                </a:effectLst>
              </a:rPr>
              <a:t>pólvora</a:t>
            </a:r>
            <a:r>
              <a:rPr lang="es-ES" i="1" dirty="0" smtClean="0">
                <a:effectLst>
                  <a:glow rad="101600">
                    <a:srgbClr val="C00000">
                      <a:alpha val="60000"/>
                    </a:srgbClr>
                  </a:glow>
                  <a:outerShdw blurRad="38100" dist="38100" dir="2700000" algn="tl">
                    <a:srgbClr val="000000">
                      <a:alpha val="43137"/>
                    </a:srgbClr>
                  </a:outerShdw>
                </a:effectLst>
              </a:rPr>
              <a:t> y terminaron por llevar a “La Morena” a una vida en soledad, aislamiento y llena de amargura. </a:t>
            </a:r>
            <a:r>
              <a:rPr lang="es-ES" i="1" dirty="0" err="1" smtClean="0">
                <a:effectLst>
                  <a:glow rad="101600">
                    <a:srgbClr val="C00000">
                      <a:alpha val="60000"/>
                    </a:srgbClr>
                  </a:glow>
                  <a:outerShdw blurRad="38100" dist="38100" dir="2700000" algn="tl">
                    <a:srgbClr val="000000">
                      <a:alpha val="43137"/>
                    </a:srgbClr>
                  </a:outerShdw>
                </a:effectLst>
              </a:rPr>
              <a:t>Según</a:t>
            </a:r>
            <a:r>
              <a:rPr lang="es-ES" i="1" dirty="0" smtClean="0">
                <a:effectLst>
                  <a:glow rad="101600">
                    <a:srgbClr val="C00000">
                      <a:alpha val="60000"/>
                    </a:srgbClr>
                  </a:glow>
                  <a:outerShdw blurRad="38100" dist="38100" dir="2700000" algn="tl">
                    <a:srgbClr val="000000">
                      <a:alpha val="43137"/>
                    </a:srgbClr>
                  </a:outerShdw>
                </a:effectLst>
              </a:rPr>
              <a:t> ella misma,  esos rumores malintencionados la marcaron de por vida.</a:t>
            </a:r>
          </a:p>
          <a:p>
            <a:r>
              <a:rPr lang="es-ES" i="1" dirty="0" err="1" smtClean="0">
                <a:effectLst>
                  <a:glow rad="101600">
                    <a:srgbClr val="C00000">
                      <a:alpha val="60000"/>
                    </a:srgbClr>
                  </a:glow>
                  <a:outerShdw blurRad="38100" dist="38100" dir="2700000" algn="tl">
                    <a:srgbClr val="000000">
                      <a:alpha val="43137"/>
                    </a:srgbClr>
                  </a:outerShdw>
                </a:effectLst>
              </a:rPr>
              <a:t>Fallecio</a:t>
            </a:r>
            <a:r>
              <a:rPr lang="es-ES" i="1" dirty="0" smtClean="0">
                <a:effectLst>
                  <a:glow rad="101600">
                    <a:srgbClr val="C00000">
                      <a:alpha val="60000"/>
                    </a:srgbClr>
                  </a:glow>
                  <a:outerShdw blurRad="38100" dist="38100" dir="2700000" algn="tl">
                    <a:srgbClr val="000000">
                      <a:alpha val="43137"/>
                    </a:srgbClr>
                  </a:outerShdw>
                </a:effectLst>
              </a:rPr>
              <a:t>́ el 26 de mayo de 2003, pasando sus </a:t>
            </a:r>
            <a:r>
              <a:rPr lang="es-ES" i="1" dirty="0" err="1" smtClean="0">
                <a:effectLst>
                  <a:glow rad="101600">
                    <a:srgbClr val="C00000">
                      <a:alpha val="60000"/>
                    </a:srgbClr>
                  </a:glow>
                  <a:outerShdw blurRad="38100" dist="38100" dir="2700000" algn="tl">
                    <a:srgbClr val="000000">
                      <a:alpha val="43137"/>
                    </a:srgbClr>
                  </a:outerShdw>
                </a:effectLst>
              </a:rPr>
              <a:t>últimos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años</a:t>
            </a:r>
            <a:r>
              <a:rPr lang="es-ES" i="1" dirty="0" smtClean="0">
                <a:effectLst>
                  <a:glow rad="101600">
                    <a:srgbClr val="C00000">
                      <a:alpha val="60000"/>
                    </a:srgbClr>
                  </a:glow>
                  <a:outerShdw blurRad="38100" dist="38100" dir="2700000" algn="tl">
                    <a:srgbClr val="000000">
                      <a:alpha val="43137"/>
                    </a:srgbClr>
                  </a:outerShdw>
                </a:effectLst>
              </a:rPr>
              <a:t> en una residencia.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doors dir="vert"/>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5000"/>
                                        <p:tgtEl>
                                          <p:spTgt spid="4"/>
                                        </p:tgtEl>
                                      </p:cBhvr>
                                    </p:animEffect>
                                  </p:childTnLst>
                                </p:cTn>
                              </p:par>
                              <p:par>
                                <p:cTn id="8" presetID="3" presetClass="entr" presetSubtype="10" fill="hold" nodeType="withEffect">
                                  <p:stCondLst>
                                    <p:cond delay="0"/>
                                  </p:stCondLst>
                                  <p:childTnLst>
                                    <p:set>
                                      <p:cBhvr>
                                        <p:cTn id="9" dur="1" fill="hold">
                                          <p:stCondLst>
                                            <p:cond delay="0"/>
                                          </p:stCondLst>
                                        </p:cTn>
                                        <p:tgtEl>
                                          <p:spTgt spid="26626"/>
                                        </p:tgtEl>
                                        <p:attrNameLst>
                                          <p:attrName>style.visibility</p:attrName>
                                        </p:attrNameLst>
                                      </p:cBhvr>
                                      <p:to>
                                        <p:strVal val="visible"/>
                                      </p:to>
                                    </p:set>
                                    <p:animEffect transition="in" filter="blinds(horizontal)">
                                      <p:cBhvr>
                                        <p:cTn id="10" dur="5000"/>
                                        <p:tgtEl>
                                          <p:spTgt spid="26626"/>
                                        </p:tgtEl>
                                      </p:cBhvr>
                                    </p:animEffect>
                                  </p:childTnLst>
                                </p:cTn>
                              </p:par>
                            </p:childTnLst>
                          </p:cTn>
                        </p:par>
                        <p:par>
                          <p:cTn id="11" fill="hold">
                            <p:stCondLst>
                              <p:cond delay="5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810132.jpg"/>
          <p:cNvPicPr>
            <a:picLocks noChangeAspect="1"/>
          </p:cNvPicPr>
          <p:nvPr/>
        </p:nvPicPr>
        <p:blipFill>
          <a:blip r:embed="rId2" cstate="print"/>
          <a:stretch>
            <a:fillRect/>
          </a:stretch>
        </p:blipFill>
        <p:spPr bwMode="auto">
          <a:xfrm>
            <a:off x="2051720" y="0"/>
            <a:ext cx="511256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0" y="5059363"/>
            <a:ext cx="2124075" cy="655637"/>
          </a:xfrm>
          <a:prstGeom prst="triangle">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a:off x="0" y="4344988"/>
            <a:ext cx="2124075" cy="655637"/>
          </a:xfrm>
          <a:prstGeom prst="triangle">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a:off x="0" y="3630613"/>
            <a:ext cx="2124075" cy="655637"/>
          </a:xfrm>
          <a:prstGeom prst="triangle">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a:off x="0" y="2916238"/>
            <a:ext cx="2124075" cy="655637"/>
          </a:xfrm>
          <a:prstGeom prst="triangle">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a:off x="0" y="2201863"/>
            <a:ext cx="2124075" cy="655637"/>
          </a:xfrm>
          <a:prstGeom prst="triangle">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a:off x="0" y="1487488"/>
            <a:ext cx="2124075" cy="655637"/>
          </a:xfrm>
          <a:prstGeom prst="triangle">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a:off x="0" y="714375"/>
            <a:ext cx="2124075" cy="654050"/>
          </a:xfrm>
          <a:prstGeom prst="triangle">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a:off x="0" y="0"/>
            <a:ext cx="2124075" cy="654050"/>
          </a:xfrm>
          <a:prstGeom prst="triangle">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a:off x="7092950" y="5060950"/>
            <a:ext cx="2051050" cy="654050"/>
          </a:xfrm>
          <a:prstGeom prst="triangle">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isósceles"/>
          <p:cNvSpPr/>
          <p:nvPr/>
        </p:nvSpPr>
        <p:spPr>
          <a:xfrm>
            <a:off x="7092950" y="4346575"/>
            <a:ext cx="2051050" cy="654050"/>
          </a:xfrm>
          <a:prstGeom prst="triangle">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isósceles"/>
          <p:cNvSpPr/>
          <p:nvPr/>
        </p:nvSpPr>
        <p:spPr>
          <a:xfrm>
            <a:off x="7092950" y="3632200"/>
            <a:ext cx="2051050" cy="654050"/>
          </a:xfrm>
          <a:prstGeom prst="triangle">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isósceles"/>
          <p:cNvSpPr/>
          <p:nvPr/>
        </p:nvSpPr>
        <p:spPr>
          <a:xfrm>
            <a:off x="7092950" y="2917825"/>
            <a:ext cx="2051050" cy="654050"/>
          </a:xfrm>
          <a:prstGeom prst="triangle">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isósceles"/>
          <p:cNvSpPr/>
          <p:nvPr/>
        </p:nvSpPr>
        <p:spPr>
          <a:xfrm>
            <a:off x="7092950" y="2201863"/>
            <a:ext cx="2051050" cy="655637"/>
          </a:xfrm>
          <a:prstGeom prst="triangle">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Triángulo isósceles"/>
          <p:cNvSpPr/>
          <p:nvPr/>
        </p:nvSpPr>
        <p:spPr>
          <a:xfrm>
            <a:off x="7092950" y="1487488"/>
            <a:ext cx="2051050" cy="655637"/>
          </a:xfrm>
          <a:prstGeom prst="triangle">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Triángulo isósceles"/>
          <p:cNvSpPr/>
          <p:nvPr/>
        </p:nvSpPr>
        <p:spPr>
          <a:xfrm>
            <a:off x="7092950" y="714375"/>
            <a:ext cx="2051050" cy="655638"/>
          </a:xfrm>
          <a:prstGeom prst="triangle">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Triángulo isósceles"/>
          <p:cNvSpPr/>
          <p:nvPr/>
        </p:nvSpPr>
        <p:spPr>
          <a:xfrm>
            <a:off x="7092950" y="0"/>
            <a:ext cx="2051050" cy="655638"/>
          </a:xfrm>
          <a:prstGeom prst="triangle">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CuadroTexto"/>
          <p:cNvSpPr txBox="1"/>
          <p:nvPr/>
        </p:nvSpPr>
        <p:spPr>
          <a:xfrm>
            <a:off x="395536"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dictadura se apropió de su obra, convirtiéndola en iconografía de España. Tras la dictadura, la historia del arte se reescribió e intentó situar a los artistas en un lado y al otro de la política. A él (Romero de Torres) se le demonizó como reaccionario.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doors dir="vert"/>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13" presetClass="entr" presetSubtype="1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5000"/>
                                        <p:tgtEl>
                                          <p:spTgt spid="5"/>
                                        </p:tgtEl>
                                      </p:cBhvr>
                                    </p:animEffect>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0" fill="hold"/>
                                        <p:tgtEl>
                                          <p:spTgt spid="5"/>
                                        </p:tgtEl>
                                        <p:attrNameLst>
                                          <p:attrName>ppt_x</p:attrName>
                                        </p:attrNameLst>
                                      </p:cBhvr>
                                      <p:tavLst>
                                        <p:tav tm="0">
                                          <p:val>
                                            <p:strVal val="#ppt_x"/>
                                          </p:val>
                                        </p:tav>
                                        <p:tav tm="100000">
                                          <p:val>
                                            <p:strVal val="#ppt_x"/>
                                          </p:val>
                                        </p:tav>
                                      </p:tavLst>
                                    </p:anim>
                                    <p:anim calcmode="lin" valueType="num">
                                      <p:cBhvr additive="base">
                                        <p:cTn id="16" dur="5000" fill="hold"/>
                                        <p:tgtEl>
                                          <p:spTgt spid="5"/>
                                        </p:tgtEl>
                                        <p:attrNameLst>
                                          <p:attrName>ppt_y</p:attrName>
                                        </p:attrNameLst>
                                      </p:cBhvr>
                                      <p:tavLst>
                                        <p:tav tm="0">
                                          <p:val>
                                            <p:strVal val="1+#ppt_h/2"/>
                                          </p:val>
                                        </p:tav>
                                        <p:tav tm="100000">
                                          <p:val>
                                            <p:strVal val="#ppt_y"/>
                                          </p:val>
                                        </p:tav>
                                      </p:tavLst>
                                    </p:anim>
                                  </p:childTnLst>
                                </p:cTn>
                              </p:par>
                              <p:par>
                                <p:cTn id="17" presetID="13"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5000"/>
                                        <p:tgtEl>
                                          <p:spTgt spid="6"/>
                                        </p:tgtEl>
                                      </p:cBhvr>
                                    </p:animEffect>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0" fill="hold"/>
                                        <p:tgtEl>
                                          <p:spTgt spid="6"/>
                                        </p:tgtEl>
                                        <p:attrNameLst>
                                          <p:attrName>ppt_x</p:attrName>
                                        </p:attrNameLst>
                                      </p:cBhvr>
                                      <p:tavLst>
                                        <p:tav tm="0">
                                          <p:val>
                                            <p:strVal val="#ppt_x"/>
                                          </p:val>
                                        </p:tav>
                                        <p:tav tm="100000">
                                          <p:val>
                                            <p:strVal val="#ppt_x"/>
                                          </p:val>
                                        </p:tav>
                                      </p:tavLst>
                                    </p:anim>
                                    <p:anim calcmode="lin" valueType="num">
                                      <p:cBhvr additive="base">
                                        <p:cTn id="23" dur="5000" fill="hold"/>
                                        <p:tgtEl>
                                          <p:spTgt spid="6"/>
                                        </p:tgtEl>
                                        <p:attrNameLst>
                                          <p:attrName>ppt_y</p:attrName>
                                        </p:attrNameLst>
                                      </p:cBhvr>
                                      <p:tavLst>
                                        <p:tav tm="0">
                                          <p:val>
                                            <p:strVal val="1+#ppt_h/2"/>
                                          </p:val>
                                        </p:tav>
                                        <p:tav tm="100000">
                                          <p:val>
                                            <p:strVal val="#ppt_y"/>
                                          </p:val>
                                        </p:tav>
                                      </p:tavLst>
                                    </p:anim>
                                  </p:childTnLst>
                                </p:cTn>
                              </p:par>
                              <p:par>
                                <p:cTn id="24" presetID="13" presetClass="entr" presetSubtype="16"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plus(in)">
                                      <p:cBhvr>
                                        <p:cTn id="26" dur="5000"/>
                                        <p:tgtEl>
                                          <p:spTgt spid="7"/>
                                        </p:tgtEl>
                                      </p:cBhvr>
                                    </p:animEffect>
                                  </p:childTnLst>
                                </p:cTn>
                              </p:par>
                              <p:par>
                                <p:cTn id="27" presetID="2" presetClass="entr" presetSubtype="4"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0" fill="hold"/>
                                        <p:tgtEl>
                                          <p:spTgt spid="7"/>
                                        </p:tgtEl>
                                        <p:attrNameLst>
                                          <p:attrName>ppt_x</p:attrName>
                                        </p:attrNameLst>
                                      </p:cBhvr>
                                      <p:tavLst>
                                        <p:tav tm="0">
                                          <p:val>
                                            <p:strVal val="#ppt_x"/>
                                          </p:val>
                                        </p:tav>
                                        <p:tav tm="100000">
                                          <p:val>
                                            <p:strVal val="#ppt_x"/>
                                          </p:val>
                                        </p:tav>
                                      </p:tavLst>
                                    </p:anim>
                                    <p:anim calcmode="lin" valueType="num">
                                      <p:cBhvr additive="base">
                                        <p:cTn id="30" dur="5000" fill="hold"/>
                                        <p:tgtEl>
                                          <p:spTgt spid="7"/>
                                        </p:tgtEl>
                                        <p:attrNameLst>
                                          <p:attrName>ppt_y</p:attrName>
                                        </p:attrNameLst>
                                      </p:cBhvr>
                                      <p:tavLst>
                                        <p:tav tm="0">
                                          <p:val>
                                            <p:strVal val="1+#ppt_h/2"/>
                                          </p:val>
                                        </p:tav>
                                        <p:tav tm="100000">
                                          <p:val>
                                            <p:strVal val="#ppt_y"/>
                                          </p:val>
                                        </p:tav>
                                      </p:tavLst>
                                    </p:anim>
                                  </p:childTnLst>
                                </p:cTn>
                              </p:par>
                              <p:par>
                                <p:cTn id="31" presetID="13" presetClass="entr" presetSubtype="16"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plus(in)">
                                      <p:cBhvr>
                                        <p:cTn id="33" dur="5000"/>
                                        <p:tgtEl>
                                          <p:spTgt spid="8"/>
                                        </p:tgtEl>
                                      </p:cBhvr>
                                    </p:animEffect>
                                  </p:childTnLst>
                                </p:cTn>
                              </p:par>
                              <p:par>
                                <p:cTn id="34" presetID="2" presetClass="entr" presetSubtype="4" fill="hold"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0" fill="hold"/>
                                        <p:tgtEl>
                                          <p:spTgt spid="8"/>
                                        </p:tgtEl>
                                        <p:attrNameLst>
                                          <p:attrName>ppt_x</p:attrName>
                                        </p:attrNameLst>
                                      </p:cBhvr>
                                      <p:tavLst>
                                        <p:tav tm="0">
                                          <p:val>
                                            <p:strVal val="#ppt_x"/>
                                          </p:val>
                                        </p:tav>
                                        <p:tav tm="100000">
                                          <p:val>
                                            <p:strVal val="#ppt_x"/>
                                          </p:val>
                                        </p:tav>
                                      </p:tavLst>
                                    </p:anim>
                                    <p:anim calcmode="lin" valueType="num">
                                      <p:cBhvr additive="base">
                                        <p:cTn id="37" dur="5000" fill="hold"/>
                                        <p:tgtEl>
                                          <p:spTgt spid="8"/>
                                        </p:tgtEl>
                                        <p:attrNameLst>
                                          <p:attrName>ppt_y</p:attrName>
                                        </p:attrNameLst>
                                      </p:cBhvr>
                                      <p:tavLst>
                                        <p:tav tm="0">
                                          <p:val>
                                            <p:strVal val="1+#ppt_h/2"/>
                                          </p:val>
                                        </p:tav>
                                        <p:tav tm="100000">
                                          <p:val>
                                            <p:strVal val="#ppt_y"/>
                                          </p:val>
                                        </p:tav>
                                      </p:tavLst>
                                    </p:anim>
                                  </p:childTnLst>
                                </p:cTn>
                              </p:par>
                              <p:par>
                                <p:cTn id="38" presetID="13" presetClass="entr" presetSubtype="16"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plus(in)">
                                      <p:cBhvr>
                                        <p:cTn id="40" dur="5000"/>
                                        <p:tgtEl>
                                          <p:spTgt spid="9"/>
                                        </p:tgtEl>
                                      </p:cBhvr>
                                    </p:animEffect>
                                  </p:childTnLst>
                                </p:cTn>
                              </p:par>
                              <p:par>
                                <p:cTn id="41" presetID="2" presetClass="entr" presetSubtype="4"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0" fill="hold"/>
                                        <p:tgtEl>
                                          <p:spTgt spid="9"/>
                                        </p:tgtEl>
                                        <p:attrNameLst>
                                          <p:attrName>ppt_x</p:attrName>
                                        </p:attrNameLst>
                                      </p:cBhvr>
                                      <p:tavLst>
                                        <p:tav tm="0">
                                          <p:val>
                                            <p:strVal val="#ppt_x"/>
                                          </p:val>
                                        </p:tav>
                                        <p:tav tm="100000">
                                          <p:val>
                                            <p:strVal val="#ppt_x"/>
                                          </p:val>
                                        </p:tav>
                                      </p:tavLst>
                                    </p:anim>
                                    <p:anim calcmode="lin" valueType="num">
                                      <p:cBhvr additive="base">
                                        <p:cTn id="44" dur="5000" fill="hold"/>
                                        <p:tgtEl>
                                          <p:spTgt spid="9"/>
                                        </p:tgtEl>
                                        <p:attrNameLst>
                                          <p:attrName>ppt_y</p:attrName>
                                        </p:attrNameLst>
                                      </p:cBhvr>
                                      <p:tavLst>
                                        <p:tav tm="0">
                                          <p:val>
                                            <p:strVal val="1+#ppt_h/2"/>
                                          </p:val>
                                        </p:tav>
                                        <p:tav tm="100000">
                                          <p:val>
                                            <p:strVal val="#ppt_y"/>
                                          </p:val>
                                        </p:tav>
                                      </p:tavLst>
                                    </p:anim>
                                  </p:childTnLst>
                                </p:cTn>
                              </p:par>
                              <p:par>
                                <p:cTn id="45" presetID="13" presetClass="entr" presetSubtype="16"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plus(in)">
                                      <p:cBhvr>
                                        <p:cTn id="47" dur="5000"/>
                                        <p:tgtEl>
                                          <p:spTgt spid="10"/>
                                        </p:tgtEl>
                                      </p:cBhvr>
                                    </p:animEffect>
                                  </p:childTnLst>
                                </p:cTn>
                              </p:par>
                              <p:par>
                                <p:cTn id="48" presetID="2" presetClass="entr" presetSubtype="4"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5000" fill="hold"/>
                                        <p:tgtEl>
                                          <p:spTgt spid="10"/>
                                        </p:tgtEl>
                                        <p:attrNameLst>
                                          <p:attrName>ppt_x</p:attrName>
                                        </p:attrNameLst>
                                      </p:cBhvr>
                                      <p:tavLst>
                                        <p:tav tm="0">
                                          <p:val>
                                            <p:strVal val="#ppt_x"/>
                                          </p:val>
                                        </p:tav>
                                        <p:tav tm="100000">
                                          <p:val>
                                            <p:strVal val="#ppt_x"/>
                                          </p:val>
                                        </p:tav>
                                      </p:tavLst>
                                    </p:anim>
                                    <p:anim calcmode="lin" valueType="num">
                                      <p:cBhvr additive="base">
                                        <p:cTn id="51" dur="5000" fill="hold"/>
                                        <p:tgtEl>
                                          <p:spTgt spid="10"/>
                                        </p:tgtEl>
                                        <p:attrNameLst>
                                          <p:attrName>ppt_y</p:attrName>
                                        </p:attrNameLst>
                                      </p:cBhvr>
                                      <p:tavLst>
                                        <p:tav tm="0">
                                          <p:val>
                                            <p:strVal val="1+#ppt_h/2"/>
                                          </p:val>
                                        </p:tav>
                                        <p:tav tm="100000">
                                          <p:val>
                                            <p:strVal val="#ppt_y"/>
                                          </p:val>
                                        </p:tav>
                                      </p:tavLst>
                                    </p:anim>
                                  </p:childTnLst>
                                </p:cTn>
                              </p:par>
                              <p:par>
                                <p:cTn id="52" presetID="13" presetClass="entr" presetSubtype="16"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plus(in)">
                                      <p:cBhvr>
                                        <p:cTn id="54" dur="5000"/>
                                        <p:tgtEl>
                                          <p:spTgt spid="11"/>
                                        </p:tgtEl>
                                      </p:cBhvr>
                                    </p:animEffect>
                                  </p:childTnLst>
                                </p:cTn>
                              </p:par>
                              <p:par>
                                <p:cTn id="55" presetID="2" presetClass="entr" presetSubtype="4"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5000" fill="hold"/>
                                        <p:tgtEl>
                                          <p:spTgt spid="11"/>
                                        </p:tgtEl>
                                        <p:attrNameLst>
                                          <p:attrName>ppt_x</p:attrName>
                                        </p:attrNameLst>
                                      </p:cBhvr>
                                      <p:tavLst>
                                        <p:tav tm="0">
                                          <p:val>
                                            <p:strVal val="#ppt_x"/>
                                          </p:val>
                                        </p:tav>
                                        <p:tav tm="100000">
                                          <p:val>
                                            <p:strVal val="#ppt_x"/>
                                          </p:val>
                                        </p:tav>
                                      </p:tavLst>
                                    </p:anim>
                                    <p:anim calcmode="lin" valueType="num">
                                      <p:cBhvr additive="base">
                                        <p:cTn id="58" dur="5000" fill="hold"/>
                                        <p:tgtEl>
                                          <p:spTgt spid="11"/>
                                        </p:tgtEl>
                                        <p:attrNameLst>
                                          <p:attrName>ppt_y</p:attrName>
                                        </p:attrNameLst>
                                      </p:cBhvr>
                                      <p:tavLst>
                                        <p:tav tm="0">
                                          <p:val>
                                            <p:strVal val="1+#ppt_h/2"/>
                                          </p:val>
                                        </p:tav>
                                        <p:tav tm="100000">
                                          <p:val>
                                            <p:strVal val="#ppt_y"/>
                                          </p:val>
                                        </p:tav>
                                      </p:tavLst>
                                    </p:anim>
                                  </p:childTnLst>
                                </p:cTn>
                              </p:par>
                              <p:par>
                                <p:cTn id="59" presetID="13" presetClass="entr" presetSubtype="16"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plus(in)">
                                      <p:cBhvr>
                                        <p:cTn id="61" dur="5000"/>
                                        <p:tgtEl>
                                          <p:spTgt spid="12"/>
                                        </p:tgtEl>
                                      </p:cBhvr>
                                    </p:animEffect>
                                  </p:childTnLst>
                                </p:cTn>
                              </p:par>
                              <p:par>
                                <p:cTn id="62" presetID="2" presetClass="entr" presetSubtype="4"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5000" fill="hold"/>
                                        <p:tgtEl>
                                          <p:spTgt spid="12"/>
                                        </p:tgtEl>
                                        <p:attrNameLst>
                                          <p:attrName>ppt_x</p:attrName>
                                        </p:attrNameLst>
                                      </p:cBhvr>
                                      <p:tavLst>
                                        <p:tav tm="0">
                                          <p:val>
                                            <p:strVal val="#ppt_x"/>
                                          </p:val>
                                        </p:tav>
                                        <p:tav tm="100000">
                                          <p:val>
                                            <p:strVal val="#ppt_x"/>
                                          </p:val>
                                        </p:tav>
                                      </p:tavLst>
                                    </p:anim>
                                    <p:anim calcmode="lin" valueType="num">
                                      <p:cBhvr additive="base">
                                        <p:cTn id="65" dur="5000" fill="hold"/>
                                        <p:tgtEl>
                                          <p:spTgt spid="12"/>
                                        </p:tgtEl>
                                        <p:attrNameLst>
                                          <p:attrName>ppt_y</p:attrName>
                                        </p:attrNameLst>
                                      </p:cBhvr>
                                      <p:tavLst>
                                        <p:tav tm="0">
                                          <p:val>
                                            <p:strVal val="1+#ppt_h/2"/>
                                          </p:val>
                                        </p:tav>
                                        <p:tav tm="100000">
                                          <p:val>
                                            <p:strVal val="#ppt_y"/>
                                          </p:val>
                                        </p:tav>
                                      </p:tavLst>
                                    </p:anim>
                                  </p:childTnLst>
                                </p:cTn>
                              </p:par>
                              <p:par>
                                <p:cTn id="66" presetID="13" presetClass="entr" presetSubtype="16" fill="hold"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plus(in)">
                                      <p:cBhvr>
                                        <p:cTn id="68" dur="5000"/>
                                        <p:tgtEl>
                                          <p:spTgt spid="13"/>
                                        </p:tgtEl>
                                      </p:cBhvr>
                                    </p:animEffect>
                                  </p:childTnLst>
                                </p:cTn>
                              </p:par>
                              <p:par>
                                <p:cTn id="69" presetID="2" presetClass="entr" presetSubtype="4"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additive="base">
                                        <p:cTn id="71" dur="5000" fill="hold"/>
                                        <p:tgtEl>
                                          <p:spTgt spid="13"/>
                                        </p:tgtEl>
                                        <p:attrNameLst>
                                          <p:attrName>ppt_x</p:attrName>
                                        </p:attrNameLst>
                                      </p:cBhvr>
                                      <p:tavLst>
                                        <p:tav tm="0">
                                          <p:val>
                                            <p:strVal val="#ppt_x"/>
                                          </p:val>
                                        </p:tav>
                                        <p:tav tm="100000">
                                          <p:val>
                                            <p:strVal val="#ppt_x"/>
                                          </p:val>
                                        </p:tav>
                                      </p:tavLst>
                                    </p:anim>
                                    <p:anim calcmode="lin" valueType="num">
                                      <p:cBhvr additive="base">
                                        <p:cTn id="72" dur="5000" fill="hold"/>
                                        <p:tgtEl>
                                          <p:spTgt spid="13"/>
                                        </p:tgtEl>
                                        <p:attrNameLst>
                                          <p:attrName>ppt_y</p:attrName>
                                        </p:attrNameLst>
                                      </p:cBhvr>
                                      <p:tavLst>
                                        <p:tav tm="0">
                                          <p:val>
                                            <p:strVal val="1+#ppt_h/2"/>
                                          </p:val>
                                        </p:tav>
                                        <p:tav tm="100000">
                                          <p:val>
                                            <p:strVal val="#ppt_y"/>
                                          </p:val>
                                        </p:tav>
                                      </p:tavLst>
                                    </p:anim>
                                  </p:childTnLst>
                                </p:cTn>
                              </p:par>
                              <p:par>
                                <p:cTn id="73" presetID="13" presetClass="entr" presetSubtype="16"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plus(in)">
                                      <p:cBhvr>
                                        <p:cTn id="75" dur="5000"/>
                                        <p:tgtEl>
                                          <p:spTgt spid="14"/>
                                        </p:tgtEl>
                                      </p:cBhvr>
                                    </p:animEffect>
                                  </p:childTnLst>
                                </p:cTn>
                              </p:par>
                              <p:par>
                                <p:cTn id="76" presetID="2" presetClass="entr" presetSubtype="4" fill="hold"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5000" fill="hold"/>
                                        <p:tgtEl>
                                          <p:spTgt spid="14"/>
                                        </p:tgtEl>
                                        <p:attrNameLst>
                                          <p:attrName>ppt_x</p:attrName>
                                        </p:attrNameLst>
                                      </p:cBhvr>
                                      <p:tavLst>
                                        <p:tav tm="0">
                                          <p:val>
                                            <p:strVal val="#ppt_x"/>
                                          </p:val>
                                        </p:tav>
                                        <p:tav tm="100000">
                                          <p:val>
                                            <p:strVal val="#ppt_x"/>
                                          </p:val>
                                        </p:tav>
                                      </p:tavLst>
                                    </p:anim>
                                    <p:anim calcmode="lin" valueType="num">
                                      <p:cBhvr additive="base">
                                        <p:cTn id="79" dur="5000" fill="hold"/>
                                        <p:tgtEl>
                                          <p:spTgt spid="14"/>
                                        </p:tgtEl>
                                        <p:attrNameLst>
                                          <p:attrName>ppt_y</p:attrName>
                                        </p:attrNameLst>
                                      </p:cBhvr>
                                      <p:tavLst>
                                        <p:tav tm="0">
                                          <p:val>
                                            <p:strVal val="1+#ppt_h/2"/>
                                          </p:val>
                                        </p:tav>
                                        <p:tav tm="100000">
                                          <p:val>
                                            <p:strVal val="#ppt_y"/>
                                          </p:val>
                                        </p:tav>
                                      </p:tavLst>
                                    </p:anim>
                                  </p:childTnLst>
                                </p:cTn>
                              </p:par>
                              <p:par>
                                <p:cTn id="80" presetID="13" presetClass="entr" presetSubtype="16"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plus(in)">
                                      <p:cBhvr>
                                        <p:cTn id="82" dur="5000"/>
                                        <p:tgtEl>
                                          <p:spTgt spid="15"/>
                                        </p:tgtEl>
                                      </p:cBhvr>
                                    </p:animEffect>
                                  </p:childTnLst>
                                </p:cTn>
                              </p:par>
                              <p:par>
                                <p:cTn id="83" presetID="2" presetClass="entr" presetSubtype="4"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5000" fill="hold"/>
                                        <p:tgtEl>
                                          <p:spTgt spid="15"/>
                                        </p:tgtEl>
                                        <p:attrNameLst>
                                          <p:attrName>ppt_x</p:attrName>
                                        </p:attrNameLst>
                                      </p:cBhvr>
                                      <p:tavLst>
                                        <p:tav tm="0">
                                          <p:val>
                                            <p:strVal val="#ppt_x"/>
                                          </p:val>
                                        </p:tav>
                                        <p:tav tm="100000">
                                          <p:val>
                                            <p:strVal val="#ppt_x"/>
                                          </p:val>
                                        </p:tav>
                                      </p:tavLst>
                                    </p:anim>
                                    <p:anim calcmode="lin" valueType="num">
                                      <p:cBhvr additive="base">
                                        <p:cTn id="86" dur="5000" fill="hold"/>
                                        <p:tgtEl>
                                          <p:spTgt spid="15"/>
                                        </p:tgtEl>
                                        <p:attrNameLst>
                                          <p:attrName>ppt_y</p:attrName>
                                        </p:attrNameLst>
                                      </p:cBhvr>
                                      <p:tavLst>
                                        <p:tav tm="0">
                                          <p:val>
                                            <p:strVal val="1+#ppt_h/2"/>
                                          </p:val>
                                        </p:tav>
                                        <p:tav tm="100000">
                                          <p:val>
                                            <p:strVal val="#ppt_y"/>
                                          </p:val>
                                        </p:tav>
                                      </p:tavLst>
                                    </p:anim>
                                  </p:childTnLst>
                                </p:cTn>
                              </p:par>
                              <p:par>
                                <p:cTn id="87" presetID="13" presetClass="entr" presetSubtype="16"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plus(in)">
                                      <p:cBhvr>
                                        <p:cTn id="89" dur="5000"/>
                                        <p:tgtEl>
                                          <p:spTgt spid="16"/>
                                        </p:tgtEl>
                                      </p:cBhvr>
                                    </p:animEffect>
                                  </p:childTnLst>
                                </p:cTn>
                              </p:par>
                              <p:par>
                                <p:cTn id="90" presetID="2" presetClass="entr" presetSubtype="4" fill="hold" nodeType="withEffect">
                                  <p:stCondLst>
                                    <p:cond delay="0"/>
                                  </p:stCondLst>
                                  <p:childTnLst>
                                    <p:set>
                                      <p:cBhvr>
                                        <p:cTn id="91" dur="1" fill="hold">
                                          <p:stCondLst>
                                            <p:cond delay="0"/>
                                          </p:stCondLst>
                                        </p:cTn>
                                        <p:tgtEl>
                                          <p:spTgt spid="16"/>
                                        </p:tgtEl>
                                        <p:attrNameLst>
                                          <p:attrName>style.visibility</p:attrName>
                                        </p:attrNameLst>
                                      </p:cBhvr>
                                      <p:to>
                                        <p:strVal val="visible"/>
                                      </p:to>
                                    </p:set>
                                    <p:anim calcmode="lin" valueType="num">
                                      <p:cBhvr additive="base">
                                        <p:cTn id="92" dur="5000" fill="hold"/>
                                        <p:tgtEl>
                                          <p:spTgt spid="16"/>
                                        </p:tgtEl>
                                        <p:attrNameLst>
                                          <p:attrName>ppt_x</p:attrName>
                                        </p:attrNameLst>
                                      </p:cBhvr>
                                      <p:tavLst>
                                        <p:tav tm="0">
                                          <p:val>
                                            <p:strVal val="#ppt_x"/>
                                          </p:val>
                                        </p:tav>
                                        <p:tav tm="100000">
                                          <p:val>
                                            <p:strVal val="#ppt_x"/>
                                          </p:val>
                                        </p:tav>
                                      </p:tavLst>
                                    </p:anim>
                                    <p:anim calcmode="lin" valueType="num">
                                      <p:cBhvr additive="base">
                                        <p:cTn id="93" dur="5000" fill="hold"/>
                                        <p:tgtEl>
                                          <p:spTgt spid="16"/>
                                        </p:tgtEl>
                                        <p:attrNameLst>
                                          <p:attrName>ppt_y</p:attrName>
                                        </p:attrNameLst>
                                      </p:cBhvr>
                                      <p:tavLst>
                                        <p:tav tm="0">
                                          <p:val>
                                            <p:strVal val="1+#ppt_h/2"/>
                                          </p:val>
                                        </p:tav>
                                        <p:tav tm="100000">
                                          <p:val>
                                            <p:strVal val="#ppt_y"/>
                                          </p:val>
                                        </p:tav>
                                      </p:tavLst>
                                    </p:anim>
                                  </p:childTnLst>
                                </p:cTn>
                              </p:par>
                              <p:par>
                                <p:cTn id="94" presetID="13" presetClass="entr" presetSubtype="16" fill="hold"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plus(in)">
                                      <p:cBhvr>
                                        <p:cTn id="96" dur="5000"/>
                                        <p:tgtEl>
                                          <p:spTgt spid="17"/>
                                        </p:tgtEl>
                                      </p:cBhvr>
                                    </p:animEffect>
                                  </p:childTnLst>
                                </p:cTn>
                              </p:par>
                              <p:par>
                                <p:cTn id="97" presetID="2" presetClass="entr" presetSubtype="4" fill="hold" nodeType="withEffect">
                                  <p:stCondLst>
                                    <p:cond delay="0"/>
                                  </p:stCondLst>
                                  <p:childTnLst>
                                    <p:set>
                                      <p:cBhvr>
                                        <p:cTn id="98" dur="1" fill="hold">
                                          <p:stCondLst>
                                            <p:cond delay="0"/>
                                          </p:stCondLst>
                                        </p:cTn>
                                        <p:tgtEl>
                                          <p:spTgt spid="17"/>
                                        </p:tgtEl>
                                        <p:attrNameLst>
                                          <p:attrName>style.visibility</p:attrName>
                                        </p:attrNameLst>
                                      </p:cBhvr>
                                      <p:to>
                                        <p:strVal val="visible"/>
                                      </p:to>
                                    </p:set>
                                    <p:anim calcmode="lin" valueType="num">
                                      <p:cBhvr additive="base">
                                        <p:cTn id="99" dur="5000" fill="hold"/>
                                        <p:tgtEl>
                                          <p:spTgt spid="17"/>
                                        </p:tgtEl>
                                        <p:attrNameLst>
                                          <p:attrName>ppt_x</p:attrName>
                                        </p:attrNameLst>
                                      </p:cBhvr>
                                      <p:tavLst>
                                        <p:tav tm="0">
                                          <p:val>
                                            <p:strVal val="#ppt_x"/>
                                          </p:val>
                                        </p:tav>
                                        <p:tav tm="100000">
                                          <p:val>
                                            <p:strVal val="#ppt_x"/>
                                          </p:val>
                                        </p:tav>
                                      </p:tavLst>
                                    </p:anim>
                                    <p:anim calcmode="lin" valueType="num">
                                      <p:cBhvr additive="base">
                                        <p:cTn id="100" dur="5000" fill="hold"/>
                                        <p:tgtEl>
                                          <p:spTgt spid="17"/>
                                        </p:tgtEl>
                                        <p:attrNameLst>
                                          <p:attrName>ppt_y</p:attrName>
                                        </p:attrNameLst>
                                      </p:cBhvr>
                                      <p:tavLst>
                                        <p:tav tm="0">
                                          <p:val>
                                            <p:strVal val="1+#ppt_h/2"/>
                                          </p:val>
                                        </p:tav>
                                        <p:tav tm="100000">
                                          <p:val>
                                            <p:strVal val="#ppt_y"/>
                                          </p:val>
                                        </p:tav>
                                      </p:tavLst>
                                    </p:anim>
                                  </p:childTnLst>
                                </p:cTn>
                              </p:par>
                              <p:par>
                                <p:cTn id="101" presetID="13" presetClass="entr" presetSubtype="16" fill="hold" nodeType="withEffect">
                                  <p:stCondLst>
                                    <p:cond delay="0"/>
                                  </p:stCondLst>
                                  <p:childTnLst>
                                    <p:set>
                                      <p:cBhvr>
                                        <p:cTn id="102" dur="1" fill="hold">
                                          <p:stCondLst>
                                            <p:cond delay="0"/>
                                          </p:stCondLst>
                                        </p:cTn>
                                        <p:tgtEl>
                                          <p:spTgt spid="18"/>
                                        </p:tgtEl>
                                        <p:attrNameLst>
                                          <p:attrName>style.visibility</p:attrName>
                                        </p:attrNameLst>
                                      </p:cBhvr>
                                      <p:to>
                                        <p:strVal val="visible"/>
                                      </p:to>
                                    </p:set>
                                    <p:animEffect transition="in" filter="plus(in)">
                                      <p:cBhvr>
                                        <p:cTn id="103" dur="5000"/>
                                        <p:tgtEl>
                                          <p:spTgt spid="18"/>
                                        </p:tgtEl>
                                      </p:cBhvr>
                                    </p:animEffect>
                                  </p:childTnLst>
                                </p:cTn>
                              </p:par>
                              <p:par>
                                <p:cTn id="104" presetID="2" presetClass="entr" presetSubtype="4" fill="hold"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5000" fill="hold"/>
                                        <p:tgtEl>
                                          <p:spTgt spid="18"/>
                                        </p:tgtEl>
                                        <p:attrNameLst>
                                          <p:attrName>ppt_x</p:attrName>
                                        </p:attrNameLst>
                                      </p:cBhvr>
                                      <p:tavLst>
                                        <p:tav tm="0">
                                          <p:val>
                                            <p:strVal val="#ppt_x"/>
                                          </p:val>
                                        </p:tav>
                                        <p:tav tm="100000">
                                          <p:val>
                                            <p:strVal val="#ppt_x"/>
                                          </p:val>
                                        </p:tav>
                                      </p:tavLst>
                                    </p:anim>
                                    <p:anim calcmode="lin" valueType="num">
                                      <p:cBhvr additive="base">
                                        <p:cTn id="107" dur="5000" fill="hold"/>
                                        <p:tgtEl>
                                          <p:spTgt spid="18"/>
                                        </p:tgtEl>
                                        <p:attrNameLst>
                                          <p:attrName>ppt_y</p:attrName>
                                        </p:attrNameLst>
                                      </p:cBhvr>
                                      <p:tavLst>
                                        <p:tav tm="0">
                                          <p:val>
                                            <p:strVal val="1+#ppt_h/2"/>
                                          </p:val>
                                        </p:tav>
                                        <p:tav tm="100000">
                                          <p:val>
                                            <p:strVal val="#ppt_y"/>
                                          </p:val>
                                        </p:tav>
                                      </p:tavLst>
                                    </p:anim>
                                  </p:childTnLst>
                                </p:cTn>
                              </p:par>
                              <p:par>
                                <p:cTn id="108" presetID="13" presetClass="entr" presetSubtype="16"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Effect transition="in" filter="plus(in)">
                                      <p:cBhvr>
                                        <p:cTn id="110" dur="5000"/>
                                        <p:tgtEl>
                                          <p:spTgt spid="19"/>
                                        </p:tgtEl>
                                      </p:cBhvr>
                                    </p:animEffect>
                                  </p:childTnLst>
                                </p:cTn>
                              </p:par>
                              <p:par>
                                <p:cTn id="111" presetID="2" presetClass="entr" presetSubtype="4" fill="hold" nodeType="withEffect">
                                  <p:stCondLst>
                                    <p:cond delay="0"/>
                                  </p:stCondLst>
                                  <p:childTnLst>
                                    <p:set>
                                      <p:cBhvr>
                                        <p:cTn id="112" dur="1" fill="hold">
                                          <p:stCondLst>
                                            <p:cond delay="0"/>
                                          </p:stCondLst>
                                        </p:cTn>
                                        <p:tgtEl>
                                          <p:spTgt spid="19"/>
                                        </p:tgtEl>
                                        <p:attrNameLst>
                                          <p:attrName>style.visibility</p:attrName>
                                        </p:attrNameLst>
                                      </p:cBhvr>
                                      <p:to>
                                        <p:strVal val="visible"/>
                                      </p:to>
                                    </p:set>
                                    <p:anim calcmode="lin" valueType="num">
                                      <p:cBhvr additive="base">
                                        <p:cTn id="113" dur="5000" fill="hold"/>
                                        <p:tgtEl>
                                          <p:spTgt spid="19"/>
                                        </p:tgtEl>
                                        <p:attrNameLst>
                                          <p:attrName>ppt_x</p:attrName>
                                        </p:attrNameLst>
                                      </p:cBhvr>
                                      <p:tavLst>
                                        <p:tav tm="0">
                                          <p:val>
                                            <p:strVal val="#ppt_x"/>
                                          </p:val>
                                        </p:tav>
                                        <p:tav tm="100000">
                                          <p:val>
                                            <p:strVal val="#ppt_x"/>
                                          </p:val>
                                        </p:tav>
                                      </p:tavLst>
                                    </p:anim>
                                    <p:anim calcmode="lin" valueType="num">
                                      <p:cBhvr additive="base">
                                        <p:cTn id="114" dur="5000" fill="hold"/>
                                        <p:tgtEl>
                                          <p:spTgt spid="19"/>
                                        </p:tgtEl>
                                        <p:attrNameLst>
                                          <p:attrName>ppt_y</p:attrName>
                                        </p:attrNameLst>
                                      </p:cBhvr>
                                      <p:tavLst>
                                        <p:tav tm="0">
                                          <p:val>
                                            <p:strVal val="1+#ppt_h/2"/>
                                          </p:val>
                                        </p:tav>
                                        <p:tav tm="100000">
                                          <p:val>
                                            <p:strVal val="#ppt_y"/>
                                          </p:val>
                                        </p:tav>
                                      </p:tavLst>
                                    </p:anim>
                                  </p:childTnLst>
                                </p:cTn>
                              </p:par>
                              <p:par>
                                <p:cTn id="115" presetID="13" presetClass="entr" presetSubtype="16" fill="hold" nodeType="withEffect">
                                  <p:stCondLst>
                                    <p:cond delay="0"/>
                                  </p:stCondLst>
                                  <p:childTnLst>
                                    <p:set>
                                      <p:cBhvr>
                                        <p:cTn id="116" dur="1" fill="hold">
                                          <p:stCondLst>
                                            <p:cond delay="0"/>
                                          </p:stCondLst>
                                        </p:cTn>
                                        <p:tgtEl>
                                          <p:spTgt spid="20"/>
                                        </p:tgtEl>
                                        <p:attrNameLst>
                                          <p:attrName>style.visibility</p:attrName>
                                        </p:attrNameLst>
                                      </p:cBhvr>
                                      <p:to>
                                        <p:strVal val="visible"/>
                                      </p:to>
                                    </p:set>
                                    <p:animEffect transition="in" filter="plus(in)">
                                      <p:cBhvr>
                                        <p:cTn id="117" dur="5000"/>
                                        <p:tgtEl>
                                          <p:spTgt spid="20"/>
                                        </p:tgtEl>
                                      </p:cBhvr>
                                    </p:animEffect>
                                  </p:childTnLst>
                                </p:cTn>
                              </p:par>
                              <p:par>
                                <p:cTn id="118" presetID="2" presetClass="entr" presetSubtype="4" fill="hold" nodeType="withEffect">
                                  <p:stCondLst>
                                    <p:cond delay="0"/>
                                  </p:stCondLst>
                                  <p:childTnLst>
                                    <p:set>
                                      <p:cBhvr>
                                        <p:cTn id="119" dur="1" fill="hold">
                                          <p:stCondLst>
                                            <p:cond delay="0"/>
                                          </p:stCondLst>
                                        </p:cTn>
                                        <p:tgtEl>
                                          <p:spTgt spid="20"/>
                                        </p:tgtEl>
                                        <p:attrNameLst>
                                          <p:attrName>style.visibility</p:attrName>
                                        </p:attrNameLst>
                                      </p:cBhvr>
                                      <p:to>
                                        <p:strVal val="visible"/>
                                      </p:to>
                                    </p:set>
                                    <p:anim calcmode="lin" valueType="num">
                                      <p:cBhvr additive="base">
                                        <p:cTn id="120" dur="5000" fill="hold"/>
                                        <p:tgtEl>
                                          <p:spTgt spid="20"/>
                                        </p:tgtEl>
                                        <p:attrNameLst>
                                          <p:attrName>ppt_x</p:attrName>
                                        </p:attrNameLst>
                                      </p:cBhvr>
                                      <p:tavLst>
                                        <p:tav tm="0">
                                          <p:val>
                                            <p:strVal val="#ppt_x"/>
                                          </p:val>
                                        </p:tav>
                                        <p:tav tm="100000">
                                          <p:val>
                                            <p:strVal val="#ppt_x"/>
                                          </p:val>
                                        </p:tav>
                                      </p:tavLst>
                                    </p:anim>
                                    <p:anim calcmode="lin" valueType="num">
                                      <p:cBhvr additive="base">
                                        <p:cTn id="121" dur="5000" fill="hold"/>
                                        <p:tgtEl>
                                          <p:spTgt spid="20"/>
                                        </p:tgtEl>
                                        <p:attrNameLst>
                                          <p:attrName>ppt_y</p:attrName>
                                        </p:attrNameLst>
                                      </p:cBhvr>
                                      <p:tavLst>
                                        <p:tav tm="0">
                                          <p:val>
                                            <p:strVal val="1+#ppt_h/2"/>
                                          </p:val>
                                        </p:tav>
                                        <p:tav tm="100000">
                                          <p:val>
                                            <p:strVal val="#ppt_y"/>
                                          </p:val>
                                        </p:tav>
                                      </p:tavLst>
                                    </p:anim>
                                  </p:childTnLst>
                                </p:cTn>
                              </p:par>
                              <p:par>
                                <p:cTn id="122" presetID="8" presetClass="emph" presetSubtype="0" fill="hold" nodeType="withEffect">
                                  <p:stCondLst>
                                    <p:cond delay="0"/>
                                  </p:stCondLst>
                                  <p:childTnLst>
                                    <p:animRot by="21600000">
                                      <p:cBhvr>
                                        <p:cTn id="123" dur="5000" fill="hold"/>
                                        <p:tgtEl>
                                          <p:spTgt spid="5"/>
                                        </p:tgtEl>
                                        <p:attrNameLst>
                                          <p:attrName>r</p:attrName>
                                        </p:attrNameLst>
                                      </p:cBhvr>
                                    </p:animRot>
                                  </p:childTnLst>
                                </p:cTn>
                              </p:par>
                              <p:par>
                                <p:cTn id="124" presetID="8" presetClass="emph" presetSubtype="0" fill="hold" nodeType="withEffect">
                                  <p:stCondLst>
                                    <p:cond delay="0"/>
                                  </p:stCondLst>
                                  <p:childTnLst>
                                    <p:animRot by="21600000">
                                      <p:cBhvr>
                                        <p:cTn id="125" dur="5000" fill="hold"/>
                                        <p:tgtEl>
                                          <p:spTgt spid="6"/>
                                        </p:tgtEl>
                                        <p:attrNameLst>
                                          <p:attrName>r</p:attrName>
                                        </p:attrNameLst>
                                      </p:cBhvr>
                                    </p:animRot>
                                  </p:childTnLst>
                                </p:cTn>
                              </p:par>
                              <p:par>
                                <p:cTn id="126" presetID="8" presetClass="emph" presetSubtype="0" fill="hold" nodeType="withEffect">
                                  <p:stCondLst>
                                    <p:cond delay="0"/>
                                  </p:stCondLst>
                                  <p:childTnLst>
                                    <p:animRot by="21600000">
                                      <p:cBhvr>
                                        <p:cTn id="127" dur="5000" fill="hold"/>
                                        <p:tgtEl>
                                          <p:spTgt spid="7"/>
                                        </p:tgtEl>
                                        <p:attrNameLst>
                                          <p:attrName>r</p:attrName>
                                        </p:attrNameLst>
                                      </p:cBhvr>
                                    </p:animRot>
                                  </p:childTnLst>
                                </p:cTn>
                              </p:par>
                              <p:par>
                                <p:cTn id="128" presetID="8" presetClass="emph" presetSubtype="0" fill="hold" nodeType="withEffect">
                                  <p:stCondLst>
                                    <p:cond delay="0"/>
                                  </p:stCondLst>
                                  <p:childTnLst>
                                    <p:animRot by="21600000">
                                      <p:cBhvr>
                                        <p:cTn id="129" dur="5000" fill="hold"/>
                                        <p:tgtEl>
                                          <p:spTgt spid="8"/>
                                        </p:tgtEl>
                                        <p:attrNameLst>
                                          <p:attrName>r</p:attrName>
                                        </p:attrNameLst>
                                      </p:cBhvr>
                                    </p:animRot>
                                  </p:childTnLst>
                                </p:cTn>
                              </p:par>
                              <p:par>
                                <p:cTn id="130" presetID="8" presetClass="emph" presetSubtype="0" fill="hold" nodeType="withEffect">
                                  <p:stCondLst>
                                    <p:cond delay="0"/>
                                  </p:stCondLst>
                                  <p:childTnLst>
                                    <p:animRot by="21600000">
                                      <p:cBhvr>
                                        <p:cTn id="131" dur="5000" fill="hold"/>
                                        <p:tgtEl>
                                          <p:spTgt spid="9"/>
                                        </p:tgtEl>
                                        <p:attrNameLst>
                                          <p:attrName>r</p:attrName>
                                        </p:attrNameLst>
                                      </p:cBhvr>
                                    </p:animRot>
                                  </p:childTnLst>
                                </p:cTn>
                              </p:par>
                              <p:par>
                                <p:cTn id="132" presetID="8" presetClass="emph" presetSubtype="0" fill="hold" nodeType="withEffect">
                                  <p:stCondLst>
                                    <p:cond delay="0"/>
                                  </p:stCondLst>
                                  <p:childTnLst>
                                    <p:animRot by="21600000">
                                      <p:cBhvr>
                                        <p:cTn id="133" dur="5000" fill="hold"/>
                                        <p:tgtEl>
                                          <p:spTgt spid="10"/>
                                        </p:tgtEl>
                                        <p:attrNameLst>
                                          <p:attrName>r</p:attrName>
                                        </p:attrNameLst>
                                      </p:cBhvr>
                                    </p:animRot>
                                  </p:childTnLst>
                                </p:cTn>
                              </p:par>
                              <p:par>
                                <p:cTn id="134" presetID="8" presetClass="emph" presetSubtype="0" fill="hold" nodeType="withEffect">
                                  <p:stCondLst>
                                    <p:cond delay="0"/>
                                  </p:stCondLst>
                                  <p:childTnLst>
                                    <p:animRot by="21600000">
                                      <p:cBhvr>
                                        <p:cTn id="135" dur="5000" fill="hold"/>
                                        <p:tgtEl>
                                          <p:spTgt spid="11"/>
                                        </p:tgtEl>
                                        <p:attrNameLst>
                                          <p:attrName>r</p:attrName>
                                        </p:attrNameLst>
                                      </p:cBhvr>
                                    </p:animRot>
                                  </p:childTnLst>
                                </p:cTn>
                              </p:par>
                              <p:par>
                                <p:cTn id="136" presetID="8" presetClass="emph" presetSubtype="0" fill="hold" nodeType="withEffect">
                                  <p:stCondLst>
                                    <p:cond delay="0"/>
                                  </p:stCondLst>
                                  <p:childTnLst>
                                    <p:animRot by="21600000">
                                      <p:cBhvr>
                                        <p:cTn id="137" dur="5000" fill="hold"/>
                                        <p:tgtEl>
                                          <p:spTgt spid="12"/>
                                        </p:tgtEl>
                                        <p:attrNameLst>
                                          <p:attrName>r</p:attrName>
                                        </p:attrNameLst>
                                      </p:cBhvr>
                                    </p:animRot>
                                  </p:childTnLst>
                                </p:cTn>
                              </p:par>
                              <p:par>
                                <p:cTn id="138" presetID="8" presetClass="emph" presetSubtype="0" fill="hold" nodeType="withEffect">
                                  <p:stCondLst>
                                    <p:cond delay="0"/>
                                  </p:stCondLst>
                                  <p:childTnLst>
                                    <p:animRot by="-21600000">
                                      <p:cBhvr>
                                        <p:cTn id="139" dur="5000" fill="hold"/>
                                        <p:tgtEl>
                                          <p:spTgt spid="13"/>
                                        </p:tgtEl>
                                        <p:attrNameLst>
                                          <p:attrName>r</p:attrName>
                                        </p:attrNameLst>
                                      </p:cBhvr>
                                    </p:animRot>
                                  </p:childTnLst>
                                </p:cTn>
                              </p:par>
                              <p:par>
                                <p:cTn id="140" presetID="8" presetClass="emph" presetSubtype="0" fill="hold" nodeType="withEffect">
                                  <p:stCondLst>
                                    <p:cond delay="0"/>
                                  </p:stCondLst>
                                  <p:childTnLst>
                                    <p:animRot by="-21600000">
                                      <p:cBhvr>
                                        <p:cTn id="141" dur="5000" fill="hold"/>
                                        <p:tgtEl>
                                          <p:spTgt spid="14"/>
                                        </p:tgtEl>
                                        <p:attrNameLst>
                                          <p:attrName>r</p:attrName>
                                        </p:attrNameLst>
                                      </p:cBhvr>
                                    </p:animRot>
                                  </p:childTnLst>
                                </p:cTn>
                              </p:par>
                              <p:par>
                                <p:cTn id="142" presetID="8" presetClass="emph" presetSubtype="0" fill="hold" nodeType="withEffect">
                                  <p:stCondLst>
                                    <p:cond delay="0"/>
                                  </p:stCondLst>
                                  <p:childTnLst>
                                    <p:animRot by="-21600000">
                                      <p:cBhvr>
                                        <p:cTn id="143" dur="5000" fill="hold"/>
                                        <p:tgtEl>
                                          <p:spTgt spid="15"/>
                                        </p:tgtEl>
                                        <p:attrNameLst>
                                          <p:attrName>r</p:attrName>
                                        </p:attrNameLst>
                                      </p:cBhvr>
                                    </p:animRot>
                                  </p:childTnLst>
                                </p:cTn>
                              </p:par>
                              <p:par>
                                <p:cTn id="144" presetID="8" presetClass="emph" presetSubtype="0" fill="hold" nodeType="withEffect">
                                  <p:stCondLst>
                                    <p:cond delay="0"/>
                                  </p:stCondLst>
                                  <p:childTnLst>
                                    <p:animRot by="-21600000">
                                      <p:cBhvr>
                                        <p:cTn id="145" dur="5000" fill="hold"/>
                                        <p:tgtEl>
                                          <p:spTgt spid="16"/>
                                        </p:tgtEl>
                                        <p:attrNameLst>
                                          <p:attrName>r</p:attrName>
                                        </p:attrNameLst>
                                      </p:cBhvr>
                                    </p:animRot>
                                  </p:childTnLst>
                                </p:cTn>
                              </p:par>
                              <p:par>
                                <p:cTn id="146" presetID="8" presetClass="emph" presetSubtype="0" fill="hold" nodeType="withEffect">
                                  <p:stCondLst>
                                    <p:cond delay="0"/>
                                  </p:stCondLst>
                                  <p:childTnLst>
                                    <p:animRot by="-21600000">
                                      <p:cBhvr>
                                        <p:cTn id="147" dur="5000" fill="hold"/>
                                        <p:tgtEl>
                                          <p:spTgt spid="17"/>
                                        </p:tgtEl>
                                        <p:attrNameLst>
                                          <p:attrName>r</p:attrName>
                                        </p:attrNameLst>
                                      </p:cBhvr>
                                    </p:animRot>
                                  </p:childTnLst>
                                </p:cTn>
                              </p:par>
                              <p:par>
                                <p:cTn id="148" presetID="8" presetClass="emph" presetSubtype="0" fill="hold" nodeType="withEffect">
                                  <p:stCondLst>
                                    <p:cond delay="0"/>
                                  </p:stCondLst>
                                  <p:childTnLst>
                                    <p:animRot by="-21600000">
                                      <p:cBhvr>
                                        <p:cTn id="149" dur="5000" fill="hold"/>
                                        <p:tgtEl>
                                          <p:spTgt spid="18"/>
                                        </p:tgtEl>
                                        <p:attrNameLst>
                                          <p:attrName>r</p:attrName>
                                        </p:attrNameLst>
                                      </p:cBhvr>
                                    </p:animRot>
                                  </p:childTnLst>
                                </p:cTn>
                              </p:par>
                              <p:par>
                                <p:cTn id="150" presetID="8" presetClass="emph" presetSubtype="0" fill="hold" nodeType="withEffect">
                                  <p:stCondLst>
                                    <p:cond delay="0"/>
                                  </p:stCondLst>
                                  <p:childTnLst>
                                    <p:animRot by="-21600000">
                                      <p:cBhvr>
                                        <p:cTn id="151" dur="5000" fill="hold"/>
                                        <p:tgtEl>
                                          <p:spTgt spid="19"/>
                                        </p:tgtEl>
                                        <p:attrNameLst>
                                          <p:attrName>r</p:attrName>
                                        </p:attrNameLst>
                                      </p:cBhvr>
                                    </p:animRot>
                                  </p:childTnLst>
                                </p:cTn>
                              </p:par>
                              <p:par>
                                <p:cTn id="152" presetID="8" presetClass="emph" presetSubtype="0" fill="hold" nodeType="withEffect">
                                  <p:stCondLst>
                                    <p:cond delay="0"/>
                                  </p:stCondLst>
                                  <p:childTnLst>
                                    <p:animRot by="-21600000">
                                      <p:cBhvr>
                                        <p:cTn id="153" dur="5000" fill="hold"/>
                                        <p:tgtEl>
                                          <p:spTgt spid="20"/>
                                        </p:tgtEl>
                                        <p:attrNameLst>
                                          <p:attrName>r</p:attrName>
                                        </p:attrNameLst>
                                      </p:cBhvr>
                                    </p:animRot>
                                  </p:childTnLst>
                                </p:cTn>
                              </p:par>
                            </p:childTnLst>
                          </p:cTn>
                        </p:par>
                        <p:par>
                          <p:cTn id="154" fill="hold">
                            <p:stCondLst>
                              <p:cond delay="5000"/>
                            </p:stCondLst>
                            <p:childTnLst>
                              <p:par>
                                <p:cTn id="155" presetID="40" presetClass="entr" presetSubtype="0" fill="hold" grpId="0" nodeType="afterEffect">
                                  <p:stCondLst>
                                    <p:cond delay="0"/>
                                  </p:stCondLst>
                                  <p:iterate type="lt">
                                    <p:tmPct val="10000"/>
                                  </p:iterate>
                                  <p:childTnLst>
                                    <p:set>
                                      <p:cBhvr>
                                        <p:cTn id="156" dur="1" fill="hold">
                                          <p:stCondLst>
                                            <p:cond delay="0"/>
                                          </p:stCondLst>
                                        </p:cTn>
                                        <p:tgtEl>
                                          <p:spTgt spid="21"/>
                                        </p:tgtEl>
                                        <p:attrNameLst>
                                          <p:attrName>style.visibility</p:attrName>
                                        </p:attrNameLst>
                                      </p:cBhvr>
                                      <p:to>
                                        <p:strVal val="visible"/>
                                      </p:to>
                                    </p:set>
                                    <p:animEffect transition="in" filter="fade">
                                      <p:cBhvr>
                                        <p:cTn id="157" dur="1000"/>
                                        <p:tgtEl>
                                          <p:spTgt spid="21"/>
                                        </p:tgtEl>
                                      </p:cBhvr>
                                    </p:animEffect>
                                    <p:anim calcmode="lin" valueType="num">
                                      <p:cBhvr>
                                        <p:cTn id="158" dur="1000" fill="hold"/>
                                        <p:tgtEl>
                                          <p:spTgt spid="21"/>
                                        </p:tgtEl>
                                        <p:attrNameLst>
                                          <p:attrName>ppt_x</p:attrName>
                                        </p:attrNameLst>
                                      </p:cBhvr>
                                      <p:tavLst>
                                        <p:tav tm="0">
                                          <p:val>
                                            <p:strVal val="#ppt_x-.1"/>
                                          </p:val>
                                        </p:tav>
                                        <p:tav tm="100000">
                                          <p:val>
                                            <p:strVal val="#ppt_x"/>
                                          </p:val>
                                        </p:tav>
                                      </p:tavLst>
                                    </p:anim>
                                    <p:anim calcmode="lin" valueType="num">
                                      <p:cBhvr>
                                        <p:cTn id="159"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7.jpg"/>
          <p:cNvPicPr>
            <a:picLocks noChangeAspect="1"/>
          </p:cNvPicPr>
          <p:nvPr/>
        </p:nvPicPr>
        <p:blipFill>
          <a:blip r:embed="rId2" cstate="print"/>
          <a:stretch>
            <a:fillRect/>
          </a:stretch>
        </p:blipFill>
        <p:spPr bwMode="auto">
          <a:xfrm>
            <a:off x="2195736" y="0"/>
            <a:ext cx="475252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rot="16200000">
            <a:off x="687500" y="4206763"/>
            <a:ext cx="820737" cy="2195738"/>
          </a:xfrm>
          <a:prstGeom prst="chevron">
            <a:avLst>
              <a:gd name="adj" fmla="val 57331"/>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Cheurón"/>
          <p:cNvSpPr/>
          <p:nvPr/>
        </p:nvSpPr>
        <p:spPr>
          <a:xfrm rot="16200000">
            <a:off x="687499" y="3598751"/>
            <a:ext cx="820738" cy="2195736"/>
          </a:xfrm>
          <a:prstGeom prst="chevron">
            <a:avLst>
              <a:gd name="adj" fmla="val 57331"/>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rot="16200000">
            <a:off x="687500" y="3016138"/>
            <a:ext cx="820737" cy="2195738"/>
          </a:xfrm>
          <a:prstGeom prst="chevron">
            <a:avLst>
              <a:gd name="adj" fmla="val 57331"/>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rot="16200000">
            <a:off x="687499" y="2408126"/>
            <a:ext cx="820738" cy="2195736"/>
          </a:xfrm>
          <a:prstGeom prst="chevron">
            <a:avLst>
              <a:gd name="adj" fmla="val 57331"/>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16200000">
            <a:off x="688293" y="1753282"/>
            <a:ext cx="819150" cy="2195736"/>
          </a:xfrm>
          <a:prstGeom prst="chevron">
            <a:avLst>
              <a:gd name="adj" fmla="val 57331"/>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16200000">
            <a:off x="688293" y="1157970"/>
            <a:ext cx="819150" cy="2195736"/>
          </a:xfrm>
          <a:prstGeom prst="chevron">
            <a:avLst>
              <a:gd name="adj" fmla="val 57331"/>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16200000">
            <a:off x="688293" y="562657"/>
            <a:ext cx="819150" cy="2195736"/>
          </a:xfrm>
          <a:prstGeom prst="chevron">
            <a:avLst>
              <a:gd name="adj" fmla="val 57331"/>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rot="16200000">
            <a:off x="687500" y="-92187"/>
            <a:ext cx="820737" cy="2195738"/>
          </a:xfrm>
          <a:prstGeom prst="chevron">
            <a:avLst>
              <a:gd name="adj" fmla="val 57331"/>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rot="16200000">
            <a:off x="687499" y="-687499"/>
            <a:ext cx="820738" cy="2195736"/>
          </a:xfrm>
          <a:prstGeom prst="chevron">
            <a:avLst>
              <a:gd name="adj" fmla="val 57331"/>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rot="16200000">
            <a:off x="7635764" y="4206765"/>
            <a:ext cx="820737" cy="2195734"/>
          </a:xfrm>
          <a:prstGeom prst="chevron">
            <a:avLst>
              <a:gd name="adj" fmla="val 57331"/>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6" name="15 Cheurón"/>
          <p:cNvSpPr/>
          <p:nvPr/>
        </p:nvSpPr>
        <p:spPr>
          <a:xfrm rot="16200000">
            <a:off x="7635763" y="3598751"/>
            <a:ext cx="820738" cy="2195736"/>
          </a:xfrm>
          <a:prstGeom prst="chevron">
            <a:avLst>
              <a:gd name="adj" fmla="val 57331"/>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7" name="16 Cheurón"/>
          <p:cNvSpPr/>
          <p:nvPr/>
        </p:nvSpPr>
        <p:spPr>
          <a:xfrm rot="16200000">
            <a:off x="7635764" y="3016140"/>
            <a:ext cx="820737" cy="2195734"/>
          </a:xfrm>
          <a:prstGeom prst="chevron">
            <a:avLst>
              <a:gd name="adj" fmla="val 57331"/>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8" name="17 Cheurón"/>
          <p:cNvSpPr/>
          <p:nvPr/>
        </p:nvSpPr>
        <p:spPr>
          <a:xfrm rot="16200000">
            <a:off x="7635763" y="2408126"/>
            <a:ext cx="820738" cy="2195736"/>
          </a:xfrm>
          <a:prstGeom prst="chevron">
            <a:avLst>
              <a:gd name="adj" fmla="val 57331"/>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9" name="18 Cheurón"/>
          <p:cNvSpPr/>
          <p:nvPr/>
        </p:nvSpPr>
        <p:spPr>
          <a:xfrm rot="16200000">
            <a:off x="7636557" y="1753282"/>
            <a:ext cx="819150" cy="2195736"/>
          </a:xfrm>
          <a:prstGeom prst="chevron">
            <a:avLst>
              <a:gd name="adj" fmla="val 57331"/>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0" name="19 Cheurón"/>
          <p:cNvSpPr/>
          <p:nvPr/>
        </p:nvSpPr>
        <p:spPr>
          <a:xfrm rot="16200000">
            <a:off x="7636557" y="1157970"/>
            <a:ext cx="819150" cy="2195736"/>
          </a:xfrm>
          <a:prstGeom prst="chevron">
            <a:avLst>
              <a:gd name="adj" fmla="val 57331"/>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1" name="20 Cheurón"/>
          <p:cNvSpPr/>
          <p:nvPr/>
        </p:nvSpPr>
        <p:spPr>
          <a:xfrm rot="16200000">
            <a:off x="7636557" y="562657"/>
            <a:ext cx="819150" cy="2195736"/>
          </a:xfrm>
          <a:prstGeom prst="chevron">
            <a:avLst>
              <a:gd name="adj" fmla="val 57331"/>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2" name="21 Cheurón"/>
          <p:cNvSpPr/>
          <p:nvPr/>
        </p:nvSpPr>
        <p:spPr>
          <a:xfrm rot="16200000">
            <a:off x="7635763" y="-92186"/>
            <a:ext cx="820737" cy="2195736"/>
          </a:xfrm>
          <a:prstGeom prst="chevron">
            <a:avLst>
              <a:gd name="adj" fmla="val 57331"/>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3" name="22 Cheurón"/>
          <p:cNvSpPr/>
          <p:nvPr/>
        </p:nvSpPr>
        <p:spPr>
          <a:xfrm rot="16200000">
            <a:off x="7647661" y="-675603"/>
            <a:ext cx="820738" cy="2171943"/>
          </a:xfrm>
          <a:prstGeom prst="chevron">
            <a:avLst>
              <a:gd name="adj" fmla="val 57331"/>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4" name="23 CuadroTexto"/>
          <p:cNvSpPr txBox="1"/>
          <p:nvPr/>
        </p:nvSpPr>
        <p:spPr>
          <a:xfrm>
            <a:off x="467544" y="4369668"/>
            <a:ext cx="8352928"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 chiquita piconera</a:t>
            </a:r>
            <a:r>
              <a:rPr lang="es-ES" i="1" dirty="0" smtClean="0">
                <a:effectLst>
                  <a:glow rad="101600">
                    <a:srgbClr val="C00000">
                      <a:alpha val="60000"/>
                    </a:srgbClr>
                  </a:glow>
                  <a:outerShdw blurRad="38100" dist="38100" dir="2700000" algn="tl">
                    <a:srgbClr val="000000">
                      <a:alpha val="43137"/>
                    </a:srgbClr>
                  </a:outerShdw>
                </a:effectLst>
              </a:rPr>
              <a:t> es la obra más famosa de Romero de Torres. La escena se desarrolla en el interior de una humilde habitación, con una joven sentada en una silla de enea que se adelanta sobre un brasero, sosteniendo en su mano derecha una badila de cobre con la que mueve el picón, el carbón.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4000">
        <p15:prstTrans prst="fallOve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5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5000"/>
                                        <p:tgtEl>
                                          <p:spTgt spid="6"/>
                                        </p:tgtEl>
                                      </p:cBhvr>
                                    </p:animEffect>
                                  </p:childTnLst>
                                </p:cTn>
                              </p:par>
                              <p:par>
                                <p:cTn id="11" presetID="16" presetClass="entr" presetSubtype="2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5000"/>
                                        <p:tgtEl>
                                          <p:spTgt spid="7"/>
                                        </p:tgtEl>
                                      </p:cBhvr>
                                    </p:animEffect>
                                  </p:childTnLst>
                                </p:cTn>
                              </p:par>
                              <p:par>
                                <p:cTn id="14" presetID="16" presetClass="entr" presetSubtype="2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5000"/>
                                        <p:tgtEl>
                                          <p:spTgt spid="8"/>
                                        </p:tgtEl>
                                      </p:cBhvr>
                                    </p:animEffect>
                                  </p:childTnLst>
                                </p:cTn>
                              </p:par>
                              <p:par>
                                <p:cTn id="17" presetID="16" presetClass="entr" presetSubtype="2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Horizontal)">
                                      <p:cBhvr>
                                        <p:cTn id="19" dur="5000"/>
                                        <p:tgtEl>
                                          <p:spTgt spid="9"/>
                                        </p:tgtEl>
                                      </p:cBhvr>
                                    </p:animEffect>
                                  </p:childTnLst>
                                </p:cTn>
                              </p:par>
                              <p:par>
                                <p:cTn id="20" presetID="16" presetClass="entr" presetSubtype="2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5000"/>
                                        <p:tgtEl>
                                          <p:spTgt spid="10"/>
                                        </p:tgtEl>
                                      </p:cBhvr>
                                    </p:animEffect>
                                  </p:childTnLst>
                                </p:cTn>
                              </p:par>
                              <p:par>
                                <p:cTn id="23" presetID="16" presetClass="entr" presetSubtype="2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inHorizontal)">
                                      <p:cBhvr>
                                        <p:cTn id="25" dur="5000"/>
                                        <p:tgtEl>
                                          <p:spTgt spid="11"/>
                                        </p:tgtEl>
                                      </p:cBhvr>
                                    </p:animEffect>
                                  </p:childTnLst>
                                </p:cTn>
                              </p:par>
                              <p:par>
                                <p:cTn id="26" presetID="16" presetClass="entr" presetSubtype="2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arn(inHorizontal)">
                                      <p:cBhvr>
                                        <p:cTn id="28" dur="5000"/>
                                        <p:tgtEl>
                                          <p:spTgt spid="12"/>
                                        </p:tgtEl>
                                      </p:cBhvr>
                                    </p:animEffect>
                                  </p:childTnLst>
                                </p:cTn>
                              </p:par>
                              <p:par>
                                <p:cTn id="29" presetID="16" presetClass="entr" presetSubtype="2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Horizontal)">
                                      <p:cBhvr>
                                        <p:cTn id="31" dur="5000"/>
                                        <p:tgtEl>
                                          <p:spTgt spid="13"/>
                                        </p:tgtEl>
                                      </p:cBhvr>
                                    </p:animEffect>
                                  </p:childTnLst>
                                </p:cTn>
                              </p:par>
                              <p:par>
                                <p:cTn id="32" presetID="2" presetClass="entr" presetSubtype="4"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5000" fill="hold"/>
                                        <p:tgtEl>
                                          <p:spTgt spid="5"/>
                                        </p:tgtEl>
                                        <p:attrNameLst>
                                          <p:attrName>ppt_x</p:attrName>
                                        </p:attrNameLst>
                                      </p:cBhvr>
                                      <p:tavLst>
                                        <p:tav tm="0">
                                          <p:val>
                                            <p:strVal val="#ppt_x"/>
                                          </p:val>
                                        </p:tav>
                                        <p:tav tm="100000">
                                          <p:val>
                                            <p:strVal val="#ppt_x"/>
                                          </p:val>
                                        </p:tav>
                                      </p:tavLst>
                                    </p:anim>
                                    <p:anim calcmode="lin" valueType="num">
                                      <p:cBhvr additive="base">
                                        <p:cTn id="35" dur="5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5000" fill="hold"/>
                                        <p:tgtEl>
                                          <p:spTgt spid="6"/>
                                        </p:tgtEl>
                                        <p:attrNameLst>
                                          <p:attrName>ppt_x</p:attrName>
                                        </p:attrNameLst>
                                      </p:cBhvr>
                                      <p:tavLst>
                                        <p:tav tm="0">
                                          <p:val>
                                            <p:strVal val="#ppt_x"/>
                                          </p:val>
                                        </p:tav>
                                        <p:tav tm="100000">
                                          <p:val>
                                            <p:strVal val="#ppt_x"/>
                                          </p:val>
                                        </p:tav>
                                      </p:tavLst>
                                    </p:anim>
                                    <p:anim calcmode="lin" valueType="num">
                                      <p:cBhvr additive="base">
                                        <p:cTn id="39" dur="5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5000" fill="hold"/>
                                        <p:tgtEl>
                                          <p:spTgt spid="7"/>
                                        </p:tgtEl>
                                        <p:attrNameLst>
                                          <p:attrName>ppt_x</p:attrName>
                                        </p:attrNameLst>
                                      </p:cBhvr>
                                      <p:tavLst>
                                        <p:tav tm="0">
                                          <p:val>
                                            <p:strVal val="#ppt_x"/>
                                          </p:val>
                                        </p:tav>
                                        <p:tav tm="100000">
                                          <p:val>
                                            <p:strVal val="#ppt_x"/>
                                          </p:val>
                                        </p:tav>
                                      </p:tavLst>
                                    </p:anim>
                                    <p:anim calcmode="lin" valueType="num">
                                      <p:cBhvr additive="base">
                                        <p:cTn id="43" dur="5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5000" fill="hold"/>
                                        <p:tgtEl>
                                          <p:spTgt spid="8"/>
                                        </p:tgtEl>
                                        <p:attrNameLst>
                                          <p:attrName>ppt_x</p:attrName>
                                        </p:attrNameLst>
                                      </p:cBhvr>
                                      <p:tavLst>
                                        <p:tav tm="0">
                                          <p:val>
                                            <p:strVal val="#ppt_x"/>
                                          </p:val>
                                        </p:tav>
                                        <p:tav tm="100000">
                                          <p:val>
                                            <p:strVal val="#ppt_x"/>
                                          </p:val>
                                        </p:tav>
                                      </p:tavLst>
                                    </p:anim>
                                    <p:anim calcmode="lin" valueType="num">
                                      <p:cBhvr additive="base">
                                        <p:cTn id="47" dur="5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5000" fill="hold"/>
                                        <p:tgtEl>
                                          <p:spTgt spid="9"/>
                                        </p:tgtEl>
                                        <p:attrNameLst>
                                          <p:attrName>ppt_x</p:attrName>
                                        </p:attrNameLst>
                                      </p:cBhvr>
                                      <p:tavLst>
                                        <p:tav tm="0">
                                          <p:val>
                                            <p:strVal val="#ppt_x"/>
                                          </p:val>
                                        </p:tav>
                                        <p:tav tm="100000">
                                          <p:val>
                                            <p:strVal val="#ppt_x"/>
                                          </p:val>
                                        </p:tav>
                                      </p:tavLst>
                                    </p:anim>
                                    <p:anim calcmode="lin" valueType="num">
                                      <p:cBhvr additive="base">
                                        <p:cTn id="51" dur="5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5000" fill="hold"/>
                                        <p:tgtEl>
                                          <p:spTgt spid="10"/>
                                        </p:tgtEl>
                                        <p:attrNameLst>
                                          <p:attrName>ppt_x</p:attrName>
                                        </p:attrNameLst>
                                      </p:cBhvr>
                                      <p:tavLst>
                                        <p:tav tm="0">
                                          <p:val>
                                            <p:strVal val="#ppt_x"/>
                                          </p:val>
                                        </p:tav>
                                        <p:tav tm="100000">
                                          <p:val>
                                            <p:strVal val="#ppt_x"/>
                                          </p:val>
                                        </p:tav>
                                      </p:tavLst>
                                    </p:anim>
                                    <p:anim calcmode="lin" valueType="num">
                                      <p:cBhvr additive="base">
                                        <p:cTn id="55" dur="5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5000" fill="hold"/>
                                        <p:tgtEl>
                                          <p:spTgt spid="11"/>
                                        </p:tgtEl>
                                        <p:attrNameLst>
                                          <p:attrName>ppt_x</p:attrName>
                                        </p:attrNameLst>
                                      </p:cBhvr>
                                      <p:tavLst>
                                        <p:tav tm="0">
                                          <p:val>
                                            <p:strVal val="#ppt_x"/>
                                          </p:val>
                                        </p:tav>
                                        <p:tav tm="100000">
                                          <p:val>
                                            <p:strVal val="#ppt_x"/>
                                          </p:val>
                                        </p:tav>
                                      </p:tavLst>
                                    </p:anim>
                                    <p:anim calcmode="lin" valueType="num">
                                      <p:cBhvr additive="base">
                                        <p:cTn id="59" dur="5000" fill="hold"/>
                                        <p:tgtEl>
                                          <p:spTgt spid="11"/>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5000" fill="hold"/>
                                        <p:tgtEl>
                                          <p:spTgt spid="12"/>
                                        </p:tgtEl>
                                        <p:attrNameLst>
                                          <p:attrName>ppt_x</p:attrName>
                                        </p:attrNameLst>
                                      </p:cBhvr>
                                      <p:tavLst>
                                        <p:tav tm="0">
                                          <p:val>
                                            <p:strVal val="#ppt_x"/>
                                          </p:val>
                                        </p:tav>
                                        <p:tav tm="100000">
                                          <p:val>
                                            <p:strVal val="#ppt_x"/>
                                          </p:val>
                                        </p:tav>
                                      </p:tavLst>
                                    </p:anim>
                                    <p:anim calcmode="lin" valueType="num">
                                      <p:cBhvr additive="base">
                                        <p:cTn id="63" dur="5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5000" fill="hold"/>
                                        <p:tgtEl>
                                          <p:spTgt spid="13"/>
                                        </p:tgtEl>
                                        <p:attrNameLst>
                                          <p:attrName>ppt_x</p:attrName>
                                        </p:attrNameLst>
                                      </p:cBhvr>
                                      <p:tavLst>
                                        <p:tav tm="0">
                                          <p:val>
                                            <p:strVal val="#ppt_x"/>
                                          </p:val>
                                        </p:tav>
                                        <p:tav tm="100000">
                                          <p:val>
                                            <p:strVal val="#ppt_x"/>
                                          </p:val>
                                        </p:tav>
                                      </p:tavLst>
                                    </p:anim>
                                    <p:anim calcmode="lin" valueType="num">
                                      <p:cBhvr additive="base">
                                        <p:cTn id="67" dur="5000" fill="hold"/>
                                        <p:tgtEl>
                                          <p:spTgt spid="13"/>
                                        </p:tgtEl>
                                        <p:attrNameLst>
                                          <p:attrName>ppt_y</p:attrName>
                                        </p:attrNameLst>
                                      </p:cBhvr>
                                      <p:tavLst>
                                        <p:tav tm="0">
                                          <p:val>
                                            <p:strVal val="1+#ppt_h/2"/>
                                          </p:val>
                                        </p:tav>
                                        <p:tav tm="100000">
                                          <p:val>
                                            <p:strVal val="#ppt_y"/>
                                          </p:val>
                                        </p:tav>
                                      </p:tavLst>
                                    </p:anim>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5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barn(inHorizontal)">
                                      <p:cBhvr>
                                        <p:cTn id="73" dur="5000"/>
                                        <p:tgtEl>
                                          <p:spTgt spid="16"/>
                                        </p:tgtEl>
                                      </p:cBhvr>
                                    </p:animEffect>
                                  </p:childTnLst>
                                </p:cTn>
                              </p:par>
                              <p:par>
                                <p:cTn id="74" presetID="16" presetClass="entr" presetSubtype="26" fill="hold" nodeType="with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barn(inHorizontal)">
                                      <p:cBhvr>
                                        <p:cTn id="76" dur="5000"/>
                                        <p:tgtEl>
                                          <p:spTgt spid="17"/>
                                        </p:tgtEl>
                                      </p:cBhvr>
                                    </p:animEffect>
                                  </p:childTnLst>
                                </p:cTn>
                              </p:par>
                              <p:par>
                                <p:cTn id="77" presetID="16" presetClass="entr" presetSubtype="26"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barn(inHorizontal)">
                                      <p:cBhvr>
                                        <p:cTn id="79" dur="5000"/>
                                        <p:tgtEl>
                                          <p:spTgt spid="18"/>
                                        </p:tgtEl>
                                      </p:cBhvr>
                                    </p:animEffect>
                                  </p:childTnLst>
                                </p:cTn>
                              </p:par>
                              <p:par>
                                <p:cTn id="80" presetID="16" presetClass="entr" presetSubtype="26" fill="hold" nodeType="with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barn(inHorizontal)">
                                      <p:cBhvr>
                                        <p:cTn id="82" dur="5000"/>
                                        <p:tgtEl>
                                          <p:spTgt spid="19"/>
                                        </p:tgtEl>
                                      </p:cBhvr>
                                    </p:animEffect>
                                  </p:childTnLst>
                                </p:cTn>
                              </p:par>
                              <p:par>
                                <p:cTn id="83" presetID="16" presetClass="entr" presetSubtype="26"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barn(inHorizontal)">
                                      <p:cBhvr>
                                        <p:cTn id="85" dur="5000"/>
                                        <p:tgtEl>
                                          <p:spTgt spid="20"/>
                                        </p:tgtEl>
                                      </p:cBhvr>
                                    </p:animEffect>
                                  </p:childTnLst>
                                </p:cTn>
                              </p:par>
                              <p:par>
                                <p:cTn id="86" presetID="16" presetClass="entr" presetSubtype="26" fill="hold" nodeType="withEffect">
                                  <p:stCondLst>
                                    <p:cond delay="0"/>
                                  </p:stCondLst>
                                  <p:childTnLst>
                                    <p:set>
                                      <p:cBhvr>
                                        <p:cTn id="87" dur="1" fill="hold">
                                          <p:stCondLst>
                                            <p:cond delay="0"/>
                                          </p:stCondLst>
                                        </p:cTn>
                                        <p:tgtEl>
                                          <p:spTgt spid="21"/>
                                        </p:tgtEl>
                                        <p:attrNameLst>
                                          <p:attrName>style.visibility</p:attrName>
                                        </p:attrNameLst>
                                      </p:cBhvr>
                                      <p:to>
                                        <p:strVal val="visible"/>
                                      </p:to>
                                    </p:set>
                                    <p:animEffect transition="in" filter="barn(inHorizontal)">
                                      <p:cBhvr>
                                        <p:cTn id="88" dur="5000"/>
                                        <p:tgtEl>
                                          <p:spTgt spid="21"/>
                                        </p:tgtEl>
                                      </p:cBhvr>
                                    </p:animEffect>
                                  </p:childTnLst>
                                </p:cTn>
                              </p:par>
                              <p:par>
                                <p:cTn id="89" presetID="16" presetClass="entr" presetSubtype="26" fill="hold" nodeType="withEffect">
                                  <p:stCondLst>
                                    <p:cond delay="0"/>
                                  </p:stCondLst>
                                  <p:childTnLst>
                                    <p:set>
                                      <p:cBhvr>
                                        <p:cTn id="90" dur="1" fill="hold">
                                          <p:stCondLst>
                                            <p:cond delay="0"/>
                                          </p:stCondLst>
                                        </p:cTn>
                                        <p:tgtEl>
                                          <p:spTgt spid="22"/>
                                        </p:tgtEl>
                                        <p:attrNameLst>
                                          <p:attrName>style.visibility</p:attrName>
                                        </p:attrNameLst>
                                      </p:cBhvr>
                                      <p:to>
                                        <p:strVal val="visible"/>
                                      </p:to>
                                    </p:set>
                                    <p:animEffect transition="in" filter="barn(inHorizontal)">
                                      <p:cBhvr>
                                        <p:cTn id="91" dur="5000"/>
                                        <p:tgtEl>
                                          <p:spTgt spid="22"/>
                                        </p:tgtEl>
                                      </p:cBhvr>
                                    </p:animEffect>
                                  </p:childTnLst>
                                </p:cTn>
                              </p:par>
                              <p:par>
                                <p:cTn id="92" presetID="16" presetClass="entr" presetSubtype="26" fill="hold" nodeType="withEffect">
                                  <p:stCondLst>
                                    <p:cond delay="0"/>
                                  </p:stCondLst>
                                  <p:childTnLst>
                                    <p:set>
                                      <p:cBhvr>
                                        <p:cTn id="93" dur="1" fill="hold">
                                          <p:stCondLst>
                                            <p:cond delay="0"/>
                                          </p:stCondLst>
                                        </p:cTn>
                                        <p:tgtEl>
                                          <p:spTgt spid="23"/>
                                        </p:tgtEl>
                                        <p:attrNameLst>
                                          <p:attrName>style.visibility</p:attrName>
                                        </p:attrNameLst>
                                      </p:cBhvr>
                                      <p:to>
                                        <p:strVal val="visible"/>
                                      </p:to>
                                    </p:set>
                                    <p:animEffect transition="in" filter="barn(inHorizontal)">
                                      <p:cBhvr>
                                        <p:cTn id="94" dur="5000"/>
                                        <p:tgtEl>
                                          <p:spTgt spid="23"/>
                                        </p:tgtEl>
                                      </p:cBhvr>
                                    </p:animEffect>
                                  </p:childTnLst>
                                </p:cTn>
                              </p:par>
                              <p:par>
                                <p:cTn id="95" presetID="2" presetClass="entr" presetSubtype="4" fill="hold"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additive="base">
                                        <p:cTn id="97" dur="5000" fill="hold"/>
                                        <p:tgtEl>
                                          <p:spTgt spid="15"/>
                                        </p:tgtEl>
                                        <p:attrNameLst>
                                          <p:attrName>ppt_x</p:attrName>
                                        </p:attrNameLst>
                                      </p:cBhvr>
                                      <p:tavLst>
                                        <p:tav tm="0">
                                          <p:val>
                                            <p:strVal val="#ppt_x"/>
                                          </p:val>
                                        </p:tav>
                                        <p:tav tm="100000">
                                          <p:val>
                                            <p:strVal val="#ppt_x"/>
                                          </p:val>
                                        </p:tav>
                                      </p:tavLst>
                                    </p:anim>
                                    <p:anim calcmode="lin" valueType="num">
                                      <p:cBhvr additive="base">
                                        <p:cTn id="98" dur="5000" fill="hold"/>
                                        <p:tgtEl>
                                          <p:spTgt spid="15"/>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16"/>
                                        </p:tgtEl>
                                        <p:attrNameLst>
                                          <p:attrName>style.visibility</p:attrName>
                                        </p:attrNameLst>
                                      </p:cBhvr>
                                      <p:to>
                                        <p:strVal val="visible"/>
                                      </p:to>
                                    </p:set>
                                    <p:anim calcmode="lin" valueType="num">
                                      <p:cBhvr additive="base">
                                        <p:cTn id="101" dur="5000" fill="hold"/>
                                        <p:tgtEl>
                                          <p:spTgt spid="16"/>
                                        </p:tgtEl>
                                        <p:attrNameLst>
                                          <p:attrName>ppt_x</p:attrName>
                                        </p:attrNameLst>
                                      </p:cBhvr>
                                      <p:tavLst>
                                        <p:tav tm="0">
                                          <p:val>
                                            <p:strVal val="#ppt_x"/>
                                          </p:val>
                                        </p:tav>
                                        <p:tav tm="100000">
                                          <p:val>
                                            <p:strVal val="#ppt_x"/>
                                          </p:val>
                                        </p:tav>
                                      </p:tavLst>
                                    </p:anim>
                                    <p:anim calcmode="lin" valueType="num">
                                      <p:cBhvr additive="base">
                                        <p:cTn id="102" dur="5000" fill="hold"/>
                                        <p:tgtEl>
                                          <p:spTgt spid="16"/>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17"/>
                                        </p:tgtEl>
                                        <p:attrNameLst>
                                          <p:attrName>style.visibility</p:attrName>
                                        </p:attrNameLst>
                                      </p:cBhvr>
                                      <p:to>
                                        <p:strVal val="visible"/>
                                      </p:to>
                                    </p:set>
                                    <p:anim calcmode="lin" valueType="num">
                                      <p:cBhvr additive="base">
                                        <p:cTn id="105" dur="5000" fill="hold"/>
                                        <p:tgtEl>
                                          <p:spTgt spid="17"/>
                                        </p:tgtEl>
                                        <p:attrNameLst>
                                          <p:attrName>ppt_x</p:attrName>
                                        </p:attrNameLst>
                                      </p:cBhvr>
                                      <p:tavLst>
                                        <p:tav tm="0">
                                          <p:val>
                                            <p:strVal val="#ppt_x"/>
                                          </p:val>
                                        </p:tav>
                                        <p:tav tm="100000">
                                          <p:val>
                                            <p:strVal val="#ppt_x"/>
                                          </p:val>
                                        </p:tav>
                                      </p:tavLst>
                                    </p:anim>
                                    <p:anim calcmode="lin" valueType="num">
                                      <p:cBhvr additive="base">
                                        <p:cTn id="106" dur="5000" fill="hold"/>
                                        <p:tgtEl>
                                          <p:spTgt spid="17"/>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additive="base">
                                        <p:cTn id="109" dur="5000" fill="hold"/>
                                        <p:tgtEl>
                                          <p:spTgt spid="18"/>
                                        </p:tgtEl>
                                        <p:attrNameLst>
                                          <p:attrName>ppt_x</p:attrName>
                                        </p:attrNameLst>
                                      </p:cBhvr>
                                      <p:tavLst>
                                        <p:tav tm="0">
                                          <p:val>
                                            <p:strVal val="#ppt_x"/>
                                          </p:val>
                                        </p:tav>
                                        <p:tav tm="100000">
                                          <p:val>
                                            <p:strVal val="#ppt_x"/>
                                          </p:val>
                                        </p:tav>
                                      </p:tavLst>
                                    </p:anim>
                                    <p:anim calcmode="lin" valueType="num">
                                      <p:cBhvr additive="base">
                                        <p:cTn id="110" dur="5000" fill="hold"/>
                                        <p:tgtEl>
                                          <p:spTgt spid="18"/>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19"/>
                                        </p:tgtEl>
                                        <p:attrNameLst>
                                          <p:attrName>style.visibility</p:attrName>
                                        </p:attrNameLst>
                                      </p:cBhvr>
                                      <p:to>
                                        <p:strVal val="visible"/>
                                      </p:to>
                                    </p:set>
                                    <p:anim calcmode="lin" valueType="num">
                                      <p:cBhvr additive="base">
                                        <p:cTn id="113" dur="5000" fill="hold"/>
                                        <p:tgtEl>
                                          <p:spTgt spid="19"/>
                                        </p:tgtEl>
                                        <p:attrNameLst>
                                          <p:attrName>ppt_x</p:attrName>
                                        </p:attrNameLst>
                                      </p:cBhvr>
                                      <p:tavLst>
                                        <p:tav tm="0">
                                          <p:val>
                                            <p:strVal val="#ppt_x"/>
                                          </p:val>
                                        </p:tav>
                                        <p:tav tm="100000">
                                          <p:val>
                                            <p:strVal val="#ppt_x"/>
                                          </p:val>
                                        </p:tav>
                                      </p:tavLst>
                                    </p:anim>
                                    <p:anim calcmode="lin" valueType="num">
                                      <p:cBhvr additive="base">
                                        <p:cTn id="114" dur="5000" fill="hold"/>
                                        <p:tgtEl>
                                          <p:spTgt spid="19"/>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20"/>
                                        </p:tgtEl>
                                        <p:attrNameLst>
                                          <p:attrName>style.visibility</p:attrName>
                                        </p:attrNameLst>
                                      </p:cBhvr>
                                      <p:to>
                                        <p:strVal val="visible"/>
                                      </p:to>
                                    </p:set>
                                    <p:anim calcmode="lin" valueType="num">
                                      <p:cBhvr additive="base">
                                        <p:cTn id="117" dur="5000" fill="hold"/>
                                        <p:tgtEl>
                                          <p:spTgt spid="20"/>
                                        </p:tgtEl>
                                        <p:attrNameLst>
                                          <p:attrName>ppt_x</p:attrName>
                                        </p:attrNameLst>
                                      </p:cBhvr>
                                      <p:tavLst>
                                        <p:tav tm="0">
                                          <p:val>
                                            <p:strVal val="#ppt_x"/>
                                          </p:val>
                                        </p:tav>
                                        <p:tav tm="100000">
                                          <p:val>
                                            <p:strVal val="#ppt_x"/>
                                          </p:val>
                                        </p:tav>
                                      </p:tavLst>
                                    </p:anim>
                                    <p:anim calcmode="lin" valueType="num">
                                      <p:cBhvr additive="base">
                                        <p:cTn id="118" dur="5000" fill="hold"/>
                                        <p:tgtEl>
                                          <p:spTgt spid="20"/>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21"/>
                                        </p:tgtEl>
                                        <p:attrNameLst>
                                          <p:attrName>style.visibility</p:attrName>
                                        </p:attrNameLst>
                                      </p:cBhvr>
                                      <p:to>
                                        <p:strVal val="visible"/>
                                      </p:to>
                                    </p:set>
                                    <p:anim calcmode="lin" valueType="num">
                                      <p:cBhvr additive="base">
                                        <p:cTn id="121" dur="5000" fill="hold"/>
                                        <p:tgtEl>
                                          <p:spTgt spid="21"/>
                                        </p:tgtEl>
                                        <p:attrNameLst>
                                          <p:attrName>ppt_x</p:attrName>
                                        </p:attrNameLst>
                                      </p:cBhvr>
                                      <p:tavLst>
                                        <p:tav tm="0">
                                          <p:val>
                                            <p:strVal val="#ppt_x"/>
                                          </p:val>
                                        </p:tav>
                                        <p:tav tm="100000">
                                          <p:val>
                                            <p:strVal val="#ppt_x"/>
                                          </p:val>
                                        </p:tav>
                                      </p:tavLst>
                                    </p:anim>
                                    <p:anim calcmode="lin" valueType="num">
                                      <p:cBhvr additive="base">
                                        <p:cTn id="122" dur="5000" fill="hold"/>
                                        <p:tgtEl>
                                          <p:spTgt spid="21"/>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22"/>
                                        </p:tgtEl>
                                        <p:attrNameLst>
                                          <p:attrName>style.visibility</p:attrName>
                                        </p:attrNameLst>
                                      </p:cBhvr>
                                      <p:to>
                                        <p:strVal val="visible"/>
                                      </p:to>
                                    </p:set>
                                    <p:anim calcmode="lin" valueType="num">
                                      <p:cBhvr additive="base">
                                        <p:cTn id="125" dur="5000" fill="hold"/>
                                        <p:tgtEl>
                                          <p:spTgt spid="22"/>
                                        </p:tgtEl>
                                        <p:attrNameLst>
                                          <p:attrName>ppt_x</p:attrName>
                                        </p:attrNameLst>
                                      </p:cBhvr>
                                      <p:tavLst>
                                        <p:tav tm="0">
                                          <p:val>
                                            <p:strVal val="#ppt_x"/>
                                          </p:val>
                                        </p:tav>
                                        <p:tav tm="100000">
                                          <p:val>
                                            <p:strVal val="#ppt_x"/>
                                          </p:val>
                                        </p:tav>
                                      </p:tavLst>
                                    </p:anim>
                                    <p:anim calcmode="lin" valueType="num">
                                      <p:cBhvr additive="base">
                                        <p:cTn id="126" dur="5000" fill="hold"/>
                                        <p:tgtEl>
                                          <p:spTgt spid="22"/>
                                        </p:tgtEl>
                                        <p:attrNameLst>
                                          <p:attrName>ppt_y</p:attrName>
                                        </p:attrNameLst>
                                      </p:cBhvr>
                                      <p:tavLst>
                                        <p:tav tm="0">
                                          <p:val>
                                            <p:strVal val="1+#ppt_h/2"/>
                                          </p:val>
                                        </p:tav>
                                        <p:tav tm="100000">
                                          <p:val>
                                            <p:strVal val="#ppt_y"/>
                                          </p:val>
                                        </p:tav>
                                      </p:tavLst>
                                    </p:anim>
                                  </p:childTnLst>
                                </p:cTn>
                              </p:par>
                              <p:par>
                                <p:cTn id="127" presetID="2" presetClass="entr" presetSubtype="4" fill="hold" nodeType="withEffect">
                                  <p:stCondLst>
                                    <p:cond delay="0"/>
                                  </p:stCondLst>
                                  <p:childTnLst>
                                    <p:set>
                                      <p:cBhvr>
                                        <p:cTn id="128" dur="1" fill="hold">
                                          <p:stCondLst>
                                            <p:cond delay="0"/>
                                          </p:stCondLst>
                                        </p:cTn>
                                        <p:tgtEl>
                                          <p:spTgt spid="23"/>
                                        </p:tgtEl>
                                        <p:attrNameLst>
                                          <p:attrName>style.visibility</p:attrName>
                                        </p:attrNameLst>
                                      </p:cBhvr>
                                      <p:to>
                                        <p:strVal val="visible"/>
                                      </p:to>
                                    </p:set>
                                    <p:anim calcmode="lin" valueType="num">
                                      <p:cBhvr additive="base">
                                        <p:cTn id="129" dur="5000" fill="hold"/>
                                        <p:tgtEl>
                                          <p:spTgt spid="23"/>
                                        </p:tgtEl>
                                        <p:attrNameLst>
                                          <p:attrName>ppt_x</p:attrName>
                                        </p:attrNameLst>
                                      </p:cBhvr>
                                      <p:tavLst>
                                        <p:tav tm="0">
                                          <p:val>
                                            <p:strVal val="#ppt_x"/>
                                          </p:val>
                                        </p:tav>
                                        <p:tav tm="100000">
                                          <p:val>
                                            <p:strVal val="#ppt_x"/>
                                          </p:val>
                                        </p:tav>
                                      </p:tavLst>
                                    </p:anim>
                                    <p:anim calcmode="lin" valueType="num">
                                      <p:cBhvr additive="base">
                                        <p:cTn id="130" dur="5000" fill="hold"/>
                                        <p:tgtEl>
                                          <p:spTgt spid="23"/>
                                        </p:tgtEl>
                                        <p:attrNameLst>
                                          <p:attrName>ppt_y</p:attrName>
                                        </p:attrNameLst>
                                      </p:cBhvr>
                                      <p:tavLst>
                                        <p:tav tm="0">
                                          <p:val>
                                            <p:strVal val="1+#ppt_h/2"/>
                                          </p:val>
                                        </p:tav>
                                        <p:tav tm="100000">
                                          <p:val>
                                            <p:strVal val="#ppt_y"/>
                                          </p:val>
                                        </p:tav>
                                      </p:tavLst>
                                    </p:anim>
                                  </p:childTnLst>
                                </p:cTn>
                              </p:par>
                              <p:par>
                                <p:cTn id="131" presetID="2" presetClass="entr" presetSubtype="4" fill="hold" nodeType="withEffect">
                                  <p:stCondLst>
                                    <p:cond delay="0"/>
                                  </p:stCondLst>
                                  <p:childTnLst>
                                    <p:set>
                                      <p:cBhvr>
                                        <p:cTn id="132" dur="1" fill="hold">
                                          <p:stCondLst>
                                            <p:cond delay="0"/>
                                          </p:stCondLst>
                                        </p:cTn>
                                        <p:tgtEl>
                                          <p:spTgt spid="4"/>
                                        </p:tgtEl>
                                        <p:attrNameLst>
                                          <p:attrName>style.visibility</p:attrName>
                                        </p:attrNameLst>
                                      </p:cBhvr>
                                      <p:to>
                                        <p:strVal val="visible"/>
                                      </p:to>
                                    </p:set>
                                    <p:anim calcmode="lin" valueType="num">
                                      <p:cBhvr additive="base">
                                        <p:cTn id="133" dur="5000" fill="hold"/>
                                        <p:tgtEl>
                                          <p:spTgt spid="4"/>
                                        </p:tgtEl>
                                        <p:attrNameLst>
                                          <p:attrName>ppt_x</p:attrName>
                                        </p:attrNameLst>
                                      </p:cBhvr>
                                      <p:tavLst>
                                        <p:tav tm="0">
                                          <p:val>
                                            <p:strVal val="#ppt_x"/>
                                          </p:val>
                                        </p:tav>
                                        <p:tav tm="100000">
                                          <p:val>
                                            <p:strVal val="#ppt_x"/>
                                          </p:val>
                                        </p:tav>
                                      </p:tavLst>
                                    </p:anim>
                                    <p:anim calcmode="lin" valueType="num">
                                      <p:cBhvr additive="base">
                                        <p:cTn id="134" dur="5000" fill="hold"/>
                                        <p:tgtEl>
                                          <p:spTgt spid="4"/>
                                        </p:tgtEl>
                                        <p:attrNameLst>
                                          <p:attrName>ppt_y</p:attrName>
                                        </p:attrNameLst>
                                      </p:cBhvr>
                                      <p:tavLst>
                                        <p:tav tm="0">
                                          <p:val>
                                            <p:strVal val="1+#ppt_h/2"/>
                                          </p:val>
                                        </p:tav>
                                        <p:tav tm="100000">
                                          <p:val>
                                            <p:strVal val="#ppt_y"/>
                                          </p:val>
                                        </p:tav>
                                      </p:tavLst>
                                    </p:anim>
                                  </p:childTnLst>
                                </p:cTn>
                              </p:par>
                              <p:par>
                                <p:cTn id="135" presetID="16" presetClass="entr" presetSubtype="21" fill="hold" nodeType="withEffect">
                                  <p:stCondLst>
                                    <p:cond delay="0"/>
                                  </p:stCondLst>
                                  <p:childTnLst>
                                    <p:set>
                                      <p:cBhvr>
                                        <p:cTn id="136" dur="1" fill="hold">
                                          <p:stCondLst>
                                            <p:cond delay="0"/>
                                          </p:stCondLst>
                                        </p:cTn>
                                        <p:tgtEl>
                                          <p:spTgt spid="4"/>
                                        </p:tgtEl>
                                        <p:attrNameLst>
                                          <p:attrName>style.visibility</p:attrName>
                                        </p:attrNameLst>
                                      </p:cBhvr>
                                      <p:to>
                                        <p:strVal val="visible"/>
                                      </p:to>
                                    </p:set>
                                    <p:animEffect transition="in" filter="barn(inVertical)">
                                      <p:cBhvr>
                                        <p:cTn id="137" dur="5000"/>
                                        <p:tgtEl>
                                          <p:spTgt spid="4"/>
                                        </p:tgtEl>
                                      </p:cBhvr>
                                    </p:animEffect>
                                  </p:childTnLst>
                                </p:cTn>
                              </p:par>
                            </p:childTnLst>
                          </p:cTn>
                        </p:par>
                        <p:par>
                          <p:cTn id="138" fill="hold">
                            <p:stCondLst>
                              <p:cond delay="5000"/>
                            </p:stCondLst>
                            <p:childTnLst>
                              <p:par>
                                <p:cTn id="139" presetID="40" presetClass="entr" presetSubtype="0" fill="hold" grpId="0" nodeType="afterEffect">
                                  <p:stCondLst>
                                    <p:cond delay="0"/>
                                  </p:stCondLst>
                                  <p:iterate type="lt">
                                    <p:tmPct val="10000"/>
                                  </p:iterate>
                                  <p:childTnLst>
                                    <p:set>
                                      <p:cBhvr>
                                        <p:cTn id="140" dur="1" fill="hold">
                                          <p:stCondLst>
                                            <p:cond delay="0"/>
                                          </p:stCondLst>
                                        </p:cTn>
                                        <p:tgtEl>
                                          <p:spTgt spid="24"/>
                                        </p:tgtEl>
                                        <p:attrNameLst>
                                          <p:attrName>style.visibility</p:attrName>
                                        </p:attrNameLst>
                                      </p:cBhvr>
                                      <p:to>
                                        <p:strVal val="visible"/>
                                      </p:to>
                                    </p:set>
                                    <p:animEffect transition="in" filter="fade">
                                      <p:cBhvr>
                                        <p:cTn id="141" dur="1000"/>
                                        <p:tgtEl>
                                          <p:spTgt spid="24"/>
                                        </p:tgtEl>
                                      </p:cBhvr>
                                    </p:animEffect>
                                    <p:anim calcmode="lin" valueType="num">
                                      <p:cBhvr>
                                        <p:cTn id="142" dur="1000" fill="hold"/>
                                        <p:tgtEl>
                                          <p:spTgt spid="24"/>
                                        </p:tgtEl>
                                        <p:attrNameLst>
                                          <p:attrName>ppt_x</p:attrName>
                                        </p:attrNameLst>
                                      </p:cBhvr>
                                      <p:tavLst>
                                        <p:tav tm="0">
                                          <p:val>
                                            <p:strVal val="#ppt_x-.1"/>
                                          </p:val>
                                        </p:tav>
                                        <p:tav tm="100000">
                                          <p:val>
                                            <p:strVal val="#ppt_x"/>
                                          </p:val>
                                        </p:tav>
                                      </p:tavLst>
                                    </p:anim>
                                    <p:anim calcmode="lin" valueType="num">
                                      <p:cBhvr>
                                        <p:cTn id="143"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9.jpg"/>
          <p:cNvPicPr>
            <a:picLocks noChangeAspect="1"/>
          </p:cNvPicPr>
          <p:nvPr/>
        </p:nvPicPr>
        <p:blipFill>
          <a:blip r:embed="rId2" cstate="print"/>
          <a:stretch>
            <a:fillRect/>
          </a:stretch>
        </p:blipFill>
        <p:spPr bwMode="auto">
          <a:xfrm>
            <a:off x="971600" y="0"/>
            <a:ext cx="72008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Pentágono"/>
          <p:cNvSpPr/>
          <p:nvPr/>
        </p:nvSpPr>
        <p:spPr>
          <a:xfrm>
            <a:off x="0" y="0"/>
            <a:ext cx="467544" cy="1547813"/>
          </a:xfrm>
          <a:prstGeom prst="homePlate">
            <a:avLst>
              <a:gd name="adj" fmla="val 10000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entágono"/>
          <p:cNvSpPr/>
          <p:nvPr/>
        </p:nvSpPr>
        <p:spPr>
          <a:xfrm flipH="1">
            <a:off x="467544" y="0"/>
            <a:ext cx="504056" cy="1547813"/>
          </a:xfrm>
          <a:prstGeom prst="homePlate">
            <a:avLst>
              <a:gd name="adj" fmla="val 10000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Pentágono"/>
          <p:cNvSpPr/>
          <p:nvPr/>
        </p:nvSpPr>
        <p:spPr>
          <a:xfrm>
            <a:off x="0" y="1428750"/>
            <a:ext cx="467544" cy="1309688"/>
          </a:xfrm>
          <a:prstGeom prst="homePlate">
            <a:avLst>
              <a:gd name="adj" fmla="val 10000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entágono"/>
          <p:cNvSpPr/>
          <p:nvPr/>
        </p:nvSpPr>
        <p:spPr>
          <a:xfrm flipH="1">
            <a:off x="467544" y="1370013"/>
            <a:ext cx="504056" cy="1428750"/>
          </a:xfrm>
          <a:prstGeom prst="homePlate">
            <a:avLst>
              <a:gd name="adj" fmla="val 10000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entágono"/>
          <p:cNvSpPr/>
          <p:nvPr/>
        </p:nvSpPr>
        <p:spPr>
          <a:xfrm>
            <a:off x="0" y="2738438"/>
            <a:ext cx="467544" cy="1428750"/>
          </a:xfrm>
          <a:prstGeom prst="homePlate">
            <a:avLst>
              <a:gd name="adj" fmla="val 10000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entágono"/>
          <p:cNvSpPr/>
          <p:nvPr/>
        </p:nvSpPr>
        <p:spPr>
          <a:xfrm flipH="1">
            <a:off x="467544" y="2713484"/>
            <a:ext cx="504056" cy="1428750"/>
          </a:xfrm>
          <a:prstGeom prst="homePlate">
            <a:avLst>
              <a:gd name="adj" fmla="val 10000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entágono"/>
          <p:cNvSpPr/>
          <p:nvPr/>
        </p:nvSpPr>
        <p:spPr>
          <a:xfrm>
            <a:off x="0" y="4108450"/>
            <a:ext cx="467544" cy="1606550"/>
          </a:xfrm>
          <a:prstGeom prst="homePlate">
            <a:avLst>
              <a:gd name="adj" fmla="val 10000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entágono"/>
          <p:cNvSpPr/>
          <p:nvPr/>
        </p:nvSpPr>
        <p:spPr>
          <a:xfrm flipH="1">
            <a:off x="467544" y="4167188"/>
            <a:ext cx="504056" cy="1547812"/>
          </a:xfrm>
          <a:prstGeom prst="homePlate">
            <a:avLst>
              <a:gd name="adj" fmla="val 9923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Pentágono"/>
          <p:cNvSpPr/>
          <p:nvPr/>
        </p:nvSpPr>
        <p:spPr>
          <a:xfrm>
            <a:off x="8172400" y="0"/>
            <a:ext cx="504056" cy="1547813"/>
          </a:xfrm>
          <a:prstGeom prst="homePlate">
            <a:avLst>
              <a:gd name="adj" fmla="val 10000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entágono"/>
          <p:cNvSpPr/>
          <p:nvPr/>
        </p:nvSpPr>
        <p:spPr>
          <a:xfrm flipH="1">
            <a:off x="8685980" y="0"/>
            <a:ext cx="458017" cy="1547813"/>
          </a:xfrm>
          <a:prstGeom prst="homePlate">
            <a:avLst>
              <a:gd name="adj" fmla="val 10000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entágono"/>
          <p:cNvSpPr/>
          <p:nvPr/>
        </p:nvSpPr>
        <p:spPr>
          <a:xfrm>
            <a:off x="8172400" y="1428750"/>
            <a:ext cx="504056" cy="1309688"/>
          </a:xfrm>
          <a:prstGeom prst="homePlate">
            <a:avLst>
              <a:gd name="adj" fmla="val 10000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entágono"/>
          <p:cNvSpPr/>
          <p:nvPr/>
        </p:nvSpPr>
        <p:spPr>
          <a:xfrm flipH="1">
            <a:off x="8676455" y="1370013"/>
            <a:ext cx="458017" cy="1428750"/>
          </a:xfrm>
          <a:prstGeom prst="homePlate">
            <a:avLst>
              <a:gd name="adj" fmla="val 10000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Pentágono"/>
          <p:cNvSpPr/>
          <p:nvPr/>
        </p:nvSpPr>
        <p:spPr>
          <a:xfrm>
            <a:off x="8172400" y="2738438"/>
            <a:ext cx="504056" cy="1428750"/>
          </a:xfrm>
          <a:prstGeom prst="homePlate">
            <a:avLst>
              <a:gd name="adj" fmla="val 10000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entágono"/>
          <p:cNvSpPr/>
          <p:nvPr/>
        </p:nvSpPr>
        <p:spPr>
          <a:xfrm flipH="1">
            <a:off x="8676455" y="2738438"/>
            <a:ext cx="458017" cy="1428750"/>
          </a:xfrm>
          <a:prstGeom prst="homePlate">
            <a:avLst>
              <a:gd name="adj" fmla="val 10000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entágono"/>
          <p:cNvSpPr/>
          <p:nvPr/>
        </p:nvSpPr>
        <p:spPr>
          <a:xfrm>
            <a:off x="8172400" y="4108450"/>
            <a:ext cx="504056" cy="1606550"/>
          </a:xfrm>
          <a:prstGeom prst="homePlate">
            <a:avLst>
              <a:gd name="adj" fmla="val 10000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Pentágono"/>
          <p:cNvSpPr/>
          <p:nvPr/>
        </p:nvSpPr>
        <p:spPr>
          <a:xfrm flipH="1">
            <a:off x="8685980" y="4167188"/>
            <a:ext cx="458017" cy="1547812"/>
          </a:xfrm>
          <a:prstGeom prst="homePlate">
            <a:avLst>
              <a:gd name="adj" fmla="val 9923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CuadroTexto"/>
          <p:cNvSpPr txBox="1"/>
          <p:nvPr/>
        </p:nvSpPr>
        <p:spPr>
          <a:xfrm>
            <a:off x="899592"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Simetría primitivista y connotaciones morales se repiten en </a:t>
            </a:r>
            <a:r>
              <a:rPr lang="es-ES" b="1" i="1" dirty="0" smtClean="0">
                <a:effectLst>
                  <a:glow rad="101600">
                    <a:srgbClr val="C00000">
                      <a:alpha val="60000"/>
                    </a:srgbClr>
                  </a:glow>
                  <a:outerShdw blurRad="38100" dist="38100" dir="2700000" algn="tl">
                    <a:srgbClr val="000000">
                      <a:alpha val="43137"/>
                    </a:srgbClr>
                  </a:outerShdw>
                </a:effectLst>
              </a:rPr>
              <a:t>Ángeles y Fuensanta </a:t>
            </a:r>
            <a:r>
              <a:rPr lang="es-ES" i="1" dirty="0" smtClean="0">
                <a:effectLst>
                  <a:glow rad="101600">
                    <a:srgbClr val="C00000">
                      <a:alpha val="60000"/>
                    </a:srgbClr>
                  </a:glow>
                  <a:outerShdw blurRad="38100" dist="38100" dir="2700000" algn="tl">
                    <a:srgbClr val="000000">
                      <a:alpha val="43137"/>
                    </a:srgbClr>
                  </a:outerShdw>
                </a:effectLst>
              </a:rPr>
              <a:t>(1909), que también se relaciona con el paganismo popular andaluz y desprende melancolía y sobriedad. Una mujer lleva en una mano una carta; otra, un medallón y, al fondo, vemos un personaje masculino.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prism isInverted="1"/>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0" fill="hold"/>
                                        <p:tgtEl>
                                          <p:spTgt spid="7"/>
                                        </p:tgtEl>
                                        <p:attrNameLst>
                                          <p:attrName>ppt_x</p:attrName>
                                        </p:attrNameLst>
                                      </p:cBhvr>
                                      <p:tavLst>
                                        <p:tav tm="0">
                                          <p:val>
                                            <p:strVal val="#ppt_x"/>
                                          </p:val>
                                        </p:tav>
                                        <p:tav tm="100000">
                                          <p:val>
                                            <p:strVal val="#ppt_x"/>
                                          </p:val>
                                        </p:tav>
                                      </p:tavLst>
                                    </p:anim>
                                    <p:anim calcmode="lin" valueType="num">
                                      <p:cBhvr additive="base">
                                        <p:cTn id="12" dur="5000" fill="hold"/>
                                        <p:tgtEl>
                                          <p:spTgt spid="7"/>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0" fill="hold"/>
                                        <p:tgtEl>
                                          <p:spTgt spid="9"/>
                                        </p:tgtEl>
                                        <p:attrNameLst>
                                          <p:attrName>ppt_x</p:attrName>
                                        </p:attrNameLst>
                                      </p:cBhvr>
                                      <p:tavLst>
                                        <p:tav tm="0">
                                          <p:val>
                                            <p:strVal val="#ppt_x"/>
                                          </p:val>
                                        </p:tav>
                                        <p:tav tm="100000">
                                          <p:val>
                                            <p:strVal val="#ppt_x"/>
                                          </p:val>
                                        </p:tav>
                                      </p:tavLst>
                                    </p:anim>
                                    <p:anim calcmode="lin" valueType="num">
                                      <p:cBhvr additive="base">
                                        <p:cTn id="16" dur="5000" fill="hold"/>
                                        <p:tgtEl>
                                          <p:spTgt spid="9"/>
                                        </p:tgtEl>
                                        <p:attrNameLst>
                                          <p:attrName>ppt_y</p:attrName>
                                        </p:attrNameLst>
                                      </p:cBhvr>
                                      <p:tavLst>
                                        <p:tav tm="0">
                                          <p:val>
                                            <p:strVal val="1+#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0" fill="hold"/>
                                        <p:tgtEl>
                                          <p:spTgt spid="11"/>
                                        </p:tgtEl>
                                        <p:attrNameLst>
                                          <p:attrName>ppt_x</p:attrName>
                                        </p:attrNameLst>
                                      </p:cBhvr>
                                      <p:tavLst>
                                        <p:tav tm="0">
                                          <p:val>
                                            <p:strVal val="#ppt_x"/>
                                          </p:val>
                                        </p:tav>
                                        <p:tav tm="100000">
                                          <p:val>
                                            <p:strVal val="#ppt_x"/>
                                          </p:val>
                                        </p:tav>
                                      </p:tavLst>
                                    </p:anim>
                                    <p:anim calcmode="lin" valueType="num">
                                      <p:cBhvr additive="base">
                                        <p:cTn id="20" dur="5000" fill="hold"/>
                                        <p:tgtEl>
                                          <p:spTgt spid="11"/>
                                        </p:tgtEl>
                                        <p:attrNameLst>
                                          <p:attrName>ppt_y</p:attrName>
                                        </p:attrNameLst>
                                      </p:cBhvr>
                                      <p:tavLst>
                                        <p:tav tm="0">
                                          <p:val>
                                            <p:strVal val="1+#ppt_h/2"/>
                                          </p:val>
                                        </p:tav>
                                        <p:tav tm="100000">
                                          <p:val>
                                            <p:strVal val="#ppt_y"/>
                                          </p:val>
                                        </p:tav>
                                      </p:tavLst>
                                    </p:anim>
                                  </p:childTnLst>
                                </p:cTn>
                              </p:par>
                              <p:par>
                                <p:cTn id="21" presetID="7" presetClass="entr" presetSubtype="4"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0" fill="hold"/>
                                        <p:tgtEl>
                                          <p:spTgt spid="6"/>
                                        </p:tgtEl>
                                        <p:attrNameLst>
                                          <p:attrName>ppt_x</p:attrName>
                                        </p:attrNameLst>
                                      </p:cBhvr>
                                      <p:tavLst>
                                        <p:tav tm="0">
                                          <p:val>
                                            <p:strVal val="#ppt_x"/>
                                          </p:val>
                                        </p:tav>
                                        <p:tav tm="100000">
                                          <p:val>
                                            <p:strVal val="#ppt_x"/>
                                          </p:val>
                                        </p:tav>
                                      </p:tavLst>
                                    </p:anim>
                                    <p:anim calcmode="lin" valueType="num">
                                      <p:cBhvr additive="base">
                                        <p:cTn id="24" dur="5000" fill="hold"/>
                                        <p:tgtEl>
                                          <p:spTgt spid="6"/>
                                        </p:tgtEl>
                                        <p:attrNameLst>
                                          <p:attrName>ppt_y</p:attrName>
                                        </p:attrNameLst>
                                      </p:cBhvr>
                                      <p:tavLst>
                                        <p:tav tm="0">
                                          <p:val>
                                            <p:strVal val="1+#ppt_h/2"/>
                                          </p:val>
                                        </p:tav>
                                        <p:tav tm="100000">
                                          <p:val>
                                            <p:strVal val="#ppt_y"/>
                                          </p:val>
                                        </p:tav>
                                      </p:tavLst>
                                    </p:anim>
                                  </p:childTnLst>
                                </p:cTn>
                              </p:par>
                              <p:par>
                                <p:cTn id="25" presetID="7" presetClass="entr" presetSubtype="4"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0" fill="hold"/>
                                        <p:tgtEl>
                                          <p:spTgt spid="8"/>
                                        </p:tgtEl>
                                        <p:attrNameLst>
                                          <p:attrName>ppt_x</p:attrName>
                                        </p:attrNameLst>
                                      </p:cBhvr>
                                      <p:tavLst>
                                        <p:tav tm="0">
                                          <p:val>
                                            <p:strVal val="#ppt_x"/>
                                          </p:val>
                                        </p:tav>
                                        <p:tav tm="100000">
                                          <p:val>
                                            <p:strVal val="#ppt_x"/>
                                          </p:val>
                                        </p:tav>
                                      </p:tavLst>
                                    </p:anim>
                                    <p:anim calcmode="lin" valueType="num">
                                      <p:cBhvr additive="base">
                                        <p:cTn id="28" dur="5000" fill="hold"/>
                                        <p:tgtEl>
                                          <p:spTgt spid="8"/>
                                        </p:tgtEl>
                                        <p:attrNameLst>
                                          <p:attrName>ppt_y</p:attrName>
                                        </p:attrNameLst>
                                      </p:cBhvr>
                                      <p:tavLst>
                                        <p:tav tm="0">
                                          <p:val>
                                            <p:strVal val="1+#ppt_h/2"/>
                                          </p:val>
                                        </p:tav>
                                        <p:tav tm="100000">
                                          <p:val>
                                            <p:strVal val="#ppt_y"/>
                                          </p:val>
                                        </p:tav>
                                      </p:tavLst>
                                    </p:anim>
                                  </p:childTnLst>
                                </p:cTn>
                              </p:par>
                              <p:par>
                                <p:cTn id="29" presetID="7" presetClass="entr" presetSubtype="4"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0" fill="hold"/>
                                        <p:tgtEl>
                                          <p:spTgt spid="10"/>
                                        </p:tgtEl>
                                        <p:attrNameLst>
                                          <p:attrName>ppt_x</p:attrName>
                                        </p:attrNameLst>
                                      </p:cBhvr>
                                      <p:tavLst>
                                        <p:tav tm="0">
                                          <p:val>
                                            <p:strVal val="#ppt_x"/>
                                          </p:val>
                                        </p:tav>
                                        <p:tav tm="100000">
                                          <p:val>
                                            <p:strVal val="#ppt_x"/>
                                          </p:val>
                                        </p:tav>
                                      </p:tavLst>
                                    </p:anim>
                                    <p:anim calcmode="lin" valueType="num">
                                      <p:cBhvr additive="base">
                                        <p:cTn id="32" dur="5000" fill="hold"/>
                                        <p:tgtEl>
                                          <p:spTgt spid="10"/>
                                        </p:tgtEl>
                                        <p:attrNameLst>
                                          <p:attrName>ppt_y</p:attrName>
                                        </p:attrNameLst>
                                      </p:cBhvr>
                                      <p:tavLst>
                                        <p:tav tm="0">
                                          <p:val>
                                            <p:strVal val="1+#ppt_h/2"/>
                                          </p:val>
                                        </p:tav>
                                        <p:tav tm="100000">
                                          <p:val>
                                            <p:strVal val="#ppt_y"/>
                                          </p:val>
                                        </p:tav>
                                      </p:tavLst>
                                    </p:anim>
                                  </p:childTnLst>
                                </p:cTn>
                              </p:par>
                              <p:par>
                                <p:cTn id="33" presetID="7"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0" fill="hold"/>
                                        <p:tgtEl>
                                          <p:spTgt spid="12"/>
                                        </p:tgtEl>
                                        <p:attrNameLst>
                                          <p:attrName>ppt_x</p:attrName>
                                        </p:attrNameLst>
                                      </p:cBhvr>
                                      <p:tavLst>
                                        <p:tav tm="0">
                                          <p:val>
                                            <p:strVal val="#ppt_x"/>
                                          </p:val>
                                        </p:tav>
                                        <p:tav tm="100000">
                                          <p:val>
                                            <p:strVal val="#ppt_x"/>
                                          </p:val>
                                        </p:tav>
                                      </p:tavLst>
                                    </p:anim>
                                    <p:anim calcmode="lin" valueType="num">
                                      <p:cBhvr additive="base">
                                        <p:cTn id="36" dur="5000" fill="hold"/>
                                        <p:tgtEl>
                                          <p:spTgt spid="12"/>
                                        </p:tgtEl>
                                        <p:attrNameLst>
                                          <p:attrName>ppt_y</p:attrName>
                                        </p:attrNameLst>
                                      </p:cBhvr>
                                      <p:tavLst>
                                        <p:tav tm="0">
                                          <p:val>
                                            <p:strVal val="1+#ppt_h/2"/>
                                          </p:val>
                                        </p:tav>
                                        <p:tav tm="100000">
                                          <p:val>
                                            <p:strVal val="#ppt_y"/>
                                          </p:val>
                                        </p:tav>
                                      </p:tavLst>
                                    </p:anim>
                                  </p:childTnLst>
                                </p:cTn>
                              </p:par>
                              <p:par>
                                <p:cTn id="37" presetID="8" presetClass="emph" presetSubtype="0" fill="hold" nodeType="withEffect">
                                  <p:stCondLst>
                                    <p:cond delay="0"/>
                                  </p:stCondLst>
                                  <p:childTnLst>
                                    <p:animRot by="21600000">
                                      <p:cBhvr>
                                        <p:cTn id="38" dur="5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5000" fill="hold"/>
                                        <p:tgtEl>
                                          <p:spTgt spid="7"/>
                                        </p:tgtEl>
                                        <p:attrNameLst>
                                          <p:attrName>r</p:attrName>
                                        </p:attrNameLst>
                                      </p:cBhvr>
                                    </p:animRot>
                                  </p:childTnLst>
                                </p:cTn>
                              </p:par>
                              <p:par>
                                <p:cTn id="41" presetID="8" presetClass="emph" presetSubtype="0" fill="hold" nodeType="withEffect">
                                  <p:stCondLst>
                                    <p:cond delay="0"/>
                                  </p:stCondLst>
                                  <p:childTnLst>
                                    <p:animRot by="21600000">
                                      <p:cBhvr>
                                        <p:cTn id="42" dur="5000" fill="hold"/>
                                        <p:tgtEl>
                                          <p:spTgt spid="9"/>
                                        </p:tgtEl>
                                        <p:attrNameLst>
                                          <p:attrName>r</p:attrName>
                                        </p:attrNameLst>
                                      </p:cBhvr>
                                    </p:animRot>
                                  </p:childTnLst>
                                </p:cTn>
                              </p:par>
                              <p:par>
                                <p:cTn id="43" presetID="8" presetClass="emph" presetSubtype="0" fill="hold" nodeType="withEffect">
                                  <p:stCondLst>
                                    <p:cond delay="0"/>
                                  </p:stCondLst>
                                  <p:childTnLst>
                                    <p:animRot by="21600000">
                                      <p:cBhvr>
                                        <p:cTn id="44" dur="5000" fill="hold"/>
                                        <p:tgtEl>
                                          <p:spTgt spid="11"/>
                                        </p:tgtEl>
                                        <p:attrNameLst>
                                          <p:attrName>r</p:attrName>
                                        </p:attrNameLst>
                                      </p:cBhvr>
                                    </p:animRot>
                                  </p:childTnLst>
                                </p:cTn>
                              </p:par>
                              <p:par>
                                <p:cTn id="45" presetID="8" presetClass="emph" presetSubtype="0" fill="hold" nodeType="withEffect">
                                  <p:stCondLst>
                                    <p:cond delay="0"/>
                                  </p:stCondLst>
                                  <p:childTnLst>
                                    <p:animRot by="-21600000">
                                      <p:cBhvr>
                                        <p:cTn id="46" dur="5000" fill="hold"/>
                                        <p:tgtEl>
                                          <p:spTgt spid="6"/>
                                        </p:tgtEl>
                                        <p:attrNameLst>
                                          <p:attrName>r</p:attrName>
                                        </p:attrNameLst>
                                      </p:cBhvr>
                                    </p:animRot>
                                  </p:childTnLst>
                                </p:cTn>
                              </p:par>
                              <p:par>
                                <p:cTn id="47" presetID="8" presetClass="emph" presetSubtype="0" fill="hold" nodeType="withEffect">
                                  <p:stCondLst>
                                    <p:cond delay="0"/>
                                  </p:stCondLst>
                                  <p:childTnLst>
                                    <p:animRot by="-21600000">
                                      <p:cBhvr>
                                        <p:cTn id="48" dur="5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5000" fill="hold"/>
                                        <p:tgtEl>
                                          <p:spTgt spid="10"/>
                                        </p:tgtEl>
                                        <p:attrNameLst>
                                          <p:attrName>r</p:attrName>
                                        </p:attrNameLst>
                                      </p:cBhvr>
                                    </p:animRot>
                                  </p:childTnLst>
                                </p:cTn>
                              </p:par>
                              <p:par>
                                <p:cTn id="51" presetID="8" presetClass="emph" presetSubtype="0" fill="hold" nodeType="withEffect">
                                  <p:stCondLst>
                                    <p:cond delay="0"/>
                                  </p:stCondLst>
                                  <p:childTnLst>
                                    <p:animRot by="-21600000">
                                      <p:cBhvr>
                                        <p:cTn id="52" dur="5000" fill="hold"/>
                                        <p:tgtEl>
                                          <p:spTgt spid="12"/>
                                        </p:tgtEl>
                                        <p:attrNameLst>
                                          <p:attrName>r</p:attrName>
                                        </p:attrNameLst>
                                      </p:cBhvr>
                                    </p:animRot>
                                  </p:childTnLst>
                                </p:cTn>
                              </p:par>
                              <p:par>
                                <p:cTn id="53" presetID="7" presetClass="entr" presetSubtype="4"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0" fill="hold"/>
                                        <p:tgtEl>
                                          <p:spTgt spid="13"/>
                                        </p:tgtEl>
                                        <p:attrNameLst>
                                          <p:attrName>ppt_x</p:attrName>
                                        </p:attrNameLst>
                                      </p:cBhvr>
                                      <p:tavLst>
                                        <p:tav tm="0">
                                          <p:val>
                                            <p:strVal val="#ppt_x"/>
                                          </p:val>
                                        </p:tav>
                                        <p:tav tm="100000">
                                          <p:val>
                                            <p:strVal val="#ppt_x"/>
                                          </p:val>
                                        </p:tav>
                                      </p:tavLst>
                                    </p:anim>
                                    <p:anim calcmode="lin" valueType="num">
                                      <p:cBhvr additive="base">
                                        <p:cTn id="56" dur="5000" fill="hold"/>
                                        <p:tgtEl>
                                          <p:spTgt spid="13"/>
                                        </p:tgtEl>
                                        <p:attrNameLst>
                                          <p:attrName>ppt_y</p:attrName>
                                        </p:attrNameLst>
                                      </p:cBhvr>
                                      <p:tavLst>
                                        <p:tav tm="0">
                                          <p:val>
                                            <p:strVal val="1+#ppt_h/2"/>
                                          </p:val>
                                        </p:tav>
                                        <p:tav tm="100000">
                                          <p:val>
                                            <p:strVal val="#ppt_y"/>
                                          </p:val>
                                        </p:tav>
                                      </p:tavLst>
                                    </p:anim>
                                  </p:childTnLst>
                                </p:cTn>
                              </p:par>
                              <p:par>
                                <p:cTn id="57" presetID="7" presetClass="entr" presetSubtype="4"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0" fill="hold"/>
                                        <p:tgtEl>
                                          <p:spTgt spid="15"/>
                                        </p:tgtEl>
                                        <p:attrNameLst>
                                          <p:attrName>ppt_x</p:attrName>
                                        </p:attrNameLst>
                                      </p:cBhvr>
                                      <p:tavLst>
                                        <p:tav tm="0">
                                          <p:val>
                                            <p:strVal val="#ppt_x"/>
                                          </p:val>
                                        </p:tav>
                                        <p:tav tm="100000">
                                          <p:val>
                                            <p:strVal val="#ppt_x"/>
                                          </p:val>
                                        </p:tav>
                                      </p:tavLst>
                                    </p:anim>
                                    <p:anim calcmode="lin" valueType="num">
                                      <p:cBhvr additive="base">
                                        <p:cTn id="60" dur="5000" fill="hold"/>
                                        <p:tgtEl>
                                          <p:spTgt spid="15"/>
                                        </p:tgtEl>
                                        <p:attrNameLst>
                                          <p:attrName>ppt_y</p:attrName>
                                        </p:attrNameLst>
                                      </p:cBhvr>
                                      <p:tavLst>
                                        <p:tav tm="0">
                                          <p:val>
                                            <p:strVal val="1+#ppt_h/2"/>
                                          </p:val>
                                        </p:tav>
                                        <p:tav tm="100000">
                                          <p:val>
                                            <p:strVal val="#ppt_y"/>
                                          </p:val>
                                        </p:tav>
                                      </p:tavLst>
                                    </p:anim>
                                  </p:childTnLst>
                                </p:cTn>
                              </p:par>
                              <p:par>
                                <p:cTn id="61" presetID="7"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5000" fill="hold"/>
                                        <p:tgtEl>
                                          <p:spTgt spid="17"/>
                                        </p:tgtEl>
                                        <p:attrNameLst>
                                          <p:attrName>ppt_x</p:attrName>
                                        </p:attrNameLst>
                                      </p:cBhvr>
                                      <p:tavLst>
                                        <p:tav tm="0">
                                          <p:val>
                                            <p:strVal val="#ppt_x"/>
                                          </p:val>
                                        </p:tav>
                                        <p:tav tm="100000">
                                          <p:val>
                                            <p:strVal val="#ppt_x"/>
                                          </p:val>
                                        </p:tav>
                                      </p:tavLst>
                                    </p:anim>
                                    <p:anim calcmode="lin" valueType="num">
                                      <p:cBhvr additive="base">
                                        <p:cTn id="64" dur="5000" fill="hold"/>
                                        <p:tgtEl>
                                          <p:spTgt spid="17"/>
                                        </p:tgtEl>
                                        <p:attrNameLst>
                                          <p:attrName>ppt_y</p:attrName>
                                        </p:attrNameLst>
                                      </p:cBhvr>
                                      <p:tavLst>
                                        <p:tav tm="0">
                                          <p:val>
                                            <p:strVal val="1+#ppt_h/2"/>
                                          </p:val>
                                        </p:tav>
                                        <p:tav tm="100000">
                                          <p:val>
                                            <p:strVal val="#ppt_y"/>
                                          </p:val>
                                        </p:tav>
                                      </p:tavLst>
                                    </p:anim>
                                  </p:childTnLst>
                                </p:cTn>
                              </p:par>
                              <p:par>
                                <p:cTn id="65" presetID="7" presetClass="entr" presetSubtype="4"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5000" fill="hold"/>
                                        <p:tgtEl>
                                          <p:spTgt spid="19"/>
                                        </p:tgtEl>
                                        <p:attrNameLst>
                                          <p:attrName>ppt_x</p:attrName>
                                        </p:attrNameLst>
                                      </p:cBhvr>
                                      <p:tavLst>
                                        <p:tav tm="0">
                                          <p:val>
                                            <p:strVal val="#ppt_x"/>
                                          </p:val>
                                        </p:tav>
                                        <p:tav tm="100000">
                                          <p:val>
                                            <p:strVal val="#ppt_x"/>
                                          </p:val>
                                        </p:tav>
                                      </p:tavLst>
                                    </p:anim>
                                    <p:anim calcmode="lin" valueType="num">
                                      <p:cBhvr additive="base">
                                        <p:cTn id="68" dur="5000" fill="hold"/>
                                        <p:tgtEl>
                                          <p:spTgt spid="19"/>
                                        </p:tgtEl>
                                        <p:attrNameLst>
                                          <p:attrName>ppt_y</p:attrName>
                                        </p:attrNameLst>
                                      </p:cBhvr>
                                      <p:tavLst>
                                        <p:tav tm="0">
                                          <p:val>
                                            <p:strVal val="1+#ppt_h/2"/>
                                          </p:val>
                                        </p:tav>
                                        <p:tav tm="100000">
                                          <p:val>
                                            <p:strVal val="#ppt_y"/>
                                          </p:val>
                                        </p:tav>
                                      </p:tavLst>
                                    </p:anim>
                                  </p:childTnLst>
                                </p:cTn>
                              </p:par>
                              <p:par>
                                <p:cTn id="69" presetID="7" presetClass="entr" presetSubtype="4"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additive="base">
                                        <p:cTn id="71" dur="5000" fill="hold"/>
                                        <p:tgtEl>
                                          <p:spTgt spid="14"/>
                                        </p:tgtEl>
                                        <p:attrNameLst>
                                          <p:attrName>ppt_x</p:attrName>
                                        </p:attrNameLst>
                                      </p:cBhvr>
                                      <p:tavLst>
                                        <p:tav tm="0">
                                          <p:val>
                                            <p:strVal val="#ppt_x"/>
                                          </p:val>
                                        </p:tav>
                                        <p:tav tm="100000">
                                          <p:val>
                                            <p:strVal val="#ppt_x"/>
                                          </p:val>
                                        </p:tav>
                                      </p:tavLst>
                                    </p:anim>
                                    <p:anim calcmode="lin" valueType="num">
                                      <p:cBhvr additive="base">
                                        <p:cTn id="72" dur="5000" fill="hold"/>
                                        <p:tgtEl>
                                          <p:spTgt spid="14"/>
                                        </p:tgtEl>
                                        <p:attrNameLst>
                                          <p:attrName>ppt_y</p:attrName>
                                        </p:attrNameLst>
                                      </p:cBhvr>
                                      <p:tavLst>
                                        <p:tav tm="0">
                                          <p:val>
                                            <p:strVal val="1+#ppt_h/2"/>
                                          </p:val>
                                        </p:tav>
                                        <p:tav tm="100000">
                                          <p:val>
                                            <p:strVal val="#ppt_y"/>
                                          </p:val>
                                        </p:tav>
                                      </p:tavLst>
                                    </p:anim>
                                  </p:childTnLst>
                                </p:cTn>
                              </p:par>
                              <p:par>
                                <p:cTn id="73" presetID="7" presetClass="entr" presetSubtype="4" fill="hold"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5000" fill="hold"/>
                                        <p:tgtEl>
                                          <p:spTgt spid="16"/>
                                        </p:tgtEl>
                                        <p:attrNameLst>
                                          <p:attrName>ppt_x</p:attrName>
                                        </p:attrNameLst>
                                      </p:cBhvr>
                                      <p:tavLst>
                                        <p:tav tm="0">
                                          <p:val>
                                            <p:strVal val="#ppt_x"/>
                                          </p:val>
                                        </p:tav>
                                        <p:tav tm="100000">
                                          <p:val>
                                            <p:strVal val="#ppt_x"/>
                                          </p:val>
                                        </p:tav>
                                      </p:tavLst>
                                    </p:anim>
                                    <p:anim calcmode="lin" valueType="num">
                                      <p:cBhvr additive="base">
                                        <p:cTn id="76" dur="5000" fill="hold"/>
                                        <p:tgtEl>
                                          <p:spTgt spid="16"/>
                                        </p:tgtEl>
                                        <p:attrNameLst>
                                          <p:attrName>ppt_y</p:attrName>
                                        </p:attrNameLst>
                                      </p:cBhvr>
                                      <p:tavLst>
                                        <p:tav tm="0">
                                          <p:val>
                                            <p:strVal val="1+#ppt_h/2"/>
                                          </p:val>
                                        </p:tav>
                                        <p:tav tm="100000">
                                          <p:val>
                                            <p:strVal val="#ppt_y"/>
                                          </p:val>
                                        </p:tav>
                                      </p:tavLst>
                                    </p:anim>
                                  </p:childTnLst>
                                </p:cTn>
                              </p:par>
                              <p:par>
                                <p:cTn id="77" presetID="7" presetClass="entr" presetSubtype="4"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5000" fill="hold"/>
                                        <p:tgtEl>
                                          <p:spTgt spid="18"/>
                                        </p:tgtEl>
                                        <p:attrNameLst>
                                          <p:attrName>ppt_x</p:attrName>
                                        </p:attrNameLst>
                                      </p:cBhvr>
                                      <p:tavLst>
                                        <p:tav tm="0">
                                          <p:val>
                                            <p:strVal val="#ppt_x"/>
                                          </p:val>
                                        </p:tav>
                                        <p:tav tm="100000">
                                          <p:val>
                                            <p:strVal val="#ppt_x"/>
                                          </p:val>
                                        </p:tav>
                                      </p:tavLst>
                                    </p:anim>
                                    <p:anim calcmode="lin" valueType="num">
                                      <p:cBhvr additive="base">
                                        <p:cTn id="80" dur="5000" fill="hold"/>
                                        <p:tgtEl>
                                          <p:spTgt spid="18"/>
                                        </p:tgtEl>
                                        <p:attrNameLst>
                                          <p:attrName>ppt_y</p:attrName>
                                        </p:attrNameLst>
                                      </p:cBhvr>
                                      <p:tavLst>
                                        <p:tav tm="0">
                                          <p:val>
                                            <p:strVal val="1+#ppt_h/2"/>
                                          </p:val>
                                        </p:tav>
                                        <p:tav tm="100000">
                                          <p:val>
                                            <p:strVal val="#ppt_y"/>
                                          </p:val>
                                        </p:tav>
                                      </p:tavLst>
                                    </p:anim>
                                  </p:childTnLst>
                                </p:cTn>
                              </p:par>
                              <p:par>
                                <p:cTn id="81" presetID="7" presetClass="entr" presetSubtype="4" fill="hold" nodeType="with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additive="base">
                                        <p:cTn id="83" dur="5000" fill="hold"/>
                                        <p:tgtEl>
                                          <p:spTgt spid="20"/>
                                        </p:tgtEl>
                                        <p:attrNameLst>
                                          <p:attrName>ppt_x</p:attrName>
                                        </p:attrNameLst>
                                      </p:cBhvr>
                                      <p:tavLst>
                                        <p:tav tm="0">
                                          <p:val>
                                            <p:strVal val="#ppt_x"/>
                                          </p:val>
                                        </p:tav>
                                        <p:tav tm="100000">
                                          <p:val>
                                            <p:strVal val="#ppt_x"/>
                                          </p:val>
                                        </p:tav>
                                      </p:tavLst>
                                    </p:anim>
                                    <p:anim calcmode="lin" valueType="num">
                                      <p:cBhvr additive="base">
                                        <p:cTn id="84" dur="5000" fill="hold"/>
                                        <p:tgtEl>
                                          <p:spTgt spid="20"/>
                                        </p:tgtEl>
                                        <p:attrNameLst>
                                          <p:attrName>ppt_y</p:attrName>
                                        </p:attrNameLst>
                                      </p:cBhvr>
                                      <p:tavLst>
                                        <p:tav tm="0">
                                          <p:val>
                                            <p:strVal val="1+#ppt_h/2"/>
                                          </p:val>
                                        </p:tav>
                                        <p:tav tm="100000">
                                          <p:val>
                                            <p:strVal val="#ppt_y"/>
                                          </p:val>
                                        </p:tav>
                                      </p:tavLst>
                                    </p:anim>
                                  </p:childTnLst>
                                </p:cTn>
                              </p:par>
                              <p:par>
                                <p:cTn id="85" presetID="8" presetClass="emph" presetSubtype="0" fill="hold" nodeType="withEffect">
                                  <p:stCondLst>
                                    <p:cond delay="0"/>
                                  </p:stCondLst>
                                  <p:childTnLst>
                                    <p:animRot by="21600000">
                                      <p:cBhvr>
                                        <p:cTn id="86" dur="5000" fill="hold"/>
                                        <p:tgtEl>
                                          <p:spTgt spid="13"/>
                                        </p:tgtEl>
                                        <p:attrNameLst>
                                          <p:attrName>r</p:attrName>
                                        </p:attrNameLst>
                                      </p:cBhvr>
                                    </p:animRot>
                                  </p:childTnLst>
                                </p:cTn>
                              </p:par>
                              <p:par>
                                <p:cTn id="87" presetID="8" presetClass="emph" presetSubtype="0" fill="hold" nodeType="withEffect">
                                  <p:stCondLst>
                                    <p:cond delay="0"/>
                                  </p:stCondLst>
                                  <p:childTnLst>
                                    <p:animRot by="21600000">
                                      <p:cBhvr>
                                        <p:cTn id="88" dur="5000" fill="hold"/>
                                        <p:tgtEl>
                                          <p:spTgt spid="15"/>
                                        </p:tgtEl>
                                        <p:attrNameLst>
                                          <p:attrName>r</p:attrName>
                                        </p:attrNameLst>
                                      </p:cBhvr>
                                    </p:animRot>
                                  </p:childTnLst>
                                </p:cTn>
                              </p:par>
                              <p:par>
                                <p:cTn id="89" presetID="8" presetClass="emph" presetSubtype="0" fill="hold" nodeType="withEffect">
                                  <p:stCondLst>
                                    <p:cond delay="0"/>
                                  </p:stCondLst>
                                  <p:childTnLst>
                                    <p:animRot by="21600000">
                                      <p:cBhvr>
                                        <p:cTn id="90" dur="5000" fill="hold"/>
                                        <p:tgtEl>
                                          <p:spTgt spid="17"/>
                                        </p:tgtEl>
                                        <p:attrNameLst>
                                          <p:attrName>r</p:attrName>
                                        </p:attrNameLst>
                                      </p:cBhvr>
                                    </p:animRot>
                                  </p:childTnLst>
                                </p:cTn>
                              </p:par>
                              <p:par>
                                <p:cTn id="91" presetID="8" presetClass="emph" presetSubtype="0" fill="hold" nodeType="withEffect">
                                  <p:stCondLst>
                                    <p:cond delay="0"/>
                                  </p:stCondLst>
                                  <p:childTnLst>
                                    <p:animRot by="21600000">
                                      <p:cBhvr>
                                        <p:cTn id="92" dur="5000" fill="hold"/>
                                        <p:tgtEl>
                                          <p:spTgt spid="19"/>
                                        </p:tgtEl>
                                        <p:attrNameLst>
                                          <p:attrName>r</p:attrName>
                                        </p:attrNameLst>
                                      </p:cBhvr>
                                    </p:animRot>
                                  </p:childTnLst>
                                </p:cTn>
                              </p:par>
                              <p:par>
                                <p:cTn id="93" presetID="8" presetClass="emph" presetSubtype="0" fill="hold" nodeType="withEffect">
                                  <p:stCondLst>
                                    <p:cond delay="0"/>
                                  </p:stCondLst>
                                  <p:childTnLst>
                                    <p:animRot by="-21600000">
                                      <p:cBhvr>
                                        <p:cTn id="94" dur="5000" fill="hold"/>
                                        <p:tgtEl>
                                          <p:spTgt spid="14"/>
                                        </p:tgtEl>
                                        <p:attrNameLst>
                                          <p:attrName>r</p:attrName>
                                        </p:attrNameLst>
                                      </p:cBhvr>
                                    </p:animRot>
                                  </p:childTnLst>
                                </p:cTn>
                              </p:par>
                              <p:par>
                                <p:cTn id="95" presetID="8" presetClass="emph" presetSubtype="0" fill="hold" nodeType="withEffect">
                                  <p:stCondLst>
                                    <p:cond delay="0"/>
                                  </p:stCondLst>
                                  <p:childTnLst>
                                    <p:animRot by="-21600000">
                                      <p:cBhvr>
                                        <p:cTn id="96" dur="5000" fill="hold"/>
                                        <p:tgtEl>
                                          <p:spTgt spid="16"/>
                                        </p:tgtEl>
                                        <p:attrNameLst>
                                          <p:attrName>r</p:attrName>
                                        </p:attrNameLst>
                                      </p:cBhvr>
                                    </p:animRot>
                                  </p:childTnLst>
                                </p:cTn>
                              </p:par>
                              <p:par>
                                <p:cTn id="97" presetID="8" presetClass="emph" presetSubtype="0" fill="hold" nodeType="withEffect">
                                  <p:stCondLst>
                                    <p:cond delay="0"/>
                                  </p:stCondLst>
                                  <p:childTnLst>
                                    <p:animRot by="-21600000">
                                      <p:cBhvr>
                                        <p:cTn id="98" dur="5000" fill="hold"/>
                                        <p:tgtEl>
                                          <p:spTgt spid="18"/>
                                        </p:tgtEl>
                                        <p:attrNameLst>
                                          <p:attrName>r</p:attrName>
                                        </p:attrNameLst>
                                      </p:cBhvr>
                                    </p:animRot>
                                  </p:childTnLst>
                                </p:cTn>
                              </p:par>
                              <p:par>
                                <p:cTn id="99" presetID="8" presetClass="emph" presetSubtype="0" fill="hold" nodeType="withEffect">
                                  <p:stCondLst>
                                    <p:cond delay="0"/>
                                  </p:stCondLst>
                                  <p:childTnLst>
                                    <p:animRot by="-21600000">
                                      <p:cBhvr>
                                        <p:cTn id="100" dur="5000" fill="hold"/>
                                        <p:tgtEl>
                                          <p:spTgt spid="20"/>
                                        </p:tgtEl>
                                        <p:attrNameLst>
                                          <p:attrName>r</p:attrName>
                                        </p:attrNameLst>
                                      </p:cBhvr>
                                    </p:animRot>
                                  </p:childTnLst>
                                </p:cTn>
                              </p:par>
                              <p:par>
                                <p:cTn id="101" presetID="7" presetClass="entr" presetSubtype="4"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 calcmode="lin" valueType="num">
                                      <p:cBhvr additive="base">
                                        <p:cTn id="103" dur="5000" fill="hold"/>
                                        <p:tgtEl>
                                          <p:spTgt spid="4"/>
                                        </p:tgtEl>
                                        <p:attrNameLst>
                                          <p:attrName>ppt_x</p:attrName>
                                        </p:attrNameLst>
                                      </p:cBhvr>
                                      <p:tavLst>
                                        <p:tav tm="0">
                                          <p:val>
                                            <p:strVal val="#ppt_x"/>
                                          </p:val>
                                        </p:tav>
                                        <p:tav tm="100000">
                                          <p:val>
                                            <p:strVal val="#ppt_x"/>
                                          </p:val>
                                        </p:tav>
                                      </p:tavLst>
                                    </p:anim>
                                    <p:anim calcmode="lin" valueType="num">
                                      <p:cBhvr additive="base">
                                        <p:cTn id="104" dur="5000" fill="hold"/>
                                        <p:tgtEl>
                                          <p:spTgt spid="4"/>
                                        </p:tgtEl>
                                        <p:attrNameLst>
                                          <p:attrName>ppt_y</p:attrName>
                                        </p:attrNameLst>
                                      </p:cBhvr>
                                      <p:tavLst>
                                        <p:tav tm="0">
                                          <p:val>
                                            <p:strVal val="1+#ppt_h/2"/>
                                          </p:val>
                                        </p:tav>
                                        <p:tav tm="100000">
                                          <p:val>
                                            <p:strVal val="#ppt_y"/>
                                          </p:val>
                                        </p:tav>
                                      </p:tavLst>
                                    </p:anim>
                                  </p:childTnLst>
                                </p:cTn>
                              </p:par>
                              <p:par>
                                <p:cTn id="105" presetID="3" presetClass="entr" presetSubtype="5"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Effect transition="in" filter="blinds(vertical)">
                                      <p:cBhvr>
                                        <p:cTn id="107" dur="5000"/>
                                        <p:tgtEl>
                                          <p:spTgt spid="4"/>
                                        </p:tgtEl>
                                      </p:cBhvr>
                                    </p:animEffect>
                                  </p:childTnLst>
                                </p:cTn>
                              </p:par>
                            </p:childTnLst>
                          </p:cTn>
                        </p:par>
                        <p:par>
                          <p:cTn id="108" fill="hold">
                            <p:stCondLst>
                              <p:cond delay="5000"/>
                            </p:stCondLst>
                            <p:childTnLst>
                              <p:par>
                                <p:cTn id="109" presetID="40" presetClass="entr" presetSubtype="0" fill="hold" grpId="0" nodeType="afterEffect">
                                  <p:stCondLst>
                                    <p:cond delay="0"/>
                                  </p:stCondLst>
                                  <p:iterate type="lt">
                                    <p:tmPct val="10000"/>
                                  </p:iterate>
                                  <p:childTnLst>
                                    <p:set>
                                      <p:cBhvr>
                                        <p:cTn id="110" dur="1" fill="hold">
                                          <p:stCondLst>
                                            <p:cond delay="0"/>
                                          </p:stCondLst>
                                        </p:cTn>
                                        <p:tgtEl>
                                          <p:spTgt spid="21"/>
                                        </p:tgtEl>
                                        <p:attrNameLst>
                                          <p:attrName>style.visibility</p:attrName>
                                        </p:attrNameLst>
                                      </p:cBhvr>
                                      <p:to>
                                        <p:strVal val="visible"/>
                                      </p:to>
                                    </p:set>
                                    <p:animEffect transition="in" filter="fade">
                                      <p:cBhvr>
                                        <p:cTn id="111" dur="1000"/>
                                        <p:tgtEl>
                                          <p:spTgt spid="21"/>
                                        </p:tgtEl>
                                      </p:cBhvr>
                                    </p:animEffect>
                                    <p:anim calcmode="lin" valueType="num">
                                      <p:cBhvr>
                                        <p:cTn id="112" dur="1000" fill="hold"/>
                                        <p:tgtEl>
                                          <p:spTgt spid="21"/>
                                        </p:tgtEl>
                                        <p:attrNameLst>
                                          <p:attrName>ppt_x</p:attrName>
                                        </p:attrNameLst>
                                      </p:cBhvr>
                                      <p:tavLst>
                                        <p:tav tm="0">
                                          <p:val>
                                            <p:strVal val="#ppt_x-.1"/>
                                          </p:val>
                                        </p:tav>
                                        <p:tav tm="100000">
                                          <p:val>
                                            <p:strVal val="#ppt_x"/>
                                          </p:val>
                                        </p:tav>
                                      </p:tavLst>
                                    </p:anim>
                                    <p:anim calcmode="lin" valueType="num">
                                      <p:cBhvr>
                                        <p:cTn id="113"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0.jpg"/>
          <p:cNvPicPr>
            <a:picLocks noChangeAspect="1"/>
          </p:cNvPicPr>
          <p:nvPr/>
        </p:nvPicPr>
        <p:blipFill>
          <a:blip r:embed="rId2" cstate="print"/>
          <a:stretch>
            <a:fillRect/>
          </a:stretch>
        </p:blipFill>
        <p:spPr bwMode="auto">
          <a:xfrm>
            <a:off x="2051720" y="0"/>
            <a:ext cx="511256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Pentágono"/>
          <p:cNvSpPr/>
          <p:nvPr/>
        </p:nvSpPr>
        <p:spPr>
          <a:xfrm>
            <a:off x="0" y="0"/>
            <a:ext cx="2051720" cy="1417638"/>
          </a:xfrm>
          <a:prstGeom prst="homePlate">
            <a:avLst>
              <a:gd name="adj" fmla="val 134598"/>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entágono"/>
          <p:cNvSpPr/>
          <p:nvPr/>
        </p:nvSpPr>
        <p:spPr>
          <a:xfrm flipH="1">
            <a:off x="7164288" y="0"/>
            <a:ext cx="1979712" cy="1344613"/>
          </a:xfrm>
          <a:prstGeom prst="homePlate">
            <a:avLst>
              <a:gd name="adj" fmla="val 125811"/>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Pentágono"/>
          <p:cNvSpPr/>
          <p:nvPr/>
        </p:nvSpPr>
        <p:spPr>
          <a:xfrm>
            <a:off x="0" y="1428750"/>
            <a:ext cx="2051720" cy="1309688"/>
          </a:xfrm>
          <a:prstGeom prst="homePlate">
            <a:avLst>
              <a:gd name="adj" fmla="val 145661"/>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entágono"/>
          <p:cNvSpPr/>
          <p:nvPr/>
        </p:nvSpPr>
        <p:spPr>
          <a:xfrm flipH="1">
            <a:off x="7164287" y="1370013"/>
            <a:ext cx="1970187" cy="1343025"/>
          </a:xfrm>
          <a:prstGeom prst="homePlate">
            <a:avLst>
              <a:gd name="adj" fmla="val 133601"/>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entágono"/>
          <p:cNvSpPr/>
          <p:nvPr/>
        </p:nvSpPr>
        <p:spPr>
          <a:xfrm>
            <a:off x="0" y="2738438"/>
            <a:ext cx="2051720" cy="1428750"/>
          </a:xfrm>
          <a:prstGeom prst="homePlate">
            <a:avLst>
              <a:gd name="adj" fmla="val 133523"/>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entágono"/>
          <p:cNvSpPr/>
          <p:nvPr/>
        </p:nvSpPr>
        <p:spPr>
          <a:xfrm flipH="1">
            <a:off x="7164287" y="2738438"/>
            <a:ext cx="1970187" cy="1428750"/>
          </a:xfrm>
          <a:prstGeom prst="homePlate">
            <a:avLst>
              <a:gd name="adj" fmla="val 126734"/>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entágono"/>
          <p:cNvSpPr/>
          <p:nvPr/>
        </p:nvSpPr>
        <p:spPr>
          <a:xfrm>
            <a:off x="0" y="4152900"/>
            <a:ext cx="2051720" cy="1562100"/>
          </a:xfrm>
          <a:prstGeom prst="homePlate">
            <a:avLst>
              <a:gd name="adj" fmla="val 122183"/>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entágono"/>
          <p:cNvSpPr/>
          <p:nvPr/>
        </p:nvSpPr>
        <p:spPr>
          <a:xfrm flipH="1">
            <a:off x="7163534" y="4167188"/>
            <a:ext cx="1980466" cy="1547812"/>
          </a:xfrm>
          <a:prstGeom prst="homePlate">
            <a:avLst>
              <a:gd name="adj" fmla="val 117925"/>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3" name="12 Imagen" descr="Imagen39.jpg"/>
          <p:cNvPicPr>
            <a:picLocks noChangeAspect="1"/>
          </p:cNvPicPr>
          <p:nvPr/>
        </p:nvPicPr>
        <p:blipFill>
          <a:blip r:embed="rId2" cstate="print"/>
          <a:stretch>
            <a:fillRect/>
          </a:stretch>
        </p:blipFill>
        <p:spPr bwMode="auto">
          <a:xfrm>
            <a:off x="2051720" y="0"/>
            <a:ext cx="511256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13 CuadroTexto"/>
          <p:cNvSpPr txBox="1"/>
          <p:nvPr/>
        </p:nvSpPr>
        <p:spPr>
          <a:xfrm>
            <a:off x="467544"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familia crece! Málaga conectada con Córdoba en clave de mujer. Y es indirectamente, a través de este lienzo en una colección privada, titulado </a:t>
            </a:r>
            <a:r>
              <a:rPr lang="es-ES" b="1" i="1" dirty="0" smtClean="0">
                <a:effectLst>
                  <a:glow rad="101600">
                    <a:srgbClr val="C00000">
                      <a:alpha val="60000"/>
                    </a:srgbClr>
                  </a:glow>
                  <a:outerShdw blurRad="38100" dist="38100" dir="2700000" algn="tl">
                    <a:srgbClr val="000000">
                      <a:alpha val="43137"/>
                    </a:srgbClr>
                  </a:outerShdw>
                </a:effectLst>
              </a:rPr>
              <a:t>Malagueña,</a:t>
            </a:r>
            <a:r>
              <a:rPr lang="es-ES" i="1" dirty="0" smtClean="0">
                <a:effectLst>
                  <a:glow rad="101600">
                    <a:srgbClr val="C00000">
                      <a:alpha val="60000"/>
                    </a:srgbClr>
                  </a:glow>
                  <a:outerShdw blurRad="38100" dist="38100" dir="2700000" algn="tl">
                    <a:srgbClr val="000000">
                      <a:alpha val="43137"/>
                    </a:srgbClr>
                  </a:outerShdw>
                </a:effectLst>
              </a:rPr>
              <a:t> obra de Julio Romero de Torres, nuestro inconfundible pintor y el mejor embajador de la ciudad en la que nació y murió.</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prism dir="d" isInverted="1"/>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0" fill="hold"/>
                                        <p:tgtEl>
                                          <p:spTgt spid="7"/>
                                        </p:tgtEl>
                                        <p:attrNameLst>
                                          <p:attrName>ppt_x</p:attrName>
                                        </p:attrNameLst>
                                      </p:cBhvr>
                                      <p:tavLst>
                                        <p:tav tm="0">
                                          <p:val>
                                            <p:strVal val="#ppt_x"/>
                                          </p:val>
                                        </p:tav>
                                        <p:tav tm="100000">
                                          <p:val>
                                            <p:strVal val="#ppt_x"/>
                                          </p:val>
                                        </p:tav>
                                      </p:tavLst>
                                    </p:anim>
                                    <p:anim calcmode="lin" valueType="num">
                                      <p:cBhvr additive="base">
                                        <p:cTn id="12" dur="5000" fill="hold"/>
                                        <p:tgtEl>
                                          <p:spTgt spid="7"/>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0" fill="hold"/>
                                        <p:tgtEl>
                                          <p:spTgt spid="9"/>
                                        </p:tgtEl>
                                        <p:attrNameLst>
                                          <p:attrName>ppt_x</p:attrName>
                                        </p:attrNameLst>
                                      </p:cBhvr>
                                      <p:tavLst>
                                        <p:tav tm="0">
                                          <p:val>
                                            <p:strVal val="#ppt_x"/>
                                          </p:val>
                                        </p:tav>
                                        <p:tav tm="100000">
                                          <p:val>
                                            <p:strVal val="#ppt_x"/>
                                          </p:val>
                                        </p:tav>
                                      </p:tavLst>
                                    </p:anim>
                                    <p:anim calcmode="lin" valueType="num">
                                      <p:cBhvr additive="base">
                                        <p:cTn id="16" dur="5000" fill="hold"/>
                                        <p:tgtEl>
                                          <p:spTgt spid="9"/>
                                        </p:tgtEl>
                                        <p:attrNameLst>
                                          <p:attrName>ppt_y</p:attrName>
                                        </p:attrNameLst>
                                      </p:cBhvr>
                                      <p:tavLst>
                                        <p:tav tm="0">
                                          <p:val>
                                            <p:strVal val="1+#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0" fill="hold"/>
                                        <p:tgtEl>
                                          <p:spTgt spid="11"/>
                                        </p:tgtEl>
                                        <p:attrNameLst>
                                          <p:attrName>ppt_x</p:attrName>
                                        </p:attrNameLst>
                                      </p:cBhvr>
                                      <p:tavLst>
                                        <p:tav tm="0">
                                          <p:val>
                                            <p:strVal val="#ppt_x"/>
                                          </p:val>
                                        </p:tav>
                                        <p:tav tm="100000">
                                          <p:val>
                                            <p:strVal val="#ppt_x"/>
                                          </p:val>
                                        </p:tav>
                                      </p:tavLst>
                                    </p:anim>
                                    <p:anim calcmode="lin" valueType="num">
                                      <p:cBhvr additive="base">
                                        <p:cTn id="20" dur="5000" fill="hold"/>
                                        <p:tgtEl>
                                          <p:spTgt spid="11"/>
                                        </p:tgtEl>
                                        <p:attrNameLst>
                                          <p:attrName>ppt_y</p:attrName>
                                        </p:attrNameLst>
                                      </p:cBhvr>
                                      <p:tavLst>
                                        <p:tav tm="0">
                                          <p:val>
                                            <p:strVal val="1+#ppt_h/2"/>
                                          </p:val>
                                        </p:tav>
                                        <p:tav tm="100000">
                                          <p:val>
                                            <p:strVal val="#ppt_y"/>
                                          </p:val>
                                        </p:tav>
                                      </p:tavLst>
                                    </p:anim>
                                  </p:childTnLst>
                                </p:cTn>
                              </p:par>
                              <p:par>
                                <p:cTn id="21" presetID="7" presetClass="entr" presetSubtype="4"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0" fill="hold"/>
                                        <p:tgtEl>
                                          <p:spTgt spid="6"/>
                                        </p:tgtEl>
                                        <p:attrNameLst>
                                          <p:attrName>ppt_x</p:attrName>
                                        </p:attrNameLst>
                                      </p:cBhvr>
                                      <p:tavLst>
                                        <p:tav tm="0">
                                          <p:val>
                                            <p:strVal val="#ppt_x"/>
                                          </p:val>
                                        </p:tav>
                                        <p:tav tm="100000">
                                          <p:val>
                                            <p:strVal val="#ppt_x"/>
                                          </p:val>
                                        </p:tav>
                                      </p:tavLst>
                                    </p:anim>
                                    <p:anim calcmode="lin" valueType="num">
                                      <p:cBhvr additive="base">
                                        <p:cTn id="24" dur="5000" fill="hold"/>
                                        <p:tgtEl>
                                          <p:spTgt spid="6"/>
                                        </p:tgtEl>
                                        <p:attrNameLst>
                                          <p:attrName>ppt_y</p:attrName>
                                        </p:attrNameLst>
                                      </p:cBhvr>
                                      <p:tavLst>
                                        <p:tav tm="0">
                                          <p:val>
                                            <p:strVal val="1+#ppt_h/2"/>
                                          </p:val>
                                        </p:tav>
                                        <p:tav tm="100000">
                                          <p:val>
                                            <p:strVal val="#ppt_y"/>
                                          </p:val>
                                        </p:tav>
                                      </p:tavLst>
                                    </p:anim>
                                  </p:childTnLst>
                                </p:cTn>
                              </p:par>
                              <p:par>
                                <p:cTn id="25" presetID="7" presetClass="entr" presetSubtype="4"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0" fill="hold"/>
                                        <p:tgtEl>
                                          <p:spTgt spid="8"/>
                                        </p:tgtEl>
                                        <p:attrNameLst>
                                          <p:attrName>ppt_x</p:attrName>
                                        </p:attrNameLst>
                                      </p:cBhvr>
                                      <p:tavLst>
                                        <p:tav tm="0">
                                          <p:val>
                                            <p:strVal val="#ppt_x"/>
                                          </p:val>
                                        </p:tav>
                                        <p:tav tm="100000">
                                          <p:val>
                                            <p:strVal val="#ppt_x"/>
                                          </p:val>
                                        </p:tav>
                                      </p:tavLst>
                                    </p:anim>
                                    <p:anim calcmode="lin" valueType="num">
                                      <p:cBhvr additive="base">
                                        <p:cTn id="28" dur="5000" fill="hold"/>
                                        <p:tgtEl>
                                          <p:spTgt spid="8"/>
                                        </p:tgtEl>
                                        <p:attrNameLst>
                                          <p:attrName>ppt_y</p:attrName>
                                        </p:attrNameLst>
                                      </p:cBhvr>
                                      <p:tavLst>
                                        <p:tav tm="0">
                                          <p:val>
                                            <p:strVal val="1+#ppt_h/2"/>
                                          </p:val>
                                        </p:tav>
                                        <p:tav tm="100000">
                                          <p:val>
                                            <p:strVal val="#ppt_y"/>
                                          </p:val>
                                        </p:tav>
                                      </p:tavLst>
                                    </p:anim>
                                  </p:childTnLst>
                                </p:cTn>
                              </p:par>
                              <p:par>
                                <p:cTn id="29" presetID="7" presetClass="entr" presetSubtype="4"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0" fill="hold"/>
                                        <p:tgtEl>
                                          <p:spTgt spid="10"/>
                                        </p:tgtEl>
                                        <p:attrNameLst>
                                          <p:attrName>ppt_x</p:attrName>
                                        </p:attrNameLst>
                                      </p:cBhvr>
                                      <p:tavLst>
                                        <p:tav tm="0">
                                          <p:val>
                                            <p:strVal val="#ppt_x"/>
                                          </p:val>
                                        </p:tav>
                                        <p:tav tm="100000">
                                          <p:val>
                                            <p:strVal val="#ppt_x"/>
                                          </p:val>
                                        </p:tav>
                                      </p:tavLst>
                                    </p:anim>
                                    <p:anim calcmode="lin" valueType="num">
                                      <p:cBhvr additive="base">
                                        <p:cTn id="32" dur="5000" fill="hold"/>
                                        <p:tgtEl>
                                          <p:spTgt spid="10"/>
                                        </p:tgtEl>
                                        <p:attrNameLst>
                                          <p:attrName>ppt_y</p:attrName>
                                        </p:attrNameLst>
                                      </p:cBhvr>
                                      <p:tavLst>
                                        <p:tav tm="0">
                                          <p:val>
                                            <p:strVal val="1+#ppt_h/2"/>
                                          </p:val>
                                        </p:tav>
                                        <p:tav tm="100000">
                                          <p:val>
                                            <p:strVal val="#ppt_y"/>
                                          </p:val>
                                        </p:tav>
                                      </p:tavLst>
                                    </p:anim>
                                  </p:childTnLst>
                                </p:cTn>
                              </p:par>
                              <p:par>
                                <p:cTn id="33" presetID="7"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0" fill="hold"/>
                                        <p:tgtEl>
                                          <p:spTgt spid="12"/>
                                        </p:tgtEl>
                                        <p:attrNameLst>
                                          <p:attrName>ppt_x</p:attrName>
                                        </p:attrNameLst>
                                      </p:cBhvr>
                                      <p:tavLst>
                                        <p:tav tm="0">
                                          <p:val>
                                            <p:strVal val="#ppt_x"/>
                                          </p:val>
                                        </p:tav>
                                        <p:tav tm="100000">
                                          <p:val>
                                            <p:strVal val="#ppt_x"/>
                                          </p:val>
                                        </p:tav>
                                      </p:tavLst>
                                    </p:anim>
                                    <p:anim calcmode="lin" valueType="num">
                                      <p:cBhvr additive="base">
                                        <p:cTn id="36" dur="5000" fill="hold"/>
                                        <p:tgtEl>
                                          <p:spTgt spid="12"/>
                                        </p:tgtEl>
                                        <p:attrNameLst>
                                          <p:attrName>ppt_y</p:attrName>
                                        </p:attrNameLst>
                                      </p:cBhvr>
                                      <p:tavLst>
                                        <p:tav tm="0">
                                          <p:val>
                                            <p:strVal val="1+#ppt_h/2"/>
                                          </p:val>
                                        </p:tav>
                                        <p:tav tm="100000">
                                          <p:val>
                                            <p:strVal val="#ppt_y"/>
                                          </p:val>
                                        </p:tav>
                                      </p:tavLst>
                                    </p:anim>
                                  </p:childTnLst>
                                </p:cTn>
                              </p:par>
                              <p:par>
                                <p:cTn id="37" presetID="8" presetClass="emph" presetSubtype="0" fill="hold" nodeType="withEffect">
                                  <p:stCondLst>
                                    <p:cond delay="0"/>
                                  </p:stCondLst>
                                  <p:childTnLst>
                                    <p:animRot by="21600000">
                                      <p:cBhvr>
                                        <p:cTn id="38" dur="5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5000" fill="hold"/>
                                        <p:tgtEl>
                                          <p:spTgt spid="7"/>
                                        </p:tgtEl>
                                        <p:attrNameLst>
                                          <p:attrName>r</p:attrName>
                                        </p:attrNameLst>
                                      </p:cBhvr>
                                    </p:animRot>
                                  </p:childTnLst>
                                </p:cTn>
                              </p:par>
                              <p:par>
                                <p:cTn id="41" presetID="8" presetClass="emph" presetSubtype="0" fill="hold" nodeType="withEffect">
                                  <p:stCondLst>
                                    <p:cond delay="0"/>
                                  </p:stCondLst>
                                  <p:childTnLst>
                                    <p:animRot by="21600000">
                                      <p:cBhvr>
                                        <p:cTn id="42" dur="5000" fill="hold"/>
                                        <p:tgtEl>
                                          <p:spTgt spid="9"/>
                                        </p:tgtEl>
                                        <p:attrNameLst>
                                          <p:attrName>r</p:attrName>
                                        </p:attrNameLst>
                                      </p:cBhvr>
                                    </p:animRot>
                                  </p:childTnLst>
                                </p:cTn>
                              </p:par>
                              <p:par>
                                <p:cTn id="43" presetID="8" presetClass="emph" presetSubtype="0" fill="hold" nodeType="withEffect">
                                  <p:stCondLst>
                                    <p:cond delay="0"/>
                                  </p:stCondLst>
                                  <p:childTnLst>
                                    <p:animRot by="21600000">
                                      <p:cBhvr>
                                        <p:cTn id="44" dur="5000" fill="hold"/>
                                        <p:tgtEl>
                                          <p:spTgt spid="11"/>
                                        </p:tgtEl>
                                        <p:attrNameLst>
                                          <p:attrName>r</p:attrName>
                                        </p:attrNameLst>
                                      </p:cBhvr>
                                    </p:animRot>
                                  </p:childTnLst>
                                </p:cTn>
                              </p:par>
                              <p:par>
                                <p:cTn id="45" presetID="8" presetClass="emph" presetSubtype="0" fill="hold" nodeType="withEffect">
                                  <p:stCondLst>
                                    <p:cond delay="0"/>
                                  </p:stCondLst>
                                  <p:childTnLst>
                                    <p:animRot by="-21600000">
                                      <p:cBhvr>
                                        <p:cTn id="46" dur="5000" fill="hold"/>
                                        <p:tgtEl>
                                          <p:spTgt spid="6"/>
                                        </p:tgtEl>
                                        <p:attrNameLst>
                                          <p:attrName>r</p:attrName>
                                        </p:attrNameLst>
                                      </p:cBhvr>
                                    </p:animRot>
                                  </p:childTnLst>
                                </p:cTn>
                              </p:par>
                              <p:par>
                                <p:cTn id="47" presetID="8" presetClass="emph" presetSubtype="0" fill="hold" nodeType="withEffect">
                                  <p:stCondLst>
                                    <p:cond delay="0"/>
                                  </p:stCondLst>
                                  <p:childTnLst>
                                    <p:animRot by="-21600000">
                                      <p:cBhvr>
                                        <p:cTn id="48" dur="5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5000" fill="hold"/>
                                        <p:tgtEl>
                                          <p:spTgt spid="10"/>
                                        </p:tgtEl>
                                        <p:attrNameLst>
                                          <p:attrName>r</p:attrName>
                                        </p:attrNameLst>
                                      </p:cBhvr>
                                    </p:animRot>
                                  </p:childTnLst>
                                </p:cTn>
                              </p:par>
                              <p:par>
                                <p:cTn id="51" presetID="8" presetClass="emph" presetSubtype="0" fill="hold" nodeType="withEffect">
                                  <p:stCondLst>
                                    <p:cond delay="0"/>
                                  </p:stCondLst>
                                  <p:childTnLst>
                                    <p:animRot by="-21600000">
                                      <p:cBhvr>
                                        <p:cTn id="52" dur="5000" fill="hold"/>
                                        <p:tgtEl>
                                          <p:spTgt spid="12"/>
                                        </p:tgtEl>
                                        <p:attrNameLst>
                                          <p:attrName>r</p:attrName>
                                        </p:attrNameLst>
                                      </p:cBhvr>
                                    </p:animRot>
                                  </p:childTnLst>
                                </p:cTn>
                              </p:par>
                              <p:par>
                                <p:cTn id="53" presetID="17" presetClass="exit" presetSubtype="8" fill="hold" nodeType="withEffect">
                                  <p:stCondLst>
                                    <p:cond delay="0"/>
                                  </p:stCondLst>
                                  <p:childTnLst>
                                    <p:anim calcmode="lin" valueType="num">
                                      <p:cBhvr>
                                        <p:cTn id="54" dur="5000"/>
                                        <p:tgtEl>
                                          <p:spTgt spid="13"/>
                                        </p:tgtEl>
                                        <p:attrNameLst>
                                          <p:attrName>ppt_x</p:attrName>
                                        </p:attrNameLst>
                                      </p:cBhvr>
                                      <p:tavLst>
                                        <p:tav tm="0">
                                          <p:val>
                                            <p:strVal val="ppt_x"/>
                                          </p:val>
                                        </p:tav>
                                        <p:tav tm="100000">
                                          <p:val>
                                            <p:strVal val="ppt_x-ppt_w/2"/>
                                          </p:val>
                                        </p:tav>
                                      </p:tavLst>
                                    </p:anim>
                                    <p:anim calcmode="lin" valueType="num">
                                      <p:cBhvr>
                                        <p:cTn id="55" dur="5000"/>
                                        <p:tgtEl>
                                          <p:spTgt spid="13"/>
                                        </p:tgtEl>
                                        <p:attrNameLst>
                                          <p:attrName>ppt_y</p:attrName>
                                        </p:attrNameLst>
                                      </p:cBhvr>
                                      <p:tavLst>
                                        <p:tav tm="0">
                                          <p:val>
                                            <p:strVal val="ppt_y"/>
                                          </p:val>
                                        </p:tav>
                                        <p:tav tm="100000">
                                          <p:val>
                                            <p:strVal val="ppt_y"/>
                                          </p:val>
                                        </p:tav>
                                      </p:tavLst>
                                    </p:anim>
                                    <p:anim calcmode="lin" valueType="num">
                                      <p:cBhvr>
                                        <p:cTn id="56" dur="5000"/>
                                        <p:tgtEl>
                                          <p:spTgt spid="13"/>
                                        </p:tgtEl>
                                        <p:attrNameLst>
                                          <p:attrName>ppt_w</p:attrName>
                                        </p:attrNameLst>
                                      </p:cBhvr>
                                      <p:tavLst>
                                        <p:tav tm="0">
                                          <p:val>
                                            <p:strVal val="ppt_w"/>
                                          </p:val>
                                        </p:tav>
                                        <p:tav tm="100000">
                                          <p:val>
                                            <p:fltVal val="0"/>
                                          </p:val>
                                        </p:tav>
                                      </p:tavLst>
                                    </p:anim>
                                    <p:anim calcmode="lin" valueType="num">
                                      <p:cBhvr>
                                        <p:cTn id="57" dur="5000"/>
                                        <p:tgtEl>
                                          <p:spTgt spid="13"/>
                                        </p:tgtEl>
                                        <p:attrNameLst>
                                          <p:attrName>ppt_h</p:attrName>
                                        </p:attrNameLst>
                                      </p:cBhvr>
                                      <p:tavLst>
                                        <p:tav tm="0">
                                          <p:val>
                                            <p:strVal val="ppt_h"/>
                                          </p:val>
                                        </p:tav>
                                        <p:tav tm="100000">
                                          <p:val>
                                            <p:strVal val="ppt_h"/>
                                          </p:val>
                                        </p:tav>
                                      </p:tavLst>
                                    </p:anim>
                                    <p:set>
                                      <p:cBhvr>
                                        <p:cTn id="58" dur="1" fill="hold">
                                          <p:stCondLst>
                                            <p:cond delay="4999"/>
                                          </p:stCondLst>
                                        </p:cTn>
                                        <p:tgtEl>
                                          <p:spTgt spid="13"/>
                                        </p:tgtEl>
                                        <p:attrNameLst>
                                          <p:attrName>style.visibility</p:attrName>
                                        </p:attrNameLst>
                                      </p:cBhvr>
                                      <p:to>
                                        <p:strVal val="hidden"/>
                                      </p:to>
                                    </p:set>
                                  </p:childTnLst>
                                </p:cTn>
                              </p:par>
                              <p:par>
                                <p:cTn id="59" presetID="2" presetClass="entr" presetSubtype="4"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0" fill="hold"/>
                                        <p:tgtEl>
                                          <p:spTgt spid="13"/>
                                        </p:tgtEl>
                                        <p:attrNameLst>
                                          <p:attrName>ppt_x</p:attrName>
                                        </p:attrNameLst>
                                      </p:cBhvr>
                                      <p:tavLst>
                                        <p:tav tm="0">
                                          <p:val>
                                            <p:strVal val="#ppt_x"/>
                                          </p:val>
                                        </p:tav>
                                        <p:tav tm="100000">
                                          <p:val>
                                            <p:strVal val="#ppt_x"/>
                                          </p:val>
                                        </p:tav>
                                      </p:tavLst>
                                    </p:anim>
                                    <p:anim calcmode="lin" valueType="num">
                                      <p:cBhvr additive="base">
                                        <p:cTn id="62" dur="5000" fill="hold"/>
                                        <p:tgtEl>
                                          <p:spTgt spid="13"/>
                                        </p:tgtEl>
                                        <p:attrNameLst>
                                          <p:attrName>ppt_y</p:attrName>
                                        </p:attrNameLst>
                                      </p:cBhvr>
                                      <p:tavLst>
                                        <p:tav tm="0">
                                          <p:val>
                                            <p:strVal val="1+#ppt_h/2"/>
                                          </p:val>
                                        </p:tav>
                                        <p:tav tm="100000">
                                          <p:val>
                                            <p:strVal val="#ppt_y"/>
                                          </p:val>
                                        </p:tav>
                                      </p:tavLst>
                                    </p:anim>
                                  </p:childTnLst>
                                </p:cTn>
                              </p:par>
                              <p:par>
                                <p:cTn id="63" presetID="17" presetClass="entr" presetSubtype="2"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p:cTn id="65" dur="5000" fill="hold"/>
                                        <p:tgtEl>
                                          <p:spTgt spid="4"/>
                                        </p:tgtEl>
                                        <p:attrNameLst>
                                          <p:attrName>ppt_x</p:attrName>
                                        </p:attrNameLst>
                                      </p:cBhvr>
                                      <p:tavLst>
                                        <p:tav tm="0">
                                          <p:val>
                                            <p:strVal val="#ppt_x+#ppt_w/2"/>
                                          </p:val>
                                        </p:tav>
                                        <p:tav tm="100000">
                                          <p:val>
                                            <p:strVal val="#ppt_x"/>
                                          </p:val>
                                        </p:tav>
                                      </p:tavLst>
                                    </p:anim>
                                    <p:anim calcmode="lin" valueType="num">
                                      <p:cBhvr>
                                        <p:cTn id="66" dur="5000" fill="hold"/>
                                        <p:tgtEl>
                                          <p:spTgt spid="4"/>
                                        </p:tgtEl>
                                        <p:attrNameLst>
                                          <p:attrName>ppt_y</p:attrName>
                                        </p:attrNameLst>
                                      </p:cBhvr>
                                      <p:tavLst>
                                        <p:tav tm="0">
                                          <p:val>
                                            <p:strVal val="#ppt_y"/>
                                          </p:val>
                                        </p:tav>
                                        <p:tav tm="100000">
                                          <p:val>
                                            <p:strVal val="#ppt_y"/>
                                          </p:val>
                                        </p:tav>
                                      </p:tavLst>
                                    </p:anim>
                                    <p:anim calcmode="lin" valueType="num">
                                      <p:cBhvr>
                                        <p:cTn id="67" dur="5000" fill="hold"/>
                                        <p:tgtEl>
                                          <p:spTgt spid="4"/>
                                        </p:tgtEl>
                                        <p:attrNameLst>
                                          <p:attrName>ppt_w</p:attrName>
                                        </p:attrNameLst>
                                      </p:cBhvr>
                                      <p:tavLst>
                                        <p:tav tm="0">
                                          <p:val>
                                            <p:fltVal val="0"/>
                                          </p:val>
                                        </p:tav>
                                        <p:tav tm="100000">
                                          <p:val>
                                            <p:strVal val="#ppt_w"/>
                                          </p:val>
                                        </p:tav>
                                      </p:tavLst>
                                    </p:anim>
                                    <p:anim calcmode="lin" valueType="num">
                                      <p:cBhvr>
                                        <p:cTn id="68" dur="5000" fill="hold"/>
                                        <p:tgtEl>
                                          <p:spTgt spid="4"/>
                                        </p:tgtEl>
                                        <p:attrNameLst>
                                          <p:attrName>ppt_h</p:attrName>
                                        </p:attrNameLst>
                                      </p:cBhvr>
                                      <p:tavLst>
                                        <p:tav tm="0">
                                          <p:val>
                                            <p:strVal val="#ppt_h"/>
                                          </p:val>
                                        </p:tav>
                                        <p:tav tm="100000">
                                          <p:val>
                                            <p:strVal val="#ppt_h"/>
                                          </p:val>
                                        </p:tav>
                                      </p:tavLst>
                                    </p:anim>
                                  </p:childTnLst>
                                </p:cTn>
                              </p:par>
                              <p:par>
                                <p:cTn id="69" presetID="2" presetClass="entr" presetSubtype="4"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additive="base">
                                        <p:cTn id="71" dur="5000" fill="hold"/>
                                        <p:tgtEl>
                                          <p:spTgt spid="4"/>
                                        </p:tgtEl>
                                        <p:attrNameLst>
                                          <p:attrName>ppt_x</p:attrName>
                                        </p:attrNameLst>
                                      </p:cBhvr>
                                      <p:tavLst>
                                        <p:tav tm="0">
                                          <p:val>
                                            <p:strVal val="#ppt_x"/>
                                          </p:val>
                                        </p:tav>
                                        <p:tav tm="100000">
                                          <p:val>
                                            <p:strVal val="#ppt_x"/>
                                          </p:val>
                                        </p:tav>
                                      </p:tavLst>
                                    </p:anim>
                                    <p:anim calcmode="lin" valueType="num">
                                      <p:cBhvr additive="base">
                                        <p:cTn id="72" dur="5000" fill="hold"/>
                                        <p:tgtEl>
                                          <p:spTgt spid="4"/>
                                        </p:tgtEl>
                                        <p:attrNameLst>
                                          <p:attrName>ppt_y</p:attrName>
                                        </p:attrNameLst>
                                      </p:cBhvr>
                                      <p:tavLst>
                                        <p:tav tm="0">
                                          <p:val>
                                            <p:strVal val="1+#ppt_h/2"/>
                                          </p:val>
                                        </p:tav>
                                        <p:tav tm="100000">
                                          <p:val>
                                            <p:strVal val="#ppt_y"/>
                                          </p:val>
                                        </p:tav>
                                      </p:tavLst>
                                    </p:anim>
                                  </p:childTnLst>
                                </p:cTn>
                              </p:par>
                            </p:childTnLst>
                          </p:cTn>
                        </p:par>
                        <p:par>
                          <p:cTn id="73" fill="hold">
                            <p:stCondLst>
                              <p:cond delay="5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4"/>
                                        </p:tgtEl>
                                        <p:attrNameLst>
                                          <p:attrName>style.visibility</p:attrName>
                                        </p:attrNameLst>
                                      </p:cBhvr>
                                      <p:to>
                                        <p:strVal val="visible"/>
                                      </p:to>
                                    </p:set>
                                    <p:animEffect transition="in" filter="fade">
                                      <p:cBhvr>
                                        <p:cTn id="76" dur="1000"/>
                                        <p:tgtEl>
                                          <p:spTgt spid="14"/>
                                        </p:tgtEl>
                                      </p:cBhvr>
                                    </p:animEffect>
                                    <p:anim calcmode="lin" valueType="num">
                                      <p:cBhvr>
                                        <p:cTn id="77" dur="1000" fill="hold"/>
                                        <p:tgtEl>
                                          <p:spTgt spid="14"/>
                                        </p:tgtEl>
                                        <p:attrNameLst>
                                          <p:attrName>ppt_x</p:attrName>
                                        </p:attrNameLst>
                                      </p:cBhvr>
                                      <p:tavLst>
                                        <p:tav tm="0">
                                          <p:val>
                                            <p:strVal val="#ppt_x-.1"/>
                                          </p:val>
                                        </p:tav>
                                        <p:tav tm="100000">
                                          <p:val>
                                            <p:strVal val="#ppt_x"/>
                                          </p:val>
                                        </p:tav>
                                      </p:tavLst>
                                    </p:anim>
                                    <p:anim calcmode="lin" valueType="num">
                                      <p:cBhvr>
                                        <p:cTn id="7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a:off x="2195736" y="0"/>
            <a:ext cx="4752528"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Franja diagonal"/>
          <p:cNvSpPr/>
          <p:nvPr/>
        </p:nvSpPr>
        <p:spPr>
          <a:xfrm flipH="1">
            <a:off x="0" y="0"/>
            <a:ext cx="2124075" cy="892175"/>
          </a:xfrm>
          <a:prstGeom prst="diagStripe">
            <a:avLst>
              <a:gd name="adj" fmla="val 66842"/>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Franja diagonal"/>
          <p:cNvSpPr/>
          <p:nvPr/>
        </p:nvSpPr>
        <p:spPr>
          <a:xfrm flipH="1">
            <a:off x="0" y="536575"/>
            <a:ext cx="2124075" cy="892175"/>
          </a:xfrm>
          <a:prstGeom prst="diagStripe">
            <a:avLst>
              <a:gd name="adj" fmla="val 66842"/>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Franja diagonal"/>
          <p:cNvSpPr/>
          <p:nvPr/>
        </p:nvSpPr>
        <p:spPr>
          <a:xfrm flipH="1">
            <a:off x="0" y="1071563"/>
            <a:ext cx="2124075" cy="892175"/>
          </a:xfrm>
          <a:prstGeom prst="diagStripe">
            <a:avLst>
              <a:gd name="adj" fmla="val 66842"/>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Franja diagonal"/>
          <p:cNvSpPr/>
          <p:nvPr/>
        </p:nvSpPr>
        <p:spPr>
          <a:xfrm flipH="1">
            <a:off x="0" y="1608138"/>
            <a:ext cx="2124075" cy="892175"/>
          </a:xfrm>
          <a:prstGeom prst="diagStripe">
            <a:avLst>
              <a:gd name="adj" fmla="val 66842"/>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Franja diagonal"/>
          <p:cNvSpPr/>
          <p:nvPr/>
        </p:nvSpPr>
        <p:spPr>
          <a:xfrm flipH="1">
            <a:off x="0" y="2084388"/>
            <a:ext cx="2124075" cy="892175"/>
          </a:xfrm>
          <a:prstGeom prst="diagStripe">
            <a:avLst>
              <a:gd name="adj" fmla="val 66842"/>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Franja diagonal"/>
          <p:cNvSpPr/>
          <p:nvPr/>
        </p:nvSpPr>
        <p:spPr>
          <a:xfrm flipH="1">
            <a:off x="0" y="2619375"/>
            <a:ext cx="2124075" cy="892175"/>
          </a:xfrm>
          <a:prstGeom prst="diagStripe">
            <a:avLst>
              <a:gd name="adj" fmla="val 66842"/>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Franja diagonal"/>
          <p:cNvSpPr/>
          <p:nvPr/>
        </p:nvSpPr>
        <p:spPr>
          <a:xfrm flipH="1">
            <a:off x="0" y="3155950"/>
            <a:ext cx="2124075" cy="892175"/>
          </a:xfrm>
          <a:prstGeom prst="diagStripe">
            <a:avLst>
              <a:gd name="adj" fmla="val 66842"/>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Franja diagonal"/>
          <p:cNvSpPr/>
          <p:nvPr/>
        </p:nvSpPr>
        <p:spPr>
          <a:xfrm flipH="1">
            <a:off x="0" y="3690938"/>
            <a:ext cx="2124075" cy="892175"/>
          </a:xfrm>
          <a:prstGeom prst="diagStripe">
            <a:avLst>
              <a:gd name="adj" fmla="val 66842"/>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Franja diagonal"/>
          <p:cNvSpPr/>
          <p:nvPr/>
        </p:nvSpPr>
        <p:spPr>
          <a:xfrm flipH="1">
            <a:off x="0" y="4286250"/>
            <a:ext cx="2124075" cy="892175"/>
          </a:xfrm>
          <a:prstGeom prst="diagStripe">
            <a:avLst>
              <a:gd name="adj" fmla="val 66842"/>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Franja diagonal"/>
          <p:cNvSpPr/>
          <p:nvPr/>
        </p:nvSpPr>
        <p:spPr>
          <a:xfrm flipH="1">
            <a:off x="0" y="4822825"/>
            <a:ext cx="2124075" cy="892175"/>
          </a:xfrm>
          <a:prstGeom prst="diagStripe">
            <a:avLst>
              <a:gd name="adj" fmla="val 66842"/>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Franja diagonal"/>
          <p:cNvSpPr/>
          <p:nvPr/>
        </p:nvSpPr>
        <p:spPr>
          <a:xfrm>
            <a:off x="7019925" y="476250"/>
            <a:ext cx="2124075" cy="1012825"/>
          </a:xfrm>
          <a:prstGeom prst="diagStripe">
            <a:avLst>
              <a:gd name="adj" fmla="val 71163"/>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Franja diagonal"/>
          <p:cNvSpPr/>
          <p:nvPr/>
        </p:nvSpPr>
        <p:spPr>
          <a:xfrm>
            <a:off x="7019925" y="0"/>
            <a:ext cx="2124075" cy="985838"/>
          </a:xfrm>
          <a:prstGeom prst="diagStripe">
            <a:avLst>
              <a:gd name="adj" fmla="val 63602"/>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Franja diagonal"/>
          <p:cNvSpPr/>
          <p:nvPr/>
        </p:nvSpPr>
        <p:spPr>
          <a:xfrm>
            <a:off x="7019925" y="1012825"/>
            <a:ext cx="2124075" cy="1069975"/>
          </a:xfrm>
          <a:prstGeom prst="diagStripe">
            <a:avLst>
              <a:gd name="adj" fmla="val 66842"/>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Franja diagonal"/>
          <p:cNvSpPr/>
          <p:nvPr/>
        </p:nvSpPr>
        <p:spPr>
          <a:xfrm>
            <a:off x="7019925" y="1547813"/>
            <a:ext cx="2124075" cy="1071562"/>
          </a:xfrm>
          <a:prstGeom prst="diagStripe">
            <a:avLst>
              <a:gd name="adj" fmla="val 66842"/>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Franja diagonal"/>
          <p:cNvSpPr/>
          <p:nvPr/>
        </p:nvSpPr>
        <p:spPr>
          <a:xfrm>
            <a:off x="7019925" y="2560638"/>
            <a:ext cx="2124075" cy="1069975"/>
          </a:xfrm>
          <a:prstGeom prst="diagStripe">
            <a:avLst>
              <a:gd name="adj" fmla="val 66842"/>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Franja diagonal"/>
          <p:cNvSpPr/>
          <p:nvPr/>
        </p:nvSpPr>
        <p:spPr>
          <a:xfrm>
            <a:off x="7019925" y="2084388"/>
            <a:ext cx="2124075" cy="1069975"/>
          </a:xfrm>
          <a:prstGeom prst="diagStripe">
            <a:avLst>
              <a:gd name="adj" fmla="val 66842"/>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Franja diagonal"/>
          <p:cNvSpPr/>
          <p:nvPr/>
        </p:nvSpPr>
        <p:spPr>
          <a:xfrm>
            <a:off x="7019925" y="3095625"/>
            <a:ext cx="2124075" cy="1071563"/>
          </a:xfrm>
          <a:prstGeom prst="diagStripe">
            <a:avLst>
              <a:gd name="adj" fmla="val 66842"/>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Franja diagonal"/>
          <p:cNvSpPr/>
          <p:nvPr/>
        </p:nvSpPr>
        <p:spPr>
          <a:xfrm>
            <a:off x="7019925" y="3632200"/>
            <a:ext cx="2124075" cy="1069975"/>
          </a:xfrm>
          <a:prstGeom prst="diagStripe">
            <a:avLst>
              <a:gd name="adj" fmla="val 66842"/>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Franja diagonal"/>
          <p:cNvSpPr/>
          <p:nvPr/>
        </p:nvSpPr>
        <p:spPr>
          <a:xfrm>
            <a:off x="7019925" y="4643438"/>
            <a:ext cx="2124075" cy="1071562"/>
          </a:xfrm>
          <a:prstGeom prst="diagStripe">
            <a:avLst>
              <a:gd name="adj" fmla="val 66842"/>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Franja diagonal"/>
          <p:cNvSpPr/>
          <p:nvPr/>
        </p:nvSpPr>
        <p:spPr>
          <a:xfrm>
            <a:off x="7019925" y="4167188"/>
            <a:ext cx="2124075" cy="1071562"/>
          </a:xfrm>
          <a:prstGeom prst="diagStripe">
            <a:avLst>
              <a:gd name="adj" fmla="val 66842"/>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0" name="29 CuadroTexto"/>
          <p:cNvSpPr txBox="1"/>
          <p:nvPr/>
        </p:nvSpPr>
        <p:spPr>
          <a:xfrm>
            <a:off x="611560" y="4081636"/>
            <a:ext cx="828092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característica más representativa de su obra es la mirada. Una mirada que actúa como espejo del alma, un alma con el cual Romero de Torres consigue transmitir a través de los ojos. Esos ojos inconfundibles, que llegan a transportar las emociones que internamente está sintiendo la modelo, como puede ser el caso de </a:t>
            </a:r>
            <a:r>
              <a:rPr lang="es-ES" b="1" i="1" dirty="0" smtClean="0">
                <a:effectLst>
                  <a:glow rad="101600">
                    <a:srgbClr val="C00000">
                      <a:alpha val="60000"/>
                    </a:srgbClr>
                  </a:glow>
                  <a:outerShdw blurRad="38100" dist="38100" dir="2700000" algn="tl">
                    <a:srgbClr val="000000">
                      <a:alpha val="43137"/>
                    </a:srgbClr>
                  </a:outerShdw>
                </a:effectLst>
              </a:rPr>
              <a:t>Samaritana</a:t>
            </a:r>
            <a:r>
              <a:rPr lang="es-ES" i="1" dirty="0" smtClean="0">
                <a:effectLst>
                  <a:glow rad="101600">
                    <a:srgbClr val="C00000">
                      <a:alpha val="60000"/>
                    </a:srgbClr>
                  </a:glow>
                  <a:outerShdw blurRad="38100" dist="38100" dir="2700000" algn="tl">
                    <a:srgbClr val="000000">
                      <a:alpha val="43137"/>
                    </a:srgbClr>
                  </a:outerShdw>
                </a:effectLst>
              </a:rPr>
              <a:t> (1920).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9000">
        <p14:prism dir="u" isInverted="1"/>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0" fill="hold"/>
                                        <p:tgtEl>
                                          <p:spTgt spid="8"/>
                                        </p:tgtEl>
                                        <p:attrNameLst>
                                          <p:attrName>ppt_x</p:attrName>
                                        </p:attrNameLst>
                                      </p:cBhvr>
                                      <p:tavLst>
                                        <p:tav tm="0">
                                          <p:val>
                                            <p:strVal val="0-#ppt_w/2"/>
                                          </p:val>
                                        </p:tav>
                                        <p:tav tm="100000">
                                          <p:val>
                                            <p:strVal val="#ppt_x"/>
                                          </p:val>
                                        </p:tav>
                                      </p:tavLst>
                                    </p:anim>
                                    <p:anim calcmode="lin" valueType="num">
                                      <p:cBhvr additive="base">
                                        <p:cTn id="8" dur="50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0" fill="hold"/>
                                        <p:tgtEl>
                                          <p:spTgt spid="9"/>
                                        </p:tgtEl>
                                        <p:attrNameLst>
                                          <p:attrName>ppt_x</p:attrName>
                                        </p:attrNameLst>
                                      </p:cBhvr>
                                      <p:tavLst>
                                        <p:tav tm="0">
                                          <p:val>
                                            <p:strVal val="0-#ppt_w/2"/>
                                          </p:val>
                                        </p:tav>
                                        <p:tav tm="100000">
                                          <p:val>
                                            <p:strVal val="#ppt_x"/>
                                          </p:val>
                                        </p:tav>
                                      </p:tavLst>
                                    </p:anim>
                                    <p:anim calcmode="lin" valueType="num">
                                      <p:cBhvr additive="base">
                                        <p:cTn id="12" dur="5000" fill="hold"/>
                                        <p:tgtEl>
                                          <p:spTgt spid="9"/>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0" fill="hold"/>
                                        <p:tgtEl>
                                          <p:spTgt spid="10"/>
                                        </p:tgtEl>
                                        <p:attrNameLst>
                                          <p:attrName>ppt_x</p:attrName>
                                        </p:attrNameLst>
                                      </p:cBhvr>
                                      <p:tavLst>
                                        <p:tav tm="0">
                                          <p:val>
                                            <p:strVal val="0-#ppt_w/2"/>
                                          </p:val>
                                        </p:tav>
                                        <p:tav tm="100000">
                                          <p:val>
                                            <p:strVal val="#ppt_x"/>
                                          </p:val>
                                        </p:tav>
                                      </p:tavLst>
                                    </p:anim>
                                    <p:anim calcmode="lin" valueType="num">
                                      <p:cBhvr additive="base">
                                        <p:cTn id="16" dur="5000" fill="hold"/>
                                        <p:tgtEl>
                                          <p:spTgt spid="10"/>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0" fill="hold"/>
                                        <p:tgtEl>
                                          <p:spTgt spid="11"/>
                                        </p:tgtEl>
                                        <p:attrNameLst>
                                          <p:attrName>ppt_x</p:attrName>
                                        </p:attrNameLst>
                                      </p:cBhvr>
                                      <p:tavLst>
                                        <p:tav tm="0">
                                          <p:val>
                                            <p:strVal val="0-#ppt_w/2"/>
                                          </p:val>
                                        </p:tav>
                                        <p:tav tm="100000">
                                          <p:val>
                                            <p:strVal val="#ppt_x"/>
                                          </p:val>
                                        </p:tav>
                                      </p:tavLst>
                                    </p:anim>
                                    <p:anim calcmode="lin" valueType="num">
                                      <p:cBhvr additive="base">
                                        <p:cTn id="20" dur="5000" fill="hold"/>
                                        <p:tgtEl>
                                          <p:spTgt spid="11"/>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0" fill="hold"/>
                                        <p:tgtEl>
                                          <p:spTgt spid="12"/>
                                        </p:tgtEl>
                                        <p:attrNameLst>
                                          <p:attrName>ppt_x</p:attrName>
                                        </p:attrNameLst>
                                      </p:cBhvr>
                                      <p:tavLst>
                                        <p:tav tm="0">
                                          <p:val>
                                            <p:strVal val="0-#ppt_w/2"/>
                                          </p:val>
                                        </p:tav>
                                        <p:tav tm="100000">
                                          <p:val>
                                            <p:strVal val="#ppt_x"/>
                                          </p:val>
                                        </p:tav>
                                      </p:tavLst>
                                    </p:anim>
                                    <p:anim calcmode="lin" valueType="num">
                                      <p:cBhvr additive="base">
                                        <p:cTn id="24" dur="5000" fill="hold"/>
                                        <p:tgtEl>
                                          <p:spTgt spid="12"/>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0" fill="hold"/>
                                        <p:tgtEl>
                                          <p:spTgt spid="13"/>
                                        </p:tgtEl>
                                        <p:attrNameLst>
                                          <p:attrName>ppt_x</p:attrName>
                                        </p:attrNameLst>
                                      </p:cBhvr>
                                      <p:tavLst>
                                        <p:tav tm="0">
                                          <p:val>
                                            <p:strVal val="0-#ppt_w/2"/>
                                          </p:val>
                                        </p:tav>
                                        <p:tav tm="100000">
                                          <p:val>
                                            <p:strVal val="#ppt_x"/>
                                          </p:val>
                                        </p:tav>
                                      </p:tavLst>
                                    </p:anim>
                                    <p:anim calcmode="lin" valueType="num">
                                      <p:cBhvr additive="base">
                                        <p:cTn id="28" dur="5000" fill="hold"/>
                                        <p:tgtEl>
                                          <p:spTgt spid="13"/>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0" fill="hold"/>
                                        <p:tgtEl>
                                          <p:spTgt spid="14"/>
                                        </p:tgtEl>
                                        <p:attrNameLst>
                                          <p:attrName>ppt_x</p:attrName>
                                        </p:attrNameLst>
                                      </p:cBhvr>
                                      <p:tavLst>
                                        <p:tav tm="0">
                                          <p:val>
                                            <p:strVal val="0-#ppt_w/2"/>
                                          </p:val>
                                        </p:tav>
                                        <p:tav tm="100000">
                                          <p:val>
                                            <p:strVal val="#ppt_x"/>
                                          </p:val>
                                        </p:tav>
                                      </p:tavLst>
                                    </p:anim>
                                    <p:anim calcmode="lin" valueType="num">
                                      <p:cBhvr additive="base">
                                        <p:cTn id="32" dur="5000" fill="hold"/>
                                        <p:tgtEl>
                                          <p:spTgt spid="14"/>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0" fill="hold"/>
                                        <p:tgtEl>
                                          <p:spTgt spid="15"/>
                                        </p:tgtEl>
                                        <p:attrNameLst>
                                          <p:attrName>ppt_x</p:attrName>
                                        </p:attrNameLst>
                                      </p:cBhvr>
                                      <p:tavLst>
                                        <p:tav tm="0">
                                          <p:val>
                                            <p:strVal val="0-#ppt_w/2"/>
                                          </p:val>
                                        </p:tav>
                                        <p:tav tm="100000">
                                          <p:val>
                                            <p:strVal val="#ppt_x"/>
                                          </p:val>
                                        </p:tav>
                                      </p:tavLst>
                                    </p:anim>
                                    <p:anim calcmode="lin" valueType="num">
                                      <p:cBhvr additive="base">
                                        <p:cTn id="36" dur="5000" fill="hold"/>
                                        <p:tgtEl>
                                          <p:spTgt spid="15"/>
                                        </p:tgtEl>
                                        <p:attrNameLst>
                                          <p:attrName>ppt_y</p:attrName>
                                        </p:attrNameLst>
                                      </p:cBhvr>
                                      <p:tavLst>
                                        <p:tav tm="0">
                                          <p:val>
                                            <p:strVal val="0-#ppt_h/2"/>
                                          </p:val>
                                        </p:tav>
                                        <p:tav tm="100000">
                                          <p:val>
                                            <p:strVal val="#ppt_y"/>
                                          </p:val>
                                        </p:tav>
                                      </p:tavLst>
                                    </p:anim>
                                  </p:childTnLst>
                                </p:cTn>
                              </p:par>
                              <p:par>
                                <p:cTn id="37" presetID="2" presetClass="entr" presetSubtype="9"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0" fill="hold"/>
                                        <p:tgtEl>
                                          <p:spTgt spid="16"/>
                                        </p:tgtEl>
                                        <p:attrNameLst>
                                          <p:attrName>ppt_x</p:attrName>
                                        </p:attrNameLst>
                                      </p:cBhvr>
                                      <p:tavLst>
                                        <p:tav tm="0">
                                          <p:val>
                                            <p:strVal val="0-#ppt_w/2"/>
                                          </p:val>
                                        </p:tav>
                                        <p:tav tm="100000">
                                          <p:val>
                                            <p:strVal val="#ppt_x"/>
                                          </p:val>
                                        </p:tav>
                                      </p:tavLst>
                                    </p:anim>
                                    <p:anim calcmode="lin" valueType="num">
                                      <p:cBhvr additive="base">
                                        <p:cTn id="40" dur="5000" fill="hold"/>
                                        <p:tgtEl>
                                          <p:spTgt spid="16"/>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0" fill="hold"/>
                                        <p:tgtEl>
                                          <p:spTgt spid="17"/>
                                        </p:tgtEl>
                                        <p:attrNameLst>
                                          <p:attrName>ppt_x</p:attrName>
                                        </p:attrNameLst>
                                      </p:cBhvr>
                                      <p:tavLst>
                                        <p:tav tm="0">
                                          <p:val>
                                            <p:strVal val="0-#ppt_w/2"/>
                                          </p:val>
                                        </p:tav>
                                        <p:tav tm="100000">
                                          <p:val>
                                            <p:strVal val="#ppt_x"/>
                                          </p:val>
                                        </p:tav>
                                      </p:tavLst>
                                    </p:anim>
                                    <p:anim calcmode="lin" valueType="num">
                                      <p:cBhvr additive="base">
                                        <p:cTn id="44" dur="5000" fill="hold"/>
                                        <p:tgtEl>
                                          <p:spTgt spid="17"/>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additive="base">
                                        <p:cTn id="47" dur="5000" fill="hold"/>
                                        <p:tgtEl>
                                          <p:spTgt spid="20"/>
                                        </p:tgtEl>
                                        <p:attrNameLst>
                                          <p:attrName>ppt_x</p:attrName>
                                        </p:attrNameLst>
                                      </p:cBhvr>
                                      <p:tavLst>
                                        <p:tav tm="0">
                                          <p:val>
                                            <p:strVal val="1+#ppt_w/2"/>
                                          </p:val>
                                        </p:tav>
                                        <p:tav tm="100000">
                                          <p:val>
                                            <p:strVal val="#ppt_x"/>
                                          </p:val>
                                        </p:tav>
                                      </p:tavLst>
                                    </p:anim>
                                    <p:anim calcmode="lin" valueType="num">
                                      <p:cBhvr additive="base">
                                        <p:cTn id="48" dur="5000" fill="hold"/>
                                        <p:tgtEl>
                                          <p:spTgt spid="20"/>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5000" fill="hold"/>
                                        <p:tgtEl>
                                          <p:spTgt spid="21"/>
                                        </p:tgtEl>
                                        <p:attrNameLst>
                                          <p:attrName>ppt_x</p:attrName>
                                        </p:attrNameLst>
                                      </p:cBhvr>
                                      <p:tavLst>
                                        <p:tav tm="0">
                                          <p:val>
                                            <p:strVal val="1+#ppt_w/2"/>
                                          </p:val>
                                        </p:tav>
                                        <p:tav tm="100000">
                                          <p:val>
                                            <p:strVal val="#ppt_x"/>
                                          </p:val>
                                        </p:tav>
                                      </p:tavLst>
                                    </p:anim>
                                    <p:anim calcmode="lin" valueType="num">
                                      <p:cBhvr additive="base">
                                        <p:cTn id="52" dur="5000" fill="hold"/>
                                        <p:tgtEl>
                                          <p:spTgt spid="21"/>
                                        </p:tgtEl>
                                        <p:attrNameLst>
                                          <p:attrName>ppt_y</p:attrName>
                                        </p:attrNameLst>
                                      </p:cBhvr>
                                      <p:tavLst>
                                        <p:tav tm="0">
                                          <p:val>
                                            <p:strVal val="0-#ppt_h/2"/>
                                          </p:val>
                                        </p:tav>
                                        <p:tav tm="100000">
                                          <p:val>
                                            <p:strVal val="#ppt_y"/>
                                          </p:val>
                                        </p:tav>
                                      </p:tavLst>
                                    </p:anim>
                                  </p:childTnLst>
                                </p:cTn>
                              </p:par>
                              <p:par>
                                <p:cTn id="53" presetID="2" presetClass="entr" presetSubtype="3" fill="hold" nodeType="withEffect">
                                  <p:stCondLst>
                                    <p:cond delay="0"/>
                                  </p:stCondLst>
                                  <p:childTnLst>
                                    <p:set>
                                      <p:cBhvr>
                                        <p:cTn id="54" dur="1" fill="hold">
                                          <p:stCondLst>
                                            <p:cond delay="0"/>
                                          </p:stCondLst>
                                        </p:cTn>
                                        <p:tgtEl>
                                          <p:spTgt spid="22"/>
                                        </p:tgtEl>
                                        <p:attrNameLst>
                                          <p:attrName>style.visibility</p:attrName>
                                        </p:attrNameLst>
                                      </p:cBhvr>
                                      <p:to>
                                        <p:strVal val="visible"/>
                                      </p:to>
                                    </p:set>
                                    <p:anim calcmode="lin" valueType="num">
                                      <p:cBhvr additive="base">
                                        <p:cTn id="55" dur="5000" fill="hold"/>
                                        <p:tgtEl>
                                          <p:spTgt spid="22"/>
                                        </p:tgtEl>
                                        <p:attrNameLst>
                                          <p:attrName>ppt_x</p:attrName>
                                        </p:attrNameLst>
                                      </p:cBhvr>
                                      <p:tavLst>
                                        <p:tav tm="0">
                                          <p:val>
                                            <p:strVal val="1+#ppt_w/2"/>
                                          </p:val>
                                        </p:tav>
                                        <p:tav tm="100000">
                                          <p:val>
                                            <p:strVal val="#ppt_x"/>
                                          </p:val>
                                        </p:tav>
                                      </p:tavLst>
                                    </p:anim>
                                    <p:anim calcmode="lin" valueType="num">
                                      <p:cBhvr additive="base">
                                        <p:cTn id="56" dur="5000" fill="hold"/>
                                        <p:tgtEl>
                                          <p:spTgt spid="22"/>
                                        </p:tgtEl>
                                        <p:attrNameLst>
                                          <p:attrName>ppt_y</p:attrName>
                                        </p:attrNameLst>
                                      </p:cBhvr>
                                      <p:tavLst>
                                        <p:tav tm="0">
                                          <p:val>
                                            <p:strVal val="0-#ppt_h/2"/>
                                          </p:val>
                                        </p:tav>
                                        <p:tav tm="100000">
                                          <p:val>
                                            <p:strVal val="#ppt_y"/>
                                          </p:val>
                                        </p:tav>
                                      </p:tavLst>
                                    </p:anim>
                                  </p:childTnLst>
                                </p:cTn>
                              </p:par>
                              <p:par>
                                <p:cTn id="57" presetID="2" presetClass="entr" presetSubtype="3" fill="hold" nodeType="with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5000" fill="hold"/>
                                        <p:tgtEl>
                                          <p:spTgt spid="23"/>
                                        </p:tgtEl>
                                        <p:attrNameLst>
                                          <p:attrName>ppt_x</p:attrName>
                                        </p:attrNameLst>
                                      </p:cBhvr>
                                      <p:tavLst>
                                        <p:tav tm="0">
                                          <p:val>
                                            <p:strVal val="1+#ppt_w/2"/>
                                          </p:val>
                                        </p:tav>
                                        <p:tav tm="100000">
                                          <p:val>
                                            <p:strVal val="#ppt_x"/>
                                          </p:val>
                                        </p:tav>
                                      </p:tavLst>
                                    </p:anim>
                                    <p:anim calcmode="lin" valueType="num">
                                      <p:cBhvr additive="base">
                                        <p:cTn id="60" dur="5000" fill="hold"/>
                                        <p:tgtEl>
                                          <p:spTgt spid="23"/>
                                        </p:tgtEl>
                                        <p:attrNameLst>
                                          <p:attrName>ppt_y</p:attrName>
                                        </p:attrNameLst>
                                      </p:cBhvr>
                                      <p:tavLst>
                                        <p:tav tm="0">
                                          <p:val>
                                            <p:strVal val="0-#ppt_h/2"/>
                                          </p:val>
                                        </p:tav>
                                        <p:tav tm="100000">
                                          <p:val>
                                            <p:strVal val="#ppt_y"/>
                                          </p:val>
                                        </p:tav>
                                      </p:tavLst>
                                    </p:anim>
                                  </p:childTnLst>
                                </p:cTn>
                              </p:par>
                              <p:par>
                                <p:cTn id="61" presetID="2" presetClass="entr" presetSubtype="3" fill="hold" nodeType="withEffect">
                                  <p:stCondLst>
                                    <p:cond delay="0"/>
                                  </p:stCondLst>
                                  <p:childTnLst>
                                    <p:set>
                                      <p:cBhvr>
                                        <p:cTn id="62" dur="1" fill="hold">
                                          <p:stCondLst>
                                            <p:cond delay="0"/>
                                          </p:stCondLst>
                                        </p:cTn>
                                        <p:tgtEl>
                                          <p:spTgt spid="24"/>
                                        </p:tgtEl>
                                        <p:attrNameLst>
                                          <p:attrName>style.visibility</p:attrName>
                                        </p:attrNameLst>
                                      </p:cBhvr>
                                      <p:to>
                                        <p:strVal val="visible"/>
                                      </p:to>
                                    </p:set>
                                    <p:anim calcmode="lin" valueType="num">
                                      <p:cBhvr additive="base">
                                        <p:cTn id="63" dur="5000" fill="hold"/>
                                        <p:tgtEl>
                                          <p:spTgt spid="24"/>
                                        </p:tgtEl>
                                        <p:attrNameLst>
                                          <p:attrName>ppt_x</p:attrName>
                                        </p:attrNameLst>
                                      </p:cBhvr>
                                      <p:tavLst>
                                        <p:tav tm="0">
                                          <p:val>
                                            <p:strVal val="1+#ppt_w/2"/>
                                          </p:val>
                                        </p:tav>
                                        <p:tav tm="100000">
                                          <p:val>
                                            <p:strVal val="#ppt_x"/>
                                          </p:val>
                                        </p:tav>
                                      </p:tavLst>
                                    </p:anim>
                                    <p:anim calcmode="lin" valueType="num">
                                      <p:cBhvr additive="base">
                                        <p:cTn id="64" dur="5000" fill="hold"/>
                                        <p:tgtEl>
                                          <p:spTgt spid="24"/>
                                        </p:tgtEl>
                                        <p:attrNameLst>
                                          <p:attrName>ppt_y</p:attrName>
                                        </p:attrNameLst>
                                      </p:cBhvr>
                                      <p:tavLst>
                                        <p:tav tm="0">
                                          <p:val>
                                            <p:strVal val="0-#ppt_h/2"/>
                                          </p:val>
                                        </p:tav>
                                        <p:tav tm="100000">
                                          <p:val>
                                            <p:strVal val="#ppt_y"/>
                                          </p:val>
                                        </p:tav>
                                      </p:tavLst>
                                    </p:anim>
                                  </p:childTnLst>
                                </p:cTn>
                              </p:par>
                              <p:par>
                                <p:cTn id="65" presetID="2" presetClass="entr" presetSubtype="3" fill="hold" nodeType="with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additive="base">
                                        <p:cTn id="67" dur="5000" fill="hold"/>
                                        <p:tgtEl>
                                          <p:spTgt spid="25"/>
                                        </p:tgtEl>
                                        <p:attrNameLst>
                                          <p:attrName>ppt_x</p:attrName>
                                        </p:attrNameLst>
                                      </p:cBhvr>
                                      <p:tavLst>
                                        <p:tav tm="0">
                                          <p:val>
                                            <p:strVal val="1+#ppt_w/2"/>
                                          </p:val>
                                        </p:tav>
                                        <p:tav tm="100000">
                                          <p:val>
                                            <p:strVal val="#ppt_x"/>
                                          </p:val>
                                        </p:tav>
                                      </p:tavLst>
                                    </p:anim>
                                    <p:anim calcmode="lin" valueType="num">
                                      <p:cBhvr additive="base">
                                        <p:cTn id="68" dur="5000" fill="hold"/>
                                        <p:tgtEl>
                                          <p:spTgt spid="25"/>
                                        </p:tgtEl>
                                        <p:attrNameLst>
                                          <p:attrName>ppt_y</p:attrName>
                                        </p:attrNameLst>
                                      </p:cBhvr>
                                      <p:tavLst>
                                        <p:tav tm="0">
                                          <p:val>
                                            <p:strVal val="0-#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26"/>
                                        </p:tgtEl>
                                        <p:attrNameLst>
                                          <p:attrName>style.visibility</p:attrName>
                                        </p:attrNameLst>
                                      </p:cBhvr>
                                      <p:to>
                                        <p:strVal val="visible"/>
                                      </p:to>
                                    </p:set>
                                    <p:anim calcmode="lin" valueType="num">
                                      <p:cBhvr additive="base">
                                        <p:cTn id="71" dur="5000" fill="hold"/>
                                        <p:tgtEl>
                                          <p:spTgt spid="26"/>
                                        </p:tgtEl>
                                        <p:attrNameLst>
                                          <p:attrName>ppt_x</p:attrName>
                                        </p:attrNameLst>
                                      </p:cBhvr>
                                      <p:tavLst>
                                        <p:tav tm="0">
                                          <p:val>
                                            <p:strVal val="1+#ppt_w/2"/>
                                          </p:val>
                                        </p:tav>
                                        <p:tav tm="100000">
                                          <p:val>
                                            <p:strVal val="#ppt_x"/>
                                          </p:val>
                                        </p:tav>
                                      </p:tavLst>
                                    </p:anim>
                                    <p:anim calcmode="lin" valueType="num">
                                      <p:cBhvr additive="base">
                                        <p:cTn id="72" dur="5000" fill="hold"/>
                                        <p:tgtEl>
                                          <p:spTgt spid="26"/>
                                        </p:tgtEl>
                                        <p:attrNameLst>
                                          <p:attrName>ppt_y</p:attrName>
                                        </p:attrNameLst>
                                      </p:cBhvr>
                                      <p:tavLst>
                                        <p:tav tm="0">
                                          <p:val>
                                            <p:strVal val="0-#ppt_h/2"/>
                                          </p:val>
                                        </p:tav>
                                        <p:tav tm="100000">
                                          <p:val>
                                            <p:strVal val="#ppt_y"/>
                                          </p:val>
                                        </p:tav>
                                      </p:tavLst>
                                    </p:anim>
                                  </p:childTnLst>
                                </p:cTn>
                              </p:par>
                              <p:par>
                                <p:cTn id="73" presetID="2" presetClass="entr" presetSubtype="3" fill="hold" nodeType="with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additive="base">
                                        <p:cTn id="75" dur="5000" fill="hold"/>
                                        <p:tgtEl>
                                          <p:spTgt spid="27"/>
                                        </p:tgtEl>
                                        <p:attrNameLst>
                                          <p:attrName>ppt_x</p:attrName>
                                        </p:attrNameLst>
                                      </p:cBhvr>
                                      <p:tavLst>
                                        <p:tav tm="0">
                                          <p:val>
                                            <p:strVal val="1+#ppt_w/2"/>
                                          </p:val>
                                        </p:tav>
                                        <p:tav tm="100000">
                                          <p:val>
                                            <p:strVal val="#ppt_x"/>
                                          </p:val>
                                        </p:tav>
                                      </p:tavLst>
                                    </p:anim>
                                    <p:anim calcmode="lin" valueType="num">
                                      <p:cBhvr additive="base">
                                        <p:cTn id="76" dur="5000" fill="hold"/>
                                        <p:tgtEl>
                                          <p:spTgt spid="27"/>
                                        </p:tgtEl>
                                        <p:attrNameLst>
                                          <p:attrName>ppt_y</p:attrName>
                                        </p:attrNameLst>
                                      </p:cBhvr>
                                      <p:tavLst>
                                        <p:tav tm="0">
                                          <p:val>
                                            <p:strVal val="0-#ppt_h/2"/>
                                          </p:val>
                                        </p:tav>
                                        <p:tav tm="100000">
                                          <p:val>
                                            <p:strVal val="#ppt_y"/>
                                          </p:val>
                                        </p:tav>
                                      </p:tavLst>
                                    </p:anim>
                                  </p:childTnLst>
                                </p:cTn>
                              </p:par>
                              <p:par>
                                <p:cTn id="77" presetID="2" presetClass="entr" presetSubtype="3" fill="hold" nodeType="withEffect">
                                  <p:stCondLst>
                                    <p:cond delay="0"/>
                                  </p:stCondLst>
                                  <p:childTnLst>
                                    <p:set>
                                      <p:cBhvr>
                                        <p:cTn id="78" dur="1" fill="hold">
                                          <p:stCondLst>
                                            <p:cond delay="0"/>
                                          </p:stCondLst>
                                        </p:cTn>
                                        <p:tgtEl>
                                          <p:spTgt spid="28"/>
                                        </p:tgtEl>
                                        <p:attrNameLst>
                                          <p:attrName>style.visibility</p:attrName>
                                        </p:attrNameLst>
                                      </p:cBhvr>
                                      <p:to>
                                        <p:strVal val="visible"/>
                                      </p:to>
                                    </p:set>
                                    <p:anim calcmode="lin" valueType="num">
                                      <p:cBhvr additive="base">
                                        <p:cTn id="79" dur="5000" fill="hold"/>
                                        <p:tgtEl>
                                          <p:spTgt spid="28"/>
                                        </p:tgtEl>
                                        <p:attrNameLst>
                                          <p:attrName>ppt_x</p:attrName>
                                        </p:attrNameLst>
                                      </p:cBhvr>
                                      <p:tavLst>
                                        <p:tav tm="0">
                                          <p:val>
                                            <p:strVal val="1+#ppt_w/2"/>
                                          </p:val>
                                        </p:tav>
                                        <p:tav tm="100000">
                                          <p:val>
                                            <p:strVal val="#ppt_x"/>
                                          </p:val>
                                        </p:tav>
                                      </p:tavLst>
                                    </p:anim>
                                    <p:anim calcmode="lin" valueType="num">
                                      <p:cBhvr additive="base">
                                        <p:cTn id="80" dur="5000" fill="hold"/>
                                        <p:tgtEl>
                                          <p:spTgt spid="28"/>
                                        </p:tgtEl>
                                        <p:attrNameLst>
                                          <p:attrName>ppt_y</p:attrName>
                                        </p:attrNameLst>
                                      </p:cBhvr>
                                      <p:tavLst>
                                        <p:tav tm="0">
                                          <p:val>
                                            <p:strVal val="0-#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29"/>
                                        </p:tgtEl>
                                        <p:attrNameLst>
                                          <p:attrName>style.visibility</p:attrName>
                                        </p:attrNameLst>
                                      </p:cBhvr>
                                      <p:to>
                                        <p:strVal val="visible"/>
                                      </p:to>
                                    </p:set>
                                    <p:anim calcmode="lin" valueType="num">
                                      <p:cBhvr additive="base">
                                        <p:cTn id="83" dur="5000" fill="hold"/>
                                        <p:tgtEl>
                                          <p:spTgt spid="29"/>
                                        </p:tgtEl>
                                        <p:attrNameLst>
                                          <p:attrName>ppt_x</p:attrName>
                                        </p:attrNameLst>
                                      </p:cBhvr>
                                      <p:tavLst>
                                        <p:tav tm="0">
                                          <p:val>
                                            <p:strVal val="1+#ppt_w/2"/>
                                          </p:val>
                                        </p:tav>
                                        <p:tav tm="100000">
                                          <p:val>
                                            <p:strVal val="#ppt_x"/>
                                          </p:val>
                                        </p:tav>
                                      </p:tavLst>
                                    </p:anim>
                                    <p:anim calcmode="lin" valueType="num">
                                      <p:cBhvr additive="base">
                                        <p:cTn id="84" dur="5000" fill="hold"/>
                                        <p:tgtEl>
                                          <p:spTgt spid="29"/>
                                        </p:tgtEl>
                                        <p:attrNameLst>
                                          <p:attrName>ppt_y</p:attrName>
                                        </p:attrNameLst>
                                      </p:cBhvr>
                                      <p:tavLst>
                                        <p:tav tm="0">
                                          <p:val>
                                            <p:strVal val="0-#ppt_h/2"/>
                                          </p:val>
                                        </p:tav>
                                        <p:tav tm="100000">
                                          <p:val>
                                            <p:strVal val="#ppt_y"/>
                                          </p:val>
                                        </p:tav>
                                      </p:tavLst>
                                    </p:anim>
                                  </p:childTnLst>
                                </p:cTn>
                              </p:par>
                              <p:par>
                                <p:cTn id="85" presetID="16" presetClass="entr" presetSubtype="26"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barn(inHorizontal)">
                                      <p:cBhvr>
                                        <p:cTn id="87" dur="5000"/>
                                        <p:tgtEl>
                                          <p:spTgt spid="8"/>
                                        </p:tgtEl>
                                      </p:cBhvr>
                                    </p:animEffect>
                                  </p:childTnLst>
                                </p:cTn>
                              </p:par>
                              <p:par>
                                <p:cTn id="88" presetID="16" presetClass="entr" presetSubtype="26" fill="hold" nodeType="withEffect">
                                  <p:stCondLst>
                                    <p:cond delay="0"/>
                                  </p:stCondLst>
                                  <p:childTnLst>
                                    <p:set>
                                      <p:cBhvr>
                                        <p:cTn id="89" dur="1" fill="hold">
                                          <p:stCondLst>
                                            <p:cond delay="0"/>
                                          </p:stCondLst>
                                        </p:cTn>
                                        <p:tgtEl>
                                          <p:spTgt spid="9"/>
                                        </p:tgtEl>
                                        <p:attrNameLst>
                                          <p:attrName>style.visibility</p:attrName>
                                        </p:attrNameLst>
                                      </p:cBhvr>
                                      <p:to>
                                        <p:strVal val="visible"/>
                                      </p:to>
                                    </p:set>
                                    <p:animEffect transition="in" filter="barn(inHorizontal)">
                                      <p:cBhvr>
                                        <p:cTn id="90" dur="5000"/>
                                        <p:tgtEl>
                                          <p:spTgt spid="9"/>
                                        </p:tgtEl>
                                      </p:cBhvr>
                                    </p:animEffect>
                                  </p:childTnLst>
                                </p:cTn>
                              </p:par>
                              <p:par>
                                <p:cTn id="91" presetID="16" presetClass="entr" presetSubtype="26" fill="hold" nodeType="withEffect">
                                  <p:stCondLst>
                                    <p:cond delay="0"/>
                                  </p:stCondLst>
                                  <p:childTnLst>
                                    <p:set>
                                      <p:cBhvr>
                                        <p:cTn id="92" dur="1" fill="hold">
                                          <p:stCondLst>
                                            <p:cond delay="0"/>
                                          </p:stCondLst>
                                        </p:cTn>
                                        <p:tgtEl>
                                          <p:spTgt spid="10"/>
                                        </p:tgtEl>
                                        <p:attrNameLst>
                                          <p:attrName>style.visibility</p:attrName>
                                        </p:attrNameLst>
                                      </p:cBhvr>
                                      <p:to>
                                        <p:strVal val="visible"/>
                                      </p:to>
                                    </p:set>
                                    <p:animEffect transition="in" filter="barn(inHorizontal)">
                                      <p:cBhvr>
                                        <p:cTn id="93" dur="5000"/>
                                        <p:tgtEl>
                                          <p:spTgt spid="10"/>
                                        </p:tgtEl>
                                      </p:cBhvr>
                                    </p:animEffect>
                                  </p:childTnLst>
                                </p:cTn>
                              </p:par>
                              <p:par>
                                <p:cTn id="94" presetID="16" presetClass="entr" presetSubtype="26" fill="hold" nodeType="with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barn(inHorizontal)">
                                      <p:cBhvr>
                                        <p:cTn id="96" dur="5000"/>
                                        <p:tgtEl>
                                          <p:spTgt spid="11"/>
                                        </p:tgtEl>
                                      </p:cBhvr>
                                    </p:animEffect>
                                  </p:childTnLst>
                                </p:cTn>
                              </p:par>
                              <p:par>
                                <p:cTn id="97" presetID="16" presetClass="entr" presetSubtype="26" fill="hold" nodeType="withEffect">
                                  <p:stCondLst>
                                    <p:cond delay="0"/>
                                  </p:stCondLst>
                                  <p:childTnLst>
                                    <p:set>
                                      <p:cBhvr>
                                        <p:cTn id="98" dur="1" fill="hold">
                                          <p:stCondLst>
                                            <p:cond delay="0"/>
                                          </p:stCondLst>
                                        </p:cTn>
                                        <p:tgtEl>
                                          <p:spTgt spid="12"/>
                                        </p:tgtEl>
                                        <p:attrNameLst>
                                          <p:attrName>style.visibility</p:attrName>
                                        </p:attrNameLst>
                                      </p:cBhvr>
                                      <p:to>
                                        <p:strVal val="visible"/>
                                      </p:to>
                                    </p:set>
                                    <p:animEffect transition="in" filter="barn(inHorizontal)">
                                      <p:cBhvr>
                                        <p:cTn id="99" dur="5000"/>
                                        <p:tgtEl>
                                          <p:spTgt spid="12"/>
                                        </p:tgtEl>
                                      </p:cBhvr>
                                    </p:animEffect>
                                  </p:childTnLst>
                                </p:cTn>
                              </p:par>
                              <p:par>
                                <p:cTn id="100" presetID="16" presetClass="entr" presetSubtype="26" fill="hold" nodeType="withEffect">
                                  <p:stCondLst>
                                    <p:cond delay="0"/>
                                  </p:stCondLst>
                                  <p:childTnLst>
                                    <p:set>
                                      <p:cBhvr>
                                        <p:cTn id="101" dur="1" fill="hold">
                                          <p:stCondLst>
                                            <p:cond delay="0"/>
                                          </p:stCondLst>
                                        </p:cTn>
                                        <p:tgtEl>
                                          <p:spTgt spid="13"/>
                                        </p:tgtEl>
                                        <p:attrNameLst>
                                          <p:attrName>style.visibility</p:attrName>
                                        </p:attrNameLst>
                                      </p:cBhvr>
                                      <p:to>
                                        <p:strVal val="visible"/>
                                      </p:to>
                                    </p:set>
                                    <p:animEffect transition="in" filter="barn(inHorizontal)">
                                      <p:cBhvr>
                                        <p:cTn id="102" dur="5000"/>
                                        <p:tgtEl>
                                          <p:spTgt spid="13"/>
                                        </p:tgtEl>
                                      </p:cBhvr>
                                    </p:animEffect>
                                  </p:childTnLst>
                                </p:cTn>
                              </p:par>
                              <p:par>
                                <p:cTn id="103" presetID="16" presetClass="entr" presetSubtype="26" fill="hold" nodeType="withEffect">
                                  <p:stCondLst>
                                    <p:cond delay="0"/>
                                  </p:stCondLst>
                                  <p:childTnLst>
                                    <p:set>
                                      <p:cBhvr>
                                        <p:cTn id="104" dur="1" fill="hold">
                                          <p:stCondLst>
                                            <p:cond delay="0"/>
                                          </p:stCondLst>
                                        </p:cTn>
                                        <p:tgtEl>
                                          <p:spTgt spid="14"/>
                                        </p:tgtEl>
                                        <p:attrNameLst>
                                          <p:attrName>style.visibility</p:attrName>
                                        </p:attrNameLst>
                                      </p:cBhvr>
                                      <p:to>
                                        <p:strVal val="visible"/>
                                      </p:to>
                                    </p:set>
                                    <p:animEffect transition="in" filter="barn(inHorizontal)">
                                      <p:cBhvr>
                                        <p:cTn id="105" dur="5000"/>
                                        <p:tgtEl>
                                          <p:spTgt spid="14"/>
                                        </p:tgtEl>
                                      </p:cBhvr>
                                    </p:animEffect>
                                  </p:childTnLst>
                                </p:cTn>
                              </p:par>
                              <p:par>
                                <p:cTn id="106" presetID="16" presetClass="entr" presetSubtype="26" fill="hold" nodeType="withEffect">
                                  <p:stCondLst>
                                    <p:cond delay="0"/>
                                  </p:stCondLst>
                                  <p:childTnLst>
                                    <p:set>
                                      <p:cBhvr>
                                        <p:cTn id="107" dur="1" fill="hold">
                                          <p:stCondLst>
                                            <p:cond delay="0"/>
                                          </p:stCondLst>
                                        </p:cTn>
                                        <p:tgtEl>
                                          <p:spTgt spid="15"/>
                                        </p:tgtEl>
                                        <p:attrNameLst>
                                          <p:attrName>style.visibility</p:attrName>
                                        </p:attrNameLst>
                                      </p:cBhvr>
                                      <p:to>
                                        <p:strVal val="visible"/>
                                      </p:to>
                                    </p:set>
                                    <p:animEffect transition="in" filter="barn(inHorizontal)">
                                      <p:cBhvr>
                                        <p:cTn id="108" dur="5000"/>
                                        <p:tgtEl>
                                          <p:spTgt spid="15"/>
                                        </p:tgtEl>
                                      </p:cBhvr>
                                    </p:animEffect>
                                  </p:childTnLst>
                                </p:cTn>
                              </p:par>
                              <p:par>
                                <p:cTn id="109" presetID="16" presetClass="entr" presetSubtype="26" fill="hold" nodeType="withEffect">
                                  <p:stCondLst>
                                    <p:cond delay="0"/>
                                  </p:stCondLst>
                                  <p:childTnLst>
                                    <p:set>
                                      <p:cBhvr>
                                        <p:cTn id="110" dur="1" fill="hold">
                                          <p:stCondLst>
                                            <p:cond delay="0"/>
                                          </p:stCondLst>
                                        </p:cTn>
                                        <p:tgtEl>
                                          <p:spTgt spid="16"/>
                                        </p:tgtEl>
                                        <p:attrNameLst>
                                          <p:attrName>style.visibility</p:attrName>
                                        </p:attrNameLst>
                                      </p:cBhvr>
                                      <p:to>
                                        <p:strVal val="visible"/>
                                      </p:to>
                                    </p:set>
                                    <p:animEffect transition="in" filter="barn(inHorizontal)">
                                      <p:cBhvr>
                                        <p:cTn id="111" dur="5000"/>
                                        <p:tgtEl>
                                          <p:spTgt spid="16"/>
                                        </p:tgtEl>
                                      </p:cBhvr>
                                    </p:animEffect>
                                  </p:childTnLst>
                                </p:cTn>
                              </p:par>
                              <p:par>
                                <p:cTn id="112" presetID="16" presetClass="entr" presetSubtype="26" fill="hold" nodeType="withEffect">
                                  <p:stCondLst>
                                    <p:cond delay="0"/>
                                  </p:stCondLst>
                                  <p:childTnLst>
                                    <p:set>
                                      <p:cBhvr>
                                        <p:cTn id="113" dur="1" fill="hold">
                                          <p:stCondLst>
                                            <p:cond delay="0"/>
                                          </p:stCondLst>
                                        </p:cTn>
                                        <p:tgtEl>
                                          <p:spTgt spid="17"/>
                                        </p:tgtEl>
                                        <p:attrNameLst>
                                          <p:attrName>style.visibility</p:attrName>
                                        </p:attrNameLst>
                                      </p:cBhvr>
                                      <p:to>
                                        <p:strVal val="visible"/>
                                      </p:to>
                                    </p:set>
                                    <p:animEffect transition="in" filter="barn(inHorizontal)">
                                      <p:cBhvr>
                                        <p:cTn id="114" dur="5000"/>
                                        <p:tgtEl>
                                          <p:spTgt spid="17"/>
                                        </p:tgtEl>
                                      </p:cBhvr>
                                    </p:animEffect>
                                  </p:childTnLst>
                                </p:cTn>
                              </p:par>
                              <p:par>
                                <p:cTn id="115" presetID="16" presetClass="entr" presetSubtype="26" fill="hold" nodeType="withEffect">
                                  <p:stCondLst>
                                    <p:cond delay="0"/>
                                  </p:stCondLst>
                                  <p:childTnLst>
                                    <p:set>
                                      <p:cBhvr>
                                        <p:cTn id="116" dur="1" fill="hold">
                                          <p:stCondLst>
                                            <p:cond delay="0"/>
                                          </p:stCondLst>
                                        </p:cTn>
                                        <p:tgtEl>
                                          <p:spTgt spid="20"/>
                                        </p:tgtEl>
                                        <p:attrNameLst>
                                          <p:attrName>style.visibility</p:attrName>
                                        </p:attrNameLst>
                                      </p:cBhvr>
                                      <p:to>
                                        <p:strVal val="visible"/>
                                      </p:to>
                                    </p:set>
                                    <p:animEffect transition="in" filter="barn(inHorizontal)">
                                      <p:cBhvr>
                                        <p:cTn id="117" dur="5000"/>
                                        <p:tgtEl>
                                          <p:spTgt spid="20"/>
                                        </p:tgtEl>
                                      </p:cBhvr>
                                    </p:animEffect>
                                  </p:childTnLst>
                                </p:cTn>
                              </p:par>
                              <p:par>
                                <p:cTn id="118" presetID="16" presetClass="entr" presetSubtype="26" fill="hold" nodeType="withEffect">
                                  <p:stCondLst>
                                    <p:cond delay="0"/>
                                  </p:stCondLst>
                                  <p:childTnLst>
                                    <p:set>
                                      <p:cBhvr>
                                        <p:cTn id="119" dur="1" fill="hold">
                                          <p:stCondLst>
                                            <p:cond delay="0"/>
                                          </p:stCondLst>
                                        </p:cTn>
                                        <p:tgtEl>
                                          <p:spTgt spid="21"/>
                                        </p:tgtEl>
                                        <p:attrNameLst>
                                          <p:attrName>style.visibility</p:attrName>
                                        </p:attrNameLst>
                                      </p:cBhvr>
                                      <p:to>
                                        <p:strVal val="visible"/>
                                      </p:to>
                                    </p:set>
                                    <p:animEffect transition="in" filter="barn(inHorizontal)">
                                      <p:cBhvr>
                                        <p:cTn id="120" dur="5000"/>
                                        <p:tgtEl>
                                          <p:spTgt spid="21"/>
                                        </p:tgtEl>
                                      </p:cBhvr>
                                    </p:animEffect>
                                  </p:childTnLst>
                                </p:cTn>
                              </p:par>
                              <p:par>
                                <p:cTn id="121" presetID="16" presetClass="entr" presetSubtype="26" fill="hold" nodeType="withEffect">
                                  <p:stCondLst>
                                    <p:cond delay="0"/>
                                  </p:stCondLst>
                                  <p:childTnLst>
                                    <p:set>
                                      <p:cBhvr>
                                        <p:cTn id="122" dur="1" fill="hold">
                                          <p:stCondLst>
                                            <p:cond delay="0"/>
                                          </p:stCondLst>
                                        </p:cTn>
                                        <p:tgtEl>
                                          <p:spTgt spid="22"/>
                                        </p:tgtEl>
                                        <p:attrNameLst>
                                          <p:attrName>style.visibility</p:attrName>
                                        </p:attrNameLst>
                                      </p:cBhvr>
                                      <p:to>
                                        <p:strVal val="visible"/>
                                      </p:to>
                                    </p:set>
                                    <p:animEffect transition="in" filter="barn(inHorizontal)">
                                      <p:cBhvr>
                                        <p:cTn id="123" dur="5000"/>
                                        <p:tgtEl>
                                          <p:spTgt spid="22"/>
                                        </p:tgtEl>
                                      </p:cBhvr>
                                    </p:animEffect>
                                  </p:childTnLst>
                                </p:cTn>
                              </p:par>
                              <p:par>
                                <p:cTn id="124" presetID="16" presetClass="entr" presetSubtype="26" fill="hold" nodeType="withEffect">
                                  <p:stCondLst>
                                    <p:cond delay="0"/>
                                  </p:stCondLst>
                                  <p:childTnLst>
                                    <p:set>
                                      <p:cBhvr>
                                        <p:cTn id="125" dur="1" fill="hold">
                                          <p:stCondLst>
                                            <p:cond delay="0"/>
                                          </p:stCondLst>
                                        </p:cTn>
                                        <p:tgtEl>
                                          <p:spTgt spid="23"/>
                                        </p:tgtEl>
                                        <p:attrNameLst>
                                          <p:attrName>style.visibility</p:attrName>
                                        </p:attrNameLst>
                                      </p:cBhvr>
                                      <p:to>
                                        <p:strVal val="visible"/>
                                      </p:to>
                                    </p:set>
                                    <p:animEffect transition="in" filter="barn(inHorizontal)">
                                      <p:cBhvr>
                                        <p:cTn id="126" dur="5000"/>
                                        <p:tgtEl>
                                          <p:spTgt spid="23"/>
                                        </p:tgtEl>
                                      </p:cBhvr>
                                    </p:animEffect>
                                  </p:childTnLst>
                                </p:cTn>
                              </p:par>
                              <p:par>
                                <p:cTn id="127" presetID="16" presetClass="entr" presetSubtype="26" fill="hold" nodeType="withEffect">
                                  <p:stCondLst>
                                    <p:cond delay="0"/>
                                  </p:stCondLst>
                                  <p:childTnLst>
                                    <p:set>
                                      <p:cBhvr>
                                        <p:cTn id="128" dur="1" fill="hold">
                                          <p:stCondLst>
                                            <p:cond delay="0"/>
                                          </p:stCondLst>
                                        </p:cTn>
                                        <p:tgtEl>
                                          <p:spTgt spid="24"/>
                                        </p:tgtEl>
                                        <p:attrNameLst>
                                          <p:attrName>style.visibility</p:attrName>
                                        </p:attrNameLst>
                                      </p:cBhvr>
                                      <p:to>
                                        <p:strVal val="visible"/>
                                      </p:to>
                                    </p:set>
                                    <p:animEffect transition="in" filter="barn(inHorizontal)">
                                      <p:cBhvr>
                                        <p:cTn id="129" dur="5000"/>
                                        <p:tgtEl>
                                          <p:spTgt spid="24"/>
                                        </p:tgtEl>
                                      </p:cBhvr>
                                    </p:animEffect>
                                  </p:childTnLst>
                                </p:cTn>
                              </p:par>
                              <p:par>
                                <p:cTn id="130" presetID="16" presetClass="entr" presetSubtype="26" fill="hold" nodeType="withEffect">
                                  <p:stCondLst>
                                    <p:cond delay="0"/>
                                  </p:stCondLst>
                                  <p:childTnLst>
                                    <p:set>
                                      <p:cBhvr>
                                        <p:cTn id="131" dur="1" fill="hold">
                                          <p:stCondLst>
                                            <p:cond delay="0"/>
                                          </p:stCondLst>
                                        </p:cTn>
                                        <p:tgtEl>
                                          <p:spTgt spid="25"/>
                                        </p:tgtEl>
                                        <p:attrNameLst>
                                          <p:attrName>style.visibility</p:attrName>
                                        </p:attrNameLst>
                                      </p:cBhvr>
                                      <p:to>
                                        <p:strVal val="visible"/>
                                      </p:to>
                                    </p:set>
                                    <p:animEffect transition="in" filter="barn(inHorizontal)">
                                      <p:cBhvr>
                                        <p:cTn id="132" dur="5000"/>
                                        <p:tgtEl>
                                          <p:spTgt spid="25"/>
                                        </p:tgtEl>
                                      </p:cBhvr>
                                    </p:animEffect>
                                  </p:childTnLst>
                                </p:cTn>
                              </p:par>
                              <p:par>
                                <p:cTn id="133" presetID="16" presetClass="entr" presetSubtype="26" fill="hold" nodeType="withEffect">
                                  <p:stCondLst>
                                    <p:cond delay="0"/>
                                  </p:stCondLst>
                                  <p:childTnLst>
                                    <p:set>
                                      <p:cBhvr>
                                        <p:cTn id="134" dur="1" fill="hold">
                                          <p:stCondLst>
                                            <p:cond delay="0"/>
                                          </p:stCondLst>
                                        </p:cTn>
                                        <p:tgtEl>
                                          <p:spTgt spid="26"/>
                                        </p:tgtEl>
                                        <p:attrNameLst>
                                          <p:attrName>style.visibility</p:attrName>
                                        </p:attrNameLst>
                                      </p:cBhvr>
                                      <p:to>
                                        <p:strVal val="visible"/>
                                      </p:to>
                                    </p:set>
                                    <p:animEffect transition="in" filter="barn(inHorizontal)">
                                      <p:cBhvr>
                                        <p:cTn id="135" dur="5000"/>
                                        <p:tgtEl>
                                          <p:spTgt spid="26"/>
                                        </p:tgtEl>
                                      </p:cBhvr>
                                    </p:animEffect>
                                  </p:childTnLst>
                                </p:cTn>
                              </p:par>
                              <p:par>
                                <p:cTn id="136" presetID="16" presetClass="entr" presetSubtype="26" fill="hold" nodeType="withEffect">
                                  <p:stCondLst>
                                    <p:cond delay="0"/>
                                  </p:stCondLst>
                                  <p:childTnLst>
                                    <p:set>
                                      <p:cBhvr>
                                        <p:cTn id="137" dur="1" fill="hold">
                                          <p:stCondLst>
                                            <p:cond delay="0"/>
                                          </p:stCondLst>
                                        </p:cTn>
                                        <p:tgtEl>
                                          <p:spTgt spid="27"/>
                                        </p:tgtEl>
                                        <p:attrNameLst>
                                          <p:attrName>style.visibility</p:attrName>
                                        </p:attrNameLst>
                                      </p:cBhvr>
                                      <p:to>
                                        <p:strVal val="visible"/>
                                      </p:to>
                                    </p:set>
                                    <p:animEffect transition="in" filter="barn(inHorizontal)">
                                      <p:cBhvr>
                                        <p:cTn id="138" dur="5000"/>
                                        <p:tgtEl>
                                          <p:spTgt spid="27"/>
                                        </p:tgtEl>
                                      </p:cBhvr>
                                    </p:animEffect>
                                  </p:childTnLst>
                                </p:cTn>
                              </p:par>
                              <p:par>
                                <p:cTn id="139" presetID="16" presetClass="entr" presetSubtype="26" fill="hold" nodeType="withEffect">
                                  <p:stCondLst>
                                    <p:cond delay="0"/>
                                  </p:stCondLst>
                                  <p:childTnLst>
                                    <p:set>
                                      <p:cBhvr>
                                        <p:cTn id="140" dur="1" fill="hold">
                                          <p:stCondLst>
                                            <p:cond delay="0"/>
                                          </p:stCondLst>
                                        </p:cTn>
                                        <p:tgtEl>
                                          <p:spTgt spid="28"/>
                                        </p:tgtEl>
                                        <p:attrNameLst>
                                          <p:attrName>style.visibility</p:attrName>
                                        </p:attrNameLst>
                                      </p:cBhvr>
                                      <p:to>
                                        <p:strVal val="visible"/>
                                      </p:to>
                                    </p:set>
                                    <p:animEffect transition="in" filter="barn(inHorizontal)">
                                      <p:cBhvr>
                                        <p:cTn id="141" dur="5000"/>
                                        <p:tgtEl>
                                          <p:spTgt spid="28"/>
                                        </p:tgtEl>
                                      </p:cBhvr>
                                    </p:animEffect>
                                  </p:childTnLst>
                                </p:cTn>
                              </p:par>
                              <p:par>
                                <p:cTn id="142" presetID="16" presetClass="entr" presetSubtype="26" fill="hold" nodeType="withEffect">
                                  <p:stCondLst>
                                    <p:cond delay="0"/>
                                  </p:stCondLst>
                                  <p:childTnLst>
                                    <p:set>
                                      <p:cBhvr>
                                        <p:cTn id="143" dur="1" fill="hold">
                                          <p:stCondLst>
                                            <p:cond delay="0"/>
                                          </p:stCondLst>
                                        </p:cTn>
                                        <p:tgtEl>
                                          <p:spTgt spid="29"/>
                                        </p:tgtEl>
                                        <p:attrNameLst>
                                          <p:attrName>style.visibility</p:attrName>
                                        </p:attrNameLst>
                                      </p:cBhvr>
                                      <p:to>
                                        <p:strVal val="visible"/>
                                      </p:to>
                                    </p:set>
                                    <p:animEffect transition="in" filter="barn(inHorizontal)">
                                      <p:cBhvr>
                                        <p:cTn id="144" dur="5000"/>
                                        <p:tgtEl>
                                          <p:spTgt spid="29"/>
                                        </p:tgtEl>
                                      </p:cBhvr>
                                    </p:animEffect>
                                  </p:childTnLst>
                                </p:cTn>
                              </p:par>
                              <p:par>
                                <p:cTn id="145" presetID="8" presetClass="emph" presetSubtype="0" fill="hold" nodeType="withEffect">
                                  <p:stCondLst>
                                    <p:cond delay="0"/>
                                  </p:stCondLst>
                                  <p:childTnLst>
                                    <p:animRot by="21600000">
                                      <p:cBhvr>
                                        <p:cTn id="146" dur="5000" fill="hold"/>
                                        <p:tgtEl>
                                          <p:spTgt spid="8"/>
                                        </p:tgtEl>
                                        <p:attrNameLst>
                                          <p:attrName>r</p:attrName>
                                        </p:attrNameLst>
                                      </p:cBhvr>
                                    </p:animRot>
                                  </p:childTnLst>
                                </p:cTn>
                              </p:par>
                              <p:par>
                                <p:cTn id="147" presetID="8" presetClass="emph" presetSubtype="0" fill="hold" nodeType="withEffect">
                                  <p:stCondLst>
                                    <p:cond delay="0"/>
                                  </p:stCondLst>
                                  <p:childTnLst>
                                    <p:animRot by="21600000">
                                      <p:cBhvr>
                                        <p:cTn id="148" dur="5000" fill="hold"/>
                                        <p:tgtEl>
                                          <p:spTgt spid="9"/>
                                        </p:tgtEl>
                                        <p:attrNameLst>
                                          <p:attrName>r</p:attrName>
                                        </p:attrNameLst>
                                      </p:cBhvr>
                                    </p:animRot>
                                  </p:childTnLst>
                                </p:cTn>
                              </p:par>
                              <p:par>
                                <p:cTn id="149" presetID="8" presetClass="emph" presetSubtype="0" fill="hold" nodeType="withEffect">
                                  <p:stCondLst>
                                    <p:cond delay="0"/>
                                  </p:stCondLst>
                                  <p:childTnLst>
                                    <p:animRot by="21600000">
                                      <p:cBhvr>
                                        <p:cTn id="150" dur="5000" fill="hold"/>
                                        <p:tgtEl>
                                          <p:spTgt spid="10"/>
                                        </p:tgtEl>
                                        <p:attrNameLst>
                                          <p:attrName>r</p:attrName>
                                        </p:attrNameLst>
                                      </p:cBhvr>
                                    </p:animRot>
                                  </p:childTnLst>
                                </p:cTn>
                              </p:par>
                              <p:par>
                                <p:cTn id="151" presetID="8" presetClass="emph" presetSubtype="0" fill="hold" nodeType="withEffect">
                                  <p:stCondLst>
                                    <p:cond delay="0"/>
                                  </p:stCondLst>
                                  <p:childTnLst>
                                    <p:animRot by="21600000">
                                      <p:cBhvr>
                                        <p:cTn id="152" dur="5000" fill="hold"/>
                                        <p:tgtEl>
                                          <p:spTgt spid="11"/>
                                        </p:tgtEl>
                                        <p:attrNameLst>
                                          <p:attrName>r</p:attrName>
                                        </p:attrNameLst>
                                      </p:cBhvr>
                                    </p:animRot>
                                  </p:childTnLst>
                                </p:cTn>
                              </p:par>
                              <p:par>
                                <p:cTn id="153" presetID="8" presetClass="emph" presetSubtype="0" fill="hold" nodeType="withEffect">
                                  <p:stCondLst>
                                    <p:cond delay="0"/>
                                  </p:stCondLst>
                                  <p:childTnLst>
                                    <p:animRot by="21600000">
                                      <p:cBhvr>
                                        <p:cTn id="154" dur="5000" fill="hold"/>
                                        <p:tgtEl>
                                          <p:spTgt spid="12"/>
                                        </p:tgtEl>
                                        <p:attrNameLst>
                                          <p:attrName>r</p:attrName>
                                        </p:attrNameLst>
                                      </p:cBhvr>
                                    </p:animRot>
                                  </p:childTnLst>
                                </p:cTn>
                              </p:par>
                              <p:par>
                                <p:cTn id="155" presetID="8" presetClass="emph" presetSubtype="0" fill="hold" nodeType="withEffect">
                                  <p:stCondLst>
                                    <p:cond delay="0"/>
                                  </p:stCondLst>
                                  <p:childTnLst>
                                    <p:animRot by="21600000">
                                      <p:cBhvr>
                                        <p:cTn id="156" dur="5000" fill="hold"/>
                                        <p:tgtEl>
                                          <p:spTgt spid="13"/>
                                        </p:tgtEl>
                                        <p:attrNameLst>
                                          <p:attrName>r</p:attrName>
                                        </p:attrNameLst>
                                      </p:cBhvr>
                                    </p:animRot>
                                  </p:childTnLst>
                                </p:cTn>
                              </p:par>
                              <p:par>
                                <p:cTn id="157" presetID="8" presetClass="emph" presetSubtype="0" fill="hold" nodeType="withEffect">
                                  <p:stCondLst>
                                    <p:cond delay="0"/>
                                  </p:stCondLst>
                                  <p:childTnLst>
                                    <p:animRot by="21600000">
                                      <p:cBhvr>
                                        <p:cTn id="158" dur="5000" fill="hold"/>
                                        <p:tgtEl>
                                          <p:spTgt spid="14"/>
                                        </p:tgtEl>
                                        <p:attrNameLst>
                                          <p:attrName>r</p:attrName>
                                        </p:attrNameLst>
                                      </p:cBhvr>
                                    </p:animRot>
                                  </p:childTnLst>
                                </p:cTn>
                              </p:par>
                              <p:par>
                                <p:cTn id="159" presetID="8" presetClass="emph" presetSubtype="0" fill="hold" nodeType="withEffect">
                                  <p:stCondLst>
                                    <p:cond delay="0"/>
                                  </p:stCondLst>
                                  <p:childTnLst>
                                    <p:animRot by="21600000">
                                      <p:cBhvr>
                                        <p:cTn id="160" dur="5000" fill="hold"/>
                                        <p:tgtEl>
                                          <p:spTgt spid="15"/>
                                        </p:tgtEl>
                                        <p:attrNameLst>
                                          <p:attrName>r</p:attrName>
                                        </p:attrNameLst>
                                      </p:cBhvr>
                                    </p:animRot>
                                  </p:childTnLst>
                                </p:cTn>
                              </p:par>
                              <p:par>
                                <p:cTn id="161" presetID="8" presetClass="emph" presetSubtype="0" fill="hold" nodeType="withEffect">
                                  <p:stCondLst>
                                    <p:cond delay="0"/>
                                  </p:stCondLst>
                                  <p:childTnLst>
                                    <p:animRot by="21600000">
                                      <p:cBhvr>
                                        <p:cTn id="162" dur="5000" fill="hold"/>
                                        <p:tgtEl>
                                          <p:spTgt spid="16"/>
                                        </p:tgtEl>
                                        <p:attrNameLst>
                                          <p:attrName>r</p:attrName>
                                        </p:attrNameLst>
                                      </p:cBhvr>
                                    </p:animRot>
                                  </p:childTnLst>
                                </p:cTn>
                              </p:par>
                              <p:par>
                                <p:cTn id="163" presetID="8" presetClass="emph" presetSubtype="0" fill="hold" nodeType="withEffect">
                                  <p:stCondLst>
                                    <p:cond delay="0"/>
                                  </p:stCondLst>
                                  <p:childTnLst>
                                    <p:animRot by="21600000">
                                      <p:cBhvr>
                                        <p:cTn id="164" dur="5000" fill="hold"/>
                                        <p:tgtEl>
                                          <p:spTgt spid="17"/>
                                        </p:tgtEl>
                                        <p:attrNameLst>
                                          <p:attrName>r</p:attrName>
                                        </p:attrNameLst>
                                      </p:cBhvr>
                                    </p:animRot>
                                  </p:childTnLst>
                                </p:cTn>
                              </p:par>
                              <p:par>
                                <p:cTn id="165" presetID="8" presetClass="emph" presetSubtype="0" fill="hold" nodeType="withEffect">
                                  <p:stCondLst>
                                    <p:cond delay="0"/>
                                  </p:stCondLst>
                                  <p:childTnLst>
                                    <p:animRot by="-21600000">
                                      <p:cBhvr>
                                        <p:cTn id="166" dur="5000" fill="hold"/>
                                        <p:tgtEl>
                                          <p:spTgt spid="20"/>
                                        </p:tgtEl>
                                        <p:attrNameLst>
                                          <p:attrName>r</p:attrName>
                                        </p:attrNameLst>
                                      </p:cBhvr>
                                    </p:animRot>
                                  </p:childTnLst>
                                </p:cTn>
                              </p:par>
                              <p:par>
                                <p:cTn id="167" presetID="8" presetClass="emph" presetSubtype="0" fill="hold" nodeType="withEffect">
                                  <p:stCondLst>
                                    <p:cond delay="0"/>
                                  </p:stCondLst>
                                  <p:childTnLst>
                                    <p:animRot by="-21600000">
                                      <p:cBhvr>
                                        <p:cTn id="168" dur="5000" fill="hold"/>
                                        <p:tgtEl>
                                          <p:spTgt spid="21"/>
                                        </p:tgtEl>
                                        <p:attrNameLst>
                                          <p:attrName>r</p:attrName>
                                        </p:attrNameLst>
                                      </p:cBhvr>
                                    </p:animRot>
                                  </p:childTnLst>
                                </p:cTn>
                              </p:par>
                              <p:par>
                                <p:cTn id="169" presetID="8" presetClass="emph" presetSubtype="0" fill="hold" nodeType="withEffect">
                                  <p:stCondLst>
                                    <p:cond delay="0"/>
                                  </p:stCondLst>
                                  <p:childTnLst>
                                    <p:animRot by="-21600000">
                                      <p:cBhvr>
                                        <p:cTn id="170" dur="5000" fill="hold"/>
                                        <p:tgtEl>
                                          <p:spTgt spid="22"/>
                                        </p:tgtEl>
                                        <p:attrNameLst>
                                          <p:attrName>r</p:attrName>
                                        </p:attrNameLst>
                                      </p:cBhvr>
                                    </p:animRot>
                                  </p:childTnLst>
                                </p:cTn>
                              </p:par>
                              <p:par>
                                <p:cTn id="171" presetID="8" presetClass="emph" presetSubtype="0" fill="hold" nodeType="withEffect">
                                  <p:stCondLst>
                                    <p:cond delay="0"/>
                                  </p:stCondLst>
                                  <p:childTnLst>
                                    <p:animRot by="-21600000">
                                      <p:cBhvr>
                                        <p:cTn id="172" dur="5000" fill="hold"/>
                                        <p:tgtEl>
                                          <p:spTgt spid="23"/>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24"/>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25"/>
                                        </p:tgtEl>
                                        <p:attrNameLst>
                                          <p:attrName>r</p:attrName>
                                        </p:attrNameLst>
                                      </p:cBhvr>
                                    </p:animRot>
                                  </p:childTnLst>
                                </p:cTn>
                              </p:par>
                              <p:par>
                                <p:cTn id="177" presetID="8" presetClass="emph" presetSubtype="0" fill="hold" nodeType="withEffect">
                                  <p:stCondLst>
                                    <p:cond delay="0"/>
                                  </p:stCondLst>
                                  <p:childTnLst>
                                    <p:animRot by="-21600000">
                                      <p:cBhvr>
                                        <p:cTn id="178" dur="5000" fill="hold"/>
                                        <p:tgtEl>
                                          <p:spTgt spid="26"/>
                                        </p:tgtEl>
                                        <p:attrNameLst>
                                          <p:attrName>r</p:attrName>
                                        </p:attrNameLst>
                                      </p:cBhvr>
                                    </p:animRot>
                                  </p:childTnLst>
                                </p:cTn>
                              </p:par>
                              <p:par>
                                <p:cTn id="179" presetID="8" presetClass="emph" presetSubtype="0" fill="hold" nodeType="withEffect">
                                  <p:stCondLst>
                                    <p:cond delay="0"/>
                                  </p:stCondLst>
                                  <p:childTnLst>
                                    <p:animRot by="-21600000">
                                      <p:cBhvr>
                                        <p:cTn id="180" dur="5000" fill="hold"/>
                                        <p:tgtEl>
                                          <p:spTgt spid="27"/>
                                        </p:tgtEl>
                                        <p:attrNameLst>
                                          <p:attrName>r</p:attrName>
                                        </p:attrNameLst>
                                      </p:cBhvr>
                                    </p:animRot>
                                  </p:childTnLst>
                                </p:cTn>
                              </p:par>
                              <p:par>
                                <p:cTn id="181" presetID="8" presetClass="emph" presetSubtype="0" fill="hold" nodeType="withEffect">
                                  <p:stCondLst>
                                    <p:cond delay="0"/>
                                  </p:stCondLst>
                                  <p:childTnLst>
                                    <p:animRot by="-21600000">
                                      <p:cBhvr>
                                        <p:cTn id="182" dur="5000" fill="hold"/>
                                        <p:tgtEl>
                                          <p:spTgt spid="28"/>
                                        </p:tgtEl>
                                        <p:attrNameLst>
                                          <p:attrName>r</p:attrName>
                                        </p:attrNameLst>
                                      </p:cBhvr>
                                    </p:animRot>
                                  </p:childTnLst>
                                </p:cTn>
                              </p:par>
                              <p:par>
                                <p:cTn id="183" presetID="8" presetClass="emph" presetSubtype="0" fill="hold" nodeType="withEffect">
                                  <p:stCondLst>
                                    <p:cond delay="0"/>
                                  </p:stCondLst>
                                  <p:childTnLst>
                                    <p:animRot by="-21600000">
                                      <p:cBhvr>
                                        <p:cTn id="184" dur="5000" fill="hold"/>
                                        <p:tgtEl>
                                          <p:spTgt spid="29"/>
                                        </p:tgtEl>
                                        <p:attrNameLst>
                                          <p:attrName>r</p:attrName>
                                        </p:attrNameLst>
                                      </p:cBhvr>
                                    </p:animRot>
                                  </p:childTnLst>
                                </p:cTn>
                              </p:par>
                              <p:par>
                                <p:cTn id="185" presetID="23" presetClass="entr" presetSubtype="27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2/3*#ppt_w"/>
                                          </p:val>
                                        </p:tav>
                                        <p:tav tm="100000">
                                          <p:val>
                                            <p:strVal val="#ppt_w"/>
                                          </p:val>
                                        </p:tav>
                                      </p:tavLst>
                                    </p:anim>
                                    <p:anim calcmode="lin" valueType="num">
                                      <p:cBhvr>
                                        <p:cTn id="188" dur="5000" fill="hold"/>
                                        <p:tgtEl>
                                          <p:spTgt spid="4"/>
                                        </p:tgtEl>
                                        <p:attrNameLst>
                                          <p:attrName>ppt_h</p:attrName>
                                        </p:attrNameLst>
                                      </p:cBhvr>
                                      <p:tavLst>
                                        <p:tav tm="0">
                                          <p:val>
                                            <p:strVal val="2/3*#ppt_h"/>
                                          </p:val>
                                        </p:tav>
                                        <p:tav tm="100000">
                                          <p:val>
                                            <p:strVal val="#ppt_h"/>
                                          </p:val>
                                        </p:tav>
                                      </p:tavLst>
                                    </p:anim>
                                  </p:childTnLst>
                                </p:cTn>
                              </p:par>
                              <p:par>
                                <p:cTn id="189" presetID="3" presetClass="entr" presetSubtype="10"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blinds(horizontal)">
                                      <p:cBhvr>
                                        <p:cTn id="191" dur="5000"/>
                                        <p:tgtEl>
                                          <p:spTgt spid="4"/>
                                        </p:tgtEl>
                                      </p:cBhvr>
                                    </p:animEffect>
                                  </p:childTnLst>
                                </p:cTn>
                              </p:par>
                            </p:childTnLst>
                          </p:cTn>
                        </p:par>
                        <p:par>
                          <p:cTn id="192" fill="hold">
                            <p:stCondLst>
                              <p:cond delay="5000"/>
                            </p:stCondLst>
                            <p:childTnLst>
                              <p:par>
                                <p:cTn id="193" presetID="40" presetClass="entr" presetSubtype="0" fill="hold" grpId="0" nodeType="afterEffect">
                                  <p:stCondLst>
                                    <p:cond delay="0"/>
                                  </p:stCondLst>
                                  <p:iterate type="lt">
                                    <p:tmPct val="10000"/>
                                  </p:iterate>
                                  <p:childTnLst>
                                    <p:set>
                                      <p:cBhvr>
                                        <p:cTn id="194" dur="1" fill="hold">
                                          <p:stCondLst>
                                            <p:cond delay="0"/>
                                          </p:stCondLst>
                                        </p:cTn>
                                        <p:tgtEl>
                                          <p:spTgt spid="30"/>
                                        </p:tgtEl>
                                        <p:attrNameLst>
                                          <p:attrName>style.visibility</p:attrName>
                                        </p:attrNameLst>
                                      </p:cBhvr>
                                      <p:to>
                                        <p:strVal val="visible"/>
                                      </p:to>
                                    </p:set>
                                    <p:animEffect transition="in" filter="fade">
                                      <p:cBhvr>
                                        <p:cTn id="195" dur="1000"/>
                                        <p:tgtEl>
                                          <p:spTgt spid="30"/>
                                        </p:tgtEl>
                                      </p:cBhvr>
                                    </p:animEffect>
                                    <p:anim calcmode="lin" valueType="num">
                                      <p:cBhvr>
                                        <p:cTn id="196" dur="1000" fill="hold"/>
                                        <p:tgtEl>
                                          <p:spTgt spid="30"/>
                                        </p:tgtEl>
                                        <p:attrNameLst>
                                          <p:attrName>ppt_x</p:attrName>
                                        </p:attrNameLst>
                                      </p:cBhvr>
                                      <p:tavLst>
                                        <p:tav tm="0">
                                          <p:val>
                                            <p:strVal val="#ppt_x-.1"/>
                                          </p:val>
                                        </p:tav>
                                        <p:tav tm="100000">
                                          <p:val>
                                            <p:strVal val="#ppt_x"/>
                                          </p:val>
                                        </p:tav>
                                      </p:tavLst>
                                    </p:anim>
                                    <p:anim calcmode="lin" valueType="num">
                                      <p:cBhvr>
                                        <p:cTn id="197" dur="10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45 Rectángulo"/>
          <p:cNvSpPr/>
          <p:nvPr/>
        </p:nvSpPr>
        <p:spPr>
          <a:xfrm>
            <a:off x="-1" y="0"/>
            <a:ext cx="2051721" cy="5715000"/>
          </a:xfrm>
          <a:prstGeom prst="rect">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1922_washington.jpg-dulces 17 años.jpg"/>
          <p:cNvPicPr>
            <a:picLocks noChangeAspect="1"/>
          </p:cNvPicPr>
          <p:nvPr/>
        </p:nvPicPr>
        <p:blipFill>
          <a:blip r:embed="rId2" cstate="print"/>
          <a:stretch>
            <a:fillRect/>
          </a:stretch>
        </p:blipFill>
        <p:spPr bwMode="auto">
          <a:xfrm>
            <a:off x="2051720" y="0"/>
            <a:ext cx="496855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SHORPY_06819u.jpg-Washington Tidal Basin Concurso de belleza - 5 de agosto de 1922.jpg"/>
          <p:cNvPicPr>
            <a:picLocks noChangeAspect="1"/>
          </p:cNvPicPr>
          <p:nvPr/>
        </p:nvPicPr>
        <p:blipFill>
          <a:blip r:embed="rId2" cstate="print"/>
          <a:stretch>
            <a:fillRect/>
          </a:stretch>
        </p:blipFill>
        <p:spPr bwMode="auto">
          <a:xfrm>
            <a:off x="2051720" y="0"/>
            <a:ext cx="496855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251521" y="3"/>
            <a:ext cx="1512163" cy="5715000"/>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heurón"/>
          <p:cNvSpPr/>
          <p:nvPr/>
        </p:nvSpPr>
        <p:spPr>
          <a:xfrm rot="16200000">
            <a:off x="546436" y="-286979"/>
            <a:ext cx="938213" cy="1512168"/>
          </a:xfrm>
          <a:prstGeom prst="chevron">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rot="16200000">
            <a:off x="475797" y="540907"/>
            <a:ext cx="1079500" cy="1512168"/>
          </a:xfrm>
          <a:prstGeom prst="chevron">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45" name="44 Rectángulo"/>
          <p:cNvSpPr/>
          <p:nvPr/>
        </p:nvSpPr>
        <p:spPr>
          <a:xfrm>
            <a:off x="7020272" y="0"/>
            <a:ext cx="2123726" cy="5715000"/>
          </a:xfrm>
          <a:prstGeom prst="rect">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heurón"/>
          <p:cNvSpPr/>
          <p:nvPr/>
        </p:nvSpPr>
        <p:spPr>
          <a:xfrm rot="16200000">
            <a:off x="436899" y="1471975"/>
            <a:ext cx="1141413" cy="1512168"/>
          </a:xfrm>
          <a:prstGeom prst="chevron">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1" name="20 Cheurón"/>
          <p:cNvSpPr/>
          <p:nvPr/>
        </p:nvSpPr>
        <p:spPr>
          <a:xfrm rot="16200000">
            <a:off x="415470" y="2461782"/>
            <a:ext cx="1200150" cy="1512168"/>
          </a:xfrm>
          <a:prstGeom prst="chevron">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4" name="23 Cheurón"/>
          <p:cNvSpPr/>
          <p:nvPr/>
        </p:nvSpPr>
        <p:spPr>
          <a:xfrm rot="16200000">
            <a:off x="438490" y="3451588"/>
            <a:ext cx="1138238" cy="1512168"/>
          </a:xfrm>
          <a:prstGeom prst="chevron">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7" name="26 Cheurón"/>
          <p:cNvSpPr/>
          <p:nvPr/>
        </p:nvSpPr>
        <p:spPr>
          <a:xfrm rot="16200000">
            <a:off x="418642" y="4369956"/>
            <a:ext cx="1177925" cy="1512165"/>
          </a:xfrm>
          <a:prstGeom prst="chevron">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8" name="27 Rectángulo"/>
          <p:cNvSpPr/>
          <p:nvPr/>
        </p:nvSpPr>
        <p:spPr>
          <a:xfrm>
            <a:off x="7302374" y="0"/>
            <a:ext cx="1626100" cy="5715000"/>
          </a:xfrm>
          <a:prstGeom prst="rect">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Cheurón"/>
          <p:cNvSpPr/>
          <p:nvPr/>
        </p:nvSpPr>
        <p:spPr>
          <a:xfrm rot="16200000">
            <a:off x="7519365" y="-203137"/>
            <a:ext cx="1177925" cy="1584179"/>
          </a:xfrm>
          <a:prstGeom prst="chevron">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32" name="31 Cheurón"/>
          <p:cNvSpPr/>
          <p:nvPr/>
        </p:nvSpPr>
        <p:spPr>
          <a:xfrm rot="16200000">
            <a:off x="7478885" y="775559"/>
            <a:ext cx="1258887" cy="1584179"/>
          </a:xfrm>
          <a:prstGeom prst="chevron">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35" name="34 Cheurón"/>
          <p:cNvSpPr/>
          <p:nvPr/>
        </p:nvSpPr>
        <p:spPr>
          <a:xfrm rot="16200000">
            <a:off x="7500317" y="1765375"/>
            <a:ext cx="1200150" cy="1584176"/>
          </a:xfrm>
          <a:prstGeom prst="chevron">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38" name="37 Cheurón"/>
          <p:cNvSpPr/>
          <p:nvPr/>
        </p:nvSpPr>
        <p:spPr>
          <a:xfrm rot="16200000">
            <a:off x="7565415" y="2695654"/>
            <a:ext cx="1139825" cy="1584162"/>
          </a:xfrm>
          <a:prstGeom prst="chevron">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41" name="40 Cheurón"/>
          <p:cNvSpPr/>
          <p:nvPr/>
        </p:nvSpPr>
        <p:spPr>
          <a:xfrm rot="16200000">
            <a:off x="7560642" y="3565600"/>
            <a:ext cx="1079500" cy="1584176"/>
          </a:xfrm>
          <a:prstGeom prst="chevron">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44" name="43 Cheurón"/>
          <p:cNvSpPr/>
          <p:nvPr/>
        </p:nvSpPr>
        <p:spPr>
          <a:xfrm rot="16200000">
            <a:off x="7571765" y="4394279"/>
            <a:ext cx="1057275" cy="1584162"/>
          </a:xfrm>
          <a:prstGeom prst="chevron">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0" name="19 CuadroTexto"/>
          <p:cNvSpPr txBox="1"/>
          <p:nvPr/>
        </p:nvSpPr>
        <p:spPr>
          <a:xfrm>
            <a:off x="539552"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las obras realizadas en 1928 destaca </a:t>
            </a:r>
            <a:r>
              <a:rPr lang="es-ES" b="1" i="1" dirty="0" smtClean="0">
                <a:effectLst>
                  <a:glow rad="101600">
                    <a:srgbClr val="C00000">
                      <a:alpha val="60000"/>
                    </a:srgbClr>
                  </a:glow>
                  <a:outerShdw blurRad="38100" dist="38100" dir="2700000" algn="tl">
                    <a:srgbClr val="000000">
                      <a:alpha val="43137"/>
                    </a:srgbClr>
                  </a:outerShdw>
                </a:effectLst>
              </a:rPr>
              <a:t>Naranjas y limones, </a:t>
            </a:r>
            <a:r>
              <a:rPr lang="es-ES" i="1" dirty="0" smtClean="0">
                <a:effectLst>
                  <a:glow rad="101600">
                    <a:srgbClr val="C00000">
                      <a:alpha val="60000"/>
                    </a:srgbClr>
                  </a:glow>
                  <a:outerShdw blurRad="38100" dist="38100" dir="2700000" algn="tl">
                    <a:srgbClr val="000000">
                      <a:alpha val="43137"/>
                    </a:srgbClr>
                  </a:outerShdw>
                </a:effectLst>
              </a:rPr>
              <a:t>una peculiar representación del tradicional bodegón. Frente al frío bodegón de frutas y flores, Romero nos presenta una representación mixta de figura humana y naturaleza muerta.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pan dir="u"/>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0" fill="hold"/>
                                        <p:tgtEl>
                                          <p:spTgt spid="8"/>
                                        </p:tgtEl>
                                        <p:attrNameLst>
                                          <p:attrName>ppt_x</p:attrName>
                                        </p:attrNameLst>
                                      </p:cBhvr>
                                      <p:tavLst>
                                        <p:tav tm="0">
                                          <p:val>
                                            <p:strVal val="#ppt_x"/>
                                          </p:val>
                                        </p:tav>
                                        <p:tav tm="100000">
                                          <p:val>
                                            <p:strVal val="#ppt_x"/>
                                          </p:val>
                                        </p:tav>
                                      </p:tavLst>
                                    </p:anim>
                                    <p:anim calcmode="lin" valueType="num">
                                      <p:cBhvr additive="base">
                                        <p:cTn id="8" dur="5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0" fill="hold"/>
                                        <p:tgtEl>
                                          <p:spTgt spid="15"/>
                                        </p:tgtEl>
                                        <p:attrNameLst>
                                          <p:attrName>ppt_x</p:attrName>
                                        </p:attrNameLst>
                                      </p:cBhvr>
                                      <p:tavLst>
                                        <p:tav tm="0">
                                          <p:val>
                                            <p:strVal val="#ppt_x"/>
                                          </p:val>
                                        </p:tav>
                                        <p:tav tm="100000">
                                          <p:val>
                                            <p:strVal val="#ppt_x"/>
                                          </p:val>
                                        </p:tav>
                                      </p:tavLst>
                                    </p:anim>
                                    <p:anim calcmode="lin" valueType="num">
                                      <p:cBhvr additive="base">
                                        <p:cTn id="12" dur="50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0" fill="hold"/>
                                        <p:tgtEl>
                                          <p:spTgt spid="18"/>
                                        </p:tgtEl>
                                        <p:attrNameLst>
                                          <p:attrName>ppt_x</p:attrName>
                                        </p:attrNameLst>
                                      </p:cBhvr>
                                      <p:tavLst>
                                        <p:tav tm="0">
                                          <p:val>
                                            <p:strVal val="#ppt_x"/>
                                          </p:val>
                                        </p:tav>
                                        <p:tav tm="100000">
                                          <p:val>
                                            <p:strVal val="#ppt_x"/>
                                          </p:val>
                                        </p:tav>
                                      </p:tavLst>
                                    </p:anim>
                                    <p:anim calcmode="lin" valueType="num">
                                      <p:cBhvr additive="base">
                                        <p:cTn id="16" dur="50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0" fill="hold"/>
                                        <p:tgtEl>
                                          <p:spTgt spid="21"/>
                                        </p:tgtEl>
                                        <p:attrNameLst>
                                          <p:attrName>ppt_x</p:attrName>
                                        </p:attrNameLst>
                                      </p:cBhvr>
                                      <p:tavLst>
                                        <p:tav tm="0">
                                          <p:val>
                                            <p:strVal val="#ppt_x"/>
                                          </p:val>
                                        </p:tav>
                                        <p:tav tm="100000">
                                          <p:val>
                                            <p:strVal val="#ppt_x"/>
                                          </p:val>
                                        </p:tav>
                                      </p:tavLst>
                                    </p:anim>
                                    <p:anim calcmode="lin" valueType="num">
                                      <p:cBhvr additive="base">
                                        <p:cTn id="20" dur="5000" fill="hold"/>
                                        <p:tgtEl>
                                          <p:spTgt spid="21"/>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5000" fill="hold"/>
                                        <p:tgtEl>
                                          <p:spTgt spid="24"/>
                                        </p:tgtEl>
                                        <p:attrNameLst>
                                          <p:attrName>ppt_x</p:attrName>
                                        </p:attrNameLst>
                                      </p:cBhvr>
                                      <p:tavLst>
                                        <p:tav tm="0">
                                          <p:val>
                                            <p:strVal val="#ppt_x"/>
                                          </p:val>
                                        </p:tav>
                                        <p:tav tm="100000">
                                          <p:val>
                                            <p:strVal val="#ppt_x"/>
                                          </p:val>
                                        </p:tav>
                                      </p:tavLst>
                                    </p:anim>
                                    <p:anim calcmode="lin" valueType="num">
                                      <p:cBhvr additive="base">
                                        <p:cTn id="24" dur="5000" fill="hold"/>
                                        <p:tgtEl>
                                          <p:spTgt spid="2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0" fill="hold"/>
                                        <p:tgtEl>
                                          <p:spTgt spid="27"/>
                                        </p:tgtEl>
                                        <p:attrNameLst>
                                          <p:attrName>ppt_x</p:attrName>
                                        </p:attrNameLst>
                                      </p:cBhvr>
                                      <p:tavLst>
                                        <p:tav tm="0">
                                          <p:val>
                                            <p:strVal val="#ppt_x"/>
                                          </p:val>
                                        </p:tav>
                                        <p:tav tm="100000">
                                          <p:val>
                                            <p:strVal val="#ppt_x"/>
                                          </p:val>
                                        </p:tav>
                                      </p:tavLst>
                                    </p:anim>
                                    <p:anim calcmode="lin" valueType="num">
                                      <p:cBhvr additive="base">
                                        <p:cTn id="28" dur="5000" fill="hold"/>
                                        <p:tgtEl>
                                          <p:spTgt spid="2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5000" fill="hold"/>
                                        <p:tgtEl>
                                          <p:spTgt spid="29"/>
                                        </p:tgtEl>
                                        <p:attrNameLst>
                                          <p:attrName>ppt_x</p:attrName>
                                        </p:attrNameLst>
                                      </p:cBhvr>
                                      <p:tavLst>
                                        <p:tav tm="0">
                                          <p:val>
                                            <p:strVal val="#ppt_x"/>
                                          </p:val>
                                        </p:tav>
                                        <p:tav tm="100000">
                                          <p:val>
                                            <p:strVal val="#ppt_x"/>
                                          </p:val>
                                        </p:tav>
                                      </p:tavLst>
                                    </p:anim>
                                    <p:anim calcmode="lin" valueType="num">
                                      <p:cBhvr additive="base">
                                        <p:cTn id="32" dur="5000" fill="hold"/>
                                        <p:tgtEl>
                                          <p:spTgt spid="29"/>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5000" fill="hold"/>
                                        <p:tgtEl>
                                          <p:spTgt spid="32"/>
                                        </p:tgtEl>
                                        <p:attrNameLst>
                                          <p:attrName>ppt_x</p:attrName>
                                        </p:attrNameLst>
                                      </p:cBhvr>
                                      <p:tavLst>
                                        <p:tav tm="0">
                                          <p:val>
                                            <p:strVal val="#ppt_x"/>
                                          </p:val>
                                        </p:tav>
                                        <p:tav tm="100000">
                                          <p:val>
                                            <p:strVal val="#ppt_x"/>
                                          </p:val>
                                        </p:tav>
                                      </p:tavLst>
                                    </p:anim>
                                    <p:anim calcmode="lin" valueType="num">
                                      <p:cBhvr additive="base">
                                        <p:cTn id="36" dur="5000" fill="hold"/>
                                        <p:tgtEl>
                                          <p:spTgt spid="3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additive="base">
                                        <p:cTn id="39" dur="5000" fill="hold"/>
                                        <p:tgtEl>
                                          <p:spTgt spid="35"/>
                                        </p:tgtEl>
                                        <p:attrNameLst>
                                          <p:attrName>ppt_x</p:attrName>
                                        </p:attrNameLst>
                                      </p:cBhvr>
                                      <p:tavLst>
                                        <p:tav tm="0">
                                          <p:val>
                                            <p:strVal val="#ppt_x"/>
                                          </p:val>
                                        </p:tav>
                                        <p:tav tm="100000">
                                          <p:val>
                                            <p:strVal val="#ppt_x"/>
                                          </p:val>
                                        </p:tav>
                                      </p:tavLst>
                                    </p:anim>
                                    <p:anim calcmode="lin" valueType="num">
                                      <p:cBhvr additive="base">
                                        <p:cTn id="40" dur="5000" fill="hold"/>
                                        <p:tgtEl>
                                          <p:spTgt spid="35"/>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8"/>
                                        </p:tgtEl>
                                        <p:attrNameLst>
                                          <p:attrName>style.visibility</p:attrName>
                                        </p:attrNameLst>
                                      </p:cBhvr>
                                      <p:to>
                                        <p:strVal val="visible"/>
                                      </p:to>
                                    </p:set>
                                    <p:anim calcmode="lin" valueType="num">
                                      <p:cBhvr additive="base">
                                        <p:cTn id="43" dur="5000" fill="hold"/>
                                        <p:tgtEl>
                                          <p:spTgt spid="38"/>
                                        </p:tgtEl>
                                        <p:attrNameLst>
                                          <p:attrName>ppt_x</p:attrName>
                                        </p:attrNameLst>
                                      </p:cBhvr>
                                      <p:tavLst>
                                        <p:tav tm="0">
                                          <p:val>
                                            <p:strVal val="#ppt_x"/>
                                          </p:val>
                                        </p:tav>
                                        <p:tav tm="100000">
                                          <p:val>
                                            <p:strVal val="#ppt_x"/>
                                          </p:val>
                                        </p:tav>
                                      </p:tavLst>
                                    </p:anim>
                                    <p:anim calcmode="lin" valueType="num">
                                      <p:cBhvr additive="base">
                                        <p:cTn id="44" dur="5000" fill="hold"/>
                                        <p:tgtEl>
                                          <p:spTgt spid="38"/>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41"/>
                                        </p:tgtEl>
                                        <p:attrNameLst>
                                          <p:attrName>style.visibility</p:attrName>
                                        </p:attrNameLst>
                                      </p:cBhvr>
                                      <p:to>
                                        <p:strVal val="visible"/>
                                      </p:to>
                                    </p:set>
                                    <p:anim calcmode="lin" valueType="num">
                                      <p:cBhvr additive="base">
                                        <p:cTn id="47" dur="5000" fill="hold"/>
                                        <p:tgtEl>
                                          <p:spTgt spid="41"/>
                                        </p:tgtEl>
                                        <p:attrNameLst>
                                          <p:attrName>ppt_x</p:attrName>
                                        </p:attrNameLst>
                                      </p:cBhvr>
                                      <p:tavLst>
                                        <p:tav tm="0">
                                          <p:val>
                                            <p:strVal val="#ppt_x"/>
                                          </p:val>
                                        </p:tav>
                                        <p:tav tm="100000">
                                          <p:val>
                                            <p:strVal val="#ppt_x"/>
                                          </p:val>
                                        </p:tav>
                                      </p:tavLst>
                                    </p:anim>
                                    <p:anim calcmode="lin" valueType="num">
                                      <p:cBhvr additive="base">
                                        <p:cTn id="48" dur="5000" fill="hold"/>
                                        <p:tgtEl>
                                          <p:spTgt spid="41"/>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44"/>
                                        </p:tgtEl>
                                        <p:attrNameLst>
                                          <p:attrName>style.visibility</p:attrName>
                                        </p:attrNameLst>
                                      </p:cBhvr>
                                      <p:to>
                                        <p:strVal val="visible"/>
                                      </p:to>
                                    </p:set>
                                    <p:anim calcmode="lin" valueType="num">
                                      <p:cBhvr additive="base">
                                        <p:cTn id="51" dur="5000" fill="hold"/>
                                        <p:tgtEl>
                                          <p:spTgt spid="44"/>
                                        </p:tgtEl>
                                        <p:attrNameLst>
                                          <p:attrName>ppt_x</p:attrName>
                                        </p:attrNameLst>
                                      </p:cBhvr>
                                      <p:tavLst>
                                        <p:tav tm="0">
                                          <p:val>
                                            <p:strVal val="#ppt_x"/>
                                          </p:val>
                                        </p:tav>
                                        <p:tav tm="100000">
                                          <p:val>
                                            <p:strVal val="#ppt_x"/>
                                          </p:val>
                                        </p:tav>
                                      </p:tavLst>
                                    </p:anim>
                                    <p:anim calcmode="lin" valueType="num">
                                      <p:cBhvr additive="base">
                                        <p:cTn id="52" dur="5000" fill="hold"/>
                                        <p:tgtEl>
                                          <p:spTgt spid="44"/>
                                        </p:tgtEl>
                                        <p:attrNameLst>
                                          <p:attrName>ppt_y</p:attrName>
                                        </p:attrNameLst>
                                      </p:cBhvr>
                                      <p:tavLst>
                                        <p:tav tm="0">
                                          <p:val>
                                            <p:strVal val="1+#ppt_h/2"/>
                                          </p:val>
                                        </p:tav>
                                        <p:tav tm="100000">
                                          <p:val>
                                            <p:strVal val="#ppt_y"/>
                                          </p:val>
                                        </p:tav>
                                      </p:tavLst>
                                    </p:anim>
                                  </p:childTnLst>
                                </p:cTn>
                              </p:par>
                              <p:par>
                                <p:cTn id="53" presetID="8" presetClass="exit" presetSubtype="16" fill="hold" nodeType="withEffect">
                                  <p:stCondLst>
                                    <p:cond delay="0"/>
                                  </p:stCondLst>
                                  <p:childTnLst>
                                    <p:animEffect transition="out" filter="diamond(in)">
                                      <p:cBhvr>
                                        <p:cTn id="54" dur="5000"/>
                                        <p:tgtEl>
                                          <p:spTgt spid="5"/>
                                        </p:tgtEl>
                                      </p:cBhvr>
                                    </p:animEffect>
                                    <p:set>
                                      <p:cBhvr>
                                        <p:cTn id="55" dur="1" fill="hold">
                                          <p:stCondLst>
                                            <p:cond delay="4999"/>
                                          </p:stCondLst>
                                        </p:cTn>
                                        <p:tgtEl>
                                          <p:spTgt spid="5"/>
                                        </p:tgtEl>
                                        <p:attrNameLst>
                                          <p:attrName>style.visibility</p:attrName>
                                        </p:attrNameLst>
                                      </p:cBhvr>
                                      <p:to>
                                        <p:strVal val="hidden"/>
                                      </p:to>
                                    </p:set>
                                  </p:childTnLst>
                                </p:cTn>
                              </p:par>
                              <p:par>
                                <p:cTn id="56" presetID="17" presetClass="exit" presetSubtype="10" fill="hold" nodeType="withEffect">
                                  <p:stCondLst>
                                    <p:cond delay="0"/>
                                  </p:stCondLst>
                                  <p:childTnLst>
                                    <p:anim calcmode="lin" valueType="num">
                                      <p:cBhvr>
                                        <p:cTn id="57" dur="5000"/>
                                        <p:tgtEl>
                                          <p:spTgt spid="5"/>
                                        </p:tgtEl>
                                        <p:attrNameLst>
                                          <p:attrName>ppt_w</p:attrName>
                                        </p:attrNameLst>
                                      </p:cBhvr>
                                      <p:tavLst>
                                        <p:tav tm="0">
                                          <p:val>
                                            <p:strVal val="ppt_w"/>
                                          </p:val>
                                        </p:tav>
                                        <p:tav tm="100000">
                                          <p:val>
                                            <p:fltVal val="0"/>
                                          </p:val>
                                        </p:tav>
                                      </p:tavLst>
                                    </p:anim>
                                    <p:anim calcmode="lin" valueType="num">
                                      <p:cBhvr>
                                        <p:cTn id="58" dur="5000"/>
                                        <p:tgtEl>
                                          <p:spTgt spid="5"/>
                                        </p:tgtEl>
                                        <p:attrNameLst>
                                          <p:attrName>ppt_h</p:attrName>
                                        </p:attrNameLst>
                                      </p:cBhvr>
                                      <p:tavLst>
                                        <p:tav tm="0">
                                          <p:val>
                                            <p:strVal val="ppt_h"/>
                                          </p:val>
                                        </p:tav>
                                        <p:tav tm="100000">
                                          <p:val>
                                            <p:strVal val="ppt_h"/>
                                          </p:val>
                                        </p:tav>
                                      </p:tavLst>
                                    </p:anim>
                                    <p:set>
                                      <p:cBhvr>
                                        <p:cTn id="59" dur="1" fill="hold">
                                          <p:stCondLst>
                                            <p:cond delay="4999"/>
                                          </p:stCondLst>
                                        </p:cTn>
                                        <p:tgtEl>
                                          <p:spTgt spid="5"/>
                                        </p:tgtEl>
                                        <p:attrNameLst>
                                          <p:attrName>style.visibility</p:attrName>
                                        </p:attrNameLst>
                                      </p:cBhvr>
                                      <p:to>
                                        <p:strVal val="hidden"/>
                                      </p:to>
                                    </p:set>
                                  </p:childTnLst>
                                </p:cTn>
                              </p:par>
                              <p:par>
                                <p:cTn id="60" presetID="17" presetClass="entr" presetSubtype="10"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5000" fill="hold"/>
                                        <p:tgtEl>
                                          <p:spTgt spid="4"/>
                                        </p:tgtEl>
                                        <p:attrNameLst>
                                          <p:attrName>ppt_w</p:attrName>
                                        </p:attrNameLst>
                                      </p:cBhvr>
                                      <p:tavLst>
                                        <p:tav tm="0">
                                          <p:val>
                                            <p:fltVal val="0"/>
                                          </p:val>
                                        </p:tav>
                                        <p:tav tm="100000">
                                          <p:val>
                                            <p:strVal val="#ppt_w"/>
                                          </p:val>
                                        </p:tav>
                                      </p:tavLst>
                                    </p:anim>
                                    <p:anim calcmode="lin" valueType="num">
                                      <p:cBhvr>
                                        <p:cTn id="63" dur="5000" fill="hold"/>
                                        <p:tgtEl>
                                          <p:spTgt spid="4"/>
                                        </p:tgtEl>
                                        <p:attrNameLst>
                                          <p:attrName>ppt_h</p:attrName>
                                        </p:attrNameLst>
                                      </p:cBhvr>
                                      <p:tavLst>
                                        <p:tav tm="0">
                                          <p:val>
                                            <p:strVal val="#ppt_h"/>
                                          </p:val>
                                        </p:tav>
                                        <p:tav tm="100000">
                                          <p:val>
                                            <p:strVal val="#ppt_h"/>
                                          </p:val>
                                        </p:tav>
                                      </p:tavLst>
                                    </p:anim>
                                  </p:childTnLst>
                                </p:cTn>
                              </p:par>
                              <p:par>
                                <p:cTn id="64" presetID="8" presetClass="entr" presetSubtype="32"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diamond(out)">
                                      <p:cBhvr>
                                        <p:cTn id="66" dur="5000"/>
                                        <p:tgtEl>
                                          <p:spTgt spid="4"/>
                                        </p:tgtEl>
                                      </p:cBhvr>
                                    </p:animEffect>
                                  </p:childTnLst>
                                </p:cTn>
                              </p:par>
                            </p:childTnLst>
                          </p:cTn>
                        </p:par>
                        <p:par>
                          <p:cTn id="67" fill="hold">
                            <p:stCondLst>
                              <p:cond delay="5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20"/>
                                        </p:tgtEl>
                                        <p:attrNameLst>
                                          <p:attrName>style.visibility</p:attrName>
                                        </p:attrNameLst>
                                      </p:cBhvr>
                                      <p:to>
                                        <p:strVal val="visible"/>
                                      </p:to>
                                    </p:set>
                                    <p:animEffect transition="in" filter="fade">
                                      <p:cBhvr>
                                        <p:cTn id="70" dur="1000"/>
                                        <p:tgtEl>
                                          <p:spTgt spid="20"/>
                                        </p:tgtEl>
                                      </p:cBhvr>
                                    </p:animEffect>
                                    <p:anim calcmode="lin" valueType="num">
                                      <p:cBhvr>
                                        <p:cTn id="71" dur="1000" fill="hold"/>
                                        <p:tgtEl>
                                          <p:spTgt spid="20"/>
                                        </p:tgtEl>
                                        <p:attrNameLst>
                                          <p:attrName>ppt_x</p:attrName>
                                        </p:attrNameLst>
                                      </p:cBhvr>
                                      <p:tavLst>
                                        <p:tav tm="0">
                                          <p:val>
                                            <p:strVal val="#ppt_x-.1"/>
                                          </p:val>
                                        </p:tav>
                                        <p:tav tm="100000">
                                          <p:val>
                                            <p:strVal val="#ppt_x"/>
                                          </p:val>
                                        </p:tav>
                                      </p:tavLst>
                                    </p:anim>
                                    <p:anim calcmode="lin" valueType="num">
                                      <p:cBhvr>
                                        <p:cTn id="72"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irando_al_mar_1[2].jpg"/>
          <p:cNvPicPr>
            <a:picLocks noChangeAspect="1"/>
          </p:cNvPicPr>
          <p:nvPr/>
        </p:nvPicPr>
        <p:blipFill>
          <a:blip r:embed="rId2" cstate="print"/>
          <a:stretch>
            <a:fillRect/>
          </a:stretch>
        </p:blipFill>
        <p:spPr bwMode="auto">
          <a:xfrm>
            <a:off x="0" y="-310852"/>
            <a:ext cx="9144000" cy="640871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Mirando_al_mar_1[2].jpg"/>
          <p:cNvPicPr>
            <a:picLocks noChangeAspect="1"/>
          </p:cNvPicPr>
          <p:nvPr/>
        </p:nvPicPr>
        <p:blipFill>
          <a:blip r:embed="rId2" cstate="print"/>
          <a:stretch>
            <a:fillRect/>
          </a:stretch>
        </p:blipFill>
        <p:spPr bwMode="auto">
          <a:xfrm>
            <a:off x="0" y="-310852"/>
            <a:ext cx="9144000" cy="640871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Mirando_al_mar_1[2].jpg"/>
          <p:cNvPicPr>
            <a:picLocks noChangeAspect="1"/>
          </p:cNvPicPr>
          <p:nvPr/>
        </p:nvPicPr>
        <p:blipFill>
          <a:blip r:embed="rId2" cstate="print"/>
          <a:stretch>
            <a:fillRect/>
          </a:stretch>
        </p:blipFill>
        <p:spPr bwMode="auto">
          <a:xfrm>
            <a:off x="0" y="-310852"/>
            <a:ext cx="9144000" cy="640871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4581" name="8 CuadroTexto"/>
          <p:cNvSpPr txBox="1">
            <a:spLocks noChangeArrowheads="1"/>
          </p:cNvSpPr>
          <p:nvPr/>
        </p:nvSpPr>
        <p:spPr bwMode="auto">
          <a:xfrm>
            <a:off x="5617509" y="5517167"/>
            <a:ext cx="236258" cy="36933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endParaRPr lang="es-ES">
              <a:latin typeface="Calibri" pitchFamily="34" charset="0"/>
            </a:endParaRPr>
          </a:p>
        </p:txBody>
      </p:sp>
      <p:sp>
        <p:nvSpPr>
          <p:cNvPr id="7" name="6 CuadroTexto"/>
          <p:cNvSpPr txBox="1"/>
          <p:nvPr/>
        </p:nvSpPr>
        <p:spPr>
          <a:xfrm>
            <a:off x="755576"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1920 data </a:t>
            </a:r>
            <a:r>
              <a:rPr lang="es-ES" b="1" i="1" dirty="0" smtClean="0">
                <a:effectLst>
                  <a:glow rad="101600">
                    <a:srgbClr val="C00000">
                      <a:alpha val="60000"/>
                    </a:srgbClr>
                  </a:glow>
                  <a:outerShdw blurRad="38100" dist="38100" dir="2700000" algn="tl">
                    <a:srgbClr val="000000">
                      <a:alpha val="43137"/>
                    </a:srgbClr>
                  </a:outerShdw>
                </a:effectLst>
              </a:rPr>
              <a:t>Celos,</a:t>
            </a:r>
            <a:r>
              <a:rPr lang="es-ES" i="1" dirty="0" smtClean="0">
                <a:effectLst>
                  <a:glow rad="101600">
                    <a:srgbClr val="C00000">
                      <a:alpha val="60000"/>
                    </a:srgbClr>
                  </a:glow>
                  <a:outerShdw blurRad="38100" dist="38100" dir="2700000" algn="tl">
                    <a:srgbClr val="000000">
                      <a:alpha val="43137"/>
                    </a:srgbClr>
                  </a:outerShdw>
                </a:effectLst>
              </a:rPr>
              <a:t> una mujer andaluza con el pecho desnudo pela una naranja con una navaja: su rostro augura una tragedia próxima. Al fondo, su amante ronda a otra mujer y en primer término aparece un brasero de cobre, instrumento de arraigo popular en Andalucía.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pan dir="d"/>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SY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PSY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a:t>
            </a:r>
            <a:r>
              <a:rPr lang="es-ES" b="1" i="1" dirty="0" smtClean="0">
                <a:effectLst>
                  <a:glow rad="101600">
                    <a:srgbClr val="C00000">
                      <a:alpha val="60000"/>
                    </a:srgbClr>
                  </a:glow>
                  <a:outerShdw blurRad="38100" dist="38100" dir="2700000" algn="tl">
                    <a:srgbClr val="000000">
                      <a:alpha val="43137"/>
                    </a:srgbClr>
                  </a:outerShdw>
                </a:effectLst>
              </a:rPr>
              <a:t>La Buenaventura</a:t>
            </a:r>
            <a:r>
              <a:rPr lang="es-ES" i="1" dirty="0" smtClean="0">
                <a:effectLst>
                  <a:glow rad="101600">
                    <a:srgbClr val="C00000">
                      <a:alpha val="60000"/>
                    </a:srgbClr>
                  </a:glow>
                  <a:outerShdw blurRad="38100" dist="38100" dir="2700000" algn="tl">
                    <a:srgbClr val="000000">
                      <a:alpha val="43137"/>
                    </a:srgbClr>
                  </a:outerShdw>
                </a:effectLst>
              </a:rPr>
              <a:t>, (1920), se reconoce a la cupletista Sarita </a:t>
            </a:r>
            <a:r>
              <a:rPr lang="es-ES" i="1" dirty="0" err="1" smtClean="0">
                <a:effectLst>
                  <a:glow rad="101600">
                    <a:srgbClr val="C00000">
                      <a:alpha val="60000"/>
                    </a:srgbClr>
                  </a:glow>
                  <a:outerShdw blurRad="38100" dist="38100" dir="2700000" algn="tl">
                    <a:srgbClr val="000000">
                      <a:alpha val="43137"/>
                    </a:srgbClr>
                  </a:outerShdw>
                </a:effectLst>
              </a:rPr>
              <a:t>Secades</a:t>
            </a:r>
            <a:r>
              <a:rPr lang="es-ES" i="1" dirty="0" smtClean="0">
                <a:effectLst>
                  <a:glow rad="101600">
                    <a:srgbClr val="C00000">
                      <a:alpha val="60000"/>
                    </a:srgbClr>
                  </a:glow>
                  <a:outerShdw blurRad="38100" dist="38100" dir="2700000" algn="tl">
                    <a:srgbClr val="000000">
                      <a:alpha val="43137"/>
                    </a:srgbClr>
                  </a:outerShdw>
                </a:effectLst>
              </a:rPr>
              <a:t>, que posó para media docena de cuadros como Cantaora, o Pensadora.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1000">
        <p14:conveyor dir="l"/>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5000"/>
                                        <p:tgtEl>
                                          <p:spTgt spid="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ppt_w+.3"/>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animEffect transition="in" filter="fade">
                                      <p:cBhvr>
                                        <p:cTn id="15" dur="5000"/>
                                        <p:tgtEl>
                                          <p:spTgt spid="4"/>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scu-parqueexpo-noch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moscu-parqueexpo-noch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pasar las Navidades de 1910 en Madrid, Romero de Torres regresa a Córdoba, donde frecuenta los ambientes bohemios y las tertulias de los cafés, asistiendo con asiduidad al Club Guerrita. En este lugar conoce al torero Rafael González Madrid, más conocido como "</a:t>
            </a:r>
            <a:r>
              <a:rPr lang="es-ES" i="1" dirty="0" err="1" smtClean="0">
                <a:effectLst>
                  <a:glow rad="101600">
                    <a:srgbClr val="C00000">
                      <a:alpha val="60000"/>
                    </a:srgbClr>
                  </a:glow>
                  <a:outerShdw blurRad="38100" dist="38100" dir="2700000" algn="tl">
                    <a:srgbClr val="000000">
                      <a:alpha val="43137"/>
                    </a:srgbClr>
                  </a:outerShdw>
                </a:effectLst>
              </a:rPr>
              <a:t>Machaquito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14:conveyor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5000"/>
                                        <p:tgtEl>
                                          <p:spTgt spid="4"/>
                                        </p:tgtEl>
                                      </p:cBhvr>
                                    </p:animEffect>
                                  </p:childTnLst>
                                </p:cTn>
                              </p:par>
                            </p:childTnLst>
                          </p:cTn>
                        </p:par>
                        <p:par>
                          <p:cTn id="11" fill="hold">
                            <p:stCondLst>
                              <p:cond delay="5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0901793_724e1ad3a6_b.jpg"/>
          <p:cNvPicPr>
            <a:picLocks noChangeAspect="1"/>
          </p:cNvPicPr>
          <p:nvPr/>
        </p:nvPicPr>
        <p:blipFill>
          <a:blip r:embed="rId2" cstate="print"/>
          <a:stretch>
            <a:fillRect/>
          </a:stretch>
        </p:blipFill>
        <p:spPr bwMode="auto">
          <a:xfrm>
            <a:off x="0" y="-382860"/>
            <a:ext cx="9144000" cy="662473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80901793_724e1ad3a6_b.jpg"/>
          <p:cNvPicPr>
            <a:picLocks noChangeAspect="1"/>
          </p:cNvPicPr>
          <p:nvPr/>
        </p:nvPicPr>
        <p:blipFill>
          <a:blip r:embed="rId2" cstate="print"/>
          <a:stretch>
            <a:fillRect/>
          </a:stretch>
        </p:blipFill>
        <p:spPr bwMode="auto">
          <a:xfrm>
            <a:off x="0" y="-382860"/>
            <a:ext cx="9144000" cy="662473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297660"/>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las obras más famosas de Julio Romero de Torres es la titulada </a:t>
            </a:r>
            <a:r>
              <a:rPr lang="es-ES" b="1" i="1" dirty="0" smtClean="0">
                <a:effectLst>
                  <a:glow rad="101600">
                    <a:srgbClr val="C00000">
                      <a:alpha val="60000"/>
                    </a:srgbClr>
                  </a:glow>
                  <a:outerShdw blurRad="38100" dist="38100" dir="2700000" algn="tl">
                    <a:srgbClr val="000000">
                      <a:alpha val="43137"/>
                    </a:srgbClr>
                  </a:outerShdw>
                </a:effectLst>
              </a:rPr>
              <a:t>El pecado</a:t>
            </a:r>
            <a:r>
              <a:rPr lang="es-ES" i="1" dirty="0" smtClean="0">
                <a:effectLst>
                  <a:glow rad="101600">
                    <a:srgbClr val="C00000">
                      <a:alpha val="60000"/>
                    </a:srgbClr>
                  </a:glow>
                  <a:outerShdw blurRad="38100" dist="38100" dir="2700000" algn="tl">
                    <a:srgbClr val="000000">
                      <a:alpha val="43137"/>
                    </a:srgbClr>
                  </a:outerShdw>
                </a:effectLst>
              </a:rPr>
              <a:t>. La mujer es, como suele ocurrir en la obra de Romero, la protagonista absoluta de esta dualidad. La escena se desenvuelve en un verdoso atardecer, con el castillo de Almodóvar al fondo y en primer plano la iglesia de San Hipólito.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6000">
        <p14:ferris dir="l"/>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5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4/3*#ppt_w"/>
                                          </p:val>
                                        </p:tav>
                                        <p:tav tm="100000">
                                          <p:val>
                                            <p:strVal val="#ppt_w"/>
                                          </p:val>
                                        </p:tav>
                                      </p:tavLst>
                                    </p:anim>
                                    <p:anim calcmode="lin" valueType="num">
                                      <p:cBhvr>
                                        <p:cTn id="11" dur="5000" fill="hold"/>
                                        <p:tgtEl>
                                          <p:spTgt spid="5"/>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5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C:\Documents and Settings\Ana María\Escritorio\haena-beach-kauai-hawaii-345643.jpg"/>
          <p:cNvPicPr>
            <a:picLocks noChangeAspect="1" noChangeArrowheads="1"/>
          </p:cNvPicPr>
          <p:nvPr/>
        </p:nvPicPr>
        <p:blipFill>
          <a:blip r:embed="rId2" cstate="print"/>
          <a:stretch>
            <a:fillRect/>
          </a:stretch>
        </p:blipFill>
        <p:spPr bwMode="auto">
          <a:xfrm>
            <a:off x="0" y="0"/>
            <a:ext cx="493204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4" descr="C:\Documents and Settings\Ana María\Escritorio\haena-beach-kauai-hawaii-345643.jpg"/>
          <p:cNvPicPr>
            <a:picLocks noChangeAspect="1" noChangeArrowheads="1"/>
          </p:cNvPicPr>
          <p:nvPr/>
        </p:nvPicPr>
        <p:blipFill>
          <a:blip r:embed="rId2" cstate="print"/>
          <a:stretch>
            <a:fillRect/>
          </a:stretch>
        </p:blipFill>
        <p:spPr bwMode="auto">
          <a:xfrm>
            <a:off x="0" y="0"/>
            <a:ext cx="493204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148064" y="985292"/>
            <a:ext cx="3816424" cy="378565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Junto con los toros, la gran obsesión de Romero de Torres era el flamenco. Él mismo decía que hubiera preferido ser el cantaor Juan Breva antes que el pintor Leonardo da Vinci. En su juventud no dudó en abandonar la pintura para practicar el arte del cante flamenco en bares y tabernas, llegando a tener una calidad contrastada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7000">
        <p14:ferris dir="r"/>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5000"/>
                                        <p:tgtEl>
                                          <p:spTgt spid="3"/>
                                        </p:tgtEl>
                                      </p:cBhvr>
                                    </p:animEffect>
                                  </p:childTnLst>
                                </p:cTn>
                              </p:par>
                              <p:par>
                                <p:cTn id="8" presetID="17"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0" fill="hold"/>
                                        <p:tgtEl>
                                          <p:spTgt spid="3"/>
                                        </p:tgtEl>
                                        <p:attrNameLst>
                                          <p:attrName>ppt_w</p:attrName>
                                        </p:attrNameLst>
                                      </p:cBhvr>
                                      <p:tavLst>
                                        <p:tav tm="0">
                                          <p:val>
                                            <p:fltVal val="0"/>
                                          </p:val>
                                        </p:tav>
                                        <p:tav tm="100000">
                                          <p:val>
                                            <p:strVal val="#ppt_w"/>
                                          </p:val>
                                        </p:tav>
                                      </p:tavLst>
                                    </p:anim>
                                    <p:anim calcmode="lin" valueType="num">
                                      <p:cBhvr>
                                        <p:cTn id="11" dur="5000" fill="hold"/>
                                        <p:tgtEl>
                                          <p:spTgt spid="3"/>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30724"/>
                                        </p:tgtEl>
                                        <p:attrNameLst>
                                          <p:attrName>style.visibility</p:attrName>
                                        </p:attrNameLst>
                                      </p:cBhvr>
                                      <p:to>
                                        <p:strVal val="visible"/>
                                      </p:to>
                                    </p:set>
                                    <p:animEffect transition="in" filter="diamond(in)">
                                      <p:cBhvr>
                                        <p:cTn id="14" dur="5000"/>
                                        <p:tgtEl>
                                          <p:spTgt spid="30724"/>
                                        </p:tgtEl>
                                      </p:cBhvr>
                                    </p:animEffect>
                                  </p:childTnLst>
                                </p:cTn>
                              </p:par>
                              <p:par>
                                <p:cTn id="15" presetID="17" presetClass="entr" presetSubtype="10" fill="hold" nodeType="withEffect">
                                  <p:stCondLst>
                                    <p:cond delay="0"/>
                                  </p:stCondLst>
                                  <p:childTnLst>
                                    <p:set>
                                      <p:cBhvr>
                                        <p:cTn id="16" dur="1" fill="hold">
                                          <p:stCondLst>
                                            <p:cond delay="0"/>
                                          </p:stCondLst>
                                        </p:cTn>
                                        <p:tgtEl>
                                          <p:spTgt spid="30724"/>
                                        </p:tgtEl>
                                        <p:attrNameLst>
                                          <p:attrName>style.visibility</p:attrName>
                                        </p:attrNameLst>
                                      </p:cBhvr>
                                      <p:to>
                                        <p:strVal val="visible"/>
                                      </p:to>
                                    </p:set>
                                    <p:anim calcmode="lin" valueType="num">
                                      <p:cBhvr>
                                        <p:cTn id="17" dur="5000" fill="hold"/>
                                        <p:tgtEl>
                                          <p:spTgt spid="30724"/>
                                        </p:tgtEl>
                                        <p:attrNameLst>
                                          <p:attrName>ppt_w</p:attrName>
                                        </p:attrNameLst>
                                      </p:cBhvr>
                                      <p:tavLst>
                                        <p:tav tm="0">
                                          <p:val>
                                            <p:fltVal val="0"/>
                                          </p:val>
                                        </p:tav>
                                        <p:tav tm="100000">
                                          <p:val>
                                            <p:strVal val="#ppt_w"/>
                                          </p:val>
                                        </p:tav>
                                      </p:tavLst>
                                    </p:anim>
                                    <p:anim calcmode="lin" valueType="num">
                                      <p:cBhvr>
                                        <p:cTn id="18" dur="5000" fill="hold"/>
                                        <p:tgtEl>
                                          <p:spTgt spid="30724"/>
                                        </p:tgtEl>
                                        <p:attrNameLst>
                                          <p:attrName>ppt_h</p:attrName>
                                        </p:attrNameLst>
                                      </p:cBhvr>
                                      <p:tavLst>
                                        <p:tav tm="0">
                                          <p:val>
                                            <p:strVal val="#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Ana María\Escritorio\56902_1600wb1d.jpg"/>
          <p:cNvPicPr>
            <a:picLocks noChangeAspect="1" noChangeArrowheads="1"/>
          </p:cNvPicPr>
          <p:nvPr/>
        </p:nvPicPr>
        <p:blipFill>
          <a:blip r:embed="rId2" cstate="print"/>
          <a:stretch>
            <a:fillRect/>
          </a:stretch>
        </p:blipFill>
        <p:spPr bwMode="auto">
          <a:xfrm>
            <a:off x="0" y="0"/>
            <a:ext cx="553064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C:\Documents and Settings\Ana María\Escritorio\56902_1600wb1d.jpg"/>
          <p:cNvPicPr>
            <a:picLocks noChangeAspect="1" noChangeArrowheads="1"/>
          </p:cNvPicPr>
          <p:nvPr/>
        </p:nvPicPr>
        <p:blipFill>
          <a:blip r:embed="rId2" cstate="print"/>
          <a:stretch>
            <a:fillRect/>
          </a:stretch>
        </p:blipFill>
        <p:spPr bwMode="auto">
          <a:xfrm>
            <a:off x="0" y="0"/>
            <a:ext cx="553064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724128" y="913284"/>
            <a:ext cx="3240360" cy="4093428"/>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Su afición y devoción por el cante flamenco lleva a Romero a convertir este tema en uno de los ejes de su producción, como podemos observar en esta obra titulada </a:t>
            </a:r>
            <a:r>
              <a:rPr lang="es-ES" sz="2000" b="1" i="1" dirty="0" smtClean="0">
                <a:effectLst>
                  <a:glow rad="101600">
                    <a:srgbClr val="C00000">
                      <a:alpha val="60000"/>
                    </a:srgbClr>
                  </a:glow>
                  <a:outerShdw blurRad="38100" dist="38100" dir="2700000" algn="tl">
                    <a:srgbClr val="000000">
                      <a:alpha val="43137"/>
                    </a:srgbClr>
                  </a:outerShdw>
                </a:effectLst>
              </a:rPr>
              <a:t>Alegrías.</a:t>
            </a:r>
            <a:r>
              <a:rPr lang="es-ES" sz="2000" i="1" dirty="0" smtClean="0">
                <a:effectLst>
                  <a:glow rad="101600">
                    <a:srgbClr val="C00000">
                      <a:alpha val="60000"/>
                    </a:srgbClr>
                  </a:glow>
                  <a:outerShdw blurRad="38100" dist="38100" dir="2700000" algn="tl">
                    <a:srgbClr val="000000">
                      <a:alpha val="43137"/>
                    </a:srgbClr>
                  </a:outerShdw>
                </a:effectLst>
              </a:rPr>
              <a:t> El maestro conocía intensamente el mundo del flamenco y ésa es la razón por la que lleva este tema a los lienzos con genial maestría.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5000">
        <p15:prstTrans prst="wind"/>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0"/>
                                        <p:tgtEl>
                                          <p:spTgt spid="3"/>
                                        </p:tgtEl>
                                      </p:cBhvr>
                                    </p:animEffect>
                                  </p:childTnLst>
                                </p:cTn>
                              </p:par>
                              <p:par>
                                <p:cTn id="8" presetID="14" presetClass="entr" presetSubtype="10"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Effect transition="in" filter="randombar(horizontal)">
                                      <p:cBhvr>
                                        <p:cTn id="10" dur="5000"/>
                                        <p:tgtEl>
                                          <p:spTgt spid="6146"/>
                                        </p:tgtEl>
                                      </p:cBhvr>
                                    </p:animEffect>
                                  </p:childTnLst>
                                </p:cTn>
                              </p:par>
                            </p:childTnLst>
                          </p:cTn>
                        </p:par>
                        <p:par>
                          <p:cTn id="11" fill="hold">
                            <p:stCondLst>
                              <p:cond delay="5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20120323_2588861.jpg"/>
          <p:cNvPicPr>
            <a:picLocks noChangeAspect="1"/>
          </p:cNvPicPr>
          <p:nvPr/>
        </p:nvPicPr>
        <p:blipFill>
          <a:blip r:embed="rId2" cstate="print"/>
          <a:stretch>
            <a:fillRect/>
          </a:stretch>
        </p:blipFill>
        <p:spPr bwMode="auto">
          <a:xfrm>
            <a:off x="0" y="0"/>
            <a:ext cx="464400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20120323_2588861.jpg"/>
          <p:cNvPicPr>
            <a:picLocks noChangeAspect="1"/>
          </p:cNvPicPr>
          <p:nvPr/>
        </p:nvPicPr>
        <p:blipFill>
          <a:blip r:embed="rId2" cstate="print"/>
          <a:stretch>
            <a:fillRect/>
          </a:stretch>
        </p:blipFill>
        <p:spPr bwMode="auto">
          <a:xfrm>
            <a:off x="0" y="0"/>
            <a:ext cx="464400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0120323_2588861.jpg"/>
          <p:cNvPicPr>
            <a:picLocks noChangeAspect="1"/>
          </p:cNvPicPr>
          <p:nvPr/>
        </p:nvPicPr>
        <p:blipFill>
          <a:blip r:embed="rId2" cstate="print"/>
          <a:stretch>
            <a:fillRect/>
          </a:stretch>
        </p:blipFill>
        <p:spPr bwMode="auto">
          <a:xfrm>
            <a:off x="0" y="0"/>
            <a:ext cx="464400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932040" y="1705372"/>
            <a:ext cx="3888432"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arcángel San Rafael” (1925)</a:t>
            </a:r>
          </a:p>
          <a:p>
            <a:r>
              <a:rPr lang="es-ES" sz="2000" i="1" dirty="0" smtClean="0">
                <a:effectLst>
                  <a:glow rad="101600">
                    <a:srgbClr val="C00000">
                      <a:alpha val="60000"/>
                    </a:srgbClr>
                  </a:glow>
                  <a:outerShdw blurRad="38100" dist="38100" dir="2700000" algn="tl">
                    <a:srgbClr val="000000">
                      <a:alpha val="43137"/>
                    </a:srgbClr>
                  </a:outerShdw>
                </a:effectLst>
              </a:rPr>
              <a:t>Se rinde culto a San Rafael, una figura andrógina, el pintor no ha querido decantarse. Se le rinde culto sobre el altar, encontrando a sus pies al amor sagrado y al amor profano.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ripple dir="ru"/>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5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0"/>
                                        <p:tgtEl>
                                          <p:spTgt spid="5"/>
                                        </p:tgtEl>
                                      </p:cBhvr>
                                    </p:animEffec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69296814_eab758b532_b.jpg"/>
          <p:cNvPicPr>
            <a:picLocks noGrp="1" noChangeAspect="1"/>
          </p:cNvPicPr>
          <p:nvPr>
            <p:ph idx="1"/>
          </p:nvPr>
        </p:nvPicPr>
        <p:blipFill>
          <a:blip r:embed="rId2" cstate="print"/>
          <a:stretch>
            <a:fillRect/>
          </a:stretch>
        </p:blipFill>
        <p:spPr>
          <a:xfrm>
            <a:off x="2679" y="4763"/>
            <a:ext cx="3773612" cy="5705475"/>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6269296814_eab758b532_b.jpg"/>
          <p:cNvPicPr>
            <a:picLocks noChangeAspect="1"/>
          </p:cNvPicPr>
          <p:nvPr/>
        </p:nvPicPr>
        <p:blipFill>
          <a:blip r:embed="rId2" cstate="print"/>
          <a:stretch>
            <a:fillRect/>
          </a:stretch>
        </p:blipFill>
        <p:spPr bwMode="auto">
          <a:xfrm>
            <a:off x="0" y="0"/>
            <a:ext cx="377991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6269296814_eab758b532_b.jpg"/>
          <p:cNvPicPr>
            <a:picLocks noChangeAspect="1"/>
          </p:cNvPicPr>
          <p:nvPr/>
        </p:nvPicPr>
        <p:blipFill>
          <a:blip r:embed="rId2" cstate="print"/>
          <a:stretch>
            <a:fillRect/>
          </a:stretch>
        </p:blipFill>
        <p:spPr bwMode="auto">
          <a:xfrm>
            <a:off x="0" y="0"/>
            <a:ext cx="377991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95936" y="1417340"/>
            <a:ext cx="4752528" cy="2554545"/>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El Poema de Córdoba </a:t>
            </a:r>
            <a:r>
              <a:rPr lang="es-ES" sz="2000" i="1" dirty="0" smtClean="0">
                <a:effectLst>
                  <a:glow rad="101600">
                    <a:srgbClr val="C00000">
                      <a:alpha val="60000"/>
                    </a:srgbClr>
                  </a:glow>
                  <a:outerShdw blurRad="38100" dist="38100" dir="2700000" algn="tl">
                    <a:srgbClr val="000000">
                      <a:alpha val="43137"/>
                    </a:srgbClr>
                  </a:outerShdw>
                </a:effectLst>
              </a:rPr>
              <a:t>es una de las obras más interesantes de Romero de Torres. Está compuesto en forma de retablo, formado por seis paneles de igual tamaño y uno central, superior al resto. El pintor ha querido interpretar el espíritu de su ciudad, a través de las diferentes épocas de la Historia.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ripple dir="lu"/>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Ana María\Escritorio\401330.jpg"/>
          <p:cNvPicPr>
            <a:picLocks noChangeAspect="1" noChangeArrowheads="1"/>
          </p:cNvPicPr>
          <p:nvPr/>
        </p:nvPicPr>
        <p:blipFill>
          <a:blip r:embed="rId2" cstate="print"/>
          <a:srcRect r="75200"/>
          <a:stretch>
            <a:fillRect/>
          </a:stretch>
        </p:blipFill>
        <p:spPr bwMode="auto">
          <a:xfrm>
            <a:off x="0" y="0"/>
            <a:ext cx="2267744" cy="6025852"/>
          </a:xfrm>
          <a:prstGeom prst="rect">
            <a:avLst/>
          </a:prstGeom>
          <a:noFill/>
          <a:ln w="9525">
            <a:noFill/>
            <a:miter lim="800000"/>
            <a:headEnd/>
            <a:tailEnd/>
          </a:ln>
        </p:spPr>
      </p:pic>
      <p:pic>
        <p:nvPicPr>
          <p:cNvPr id="4" name="Picture 2" descr="C:\Documents and Settings\Ana María\Escritorio\401330.jpg"/>
          <p:cNvPicPr>
            <a:picLocks noChangeAspect="1" noChangeArrowheads="1"/>
          </p:cNvPicPr>
          <p:nvPr/>
        </p:nvPicPr>
        <p:blipFill>
          <a:blip r:embed="rId2" cstate="print"/>
          <a:srcRect l="24800" r="50000"/>
          <a:stretch>
            <a:fillRect/>
          </a:stretch>
        </p:blipFill>
        <p:spPr bwMode="auto">
          <a:xfrm>
            <a:off x="2267744" y="0"/>
            <a:ext cx="2304256" cy="6025852"/>
          </a:xfrm>
          <a:prstGeom prst="rect">
            <a:avLst/>
          </a:prstGeom>
          <a:noFill/>
          <a:ln w="9525">
            <a:noFill/>
            <a:miter lim="800000"/>
            <a:headEnd/>
            <a:tailEnd/>
          </a:ln>
        </p:spPr>
      </p:pic>
      <p:pic>
        <p:nvPicPr>
          <p:cNvPr id="5" name="Picture 2" descr="C:\Documents and Settings\Ana María\Escritorio\401330.jpg"/>
          <p:cNvPicPr>
            <a:picLocks noChangeAspect="1" noChangeArrowheads="1"/>
          </p:cNvPicPr>
          <p:nvPr/>
        </p:nvPicPr>
        <p:blipFill>
          <a:blip r:embed="rId2" cstate="print"/>
          <a:srcRect l="50000" r="24800"/>
          <a:stretch>
            <a:fillRect/>
          </a:stretch>
        </p:blipFill>
        <p:spPr bwMode="auto">
          <a:xfrm>
            <a:off x="4572000" y="0"/>
            <a:ext cx="2304256" cy="6025852"/>
          </a:xfrm>
          <a:prstGeom prst="rect">
            <a:avLst/>
          </a:prstGeom>
          <a:noFill/>
          <a:ln w="9525">
            <a:noFill/>
            <a:miter lim="800000"/>
            <a:headEnd/>
            <a:tailEnd/>
          </a:ln>
        </p:spPr>
      </p:pic>
      <p:pic>
        <p:nvPicPr>
          <p:cNvPr id="6" name="Picture 2" descr="C:\Documents and Settings\Ana María\Escritorio\401330.jpg"/>
          <p:cNvPicPr>
            <a:picLocks noChangeAspect="1" noChangeArrowheads="1"/>
          </p:cNvPicPr>
          <p:nvPr/>
        </p:nvPicPr>
        <p:blipFill>
          <a:blip r:embed="rId2" cstate="print"/>
          <a:srcRect l="75200"/>
          <a:stretch>
            <a:fillRect/>
          </a:stretch>
        </p:blipFill>
        <p:spPr bwMode="auto">
          <a:xfrm>
            <a:off x="6876256" y="0"/>
            <a:ext cx="2267745" cy="6025852"/>
          </a:xfrm>
          <a:prstGeom prst="rect">
            <a:avLst/>
          </a:prstGeom>
          <a:noFill/>
          <a:ln w="9525">
            <a:noFill/>
            <a:miter lim="800000"/>
            <a:headEnd/>
            <a:tailEnd/>
          </a:ln>
        </p:spPr>
      </p:pic>
      <p:sp>
        <p:nvSpPr>
          <p:cNvPr id="7" name="6 CuadroTexto"/>
          <p:cNvSpPr txBox="1"/>
          <p:nvPr/>
        </p:nvSpPr>
        <p:spPr>
          <a:xfrm>
            <a:off x="755576"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sus primeras obras de esa etapa es </a:t>
            </a:r>
            <a:r>
              <a:rPr lang="es-ES" b="1" i="1" dirty="0" smtClean="0">
                <a:effectLst>
                  <a:glow rad="101600">
                    <a:srgbClr val="C00000">
                      <a:alpha val="60000"/>
                    </a:srgbClr>
                  </a:glow>
                  <a:outerShdw blurRad="38100" dist="38100" dir="2700000" algn="tl">
                    <a:srgbClr val="000000">
                      <a:alpha val="43137"/>
                    </a:srgbClr>
                  </a:outerShdw>
                </a:effectLst>
              </a:rPr>
              <a:t>Nuestra Señora de Andalucía </a:t>
            </a:r>
            <a:r>
              <a:rPr lang="es-ES" i="1" dirty="0" smtClean="0">
                <a:effectLst>
                  <a:glow rad="101600">
                    <a:srgbClr val="C00000">
                      <a:alpha val="60000"/>
                    </a:srgbClr>
                  </a:glow>
                  <a:outerShdw blurRad="38100" dist="38100" dir="2700000" algn="tl">
                    <a:srgbClr val="000000">
                      <a:alpha val="43137"/>
                    </a:srgbClr>
                  </a:outerShdw>
                </a:effectLst>
              </a:rPr>
              <a:t>de 1907 que incluye, estilísticamente, rasgos peculiares, como la influencia renacentista, sobre todo de Leonardo, en el modo de sombrear; una sutil ambigüedad emocional y la veladura sobre la identidad genérica.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rippl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wedge">
                                      <p:cBhvr>
                                        <p:cTn id="7" dur="4000"/>
                                        <p:tgtEl>
                                          <p:spTgt spid="12290"/>
                                        </p:tgtEl>
                                      </p:cBhvr>
                                    </p:animEffect>
                                  </p:childTnLst>
                                </p:cTn>
                              </p:par>
                              <p:par>
                                <p:cTn id="8" presetID="23" presetClass="entr" presetSubtype="16" fill="hold" nodeType="withEffect">
                                  <p:stCondLst>
                                    <p:cond delay="0"/>
                                  </p:stCondLst>
                                  <p:childTnLst>
                                    <p:set>
                                      <p:cBhvr>
                                        <p:cTn id="9" dur="1" fill="hold">
                                          <p:stCondLst>
                                            <p:cond delay="0"/>
                                          </p:stCondLst>
                                        </p:cTn>
                                        <p:tgtEl>
                                          <p:spTgt spid="12290"/>
                                        </p:tgtEl>
                                        <p:attrNameLst>
                                          <p:attrName>style.visibility</p:attrName>
                                        </p:attrNameLst>
                                      </p:cBhvr>
                                      <p:to>
                                        <p:strVal val="visible"/>
                                      </p:to>
                                    </p:set>
                                    <p:anim calcmode="lin" valueType="num">
                                      <p:cBhvr>
                                        <p:cTn id="10" dur="4000" fill="hold"/>
                                        <p:tgtEl>
                                          <p:spTgt spid="12290"/>
                                        </p:tgtEl>
                                        <p:attrNameLst>
                                          <p:attrName>ppt_w</p:attrName>
                                        </p:attrNameLst>
                                      </p:cBhvr>
                                      <p:tavLst>
                                        <p:tav tm="0">
                                          <p:val>
                                            <p:fltVal val="0"/>
                                          </p:val>
                                        </p:tav>
                                        <p:tav tm="100000">
                                          <p:val>
                                            <p:strVal val="#ppt_w"/>
                                          </p:val>
                                        </p:tav>
                                      </p:tavLst>
                                    </p:anim>
                                    <p:anim calcmode="lin" valueType="num">
                                      <p:cBhvr>
                                        <p:cTn id="11" dur="4000" fill="hold"/>
                                        <p:tgtEl>
                                          <p:spTgt spid="12290"/>
                                        </p:tgtEl>
                                        <p:attrNameLst>
                                          <p:attrName>ppt_h</p:attrName>
                                        </p:attrNameLst>
                                      </p:cBhvr>
                                      <p:tavLst>
                                        <p:tav tm="0">
                                          <p:val>
                                            <p:fltVal val="0"/>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4000"/>
                                        <p:tgtEl>
                                          <p:spTgt spid="4"/>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fltVal val="0"/>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edge">
                                      <p:cBhvr>
                                        <p:cTn id="21" dur="4000"/>
                                        <p:tgtEl>
                                          <p:spTgt spid="5"/>
                                        </p:tgtEl>
                                      </p:cBhvr>
                                    </p:animEffect>
                                  </p:childTnLst>
                                </p:cTn>
                              </p:par>
                              <p:par>
                                <p:cTn id="22" presetID="23" presetClass="entr" presetSubtype="16"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4000" fill="hold"/>
                                        <p:tgtEl>
                                          <p:spTgt spid="5"/>
                                        </p:tgtEl>
                                        <p:attrNameLst>
                                          <p:attrName>ppt_w</p:attrName>
                                        </p:attrNameLst>
                                      </p:cBhvr>
                                      <p:tavLst>
                                        <p:tav tm="0">
                                          <p:val>
                                            <p:fltVal val="0"/>
                                          </p:val>
                                        </p:tav>
                                        <p:tav tm="100000">
                                          <p:val>
                                            <p:strVal val="#ppt_w"/>
                                          </p:val>
                                        </p:tav>
                                      </p:tavLst>
                                    </p:anim>
                                    <p:anim calcmode="lin" valueType="num">
                                      <p:cBhvr>
                                        <p:cTn id="25" dur="4000" fill="hold"/>
                                        <p:tgtEl>
                                          <p:spTgt spid="5"/>
                                        </p:tgtEl>
                                        <p:attrNameLst>
                                          <p:attrName>ppt_h</p:attrName>
                                        </p:attrNameLst>
                                      </p:cBhvr>
                                      <p:tavLst>
                                        <p:tav tm="0">
                                          <p:val>
                                            <p:fltVal val="0"/>
                                          </p:val>
                                        </p:tav>
                                        <p:tav tm="100000">
                                          <p:val>
                                            <p:strVal val="#ppt_h"/>
                                          </p:val>
                                        </p:tav>
                                      </p:tavLst>
                                    </p:anim>
                                  </p:childTnLst>
                                </p:cTn>
                              </p:par>
                              <p:par>
                                <p:cTn id="26" presetID="20" presetClass="entr" presetSubtype="0"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edge">
                                      <p:cBhvr>
                                        <p:cTn id="28" dur="4000"/>
                                        <p:tgtEl>
                                          <p:spTgt spid="6"/>
                                        </p:tgtEl>
                                      </p:cBhvr>
                                    </p:animEffect>
                                  </p:childTnLst>
                                </p:cTn>
                              </p:par>
                              <p:par>
                                <p:cTn id="29" presetID="23" presetClass="entr" presetSubtype="16"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4000" fill="hold"/>
                                        <p:tgtEl>
                                          <p:spTgt spid="6"/>
                                        </p:tgtEl>
                                        <p:attrNameLst>
                                          <p:attrName>ppt_w</p:attrName>
                                        </p:attrNameLst>
                                      </p:cBhvr>
                                      <p:tavLst>
                                        <p:tav tm="0">
                                          <p:val>
                                            <p:fltVal val="0"/>
                                          </p:val>
                                        </p:tav>
                                        <p:tav tm="100000">
                                          <p:val>
                                            <p:strVal val="#ppt_w"/>
                                          </p:val>
                                        </p:tav>
                                      </p:tavLst>
                                    </p:anim>
                                    <p:anim calcmode="lin" valueType="num">
                                      <p:cBhvr>
                                        <p:cTn id="32" dur="4000" fill="hold"/>
                                        <p:tgtEl>
                                          <p:spTgt spid="6"/>
                                        </p:tgtEl>
                                        <p:attrNameLst>
                                          <p:attrName>ppt_h</p:attrName>
                                        </p:attrNameLst>
                                      </p:cBhvr>
                                      <p:tavLst>
                                        <p:tav tm="0">
                                          <p:val>
                                            <p:fltVal val="0"/>
                                          </p:val>
                                        </p:tav>
                                        <p:tav tm="100000">
                                          <p:val>
                                            <p:strVal val="#ppt_h"/>
                                          </p:val>
                                        </p:tav>
                                      </p:tavLst>
                                    </p:anim>
                                  </p:childTnLst>
                                </p:cTn>
                              </p:par>
                              <p:par>
                                <p:cTn id="33" presetID="8" presetClass="emph" presetSubtype="0" fill="hold" nodeType="withEffect">
                                  <p:stCondLst>
                                    <p:cond delay="0"/>
                                  </p:stCondLst>
                                  <p:childTnLst>
                                    <p:animRot by="21600000">
                                      <p:cBhvr>
                                        <p:cTn id="34" dur="4000" fill="hold"/>
                                        <p:tgtEl>
                                          <p:spTgt spid="5"/>
                                        </p:tgtEl>
                                        <p:attrNameLst>
                                          <p:attrName>r</p:attrName>
                                        </p:attrNameLst>
                                      </p:cBhvr>
                                    </p:animRot>
                                  </p:childTnLst>
                                </p:cTn>
                              </p:par>
                              <p:par>
                                <p:cTn id="35" presetID="8" presetClass="emph" presetSubtype="0" fill="hold" nodeType="withEffect">
                                  <p:stCondLst>
                                    <p:cond delay="0"/>
                                  </p:stCondLst>
                                  <p:childTnLst>
                                    <p:animRot by="-21600000">
                                      <p:cBhvr>
                                        <p:cTn id="36" dur="4000" fill="hold"/>
                                        <p:tgtEl>
                                          <p:spTgt spid="4"/>
                                        </p:tgtEl>
                                        <p:attrNameLst>
                                          <p:attrName>r</p:attrName>
                                        </p:attrNameLst>
                                      </p:cBhvr>
                                    </p:animRot>
                                  </p:childTnLst>
                                </p:cTn>
                              </p:par>
                            </p:childTnLst>
                          </p:cTn>
                        </p:par>
                        <p:par>
                          <p:cTn id="37" fill="hold">
                            <p:stCondLst>
                              <p:cond delay="4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7"/>
                                        </p:tgtEl>
                                        <p:attrNameLst>
                                          <p:attrName>style.visibility</p:attrName>
                                        </p:attrNameLst>
                                      </p:cBhvr>
                                      <p:to>
                                        <p:strVal val="visible"/>
                                      </p:to>
                                    </p:set>
                                    <p:animEffect transition="in" filter="fade">
                                      <p:cBhvr>
                                        <p:cTn id="40" dur="1000"/>
                                        <p:tgtEl>
                                          <p:spTgt spid="7"/>
                                        </p:tgtEl>
                                      </p:cBhvr>
                                    </p:animEffect>
                                    <p:anim calcmode="lin" valueType="num">
                                      <p:cBhvr>
                                        <p:cTn id="41" dur="1000" fill="hold"/>
                                        <p:tgtEl>
                                          <p:spTgt spid="7"/>
                                        </p:tgtEl>
                                        <p:attrNameLst>
                                          <p:attrName>ppt_x</p:attrName>
                                        </p:attrNameLst>
                                      </p:cBhvr>
                                      <p:tavLst>
                                        <p:tav tm="0">
                                          <p:val>
                                            <p:strVal val="#ppt_x-.1"/>
                                          </p:val>
                                        </p:tav>
                                        <p:tav tm="100000">
                                          <p:val>
                                            <p:strVal val="#ppt_x"/>
                                          </p:val>
                                        </p:tav>
                                      </p:tavLst>
                                    </p:anim>
                                    <p:anim calcmode="lin" valueType="num">
                                      <p:cBhvr>
                                        <p:cTn id="4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EasyCapture1.jpg"/>
          <p:cNvPicPr>
            <a:picLocks noChangeAspect="1"/>
          </p:cNvPicPr>
          <p:nvPr/>
        </p:nvPicPr>
        <p:blipFill>
          <a:blip r:embed="rId2" cstate="print"/>
          <a:stretch>
            <a:fillRect/>
          </a:stretch>
        </p:blipFill>
        <p:spPr bwMode="auto">
          <a:xfrm flipH="1">
            <a:off x="-2" y="0"/>
            <a:ext cx="428396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EasyCapture1.jpg"/>
          <p:cNvPicPr>
            <a:picLocks noChangeAspect="1"/>
          </p:cNvPicPr>
          <p:nvPr/>
        </p:nvPicPr>
        <p:blipFill>
          <a:blip r:embed="rId2" cstate="print"/>
          <a:stretch>
            <a:fillRect/>
          </a:stretch>
        </p:blipFill>
        <p:spPr bwMode="auto">
          <a:xfrm>
            <a:off x="0" y="0"/>
            <a:ext cx="428396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4644008" y="1345332"/>
            <a:ext cx="3923928" cy="3170099"/>
          </a:xfrm>
          <a:prstGeom prst="rect">
            <a:avLst/>
          </a:prstGeom>
        </p:spPr>
        <p:txBody>
          <a:bodyPr wrap="square">
            <a:spAutoFit/>
          </a:bodyPr>
          <a:lstStyle/>
          <a:p>
            <a:r>
              <a:rPr lang="es-ES" sz="2000" i="1" dirty="0" smtClean="0">
                <a:effectLst>
                  <a:glow rad="101600">
                    <a:srgbClr val="C00000">
                      <a:alpha val="60000"/>
                    </a:srgbClr>
                  </a:glow>
                  <a:outerShdw blurRad="38100" dist="38100" dir="2700000" algn="tl">
                    <a:srgbClr val="000000">
                      <a:alpha val="43137"/>
                    </a:srgbClr>
                  </a:outerShdw>
                </a:effectLst>
              </a:rPr>
              <a:t>Un galgo negro, traído desde Porcuna, una vez en Madrid, sería bautizado con el nombre de Pacheco, en memoria de aquel bandido valiente y leal, asesinado en Córdoba durante La Gloriosa. Pacheco desde entonces estará unido entrañablemente a la vida y al ambiente del pintor.</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checker dir="vert"/>
      </p:transition>
    </mc:Choice>
    <mc:Fallback xmlns="">
      <p:transition spd="slow" advTm="34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35"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3000"/>
                                        <p:tgtEl>
                                          <p:spTgt spid="6"/>
                                        </p:tgtEl>
                                      </p:cBhvr>
                                    </p:animEffect>
                                    <p:anim calcmode="lin" valueType="num">
                                      <p:cBhvr>
                                        <p:cTn id="11" dur="3000" fill="hold"/>
                                        <p:tgtEl>
                                          <p:spTgt spid="6"/>
                                        </p:tgtEl>
                                        <p:attrNameLst>
                                          <p:attrName>style.rotation</p:attrName>
                                        </p:attrNameLst>
                                      </p:cBhvr>
                                      <p:tavLst>
                                        <p:tav tm="0">
                                          <p:val>
                                            <p:fltVal val="720"/>
                                          </p:val>
                                        </p:tav>
                                        <p:tav tm="100000">
                                          <p:val>
                                            <p:fltVal val="0"/>
                                          </p:val>
                                        </p:tav>
                                      </p:tavLst>
                                    </p:anim>
                                    <p:anim calcmode="lin" valueType="num">
                                      <p:cBhvr>
                                        <p:cTn id="12" dur="3000" fill="hold"/>
                                        <p:tgtEl>
                                          <p:spTgt spid="6"/>
                                        </p:tgtEl>
                                        <p:attrNameLst>
                                          <p:attrName>ppt_h</p:attrName>
                                        </p:attrNameLst>
                                      </p:cBhvr>
                                      <p:tavLst>
                                        <p:tav tm="0">
                                          <p:val>
                                            <p:fltVal val="0"/>
                                          </p:val>
                                        </p:tav>
                                        <p:tav tm="100000">
                                          <p:val>
                                            <p:strVal val="#ppt_h"/>
                                          </p:val>
                                        </p:tav>
                                      </p:tavLst>
                                    </p:anim>
                                    <p:anim calcmode="lin" valueType="num">
                                      <p:cBhvr>
                                        <p:cTn id="13" dur="3000" fill="hold"/>
                                        <p:tgtEl>
                                          <p:spTgt spid="6"/>
                                        </p:tgtEl>
                                        <p:attrNameLst>
                                          <p:attrName>ppt_w</p:attrName>
                                        </p:attrNameLst>
                                      </p:cBhvr>
                                      <p:tavLst>
                                        <p:tav tm="0">
                                          <p:val>
                                            <p:fltVal val="0"/>
                                          </p:val>
                                        </p:tav>
                                        <p:tav tm="100000">
                                          <p:val>
                                            <p:strVal val="#ppt_w"/>
                                          </p:val>
                                        </p:tav>
                                      </p:tavLst>
                                    </p:anim>
                                  </p:childTnLst>
                                </p:cTn>
                              </p:par>
                            </p:childTnLst>
                          </p:cTn>
                        </p:par>
                        <p:par>
                          <p:cTn id="14" fill="hold">
                            <p:stCondLst>
                              <p:cond delay="3000"/>
                            </p:stCondLst>
                            <p:childTnLst>
                              <p:par>
                                <p:cTn id="15" presetID="17" presetClass="exit" presetSubtype="10" fill="hold" nodeType="afterEffect">
                                  <p:stCondLst>
                                    <p:cond delay="0"/>
                                  </p:stCondLst>
                                  <p:childTnLst>
                                    <p:anim calcmode="lin" valueType="num">
                                      <p:cBhvr>
                                        <p:cTn id="16" dur="3000"/>
                                        <p:tgtEl>
                                          <p:spTgt spid="6"/>
                                        </p:tgtEl>
                                        <p:attrNameLst>
                                          <p:attrName>ppt_w</p:attrName>
                                        </p:attrNameLst>
                                      </p:cBhvr>
                                      <p:tavLst>
                                        <p:tav tm="0">
                                          <p:val>
                                            <p:strVal val="ppt_w"/>
                                          </p:val>
                                        </p:tav>
                                        <p:tav tm="100000">
                                          <p:val>
                                            <p:fltVal val="0"/>
                                          </p:val>
                                        </p:tav>
                                      </p:tavLst>
                                    </p:anim>
                                    <p:anim calcmode="lin" valueType="num">
                                      <p:cBhvr>
                                        <p:cTn id="17" dur="3000"/>
                                        <p:tgtEl>
                                          <p:spTgt spid="6"/>
                                        </p:tgtEl>
                                        <p:attrNameLst>
                                          <p:attrName>ppt_h</p:attrName>
                                        </p:attrNameLst>
                                      </p:cBhvr>
                                      <p:tavLst>
                                        <p:tav tm="0">
                                          <p:val>
                                            <p:strVal val="ppt_h"/>
                                          </p:val>
                                        </p:tav>
                                        <p:tav tm="100000">
                                          <p:val>
                                            <p:strVal val="ppt_h"/>
                                          </p:val>
                                        </p:tav>
                                      </p:tavLst>
                                    </p:anim>
                                    <p:set>
                                      <p:cBhvr>
                                        <p:cTn id="18" dur="1" fill="hold">
                                          <p:stCondLst>
                                            <p:cond delay="2999"/>
                                          </p:stCondLst>
                                        </p:cTn>
                                        <p:tgtEl>
                                          <p:spTgt spid="6"/>
                                        </p:tgtEl>
                                        <p:attrNameLst>
                                          <p:attrName>style.visibility</p:attrName>
                                        </p:attrNameLst>
                                      </p:cBhvr>
                                      <p:to>
                                        <p:strVal val="hidden"/>
                                      </p:to>
                                    </p:set>
                                  </p:childTnLst>
                                </p:cTn>
                              </p:par>
                              <p:par>
                                <p:cTn id="19" presetID="16" presetClass="entr" presetSubtype="21" fill="hold" nodeType="withEffect">
                                  <p:stCondLst>
                                    <p:cond delay="0"/>
                                  </p:stCondLst>
                                  <p:iterate type="lt">
                                    <p:tmPct val="0"/>
                                  </p:iterate>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par>
                                <p:cTn id="22" presetID="31" presetClass="entr" presetSubtype="0" fill="hold" nodeType="withEffect">
                                  <p:stCondLst>
                                    <p:cond delay="0"/>
                                  </p:stCondLst>
                                  <p:iterate type="lt">
                                    <p:tmPct val="5000"/>
                                  </p:iterate>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fltVal val="0"/>
                                          </p:val>
                                        </p:tav>
                                        <p:tav tm="100000">
                                          <p:val>
                                            <p:strVal val="#ppt_w"/>
                                          </p:val>
                                        </p:tav>
                                      </p:tavLst>
                                    </p:anim>
                                    <p:anim calcmode="lin" valueType="num">
                                      <p:cBhvr>
                                        <p:cTn id="25" dur="3000" fill="hold"/>
                                        <p:tgtEl>
                                          <p:spTgt spid="7"/>
                                        </p:tgtEl>
                                        <p:attrNameLst>
                                          <p:attrName>ppt_h</p:attrName>
                                        </p:attrNameLst>
                                      </p:cBhvr>
                                      <p:tavLst>
                                        <p:tav tm="0">
                                          <p:val>
                                            <p:fltVal val="0"/>
                                          </p:val>
                                        </p:tav>
                                        <p:tav tm="100000">
                                          <p:val>
                                            <p:strVal val="#ppt_h"/>
                                          </p:val>
                                        </p:tav>
                                      </p:tavLst>
                                    </p:anim>
                                    <p:anim calcmode="lin" valueType="num">
                                      <p:cBhvr>
                                        <p:cTn id="26" dur="3000" fill="hold"/>
                                        <p:tgtEl>
                                          <p:spTgt spid="7"/>
                                        </p:tgtEl>
                                        <p:attrNameLst>
                                          <p:attrName>style.rotation</p:attrName>
                                        </p:attrNameLst>
                                      </p:cBhvr>
                                      <p:tavLst>
                                        <p:tav tm="0">
                                          <p:val>
                                            <p:fltVal val="90"/>
                                          </p:val>
                                        </p:tav>
                                        <p:tav tm="100000">
                                          <p:val>
                                            <p:fltVal val="0"/>
                                          </p:val>
                                        </p:tav>
                                      </p:tavLst>
                                    </p:anim>
                                    <p:animEffect transition="in" filter="fade">
                                      <p:cBhvr>
                                        <p:cTn id="27" dur="3000"/>
                                        <p:tgtEl>
                                          <p:spTgt spid="7"/>
                                        </p:tgtEl>
                                      </p:cBhvr>
                                    </p:animEffect>
                                  </p:childTnLst>
                                </p:cTn>
                              </p:par>
                            </p:childTnLst>
                          </p:cTn>
                        </p:par>
                        <p:par>
                          <p:cTn id="28" fill="hold">
                            <p:stCondLst>
                              <p:cond delay="6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Ana María\Escritorio\543865.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Picture 6" descr="C:\Documents and Settings\Ana María\Escritorio\lagos.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7" name="Picture 6" descr="C:\Documents and Settings\Ana María\Escritorio\lagos.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8" name="7 CuadroTexto"/>
          <p:cNvSpPr txBox="1"/>
          <p:nvPr/>
        </p:nvSpPr>
        <p:spPr>
          <a:xfrm>
            <a:off x="251520"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 trayectoria como artista, Julio Romero de Torres recibió numerosos galardones debido a su singular estilo pictórico destacando su primera Mención Honorífica en la Exposición Nacional de 1895 con su obra </a:t>
            </a:r>
            <a:r>
              <a:rPr lang="es-ES" b="1" i="1" dirty="0" smtClean="0">
                <a:effectLst>
                  <a:glow rad="101600">
                    <a:srgbClr val="C00000">
                      <a:alpha val="60000"/>
                    </a:srgbClr>
                  </a:glow>
                  <a:outerShdw blurRad="38100" dist="38100" dir="2700000" algn="tl">
                    <a:srgbClr val="000000">
                      <a:alpha val="43137"/>
                    </a:srgbClr>
                  </a:outerShdw>
                </a:effectLst>
              </a:rPr>
              <a:t>¡Mira qué bonita era!</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checker/>
      </p:transition>
    </mc:Choice>
    <mc:Fallback xmlns="">
      <p:transition spd="slow" advTm="29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ppt_x</p:attrName>
                                        </p:attrNameLst>
                                      </p:cBhvr>
                                      <p:tavLst>
                                        <p:tav tm="0">
                                          <p:val>
                                            <p:strVal val="#ppt_x+#ppt_w/2"/>
                                          </p:val>
                                        </p:tav>
                                        <p:tav tm="100000">
                                          <p:val>
                                            <p:strVal val="#ppt_x"/>
                                          </p:val>
                                        </p:tav>
                                      </p:tavLst>
                                    </p:anim>
                                    <p:anim calcmode="lin" valueType="num">
                                      <p:cBhvr>
                                        <p:cTn id="8" dur="5000" fill="hold"/>
                                        <p:tgtEl>
                                          <p:spTgt spid="7"/>
                                        </p:tgtEl>
                                        <p:attrNameLst>
                                          <p:attrName>ppt_y</p:attrName>
                                        </p:attrNameLst>
                                      </p:cBhvr>
                                      <p:tavLst>
                                        <p:tav tm="0">
                                          <p:val>
                                            <p:strVal val="#ppt_y"/>
                                          </p:val>
                                        </p:tav>
                                        <p:tav tm="100000">
                                          <p:val>
                                            <p:strVal val="#ppt_y"/>
                                          </p:val>
                                        </p:tav>
                                      </p:tavLst>
                                    </p:anim>
                                    <p:anim calcmode="lin" valueType="num">
                                      <p:cBhvr>
                                        <p:cTn id="9" dur="5000" fill="hold"/>
                                        <p:tgtEl>
                                          <p:spTgt spid="7"/>
                                        </p:tgtEl>
                                        <p:attrNameLst>
                                          <p:attrName>ppt_w</p:attrName>
                                        </p:attrNameLst>
                                      </p:cBhvr>
                                      <p:tavLst>
                                        <p:tav tm="0">
                                          <p:val>
                                            <p:fltVal val="0"/>
                                          </p:val>
                                        </p:tav>
                                        <p:tav tm="100000">
                                          <p:val>
                                            <p:strVal val="#ppt_w"/>
                                          </p:val>
                                        </p:tav>
                                      </p:tavLst>
                                    </p:anim>
                                    <p:anim calcmode="lin" valueType="num">
                                      <p:cBhvr>
                                        <p:cTn id="10" dur="5000" fill="hold"/>
                                        <p:tgtEl>
                                          <p:spTgt spid="7"/>
                                        </p:tgtEl>
                                        <p:attrNameLst>
                                          <p:attrName>ppt_h</p:attrName>
                                        </p:attrNameLst>
                                      </p:cBhvr>
                                      <p:tavLst>
                                        <p:tav tm="0">
                                          <p:val>
                                            <p:strVal val="#ppt_h"/>
                                          </p:val>
                                        </p:tav>
                                        <p:tav tm="100000">
                                          <p:val>
                                            <p:strVal val="#ppt_h"/>
                                          </p:val>
                                        </p:tav>
                                      </p:tavLst>
                                    </p:anim>
                                  </p:childTnLst>
                                </p:cTn>
                              </p:par>
                              <p:par>
                                <p:cTn id="11" presetID="18"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strips(downLeft)">
                                      <p:cBhvr>
                                        <p:cTn id="13" dur="5000"/>
                                        <p:tgtEl>
                                          <p:spTgt spid="7"/>
                                        </p:tgtEl>
                                      </p:cBhvr>
                                    </p:animEffect>
                                  </p:childTnLst>
                                </p:cTn>
                              </p:par>
                              <p:par>
                                <p:cTn id="14" presetID="17" presetClass="entr" presetSubtype="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ppt_x</p:attrName>
                                        </p:attrNameLst>
                                      </p:cBhvr>
                                      <p:tavLst>
                                        <p:tav tm="0">
                                          <p:val>
                                            <p:strVal val="#ppt_x-#ppt_w/2"/>
                                          </p:val>
                                        </p:tav>
                                        <p:tav tm="100000">
                                          <p:val>
                                            <p:strVal val="#ppt_x"/>
                                          </p:val>
                                        </p:tav>
                                      </p:tavLst>
                                    </p:anim>
                                    <p:anim calcmode="lin" valueType="num">
                                      <p:cBhvr>
                                        <p:cTn id="17" dur="5000" fill="hold"/>
                                        <p:tgtEl>
                                          <p:spTgt spid="6"/>
                                        </p:tgtEl>
                                        <p:attrNameLst>
                                          <p:attrName>ppt_y</p:attrName>
                                        </p:attrNameLst>
                                      </p:cBhvr>
                                      <p:tavLst>
                                        <p:tav tm="0">
                                          <p:val>
                                            <p:strVal val="#ppt_y"/>
                                          </p:val>
                                        </p:tav>
                                        <p:tav tm="100000">
                                          <p:val>
                                            <p:strVal val="#ppt_y"/>
                                          </p:val>
                                        </p:tav>
                                      </p:tavLst>
                                    </p:anim>
                                    <p:anim calcmode="lin" valueType="num">
                                      <p:cBhvr>
                                        <p:cTn id="18" dur="5000" fill="hold"/>
                                        <p:tgtEl>
                                          <p:spTgt spid="6"/>
                                        </p:tgtEl>
                                        <p:attrNameLst>
                                          <p:attrName>ppt_w</p:attrName>
                                        </p:attrNameLst>
                                      </p:cBhvr>
                                      <p:tavLst>
                                        <p:tav tm="0">
                                          <p:val>
                                            <p:fltVal val="0"/>
                                          </p:val>
                                        </p:tav>
                                        <p:tav tm="100000">
                                          <p:val>
                                            <p:strVal val="#ppt_w"/>
                                          </p:val>
                                        </p:tav>
                                      </p:tavLst>
                                    </p:anim>
                                    <p:anim calcmode="lin" valueType="num">
                                      <p:cBhvr>
                                        <p:cTn id="19" dur="5000" fill="hold"/>
                                        <p:tgtEl>
                                          <p:spTgt spid="6"/>
                                        </p:tgtEl>
                                        <p:attrNameLst>
                                          <p:attrName>ppt_h</p:attrName>
                                        </p:attrNameLst>
                                      </p:cBhvr>
                                      <p:tavLst>
                                        <p:tav tm="0">
                                          <p:val>
                                            <p:strVal val="#ppt_h"/>
                                          </p:val>
                                        </p:tav>
                                        <p:tav tm="100000">
                                          <p:val>
                                            <p:strVal val="#ppt_h"/>
                                          </p:val>
                                        </p:tav>
                                      </p:tavLst>
                                    </p:anim>
                                  </p:childTnLst>
                                </p:cTn>
                              </p:par>
                              <p:par>
                                <p:cTn id="20" presetID="18" presetClass="entr" presetSubtype="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trips(downRight)">
                                      <p:cBhvr>
                                        <p:cTn id="22" dur="5000"/>
                                        <p:tgtEl>
                                          <p:spTgt spid="6"/>
                                        </p:tgtEl>
                                      </p:cBhvr>
                                    </p:animEffect>
                                  </p:childTnLst>
                                </p:cTn>
                              </p:par>
                              <p:par>
                                <p:cTn id="23" presetID="23" presetClass="entr" presetSubtype="28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0" fill="hold"/>
                                        <p:tgtEl>
                                          <p:spTgt spid="5"/>
                                        </p:tgtEl>
                                        <p:attrNameLst>
                                          <p:attrName>ppt_w</p:attrName>
                                        </p:attrNameLst>
                                      </p:cBhvr>
                                      <p:tavLst>
                                        <p:tav tm="0">
                                          <p:val>
                                            <p:strVal val="4/3*#ppt_w"/>
                                          </p:val>
                                        </p:tav>
                                        <p:tav tm="100000">
                                          <p:val>
                                            <p:strVal val="#ppt_w"/>
                                          </p:val>
                                        </p:tav>
                                      </p:tavLst>
                                    </p:anim>
                                    <p:anim calcmode="lin" valueType="num">
                                      <p:cBhvr>
                                        <p:cTn id="26" dur="5000" fill="hold"/>
                                        <p:tgtEl>
                                          <p:spTgt spid="5"/>
                                        </p:tgtEl>
                                        <p:attrNameLst>
                                          <p:attrName>ppt_h</p:attrName>
                                        </p:attrNameLst>
                                      </p:cBhvr>
                                      <p:tavLst>
                                        <p:tav tm="0">
                                          <p:val>
                                            <p:strVal val="4/3*#ppt_h"/>
                                          </p:val>
                                        </p:tav>
                                        <p:tav tm="100000">
                                          <p:val>
                                            <p:strVal val="#ppt_h"/>
                                          </p:val>
                                        </p:tav>
                                      </p:tavLst>
                                    </p:anim>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4544" y="0"/>
            <a:ext cx="972108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4544" y="0"/>
            <a:ext cx="972108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148" name="Picture 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4544" y="0"/>
            <a:ext cx="972108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79512" y="4369668"/>
            <a:ext cx="8496944"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 Capilla Sixtina de Julio </a:t>
            </a:r>
            <a:r>
              <a:rPr lang="es-ES" b="1" i="1" dirty="0">
                <a:effectLst>
                  <a:glow rad="101600">
                    <a:srgbClr val="C00000">
                      <a:alpha val="60000"/>
                    </a:srgbClr>
                  </a:glow>
                  <a:outerShdw blurRad="38100" dist="38100" dir="2700000" algn="tl">
                    <a:srgbClr val="000000">
                      <a:alpha val="43137"/>
                    </a:srgbClr>
                  </a:outerShdw>
                </a:effectLst>
              </a:rPr>
              <a:t>Romero de </a:t>
            </a:r>
            <a:r>
              <a:rPr lang="es-ES" b="1" i="1" dirty="0" smtClean="0">
                <a:effectLst>
                  <a:glow rad="101600">
                    <a:srgbClr val="C00000">
                      <a:alpha val="60000"/>
                    </a:srgbClr>
                  </a:glow>
                  <a:outerShdw blurRad="38100" dist="38100" dir="2700000" algn="tl">
                    <a:srgbClr val="000000">
                      <a:alpha val="43137"/>
                    </a:srgbClr>
                  </a:outerShdw>
                </a:effectLst>
              </a:rPr>
              <a:t>Torres. </a:t>
            </a:r>
            <a:r>
              <a:rPr lang="es-ES" i="1" dirty="0">
                <a:effectLst>
                  <a:glow rad="101600">
                    <a:srgbClr val="C00000">
                      <a:alpha val="60000"/>
                    </a:srgbClr>
                  </a:glow>
                  <a:outerShdw blurRad="38100" dist="38100" dir="2700000" algn="tl">
                    <a:srgbClr val="000000">
                      <a:alpha val="43137"/>
                    </a:srgbClr>
                  </a:outerShdw>
                </a:effectLst>
              </a:rPr>
              <a:t>S</a:t>
            </a:r>
            <a:r>
              <a:rPr lang="es-ES" i="1" dirty="0" smtClean="0">
                <a:effectLst>
                  <a:glow rad="101600">
                    <a:srgbClr val="C00000">
                      <a:alpha val="60000"/>
                    </a:srgbClr>
                  </a:glow>
                  <a:outerShdw blurRad="38100" dist="38100" dir="2700000" algn="tl">
                    <a:srgbClr val="000000">
                      <a:alpha val="43137"/>
                    </a:srgbClr>
                  </a:outerShdw>
                </a:effectLst>
              </a:rPr>
              <a:t>igue </a:t>
            </a:r>
            <a:r>
              <a:rPr lang="es-ES" i="1" dirty="0">
                <a:effectLst>
                  <a:glow rad="101600">
                    <a:srgbClr val="C00000">
                      <a:alpha val="60000"/>
                    </a:srgbClr>
                  </a:glow>
                  <a:outerShdw blurRad="38100" dist="38100" dir="2700000" algn="tl">
                    <a:srgbClr val="000000">
                      <a:alpha val="43137"/>
                    </a:srgbClr>
                  </a:outerShdw>
                </a:effectLst>
              </a:rPr>
              <a:t>vivo 150 años después de su </a:t>
            </a:r>
            <a:r>
              <a:rPr lang="es-ES" i="1" dirty="0" smtClean="0">
                <a:effectLst>
                  <a:glow rad="101600">
                    <a:srgbClr val="C00000">
                      <a:alpha val="60000"/>
                    </a:srgbClr>
                  </a:glow>
                  <a:outerShdw blurRad="38100" dist="38100" dir="2700000" algn="tl">
                    <a:srgbClr val="000000">
                      <a:alpha val="43137"/>
                    </a:srgbClr>
                  </a:outerShdw>
                </a:effectLst>
              </a:rPr>
              <a:t>nacimiento, </a:t>
            </a:r>
            <a:r>
              <a:rPr lang="es-ES" i="1" dirty="0">
                <a:effectLst>
                  <a:glow rad="101600">
                    <a:srgbClr val="C00000">
                      <a:alpha val="60000"/>
                    </a:srgbClr>
                  </a:glow>
                  <a:outerShdw blurRad="38100" dist="38100" dir="2700000" algn="tl">
                    <a:srgbClr val="000000">
                      <a:alpha val="43137"/>
                    </a:srgbClr>
                  </a:outerShdw>
                </a:effectLst>
              </a:rPr>
              <a:t>u</a:t>
            </a:r>
            <a:r>
              <a:rPr lang="es-ES" i="1" dirty="0" smtClean="0">
                <a:effectLst>
                  <a:glow rad="101600">
                    <a:srgbClr val="C00000">
                      <a:alpha val="60000"/>
                    </a:srgbClr>
                  </a:glow>
                  <a:outerShdw blurRad="38100" dist="38100" dir="2700000" algn="tl">
                    <a:srgbClr val="000000">
                      <a:alpha val="43137"/>
                    </a:srgbClr>
                  </a:outerShdw>
                </a:effectLst>
              </a:rPr>
              <a:t>n </a:t>
            </a:r>
            <a:r>
              <a:rPr lang="es-ES" i="1" dirty="0">
                <a:effectLst>
                  <a:glow rad="101600">
                    <a:srgbClr val="C00000">
                      <a:alpha val="60000"/>
                    </a:srgbClr>
                  </a:glow>
                  <a:outerShdw blurRad="38100" dist="38100" dir="2700000" algn="tl">
                    <a:srgbClr val="000000">
                      <a:alpha val="43137"/>
                    </a:srgbClr>
                  </a:outerShdw>
                </a:effectLst>
              </a:rPr>
              <a:t>legado y una leyenda que va más allá de Córdoba, su ciudad natal y a la que va siempre </a:t>
            </a:r>
            <a:r>
              <a:rPr lang="es-ES" i="1" dirty="0" smtClean="0">
                <a:effectLst>
                  <a:glow rad="101600">
                    <a:srgbClr val="C00000">
                      <a:alpha val="60000"/>
                    </a:srgbClr>
                  </a:glow>
                  <a:outerShdw blurRad="38100" dist="38100" dir="2700000" algn="tl">
                    <a:srgbClr val="000000">
                      <a:alpha val="43137"/>
                    </a:srgbClr>
                  </a:outerShdw>
                </a:effectLst>
              </a:rPr>
              <a:t>ligado. </a:t>
            </a:r>
            <a:r>
              <a:rPr lang="es-ES" i="1" dirty="0">
                <a:effectLst>
                  <a:glow rad="101600">
                    <a:srgbClr val="C00000">
                      <a:alpha val="60000"/>
                    </a:srgbClr>
                  </a:glow>
                  <a:outerShdw blurRad="38100" dist="38100" dir="2700000" algn="tl">
                    <a:srgbClr val="000000">
                      <a:alpha val="43137"/>
                    </a:srgbClr>
                  </a:outerShdw>
                </a:effectLst>
              </a:rPr>
              <a:t>Capilla pintada por Julio Romero de Torres en la parroquia de la Asunción de </a:t>
            </a:r>
            <a:r>
              <a:rPr lang="es-ES" i="1" dirty="0" smtClean="0">
                <a:effectLst>
                  <a:glow rad="101600">
                    <a:srgbClr val="C00000">
                      <a:alpha val="60000"/>
                    </a:srgbClr>
                  </a:glow>
                  <a:outerShdw blurRad="38100" dist="38100" dir="2700000" algn="tl">
                    <a:srgbClr val="000000">
                      <a:alpha val="43137"/>
                    </a:srgbClr>
                  </a:outerShdw>
                </a:effectLst>
              </a:rPr>
              <a:t>Porcuna - Jaén.</a:t>
            </a:r>
            <a:endParaRPr lang="es-ES" i="1" dirty="0">
              <a:effectLst>
                <a:glow rad="101600">
                  <a:srgbClr val="C00000">
                    <a:alpha val="60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1455411235"/>
      </p:ext>
    </p:extLst>
  </p:cSld>
  <p:clrMapOvr>
    <a:masterClrMapping/>
  </p:clrMapOvr>
  <mc:AlternateContent xmlns:mc="http://schemas.openxmlformats.org/markup-compatibility/2006" xmlns:p14="http://schemas.microsoft.com/office/powerpoint/2010/main">
    <mc:Choice Requires="p14">
      <p:transition spd="slow" p14:dur="2000" advTm="32000">
        <p:plus/>
      </p:transition>
    </mc:Choice>
    <mc:Fallback xmlns="">
      <p:transition spd="slow" advTm="32000">
        <p:plu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5000" fill="hold"/>
                                        <p:tgtEl>
                                          <p:spTgt spid="20482"/>
                                        </p:tgtEl>
                                        <p:attrNameLst>
                                          <p:attrName>ppt_w</p:attrName>
                                        </p:attrNameLst>
                                      </p:cBhvr>
                                      <p:tavLst>
                                        <p:tav tm="0">
                                          <p:val>
                                            <p:strVal val="#ppt_w*0.70"/>
                                          </p:val>
                                        </p:tav>
                                        <p:tav tm="100000">
                                          <p:val>
                                            <p:strVal val="#ppt_w"/>
                                          </p:val>
                                        </p:tav>
                                      </p:tavLst>
                                    </p:anim>
                                    <p:anim calcmode="lin" valueType="num">
                                      <p:cBhvr>
                                        <p:cTn id="8" dur="5000" fill="hold"/>
                                        <p:tgtEl>
                                          <p:spTgt spid="20482"/>
                                        </p:tgtEl>
                                        <p:attrNameLst>
                                          <p:attrName>ppt_h</p:attrName>
                                        </p:attrNameLst>
                                      </p:cBhvr>
                                      <p:tavLst>
                                        <p:tav tm="0">
                                          <p:val>
                                            <p:strVal val="#ppt_h"/>
                                          </p:val>
                                        </p:tav>
                                        <p:tav tm="100000">
                                          <p:val>
                                            <p:strVal val="#ppt_h"/>
                                          </p:val>
                                        </p:tav>
                                      </p:tavLst>
                                    </p:anim>
                                    <p:animEffect transition="in" filter="fade">
                                      <p:cBhvr>
                                        <p:cTn id="9" dur="5000"/>
                                        <p:tgtEl>
                                          <p:spTgt spid="20482"/>
                                        </p:tgtEl>
                                      </p:cBhvr>
                                    </p:animEffect>
                                  </p:childTnLst>
                                </p:cTn>
                              </p:par>
                              <p:par>
                                <p:cTn id="10" presetID="6" presetClass="entr" presetSubtype="32" fill="hold" nodeType="with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circle(out)">
                                      <p:cBhvr>
                                        <p:cTn id="12" dur="5000"/>
                                        <p:tgtEl>
                                          <p:spTgt spid="6147"/>
                                        </p:tgtEl>
                                      </p:cBhvr>
                                    </p:animEffect>
                                  </p:childTnLst>
                                </p:cTn>
                              </p:par>
                              <p:par>
                                <p:cTn id="13" presetID="25" presetClass="entr" presetSubtype="0" fill="hold" nodeType="withEffect">
                                  <p:stCondLst>
                                    <p:cond delay="0"/>
                                  </p:stCondLst>
                                  <p:childTnLst>
                                    <p:set>
                                      <p:cBhvr>
                                        <p:cTn id="14" dur="1" fill="hold">
                                          <p:stCondLst>
                                            <p:cond delay="0"/>
                                          </p:stCondLst>
                                        </p:cTn>
                                        <p:tgtEl>
                                          <p:spTgt spid="6147"/>
                                        </p:tgtEl>
                                        <p:attrNameLst>
                                          <p:attrName>style.visibility</p:attrName>
                                        </p:attrNameLst>
                                      </p:cBhvr>
                                      <p:to>
                                        <p:strVal val="visible"/>
                                      </p:to>
                                    </p:set>
                                    <p:anim calcmode="lin" valueType="num">
                                      <p:cBhvr>
                                        <p:cTn id="15" dur="2500" decel="50000" fill="hold">
                                          <p:stCondLst>
                                            <p:cond delay="0"/>
                                          </p:stCondLst>
                                        </p:cTn>
                                        <p:tgtEl>
                                          <p:spTgt spid="6147"/>
                                        </p:tgtEl>
                                        <p:attrNameLst>
                                          <p:attrName>style.rotation</p:attrName>
                                        </p:attrNameLst>
                                      </p:cBhvr>
                                      <p:tavLst>
                                        <p:tav tm="0">
                                          <p:val>
                                            <p:fltVal val="-90"/>
                                          </p:val>
                                        </p:tav>
                                        <p:tav tm="100000">
                                          <p:val>
                                            <p:fltVal val="0"/>
                                          </p:val>
                                        </p:tav>
                                      </p:tavLst>
                                    </p:anim>
                                    <p:anim calcmode="lin" valueType="num">
                                      <p:cBhvr>
                                        <p:cTn id="16" dur="2500" decel="50000" fill="hold">
                                          <p:stCondLst>
                                            <p:cond delay="0"/>
                                          </p:stCondLst>
                                        </p:cTn>
                                        <p:tgtEl>
                                          <p:spTgt spid="6147"/>
                                        </p:tgtEl>
                                        <p:attrNameLst>
                                          <p:attrName>ppt_w</p:attrName>
                                        </p:attrNameLst>
                                      </p:cBhvr>
                                      <p:tavLst>
                                        <p:tav tm="0">
                                          <p:val>
                                            <p:strVal val="#ppt_w"/>
                                          </p:val>
                                        </p:tav>
                                        <p:tav tm="100000">
                                          <p:val>
                                            <p:strVal val="#ppt_w*.05"/>
                                          </p:val>
                                        </p:tav>
                                      </p:tavLst>
                                    </p:anim>
                                    <p:anim calcmode="lin" valueType="num">
                                      <p:cBhvr>
                                        <p:cTn id="17" dur="2500" accel="50000" fill="hold">
                                          <p:stCondLst>
                                            <p:cond delay="2500"/>
                                          </p:stCondLst>
                                        </p:cTn>
                                        <p:tgtEl>
                                          <p:spTgt spid="6147"/>
                                        </p:tgtEl>
                                        <p:attrNameLst>
                                          <p:attrName>ppt_w</p:attrName>
                                        </p:attrNameLst>
                                      </p:cBhvr>
                                      <p:tavLst>
                                        <p:tav tm="0">
                                          <p:val>
                                            <p:strVal val="#ppt_w*.05"/>
                                          </p:val>
                                        </p:tav>
                                        <p:tav tm="100000">
                                          <p:val>
                                            <p:strVal val="#ppt_w"/>
                                          </p:val>
                                        </p:tav>
                                      </p:tavLst>
                                    </p:anim>
                                    <p:anim calcmode="lin" valueType="num">
                                      <p:cBhvr>
                                        <p:cTn id="18" dur="5000" fill="hold"/>
                                        <p:tgtEl>
                                          <p:spTgt spid="6147"/>
                                        </p:tgtEl>
                                        <p:attrNameLst>
                                          <p:attrName>ppt_h</p:attrName>
                                        </p:attrNameLst>
                                      </p:cBhvr>
                                      <p:tavLst>
                                        <p:tav tm="0">
                                          <p:val>
                                            <p:strVal val="#ppt_h"/>
                                          </p:val>
                                        </p:tav>
                                        <p:tav tm="100000">
                                          <p:val>
                                            <p:strVal val="#ppt_h"/>
                                          </p:val>
                                        </p:tav>
                                      </p:tavLst>
                                    </p:anim>
                                    <p:anim calcmode="lin" valueType="num">
                                      <p:cBhvr>
                                        <p:cTn id="19" dur="2500" decel="50000" fill="hold">
                                          <p:stCondLst>
                                            <p:cond delay="0"/>
                                          </p:stCondLst>
                                        </p:cTn>
                                        <p:tgtEl>
                                          <p:spTgt spid="6147"/>
                                        </p:tgtEl>
                                        <p:attrNameLst>
                                          <p:attrName>ppt_x</p:attrName>
                                        </p:attrNameLst>
                                      </p:cBhvr>
                                      <p:tavLst>
                                        <p:tav tm="0">
                                          <p:val>
                                            <p:strVal val="#ppt_x+.4"/>
                                          </p:val>
                                        </p:tav>
                                        <p:tav tm="100000">
                                          <p:val>
                                            <p:strVal val="#ppt_x"/>
                                          </p:val>
                                        </p:tav>
                                      </p:tavLst>
                                    </p:anim>
                                    <p:anim calcmode="lin" valueType="num">
                                      <p:cBhvr>
                                        <p:cTn id="20" dur="2500" decel="50000" fill="hold">
                                          <p:stCondLst>
                                            <p:cond delay="0"/>
                                          </p:stCondLst>
                                        </p:cTn>
                                        <p:tgtEl>
                                          <p:spTgt spid="6147"/>
                                        </p:tgtEl>
                                        <p:attrNameLst>
                                          <p:attrName>ppt_y</p:attrName>
                                        </p:attrNameLst>
                                      </p:cBhvr>
                                      <p:tavLst>
                                        <p:tav tm="0">
                                          <p:val>
                                            <p:strVal val="#ppt_y-.2"/>
                                          </p:val>
                                        </p:tav>
                                        <p:tav tm="100000">
                                          <p:val>
                                            <p:strVal val="#ppt_y+.1"/>
                                          </p:val>
                                        </p:tav>
                                      </p:tavLst>
                                    </p:anim>
                                    <p:anim calcmode="lin" valueType="num">
                                      <p:cBhvr>
                                        <p:cTn id="21" dur="2500" accel="50000" fill="hold">
                                          <p:stCondLst>
                                            <p:cond delay="2500"/>
                                          </p:stCondLst>
                                        </p:cTn>
                                        <p:tgtEl>
                                          <p:spTgt spid="6147"/>
                                        </p:tgtEl>
                                        <p:attrNameLst>
                                          <p:attrName>ppt_y</p:attrName>
                                        </p:attrNameLst>
                                      </p:cBhvr>
                                      <p:tavLst>
                                        <p:tav tm="0">
                                          <p:val>
                                            <p:strVal val="#ppt_y+.1"/>
                                          </p:val>
                                        </p:tav>
                                        <p:tav tm="100000">
                                          <p:val>
                                            <p:strVal val="#ppt_y"/>
                                          </p:val>
                                        </p:tav>
                                      </p:tavLst>
                                    </p:anim>
                                    <p:animEffect transition="in" filter="fade">
                                      <p:cBhvr>
                                        <p:cTn id="22" dur="5000" decel="50000">
                                          <p:stCondLst>
                                            <p:cond delay="0"/>
                                          </p:stCondLst>
                                        </p:cTn>
                                        <p:tgtEl>
                                          <p:spTgt spid="6147"/>
                                        </p:tgtEl>
                                      </p:cBhvr>
                                    </p:animEffect>
                                  </p:childTnLst>
                                </p:cTn>
                              </p:par>
                              <p:par>
                                <p:cTn id="23" presetID="6" presetClass="entr" presetSubtype="16" fill="hold" nodeType="withEffect">
                                  <p:stCondLst>
                                    <p:cond delay="0"/>
                                  </p:stCondLst>
                                  <p:childTnLst>
                                    <p:set>
                                      <p:cBhvr>
                                        <p:cTn id="24" dur="1" fill="hold">
                                          <p:stCondLst>
                                            <p:cond delay="0"/>
                                          </p:stCondLst>
                                        </p:cTn>
                                        <p:tgtEl>
                                          <p:spTgt spid="6148"/>
                                        </p:tgtEl>
                                        <p:attrNameLst>
                                          <p:attrName>style.visibility</p:attrName>
                                        </p:attrNameLst>
                                      </p:cBhvr>
                                      <p:to>
                                        <p:strVal val="visible"/>
                                      </p:to>
                                    </p:set>
                                    <p:animEffect transition="in" filter="circle(in)">
                                      <p:cBhvr>
                                        <p:cTn id="25" dur="5000"/>
                                        <p:tgtEl>
                                          <p:spTgt spid="6148"/>
                                        </p:tgtEl>
                                      </p:cBhvr>
                                    </p:animEffect>
                                  </p:childTnLst>
                                </p:cTn>
                              </p:par>
                              <p:par>
                                <p:cTn id="26" presetID="23" presetClass="entr" presetSubtype="32" fill="hold" nodeType="withEffect">
                                  <p:stCondLst>
                                    <p:cond delay="0"/>
                                  </p:stCondLst>
                                  <p:childTnLst>
                                    <p:set>
                                      <p:cBhvr>
                                        <p:cTn id="27" dur="1" fill="hold">
                                          <p:stCondLst>
                                            <p:cond delay="0"/>
                                          </p:stCondLst>
                                        </p:cTn>
                                        <p:tgtEl>
                                          <p:spTgt spid="6148"/>
                                        </p:tgtEl>
                                        <p:attrNameLst>
                                          <p:attrName>style.visibility</p:attrName>
                                        </p:attrNameLst>
                                      </p:cBhvr>
                                      <p:to>
                                        <p:strVal val="visible"/>
                                      </p:to>
                                    </p:set>
                                    <p:anim calcmode="lin" valueType="num">
                                      <p:cBhvr>
                                        <p:cTn id="28" dur="5000" fill="hold"/>
                                        <p:tgtEl>
                                          <p:spTgt spid="6148"/>
                                        </p:tgtEl>
                                        <p:attrNameLst>
                                          <p:attrName>ppt_w</p:attrName>
                                        </p:attrNameLst>
                                      </p:cBhvr>
                                      <p:tavLst>
                                        <p:tav tm="0">
                                          <p:val>
                                            <p:strVal val="4*#ppt_w"/>
                                          </p:val>
                                        </p:tav>
                                        <p:tav tm="100000">
                                          <p:val>
                                            <p:strVal val="#ppt_w"/>
                                          </p:val>
                                        </p:tav>
                                      </p:tavLst>
                                    </p:anim>
                                    <p:anim calcmode="lin" valueType="num">
                                      <p:cBhvr>
                                        <p:cTn id="29" dur="5000" fill="hold"/>
                                        <p:tgtEl>
                                          <p:spTgt spid="6148"/>
                                        </p:tgtEl>
                                        <p:attrNameLst>
                                          <p:attrName>ppt_h</p:attrName>
                                        </p:attrNameLst>
                                      </p:cBhvr>
                                      <p:tavLst>
                                        <p:tav tm="0">
                                          <p:val>
                                            <p:strVal val="4*#ppt_h"/>
                                          </p:val>
                                        </p:tav>
                                        <p:tav tm="100000">
                                          <p:val>
                                            <p:strVal val="#ppt_h"/>
                                          </p:val>
                                        </p:tav>
                                      </p:tavLst>
                                    </p:anim>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3999"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 y="0"/>
            <a:ext cx="9143998"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4581" name="8 CuadroTexto"/>
          <p:cNvSpPr txBox="1">
            <a:spLocks noChangeArrowheads="1"/>
          </p:cNvSpPr>
          <p:nvPr/>
        </p:nvSpPr>
        <p:spPr bwMode="auto">
          <a:xfrm>
            <a:off x="5617509" y="5517167"/>
            <a:ext cx="236258" cy="36933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endParaRPr lang="es-ES">
              <a:latin typeface="Calibri" pitchFamily="34" charset="0"/>
            </a:endParaRPr>
          </a:p>
        </p:txBody>
      </p:sp>
      <p:sp>
        <p:nvSpPr>
          <p:cNvPr id="7" name="6 CuadroTexto"/>
          <p:cNvSpPr txBox="1"/>
          <p:nvPr/>
        </p:nvSpPr>
        <p:spPr>
          <a:xfrm>
            <a:off x="683568" y="4425123"/>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Ahora</a:t>
            </a:r>
            <a:r>
              <a:rPr lang="es-ES" i="1" dirty="0">
                <a:effectLst>
                  <a:glow rad="101600">
                    <a:srgbClr val="C00000">
                      <a:alpha val="60000"/>
                    </a:srgbClr>
                  </a:glow>
                  <a:outerShdw blurRad="38100" dist="38100" dir="2700000" algn="tl">
                    <a:srgbClr val="000000">
                      <a:alpha val="43137"/>
                    </a:srgbClr>
                  </a:outerShdw>
                </a:effectLst>
              </a:rPr>
              <a:t>, uno de sus trabajos más singulares y menos conocidos, ha provocado un pequeño conflicto de competencias a tres bandas entre el Ayuntamiento de Porcuna (Jaén), la diócesis de la localidad, y la Delegación Territorial de Cultura y Deporte de la Junta de Andalucía en Jaén.</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2627241531"/>
      </p:ext>
    </p:extLst>
  </p:cSld>
  <p:clrMapOvr>
    <a:masterClrMapping/>
  </p:clrMapOvr>
  <mc:AlternateContent xmlns:mc="http://schemas.openxmlformats.org/markup-compatibility/2006" xmlns:p14="http://schemas.microsoft.com/office/powerpoint/2010/main">
    <mc:Choice Requires="p14">
      <p:transition spd="slow" p14:dur="2250" advTm="33000">
        <p14:pan dir="d"/>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0"/>
            <a:ext cx="9143999" cy="638589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0"/>
            <a:ext cx="9144000" cy="638589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 y="0"/>
            <a:ext cx="9144001" cy="638589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552" y="265212"/>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Julio </a:t>
            </a:r>
            <a:r>
              <a:rPr lang="es-ES" i="1" dirty="0">
                <a:effectLst>
                  <a:glow rad="101600">
                    <a:srgbClr val="C00000">
                      <a:alpha val="60000"/>
                    </a:srgbClr>
                  </a:glow>
                  <a:outerShdw blurRad="38100" dist="38100" dir="2700000" algn="tl">
                    <a:srgbClr val="000000">
                      <a:alpha val="43137"/>
                    </a:srgbClr>
                  </a:outerShdw>
                </a:effectLst>
              </a:rPr>
              <a:t>Romero de Torres, La Última </a:t>
            </a:r>
            <a:r>
              <a:rPr lang="es-ES" i="1" dirty="0" smtClean="0">
                <a:effectLst>
                  <a:glow rad="101600">
                    <a:srgbClr val="C00000">
                      <a:alpha val="60000"/>
                    </a:srgbClr>
                  </a:glow>
                  <a:outerShdw blurRad="38100" dist="38100" dir="2700000" algn="tl">
                    <a:srgbClr val="000000">
                      <a:alpha val="43137"/>
                    </a:srgbClr>
                  </a:outerShdw>
                </a:effectLst>
              </a:rPr>
              <a:t>Cena, 1903-1905</a:t>
            </a:r>
            <a:r>
              <a:rPr lang="es-ES" i="1" dirty="0">
                <a:effectLst>
                  <a:glow rad="101600">
                    <a:srgbClr val="C00000">
                      <a:alpha val="60000"/>
                    </a:srgbClr>
                  </a:glow>
                  <a:outerShdw blurRad="38100" dist="38100" dir="2700000" algn="tl">
                    <a:srgbClr val="000000">
                      <a:alpha val="43137"/>
                    </a:srgbClr>
                  </a:outerShdw>
                </a:effectLst>
              </a:rPr>
              <a:t>. Pintura mural en el transepto del ábside de la nave de la epístola. Iglesia parroquial de Nuestra Señora de la </a:t>
            </a:r>
            <a:r>
              <a:rPr lang="es-ES" i="1" dirty="0" smtClean="0">
                <a:effectLst>
                  <a:glow rad="101600">
                    <a:srgbClr val="C00000">
                      <a:alpha val="60000"/>
                    </a:srgbClr>
                  </a:glow>
                  <a:outerShdw blurRad="38100" dist="38100" dir="2700000" algn="tl">
                    <a:srgbClr val="000000">
                      <a:alpha val="43137"/>
                    </a:srgbClr>
                  </a:outerShdw>
                </a:effectLst>
              </a:rPr>
              <a:t>Asunción, </a:t>
            </a:r>
            <a:r>
              <a:rPr lang="es-ES" i="1" dirty="0">
                <a:effectLst>
                  <a:glow rad="101600">
                    <a:srgbClr val="C00000">
                      <a:alpha val="60000"/>
                    </a:srgbClr>
                  </a:glow>
                  <a:outerShdw blurRad="38100" dist="38100" dir="2700000" algn="tl">
                    <a:srgbClr val="000000">
                      <a:alpha val="43137"/>
                    </a:srgbClr>
                  </a:outerShdw>
                </a:effectLst>
              </a:rPr>
              <a:t>Porcuna, Jaén. Fue "restaurada" por Rafael Romero de Torres en 1974, pero está necesitada de una nueva </a:t>
            </a:r>
            <a:r>
              <a:rPr lang="es-ES" i="1" dirty="0" smtClean="0">
                <a:effectLst>
                  <a:glow rad="101600">
                    <a:srgbClr val="C00000">
                      <a:alpha val="60000"/>
                    </a:srgbClr>
                  </a:glow>
                  <a:outerShdw blurRad="38100" dist="38100" dir="2700000" algn="tl">
                    <a:srgbClr val="000000">
                      <a:alpha val="43137"/>
                    </a:srgbClr>
                  </a:outerShdw>
                </a:effectLst>
              </a:rPr>
              <a:t>restauración</a:t>
            </a:r>
            <a:r>
              <a:rPr lang="es-ES" i="1" dirty="0">
                <a:effectLst>
                  <a:glow rad="101600">
                    <a:srgbClr val="C00000">
                      <a:alpha val="60000"/>
                    </a:srgbClr>
                  </a:glow>
                  <a:outerShdw blurRad="38100" dist="38100" dir="2700000" algn="tl">
                    <a:srgbClr val="000000">
                      <a:alpha val="43137"/>
                    </a:srgbClr>
                  </a:outerShdw>
                </a:effectLst>
              </a:rPr>
              <a:t>: entre otras cosas, el rostro de Jesús fue repintado encima del original.</a:t>
            </a:r>
            <a:endParaRPr lang="es-ES" i="1" dirty="0">
              <a:effectLst>
                <a:glow rad="101600">
                  <a:srgbClr val="C00000">
                    <a:alpha val="60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628845522"/>
      </p:ext>
    </p:extLst>
  </p:cSld>
  <p:clrMapOvr>
    <a:masterClrMapping/>
  </p:clrMapOvr>
  <mc:AlternateContent xmlns:mc="http://schemas.openxmlformats.org/markup-compatibility/2006">
    <mc:Choice xmlns:p14="http://schemas.microsoft.com/office/powerpoint/2010/main" Requires="p14">
      <p:transition spd="slow" p14:dur="3000" advTm="39000">
        <p14:shred/>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in)">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324544" y="0"/>
            <a:ext cx="972108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324544" y="0"/>
            <a:ext cx="972108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324544" y="0"/>
            <a:ext cx="972108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611560" y="4369668"/>
            <a:ext cx="7776864" cy="1200329"/>
          </a:xfrm>
          <a:prstGeom prst="rect">
            <a:avLst/>
          </a:prstGeom>
          <a:noFill/>
        </p:spPr>
        <p:txBody>
          <a:bodyPr wrap="square" rtlCol="0">
            <a:spAutoFit/>
          </a:bodyPr>
          <a:lstStyle/>
          <a:p>
            <a:r>
              <a:rPr lang="es-ES" i="1" dirty="0">
                <a:effectLst>
                  <a:glow rad="101600">
                    <a:srgbClr val="C00000">
                      <a:alpha val="60000"/>
                    </a:srgbClr>
                  </a:glow>
                  <a:outerShdw blurRad="38100" dist="38100" dir="2700000" algn="tl">
                    <a:srgbClr val="000000">
                      <a:alpha val="43137"/>
                    </a:srgbClr>
                  </a:outerShdw>
                </a:effectLst>
              </a:rPr>
              <a:t>L</a:t>
            </a:r>
            <a:r>
              <a:rPr lang="es-ES" i="1" dirty="0" smtClean="0">
                <a:effectLst>
                  <a:glow rad="101600">
                    <a:srgbClr val="C00000">
                      <a:alpha val="60000"/>
                    </a:srgbClr>
                  </a:glow>
                  <a:outerShdw blurRad="38100" dist="38100" dir="2700000" algn="tl">
                    <a:srgbClr val="000000">
                      <a:alpha val="43137"/>
                    </a:srgbClr>
                  </a:outerShdw>
                </a:effectLst>
              </a:rPr>
              <a:t>a </a:t>
            </a:r>
            <a:r>
              <a:rPr lang="es-ES" i="1" dirty="0">
                <a:effectLst>
                  <a:glow rad="101600">
                    <a:srgbClr val="C00000">
                      <a:alpha val="60000"/>
                    </a:srgbClr>
                  </a:glow>
                  <a:outerShdw blurRad="38100" dist="38100" dir="2700000" algn="tl">
                    <a:srgbClr val="000000">
                      <a:alpha val="43137"/>
                    </a:srgbClr>
                  </a:outerShdw>
                </a:effectLst>
              </a:rPr>
              <a:t>Córdoba religiosa, con mantillas, a san Rafael. La espiritualidad ‘sui géneris’ de Romero de Torres es una faceta importante en su producción</a:t>
            </a:r>
            <a:r>
              <a:rPr lang="es-ES" i="1" dirty="0" smtClean="0">
                <a:effectLst>
                  <a:glow rad="101600">
                    <a:srgbClr val="C00000">
                      <a:alpha val="60000"/>
                    </a:srgbClr>
                  </a:glow>
                  <a:outerShdw blurRad="38100" dist="38100" dir="2700000" algn="tl">
                    <a:srgbClr val="000000">
                      <a:alpha val="43137"/>
                    </a:srgbClr>
                  </a:outerShdw>
                </a:effectLst>
              </a:rPr>
              <a:t>.  </a:t>
            </a:r>
          </a:p>
          <a:p>
            <a:r>
              <a:rPr lang="es-ES" i="1" dirty="0">
                <a:effectLst>
                  <a:glow rad="101600">
                    <a:srgbClr val="C00000">
                      <a:alpha val="60000"/>
                    </a:srgbClr>
                  </a:glow>
                  <a:outerShdw blurRad="38100" dist="38100" dir="2700000" algn="tl">
                    <a:srgbClr val="000000">
                      <a:alpha val="43137"/>
                    </a:srgbClr>
                  </a:outerShdw>
                </a:effectLst>
              </a:rPr>
              <a:t>C</a:t>
            </a:r>
            <a:r>
              <a:rPr lang="es-ES" i="1" dirty="0" smtClean="0">
                <a:effectLst>
                  <a:glow rad="101600">
                    <a:srgbClr val="C00000">
                      <a:alpha val="60000"/>
                    </a:srgbClr>
                  </a:glow>
                  <a:outerShdw blurRad="38100" dist="38100" dir="2700000" algn="tl">
                    <a:srgbClr val="000000">
                      <a:alpha val="43137"/>
                    </a:srgbClr>
                  </a:outerShdw>
                </a:effectLst>
              </a:rPr>
              <a:t>abalgó </a:t>
            </a:r>
            <a:r>
              <a:rPr lang="es-ES" i="1" dirty="0">
                <a:effectLst>
                  <a:glow rad="101600">
                    <a:srgbClr val="C00000">
                      <a:alpha val="60000"/>
                    </a:srgbClr>
                  </a:glow>
                  <a:outerShdw blurRad="38100" dist="38100" dir="2700000" algn="tl">
                    <a:srgbClr val="000000">
                      <a:alpha val="43137"/>
                    </a:srgbClr>
                  </a:outerShdw>
                </a:effectLst>
              </a:rPr>
              <a:t>siempre entre lo sagrado y lo profano, la gracia y el pecado, la dualidad que veía en aquella Córdoba de principios del siglo XX,</a:t>
            </a:r>
            <a:endParaRPr lang="es-ES" i="1" dirty="0">
              <a:effectLst>
                <a:glow rad="101600">
                  <a:srgbClr val="C00000">
                    <a:alpha val="60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3068312893"/>
      </p:ext>
    </p:extLst>
  </p:cSld>
  <p:clrMapOvr>
    <a:masterClrMapping/>
  </p:clrMapOvr>
  <mc:AlternateContent xmlns:mc="http://schemas.openxmlformats.org/markup-compatibility/2006">
    <mc:Choice xmlns:p14="http://schemas.microsoft.com/office/powerpoint/2010/main" Requires="p14">
      <p:transition spd="slow" p14:dur="3500" advTm="33000">
        <p14:vortex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5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4/3*#ppt_w"/>
                                          </p:val>
                                        </p:tav>
                                        <p:tav tm="100000">
                                          <p:val>
                                            <p:strVal val="#ppt_w"/>
                                          </p:val>
                                        </p:tav>
                                      </p:tavLst>
                                    </p:anim>
                                    <p:anim calcmode="lin" valueType="num">
                                      <p:cBhvr>
                                        <p:cTn id="11" dur="5000" fill="hold"/>
                                        <p:tgtEl>
                                          <p:spTgt spid="7"/>
                                        </p:tgtEl>
                                        <p:attrNameLst>
                                          <p:attrName>ppt_h</p:attrName>
                                        </p:attrNameLst>
                                      </p:cBhvr>
                                      <p:tavLst>
                                        <p:tav tm="0">
                                          <p:val>
                                            <p:strVal val="4/3*#ppt_h"/>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edge">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ox(out)">
                                      <p:cBhvr>
                                        <p:cTn id="21" dur="5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0" fill="hold"/>
                                        <p:tgtEl>
                                          <p:spTgt spid="5"/>
                                        </p:tgtEl>
                                        <p:attrNameLst>
                                          <p:attrName>ppt_w</p:attrName>
                                        </p:attrNameLst>
                                      </p:cBhvr>
                                      <p:tavLst>
                                        <p:tav tm="0">
                                          <p:val>
                                            <p:strVal val="4/3*#ppt_w"/>
                                          </p:val>
                                        </p:tav>
                                        <p:tav tm="100000">
                                          <p:val>
                                            <p:strVal val="#ppt_w"/>
                                          </p:val>
                                        </p:tav>
                                      </p:tavLst>
                                    </p:anim>
                                    <p:anim calcmode="lin" valueType="num">
                                      <p:cBhvr>
                                        <p:cTn id="25" dur="5000" fill="hold"/>
                                        <p:tgtEl>
                                          <p:spTgt spid="5"/>
                                        </p:tgtEl>
                                        <p:attrNameLst>
                                          <p:attrName>ppt_h</p:attrName>
                                        </p:attrNameLst>
                                      </p:cBhvr>
                                      <p:tavLst>
                                        <p:tav tm="0">
                                          <p:val>
                                            <p:strVal val="4/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F2659.JPG"/>
          <p:cNvPicPr>
            <a:picLocks noChangeAspect="1"/>
          </p:cNvPicPr>
          <p:nvPr/>
        </p:nvPicPr>
        <p:blipFill>
          <a:blip r:embed="rId2" cstate="print"/>
          <a:stretch>
            <a:fillRect/>
          </a:stretch>
        </p:blipFill>
        <p:spPr bwMode="auto">
          <a:xfrm>
            <a:off x="0" y="0"/>
            <a:ext cx="507605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DSCF2659.JPG"/>
          <p:cNvPicPr>
            <a:picLocks noChangeAspect="1"/>
          </p:cNvPicPr>
          <p:nvPr/>
        </p:nvPicPr>
        <p:blipFill>
          <a:blip r:embed="rId2" cstate="print"/>
          <a:stretch>
            <a:fillRect/>
          </a:stretch>
        </p:blipFill>
        <p:spPr bwMode="auto">
          <a:xfrm>
            <a:off x="0" y="0"/>
            <a:ext cx="507605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DSCF2659.JPG"/>
          <p:cNvPicPr>
            <a:picLocks noChangeAspect="1"/>
          </p:cNvPicPr>
          <p:nvPr/>
        </p:nvPicPr>
        <p:blipFill>
          <a:blip r:embed="rId2" cstate="print"/>
          <a:stretch>
            <a:fillRect/>
          </a:stretch>
        </p:blipFill>
        <p:spPr bwMode="auto">
          <a:xfrm>
            <a:off x="0" y="0"/>
            <a:ext cx="507605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292080" y="913284"/>
            <a:ext cx="3672408" cy="4093428"/>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pintor ha realizado una obra triunfadora del tiempo, porque ha conseguido hacer las cosas mudas y quietas más intensas que la vida misma". Lo que dijo Valle Inclán sobre su amigo Julio Romero de Torres es tan cierto que, siglo y medio después de su nacimiento, se le celebra como si fuera un contemporáneo que estrena obra.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7000">
        <p14:prism dir="u" isContent="1"/>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5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4000"/>
                                        <p:tgtEl>
                                          <p:spTgt spid="5"/>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g_8198.jpg"/>
          <p:cNvPicPr>
            <a:picLocks noGrp="1" noChangeAspect="1"/>
          </p:cNvPicPr>
          <p:nvPr>
            <p:ph idx="1"/>
          </p:nvPr>
        </p:nvPicPr>
        <p:blipFill>
          <a:blip r:embed="rId2" cstate="print"/>
          <a:stretch>
            <a:fillRect/>
          </a:stretch>
        </p:blipFill>
        <p:spPr>
          <a:xfrm>
            <a:off x="0" y="0"/>
            <a:ext cx="4283968"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img_8198.jpg"/>
          <p:cNvPicPr>
            <a:picLocks noChangeAspect="1"/>
          </p:cNvPicPr>
          <p:nvPr/>
        </p:nvPicPr>
        <p:blipFill>
          <a:blip r:embed="rId2" cstate="print"/>
          <a:stretch>
            <a:fillRect/>
          </a:stretch>
        </p:blipFill>
        <p:spPr bwMode="auto">
          <a:xfrm>
            <a:off x="0" y="0"/>
            <a:ext cx="428396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img_8198.jpg"/>
          <p:cNvPicPr>
            <a:picLocks noChangeAspect="1"/>
          </p:cNvPicPr>
          <p:nvPr/>
        </p:nvPicPr>
        <p:blipFill>
          <a:blip r:embed="rId2" cstate="print"/>
          <a:stretch>
            <a:fillRect/>
          </a:stretch>
        </p:blipFill>
        <p:spPr bwMode="auto">
          <a:xfrm>
            <a:off x="0" y="0"/>
            <a:ext cx="428396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427984" y="1201316"/>
            <a:ext cx="4464496"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creador del esperpento y el artista de la emoción contenida, se conocieron en Madrid, en las tertulias del Café Levante, donde el cordobés se hizo enseguida popular y queridísimo por toda la élite intelectual del momento: de Benito Pérez Galdós a los hermanos Baroja o los Machado; sin dejar de lado a Ortega y Gasset o al torero Belmonte.</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prism dir="d" isContent="1"/>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5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2/3*#ppt_w"/>
                                          </p:val>
                                        </p:tav>
                                        <p:tav tm="100000">
                                          <p:val>
                                            <p:strVal val="#ppt_w"/>
                                          </p:val>
                                        </p:tav>
                                      </p:tavLst>
                                    </p:anim>
                                    <p:anim calcmode="lin" valueType="num">
                                      <p:cBhvr>
                                        <p:cTn id="11" dur="5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5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2/3*#ppt_w"/>
                                          </p:val>
                                        </p:tav>
                                        <p:tav tm="100000">
                                          <p:val>
                                            <p:strVal val="#ppt_w"/>
                                          </p:val>
                                        </p:tav>
                                      </p:tavLst>
                                    </p:anim>
                                    <p:anim calcmode="lin" valueType="num">
                                      <p:cBhvr>
                                        <p:cTn id="18" dur="5000" fill="hold"/>
                                        <p:tgtEl>
                                          <p:spTgt spid="5"/>
                                        </p:tgtEl>
                                        <p:attrNameLst>
                                          <p:attrName>ppt_h</p:attrName>
                                        </p:attrNameLst>
                                      </p:cBhvr>
                                      <p:tavLst>
                                        <p:tav tm="0">
                                          <p:val>
                                            <p:strVal val="2/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5000"/>
                                        <p:tgtEl>
                                          <p:spTgt spid="4"/>
                                        </p:tgtEl>
                                      </p:cBhvr>
                                    </p:animEffec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strVal val="2/3*#ppt_w"/>
                                          </p:val>
                                        </p:tav>
                                        <p:tav tm="100000">
                                          <p:val>
                                            <p:strVal val="#ppt_w"/>
                                          </p:val>
                                        </p:tav>
                                      </p:tavLst>
                                    </p:anim>
                                    <p:anim calcmode="lin" valueType="num">
                                      <p:cBhvr>
                                        <p:cTn id="25" dur="5000" fill="hold"/>
                                        <p:tgtEl>
                                          <p:spTgt spid="4"/>
                                        </p:tgtEl>
                                        <p:attrNameLst>
                                          <p:attrName>ppt_h</p:attrName>
                                        </p:attrNameLst>
                                      </p:cBhvr>
                                      <p:tavLst>
                                        <p:tav tm="0">
                                          <p:val>
                                            <p:strVal val="2/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61517184-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361517184-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361517184-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muerte le sorprendió a los 55 años en Córdoba. Acudieron a su entierro entre veinte y treinta mil personas, convirtiéndole en una figura trágica, inspirando las más bellas canciones y poemas.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6000">
        <p15:prstTrans prst="pageCurlDoub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5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ppt_w+.3"/>
                                          </p:val>
                                        </p:tav>
                                        <p:tav tm="100000">
                                          <p:val>
                                            <p:strVal val="#ppt_w"/>
                                          </p:val>
                                        </p:tav>
                                      </p:tavLst>
                                    </p:anim>
                                    <p:anim calcmode="lin" valueType="num">
                                      <p:cBhvr>
                                        <p:cTn id="11" dur="5000" fill="hold"/>
                                        <p:tgtEl>
                                          <p:spTgt spid="6"/>
                                        </p:tgtEl>
                                        <p:attrNameLst>
                                          <p:attrName>ppt_h</p:attrName>
                                        </p:attrNameLst>
                                      </p:cBhvr>
                                      <p:tavLst>
                                        <p:tav tm="0">
                                          <p:val>
                                            <p:strVal val="#ppt_h"/>
                                          </p:val>
                                        </p:tav>
                                        <p:tav tm="100000">
                                          <p:val>
                                            <p:strVal val="#ppt_h"/>
                                          </p:val>
                                        </p:tav>
                                      </p:tavLst>
                                    </p:anim>
                                    <p:animEffect transition="in" filter="fade">
                                      <p:cBhvr>
                                        <p:cTn id="12" dur="5000"/>
                                        <p:tgtEl>
                                          <p:spTgt spid="6"/>
                                        </p:tgtEl>
                                      </p:cBhvr>
                                    </p:animEffect>
                                  </p:childTnLst>
                                </p:cTn>
                              </p:par>
                              <p:par>
                                <p:cTn id="13" presetID="17"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strVal val="#ppt_h"/>
                                          </p:val>
                                        </p:tav>
                                        <p:tav tm="100000">
                                          <p:val>
                                            <p:strVal val="#ppt_h"/>
                                          </p:val>
                                        </p:tav>
                                      </p:tavLst>
                                    </p:anim>
                                  </p:childTnLst>
                                </p:cTn>
                              </p:par>
                              <p:par>
                                <p:cTn id="17" presetID="3" presetClass="entr" presetSubtype="5"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linds(vertical)">
                                      <p:cBhvr>
                                        <p:cTn id="19" dur="5000"/>
                                        <p:tgtEl>
                                          <p:spTgt spid="5"/>
                                        </p:tgtEl>
                                      </p:cBhvr>
                                    </p:animEffect>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5000"/>
                                        <p:tgtEl>
                                          <p:spTgt spid="4"/>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Ana María\Escritorio\ewp (551).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C:\Documents and Settings\Ana María\Escritorio\ewp (551).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ewp (551).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elegantísimo periodista González-Ruano dijo que "cuando murió, lloraron en sus cuadros las mujeres desnudas y en sus rejas las mujeres vestidas". Fue en mayo, con los últimos azahares florecidos. Todavía nadie le ha olvidado.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flash/>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0"/>
                                        <p:tgtEl>
                                          <p:spTgt spid="4"/>
                                        </p:tgtEl>
                                      </p:cBhvr>
                                    </p:animEffect>
                                  </p:childTnLst>
                                </p:cTn>
                              </p:par>
                              <p:par>
                                <p:cTn id="8" presetID="17"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0" fill="hold"/>
                                        <p:tgtEl>
                                          <p:spTgt spid="3"/>
                                        </p:tgtEl>
                                        <p:attrNameLst>
                                          <p:attrName>ppt_w</p:attrName>
                                        </p:attrNameLst>
                                      </p:cBhvr>
                                      <p:tavLst>
                                        <p:tav tm="0">
                                          <p:val>
                                            <p:fltVal val="0"/>
                                          </p:val>
                                        </p:tav>
                                        <p:tav tm="100000">
                                          <p:val>
                                            <p:strVal val="#ppt_w"/>
                                          </p:val>
                                        </p:tav>
                                      </p:tavLst>
                                    </p:anim>
                                    <p:anim calcmode="lin" valueType="num">
                                      <p:cBhvr>
                                        <p:cTn id="11" dur="5000" fill="hold"/>
                                        <p:tgtEl>
                                          <p:spTgt spid="3"/>
                                        </p:tgtEl>
                                        <p:attrNameLst>
                                          <p:attrName>ppt_h</p:attrName>
                                        </p:attrNameLst>
                                      </p:cBhvr>
                                      <p:tavLst>
                                        <p:tav tm="0">
                                          <p:val>
                                            <p:strVal val="#ppt_h"/>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Horizontal)">
                                      <p:cBhvr>
                                        <p:cTn id="14" dur="5000"/>
                                        <p:tgtEl>
                                          <p:spTgt spid="3"/>
                                        </p:tgtEl>
                                      </p:cBhvr>
                                    </p:animEffect>
                                  </p:childTnLst>
                                </p:cTn>
                              </p:par>
                              <p:par>
                                <p:cTn id="15" presetID="17" presetClass="entr" presetSubtype="10" fill="hold" nodeType="withEffect">
                                  <p:stCondLst>
                                    <p:cond delay="0"/>
                                  </p:stCondLst>
                                  <p:childTnLst>
                                    <p:set>
                                      <p:cBhvr>
                                        <p:cTn id="16" dur="1" fill="hold">
                                          <p:stCondLst>
                                            <p:cond delay="0"/>
                                          </p:stCondLst>
                                        </p:cTn>
                                        <p:tgtEl>
                                          <p:spTgt spid="41986"/>
                                        </p:tgtEl>
                                        <p:attrNameLst>
                                          <p:attrName>style.visibility</p:attrName>
                                        </p:attrNameLst>
                                      </p:cBhvr>
                                      <p:to>
                                        <p:strVal val="visible"/>
                                      </p:to>
                                    </p:set>
                                    <p:anim calcmode="lin" valueType="num">
                                      <p:cBhvr>
                                        <p:cTn id="17" dur="5000" fill="hold"/>
                                        <p:tgtEl>
                                          <p:spTgt spid="41986"/>
                                        </p:tgtEl>
                                        <p:attrNameLst>
                                          <p:attrName>ppt_w</p:attrName>
                                        </p:attrNameLst>
                                      </p:cBhvr>
                                      <p:tavLst>
                                        <p:tav tm="0">
                                          <p:val>
                                            <p:fltVal val="0"/>
                                          </p:val>
                                        </p:tav>
                                        <p:tav tm="100000">
                                          <p:val>
                                            <p:strVal val="#ppt_w"/>
                                          </p:val>
                                        </p:tav>
                                      </p:tavLst>
                                    </p:anim>
                                    <p:anim calcmode="lin" valueType="num">
                                      <p:cBhvr>
                                        <p:cTn id="18" dur="5000" fill="hold"/>
                                        <p:tgtEl>
                                          <p:spTgt spid="41986"/>
                                        </p:tgtEl>
                                        <p:attrNameLst>
                                          <p:attrName>ppt_h</p:attrName>
                                        </p:attrNameLst>
                                      </p:cBhvr>
                                      <p:tavLst>
                                        <p:tav tm="0">
                                          <p:val>
                                            <p:strVal val="#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1986"/>
                                        </p:tgtEl>
                                        <p:attrNameLst>
                                          <p:attrName>style.visibility</p:attrName>
                                        </p:attrNameLst>
                                      </p:cBhvr>
                                      <p:to>
                                        <p:strVal val="visible"/>
                                      </p:to>
                                    </p:set>
                                    <p:animEffect transition="in" filter="checkerboard(across)">
                                      <p:cBhvr>
                                        <p:cTn id="21" dur="5000"/>
                                        <p:tgtEl>
                                          <p:spTgt spid="41986"/>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na María\Escritorio\Anini-Beach-Kauai-Hawaii.jpg"/>
          <p:cNvPicPr>
            <a:picLocks noChangeAspect="1" noChangeArrowheads="1"/>
          </p:cNvPicPr>
          <p:nvPr/>
        </p:nvPicPr>
        <p:blipFill>
          <a:blip r:embed="rId2" cstate="print"/>
          <a:stretch>
            <a:fillRect/>
          </a:stretch>
        </p:blipFill>
        <p:spPr bwMode="auto">
          <a:xfrm>
            <a:off x="0" y="0"/>
            <a:ext cx="464400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4788024" y="1417340"/>
            <a:ext cx="4104456"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Julio Romero de Torres pidió en su lecho de muerte que se cerrase la ventana que dejaba entrar “esa luz tan cruda” que le hacía “daño” y que estropeaba “la que entra del jardín, tan suave”, reza en uno de los documentos que se exponen en el Museo de Bellas Artes.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1000">
        <p:cover/>
      </p:transition>
    </mc:Choice>
    <mc:Fallback xmlns="">
      <p:transition spd="slow" advTm="31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0-#ppt_w/2"/>
                                          </p:val>
                                        </p:tav>
                                        <p:tav tm="100000">
                                          <p:val>
                                            <p:strVal val="#ppt_x"/>
                                          </p:val>
                                        </p:tav>
                                      </p:tavLst>
                                    </p:anim>
                                    <p:anim calcmode="lin" valueType="num">
                                      <p:cBhvr additive="base">
                                        <p:cTn id="8" dur="5000" fill="hold"/>
                                        <p:tgtEl>
                                          <p:spTgt spid="4"/>
                                        </p:tgtEl>
                                        <p:attrNameLst>
                                          <p:attrName>ppt_y</p:attrName>
                                        </p:attrNameLst>
                                      </p:cBhvr>
                                      <p:tavLst>
                                        <p:tav tm="0">
                                          <p:val>
                                            <p:strVal val="1+#ppt_h/2"/>
                                          </p:val>
                                        </p:tav>
                                        <p:tav tm="100000">
                                          <p:val>
                                            <p:strVal val="#ppt_y"/>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5000"/>
                                        <p:tgtEl>
                                          <p:spTgt spid="4"/>
                                        </p:tgtEl>
                                      </p:cBhvr>
                                    </p:animEffect>
                                  </p:childTnLst>
                                </p:cTn>
                              </p:par>
                              <p:par>
                                <p:cTn id="12" presetID="49" presetClass="entr" presetSubtype="0" decel="10000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fltVal val="0"/>
                                          </p:val>
                                        </p:tav>
                                        <p:tav tm="100000">
                                          <p:val>
                                            <p:strVal val="#ppt_h"/>
                                          </p:val>
                                        </p:tav>
                                      </p:tavLst>
                                    </p:anim>
                                    <p:anim calcmode="lin" valueType="num">
                                      <p:cBhvr>
                                        <p:cTn id="16" dur="5000" fill="hold"/>
                                        <p:tgtEl>
                                          <p:spTgt spid="4"/>
                                        </p:tgtEl>
                                        <p:attrNameLst>
                                          <p:attrName>style.rotation</p:attrName>
                                        </p:attrNameLst>
                                      </p:cBhvr>
                                      <p:tavLst>
                                        <p:tav tm="0">
                                          <p:val>
                                            <p:fltVal val="360"/>
                                          </p:val>
                                        </p:tav>
                                        <p:tav tm="100000">
                                          <p:val>
                                            <p:fltVal val="0"/>
                                          </p:val>
                                        </p:tav>
                                      </p:tavLst>
                                    </p:anim>
                                    <p:animEffect transition="in" filter="fade">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1"/>
                                          </p:val>
                                        </p:tav>
                                        <p:tav tm="100000">
                                          <p:val>
                                            <p:strVal val="#ppt_x"/>
                                          </p:val>
                                        </p:tav>
                                      </p:tavLst>
                                    </p:anim>
                                    <p:anim calcmode="lin" valueType="num">
                                      <p:cBhvr>
                                        <p:cTn id="23"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30.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330.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330.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María Teresa, que falleció en 2003, recordó en una entrevista para el programa “Los Reporteros”, de Canal Sur Televisión, en 1993, que entonces la pintaba, en los últimos días en los que una complicación pulmonar vinculada a una afección hepática acabó con su vida a los 56 años, al borde de la cama vestida de religiosa.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7000">
        <p:cover dir="r"/>
      </p:transition>
    </mc:Choice>
    <mc:Fallback xmlns="">
      <p:transition spd="slow" advTm="37000">
        <p:cover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1"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3)">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129be3457_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g129be3457_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img129be3457_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2024 se cumplió los 150 años del nacimiento de Julio Romero de Torres, una conmemoración abierta con el traslado del último cuadro que acabó el pintor, ‘La chiquita piconera’ desde su museo en Córdoba para su exposición en el Nacional Thyssen-Bornemisza.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CuadroTexto"/>
          <p:cNvSpPr txBox="1"/>
          <p:nvPr/>
        </p:nvSpPr>
        <p:spPr>
          <a:xfrm>
            <a:off x="683568" y="1633364"/>
            <a:ext cx="4685706" cy="461665"/>
          </a:xfrm>
          <a:prstGeom prst="rect">
            <a:avLst/>
          </a:prstGeom>
          <a:noFill/>
        </p:spPr>
        <p:txBody>
          <a:bodyPr wrap="none" rtlCol="0">
            <a:spAutoFit/>
            <a:scene3d>
              <a:camera prst="perspectiveRelaxedModerately"/>
              <a:lightRig rig="threePt" dir="t"/>
            </a:scene3d>
            <a:sp3d extrusionH="57150">
              <a:bevelT w="38100" h="38100" prst="angle"/>
            </a:sp3d>
          </a:bodyPr>
          <a:lstStyle/>
          <a:p>
            <a:r>
              <a:rPr lang="es-ES" sz="2400" b="1" i="1" dirty="0" smtClean="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rPr>
              <a:t>Museo Julio Romero de Torres</a:t>
            </a:r>
            <a:endParaRPr lang="es-ES" sz="2400" b="1" i="1" dirty="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5000">
        <p:pull/>
      </p:transition>
    </mc:Choice>
    <mc:Fallback xmlns="">
      <p:transition spd="slow" advTm="3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5000"/>
                                        <p:tgtEl>
                                          <p:spTgt spid="7"/>
                                        </p:tgtEl>
                                      </p:cBhvr>
                                    </p:animEffec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5000"/>
                                        <p:tgtEl>
                                          <p:spTgt spid="5"/>
                                        </p:tgtEl>
                                      </p:cBhvr>
                                    </p:animEffect>
                                  </p:childTnLst>
                                </p:cTn>
                              </p:par>
                              <p:par>
                                <p:cTn id="11" presetID="18"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Right)">
                                      <p:cBhvr>
                                        <p:cTn id="13" dur="5000"/>
                                        <p:tgtEl>
                                          <p:spTgt spid="4"/>
                                        </p:tgtEl>
                                      </p:cBhvr>
                                    </p:animEffect>
                                  </p:childTnLst>
                                </p:cTn>
                              </p:par>
                            </p:childTnLst>
                          </p:cTn>
                        </p:par>
                        <p:par>
                          <p:cTn id="14" fill="hold">
                            <p:stCondLst>
                              <p:cond delay="5000"/>
                            </p:stCondLst>
                            <p:childTnLst>
                              <p:par>
                                <p:cTn id="15" presetID="23" presetClass="entr" presetSubtype="16"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2000" fill="hold"/>
                                        <p:tgtEl>
                                          <p:spTgt spid="8"/>
                                        </p:tgtEl>
                                        <p:attrNameLst>
                                          <p:attrName>ppt_w</p:attrName>
                                        </p:attrNameLst>
                                      </p:cBhvr>
                                      <p:tavLst>
                                        <p:tav tm="0">
                                          <p:val>
                                            <p:fltVal val="0"/>
                                          </p:val>
                                        </p:tav>
                                        <p:tav tm="100000">
                                          <p:val>
                                            <p:strVal val="#ppt_w"/>
                                          </p:val>
                                        </p:tav>
                                      </p:tavLst>
                                    </p:anim>
                                    <p:anim calcmode="lin" valueType="num">
                                      <p:cBhvr>
                                        <p:cTn id="18" dur="2000" fill="hold"/>
                                        <p:tgtEl>
                                          <p:spTgt spid="8"/>
                                        </p:tgtEl>
                                        <p:attrNameLst>
                                          <p:attrName>ppt_h</p:attrName>
                                        </p:attrNameLst>
                                      </p:cBhvr>
                                      <p:tavLst>
                                        <p:tav tm="0">
                                          <p:val>
                                            <p:fltVal val="0"/>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100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SG102587.JP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SG10258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2003, con motivo de la magna exposición «Julio Romero de Torres: símbolo, materia, obsesión», será reproducido, una vez más, el estilizado galgo Pacheco, en una estructura de cinco metros de larga por tres de alta, obra del escultor valenciano Jordi Ballester.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pull dir="r"/>
      </p:transition>
    </mc:Choice>
    <mc:Fallback xmlns="">
      <p:transition spd="slow" advTm="33000">
        <p:pull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5000"/>
                                        <p:tgtEl>
                                          <p:spTgt spid="4"/>
                                        </p:tgtEl>
                                      </p:cBhvr>
                                    </p:animEffect>
                                  </p:childTnLst>
                                </p:cTn>
                              </p:par>
                            </p:childTnLst>
                          </p:cTn>
                        </p:par>
                        <p:par>
                          <p:cTn id="11" fill="hold">
                            <p:stCondLst>
                              <p:cond delay="5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Afbeelding 5" descr="flowers_578-1024x768.jpg">
            <a:hlinkClick r:id="rId2"/>
          </p:cNvPr>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Afbeelding 3" descr="flowers_578-1024x768.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Museo Julio Romero de Torres es un espacio expositivo dedicado al genial pintor cordobés. Se ha conseguido una gran colección de sus obras en una antigua casa, que curiosamente fue donde nació y creció el artista.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circle/>
      </p:transition>
    </mc:Choice>
    <mc:Fallback xmlns="">
      <p:transition spd="slow" advTm="28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8" presetClass="entr" presetSubtype="1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strips(downLeft)">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JardinesLuxemburgo.jpg"/>
          <p:cNvPicPr>
            <a:picLocks noGrp="1" noChangeAspect="1"/>
          </p:cNvPicPr>
          <p:nvPr>
            <p:ph idx="1"/>
          </p:nvPr>
        </p:nvPicPr>
        <p:blipFill>
          <a:blip r:embed="rId2" cstate="print"/>
          <a:stretch>
            <a:fillRect/>
          </a:stretch>
        </p:blipFill>
        <p:spPr>
          <a:xfrm>
            <a:off x="0" y="0"/>
            <a:ext cx="9144000" cy="6601916"/>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JardinesLuxemburgo.jpg"/>
          <p:cNvPicPr>
            <a:picLocks noChangeAspect="1"/>
          </p:cNvPicPr>
          <p:nvPr/>
        </p:nvPicPr>
        <p:blipFill>
          <a:blip r:embed="rId2" cstate="print"/>
          <a:stretch>
            <a:fillRect/>
          </a:stretch>
        </p:blipFill>
        <p:spPr bwMode="auto">
          <a:xfrm>
            <a:off x="0" y="0"/>
            <a:ext cx="9144000" cy="660191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JardinesLuxemburgo.jpg"/>
          <p:cNvPicPr>
            <a:picLocks noChangeAspect="1"/>
          </p:cNvPicPr>
          <p:nvPr/>
        </p:nvPicPr>
        <p:blipFill>
          <a:blip r:embed="rId2" cstate="print"/>
          <a:stretch>
            <a:fillRect/>
          </a:stretch>
        </p:blipFill>
        <p:spPr bwMode="auto">
          <a:xfrm>
            <a:off x="0" y="0"/>
            <a:ext cx="9144000" cy="667392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edificio donde se encuentra el Museo fue un centro hospitalario en tiempos de los Reyes Católicos, allá por el siglo XV perteneció al Hospital de la Caridad. Más tarde acogió al Museo Arqueológico y el Museo de Bellas Artes.</a:t>
            </a:r>
          </a:p>
        </p:txBody>
      </p:sp>
    </p:spTree>
  </p:cSld>
  <p:clrMapOvr>
    <a:masterClrMapping/>
  </p:clrMapOvr>
  <mc:AlternateContent xmlns:mc="http://schemas.openxmlformats.org/markup-compatibility/2006" xmlns:p14="http://schemas.microsoft.com/office/powerpoint/2010/main">
    <mc:Choice Requires="p14">
      <p:transition spd="slow" p14:dur="2000" advTm="29000">
        <p:diamond/>
      </p:transition>
    </mc:Choice>
    <mc:Fallback xmlns="">
      <p:transition spd="slow" advTm="29000">
        <p:diamon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Sans titre 4"/>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147" name="Picture 3" descr="J Sans titre 10"/>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148" name="Picture 4" descr="J Sans titre 10"/>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padre de Julio Romero, Rafael Romero Barros fue director del museo de Bellas Artes, que residía en esta casa. Aquí Nació Julio con sus hermanos, de ahí nace su temprana afición por la pintura.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plus/>
      </p:transition>
    </mc:Choice>
    <mc:Fallback xmlns="">
      <p:transition spd="slow" advTm="26000">
        <p:plu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5000" fill="hold"/>
                                        <p:tgtEl>
                                          <p:spTgt spid="20482"/>
                                        </p:tgtEl>
                                        <p:attrNameLst>
                                          <p:attrName>ppt_w</p:attrName>
                                        </p:attrNameLst>
                                      </p:cBhvr>
                                      <p:tavLst>
                                        <p:tav tm="0">
                                          <p:val>
                                            <p:strVal val="#ppt_w*0.70"/>
                                          </p:val>
                                        </p:tav>
                                        <p:tav tm="100000">
                                          <p:val>
                                            <p:strVal val="#ppt_w"/>
                                          </p:val>
                                        </p:tav>
                                      </p:tavLst>
                                    </p:anim>
                                    <p:anim calcmode="lin" valueType="num">
                                      <p:cBhvr>
                                        <p:cTn id="8" dur="5000" fill="hold"/>
                                        <p:tgtEl>
                                          <p:spTgt spid="20482"/>
                                        </p:tgtEl>
                                        <p:attrNameLst>
                                          <p:attrName>ppt_h</p:attrName>
                                        </p:attrNameLst>
                                      </p:cBhvr>
                                      <p:tavLst>
                                        <p:tav tm="0">
                                          <p:val>
                                            <p:strVal val="#ppt_h"/>
                                          </p:val>
                                        </p:tav>
                                        <p:tav tm="100000">
                                          <p:val>
                                            <p:strVal val="#ppt_h"/>
                                          </p:val>
                                        </p:tav>
                                      </p:tavLst>
                                    </p:anim>
                                    <p:animEffect transition="in" filter="fade">
                                      <p:cBhvr>
                                        <p:cTn id="9" dur="5000"/>
                                        <p:tgtEl>
                                          <p:spTgt spid="20482"/>
                                        </p:tgtEl>
                                      </p:cBhvr>
                                    </p:animEffect>
                                  </p:childTnLst>
                                </p:cTn>
                              </p:par>
                              <p:par>
                                <p:cTn id="10" presetID="6" presetClass="entr" presetSubtype="32" fill="hold" nodeType="with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circle(out)">
                                      <p:cBhvr>
                                        <p:cTn id="12" dur="5000"/>
                                        <p:tgtEl>
                                          <p:spTgt spid="6147"/>
                                        </p:tgtEl>
                                      </p:cBhvr>
                                    </p:animEffect>
                                  </p:childTnLst>
                                </p:cTn>
                              </p:par>
                              <p:par>
                                <p:cTn id="13" presetID="25" presetClass="entr" presetSubtype="0" fill="hold" nodeType="withEffect">
                                  <p:stCondLst>
                                    <p:cond delay="0"/>
                                  </p:stCondLst>
                                  <p:childTnLst>
                                    <p:set>
                                      <p:cBhvr>
                                        <p:cTn id="14" dur="1" fill="hold">
                                          <p:stCondLst>
                                            <p:cond delay="0"/>
                                          </p:stCondLst>
                                        </p:cTn>
                                        <p:tgtEl>
                                          <p:spTgt spid="6147"/>
                                        </p:tgtEl>
                                        <p:attrNameLst>
                                          <p:attrName>style.visibility</p:attrName>
                                        </p:attrNameLst>
                                      </p:cBhvr>
                                      <p:to>
                                        <p:strVal val="visible"/>
                                      </p:to>
                                    </p:set>
                                    <p:anim calcmode="lin" valueType="num">
                                      <p:cBhvr>
                                        <p:cTn id="15" dur="2500" decel="50000" fill="hold">
                                          <p:stCondLst>
                                            <p:cond delay="0"/>
                                          </p:stCondLst>
                                        </p:cTn>
                                        <p:tgtEl>
                                          <p:spTgt spid="6147"/>
                                        </p:tgtEl>
                                        <p:attrNameLst>
                                          <p:attrName>style.rotation</p:attrName>
                                        </p:attrNameLst>
                                      </p:cBhvr>
                                      <p:tavLst>
                                        <p:tav tm="0">
                                          <p:val>
                                            <p:fltVal val="-90"/>
                                          </p:val>
                                        </p:tav>
                                        <p:tav tm="100000">
                                          <p:val>
                                            <p:fltVal val="0"/>
                                          </p:val>
                                        </p:tav>
                                      </p:tavLst>
                                    </p:anim>
                                    <p:anim calcmode="lin" valueType="num">
                                      <p:cBhvr>
                                        <p:cTn id="16" dur="2500" decel="50000" fill="hold">
                                          <p:stCondLst>
                                            <p:cond delay="0"/>
                                          </p:stCondLst>
                                        </p:cTn>
                                        <p:tgtEl>
                                          <p:spTgt spid="6147"/>
                                        </p:tgtEl>
                                        <p:attrNameLst>
                                          <p:attrName>ppt_w</p:attrName>
                                        </p:attrNameLst>
                                      </p:cBhvr>
                                      <p:tavLst>
                                        <p:tav tm="0">
                                          <p:val>
                                            <p:strVal val="#ppt_w"/>
                                          </p:val>
                                        </p:tav>
                                        <p:tav tm="100000">
                                          <p:val>
                                            <p:strVal val="#ppt_w*.05"/>
                                          </p:val>
                                        </p:tav>
                                      </p:tavLst>
                                    </p:anim>
                                    <p:anim calcmode="lin" valueType="num">
                                      <p:cBhvr>
                                        <p:cTn id="17" dur="2500" accel="50000" fill="hold">
                                          <p:stCondLst>
                                            <p:cond delay="2500"/>
                                          </p:stCondLst>
                                        </p:cTn>
                                        <p:tgtEl>
                                          <p:spTgt spid="6147"/>
                                        </p:tgtEl>
                                        <p:attrNameLst>
                                          <p:attrName>ppt_w</p:attrName>
                                        </p:attrNameLst>
                                      </p:cBhvr>
                                      <p:tavLst>
                                        <p:tav tm="0">
                                          <p:val>
                                            <p:strVal val="#ppt_w*.05"/>
                                          </p:val>
                                        </p:tav>
                                        <p:tav tm="100000">
                                          <p:val>
                                            <p:strVal val="#ppt_w"/>
                                          </p:val>
                                        </p:tav>
                                      </p:tavLst>
                                    </p:anim>
                                    <p:anim calcmode="lin" valueType="num">
                                      <p:cBhvr>
                                        <p:cTn id="18" dur="5000" fill="hold"/>
                                        <p:tgtEl>
                                          <p:spTgt spid="6147"/>
                                        </p:tgtEl>
                                        <p:attrNameLst>
                                          <p:attrName>ppt_h</p:attrName>
                                        </p:attrNameLst>
                                      </p:cBhvr>
                                      <p:tavLst>
                                        <p:tav tm="0">
                                          <p:val>
                                            <p:strVal val="#ppt_h"/>
                                          </p:val>
                                        </p:tav>
                                        <p:tav tm="100000">
                                          <p:val>
                                            <p:strVal val="#ppt_h"/>
                                          </p:val>
                                        </p:tav>
                                      </p:tavLst>
                                    </p:anim>
                                    <p:anim calcmode="lin" valueType="num">
                                      <p:cBhvr>
                                        <p:cTn id="19" dur="2500" decel="50000" fill="hold">
                                          <p:stCondLst>
                                            <p:cond delay="0"/>
                                          </p:stCondLst>
                                        </p:cTn>
                                        <p:tgtEl>
                                          <p:spTgt spid="6147"/>
                                        </p:tgtEl>
                                        <p:attrNameLst>
                                          <p:attrName>ppt_x</p:attrName>
                                        </p:attrNameLst>
                                      </p:cBhvr>
                                      <p:tavLst>
                                        <p:tav tm="0">
                                          <p:val>
                                            <p:strVal val="#ppt_x+.4"/>
                                          </p:val>
                                        </p:tav>
                                        <p:tav tm="100000">
                                          <p:val>
                                            <p:strVal val="#ppt_x"/>
                                          </p:val>
                                        </p:tav>
                                      </p:tavLst>
                                    </p:anim>
                                    <p:anim calcmode="lin" valueType="num">
                                      <p:cBhvr>
                                        <p:cTn id="20" dur="2500" decel="50000" fill="hold">
                                          <p:stCondLst>
                                            <p:cond delay="0"/>
                                          </p:stCondLst>
                                        </p:cTn>
                                        <p:tgtEl>
                                          <p:spTgt spid="6147"/>
                                        </p:tgtEl>
                                        <p:attrNameLst>
                                          <p:attrName>ppt_y</p:attrName>
                                        </p:attrNameLst>
                                      </p:cBhvr>
                                      <p:tavLst>
                                        <p:tav tm="0">
                                          <p:val>
                                            <p:strVal val="#ppt_y-.2"/>
                                          </p:val>
                                        </p:tav>
                                        <p:tav tm="100000">
                                          <p:val>
                                            <p:strVal val="#ppt_y+.1"/>
                                          </p:val>
                                        </p:tav>
                                      </p:tavLst>
                                    </p:anim>
                                    <p:anim calcmode="lin" valueType="num">
                                      <p:cBhvr>
                                        <p:cTn id="21" dur="2500" accel="50000" fill="hold">
                                          <p:stCondLst>
                                            <p:cond delay="2500"/>
                                          </p:stCondLst>
                                        </p:cTn>
                                        <p:tgtEl>
                                          <p:spTgt spid="6147"/>
                                        </p:tgtEl>
                                        <p:attrNameLst>
                                          <p:attrName>ppt_y</p:attrName>
                                        </p:attrNameLst>
                                      </p:cBhvr>
                                      <p:tavLst>
                                        <p:tav tm="0">
                                          <p:val>
                                            <p:strVal val="#ppt_y+.1"/>
                                          </p:val>
                                        </p:tav>
                                        <p:tav tm="100000">
                                          <p:val>
                                            <p:strVal val="#ppt_y"/>
                                          </p:val>
                                        </p:tav>
                                      </p:tavLst>
                                    </p:anim>
                                    <p:animEffect transition="in" filter="fade">
                                      <p:cBhvr>
                                        <p:cTn id="22" dur="5000" decel="50000">
                                          <p:stCondLst>
                                            <p:cond delay="0"/>
                                          </p:stCondLst>
                                        </p:cTn>
                                        <p:tgtEl>
                                          <p:spTgt spid="6147"/>
                                        </p:tgtEl>
                                      </p:cBhvr>
                                    </p:animEffect>
                                  </p:childTnLst>
                                </p:cTn>
                              </p:par>
                              <p:par>
                                <p:cTn id="23" presetID="6" presetClass="entr" presetSubtype="16" fill="hold" nodeType="withEffect">
                                  <p:stCondLst>
                                    <p:cond delay="0"/>
                                  </p:stCondLst>
                                  <p:childTnLst>
                                    <p:set>
                                      <p:cBhvr>
                                        <p:cTn id="24" dur="1" fill="hold">
                                          <p:stCondLst>
                                            <p:cond delay="0"/>
                                          </p:stCondLst>
                                        </p:cTn>
                                        <p:tgtEl>
                                          <p:spTgt spid="6148"/>
                                        </p:tgtEl>
                                        <p:attrNameLst>
                                          <p:attrName>style.visibility</p:attrName>
                                        </p:attrNameLst>
                                      </p:cBhvr>
                                      <p:to>
                                        <p:strVal val="visible"/>
                                      </p:to>
                                    </p:set>
                                    <p:animEffect transition="in" filter="circle(in)">
                                      <p:cBhvr>
                                        <p:cTn id="25" dur="5000"/>
                                        <p:tgtEl>
                                          <p:spTgt spid="6148"/>
                                        </p:tgtEl>
                                      </p:cBhvr>
                                    </p:animEffect>
                                  </p:childTnLst>
                                </p:cTn>
                              </p:par>
                              <p:par>
                                <p:cTn id="26" presetID="23" presetClass="entr" presetSubtype="32" fill="hold" nodeType="withEffect">
                                  <p:stCondLst>
                                    <p:cond delay="0"/>
                                  </p:stCondLst>
                                  <p:childTnLst>
                                    <p:set>
                                      <p:cBhvr>
                                        <p:cTn id="27" dur="1" fill="hold">
                                          <p:stCondLst>
                                            <p:cond delay="0"/>
                                          </p:stCondLst>
                                        </p:cTn>
                                        <p:tgtEl>
                                          <p:spTgt spid="6148"/>
                                        </p:tgtEl>
                                        <p:attrNameLst>
                                          <p:attrName>style.visibility</p:attrName>
                                        </p:attrNameLst>
                                      </p:cBhvr>
                                      <p:to>
                                        <p:strVal val="visible"/>
                                      </p:to>
                                    </p:set>
                                    <p:anim calcmode="lin" valueType="num">
                                      <p:cBhvr>
                                        <p:cTn id="28" dur="5000" fill="hold"/>
                                        <p:tgtEl>
                                          <p:spTgt spid="6148"/>
                                        </p:tgtEl>
                                        <p:attrNameLst>
                                          <p:attrName>ppt_w</p:attrName>
                                        </p:attrNameLst>
                                      </p:cBhvr>
                                      <p:tavLst>
                                        <p:tav tm="0">
                                          <p:val>
                                            <p:strVal val="4*#ppt_w"/>
                                          </p:val>
                                        </p:tav>
                                        <p:tav tm="100000">
                                          <p:val>
                                            <p:strVal val="#ppt_w"/>
                                          </p:val>
                                        </p:tav>
                                      </p:tavLst>
                                    </p:anim>
                                    <p:anim calcmode="lin" valueType="num">
                                      <p:cBhvr>
                                        <p:cTn id="29" dur="5000" fill="hold"/>
                                        <p:tgtEl>
                                          <p:spTgt spid="6148"/>
                                        </p:tgtEl>
                                        <p:attrNameLst>
                                          <p:attrName>ppt_h</p:attrName>
                                        </p:attrNameLst>
                                      </p:cBhvr>
                                      <p:tavLst>
                                        <p:tav tm="0">
                                          <p:val>
                                            <p:strVal val="4*#ppt_h"/>
                                          </p:val>
                                        </p:tav>
                                        <p:tav tm="100000">
                                          <p:val>
                                            <p:strVal val="#ppt_h"/>
                                          </p:val>
                                        </p:tav>
                                      </p:tavLst>
                                    </p:anim>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7" name="Picture 3" descr="V Sans titre 23"/>
          <p:cNvPicPr>
            <a:picLocks noChangeAspect="1" noChangeArrowheads="1"/>
          </p:cNvPicPr>
          <p:nvPr/>
        </p:nvPicPr>
        <p:blipFill>
          <a:blip r:embed="rId2" cstate="print"/>
          <a:stretch>
            <a:fillRect/>
          </a:stretch>
        </p:blipFill>
        <p:spPr bwMode="auto">
          <a:xfrm flipH="1">
            <a:off x="0" y="0"/>
            <a:ext cx="449999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6628" name="Picture 4" descr="V Sans titre 23"/>
          <p:cNvPicPr>
            <a:picLocks noChangeAspect="1" noChangeArrowheads="1"/>
          </p:cNvPicPr>
          <p:nvPr/>
        </p:nvPicPr>
        <p:blipFill>
          <a:blip r:embed="rId2" cstate="print"/>
          <a:stretch>
            <a:fillRect/>
          </a:stretch>
        </p:blipFill>
        <p:spPr bwMode="auto">
          <a:xfrm flipH="1">
            <a:off x="22143" y="0"/>
            <a:ext cx="445278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6629" name="Picture 5" descr="V Sans titre 23"/>
          <p:cNvPicPr>
            <a:picLocks noChangeAspect="1" noChangeArrowheads="1"/>
          </p:cNvPicPr>
          <p:nvPr/>
        </p:nvPicPr>
        <p:blipFill>
          <a:blip r:embed="rId2" cstate="print"/>
          <a:stretch>
            <a:fillRect/>
          </a:stretch>
        </p:blipFill>
        <p:spPr bwMode="auto">
          <a:xfrm>
            <a:off x="0" y="0"/>
            <a:ext cx="449999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788024" y="1633364"/>
            <a:ext cx="3888432"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Durante el velatorio, su perro Pacheco se pasó toda la noche aullando lastimeramente al lado del cadáver del que fue su amo. Parecía con ello querer rendirle un último tributo de fidelidad. Su entierro en Córdoba fue toda una multitudinaria manifestación de duelo.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2000">
        <p15:prstTrans prst="drap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26627"/>
                                        </p:tgtEl>
                                        <p:attrNameLst>
                                          <p:attrName>ppt_x</p:attrName>
                                        </p:attrNameLst>
                                      </p:cBhvr>
                                      <p:tavLst>
                                        <p:tav tm="0">
                                          <p:val>
                                            <p:strVal val="ppt_x"/>
                                          </p:val>
                                        </p:tav>
                                        <p:tav tm="100000">
                                          <p:val>
                                            <p:strVal val="ppt_x-ppt_w/2"/>
                                          </p:val>
                                        </p:tav>
                                      </p:tavLst>
                                    </p:anim>
                                    <p:anim calcmode="lin" valueType="num">
                                      <p:cBhvr>
                                        <p:cTn id="7" dur="5000"/>
                                        <p:tgtEl>
                                          <p:spTgt spid="26627"/>
                                        </p:tgtEl>
                                        <p:attrNameLst>
                                          <p:attrName>ppt_y</p:attrName>
                                        </p:attrNameLst>
                                      </p:cBhvr>
                                      <p:tavLst>
                                        <p:tav tm="0">
                                          <p:val>
                                            <p:strVal val="ppt_y"/>
                                          </p:val>
                                        </p:tav>
                                        <p:tav tm="100000">
                                          <p:val>
                                            <p:strVal val="ppt_y"/>
                                          </p:val>
                                        </p:tav>
                                      </p:tavLst>
                                    </p:anim>
                                    <p:anim calcmode="lin" valueType="num">
                                      <p:cBhvr>
                                        <p:cTn id="8" dur="5000"/>
                                        <p:tgtEl>
                                          <p:spTgt spid="26627"/>
                                        </p:tgtEl>
                                        <p:attrNameLst>
                                          <p:attrName>ppt_w</p:attrName>
                                        </p:attrNameLst>
                                      </p:cBhvr>
                                      <p:tavLst>
                                        <p:tav tm="0">
                                          <p:val>
                                            <p:strVal val="ppt_w"/>
                                          </p:val>
                                        </p:tav>
                                        <p:tav tm="100000">
                                          <p:val>
                                            <p:fltVal val="0"/>
                                          </p:val>
                                        </p:tav>
                                      </p:tavLst>
                                    </p:anim>
                                    <p:anim calcmode="lin" valueType="num">
                                      <p:cBhvr>
                                        <p:cTn id="9" dur="5000"/>
                                        <p:tgtEl>
                                          <p:spTgt spid="26627"/>
                                        </p:tgtEl>
                                        <p:attrNameLst>
                                          <p:attrName>ppt_h</p:attrName>
                                        </p:attrNameLst>
                                      </p:cBhvr>
                                      <p:tavLst>
                                        <p:tav tm="0">
                                          <p:val>
                                            <p:strVal val="ppt_h"/>
                                          </p:val>
                                        </p:tav>
                                        <p:tav tm="100000">
                                          <p:val>
                                            <p:strVal val="ppt_h"/>
                                          </p:val>
                                        </p:tav>
                                      </p:tavLst>
                                    </p:anim>
                                    <p:set>
                                      <p:cBhvr>
                                        <p:cTn id="10" dur="1" fill="hold">
                                          <p:stCondLst>
                                            <p:cond delay="4999"/>
                                          </p:stCondLst>
                                        </p:cTn>
                                        <p:tgtEl>
                                          <p:spTgt spid="26627"/>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26628"/>
                                        </p:tgtEl>
                                        <p:attrNameLst>
                                          <p:attrName>ppt_x</p:attrName>
                                        </p:attrNameLst>
                                      </p:cBhvr>
                                      <p:tavLst>
                                        <p:tav tm="0">
                                          <p:val>
                                            <p:strVal val="ppt_x"/>
                                          </p:val>
                                        </p:tav>
                                        <p:tav tm="100000">
                                          <p:val>
                                            <p:strVal val="ppt_x+ppt_w/2"/>
                                          </p:val>
                                        </p:tav>
                                      </p:tavLst>
                                    </p:anim>
                                    <p:anim calcmode="lin" valueType="num">
                                      <p:cBhvr>
                                        <p:cTn id="13" dur="5000"/>
                                        <p:tgtEl>
                                          <p:spTgt spid="26628"/>
                                        </p:tgtEl>
                                        <p:attrNameLst>
                                          <p:attrName>ppt_y</p:attrName>
                                        </p:attrNameLst>
                                      </p:cBhvr>
                                      <p:tavLst>
                                        <p:tav tm="0">
                                          <p:val>
                                            <p:strVal val="ppt_y"/>
                                          </p:val>
                                        </p:tav>
                                        <p:tav tm="100000">
                                          <p:val>
                                            <p:strVal val="ppt_y"/>
                                          </p:val>
                                        </p:tav>
                                      </p:tavLst>
                                    </p:anim>
                                    <p:anim calcmode="lin" valueType="num">
                                      <p:cBhvr>
                                        <p:cTn id="14" dur="5000"/>
                                        <p:tgtEl>
                                          <p:spTgt spid="26628"/>
                                        </p:tgtEl>
                                        <p:attrNameLst>
                                          <p:attrName>ppt_w</p:attrName>
                                        </p:attrNameLst>
                                      </p:cBhvr>
                                      <p:tavLst>
                                        <p:tav tm="0">
                                          <p:val>
                                            <p:strVal val="ppt_w"/>
                                          </p:val>
                                        </p:tav>
                                        <p:tav tm="100000">
                                          <p:val>
                                            <p:fltVal val="0"/>
                                          </p:val>
                                        </p:tav>
                                      </p:tavLst>
                                    </p:anim>
                                    <p:anim calcmode="lin" valueType="num">
                                      <p:cBhvr>
                                        <p:cTn id="15" dur="5000"/>
                                        <p:tgtEl>
                                          <p:spTgt spid="26628"/>
                                        </p:tgtEl>
                                        <p:attrNameLst>
                                          <p:attrName>ppt_h</p:attrName>
                                        </p:attrNameLst>
                                      </p:cBhvr>
                                      <p:tavLst>
                                        <p:tav tm="0">
                                          <p:val>
                                            <p:strVal val="ppt_h"/>
                                          </p:val>
                                        </p:tav>
                                        <p:tav tm="100000">
                                          <p:val>
                                            <p:strVal val="ppt_h"/>
                                          </p:val>
                                        </p:tav>
                                      </p:tavLst>
                                    </p:anim>
                                    <p:set>
                                      <p:cBhvr>
                                        <p:cTn id="16" dur="1" fill="hold">
                                          <p:stCondLst>
                                            <p:cond delay="4999"/>
                                          </p:stCondLst>
                                        </p:cTn>
                                        <p:tgtEl>
                                          <p:spTgt spid="26628"/>
                                        </p:tgtEl>
                                        <p:attrNameLst>
                                          <p:attrName>style.visibility</p:attrName>
                                        </p:attrNameLst>
                                      </p:cBhvr>
                                      <p:to>
                                        <p:strVal val="hidden"/>
                                      </p:to>
                                    </p:set>
                                  </p:childTnLst>
                                </p:cTn>
                              </p:par>
                              <p:par>
                                <p:cTn id="17" presetID="53" presetClass="entr" presetSubtype="0" fill="hold" nodeType="withEffect">
                                  <p:stCondLst>
                                    <p:cond delay="0"/>
                                  </p:stCondLst>
                                  <p:childTnLst>
                                    <p:set>
                                      <p:cBhvr>
                                        <p:cTn id="18" dur="1" fill="hold">
                                          <p:stCondLst>
                                            <p:cond delay="0"/>
                                          </p:stCondLst>
                                        </p:cTn>
                                        <p:tgtEl>
                                          <p:spTgt spid="26629"/>
                                        </p:tgtEl>
                                        <p:attrNameLst>
                                          <p:attrName>style.visibility</p:attrName>
                                        </p:attrNameLst>
                                      </p:cBhvr>
                                      <p:to>
                                        <p:strVal val="visible"/>
                                      </p:to>
                                    </p:set>
                                    <p:anim calcmode="lin" valueType="num">
                                      <p:cBhvr>
                                        <p:cTn id="19" dur="5000" fill="hold"/>
                                        <p:tgtEl>
                                          <p:spTgt spid="26629"/>
                                        </p:tgtEl>
                                        <p:attrNameLst>
                                          <p:attrName>ppt_w</p:attrName>
                                        </p:attrNameLst>
                                      </p:cBhvr>
                                      <p:tavLst>
                                        <p:tav tm="0">
                                          <p:val>
                                            <p:fltVal val="0"/>
                                          </p:val>
                                        </p:tav>
                                        <p:tav tm="100000">
                                          <p:val>
                                            <p:strVal val="#ppt_w"/>
                                          </p:val>
                                        </p:tav>
                                      </p:tavLst>
                                    </p:anim>
                                    <p:anim calcmode="lin" valueType="num">
                                      <p:cBhvr>
                                        <p:cTn id="20" dur="5000" fill="hold"/>
                                        <p:tgtEl>
                                          <p:spTgt spid="26629"/>
                                        </p:tgtEl>
                                        <p:attrNameLst>
                                          <p:attrName>ppt_h</p:attrName>
                                        </p:attrNameLst>
                                      </p:cBhvr>
                                      <p:tavLst>
                                        <p:tav tm="0">
                                          <p:val>
                                            <p:fltVal val="0"/>
                                          </p:val>
                                        </p:tav>
                                        <p:tav tm="100000">
                                          <p:val>
                                            <p:strVal val="#ppt_h"/>
                                          </p:val>
                                        </p:tav>
                                      </p:tavLst>
                                    </p:anim>
                                    <p:animEffect transition="in" filter="fade">
                                      <p:cBhvr>
                                        <p:cTn id="21" dur="5000"/>
                                        <p:tgtEl>
                                          <p:spTgt spid="26629"/>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OVIEMBRE-a23181757.jpg"/>
          <p:cNvPicPr>
            <a:picLocks noChangeAspect="1"/>
          </p:cNvPicPr>
          <p:nvPr/>
        </p:nvPicPr>
        <p:blipFill>
          <a:blip r:embed="rId2" cstate="print"/>
          <a:stretch>
            <a:fillRect/>
          </a:stretch>
        </p:blipFill>
        <p:spPr bwMode="auto">
          <a:xfrm>
            <a:off x="0" y="0"/>
            <a:ext cx="464400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NOVIEMBRE-a23181757.jpg"/>
          <p:cNvPicPr>
            <a:picLocks noChangeAspect="1"/>
          </p:cNvPicPr>
          <p:nvPr/>
        </p:nvPicPr>
        <p:blipFill>
          <a:blip r:embed="rId2" cstate="print"/>
          <a:stretch>
            <a:fillRect/>
          </a:stretch>
        </p:blipFill>
        <p:spPr bwMode="auto">
          <a:xfrm>
            <a:off x="0" y="0"/>
            <a:ext cx="464400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NOVIEMBRE-a23181757.jpg"/>
          <p:cNvPicPr>
            <a:picLocks noChangeAspect="1"/>
          </p:cNvPicPr>
          <p:nvPr/>
        </p:nvPicPr>
        <p:blipFill>
          <a:blip r:embed="rId2" cstate="print"/>
          <a:stretch>
            <a:fillRect/>
          </a:stretch>
        </p:blipFill>
        <p:spPr bwMode="auto">
          <a:xfrm>
            <a:off x="0" y="0"/>
            <a:ext cx="464400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860032" y="1201316"/>
            <a:ext cx="3888432"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Mujeres y hombres de todas las clases sociales, confundidos en las calles, unidos por un solo sentimiento, demostraron su afecto por el insigne pintor cordobés. Inmediatamente la asociación de la prensa de la ciudad de Córdoba  lanzó la idea de erigir un monumento a Romero de Torres.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4000">
        <p14:glitter dir="u" pattern="hexagon"/>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cvz.JP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cvz.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cvz.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proyecto, encargado al escultor almeriense Juan Cristóbal, íntimo amigo del pintor fallecido, no se materializaría definitivamente hasta la tardía fecha de 1940 en que fuera inaugurado, enclavado en la parte sur de los Jardines de Agricultura. El galgo Pacheco ocupa un lugar principal en la escultura junto a su dueño. </a:t>
            </a:r>
          </a:p>
        </p:txBody>
      </p:sp>
    </p:spTree>
  </p:cSld>
  <p:clrMapOvr>
    <a:masterClrMapping/>
  </p:clrMapOvr>
  <mc:AlternateContent xmlns:mc="http://schemas.openxmlformats.org/markup-compatibility/2006" xmlns:p14="http://schemas.microsoft.com/office/powerpoint/2010/main">
    <mc:Choice Requires="p14">
      <p:transition spd="slow" p14:dur="3500" advTm="42000">
        <p14:glitter dir="d" pattern="hexagon"/>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5000"/>
                                        <p:tgtEl>
                                          <p:spTgt spid="6"/>
                                        </p:tgtEl>
                                        <p:attrNameLst>
                                          <p:attrName>ppt_w</p:attrName>
                                        </p:attrNameLst>
                                      </p:cBhvr>
                                      <p:tavLst>
                                        <p:tav tm="0">
                                          <p:val>
                                            <p:strVal val="ppt_w"/>
                                          </p:val>
                                        </p:tav>
                                        <p:tav tm="100000">
                                          <p:val>
                                            <p:strVal val="4/3*ppt_w"/>
                                          </p:val>
                                        </p:tav>
                                      </p:tavLst>
                                    </p:anim>
                                    <p:anim calcmode="lin" valueType="num">
                                      <p:cBhvr>
                                        <p:cTn id="10" dur="5000"/>
                                        <p:tgtEl>
                                          <p:spTgt spid="6"/>
                                        </p:tgtEl>
                                        <p:attrNameLst>
                                          <p:attrName>ppt_h</p:attrName>
                                        </p:attrNameLst>
                                      </p:cBhvr>
                                      <p:tavLst>
                                        <p:tav tm="0">
                                          <p:val>
                                            <p:strVal val="ppt_h"/>
                                          </p:val>
                                        </p:tav>
                                        <p:tav tm="100000">
                                          <p:val>
                                            <p:strVal val="4/3*ppt_h"/>
                                          </p:val>
                                        </p:tav>
                                      </p:tavLst>
                                    </p:anim>
                                    <p:set>
                                      <p:cBhvr>
                                        <p:cTn id="11" dur="1" fill="hold">
                                          <p:stCondLst>
                                            <p:cond delay="4999"/>
                                          </p:stCondLst>
                                        </p:cTn>
                                        <p:tgtEl>
                                          <p:spTgt spid="6"/>
                                        </p:tgtEl>
                                        <p:attrNameLst>
                                          <p:attrName>style.visibility</p:attrName>
                                        </p:attrNameLst>
                                      </p:cBhvr>
                                      <p:to>
                                        <p:strVal val="hidden"/>
                                      </p:to>
                                    </p:set>
                                  </p:childTnLst>
                                </p:cTn>
                              </p:par>
                              <p:par>
                                <p:cTn id="12" presetID="6" presetClass="exit" presetSubtype="32" fill="hold" nodeType="withEffect">
                                  <p:stCondLst>
                                    <p:cond delay="0"/>
                                  </p:stCondLst>
                                  <p:childTnLst>
                                    <p:animEffect transition="out" filter="circle(out)">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par>
                                <p:cTn id="15" presetID="23" presetClass="exit" presetSubtype="272" fill="hold" nodeType="withEffect">
                                  <p:stCondLst>
                                    <p:cond delay="0"/>
                                  </p:stCondLst>
                                  <p:childTnLst>
                                    <p:anim calcmode="lin" valueType="num">
                                      <p:cBhvr>
                                        <p:cTn id="16" dur="5000"/>
                                        <p:tgtEl>
                                          <p:spTgt spid="5"/>
                                        </p:tgtEl>
                                        <p:attrNameLst>
                                          <p:attrName>ppt_w</p:attrName>
                                        </p:attrNameLst>
                                      </p:cBhvr>
                                      <p:tavLst>
                                        <p:tav tm="0">
                                          <p:val>
                                            <p:strVal val="ppt_w"/>
                                          </p:val>
                                        </p:tav>
                                        <p:tav tm="100000">
                                          <p:val>
                                            <p:strVal val="4/3*ppt_w"/>
                                          </p:val>
                                        </p:tav>
                                      </p:tavLst>
                                    </p:anim>
                                    <p:anim calcmode="lin" valueType="num">
                                      <p:cBhvr>
                                        <p:cTn id="17" dur="5000"/>
                                        <p:tgtEl>
                                          <p:spTgt spid="5"/>
                                        </p:tgtEl>
                                        <p:attrNameLst>
                                          <p:attrName>ppt_h</p:attrName>
                                        </p:attrNameLst>
                                      </p:cBhvr>
                                      <p:tavLst>
                                        <p:tav tm="0">
                                          <p:val>
                                            <p:strVal val="ppt_h"/>
                                          </p:val>
                                        </p:tav>
                                        <p:tav tm="100000">
                                          <p:val>
                                            <p:strVal val="4/3*ppt_h"/>
                                          </p:val>
                                        </p:tav>
                                      </p:tavLst>
                                    </p:anim>
                                    <p:set>
                                      <p:cBhvr>
                                        <p:cTn id="18" dur="1" fill="hold">
                                          <p:stCondLst>
                                            <p:cond delay="4999"/>
                                          </p:stCondLst>
                                        </p:cTn>
                                        <p:tgtEl>
                                          <p:spTgt spid="5"/>
                                        </p:tgtEl>
                                        <p:attrNameLst>
                                          <p:attrName>style.visibility</p:attrName>
                                        </p:attrNameLst>
                                      </p:cBhvr>
                                      <p:to>
                                        <p:strVal val="hidden"/>
                                      </p:to>
                                    </p:set>
                                  </p:childTnLst>
                                </p:cTn>
                              </p:par>
                              <p:par>
                                <p:cTn id="19" presetID="21" presetClass="entr" presetSubtype="4"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4)">
                                      <p:cBhvr>
                                        <p:cTn id="21" dur="5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strVal val="4/3*#ppt_w"/>
                                          </p:val>
                                        </p:tav>
                                        <p:tav tm="100000">
                                          <p:val>
                                            <p:strVal val="#ppt_w"/>
                                          </p:val>
                                        </p:tav>
                                      </p:tavLst>
                                    </p:anim>
                                    <p:anim calcmode="lin" valueType="num">
                                      <p:cBhvr>
                                        <p:cTn id="25" dur="5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WordArt 2"/>
          <p:cNvSpPr>
            <a:spLocks noChangeArrowheads="1" noChangeShapeType="1" noTextEdit="1"/>
          </p:cNvSpPr>
          <p:nvPr/>
        </p:nvSpPr>
        <p:spPr bwMode="auto">
          <a:xfrm>
            <a:off x="1547664" y="0"/>
            <a:ext cx="6119812" cy="828675"/>
          </a:xfrm>
          <a:prstGeom prst="rect">
            <a:avLst/>
          </a:prstGeom>
        </p:spPr>
        <p:txBody>
          <a:bodyPr wrap="none" fromWordArt="1">
            <a:prstTxWarp prst="textChevron">
              <a:avLst>
                <a:gd name="adj" fmla="val 25000"/>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62467" name="WordArt 3"/>
          <p:cNvSpPr>
            <a:spLocks noChangeArrowheads="1" noChangeShapeType="1" noTextEdit="1"/>
          </p:cNvSpPr>
          <p:nvPr/>
        </p:nvSpPr>
        <p:spPr bwMode="auto">
          <a:xfrm>
            <a:off x="2195736" y="985292"/>
            <a:ext cx="4608512" cy="655638"/>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62468" name="WordArt 4"/>
          <p:cNvSpPr>
            <a:spLocks noChangeArrowheads="1" noChangeShapeType="1" noTextEdit="1"/>
          </p:cNvSpPr>
          <p:nvPr/>
        </p:nvSpPr>
        <p:spPr bwMode="auto">
          <a:xfrm>
            <a:off x="1475656" y="1849389"/>
            <a:ext cx="5688632" cy="648072"/>
          </a:xfrm>
          <a:prstGeom prst="rect">
            <a:avLst/>
          </a:prstGeom>
        </p:spPr>
        <p:txBody>
          <a:bodyPr wrap="none" fromWordArt="1">
            <a:prstTxWarp prst="textInflateTop">
              <a:avLst>
                <a:gd name="adj" fmla="val 222"/>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effectLst>
                <a:latin typeface="High Tower Text"/>
              </a:rPr>
              <a:t> </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Claro de Luna ( Stanley Black )</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effectLst>
                <a:latin typeface="High Tower Text"/>
              </a:rPr>
              <a:t> </a:t>
            </a:r>
            <a:endParaRPr lang="es-E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effectLst>
              <a:latin typeface="High Tower Text"/>
            </a:endParaRPr>
          </a:p>
        </p:txBody>
      </p:sp>
      <p:sp>
        <p:nvSpPr>
          <p:cNvPr id="62469" name="WordArt 5"/>
          <p:cNvSpPr>
            <a:spLocks noChangeArrowheads="1" noChangeShapeType="1" noTextEdit="1"/>
          </p:cNvSpPr>
          <p:nvPr/>
        </p:nvSpPr>
        <p:spPr bwMode="auto">
          <a:xfrm>
            <a:off x="1619672" y="2569468"/>
            <a:ext cx="5688632" cy="504056"/>
          </a:xfrm>
          <a:prstGeom prst="rect">
            <a:avLst/>
          </a:prstGeom>
        </p:spPr>
        <p:txBody>
          <a:bodyPr wrap="none" fromWordArt="1">
            <a:prstTxWarp prst="textInflate">
              <a:avLst>
                <a:gd name="adj" fmla="val 0"/>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Times New Roman"/>
                <a:cs typeface="Times New Roman"/>
              </a:rPr>
              <a:t> </a:t>
            </a: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La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Morena</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de mi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Copla</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Manolo</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Escobar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endParaRPr>
          </a:p>
        </p:txBody>
      </p:sp>
      <p:sp>
        <p:nvSpPr>
          <p:cNvPr id="62470" name="WordArt 6"/>
          <p:cNvSpPr>
            <a:spLocks noChangeArrowheads="1" noChangeShapeType="1" noTextEdit="1"/>
          </p:cNvSpPr>
          <p:nvPr/>
        </p:nvSpPr>
        <p:spPr bwMode="auto">
          <a:xfrm>
            <a:off x="1619672" y="3217540"/>
            <a:ext cx="5976664" cy="576064"/>
          </a:xfrm>
          <a:prstGeom prst="rect">
            <a:avLst/>
          </a:prstGeom>
        </p:spPr>
        <p:txBody>
          <a:bodyPr wrap="none" fromWordArt="1">
            <a:prstTxWarp prst="textInflateTo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effectLst>
                <a:latin typeface="High Tower Text"/>
              </a:rPr>
              <a:t> </a:t>
            </a:r>
            <a:r>
              <a:rPr lang="es-ES" sz="3600" kern="10" dirty="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rPr>
              <a:t>La Morena de mi Copla ( Tuna de ingenieros de Zaragoza )  </a:t>
            </a:r>
            <a:endParaRPr lang="es-ES" sz="3600" kern="10" dirty="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endParaRPr>
          </a:p>
        </p:txBody>
      </p:sp>
      <p:sp>
        <p:nvSpPr>
          <p:cNvPr id="7" name="WordArt 4"/>
          <p:cNvSpPr>
            <a:spLocks noChangeArrowheads="1" noChangeShapeType="1" noTextEdit="1"/>
          </p:cNvSpPr>
          <p:nvPr/>
        </p:nvSpPr>
        <p:spPr bwMode="auto">
          <a:xfrm>
            <a:off x="1763688" y="4009629"/>
            <a:ext cx="5400600" cy="576064"/>
          </a:xfrm>
          <a:prstGeom prst="rect">
            <a:avLst/>
          </a:prstGeom>
        </p:spPr>
        <p:txBody>
          <a:bodyPr wrap="none" fromWordArt="1">
            <a:prstTxWarp prst="textInflateTop">
              <a:avLst>
                <a:gd name="adj" fmla="val 1984"/>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effectLst>
                <a:latin typeface="High Tower Text"/>
              </a:rPr>
              <a:t> </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Julio Romero de Torres ( </a:t>
            </a:r>
            <a:r>
              <a:rPr lang="en-US" sz="3600" kern="10" dirty="0" err="1"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Concha</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a:t>
            </a:r>
            <a:r>
              <a:rPr lang="en-US" sz="3600" kern="10" dirty="0" err="1"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Piquer</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effectLst>
                <a:latin typeface="High Tower Text"/>
              </a:rPr>
              <a:t> </a:t>
            </a:r>
            <a:endParaRPr lang="es-E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effectLst>
              <a:latin typeface="High Tower Text"/>
            </a:endParaRPr>
          </a:p>
        </p:txBody>
      </p:sp>
      <p:sp>
        <p:nvSpPr>
          <p:cNvPr id="8" name="WordArt 5"/>
          <p:cNvSpPr>
            <a:spLocks noChangeArrowheads="1" noChangeShapeType="1" noTextEdit="1"/>
          </p:cNvSpPr>
          <p:nvPr/>
        </p:nvSpPr>
        <p:spPr bwMode="auto">
          <a:xfrm>
            <a:off x="1763688" y="4801716"/>
            <a:ext cx="5688632" cy="504056"/>
          </a:xfrm>
          <a:prstGeom prst="rect">
            <a:avLst/>
          </a:prstGeom>
        </p:spPr>
        <p:txBody>
          <a:bodyPr wrap="none" fromWordArt="1">
            <a:prstTxWarp prst="textInflate">
              <a:avLst>
                <a:gd name="adj" fmla="val 0"/>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Times New Roman"/>
                <a:cs typeface="Times New Roman"/>
              </a:rPr>
              <a:t> </a:t>
            </a: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Puentecito</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Manolo</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Escobar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fade">
                                      <p:cBhvr>
                                        <p:cTn id="7" dur="2000"/>
                                        <p:tgtEl>
                                          <p:spTgt spid="62466"/>
                                        </p:tgtEl>
                                      </p:cBhvr>
                                    </p:animEffect>
                                    <p:anim calcmode="lin" valueType="num">
                                      <p:cBhvr>
                                        <p:cTn id="8" dur="2000" fill="hold"/>
                                        <p:tgtEl>
                                          <p:spTgt spid="62466"/>
                                        </p:tgtEl>
                                        <p:attrNameLst>
                                          <p:attrName>ppt_x</p:attrName>
                                        </p:attrNameLst>
                                      </p:cBhvr>
                                      <p:tavLst>
                                        <p:tav tm="0">
                                          <p:val>
                                            <p:strVal val="#ppt_x"/>
                                          </p:val>
                                        </p:tav>
                                        <p:tav tm="100000">
                                          <p:val>
                                            <p:strVal val="#ppt_x"/>
                                          </p:val>
                                        </p:tav>
                                      </p:tavLst>
                                    </p:anim>
                                    <p:anim calcmode="lin" valueType="num">
                                      <p:cBhvr>
                                        <p:cTn id="9" dur="2000" fill="hold"/>
                                        <p:tgtEl>
                                          <p:spTgt spid="62466"/>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7" presetClass="entr" presetSubtype="4" fill="hold" nodeType="afterEffect">
                                  <p:stCondLst>
                                    <p:cond delay="500"/>
                                  </p:stCondLst>
                                  <p:childTnLst>
                                    <p:set>
                                      <p:cBhvr>
                                        <p:cTn id="12" dur="1" fill="hold">
                                          <p:stCondLst>
                                            <p:cond delay="0"/>
                                          </p:stCondLst>
                                        </p:cTn>
                                        <p:tgtEl>
                                          <p:spTgt spid="62467"/>
                                        </p:tgtEl>
                                        <p:attrNameLst>
                                          <p:attrName>style.visibility</p:attrName>
                                        </p:attrNameLst>
                                      </p:cBhvr>
                                      <p:to>
                                        <p:strVal val="visible"/>
                                      </p:to>
                                    </p:set>
                                    <p:anim calcmode="lin" valueType="num">
                                      <p:cBhvr additive="base">
                                        <p:cTn id="13" dur="2000" fill="hold"/>
                                        <p:tgtEl>
                                          <p:spTgt spid="62467"/>
                                        </p:tgtEl>
                                        <p:attrNameLst>
                                          <p:attrName>ppt_x</p:attrName>
                                        </p:attrNameLst>
                                      </p:cBhvr>
                                      <p:tavLst>
                                        <p:tav tm="0">
                                          <p:val>
                                            <p:strVal val="#ppt_x"/>
                                          </p:val>
                                        </p:tav>
                                        <p:tav tm="100000">
                                          <p:val>
                                            <p:strVal val="#ppt_x"/>
                                          </p:val>
                                        </p:tav>
                                      </p:tavLst>
                                    </p:anim>
                                    <p:anim calcmode="lin" valueType="num">
                                      <p:cBhvr additive="base">
                                        <p:cTn id="14" dur="2000" fill="hold"/>
                                        <p:tgtEl>
                                          <p:spTgt spid="62467"/>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62467"/>
                                        </p:tgtEl>
                                        <p:attrNameLst>
                                          <p:attrName>style.visibility</p:attrName>
                                        </p:attrNameLst>
                                      </p:cBhvr>
                                      <p:to>
                                        <p:strVal val="visible"/>
                                      </p:to>
                                    </p:set>
                                    <p:anim calcmode="lin" valueType="num">
                                      <p:cBhvr>
                                        <p:cTn id="17" dur="2000" fill="hold"/>
                                        <p:tgtEl>
                                          <p:spTgt spid="62467"/>
                                        </p:tgtEl>
                                        <p:attrNameLst>
                                          <p:attrName>ppt_w</p:attrName>
                                        </p:attrNameLst>
                                      </p:cBhvr>
                                      <p:tavLst>
                                        <p:tav tm="0" fmla="#ppt_w*sin(2.5*pi*$)">
                                          <p:val>
                                            <p:fltVal val="0"/>
                                          </p:val>
                                        </p:tav>
                                        <p:tav tm="100000">
                                          <p:val>
                                            <p:fltVal val="1"/>
                                          </p:val>
                                        </p:tav>
                                      </p:tavLst>
                                    </p:anim>
                                    <p:anim calcmode="lin" valueType="num">
                                      <p:cBhvr>
                                        <p:cTn id="18" dur="2000" fill="hold"/>
                                        <p:tgtEl>
                                          <p:spTgt spid="62467"/>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7" presetClass="entr" presetSubtype="4" fill="hold" nodeType="afterEffect">
                                  <p:stCondLst>
                                    <p:cond delay="500"/>
                                  </p:stCondLst>
                                  <p:childTnLst>
                                    <p:set>
                                      <p:cBhvr>
                                        <p:cTn id="21" dur="1" fill="hold">
                                          <p:stCondLst>
                                            <p:cond delay="0"/>
                                          </p:stCondLst>
                                        </p:cTn>
                                        <p:tgtEl>
                                          <p:spTgt spid="62468"/>
                                        </p:tgtEl>
                                        <p:attrNameLst>
                                          <p:attrName>style.visibility</p:attrName>
                                        </p:attrNameLst>
                                      </p:cBhvr>
                                      <p:to>
                                        <p:strVal val="visible"/>
                                      </p:to>
                                    </p:set>
                                    <p:anim calcmode="lin" valueType="num">
                                      <p:cBhvr additive="base">
                                        <p:cTn id="22" dur="2000" fill="hold"/>
                                        <p:tgtEl>
                                          <p:spTgt spid="62468"/>
                                        </p:tgtEl>
                                        <p:attrNameLst>
                                          <p:attrName>ppt_x</p:attrName>
                                        </p:attrNameLst>
                                      </p:cBhvr>
                                      <p:tavLst>
                                        <p:tav tm="0">
                                          <p:val>
                                            <p:strVal val="#ppt_x"/>
                                          </p:val>
                                        </p:tav>
                                        <p:tav tm="100000">
                                          <p:val>
                                            <p:strVal val="#ppt_x"/>
                                          </p:val>
                                        </p:tav>
                                      </p:tavLst>
                                    </p:anim>
                                    <p:anim calcmode="lin" valueType="num">
                                      <p:cBhvr additive="base">
                                        <p:cTn id="23" dur="2000" fill="hold"/>
                                        <p:tgtEl>
                                          <p:spTgt spid="62468"/>
                                        </p:tgtEl>
                                        <p:attrNameLst>
                                          <p:attrName>ppt_y</p:attrName>
                                        </p:attrNameLst>
                                      </p:cBhvr>
                                      <p:tavLst>
                                        <p:tav tm="0">
                                          <p:val>
                                            <p:strVal val="1+#ppt_h/2"/>
                                          </p:val>
                                        </p:tav>
                                        <p:tav tm="100000">
                                          <p:val>
                                            <p:strVal val="#ppt_y"/>
                                          </p:val>
                                        </p:tav>
                                      </p:tavLst>
                                    </p:anim>
                                  </p:childTnLst>
                                </p:cTn>
                              </p:par>
                            </p:childTnLst>
                          </p:cTn>
                        </p:par>
                        <p:par>
                          <p:cTn id="24" fill="hold">
                            <p:stCondLst>
                              <p:cond delay="7000"/>
                            </p:stCondLst>
                            <p:childTnLst>
                              <p:par>
                                <p:cTn id="25" presetID="7" presetClass="entr" presetSubtype="4" fill="hold" nodeType="afterEffect">
                                  <p:stCondLst>
                                    <p:cond delay="500"/>
                                  </p:stCondLst>
                                  <p:childTnLst>
                                    <p:set>
                                      <p:cBhvr>
                                        <p:cTn id="26" dur="1" fill="hold">
                                          <p:stCondLst>
                                            <p:cond delay="0"/>
                                          </p:stCondLst>
                                        </p:cTn>
                                        <p:tgtEl>
                                          <p:spTgt spid="62469"/>
                                        </p:tgtEl>
                                        <p:attrNameLst>
                                          <p:attrName>style.visibility</p:attrName>
                                        </p:attrNameLst>
                                      </p:cBhvr>
                                      <p:to>
                                        <p:strVal val="visible"/>
                                      </p:to>
                                    </p:set>
                                    <p:anim calcmode="lin" valueType="num">
                                      <p:cBhvr additive="base">
                                        <p:cTn id="27" dur="2000" fill="hold"/>
                                        <p:tgtEl>
                                          <p:spTgt spid="62469"/>
                                        </p:tgtEl>
                                        <p:attrNameLst>
                                          <p:attrName>ppt_x</p:attrName>
                                        </p:attrNameLst>
                                      </p:cBhvr>
                                      <p:tavLst>
                                        <p:tav tm="0">
                                          <p:val>
                                            <p:strVal val="#ppt_x"/>
                                          </p:val>
                                        </p:tav>
                                        <p:tav tm="100000">
                                          <p:val>
                                            <p:strVal val="#ppt_x"/>
                                          </p:val>
                                        </p:tav>
                                      </p:tavLst>
                                    </p:anim>
                                    <p:anim calcmode="lin" valueType="num">
                                      <p:cBhvr additive="base">
                                        <p:cTn id="28" dur="2000" fill="hold"/>
                                        <p:tgtEl>
                                          <p:spTgt spid="62469"/>
                                        </p:tgtEl>
                                        <p:attrNameLst>
                                          <p:attrName>ppt_y</p:attrName>
                                        </p:attrNameLst>
                                      </p:cBhvr>
                                      <p:tavLst>
                                        <p:tav tm="0">
                                          <p:val>
                                            <p:strVal val="1+#ppt_h/2"/>
                                          </p:val>
                                        </p:tav>
                                        <p:tav tm="100000">
                                          <p:val>
                                            <p:strVal val="#ppt_y"/>
                                          </p:val>
                                        </p:tav>
                                      </p:tavLst>
                                    </p:anim>
                                  </p:childTnLst>
                                </p:cTn>
                              </p:par>
                            </p:childTnLst>
                          </p:cTn>
                        </p:par>
                        <p:par>
                          <p:cTn id="29" fill="hold">
                            <p:stCondLst>
                              <p:cond delay="9500"/>
                            </p:stCondLst>
                            <p:childTnLst>
                              <p:par>
                                <p:cTn id="30" presetID="7" presetClass="entr" presetSubtype="4" fill="hold" nodeType="afterEffect">
                                  <p:stCondLst>
                                    <p:cond delay="500"/>
                                  </p:stCondLst>
                                  <p:childTnLst>
                                    <p:set>
                                      <p:cBhvr>
                                        <p:cTn id="31" dur="1" fill="hold">
                                          <p:stCondLst>
                                            <p:cond delay="0"/>
                                          </p:stCondLst>
                                        </p:cTn>
                                        <p:tgtEl>
                                          <p:spTgt spid="62470"/>
                                        </p:tgtEl>
                                        <p:attrNameLst>
                                          <p:attrName>style.visibility</p:attrName>
                                        </p:attrNameLst>
                                      </p:cBhvr>
                                      <p:to>
                                        <p:strVal val="visible"/>
                                      </p:to>
                                    </p:set>
                                    <p:anim calcmode="lin" valueType="num">
                                      <p:cBhvr additive="base">
                                        <p:cTn id="32" dur="2000" fill="hold"/>
                                        <p:tgtEl>
                                          <p:spTgt spid="62470"/>
                                        </p:tgtEl>
                                        <p:attrNameLst>
                                          <p:attrName>ppt_x</p:attrName>
                                        </p:attrNameLst>
                                      </p:cBhvr>
                                      <p:tavLst>
                                        <p:tav tm="0">
                                          <p:val>
                                            <p:strVal val="#ppt_x"/>
                                          </p:val>
                                        </p:tav>
                                        <p:tav tm="100000">
                                          <p:val>
                                            <p:strVal val="#ppt_x"/>
                                          </p:val>
                                        </p:tav>
                                      </p:tavLst>
                                    </p:anim>
                                    <p:anim calcmode="lin" valueType="num">
                                      <p:cBhvr additive="base">
                                        <p:cTn id="33" dur="2000" fill="hold"/>
                                        <p:tgtEl>
                                          <p:spTgt spid="62470"/>
                                        </p:tgtEl>
                                        <p:attrNameLst>
                                          <p:attrName>ppt_y</p:attrName>
                                        </p:attrNameLst>
                                      </p:cBhvr>
                                      <p:tavLst>
                                        <p:tav tm="0">
                                          <p:val>
                                            <p:strVal val="1+#ppt_h/2"/>
                                          </p:val>
                                        </p:tav>
                                        <p:tav tm="100000">
                                          <p:val>
                                            <p:strVal val="#ppt_y"/>
                                          </p:val>
                                        </p:tav>
                                      </p:tavLst>
                                    </p:anim>
                                  </p:childTnLst>
                                </p:cTn>
                              </p:par>
                            </p:childTnLst>
                          </p:cTn>
                        </p:par>
                        <p:par>
                          <p:cTn id="34" fill="hold">
                            <p:stCondLst>
                              <p:cond delay="12000"/>
                            </p:stCondLst>
                            <p:childTnLst>
                              <p:par>
                                <p:cTn id="35" presetID="7" presetClass="entr" presetSubtype="4" fill="hold" nodeType="afterEffect">
                                  <p:stCondLst>
                                    <p:cond delay="50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ppt_x"/>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childTnLst>
                          </p:cTn>
                        </p:par>
                        <p:par>
                          <p:cTn id="39" fill="hold">
                            <p:stCondLst>
                              <p:cond delay="14500"/>
                            </p:stCondLst>
                            <p:childTnLst>
                              <p:par>
                                <p:cTn id="40" presetID="7" presetClass="entr" presetSubtype="4" fill="hold" nodeType="afterEffect">
                                  <p:stCondLst>
                                    <p:cond delay="50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ppt_x"/>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35482714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6855</TotalTime>
  <Words>3324</Words>
  <Application>Microsoft Office PowerPoint</Application>
  <PresentationFormat>Presentación en pantalla (16:10)</PresentationFormat>
  <Paragraphs>83</Paragraphs>
  <Slides>64</Slides>
  <Notes>2</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64</vt:i4>
      </vt:variant>
    </vt:vector>
  </HeadingPairs>
  <TitlesOfParts>
    <vt:vector size="73"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430</cp:revision>
  <dcterms:created xsi:type="dcterms:W3CDTF">2013-09-24T23:00:48Z</dcterms:created>
  <dcterms:modified xsi:type="dcterms:W3CDTF">2025-05-13T21:56:41Z</dcterms:modified>
</cp:coreProperties>
</file>