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7" r:id="rId3"/>
    <p:sldId id="256" r:id="rId4"/>
    <p:sldId id="259" r:id="rId5"/>
    <p:sldId id="275" r:id="rId6"/>
    <p:sldId id="264" r:id="rId7"/>
    <p:sldId id="260" r:id="rId8"/>
    <p:sldId id="261" r:id="rId9"/>
    <p:sldId id="257" r:id="rId10"/>
    <p:sldId id="273" r:id="rId11"/>
    <p:sldId id="263" r:id="rId12"/>
    <p:sldId id="262" r:id="rId13"/>
    <p:sldId id="258" r:id="rId14"/>
    <p:sldId id="265" r:id="rId15"/>
    <p:sldId id="266" r:id="rId16"/>
    <p:sldId id="267" r:id="rId17"/>
    <p:sldId id="268" r:id="rId18"/>
    <p:sldId id="269" r:id="rId19"/>
    <p:sldId id="270" r:id="rId20"/>
    <p:sldId id="276" r:id="rId21"/>
    <p:sldId id="271" r:id="rId22"/>
    <p:sldId id="272" r:id="rId23"/>
    <p:sldId id="274" r:id="rId24"/>
    <p:sldId id="278" r:id="rId25"/>
    <p:sldId id="279" r:id="rId26"/>
  </p:sldIdLst>
  <p:sldSz cx="9144000" cy="6858000" type="screen4x3"/>
  <p:notesSz cx="6858000" cy="9144000"/>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3SJuJmIHkWsGbZUm7G/8vQ==" hashData="Mg8AbKDe61SI/csLi4h8QWTBdhU="/>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615" autoAdjust="0"/>
    <p:restoredTop sz="86392" autoAdjust="0"/>
  </p:normalViewPr>
  <p:slideViewPr>
    <p:cSldViewPr>
      <p:cViewPr varScale="1">
        <p:scale>
          <a:sx n="47" d="100"/>
          <a:sy n="47" d="100"/>
        </p:scale>
        <p:origin x="-206" y="-8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49CE59F1-DC4F-4DF1-87C6-331B1224CEB4}" type="datetimeFigureOut">
              <a:rPr lang="es-AR" smtClean="0"/>
              <a:t>02/06/2014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17C06340-6CA9-41AF-9CF7-D0270E2FD2BF}" type="slidenum">
              <a:rPr lang="es-AR" smtClean="0"/>
              <a:t>‹Nº›</a:t>
            </a:fld>
            <a:endParaRPr lang="es-AR"/>
          </a:p>
        </p:txBody>
      </p:sp>
    </p:spTree>
    <p:extLst>
      <p:ext uri="{BB962C8B-B14F-4D97-AF65-F5344CB8AC3E}">
        <p14:creationId xmlns:p14="http://schemas.microsoft.com/office/powerpoint/2010/main" val="19364296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49CE59F1-DC4F-4DF1-87C6-331B1224CEB4}" type="datetimeFigureOut">
              <a:rPr lang="es-AR" smtClean="0"/>
              <a:t>02/06/2014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17C06340-6CA9-41AF-9CF7-D0270E2FD2BF}" type="slidenum">
              <a:rPr lang="es-AR" smtClean="0"/>
              <a:t>‹Nº›</a:t>
            </a:fld>
            <a:endParaRPr lang="es-AR"/>
          </a:p>
        </p:txBody>
      </p:sp>
    </p:spTree>
    <p:extLst>
      <p:ext uri="{BB962C8B-B14F-4D97-AF65-F5344CB8AC3E}">
        <p14:creationId xmlns:p14="http://schemas.microsoft.com/office/powerpoint/2010/main" val="19023588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9CE59F1-DC4F-4DF1-87C6-331B1224CEB4}" type="datetimeFigureOut">
              <a:rPr lang="es-AR" smtClean="0"/>
              <a:t>02/06/2014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17C06340-6CA9-41AF-9CF7-D0270E2FD2BF}" type="slidenum">
              <a:rPr lang="es-AR" smtClean="0"/>
              <a:t>‹Nº›</a:t>
            </a:fld>
            <a:endParaRPr lang="es-AR"/>
          </a:p>
        </p:txBody>
      </p:sp>
    </p:spTree>
    <p:extLst>
      <p:ext uri="{BB962C8B-B14F-4D97-AF65-F5344CB8AC3E}">
        <p14:creationId xmlns:p14="http://schemas.microsoft.com/office/powerpoint/2010/main" val="774740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49CE59F1-DC4F-4DF1-87C6-331B1224CEB4}" type="datetimeFigureOut">
              <a:rPr lang="es-AR" smtClean="0"/>
              <a:t>02/06/2014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17C06340-6CA9-41AF-9CF7-D0270E2FD2BF}" type="slidenum">
              <a:rPr lang="es-AR" smtClean="0"/>
              <a:t>‹Nº›</a:t>
            </a:fld>
            <a:endParaRPr lang="es-AR"/>
          </a:p>
        </p:txBody>
      </p:sp>
    </p:spTree>
    <p:extLst>
      <p:ext uri="{BB962C8B-B14F-4D97-AF65-F5344CB8AC3E}">
        <p14:creationId xmlns:p14="http://schemas.microsoft.com/office/powerpoint/2010/main" val="3782591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49CE59F1-DC4F-4DF1-87C6-331B1224CEB4}" type="datetimeFigureOut">
              <a:rPr lang="es-AR" smtClean="0"/>
              <a:t>02/06/2014</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17C06340-6CA9-41AF-9CF7-D0270E2FD2BF}" type="slidenum">
              <a:rPr lang="es-AR" smtClean="0"/>
              <a:t>‹Nº›</a:t>
            </a:fld>
            <a:endParaRPr lang="es-AR"/>
          </a:p>
        </p:txBody>
      </p:sp>
    </p:spTree>
    <p:extLst>
      <p:ext uri="{BB962C8B-B14F-4D97-AF65-F5344CB8AC3E}">
        <p14:creationId xmlns:p14="http://schemas.microsoft.com/office/powerpoint/2010/main" val="41357149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49CE59F1-DC4F-4DF1-87C6-331B1224CEB4}" type="datetimeFigureOut">
              <a:rPr lang="es-AR" smtClean="0"/>
              <a:t>02/06/2014</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17C06340-6CA9-41AF-9CF7-D0270E2FD2BF}" type="slidenum">
              <a:rPr lang="es-AR" smtClean="0"/>
              <a:t>‹Nº›</a:t>
            </a:fld>
            <a:endParaRPr lang="es-AR"/>
          </a:p>
        </p:txBody>
      </p:sp>
    </p:spTree>
    <p:extLst>
      <p:ext uri="{BB962C8B-B14F-4D97-AF65-F5344CB8AC3E}">
        <p14:creationId xmlns:p14="http://schemas.microsoft.com/office/powerpoint/2010/main" val="3623921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9CE59F1-DC4F-4DF1-87C6-331B1224CEB4}" type="datetimeFigureOut">
              <a:rPr lang="es-AR" smtClean="0"/>
              <a:t>02/06/2014</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17C06340-6CA9-41AF-9CF7-D0270E2FD2BF}" type="slidenum">
              <a:rPr lang="es-AR" smtClean="0"/>
              <a:t>‹Nº›</a:t>
            </a:fld>
            <a:endParaRPr lang="es-AR"/>
          </a:p>
        </p:txBody>
      </p:sp>
    </p:spTree>
    <p:extLst>
      <p:ext uri="{BB962C8B-B14F-4D97-AF65-F5344CB8AC3E}">
        <p14:creationId xmlns:p14="http://schemas.microsoft.com/office/powerpoint/2010/main" val="295064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9CE59F1-DC4F-4DF1-87C6-331B1224CEB4}" type="datetimeFigureOut">
              <a:rPr lang="es-AR" smtClean="0"/>
              <a:t>02/06/2014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17C06340-6CA9-41AF-9CF7-D0270E2FD2BF}" type="slidenum">
              <a:rPr lang="es-AR" smtClean="0"/>
              <a:t>‹Nº›</a:t>
            </a:fld>
            <a:endParaRPr lang="es-AR"/>
          </a:p>
        </p:txBody>
      </p:sp>
    </p:spTree>
    <p:extLst>
      <p:ext uri="{BB962C8B-B14F-4D97-AF65-F5344CB8AC3E}">
        <p14:creationId xmlns:p14="http://schemas.microsoft.com/office/powerpoint/2010/main" val="1959552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9CE59F1-DC4F-4DF1-87C6-331B1224CEB4}" type="datetimeFigureOut">
              <a:rPr lang="es-AR" smtClean="0"/>
              <a:t>02/06/2014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17C06340-6CA9-41AF-9CF7-D0270E2FD2BF}" type="slidenum">
              <a:rPr lang="es-AR" smtClean="0"/>
              <a:t>‹Nº›</a:t>
            </a:fld>
            <a:endParaRPr lang="es-AR"/>
          </a:p>
        </p:txBody>
      </p:sp>
    </p:spTree>
    <p:extLst>
      <p:ext uri="{BB962C8B-B14F-4D97-AF65-F5344CB8AC3E}">
        <p14:creationId xmlns:p14="http://schemas.microsoft.com/office/powerpoint/2010/main" val="1346195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49CE59F1-DC4F-4DF1-87C6-331B1224CEB4}" type="datetimeFigureOut">
              <a:rPr lang="es-AR" smtClean="0"/>
              <a:t>02/06/2014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17C06340-6CA9-41AF-9CF7-D0270E2FD2BF}" type="slidenum">
              <a:rPr lang="es-AR" smtClean="0"/>
              <a:t>‹Nº›</a:t>
            </a:fld>
            <a:endParaRPr lang="es-AR"/>
          </a:p>
        </p:txBody>
      </p:sp>
    </p:spTree>
    <p:extLst>
      <p:ext uri="{BB962C8B-B14F-4D97-AF65-F5344CB8AC3E}">
        <p14:creationId xmlns:p14="http://schemas.microsoft.com/office/powerpoint/2010/main" val="2889460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49CE59F1-DC4F-4DF1-87C6-331B1224CEB4}" type="datetimeFigureOut">
              <a:rPr lang="es-AR" smtClean="0"/>
              <a:t>02/06/2014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17C06340-6CA9-41AF-9CF7-D0270E2FD2BF}" type="slidenum">
              <a:rPr lang="es-AR" smtClean="0"/>
              <a:t>‹Nº›</a:t>
            </a:fld>
            <a:endParaRPr lang="es-AR"/>
          </a:p>
        </p:txBody>
      </p:sp>
    </p:spTree>
    <p:extLst>
      <p:ext uri="{BB962C8B-B14F-4D97-AF65-F5344CB8AC3E}">
        <p14:creationId xmlns:p14="http://schemas.microsoft.com/office/powerpoint/2010/main" val="4824328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7DEF834-0A57-49D4-B61C-A92693F6BA20}"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1635870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CE59F1-DC4F-4DF1-87C6-331B1224CEB4}" type="datetimeFigureOut">
              <a:rPr lang="es-AR" smtClean="0"/>
              <a:t>02/06/2014</a:t>
            </a:fld>
            <a:endParaRPr lang="es-A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C06340-6CA9-41AF-9CF7-D0270E2FD2BF}" type="slidenum">
              <a:rPr lang="es-AR" smtClean="0"/>
              <a:t>‹Nº›</a:t>
            </a:fld>
            <a:endParaRPr lang="es-AR"/>
          </a:p>
        </p:txBody>
      </p:sp>
    </p:spTree>
    <p:extLst>
      <p:ext uri="{BB962C8B-B14F-4D97-AF65-F5344CB8AC3E}">
        <p14:creationId xmlns:p14="http://schemas.microsoft.com/office/powerpoint/2010/main" val="41367110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C9D4500B-74A1-4F11-AB5C-96B9E05CA15B}"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r.search.yahoo.com/_ylt=A2KLj.sU9nNTK0wAuFu29Qt.;_ylu=X3oDMTBpcGszamw0BHNlYwNmcC1pbWcEc2xrA2ltZw--/RV=2/RE=1400137364/RO=11/RU=http:/www.pinterest.com/pin/141089400797564220/RK=0/RS=mTRNKR3jsbdG4xuOlrzapKejf3I-" TargetMode="External"/><Relationship Id="rId2" Type="http://schemas.openxmlformats.org/officeDocument/2006/relationships/image" Target="../media/image4.jpeg"/><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m.ar/url?sa=i&amp;rct=j&amp;q=&amp;esrc=s&amp;source=images&amp;cd=&amp;cad=rja&amp;uact=8&amp;docid=fVSR3JLU_HKDLM&amp;tbnid=lxsemf6EkcznyM:&amp;ved=0CAUQjRw&amp;url=http://es.wikipedia.org/wiki/Johannes_Vermeer&amp;ei=DbByU6G6BszloATa7oL4CA&amp;bvm=bv.66699033,d.cGU&amp;psig=AFQjCNGDvlzQtWLJlee7iWFYYBSeSaG0tg&amp;ust=1400111498914770" TargetMode="External"/><Relationship Id="rId1" Type="http://schemas.openxmlformats.org/officeDocument/2006/relationships/slideLayout" Target="../slideLayouts/slideLayout7.xml"/><Relationship Id="rId4" Type="http://schemas.microsoft.com/office/2007/relationships/hdphoto" Target="../media/hdphoto4.wdp"/></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r.search.yahoo.com/_ylt=Az_6xdeDtnJTti8AGku29Qt.;_ylu=X3oDMTBpcGszamw0BHNlYwNmcC1pbWcEc2xrA2ltZw--/RV=2/RE=1400055556/RO=11/RU=http:/www.aloj.us.es/galba/monograficos/VERMEER/lechera_detall.htm/RK=0/RS=TZwwkam.L0rr6KNOCY1uJUjw7CI-"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r.search.yahoo.com/_ylt=A2KLdXehhXJT0RcAIcK29Qt.;_ylu=X3oDMTBpcGszamw0BHNlYwNmcC1pbWcEc2xrA2ltZw--/RV=2/RE=1400043041/RO=11/RU=http:/bg.wikipedia.org/wiki/%D0%A4%D0%B0%D0%B9%D0%BB:Jan_Vermeer_van_Delft_007.jpg/RK=0/RS=nSEuo0bPpkFDbCwHtV659d0Wef8-"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google.com.ar/url?sa=i&amp;rct=j&amp;q=&amp;esrc=s&amp;source=images&amp;cd=&amp;cad=rja&amp;uact=8&amp;docid=25rYUaOojosv6M&amp;tbnid=cevH_uh_VA4LZM:&amp;ved=0CAUQjRw&amp;url=http://elcajondelospinceles.blogspot.com/2010/12/vermeer.html&amp;ei=zRV2U5SAGMugogSSkICYBg&amp;bvm=bv.66699033,d.cGU&amp;psig=AFQjCNGVGDhx2gg95jlaMkk1Fq_cGwp3gg&amp;ust=1400334155907452" TargetMode="External"/><Relationship Id="rId1" Type="http://schemas.openxmlformats.org/officeDocument/2006/relationships/slideLayout" Target="../slideLayouts/slideLayout7.xml"/><Relationship Id="rId4" Type="http://schemas.microsoft.com/office/2007/relationships/hdphoto" Target="../media/hdphoto5.wdp"/></Relationships>
</file>

<file path=ppt/slides/_rels/slide10.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google.com.ar/url?sa=i&amp;rct=j&amp;q=&amp;esrc=s&amp;source=images&amp;cd=&amp;cad=rja&amp;uact=8&amp;docid=hNOvzDmEUpRBDM&amp;tbnid=6aJRY39Pfqm4JM:&amp;ved=0CAUQjRw&amp;url=http://es.wahooart.com/A55A04/w.nsf/OPRA/BRUE-6WHL6J&amp;ei=uj12U42KBsTpoAShsYLQDA&amp;bvm=bv.66699033,d.cGU&amp;psig=AFQjCNHvrNnXUCec2O_FjRSP1HY08Vqm6w&amp;ust=1400344368741248"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2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6" name="Picture 2" descr="F:\Mis documentos\Descargas\zelfportre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9956" y="5882"/>
            <a:ext cx="5635005" cy="6891404"/>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p:nvPr/>
        </p:nvSpPr>
        <p:spPr>
          <a:xfrm>
            <a:off x="2321456" y="5647971"/>
            <a:ext cx="4572003" cy="1200329"/>
          </a:xfrm>
          <a:prstGeom prst="rect">
            <a:avLst/>
          </a:prstGeom>
          <a:noFill/>
        </p:spPr>
        <p:txBody>
          <a:bodyPr wrap="square" rtlCol="0">
            <a:spAutoFit/>
          </a:bodyPr>
          <a:lstStyle/>
          <a:p>
            <a:pPr algn="ctr"/>
            <a:r>
              <a:rPr lang="es-ES" sz="3600" dirty="0" smtClean="0">
                <a:solidFill>
                  <a:schemeClr val="bg1">
                    <a:lumMod val="85000"/>
                  </a:schemeClr>
                </a:solidFill>
              </a:rPr>
              <a:t>Johannes </a:t>
            </a:r>
            <a:r>
              <a:rPr lang="es-ES" sz="3600" dirty="0" err="1" smtClean="0">
                <a:solidFill>
                  <a:schemeClr val="bg1">
                    <a:lumMod val="85000"/>
                  </a:schemeClr>
                </a:solidFill>
              </a:rPr>
              <a:t>Vermeer</a:t>
            </a:r>
            <a:endParaRPr lang="es-ES" sz="3600" dirty="0">
              <a:solidFill>
                <a:schemeClr val="bg1">
                  <a:lumMod val="85000"/>
                </a:schemeClr>
              </a:solidFill>
            </a:endParaRPr>
          </a:p>
          <a:p>
            <a:pPr algn="ctr"/>
            <a:r>
              <a:rPr lang="es-ES" sz="3600" dirty="0" smtClean="0">
                <a:solidFill>
                  <a:schemeClr val="bg1">
                    <a:lumMod val="85000"/>
                  </a:schemeClr>
                </a:solidFill>
              </a:rPr>
              <a:t>1632-1675</a:t>
            </a:r>
            <a:endParaRPr lang="es-ES" sz="3600" dirty="0">
              <a:solidFill>
                <a:schemeClr val="bg1">
                  <a:lumMod val="85000"/>
                </a:schemeClr>
              </a:solidFill>
            </a:endParaRPr>
          </a:p>
        </p:txBody>
      </p:sp>
    </p:spTree>
    <p:extLst>
      <p:ext uri="{BB962C8B-B14F-4D97-AF65-F5344CB8AC3E}">
        <p14:creationId xmlns:p14="http://schemas.microsoft.com/office/powerpoint/2010/main" val="33866151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403648" y="1052736"/>
            <a:ext cx="6400800" cy="648072"/>
          </a:xfrm>
        </p:spPr>
        <p:txBody>
          <a:bodyPr>
            <a:normAutofit/>
          </a:bodyPr>
          <a:lstStyle/>
          <a:p>
            <a:r>
              <a:rPr lang="es-AR"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MAESTRO DE LA LUZ</a:t>
            </a:r>
            <a:endParaRPr lang="es-AR"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 name="3 CuadroTexto"/>
          <p:cNvSpPr txBox="1"/>
          <p:nvPr/>
        </p:nvSpPr>
        <p:spPr>
          <a:xfrm>
            <a:off x="475995" y="2721987"/>
            <a:ext cx="7992888" cy="2677656"/>
          </a:xfrm>
          <a:prstGeom prst="rect">
            <a:avLst/>
          </a:prstGeom>
          <a:noFill/>
        </p:spPr>
        <p:txBody>
          <a:bodyPr wrap="square" rtlCol="0">
            <a:spAutoFit/>
          </a:bodyPr>
          <a:lstStyle/>
          <a:p>
            <a:r>
              <a:rPr lang="es-AR" sz="2400" b="1" dirty="0" smtClean="0">
                <a:ln w="12700">
                  <a:solidFill>
                    <a:schemeClr val="tx2">
                      <a:satMod val="155000"/>
                    </a:schemeClr>
                  </a:solidFill>
                  <a:prstDash val="solid"/>
                </a:ln>
                <a:solidFill>
                  <a:schemeClr val="accent4">
                    <a:lumMod val="50000"/>
                  </a:schemeClr>
                </a:solidFill>
                <a:effectLst>
                  <a:outerShdw blurRad="41275" dist="20320" dir="1800000" algn="tl" rotWithShape="0">
                    <a:srgbClr val="000000">
                      <a:alpha val="40000"/>
                    </a:srgbClr>
                  </a:outerShdw>
                </a:effectLst>
              </a:rPr>
              <a:t>Nació en </a:t>
            </a:r>
            <a:r>
              <a:rPr lang="es-AR" sz="2400" b="1" dirty="0" err="1" smtClean="0">
                <a:ln w="12700">
                  <a:solidFill>
                    <a:schemeClr val="tx2">
                      <a:satMod val="155000"/>
                    </a:schemeClr>
                  </a:solidFill>
                  <a:prstDash val="solid"/>
                </a:ln>
                <a:solidFill>
                  <a:schemeClr val="accent4">
                    <a:lumMod val="50000"/>
                  </a:schemeClr>
                </a:solidFill>
                <a:effectLst>
                  <a:outerShdw blurRad="41275" dist="20320" dir="1800000" algn="tl" rotWithShape="0">
                    <a:srgbClr val="000000">
                      <a:alpha val="40000"/>
                    </a:srgbClr>
                  </a:outerShdw>
                </a:effectLst>
              </a:rPr>
              <a:t>Delft</a:t>
            </a:r>
            <a:r>
              <a:rPr lang="es-AR" sz="2400" b="1" dirty="0" smtClean="0">
                <a:ln w="12700">
                  <a:solidFill>
                    <a:schemeClr val="tx2">
                      <a:satMod val="155000"/>
                    </a:schemeClr>
                  </a:solidFill>
                  <a:prstDash val="solid"/>
                </a:ln>
                <a:solidFill>
                  <a:schemeClr val="accent4">
                    <a:lumMod val="50000"/>
                  </a:schemeClr>
                </a:solidFill>
                <a:effectLst>
                  <a:outerShdw blurRad="41275" dist="20320" dir="1800000" algn="tl" rotWithShape="0">
                    <a:srgbClr val="000000">
                      <a:alpha val="40000"/>
                    </a:srgbClr>
                  </a:outerShdw>
                </a:effectLst>
              </a:rPr>
              <a:t>, Holanda </a:t>
            </a:r>
            <a:r>
              <a:rPr lang="es-AR" sz="2400" b="1" dirty="0">
                <a:ln w="12700">
                  <a:solidFill>
                    <a:schemeClr val="tx2">
                      <a:satMod val="155000"/>
                    </a:schemeClr>
                  </a:solidFill>
                  <a:prstDash val="solid"/>
                </a:ln>
                <a:solidFill>
                  <a:schemeClr val="accent4">
                    <a:lumMod val="50000"/>
                  </a:schemeClr>
                </a:solidFill>
                <a:effectLst>
                  <a:outerShdw blurRad="41275" dist="20320" dir="1800000" algn="tl" rotWithShape="0">
                    <a:srgbClr val="000000">
                      <a:alpha val="40000"/>
                    </a:srgbClr>
                  </a:outerShdw>
                </a:effectLst>
              </a:rPr>
              <a:t> </a:t>
            </a:r>
            <a:r>
              <a:rPr lang="es-AR" sz="2400" b="1" dirty="0" smtClean="0">
                <a:ln w="12700">
                  <a:solidFill>
                    <a:schemeClr val="tx2">
                      <a:satMod val="155000"/>
                    </a:schemeClr>
                  </a:solidFill>
                  <a:prstDash val="solid"/>
                </a:ln>
                <a:solidFill>
                  <a:schemeClr val="accent4">
                    <a:lumMod val="50000"/>
                  </a:schemeClr>
                </a:solidFill>
                <a:effectLst>
                  <a:outerShdw blurRad="41275" dist="20320" dir="1800000" algn="tl" rotWithShape="0">
                    <a:srgbClr val="000000">
                      <a:alpha val="40000"/>
                    </a:srgbClr>
                  </a:outerShdw>
                </a:effectLst>
              </a:rPr>
              <a:t>y es uno de los pintores neerlandeses más conocidos. Vivió en la llamada Edad de Oro, en la cual las Provincias Unidas de los Países Bajos experimentaron un extraordinario florecimiento.</a:t>
            </a:r>
          </a:p>
          <a:p>
            <a:r>
              <a:rPr lang="es-AR" sz="2400" b="1" dirty="0" smtClean="0">
                <a:ln w="12700">
                  <a:solidFill>
                    <a:schemeClr val="tx2">
                      <a:satMod val="155000"/>
                    </a:schemeClr>
                  </a:solidFill>
                  <a:prstDash val="solid"/>
                </a:ln>
                <a:solidFill>
                  <a:schemeClr val="accent4">
                    <a:lumMod val="50000"/>
                  </a:schemeClr>
                </a:solidFill>
                <a:effectLst>
                  <a:outerShdw blurRad="41275" dist="20320" dir="1800000" algn="tl" rotWithShape="0">
                    <a:srgbClr val="000000">
                      <a:alpha val="40000"/>
                    </a:srgbClr>
                  </a:outerShdw>
                </a:effectLst>
              </a:rPr>
              <a:t>Fue prácticamente desconocido hasta el siglo XIX cuando se lo valorizó, sobre todo por el tratamiento que hacía con la luz. En la actualidad se conocen algo más de 30 cuadros</a:t>
            </a:r>
            <a:r>
              <a:rPr lang="es-AR" b="1" dirty="0" smtClean="0">
                <a:ln w="12700">
                  <a:solidFill>
                    <a:schemeClr val="tx2">
                      <a:satMod val="155000"/>
                    </a:schemeClr>
                  </a:solidFill>
                  <a:prstDash val="solid"/>
                </a:ln>
                <a:solidFill>
                  <a:schemeClr val="accent4">
                    <a:lumMod val="50000"/>
                  </a:schemeClr>
                </a:solidFill>
                <a:effectLst>
                  <a:outerShdw blurRad="41275" dist="20320" dir="1800000" algn="tl" rotWithShape="0">
                    <a:srgbClr val="000000">
                      <a:alpha val="40000"/>
                    </a:srgbClr>
                  </a:outerShdw>
                </a:effectLst>
              </a:rPr>
              <a:t>.</a:t>
            </a:r>
            <a:endParaRPr lang="es-AR" b="1" dirty="0">
              <a:ln w="12700">
                <a:solidFill>
                  <a:schemeClr val="tx2">
                    <a:satMod val="155000"/>
                  </a:schemeClr>
                </a:solidFill>
                <a:prstDash val="solid"/>
              </a:ln>
              <a:solidFill>
                <a:schemeClr val="accent4">
                  <a:lumMod val="50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425149594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upload.wikimedia.org/wikipedia/commons/thumb/a/a2/Vermeer-view-of-delft.jpg/1024px-Vermeer-view-of-delft.jpg"/>
          <p:cNvPicPr>
            <a:picLocks noChangeAspect="1" noChangeArrowheads="1"/>
          </p:cNvPicPr>
          <p:nvPr/>
        </p:nvPicPr>
        <p:blipFill>
          <a:blip r:embed="rId2" cstate="email">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rcRect/>
          <a:stretch>
            <a:fillRect/>
          </a:stretch>
        </p:blipFill>
        <p:spPr bwMode="auto">
          <a:xfrm>
            <a:off x="0" y="-1"/>
            <a:ext cx="9144000" cy="6872569"/>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0" y="116632"/>
            <a:ext cx="9144000" cy="369332"/>
          </a:xfrm>
          <a:prstGeom prst="rect">
            <a:avLst/>
          </a:prstGeom>
          <a:noFill/>
        </p:spPr>
        <p:txBody>
          <a:bodyPr wrap="square" rtlCol="0">
            <a:spAutoFit/>
          </a:bodyPr>
          <a:lstStyle/>
          <a:p>
            <a:pPr algn="ctr"/>
            <a:r>
              <a:rPr lang="es-AR" b="1" dirty="0" smtClean="0">
                <a:solidFill>
                  <a:schemeClr val="bg1"/>
                </a:solidFill>
              </a:rPr>
              <a:t>VISTA DE DELFT  1660-1661</a:t>
            </a:r>
            <a:endParaRPr lang="es-AR" b="1" dirty="0">
              <a:solidFill>
                <a:schemeClr val="bg1"/>
              </a:solidFill>
            </a:endParaRPr>
          </a:p>
        </p:txBody>
      </p:sp>
      <p:sp>
        <p:nvSpPr>
          <p:cNvPr id="3" name="2 CuadroTexto"/>
          <p:cNvSpPr txBox="1"/>
          <p:nvPr/>
        </p:nvSpPr>
        <p:spPr>
          <a:xfrm>
            <a:off x="16356" y="6277962"/>
            <a:ext cx="7435964" cy="646331"/>
          </a:xfrm>
          <a:prstGeom prst="rect">
            <a:avLst/>
          </a:prstGeom>
          <a:noFill/>
        </p:spPr>
        <p:txBody>
          <a:bodyPr wrap="square" rtlCol="0">
            <a:spAutoFit/>
          </a:bodyPr>
          <a:lstStyle/>
          <a:p>
            <a:pPr algn="ctr"/>
            <a:r>
              <a:rPr lang="es-AR" b="1" dirty="0" smtClean="0"/>
              <a:t>FUE SU SEGUNDO Y ÚLTIMO PAISAJE URBANO. LA LUZ ESTÁ EXPRESADA CON UNA INIGUALADA MAESTRÍA.</a:t>
            </a:r>
            <a:endParaRPr lang="es-AR" b="1" dirty="0"/>
          </a:p>
        </p:txBody>
      </p:sp>
    </p:spTree>
    <p:extLst>
      <p:ext uri="{BB962C8B-B14F-4D97-AF65-F5344CB8AC3E}">
        <p14:creationId xmlns:p14="http://schemas.microsoft.com/office/powerpoint/2010/main" val="229148008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2050" name="Picture 2" descr="http://upload.wikimedia.org/wikipedia/commons/thumb/f/f9/Jan_Vermeer_van_Delft_025.jpg/640px-Jan_Vermeer_van_Delft_025.jpg"/>
          <p:cNvPicPr>
            <a:picLocks noChangeAspect="1" noChangeArrowheads="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rcRect/>
          <a:stretch>
            <a:fillRect/>
          </a:stretch>
        </p:blipFill>
        <p:spPr bwMode="auto">
          <a:xfrm>
            <a:off x="3561307" y="-45301"/>
            <a:ext cx="5619205" cy="6903301"/>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0" y="260648"/>
            <a:ext cx="3561307" cy="4524315"/>
          </a:xfrm>
          <a:prstGeom prst="rect">
            <a:avLst/>
          </a:prstGeom>
          <a:noFill/>
        </p:spPr>
        <p:txBody>
          <a:bodyPr wrap="square" rtlCol="0">
            <a:spAutoFit/>
          </a:bodyPr>
          <a:lstStyle/>
          <a:p>
            <a:pPr algn="ctr"/>
            <a:r>
              <a:rPr lang="es-AR" sz="2400" b="1" dirty="0" smtClean="0"/>
              <a:t>LA CALLEJUELA  54,3X44cm  año1657</a:t>
            </a:r>
          </a:p>
          <a:p>
            <a:pPr algn="ctr"/>
            <a:endParaRPr lang="es-AR" sz="2400" b="1" dirty="0"/>
          </a:p>
          <a:p>
            <a:pPr algn="ctr"/>
            <a:r>
              <a:rPr lang="es-AR" sz="2400" b="1" dirty="0" smtClean="0"/>
              <a:t>REPRESENTA UN INSTANTE DE LA VIDA COTIDIANA  DE LOS HOLANDESES DE LA ÉPOCA OCUPADOS EN SUS QUEHACERES COTIDIANOS. SE NOTA LA INFLUENCIA DEL </a:t>
            </a:r>
          </a:p>
          <a:p>
            <a:pPr algn="ctr"/>
            <a:r>
              <a:rPr lang="es-AR" sz="2400" b="1" dirty="0" smtClean="0"/>
              <a:t> PINTOR PIETER DE HOOCH</a:t>
            </a:r>
            <a:endParaRPr lang="es-AR" sz="2400" b="1" dirty="0"/>
          </a:p>
        </p:txBody>
      </p:sp>
    </p:spTree>
    <p:extLst>
      <p:ext uri="{BB962C8B-B14F-4D97-AF65-F5344CB8AC3E}">
        <p14:creationId xmlns:p14="http://schemas.microsoft.com/office/powerpoint/2010/main" val="33055053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65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3074" name="Picture 2" descr="http://upload.wikimedia.org/wikipedia/commons/thumb/0/03/Johannes_Vermeer_-_The_lacemaker_%28c.1669-1671%29.jpg/640px-Johannes_Vermeer_-_The_lacemaker_%28c.1669-1671%29.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278341" y="0"/>
            <a:ext cx="5865660" cy="689292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media-cache-ec0.pinimg.com/736x/b5/01/7e/b5017e5caf47ba1b073e701549f47525.jpg">
            <a:hlinkClick r:id="rId3"/>
          </p:cNvPr>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a:ext>
            </a:extLst>
          </a:blip>
          <a:srcRect/>
          <a:stretch>
            <a:fillRect/>
          </a:stretch>
        </p:blipFill>
        <p:spPr bwMode="auto">
          <a:xfrm>
            <a:off x="683568" y="4149080"/>
            <a:ext cx="1733550" cy="1866901"/>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3314150" y="6266"/>
            <a:ext cx="5865660" cy="400110"/>
          </a:xfrm>
          <a:prstGeom prst="rect">
            <a:avLst/>
          </a:prstGeom>
          <a:noFill/>
        </p:spPr>
        <p:txBody>
          <a:bodyPr wrap="square" rtlCol="0">
            <a:spAutoFit/>
          </a:bodyPr>
          <a:lstStyle/>
          <a:p>
            <a:pPr algn="ctr"/>
            <a:r>
              <a:rPr lang="es-AR" sz="2000" b="1" dirty="0" smtClean="0"/>
              <a:t>LA ENCAJERA    23,9X20,5 cm</a:t>
            </a:r>
            <a:endParaRPr lang="es-AR" sz="2000" b="1" dirty="0"/>
          </a:p>
        </p:txBody>
      </p:sp>
      <p:sp>
        <p:nvSpPr>
          <p:cNvPr id="3" name="2 CuadroTexto"/>
          <p:cNvSpPr txBox="1"/>
          <p:nvPr/>
        </p:nvSpPr>
        <p:spPr>
          <a:xfrm>
            <a:off x="0" y="206321"/>
            <a:ext cx="3278341" cy="9787295"/>
          </a:xfrm>
          <a:prstGeom prst="rect">
            <a:avLst/>
          </a:prstGeom>
          <a:noFill/>
        </p:spPr>
        <p:txBody>
          <a:bodyPr wrap="square" rtlCol="0">
            <a:spAutoFit/>
          </a:bodyPr>
          <a:lstStyle/>
          <a:p>
            <a:pPr algn="ctr"/>
            <a:r>
              <a:rPr lang="es-AR" b="1" dirty="0" smtClean="0"/>
              <a:t>ESTE PEQUEÑO CUADRO ES UNO DE LOS MÁS CONOCIDOS DE VERNEER, FUE MUY VALORADO POR LOS PINTORES IMPRESIONISTAS, RENOIR CONSIDERABA ESTA OBRA COMO UNA DE LAS MÁS BELLAS DEL LOUVRE. ES NOTABLE COMO LOGRÓ REPRESENTAR LA CONCENTRACIÓN DE LA MUCHACHA EN LA LABOR, EN EL MOVIMIENTO DE LAS MANOS QUE MANIPULAN BOBINAS, ALFILERES E HILO</a:t>
            </a:r>
          </a:p>
          <a:p>
            <a:pPr algn="ctr"/>
            <a:endParaRPr lang="es-AR" b="1" dirty="0"/>
          </a:p>
          <a:p>
            <a:pPr algn="ctr"/>
            <a:endParaRPr lang="es-AR" b="1" dirty="0" smtClean="0"/>
          </a:p>
          <a:p>
            <a:pPr algn="ctr"/>
            <a:endParaRPr lang="es-AR" b="1" dirty="0"/>
          </a:p>
          <a:p>
            <a:pPr algn="ctr"/>
            <a:endParaRPr lang="es-AR" b="1" dirty="0" smtClean="0"/>
          </a:p>
          <a:p>
            <a:pPr algn="ctr"/>
            <a:endParaRPr lang="es-AR" b="1" dirty="0"/>
          </a:p>
          <a:p>
            <a:pPr algn="ctr"/>
            <a:endParaRPr lang="es-AR" b="1" dirty="0" smtClean="0"/>
          </a:p>
          <a:p>
            <a:pPr algn="ctr"/>
            <a:endParaRPr lang="es-AR" b="1" dirty="0"/>
          </a:p>
          <a:p>
            <a:pPr algn="ctr"/>
            <a:r>
              <a:rPr lang="es-AR" b="1" dirty="0" smtClean="0"/>
              <a:t>ASI ES COMO ESTÁ EN EL LOUVRE PEGADO A UN PANEL DE ROBLE</a:t>
            </a:r>
          </a:p>
          <a:p>
            <a:pPr algn="ctr"/>
            <a:endParaRPr lang="es-AR" b="1" dirty="0" smtClean="0"/>
          </a:p>
          <a:p>
            <a:pPr algn="ctr"/>
            <a:endParaRPr lang="es-AR" b="1" dirty="0"/>
          </a:p>
          <a:p>
            <a:pPr algn="ctr"/>
            <a:endParaRPr lang="es-AR" b="1" dirty="0" smtClean="0"/>
          </a:p>
          <a:p>
            <a:pPr algn="ctr"/>
            <a:endParaRPr lang="es-AR" b="1" dirty="0"/>
          </a:p>
          <a:p>
            <a:pPr algn="ctr"/>
            <a:endParaRPr lang="es-AR" b="1" dirty="0" smtClean="0"/>
          </a:p>
          <a:p>
            <a:pPr algn="ctr"/>
            <a:endParaRPr lang="es-AR" b="1" dirty="0"/>
          </a:p>
          <a:p>
            <a:pPr algn="ctr"/>
            <a:endParaRPr lang="es-AR" b="1" dirty="0" smtClean="0"/>
          </a:p>
          <a:p>
            <a:pPr algn="ctr"/>
            <a:endParaRPr lang="es-AR" b="1" dirty="0"/>
          </a:p>
          <a:p>
            <a:pPr algn="ctr"/>
            <a:endParaRPr lang="es-AR" b="1" dirty="0" smtClean="0"/>
          </a:p>
          <a:p>
            <a:pPr algn="ctr"/>
            <a:r>
              <a:rPr lang="es-AR" b="1" dirty="0" smtClean="0"/>
              <a:t> </a:t>
            </a:r>
          </a:p>
          <a:p>
            <a:pPr algn="ctr"/>
            <a:r>
              <a:rPr lang="es-AR" dirty="0" smtClean="0"/>
              <a:t> </a:t>
            </a:r>
            <a:endParaRPr lang="es-AR" dirty="0"/>
          </a:p>
        </p:txBody>
      </p:sp>
    </p:spTree>
    <p:extLst>
      <p:ext uri="{BB962C8B-B14F-4D97-AF65-F5344CB8AC3E}">
        <p14:creationId xmlns:p14="http://schemas.microsoft.com/office/powerpoint/2010/main" val="171799646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a:effectLst/>
      </p:bgPr>
    </p:bg>
    <p:spTree>
      <p:nvGrpSpPr>
        <p:cNvPr id="1" name=""/>
        <p:cNvGrpSpPr/>
        <p:nvPr/>
      </p:nvGrpSpPr>
      <p:grpSpPr>
        <a:xfrm>
          <a:off x="0" y="0"/>
          <a:ext cx="0" cy="0"/>
          <a:chOff x="0" y="0"/>
          <a:chExt cx="0" cy="0"/>
        </a:xfrm>
      </p:grpSpPr>
      <p:pic>
        <p:nvPicPr>
          <p:cNvPr id="4098" name="Picture 2" descr="http://upload.wikimedia.org/wikipedia/commons/b/bd/Jan_Vermeer_van_Delft_021.jpg">
            <a:hlinkClick r:id="rId2"/>
          </p:cNvPr>
          <p:cNvPicPr>
            <a:picLocks noChangeAspect="1" noChangeArrowheads="1"/>
          </p:cNvPicPr>
          <p:nvPr/>
        </p:nvPicPr>
        <p:blipFill>
          <a:blip r:embed="rId3" cstate="email">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a:ext>
            </a:extLst>
          </a:blip>
          <a:srcRect/>
          <a:stretch>
            <a:fillRect/>
          </a:stretch>
        </p:blipFill>
        <p:spPr bwMode="auto">
          <a:xfrm>
            <a:off x="1499524" y="-27384"/>
            <a:ext cx="6168820" cy="6900943"/>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1499524" y="0"/>
            <a:ext cx="6168820" cy="369332"/>
          </a:xfrm>
          <a:prstGeom prst="rect">
            <a:avLst/>
          </a:prstGeom>
          <a:noFill/>
        </p:spPr>
        <p:txBody>
          <a:bodyPr wrap="square" rtlCol="0">
            <a:spAutoFit/>
          </a:bodyPr>
          <a:lstStyle/>
          <a:p>
            <a:pPr algn="ctr"/>
            <a:r>
              <a:rPr lang="es-AR" b="1" dirty="0" smtClean="0"/>
              <a:t>LA LECHERA ( 1658 ) </a:t>
            </a:r>
            <a:r>
              <a:rPr lang="es-AR" dirty="0" smtClean="0">
                <a:solidFill>
                  <a:srgbClr val="FF0000"/>
                </a:solidFill>
              </a:rPr>
              <a:t>--     </a:t>
            </a:r>
            <a:endParaRPr lang="es-AR" dirty="0">
              <a:solidFill>
                <a:srgbClr val="FF0000"/>
              </a:solidFill>
            </a:endParaRPr>
          </a:p>
        </p:txBody>
      </p:sp>
      <p:sp>
        <p:nvSpPr>
          <p:cNvPr id="3" name="2 CuadroTexto"/>
          <p:cNvSpPr txBox="1"/>
          <p:nvPr/>
        </p:nvSpPr>
        <p:spPr>
          <a:xfrm>
            <a:off x="1487319" y="6021288"/>
            <a:ext cx="6168820" cy="923330"/>
          </a:xfrm>
          <a:prstGeom prst="rect">
            <a:avLst/>
          </a:prstGeom>
          <a:noFill/>
        </p:spPr>
        <p:txBody>
          <a:bodyPr wrap="square" rtlCol="0">
            <a:spAutoFit/>
          </a:bodyPr>
          <a:lstStyle/>
          <a:p>
            <a:pPr algn="ctr"/>
            <a:r>
              <a:rPr lang="es-AR" b="1" dirty="0" smtClean="0">
                <a:solidFill>
                  <a:schemeClr val="bg1"/>
                </a:solidFill>
              </a:rPr>
              <a:t>EL ESTILO DE VERMEER SE CENTRÓ EN LA PINTURA COSTUMBRISTA MOSTRANDO ACTIVIDADES COTIDIANAS EN INTERIORES DE CASAS</a:t>
            </a:r>
            <a:endParaRPr lang="es-AR" b="1" dirty="0">
              <a:solidFill>
                <a:schemeClr val="bg1"/>
              </a:solidFill>
            </a:endParaRPr>
          </a:p>
        </p:txBody>
      </p:sp>
    </p:spTree>
    <p:extLst>
      <p:ext uri="{BB962C8B-B14F-4D97-AF65-F5344CB8AC3E}">
        <p14:creationId xmlns:p14="http://schemas.microsoft.com/office/powerpoint/2010/main" val="142170357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5122" name="Picture 2" descr="http://www.aloj.us.es/galba/monograficos/VERMEER/images/obras/lechera03ng.jpg">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056351" y="-27384"/>
            <a:ext cx="6883470" cy="6885384"/>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1077105" y="28549"/>
            <a:ext cx="6883470" cy="369332"/>
          </a:xfrm>
          <a:prstGeom prst="rect">
            <a:avLst/>
          </a:prstGeom>
          <a:noFill/>
        </p:spPr>
        <p:txBody>
          <a:bodyPr wrap="square" rtlCol="0">
            <a:spAutoFit/>
          </a:bodyPr>
          <a:lstStyle/>
          <a:p>
            <a:pPr algn="ctr"/>
            <a:r>
              <a:rPr lang="es-AR" b="1" dirty="0" smtClean="0">
                <a:solidFill>
                  <a:schemeClr val="bg1"/>
                </a:solidFill>
              </a:rPr>
              <a:t>DETALLE DE LA LECHERA</a:t>
            </a:r>
            <a:endParaRPr lang="es-AR" b="1" dirty="0">
              <a:solidFill>
                <a:schemeClr val="bg1"/>
              </a:solidFill>
            </a:endParaRPr>
          </a:p>
        </p:txBody>
      </p:sp>
    </p:spTree>
    <p:extLst>
      <p:ext uri="{BB962C8B-B14F-4D97-AF65-F5344CB8AC3E}">
        <p14:creationId xmlns:p14="http://schemas.microsoft.com/office/powerpoint/2010/main" val="371573620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1026" name="Picture 2" descr="http://upload.wikimedia.org/wikipedia/commons/e/ec/Jan_Vermeer_van_Delft_007.jpg">
            <a:hlinkClick r:id="rId2"/>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35696" y="0"/>
            <a:ext cx="5573479"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p:nvPr/>
        </p:nvSpPr>
        <p:spPr>
          <a:xfrm>
            <a:off x="-1" y="332656"/>
            <a:ext cx="1734825" cy="6001643"/>
          </a:xfrm>
          <a:prstGeom prst="rect">
            <a:avLst/>
          </a:prstGeom>
          <a:noFill/>
        </p:spPr>
        <p:txBody>
          <a:bodyPr wrap="square" rtlCol="0">
            <a:spAutoFit/>
          </a:bodyPr>
          <a:lstStyle/>
          <a:p>
            <a:pPr algn="ctr"/>
            <a:r>
              <a:rPr lang="es-AR" sz="2400" b="1" dirty="0" smtClean="0"/>
              <a:t>LA JOVEN DE LA PERLA O MUCHACHA CON TURBANTE 1665-1667 OLEO SOBRE TELA 44,5X39cm.</a:t>
            </a:r>
          </a:p>
          <a:p>
            <a:pPr algn="ctr"/>
            <a:r>
              <a:rPr lang="es-AR" sz="2400" b="1" dirty="0" smtClean="0"/>
              <a:t>UTILIZA UN PENDIENTE DE PERLA COMO PUNTO FOCAL</a:t>
            </a:r>
            <a:endParaRPr lang="es-AR" sz="2400" b="1" dirty="0"/>
          </a:p>
        </p:txBody>
      </p:sp>
      <p:sp>
        <p:nvSpPr>
          <p:cNvPr id="2" name="1 CuadroTexto"/>
          <p:cNvSpPr txBox="1"/>
          <p:nvPr/>
        </p:nvSpPr>
        <p:spPr>
          <a:xfrm>
            <a:off x="7308304" y="260648"/>
            <a:ext cx="1835696" cy="5324535"/>
          </a:xfrm>
          <a:prstGeom prst="rect">
            <a:avLst/>
          </a:prstGeom>
          <a:noFill/>
        </p:spPr>
        <p:txBody>
          <a:bodyPr wrap="square" rtlCol="0">
            <a:spAutoFit/>
          </a:bodyPr>
          <a:lstStyle/>
          <a:p>
            <a:pPr algn="ctr"/>
            <a:r>
              <a:rPr lang="es-AR" sz="2000" b="1" dirty="0" smtClean="0"/>
              <a:t>POR SU MISTERIOSO ENCANTO ES CONOCIDA COMO “LA GIOCONDA DEL NORTE”. </a:t>
            </a:r>
          </a:p>
          <a:p>
            <a:pPr algn="ctr"/>
            <a:r>
              <a:rPr lang="es-AR" sz="2000" b="1" dirty="0" smtClean="0"/>
              <a:t>POR SU SENCILLO CLASICISMO,SU</a:t>
            </a:r>
          </a:p>
          <a:p>
            <a:pPr algn="ctr"/>
            <a:r>
              <a:rPr lang="es-AR" sz="2000" b="1" dirty="0" smtClean="0"/>
              <a:t>  TEXTURA Y  COLOR,  SOBRE UN FONDO OSCURO HACEN DE ESTE CUADRO UNA OBRA DE ARTE</a:t>
            </a:r>
            <a:endParaRPr lang="es-AR" sz="2000" b="1" dirty="0"/>
          </a:p>
        </p:txBody>
      </p:sp>
    </p:spTree>
    <p:extLst>
      <p:ext uri="{BB962C8B-B14F-4D97-AF65-F5344CB8AC3E}">
        <p14:creationId xmlns:p14="http://schemas.microsoft.com/office/powerpoint/2010/main" val="170896162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1026" name="Picture 2" descr="http://2.bp.blogspot.com/_j6mW8lXy4LA/TRdk6aP4eGI/AAAAAAAAC1c/JTKgaexFQBc/s1600/Mujer+leyendo+una+carta+junto+a+la+ventana+abierta.jpg">
            <a:hlinkClick r:id="rId2"/>
          </p:cNvPr>
          <p:cNvPicPr>
            <a:picLocks noChangeAspect="1" noChangeArrowheads="1"/>
          </p:cNvPicPr>
          <p:nvPr/>
        </p:nvPicPr>
        <p:blipFill>
          <a:blip r:embed="rId3" cstate="email">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a:ext>
            </a:extLst>
          </a:blip>
          <a:srcRect/>
          <a:stretch>
            <a:fillRect/>
          </a:stretch>
        </p:blipFill>
        <p:spPr bwMode="auto">
          <a:xfrm>
            <a:off x="4165997" y="-21756"/>
            <a:ext cx="5014516" cy="6879755"/>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0" y="116632"/>
            <a:ext cx="4165997" cy="6401753"/>
          </a:xfrm>
          <a:prstGeom prst="rect">
            <a:avLst/>
          </a:prstGeom>
          <a:noFill/>
        </p:spPr>
        <p:txBody>
          <a:bodyPr wrap="square" rtlCol="0">
            <a:spAutoFit/>
          </a:bodyPr>
          <a:lstStyle/>
          <a:p>
            <a:pPr algn="ctr"/>
            <a:r>
              <a:rPr lang="es-AR" sz="2800" b="1" dirty="0" smtClean="0"/>
              <a:t>JOVEN LEYENDO UNA CARTA JUNTO A LA VENTANA  83X64 cm  </a:t>
            </a:r>
          </a:p>
          <a:p>
            <a:pPr algn="ctr"/>
            <a:endParaRPr lang="es-AR" b="1" dirty="0"/>
          </a:p>
          <a:p>
            <a:pPr algn="ctr"/>
            <a:r>
              <a:rPr lang="es-AR" sz="2800" b="1" dirty="0" smtClean="0"/>
              <a:t>ESTE CUADRO RESUME LA OBRA DE VERNEER POR LA RELACIÓN QUE ESTABLECE ENTRE FIGURA, LUZ Y ESPACIO.EN EL MISMO ESCENARIO QUE PINTARÁ TANTAS VECES, CON LA MISMA VENTANA, EL BODEGÓN SOBRE UN TAPETE, LA SILLA, EL CORTINADO</a:t>
            </a:r>
            <a:r>
              <a:rPr lang="es-AR" b="1" dirty="0" smtClean="0"/>
              <a:t>.</a:t>
            </a:r>
            <a:endParaRPr lang="es-AR" b="1" dirty="0"/>
          </a:p>
        </p:txBody>
      </p:sp>
    </p:spTree>
    <p:extLst>
      <p:ext uri="{BB962C8B-B14F-4D97-AF65-F5344CB8AC3E}">
        <p14:creationId xmlns:p14="http://schemas.microsoft.com/office/powerpoint/2010/main" val="28755018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2050" name="Picture 2" descr="http://upload.wikimedia.org/wikipedia/commons/thumb/0/03/Jan_Vermeer_van_Delft_023.jpg/640px-Jan_Vermeer_van_Delft_023.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rcRect/>
          <a:stretch>
            <a:fillRect/>
          </a:stretch>
        </p:blipFill>
        <p:spPr bwMode="auto">
          <a:xfrm>
            <a:off x="3006224" y="1"/>
            <a:ext cx="6174288" cy="6885384"/>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0" y="116632"/>
            <a:ext cx="3006224" cy="707886"/>
          </a:xfrm>
          <a:prstGeom prst="rect">
            <a:avLst/>
          </a:prstGeom>
          <a:noFill/>
        </p:spPr>
        <p:txBody>
          <a:bodyPr wrap="square" rtlCol="0">
            <a:spAutoFit/>
          </a:bodyPr>
          <a:lstStyle/>
          <a:p>
            <a:pPr algn="ctr"/>
            <a:r>
              <a:rPr lang="es-AR" sz="2000" b="1" u="sng" dirty="0" smtClean="0"/>
              <a:t>MILITAR Y MUCHACHA RIENDO(1655-1660)</a:t>
            </a:r>
            <a:endParaRPr lang="es-AR" sz="2000" b="1" u="sng" dirty="0"/>
          </a:p>
        </p:txBody>
      </p:sp>
      <p:sp>
        <p:nvSpPr>
          <p:cNvPr id="5" name="4 CuadroTexto"/>
          <p:cNvSpPr txBox="1"/>
          <p:nvPr/>
        </p:nvSpPr>
        <p:spPr>
          <a:xfrm>
            <a:off x="0" y="1052736"/>
            <a:ext cx="3006224" cy="4401205"/>
          </a:xfrm>
          <a:prstGeom prst="rect">
            <a:avLst/>
          </a:prstGeom>
          <a:noFill/>
        </p:spPr>
        <p:txBody>
          <a:bodyPr wrap="square" rtlCol="0">
            <a:spAutoFit/>
          </a:bodyPr>
          <a:lstStyle/>
          <a:p>
            <a:pPr algn="ctr"/>
            <a:r>
              <a:rPr lang="es-AR" sz="2000" b="1" dirty="0" smtClean="0"/>
              <a:t>A VERMEER  LE APASIONABAN LOS MAPAS. EN ESTE CUADRO EN LA PARED DEL FONDO PINTÓ EL MAPA DE HOLANDA SI ALGO LO CARACTERIZA ES SU MANERA DE PLASMAR LA LUZ COMO SE APRECIA EN ESTE CUADRO DONDE LOS VENTANALES  ADQUIEREN PROTAGONISMO, PRESENTANDO A LOS PERSONAJES</a:t>
            </a:r>
            <a:endParaRPr lang="es-AR" sz="2000" b="1" dirty="0"/>
          </a:p>
        </p:txBody>
      </p:sp>
    </p:spTree>
    <p:extLst>
      <p:ext uri="{BB962C8B-B14F-4D97-AF65-F5344CB8AC3E}">
        <p14:creationId xmlns:p14="http://schemas.microsoft.com/office/powerpoint/2010/main" val="283348367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60000"/>
                <a:lumOff val="4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1026" name="Picture 2" descr="http://upload.wikimedia.org/wikipedia/commons/thumb/d/db/Vermeer%2C_Johannes_-_Woman_reading_a_letter_-_ca._1662-1663.jpg/640px-Vermeer%2C_Johannes_-_Woman_reading_a_letter_-_ca._1662-1663.jpg"/>
          <p:cNvPicPr>
            <a:picLocks noChangeAspect="1" noChangeArrowheads="1"/>
          </p:cNvPicPr>
          <p:nvPr/>
        </p:nvPicPr>
        <p:blipFill>
          <a:blip r:embed="rId2" cstate="email">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rcRect/>
          <a:stretch>
            <a:fillRect/>
          </a:stretch>
        </p:blipFill>
        <p:spPr bwMode="auto">
          <a:xfrm>
            <a:off x="3419872" y="-27384"/>
            <a:ext cx="5760640" cy="6902481"/>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0" y="116632"/>
            <a:ext cx="3419872" cy="1200329"/>
          </a:xfrm>
          <a:prstGeom prst="rect">
            <a:avLst/>
          </a:prstGeom>
          <a:noFill/>
        </p:spPr>
        <p:txBody>
          <a:bodyPr wrap="square" rtlCol="0">
            <a:spAutoFit/>
          </a:bodyPr>
          <a:lstStyle/>
          <a:p>
            <a:pPr algn="ctr"/>
            <a:r>
              <a:rPr lang="es-AR" b="1" dirty="0" smtClean="0"/>
              <a:t>LA DAMA DE AZUL O MUJER LEYENDO UNA CARTA</a:t>
            </a:r>
          </a:p>
          <a:p>
            <a:pPr algn="ctr"/>
            <a:r>
              <a:rPr lang="es-AR" b="1" dirty="0" smtClean="0"/>
              <a:t>46,5X39cm</a:t>
            </a:r>
          </a:p>
          <a:p>
            <a:pPr algn="ctr"/>
            <a:endParaRPr lang="es-AR" dirty="0">
              <a:solidFill>
                <a:schemeClr val="bg1"/>
              </a:solidFill>
            </a:endParaRPr>
          </a:p>
        </p:txBody>
      </p:sp>
    </p:spTree>
    <p:extLst>
      <p:ext uri="{BB962C8B-B14F-4D97-AF65-F5344CB8AC3E}">
        <p14:creationId xmlns:p14="http://schemas.microsoft.com/office/powerpoint/2010/main" val="233487515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2050" name="Picture 2" descr="http://upload.wikimedia.org/wikipedia/commons/thumb/2/2d/Jan_Vermeer_van_Delft_011.jpg/640px-Jan_Vermeer_van_Delft_011.jpg"/>
          <p:cNvPicPr>
            <a:picLocks noChangeAspect="1" noChangeArrowheads="1"/>
          </p:cNvPicPr>
          <p:nvPr/>
        </p:nvPicPr>
        <p:blipFill>
          <a:blip r:embed="rId2" cstate="email">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rcRect/>
          <a:stretch>
            <a:fillRect/>
          </a:stretch>
        </p:blipFill>
        <p:spPr bwMode="auto">
          <a:xfrm>
            <a:off x="3371627" y="0"/>
            <a:ext cx="5808885" cy="6923200"/>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p:nvPr/>
        </p:nvSpPr>
        <p:spPr>
          <a:xfrm>
            <a:off x="0" y="9734"/>
            <a:ext cx="3371627" cy="7940635"/>
          </a:xfrm>
          <a:prstGeom prst="rect">
            <a:avLst/>
          </a:prstGeom>
          <a:noFill/>
        </p:spPr>
        <p:txBody>
          <a:bodyPr wrap="square" rtlCol="0">
            <a:spAutoFit/>
          </a:bodyPr>
          <a:lstStyle/>
          <a:p>
            <a:pPr algn="ctr"/>
            <a:r>
              <a:rPr lang="es-AR" sz="2400" b="1" dirty="0" smtClean="0"/>
              <a:t>EL ARTE DE LA PINTURA</a:t>
            </a:r>
          </a:p>
          <a:p>
            <a:pPr algn="ctr"/>
            <a:r>
              <a:rPr lang="es-AR" sz="2400" b="1" dirty="0" smtClean="0"/>
              <a:t>OLEO SOBRE LIENZO, </a:t>
            </a:r>
            <a:r>
              <a:rPr lang="es-AR" sz="2000" b="1" dirty="0" smtClean="0"/>
              <a:t>AÑO1666</a:t>
            </a:r>
          </a:p>
          <a:p>
            <a:pPr algn="ctr"/>
            <a:endParaRPr lang="es-AR" sz="1600" dirty="0"/>
          </a:p>
          <a:p>
            <a:pPr algn="ctr"/>
            <a:r>
              <a:rPr lang="es-AR" sz="2400" b="1" dirty="0" smtClean="0"/>
              <a:t>LA LUZ ENTRA POR UNA VENTANA QUE NO SE VE, EL TRATAMIENTO DE LA LUZ SORPRENDIÓ A LOS IMPRESIONISTAS .</a:t>
            </a:r>
          </a:p>
          <a:p>
            <a:pPr algn="ctr"/>
            <a:r>
              <a:rPr lang="es-AR" sz="2400" b="1" dirty="0" smtClean="0"/>
              <a:t> PARA EL  ESPECTADOR ES COMO  SI CONTEMPLARA UNA OBRA DE TEATRO, EL PESADO CORTINADO DE LA PARTE IZQUIERDA ENFATIZA LA TEATRALIDAD DE LA ESCENA</a:t>
            </a:r>
            <a:r>
              <a:rPr lang="es-AR" sz="2800" b="1" dirty="0" smtClean="0"/>
              <a:t> </a:t>
            </a:r>
          </a:p>
          <a:p>
            <a:pPr algn="ctr"/>
            <a:endParaRPr lang="es-AR" dirty="0"/>
          </a:p>
          <a:p>
            <a:pPr algn="ctr"/>
            <a:r>
              <a:rPr lang="es-AR" dirty="0" smtClean="0"/>
              <a:t> </a:t>
            </a:r>
          </a:p>
          <a:p>
            <a:pPr algn="ctr"/>
            <a:endParaRPr lang="es-AR" dirty="0"/>
          </a:p>
          <a:p>
            <a:pPr algn="ctr"/>
            <a:endParaRPr lang="es-AR" dirty="0" smtClean="0"/>
          </a:p>
          <a:p>
            <a:pPr algn="ctr"/>
            <a:endParaRPr lang="es-AR" dirty="0"/>
          </a:p>
        </p:txBody>
      </p:sp>
    </p:spTree>
    <p:extLst>
      <p:ext uri="{BB962C8B-B14F-4D97-AF65-F5344CB8AC3E}">
        <p14:creationId xmlns:p14="http://schemas.microsoft.com/office/powerpoint/2010/main" val="121912604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1026" name="Picture 2" descr="http://upload.wikimedia.org/wikipedia/commons/thumb/e/e9/The_Geographer.jpg/640px-The_Geographer.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rcRect/>
          <a:stretch>
            <a:fillRect/>
          </a:stretch>
        </p:blipFill>
        <p:spPr bwMode="auto">
          <a:xfrm>
            <a:off x="3003041" y="0"/>
            <a:ext cx="6140959" cy="6879105"/>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24764" y="563488"/>
            <a:ext cx="3003041" cy="5632311"/>
          </a:xfrm>
          <a:prstGeom prst="rect">
            <a:avLst/>
          </a:prstGeom>
          <a:noFill/>
        </p:spPr>
        <p:txBody>
          <a:bodyPr wrap="square" rtlCol="0">
            <a:spAutoFit/>
          </a:bodyPr>
          <a:lstStyle/>
          <a:p>
            <a:pPr algn="ctr"/>
            <a:endParaRPr lang="es-AR" sz="2000" b="1" dirty="0" smtClean="0"/>
          </a:p>
          <a:p>
            <a:pPr algn="ctr"/>
            <a:r>
              <a:rPr lang="es-AR" sz="2000" b="1" dirty="0" smtClean="0"/>
              <a:t>EN ESTE CUADRO VERMEER TRATA UN TEMA CIENTIFICO, TAMBIEN HACE REFERENCIA A LA CARTOGRAFÍA QUE ERA UNA CIENCIA JOVEN EN PLENO AUGE EN EL SIGLO XVII </a:t>
            </a:r>
          </a:p>
          <a:p>
            <a:pPr algn="ctr"/>
            <a:r>
              <a:rPr lang="es-AR" sz="2000" b="1" dirty="0" smtClean="0"/>
              <a:t>LOS MAPAS ERAN OBJETOS DE LUJO, EN LOS CUADROS DE VERMEER REPRESENTAN EL CONOCIMIENTO Y SON MUY FRECUENTES EN SU OBRA </a:t>
            </a:r>
          </a:p>
          <a:p>
            <a:pPr algn="ctr"/>
            <a:r>
              <a:rPr lang="es-AR" sz="2000" b="1" dirty="0"/>
              <a:t>´</a:t>
            </a:r>
          </a:p>
        </p:txBody>
      </p:sp>
      <p:sp>
        <p:nvSpPr>
          <p:cNvPr id="3" name="2 CuadroTexto"/>
          <p:cNvSpPr txBox="1"/>
          <p:nvPr/>
        </p:nvSpPr>
        <p:spPr>
          <a:xfrm>
            <a:off x="0" y="332656"/>
            <a:ext cx="2982533" cy="461665"/>
          </a:xfrm>
          <a:prstGeom prst="rect">
            <a:avLst/>
          </a:prstGeom>
          <a:noFill/>
        </p:spPr>
        <p:txBody>
          <a:bodyPr wrap="square" rtlCol="0">
            <a:spAutoFit/>
          </a:bodyPr>
          <a:lstStyle/>
          <a:p>
            <a:pPr algn="ctr"/>
            <a:r>
              <a:rPr lang="es-AR" sz="2400" b="1" u="sng" dirty="0" smtClean="0"/>
              <a:t>EL GEÓGRAFO</a:t>
            </a:r>
            <a:endParaRPr lang="es-AR" sz="2400" b="1" u="sng" dirty="0"/>
          </a:p>
        </p:txBody>
      </p:sp>
    </p:spTree>
    <p:extLst>
      <p:ext uri="{BB962C8B-B14F-4D97-AF65-F5344CB8AC3E}">
        <p14:creationId xmlns:p14="http://schemas.microsoft.com/office/powerpoint/2010/main" val="15761307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076" name="Picture 4" descr="http://upload.wikimedia.org/wikipedia/commons/thumb/4/4b/Jan_Vermeer_-_The_Astronomer.JPG/640px-Jan_Vermeer_-_The_Astronomer.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rcRect/>
          <a:stretch>
            <a:fillRect/>
          </a:stretch>
        </p:blipFill>
        <p:spPr bwMode="auto">
          <a:xfrm>
            <a:off x="3081809" y="-3042"/>
            <a:ext cx="6098703" cy="6861041"/>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28457" y="116632"/>
            <a:ext cx="3081809" cy="369332"/>
          </a:xfrm>
          <a:prstGeom prst="rect">
            <a:avLst/>
          </a:prstGeom>
          <a:noFill/>
        </p:spPr>
        <p:txBody>
          <a:bodyPr wrap="square" rtlCol="0">
            <a:spAutoFit/>
          </a:bodyPr>
          <a:lstStyle/>
          <a:p>
            <a:pPr algn="ctr"/>
            <a:r>
              <a:rPr lang="es-AR" dirty="0" smtClean="0"/>
              <a:t>EL ASTRÓLOGO  50,8X46,3cm</a:t>
            </a:r>
            <a:endParaRPr lang="es-AR" dirty="0"/>
          </a:p>
        </p:txBody>
      </p:sp>
    </p:spTree>
    <p:extLst>
      <p:ext uri="{BB962C8B-B14F-4D97-AF65-F5344CB8AC3E}">
        <p14:creationId xmlns:p14="http://schemas.microsoft.com/office/powerpoint/2010/main" val="333719524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4098" name="Picture 2" descr="http://upload.wikimedia.org/wikipedia/commons/thumb/7/7f/Vermeer_The_Concert.jpg/640px-Vermeer_The_Concert.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rcRect/>
          <a:stretch>
            <a:fillRect/>
          </a:stretch>
        </p:blipFill>
        <p:spPr bwMode="auto">
          <a:xfrm>
            <a:off x="3131840" y="-27384"/>
            <a:ext cx="6048672" cy="6885384"/>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0" y="44624"/>
            <a:ext cx="3131840" cy="369332"/>
          </a:xfrm>
          <a:prstGeom prst="rect">
            <a:avLst/>
          </a:prstGeom>
          <a:noFill/>
        </p:spPr>
        <p:txBody>
          <a:bodyPr wrap="square" rtlCol="0">
            <a:spAutoFit/>
          </a:bodyPr>
          <a:lstStyle/>
          <a:p>
            <a:pPr algn="ctr"/>
            <a:r>
              <a:rPr lang="es-AR" dirty="0" smtClean="0"/>
              <a:t>EL CONCIERTO  69X63cm  </a:t>
            </a:r>
            <a:endParaRPr lang="es-AR" dirty="0"/>
          </a:p>
        </p:txBody>
      </p:sp>
    </p:spTree>
    <p:extLst>
      <p:ext uri="{BB962C8B-B14F-4D97-AF65-F5344CB8AC3E}">
        <p14:creationId xmlns:p14="http://schemas.microsoft.com/office/powerpoint/2010/main" val="207499769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5122" name="Picture 2" descr="http://upload.wikimedia.org/wikipedia/commons/thumb/7/72/Woman-with-a-balance-by-Vermeer.jpg/640px-Woman-with-a-balance-by-Vermeer.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130584" y="0"/>
            <a:ext cx="6049928" cy="6853196"/>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0" y="116632"/>
            <a:ext cx="3130584" cy="923330"/>
          </a:xfrm>
          <a:prstGeom prst="rect">
            <a:avLst/>
          </a:prstGeom>
          <a:noFill/>
        </p:spPr>
        <p:txBody>
          <a:bodyPr wrap="square" rtlCol="0">
            <a:spAutoFit/>
          </a:bodyPr>
          <a:lstStyle/>
          <a:p>
            <a:pPr algn="ctr"/>
            <a:r>
              <a:rPr lang="es-AR" dirty="0" smtClean="0"/>
              <a:t>MUJER CON BALANZA O LA TASADORA DE PERLAS  42,5X38cm</a:t>
            </a:r>
            <a:endParaRPr lang="es-AR" dirty="0"/>
          </a:p>
        </p:txBody>
      </p:sp>
    </p:spTree>
    <p:extLst>
      <p:ext uri="{BB962C8B-B14F-4D97-AF65-F5344CB8AC3E}">
        <p14:creationId xmlns:p14="http://schemas.microsoft.com/office/powerpoint/2010/main" val="336446361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6148" name="Picture 4" descr="http://upload.wikimedia.org/wikipedia/commons/thumb/5/55/Jan_Vermeer_van_Delft_019.jpg/640px-Jan_Vermeer_van_Delft_019.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rcRect/>
          <a:stretch>
            <a:fillRect/>
          </a:stretch>
        </p:blipFill>
        <p:spPr bwMode="auto">
          <a:xfrm>
            <a:off x="3044385" y="0"/>
            <a:ext cx="6099615" cy="6868474"/>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1" y="25346"/>
            <a:ext cx="3044385" cy="646331"/>
          </a:xfrm>
          <a:prstGeom prst="rect">
            <a:avLst/>
          </a:prstGeom>
          <a:noFill/>
        </p:spPr>
        <p:txBody>
          <a:bodyPr wrap="square" rtlCol="0">
            <a:spAutoFit/>
          </a:bodyPr>
          <a:lstStyle/>
          <a:p>
            <a:pPr algn="ctr"/>
            <a:r>
              <a:rPr lang="es-AR" dirty="0" smtClean="0"/>
              <a:t>Mujer con jarra de agua  45,7x40,6 cm</a:t>
            </a:r>
            <a:endParaRPr lang="es-AR" dirty="0"/>
          </a:p>
        </p:txBody>
      </p:sp>
    </p:spTree>
    <p:extLst>
      <p:ext uri="{BB962C8B-B14F-4D97-AF65-F5344CB8AC3E}">
        <p14:creationId xmlns:p14="http://schemas.microsoft.com/office/powerpoint/2010/main" val="2029921212"/>
      </p:ext>
    </p:extLst>
  </p:cSld>
  <p:clrMapOvr>
    <a:masterClrMapping/>
  </p:clrMapOvr>
  <p:transition spd="slow">
    <p:wheel spokes="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7170" name="Picture 2" descr="http://upload.wikimedia.org/wikipedia/commons/thumb/4/49/Jan_Vermeer_van_Delft_014.jpg/640px-Jan_Vermeer_van_Delft_014.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329880" y="1"/>
            <a:ext cx="5814120" cy="6885910"/>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0" y="116632"/>
            <a:ext cx="3329880" cy="1754326"/>
          </a:xfrm>
          <a:prstGeom prst="rect">
            <a:avLst/>
          </a:prstGeom>
          <a:noFill/>
        </p:spPr>
        <p:txBody>
          <a:bodyPr wrap="square" rtlCol="0">
            <a:spAutoFit/>
          </a:bodyPr>
          <a:lstStyle/>
          <a:p>
            <a:pPr algn="ctr"/>
            <a:r>
              <a:rPr lang="es-AR" dirty="0" smtClean="0"/>
              <a:t>Dama al virginal y caballero  74,6x64,1</a:t>
            </a:r>
          </a:p>
          <a:p>
            <a:pPr algn="ctr"/>
            <a:endParaRPr lang="es-AR" dirty="0"/>
          </a:p>
          <a:p>
            <a:pPr algn="ctr"/>
            <a:r>
              <a:rPr lang="es-AR" dirty="0" smtClean="0"/>
              <a:t>EL VIRGINAL ES UN TIPO DE CLAVE,CLAVICÉMBOLO, O ESPINETA PERO MÁS PEQUEÑO.</a:t>
            </a:r>
            <a:endParaRPr lang="es-AR" dirty="0"/>
          </a:p>
        </p:txBody>
      </p:sp>
    </p:spTree>
    <p:extLst>
      <p:ext uri="{BB962C8B-B14F-4D97-AF65-F5344CB8AC3E}">
        <p14:creationId xmlns:p14="http://schemas.microsoft.com/office/powerpoint/2010/main" val="317482200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074" name="Picture 2" descr="http://es.wahooart.com/A55A04/w.nsf/OPRA/BRUE-6WHL6J/$File/Jan%20Vermeer%20-%20Lady%20Seated%20at%20a%20Virginal%20.JPG">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358616" y="0"/>
            <a:ext cx="582189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0" y="116632"/>
            <a:ext cx="3358616" cy="1200329"/>
          </a:xfrm>
          <a:prstGeom prst="rect">
            <a:avLst/>
          </a:prstGeom>
          <a:noFill/>
        </p:spPr>
        <p:txBody>
          <a:bodyPr wrap="square" rtlCol="0">
            <a:spAutoFit/>
          </a:bodyPr>
          <a:lstStyle/>
          <a:p>
            <a:pPr algn="ctr"/>
            <a:r>
              <a:rPr lang="es-AR" dirty="0" smtClean="0"/>
              <a:t>JOVEN SENTADA AL VIRGINAL</a:t>
            </a:r>
          </a:p>
          <a:p>
            <a:pPr algn="ctr"/>
            <a:endParaRPr lang="es-AR" dirty="0"/>
          </a:p>
          <a:p>
            <a:pPr algn="ctr"/>
            <a:r>
              <a:rPr lang="es-AR" dirty="0" smtClean="0"/>
              <a:t>EN EL AÑO 2004 SE VENDIÓ EN TREINTA MILLONES DE DOLARES</a:t>
            </a:r>
            <a:endParaRPr lang="es-AR" dirty="0"/>
          </a:p>
        </p:txBody>
      </p:sp>
    </p:spTree>
    <p:extLst>
      <p:ext uri="{BB962C8B-B14F-4D97-AF65-F5344CB8AC3E}">
        <p14:creationId xmlns:p14="http://schemas.microsoft.com/office/powerpoint/2010/main" val="1732854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8194" name="Picture 2" descr="http://upload.wikimedia.org/wikipedia/commons/thumb/1/14/Vermeer_Girl_Interrupted_at_Her_Music.jpg/800px-Vermeer_Girl_Interrupted_at_Her_Music.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55576" y="0"/>
            <a:ext cx="7739595"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755576" y="116632"/>
            <a:ext cx="7739595" cy="369332"/>
          </a:xfrm>
          <a:prstGeom prst="rect">
            <a:avLst/>
          </a:prstGeom>
          <a:noFill/>
        </p:spPr>
        <p:txBody>
          <a:bodyPr wrap="square" rtlCol="0">
            <a:spAutoFit/>
          </a:bodyPr>
          <a:lstStyle/>
          <a:p>
            <a:pPr algn="ctr"/>
            <a:r>
              <a:rPr lang="es-AR" dirty="0" smtClean="0">
                <a:solidFill>
                  <a:schemeClr val="bg1"/>
                </a:solidFill>
              </a:rPr>
              <a:t>lección de música interrumpida</a:t>
            </a:r>
            <a:endParaRPr lang="es-AR" dirty="0">
              <a:solidFill>
                <a:schemeClr val="bg1"/>
              </a:solidFill>
            </a:endParaRPr>
          </a:p>
        </p:txBody>
      </p:sp>
    </p:spTree>
    <p:extLst>
      <p:ext uri="{BB962C8B-B14F-4D97-AF65-F5344CB8AC3E}">
        <p14:creationId xmlns:p14="http://schemas.microsoft.com/office/powerpoint/2010/main" val="234678850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9218" name="Picture 2" descr="http://upload.wikimedia.org/wikipedia/commons/thumb/1/1f/Jan_Vermeer_van_Delft_006.jpg/640px-Jan_Vermeer_van_Delft_006.jpg"/>
          <p:cNvPicPr>
            <a:picLocks noChangeAspect="1" noChangeArrowheads="1"/>
          </p:cNvPicPr>
          <p:nvPr/>
        </p:nvPicPr>
        <p:blipFill>
          <a:blip r:embed="rId2" cstate="email">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a:ext>
            </a:extLst>
          </a:blip>
          <a:srcRect/>
          <a:stretch>
            <a:fillRect/>
          </a:stretch>
        </p:blipFill>
        <p:spPr bwMode="auto">
          <a:xfrm>
            <a:off x="3214971" y="-23360"/>
            <a:ext cx="5929029" cy="6881360"/>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0" y="116632"/>
            <a:ext cx="3214971" cy="646331"/>
          </a:xfrm>
          <a:prstGeom prst="rect">
            <a:avLst/>
          </a:prstGeom>
          <a:noFill/>
        </p:spPr>
        <p:txBody>
          <a:bodyPr wrap="square" rtlCol="0">
            <a:spAutoFit/>
          </a:bodyPr>
          <a:lstStyle/>
          <a:p>
            <a:pPr algn="ctr"/>
            <a:r>
              <a:rPr lang="es-AR" dirty="0" smtClean="0"/>
              <a:t>Muchacha con copa de vino 78x67,5 cm</a:t>
            </a:r>
            <a:endParaRPr lang="es-AR" dirty="0"/>
          </a:p>
        </p:txBody>
      </p:sp>
    </p:spTree>
    <p:extLst>
      <p:ext uri="{BB962C8B-B14F-4D97-AF65-F5344CB8AC3E}">
        <p14:creationId xmlns:p14="http://schemas.microsoft.com/office/powerpoint/2010/main" val="328700342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1028" name="Picture 4" descr="http://upload.wikimedia.org/wikipedia/commons/thumb/2/2b/DublinVermeer.jpg/640px-DublinVermeer.jpg"/>
          <p:cNvPicPr>
            <a:picLocks noChangeAspect="1" noChangeArrowheads="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rcRect/>
          <a:stretch>
            <a:fillRect/>
          </a:stretch>
        </p:blipFill>
        <p:spPr bwMode="auto">
          <a:xfrm>
            <a:off x="3491880" y="-27384"/>
            <a:ext cx="5652120" cy="6885384"/>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0" y="188640"/>
            <a:ext cx="3491880" cy="646331"/>
          </a:xfrm>
          <a:prstGeom prst="rect">
            <a:avLst/>
          </a:prstGeom>
          <a:noFill/>
        </p:spPr>
        <p:txBody>
          <a:bodyPr wrap="square" rtlCol="0">
            <a:spAutoFit/>
          </a:bodyPr>
          <a:lstStyle/>
          <a:p>
            <a:pPr algn="ctr"/>
            <a:r>
              <a:rPr lang="es-AR" dirty="0" smtClean="0"/>
              <a:t>MUJER QUE ESCRIBE UNA CARTA Y SU CRIADA  AÑO1670</a:t>
            </a:r>
            <a:endParaRPr lang="es-AR" dirty="0"/>
          </a:p>
        </p:txBody>
      </p:sp>
    </p:spTree>
    <p:extLst>
      <p:ext uri="{BB962C8B-B14F-4D97-AF65-F5344CB8AC3E}">
        <p14:creationId xmlns:p14="http://schemas.microsoft.com/office/powerpoint/2010/main" val="344280225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1 CuadroTexto"/>
          <p:cNvSpPr txBox="1"/>
          <p:nvPr/>
        </p:nvSpPr>
        <p:spPr>
          <a:xfrm>
            <a:off x="17951" y="4607257"/>
            <a:ext cx="9144000" cy="2062103"/>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3200" b="1" dirty="0" smtClean="0">
                <a:ln w="11430"/>
                <a:effectLst>
                  <a:outerShdw blurRad="80000" dist="40000" dir="5040000" algn="tl">
                    <a:srgbClr val="000000">
                      <a:alpha val="30000"/>
                    </a:srgbClr>
                  </a:outerShdw>
                </a:effectLst>
              </a:rPr>
              <a:t>Imágenes de la web. </a:t>
            </a:r>
          </a:p>
          <a:p>
            <a:r>
              <a:rPr lang="es-ES" sz="3200" b="1" dirty="0" smtClean="0">
                <a:ln w="11430"/>
                <a:effectLst>
                  <a:outerShdw blurRad="80000" dist="40000" dir="5040000" algn="tl">
                    <a:srgbClr val="000000">
                      <a:alpha val="30000"/>
                    </a:srgbClr>
                  </a:outerShdw>
                </a:effectLst>
              </a:rPr>
              <a:t>Selección, textos y presentación: </a:t>
            </a:r>
            <a:r>
              <a:rPr lang="es-ES" sz="3200" b="1" dirty="0" err="1" smtClean="0">
                <a:ln w="11430"/>
                <a:effectLst>
                  <a:outerShdw blurRad="80000" dist="40000" dir="5040000" algn="tl">
                    <a:srgbClr val="000000">
                      <a:alpha val="30000"/>
                    </a:srgbClr>
                  </a:outerShdw>
                </a:effectLst>
              </a:rPr>
              <a:t>Eve</a:t>
            </a:r>
            <a:r>
              <a:rPr lang="es-ES" sz="3200" b="1" dirty="0" smtClean="0">
                <a:ln w="11430"/>
                <a:effectLst>
                  <a:outerShdw blurRad="80000" dist="40000" dir="5040000" algn="tl">
                    <a:srgbClr val="000000">
                      <a:alpha val="30000"/>
                    </a:srgbClr>
                  </a:outerShdw>
                </a:effectLst>
              </a:rPr>
              <a:t> </a:t>
            </a:r>
            <a:r>
              <a:rPr lang="es-ES" sz="3200" b="1" dirty="0" err="1" smtClean="0">
                <a:ln w="11430"/>
                <a:effectLst>
                  <a:outerShdw blurRad="80000" dist="40000" dir="5040000" algn="tl">
                    <a:srgbClr val="000000">
                      <a:alpha val="30000"/>
                    </a:srgbClr>
                  </a:outerShdw>
                </a:effectLst>
              </a:rPr>
              <a:t>Valetti</a:t>
            </a:r>
            <a:r>
              <a:rPr lang="es-ES" sz="3200" b="1" dirty="0" smtClean="0">
                <a:ln w="11430"/>
                <a:effectLst>
                  <a:outerShdw blurRad="80000" dist="40000" dir="5040000" algn="tl">
                    <a:srgbClr val="000000">
                      <a:alpha val="30000"/>
                    </a:srgbClr>
                  </a:outerShdw>
                </a:effectLst>
              </a:rPr>
              <a:t>.</a:t>
            </a:r>
          </a:p>
          <a:p>
            <a:endParaRPr lang="es-ES" sz="3200" b="1" dirty="0" smtClean="0">
              <a:ln w="11430"/>
              <a:effectLst>
                <a:outerShdw blurRad="80000" dist="40000" dir="5040000" algn="tl">
                  <a:srgbClr val="000000">
                    <a:alpha val="30000"/>
                  </a:srgbClr>
                </a:outerShdw>
              </a:effectLst>
            </a:endParaRPr>
          </a:p>
          <a:p>
            <a:pPr algn="ctr"/>
            <a:endParaRPr lang="es-ES"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3" name="2 Rectángulo"/>
          <p:cNvSpPr/>
          <p:nvPr/>
        </p:nvSpPr>
        <p:spPr>
          <a:xfrm>
            <a:off x="4008699" y="3225750"/>
            <a:ext cx="1162498"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FIN</a:t>
            </a:r>
            <a:endParaRPr lang="es-E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2050" name="Picture 2" descr="F:\Mis documentos\Descargas\zelfportre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18388" y="596107"/>
            <a:ext cx="2143125" cy="2620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975366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1551</TotalTime>
  <Words>673</Words>
  <Application>Microsoft Office PowerPoint</Application>
  <PresentationFormat>Presentación en pantalla (4:3)</PresentationFormat>
  <Paragraphs>104</Paragraphs>
  <Slides>24</Slides>
  <Notes>0</Notes>
  <HiddenSlides>0</HiddenSlides>
  <MMClips>0</MMClips>
  <ScaleCrop>false</ScaleCrop>
  <HeadingPairs>
    <vt:vector size="4" baseType="variant">
      <vt:variant>
        <vt:lpstr>Tema</vt:lpstr>
      </vt:variant>
      <vt:variant>
        <vt:i4>2</vt:i4>
      </vt:variant>
      <vt:variant>
        <vt:lpstr>Títulos de diapositiva</vt:lpstr>
      </vt:variant>
      <vt:variant>
        <vt:i4>24</vt:i4>
      </vt:variant>
    </vt:vector>
  </HeadingPairs>
  <TitlesOfParts>
    <vt:vector size="26"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JAN VERMEER</dc:title>
  <dc:creator>Eve</dc:creator>
  <cp:lastModifiedBy>Tity</cp:lastModifiedBy>
  <cp:revision>77</cp:revision>
  <dcterms:created xsi:type="dcterms:W3CDTF">2014-05-13T20:43:42Z</dcterms:created>
  <dcterms:modified xsi:type="dcterms:W3CDTF">2014-06-02T23:00:19Z</dcterms:modified>
</cp:coreProperties>
</file>