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91" r:id="rId3"/>
    <p:sldId id="261" r:id="rId4"/>
    <p:sldId id="270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67" r:id="rId15"/>
    <p:sldId id="283" r:id="rId16"/>
    <p:sldId id="286" r:id="rId17"/>
    <p:sldId id="285" r:id="rId18"/>
    <p:sldId id="290" r:id="rId19"/>
    <p:sldId id="287" r:id="rId20"/>
    <p:sldId id="284" r:id="rId21"/>
    <p:sldId id="288" r:id="rId22"/>
    <p:sldId id="289" r:id="rId23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2q0RPsLhzBhFHbY/QzVLg==" hashData="7zrSpdeB3wQsURcP1HbHLwQsqiB5ki7N5ZYHVBU1LSl5Swdf5L5yaa9x5bDg6Ngs0hXIXd55u8+xazL5P7rI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 autoAdjust="0"/>
  </p:normalViewPr>
  <p:slideViewPr>
    <p:cSldViewPr snapToGrid="0" showGuides="1">
      <p:cViewPr varScale="1">
        <p:scale>
          <a:sx n="65" d="100"/>
          <a:sy n="65" d="100"/>
        </p:scale>
        <p:origin x="84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05/03/2018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601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47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97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138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106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358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7946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152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48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454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824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749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120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6374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988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466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635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44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3585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97717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8219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9421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2314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92263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37659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84797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63550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29689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1590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282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IsaacOchoterenatombDoloresDF.JPG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112A6D47-5E76-48CE-B705-BA5FD2FB6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  <a14:imgEffect>
                      <a14:brightnessContrast bright="1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812" y="1"/>
            <a:ext cx="7998424" cy="690129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C16710E-9E5E-48FE-B058-F24823A7E210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5" name="12 CuadroTexto">
            <a:extLst>
              <a:ext uri="{FF2B5EF4-FFF2-40B4-BE49-F238E27FC236}">
                <a16:creationId xmlns:a16="http://schemas.microsoft.com/office/drawing/2014/main" id="{235084B2-C3F4-4F70-929C-53F4690AC40A}"/>
              </a:ext>
            </a:extLst>
          </p:cNvPr>
          <p:cNvSpPr txBox="1"/>
          <p:nvPr/>
        </p:nvSpPr>
        <p:spPr>
          <a:xfrm>
            <a:off x="132095" y="113562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defTabSz="914378">
              <a:defRPr/>
            </a:pPr>
            <a:r>
              <a:rPr lang="es-MX" sz="1400" b="1" kern="0" dirty="0">
                <a:ln/>
                <a:solidFill>
                  <a:srgbClr val="FFC000"/>
                </a:solidFill>
                <a:latin typeface="Arial Narrow" panose="020B0606020202030204" pitchFamily="34" charset="0"/>
                <a:cs typeface="Arial"/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105102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fade/>
        <p:sndAc>
          <p:stSnd>
            <p:snd r:embed="rId2" name="Issac - Eaglenest 1.wav"/>
          </p:stSnd>
        </p:sndAc>
      </p:transition>
    </mc:Choice>
    <mc:Fallback xmlns="">
      <p:transition spd="slow" advTm="8000">
        <p:fade/>
        <p:sndAc>
          <p:stSnd>
            <p:snd r:embed="rId5" name="Issac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6592155-90FF-401F-93AA-8776A4A7F2A2}"/>
              </a:ext>
            </a:extLst>
          </p:cNvPr>
          <p:cNvSpPr/>
          <p:nvPr/>
        </p:nvSpPr>
        <p:spPr>
          <a:xfrm>
            <a:off x="7243762" y="294366"/>
            <a:ext cx="4772025" cy="1563012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Bef>
                <a:spcPts val="600"/>
              </a:spcBef>
              <a:spcAft>
                <a:spcPts val="840"/>
              </a:spcAft>
            </a:pPr>
            <a:r>
              <a:rPr lang="es-MX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Isaac </a:t>
            </a:r>
            <a:r>
              <a:rPr lang="es-MX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Ochoterena</a:t>
            </a:r>
            <a:r>
              <a:rPr lang="es-MX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Mendieta</a:t>
            </a:r>
            <a:endParaRPr lang="es-MX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persona, hombre, corbata, ropa&#10;&#10;Descripción generada con confianza muy alta">
            <a:extLst>
              <a:ext uri="{FF2B5EF4-FFF2-40B4-BE49-F238E27FC236}">
                <a16:creationId xmlns:a16="http://schemas.microsoft.com/office/drawing/2014/main" id="{4432E4E7-2A99-4822-A525-A3D98B13A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39" b="97527" l="10000" r="96222">
                        <a14:foregroundMark x1="50333" y1="31657" x2="50333" y2="31657"/>
                        <a14:foregroundMark x1="47778" y1="30585" x2="47778" y2="30585"/>
                        <a14:foregroundMark x1="53111" y1="31080" x2="53111" y2="31080"/>
                        <a14:foregroundMark x1="34889" y1="32894" x2="34889" y2="32894"/>
                        <a14:foregroundMark x1="36222" y1="33718" x2="36222" y2="33718"/>
                        <a14:foregroundMark x1="69111" y1="21270" x2="69111" y2="21270"/>
                        <a14:foregroundMark x1="66889" y1="21022" x2="66889" y2="21022"/>
                        <a14:foregroundMark x1="57556" y1="13932" x2="57556" y2="13932"/>
                        <a14:foregroundMark x1="48889" y1="8739" x2="48889" y2="8739"/>
                        <a14:foregroundMark x1="64889" y1="79802" x2="64889" y2="79802"/>
                        <a14:foregroundMark x1="87111" y1="72877" x2="87111" y2="72877"/>
                        <a14:foregroundMark x1="88778" y1="66859" x2="88778" y2="66859"/>
                        <a14:foregroundMark x1="84778" y1="66447" x2="84778" y2="66447"/>
                        <a14:foregroundMark x1="83111" y1="64138" x2="83111" y2="64138"/>
                        <a14:foregroundMark x1="95778" y1="82688" x2="95778" y2="82688"/>
                        <a14:foregroundMark x1="59778" y1="86892" x2="59778" y2="86892"/>
                        <a14:foregroundMark x1="32889" y1="90849" x2="32889" y2="90849"/>
                        <a14:foregroundMark x1="48000" y1="88541" x2="48000" y2="88541"/>
                        <a14:foregroundMark x1="62111" y1="74773" x2="62111" y2="74773"/>
                        <a14:foregroundMark x1="53333" y1="79555" x2="53333" y2="79555"/>
                        <a14:foregroundMark x1="54778" y1="90849" x2="54778" y2="90849"/>
                        <a14:foregroundMark x1="88778" y1="87304" x2="88778" y2="87304"/>
                        <a14:foregroundMark x1="96333" y1="74773" x2="96333" y2="74773"/>
                        <a14:foregroundMark x1="95444" y1="97527" x2="95444" y2="975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249" y="1014412"/>
            <a:ext cx="4335720" cy="5843587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CDDC6B97-6757-497A-9ECF-3086431DD3CF}"/>
              </a:ext>
            </a:extLst>
          </p:cNvPr>
          <p:cNvSpPr/>
          <p:nvPr/>
        </p:nvSpPr>
        <p:spPr>
          <a:xfrm>
            <a:off x="4754" y="833348"/>
            <a:ext cx="6968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840"/>
              </a:spcAft>
            </a:pPr>
            <a:r>
              <a:rPr lang="es-MX" sz="3200" b="1" dirty="0">
                <a:solidFill>
                  <a:srgbClr val="00206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Información personal</a:t>
            </a:r>
            <a:endParaRPr lang="es-MX" sz="2400" b="1" dirty="0">
              <a:solidFill>
                <a:srgbClr val="000000"/>
              </a:solidFill>
              <a:latin typeface="CommercialScript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40FEF1D-14DC-492C-9965-E8BFFEBC592E}"/>
              </a:ext>
            </a:extLst>
          </p:cNvPr>
          <p:cNvSpPr/>
          <p:nvPr/>
        </p:nvSpPr>
        <p:spPr>
          <a:xfrm>
            <a:off x="0" y="2243138"/>
            <a:ext cx="7029450" cy="1390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840"/>
              </a:spcAft>
              <a:defRPr/>
            </a:pPr>
            <a:r>
              <a:rPr lang="es-MX" sz="2400" b="1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Nacimiento</a:t>
            </a:r>
          </a:p>
          <a:p>
            <a:pPr lvl="0" algn="ctr">
              <a:spcBef>
                <a:spcPts val="600"/>
              </a:spcBef>
              <a:spcAft>
                <a:spcPts val="840"/>
              </a:spcAft>
              <a:defRPr/>
            </a:pPr>
            <a:r>
              <a:rPr lang="es-MX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de noviembre</a:t>
            </a:r>
            <a:r>
              <a:rPr lang="es-MX" sz="2400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de </a:t>
            </a:r>
            <a:r>
              <a:rPr lang="es-MX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1885</a:t>
            </a:r>
            <a:br>
              <a:rPr lang="es-MX" sz="2400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Atlixco</a:t>
            </a:r>
            <a:r>
              <a:rPr lang="es-MX" sz="2400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s-MX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Puebla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044DA13-7F99-4616-B024-874C4D2E330E}"/>
              </a:ext>
            </a:extLst>
          </p:cNvPr>
          <p:cNvSpPr/>
          <p:nvPr/>
        </p:nvSpPr>
        <p:spPr>
          <a:xfrm>
            <a:off x="-14" y="1514396"/>
            <a:ext cx="69685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840"/>
              </a:spcAft>
            </a:pPr>
            <a:r>
              <a:rPr lang="es-MX" sz="2400" b="1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-0-0-0-0-0-0-0-0-0-0-0—0-0-0-0-0—0-0-0-0-0-0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7EA110E-2075-4602-963F-A22D10BEBD37}"/>
              </a:ext>
            </a:extLst>
          </p:cNvPr>
          <p:cNvSpPr/>
          <p:nvPr/>
        </p:nvSpPr>
        <p:spPr>
          <a:xfrm>
            <a:off x="347656" y="4203780"/>
            <a:ext cx="6096000" cy="1010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840"/>
              </a:spcAft>
            </a:pPr>
            <a:r>
              <a:rPr lang="es-MX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cs typeface="Times New Roman" panose="02020603050405020304" pitchFamily="18" charset="0"/>
              </a:rPr>
              <a:t>fue un biólogo, botánico, educador, </a:t>
            </a:r>
          </a:p>
          <a:p>
            <a:pPr algn="ctr">
              <a:spcBef>
                <a:spcPts val="600"/>
              </a:spcBef>
              <a:spcAft>
                <a:spcPts val="840"/>
              </a:spcAft>
            </a:pPr>
            <a:r>
              <a:rPr lang="es-MX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cs typeface="Times New Roman" panose="02020603050405020304" pitchFamily="18" charset="0"/>
              </a:rPr>
              <a:t>investigador autodidacta y académico mexicano.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D2CFB68-C6EB-4EE8-8F99-D772B96E17B4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489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1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35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3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8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6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1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que contiene hombre, persona, interior&#10;&#10;Descripción generada con confianza muy alta">
            <a:extLst>
              <a:ext uri="{FF2B5EF4-FFF2-40B4-BE49-F238E27FC236}">
                <a16:creationId xmlns:a16="http://schemas.microsoft.com/office/drawing/2014/main" id="{BAEFC82D-ED65-4E20-ACD1-7C3698ECE55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94" t="16613" r="14381" b="15439"/>
          <a:stretch/>
        </p:blipFill>
        <p:spPr>
          <a:xfrm>
            <a:off x="415650" y="1191490"/>
            <a:ext cx="3546754" cy="4511079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0C8322C-6321-4BD8-8FED-FCC4181708D6}"/>
              </a:ext>
            </a:extLst>
          </p:cNvPr>
          <p:cNvSpPr/>
          <p:nvPr/>
        </p:nvSpPr>
        <p:spPr>
          <a:xfrm>
            <a:off x="4373131" y="339213"/>
            <a:ext cx="770579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Nacionalidad</a:t>
            </a: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	                 mexicana</a:t>
            </a:r>
          </a:p>
          <a:p>
            <a:pPr>
              <a:lnSpc>
                <a:spcPts val="2800"/>
              </a:lnSpc>
            </a:pPr>
            <a:endParaRPr lang="es-MX" sz="2400" dirty="0">
              <a:solidFill>
                <a:schemeClr val="accent1">
                  <a:lumMod val="50000"/>
                </a:schemeClr>
              </a:solidFill>
              <a:latin typeface="CommercialScript" pitchFamily="2" charset="0"/>
            </a:endParaRPr>
          </a:p>
          <a:p>
            <a:pPr algn="ctr">
              <a:lnSpc>
                <a:spcPts val="28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Educación</a:t>
            </a:r>
          </a:p>
          <a:p>
            <a:pPr algn="ctr">
              <a:lnSpc>
                <a:spcPts val="2800"/>
              </a:lnSpc>
            </a:pPr>
            <a:endParaRPr lang="es-MX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" pitchFamily="2" charset="0"/>
            </a:endParaRPr>
          </a:p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Alma máter</a:t>
            </a: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	Escuela Nacional Preparatoria,</a:t>
            </a:r>
          </a:p>
          <a:p>
            <a:pPr>
              <a:lnSpc>
                <a:spcPts val="2800"/>
              </a:lnSpc>
            </a:pP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                                  autodidacta</a:t>
            </a:r>
          </a:p>
          <a:p>
            <a:pPr>
              <a:lnSpc>
                <a:spcPts val="2800"/>
              </a:lnSpc>
            </a:pP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Información profesional</a:t>
            </a:r>
          </a:p>
          <a:p>
            <a:pPr algn="ctr">
              <a:lnSpc>
                <a:spcPts val="2800"/>
              </a:lnSpc>
            </a:pPr>
            <a:endParaRPr lang="es-MX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" pitchFamily="2" charset="0"/>
            </a:endParaRPr>
          </a:p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Área</a:t>
            </a: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	                  Biología, Histología </a:t>
            </a:r>
          </a:p>
          <a:p>
            <a:pPr>
              <a:lnSpc>
                <a:spcPts val="2800"/>
              </a:lnSpc>
            </a:pPr>
            <a:endParaRPr lang="es-MX" sz="2400" dirty="0">
              <a:solidFill>
                <a:schemeClr val="accent1">
                  <a:lumMod val="50000"/>
                </a:schemeClr>
              </a:solidFill>
              <a:latin typeface="CommercialScript" pitchFamily="2" charset="0"/>
            </a:endParaRPr>
          </a:p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Empleador</a:t>
            </a: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	Universidad Nacional Autónoma de México,</a:t>
            </a:r>
          </a:p>
          <a:p>
            <a:pPr>
              <a:lnSpc>
                <a:spcPts val="2800"/>
              </a:lnSpc>
            </a:pP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                        Secretaría de Salubridad y Asistencia</a:t>
            </a:r>
          </a:p>
          <a:p>
            <a:pPr>
              <a:lnSpc>
                <a:spcPts val="2800"/>
              </a:lnSpc>
            </a:pP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Abreviatura </a:t>
            </a:r>
          </a:p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en botánica                             </a:t>
            </a:r>
            <a:r>
              <a:rPr lang="es-MX" sz="2400" dirty="0" err="1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Ochot</a:t>
            </a: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.</a:t>
            </a:r>
          </a:p>
          <a:p>
            <a:pPr>
              <a:lnSpc>
                <a:spcPts val="2800"/>
              </a:lnSpc>
            </a:pPr>
            <a:endParaRPr lang="es-MX" sz="2400" dirty="0">
              <a:solidFill>
                <a:schemeClr val="accent1">
                  <a:lumMod val="50000"/>
                </a:schemeClr>
              </a:solidFill>
              <a:latin typeface="CommercialScript" pitchFamily="2" charset="0"/>
            </a:endParaRPr>
          </a:p>
          <a:p>
            <a:pPr>
              <a:lnSpc>
                <a:spcPts val="28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Miembro de</a:t>
            </a: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CommercialScript" pitchFamily="2" charset="0"/>
              </a:rPr>
              <a:t>		El Colegio Nacional (México)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2658AAC-37F1-4CBB-A6B8-6C58AC369A7E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341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875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0" y="2934047"/>
            <a:ext cx="1219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CommercialScript" pitchFamily="2" charset="0"/>
              </a:rPr>
              <a:t>Estudios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6ED4674-454D-4419-858E-2303716F28C9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042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5777345" y="937605"/>
            <a:ext cx="6096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Realizó sus primeros estudios en su ciudad natal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y en la Escuela Normal de Tlaxcala.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Se trasladó a la Ciudad de México donde ingresó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 la Escuela Nacional Preparatoria.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Su primer trabajo lo redactó para El Monitor Escolar durante 1903 bajo el título de Algo de paleontología.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Al quedar huérfano de padre,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no pudo concluir sus estudios de bachillerato.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Solicitó un examen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la Secretaría de Instrucción Pública y Bellas Artes,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para de esta manera ejercer el magisterio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educación primaria a partir de 1906.</a:t>
            </a:r>
          </a:p>
        </p:txBody>
      </p:sp>
      <p:pic>
        <p:nvPicPr>
          <p:cNvPr id="3" name="Imagen 2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E99A11F7-7414-49D4-9623-2B49EC211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17" b="98417" l="10000" r="95556">
                        <a14:foregroundMark x1="37556" y1="25833" x2="37556" y2="25833"/>
                        <a14:foregroundMark x1="36222" y1="15583" x2="36222" y2="15583"/>
                        <a14:foregroundMark x1="66667" y1="38167" x2="66667" y2="38167"/>
                        <a14:foregroundMark x1="82000" y1="48250" x2="82000" y2="48250"/>
                        <a14:foregroundMark x1="76667" y1="70667" x2="76667" y2="70667"/>
                        <a14:foregroundMark x1="71778" y1="80167" x2="71778" y2="80167"/>
                        <a14:foregroundMark x1="95556" y1="82250" x2="95556" y2="82250"/>
                        <a14:foregroundMark x1="90889" y1="66500" x2="90889" y2="66500"/>
                        <a14:foregroundMark x1="92000" y1="14750" x2="92000" y2="14750"/>
                        <a14:foregroundMark x1="84222" y1="7917" x2="84222" y2="7917"/>
                        <a14:foregroundMark x1="60778" y1="15583" x2="60778" y2="15583"/>
                        <a14:foregroundMark x1="58333" y1="7083" x2="58333" y2="7083"/>
                        <a14:foregroundMark x1="61556" y1="15583" x2="61556" y2="15583"/>
                        <a14:foregroundMark x1="18444" y1="16750" x2="18444" y2="16750"/>
                        <a14:foregroundMark x1="29778" y1="23833" x2="29778" y2="23833"/>
                        <a14:foregroundMark x1="72111" y1="26667" x2="72111" y2="26667"/>
                        <a14:foregroundMark x1="85778" y1="27917" x2="85778" y2="27917"/>
                        <a14:foregroundMark x1="88222" y1="35333" x2="88222" y2="35333"/>
                        <a14:foregroundMark x1="48667" y1="31500" x2="48667" y2="31500"/>
                        <a14:foregroundMark x1="45111" y1="24000" x2="45111" y2="24000"/>
                        <a14:foregroundMark x1="38444" y1="8083" x2="38444" y2="8083"/>
                        <a14:foregroundMark x1="78556" y1="88917" x2="78556" y2="88917"/>
                        <a14:foregroundMark x1="24667" y1="76750" x2="24667" y2="76750"/>
                        <a14:foregroundMark x1="17111" y1="67667" x2="17111" y2="67667"/>
                        <a14:foregroundMark x1="23889" y1="81583" x2="23889" y2="81583"/>
                        <a14:foregroundMark x1="20889" y1="73167" x2="20889" y2="73167"/>
                        <a14:foregroundMark x1="32222" y1="76750" x2="32222" y2="76750"/>
                        <a14:foregroundMark x1="39222" y1="77333" x2="39222" y2="77333"/>
                        <a14:foregroundMark x1="15778" y1="74750" x2="15778" y2="74750"/>
                        <a14:foregroundMark x1="15556" y1="79000" x2="15556" y2="79000"/>
                        <a14:foregroundMark x1="12556" y1="77750" x2="12556" y2="77750"/>
                        <a14:foregroundMark x1="11778" y1="84250" x2="11778" y2="84250"/>
                        <a14:foregroundMark x1="22222" y1="79583" x2="22222" y2="79583"/>
                        <a14:foregroundMark x1="20333" y1="86667" x2="20333" y2="86667"/>
                        <a14:foregroundMark x1="35444" y1="83667" x2="35444" y2="83667"/>
                        <a14:foregroundMark x1="76444" y1="91500" x2="76444" y2="91500"/>
                        <a14:foregroundMark x1="81778" y1="78750" x2="81778" y2="78750"/>
                        <a14:foregroundMark x1="83667" y1="83667" x2="83667" y2="83667"/>
                        <a14:foregroundMark x1="69444" y1="80417" x2="69444" y2="80417"/>
                        <a14:foregroundMark x1="62889" y1="82833" x2="62889" y2="82833"/>
                        <a14:foregroundMark x1="80444" y1="87083" x2="80444" y2="87083"/>
                        <a14:foregroundMark x1="79889" y1="88250" x2="79889" y2="88250"/>
                        <a14:foregroundMark x1="92000" y1="90500" x2="92000" y2="90500"/>
                        <a14:foregroundMark x1="89889" y1="95750" x2="89889" y2="95750"/>
                        <a14:foregroundMark x1="89111" y1="96750" x2="89111" y2="96750"/>
                        <a14:foregroundMark x1="45667" y1="93333" x2="45667" y2="93333"/>
                        <a14:foregroundMark x1="17444" y1="93167" x2="17444" y2="93167"/>
                        <a14:foregroundMark x1="44111" y1="12500" x2="44111" y2="12500"/>
                        <a14:foregroundMark x1="46778" y1="6250" x2="46778" y2="6250"/>
                        <a14:foregroundMark x1="36000" y1="3417" x2="36000" y2="3417"/>
                        <a14:foregroundMark x1="21444" y1="85833" x2="21444" y2="85833"/>
                        <a14:foregroundMark x1="28444" y1="80417" x2="28444" y2="80417"/>
                        <a14:foregroundMark x1="81556" y1="81250" x2="81556" y2="81250"/>
                        <a14:foregroundMark x1="89556" y1="88667" x2="89556" y2="88667"/>
                        <a14:foregroundMark x1="90444" y1="94583" x2="90444" y2="94583"/>
                        <a14:foregroundMark x1="91444" y1="95583" x2="91444" y2="95583"/>
                        <a14:foregroundMark x1="84444" y1="98417" x2="84444" y2="98417"/>
                        <a14:foregroundMark x1="73667" y1="97000" x2="73667" y2="97000"/>
                        <a14:foregroundMark x1="46000" y1="94750" x2="46000" y2="94750"/>
                        <a14:foregroundMark x1="16556" y1="94750" x2="16556" y2="94750"/>
                        <a14:foregroundMark x1="10889" y1="96583" x2="10889" y2="96583"/>
                        <a14:foregroundMark x1="64556" y1="14750" x2="64556" y2="14750"/>
                        <a14:foregroundMark x1="82556" y1="13167" x2="82556" y2="13167"/>
                        <a14:foregroundMark x1="62889" y1="21000" x2="62889" y2="2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09" y="581891"/>
            <a:ext cx="4296648" cy="572886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738F9EE-EF98-4EAF-9BC7-295287F992D8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607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8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92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332509" y="2461605"/>
            <a:ext cx="115269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Docencia </a:t>
            </a:r>
          </a:p>
          <a:p>
            <a:pPr algn="ctr"/>
            <a:r>
              <a:rPr lang="es-MX" sz="6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y primeras investigaciones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C0B5122-F027-4625-A67A-361C52F4F45B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004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4475017" y="1710689"/>
            <a:ext cx="771698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Comenzó a ejercer su docencia en Tlatlauquitepec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al sur de la Sierra Norte de Puebla.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Interesado en la historia natural,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publicó sus primeros artículos en El Correo de Puebla con los nombres de: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Flora de la Sierra de Puebla,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Fisiografía de Tlatlauquitepec,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Fisiografía del distrito de Cholula .</a:t>
            </a:r>
          </a:p>
        </p:txBody>
      </p:sp>
      <p:pic>
        <p:nvPicPr>
          <p:cNvPr id="4" name="Imagen 3" descr="Imagen que contiene señal, calle, exterior, cielo&#10;&#10;Descripción generada con confianza muy alta">
            <a:extLst>
              <a:ext uri="{FF2B5EF4-FFF2-40B4-BE49-F238E27FC236}">
                <a16:creationId xmlns:a16="http://schemas.microsoft.com/office/drawing/2014/main" id="{FB5AD9BD-E266-4C6C-BB0D-D7B74E09F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7" b="98239" l="9155" r="89789">
                        <a14:foregroundMark x1="61972" y1="13380" x2="61972" y2="13380"/>
                        <a14:foregroundMark x1="48944" y1="10211" x2="48944" y2="10211"/>
                        <a14:foregroundMark x1="47887" y1="15141" x2="47887" y2="15141"/>
                        <a14:foregroundMark x1="38732" y1="15141" x2="38732" y2="15141"/>
                        <a14:foregroundMark x1="57746" y1="15845" x2="57746" y2="15845"/>
                        <a14:foregroundMark x1="73944" y1="14437" x2="73944" y2="14437"/>
                        <a14:foregroundMark x1="76056" y1="19718" x2="79930" y2="19718"/>
                        <a14:foregroundMark x1="72887" y1="8803" x2="72887" y2="8803"/>
                        <a14:foregroundMark x1="62324" y1="5986" x2="62324" y2="5986"/>
                        <a14:foregroundMark x1="53873" y1="5986" x2="53873" y2="5986"/>
                        <a14:foregroundMark x1="51408" y1="5282" x2="51408" y2="5282"/>
                        <a14:foregroundMark x1="36620" y1="4930" x2="36620" y2="4930"/>
                        <a14:foregroundMark x1="27817" y1="4577" x2="27817" y2="4577"/>
                        <a14:foregroundMark x1="20775" y1="3873" x2="25352" y2="3873"/>
                        <a14:foregroundMark x1="17606" y1="3873" x2="17606" y2="3873"/>
                        <a14:foregroundMark x1="19014" y1="47183" x2="19014" y2="47183"/>
                        <a14:foregroundMark x1="20070" y1="63732" x2="20070" y2="63732"/>
                        <a14:foregroundMark x1="19366" y1="85211" x2="19366" y2="85211"/>
                        <a14:foregroundMark x1="19718" y1="77817" x2="19718" y2="77817"/>
                        <a14:foregroundMark x1="17958" y1="84155" x2="17958" y2="84155"/>
                        <a14:foregroundMark x1="17958" y1="90493" x2="17958" y2="90493"/>
                        <a14:foregroundMark x1="18310" y1="95070" x2="18310" y2="95070"/>
                        <a14:foregroundMark x1="19366" y1="98239" x2="19366" y2="98239"/>
                        <a14:foregroundMark x1="15141" y1="32042" x2="15141" y2="32042"/>
                        <a14:foregroundMark x1="14085" y1="14437" x2="14085" y2="14437"/>
                        <a14:foregroundMark x1="15845" y1="39789" x2="20423" y2="39789"/>
                        <a14:foregroundMark x1="15493" y1="39085" x2="19718" y2="39085"/>
                        <a14:foregroundMark x1="15493" y1="39085" x2="20070" y2="39085"/>
                        <a14:foregroundMark x1="15493" y1="39437" x2="20070" y2="39085"/>
                        <a14:foregroundMark x1="15493" y1="39085" x2="20070" y2="39085"/>
                        <a14:foregroundMark x1="15141" y1="39085" x2="19366" y2="39085"/>
                        <a14:foregroundMark x1="12324" y1="11268" x2="12324" y2="11268"/>
                        <a14:foregroundMark x1="14085" y1="24296" x2="18662" y2="24296"/>
                        <a14:foregroundMark x1="13732" y1="22887" x2="13732" y2="22887"/>
                        <a14:backgroundMark x1="86972" y1="17606" x2="86972" y2="17606"/>
                        <a14:backgroundMark x1="84859" y1="18310" x2="84859" y2="18310"/>
                        <a14:backgroundMark x1="84859" y1="23239" x2="84859" y2="23239"/>
                        <a14:backgroundMark x1="84859" y1="29225" x2="84859" y2="29225"/>
                        <a14:backgroundMark x1="86972" y1="32746" x2="86972" y2="32746"/>
                        <a14:backgroundMark x1="86268" y1="34507" x2="86268" y2="34507"/>
                        <a14:backgroundMark x1="86268" y1="53169" x2="86268" y2="53169"/>
                        <a14:backgroundMark x1="79930" y1="11620" x2="79930" y2="11620"/>
                        <a14:backgroundMark x1="80282" y1="20070" x2="80282" y2="20070"/>
                        <a14:backgroundMark x1="79930" y1="19718" x2="84507" y2="19718"/>
                        <a14:backgroundMark x1="79225" y1="19014" x2="79225" y2="19014"/>
                        <a14:backgroundMark x1="79577" y1="19718" x2="79577" y2="19718"/>
                        <a14:backgroundMark x1="78873" y1="19718" x2="78873" y2="19718"/>
                        <a14:backgroundMark x1="87324" y1="78873" x2="87324" y2="78873"/>
                        <a14:backgroundMark x1="86972" y1="81338" x2="86972" y2="81338"/>
                        <a14:backgroundMark x1="85915" y1="91549" x2="85915" y2="91549"/>
                        <a14:backgroundMark x1="85915" y1="97535" x2="85915" y2="97535"/>
                        <a14:backgroundMark x1="78169" y1="99296" x2="78169" y2="99296"/>
                        <a14:backgroundMark x1="67958" y1="99296" x2="67958" y2="99296"/>
                        <a14:backgroundMark x1="58099" y1="99296" x2="58099" y2="99296"/>
                        <a14:backgroundMark x1="54225" y1="99296" x2="58803" y2="99296"/>
                        <a14:backgroundMark x1="45070" y1="99296" x2="45070" y2="99296"/>
                        <a14:backgroundMark x1="41901" y1="99648" x2="41901" y2="99648"/>
                        <a14:backgroundMark x1="39789" y1="99648" x2="44366" y2="99648"/>
                        <a14:backgroundMark x1="13732" y1="3169" x2="13732" y2="3169"/>
                        <a14:backgroundMark x1="33451" y1="1761" x2="33451" y2="1761"/>
                        <a14:backgroundMark x1="27817" y1="704" x2="27817" y2="704"/>
                        <a14:backgroundMark x1="23592" y1="1056" x2="23592" y2="1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159" y="563511"/>
            <a:ext cx="5748799" cy="574879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2BFF522-CFAA-4807-9323-06D9897E0EC0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40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36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1" y="1710680"/>
            <a:ext cx="77493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1907 viajó a Gómez Palacio en el estado de Durango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donde fue nombrado director de la escuela de Ciudad Lerdo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y poco después inspector de Instrucción Pública en el Estado,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cargo que ejerció hasta 1913.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1914 se trasladó a San Luis Potosí,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fue nombrado director general de Educación del Estado,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continuó impartiendo clases de biología, y de historia natural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la Escuela Normal y de antropología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el Instituto Científico y Literario.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Sus conocimientos los aprendió de forma autodidacta.</a:t>
            </a:r>
          </a:p>
        </p:txBody>
      </p:sp>
      <p:pic>
        <p:nvPicPr>
          <p:cNvPr id="5" name="Imagen 4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8EFE0FBD-0071-41D8-A7A7-0C8456F48E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837" y="1280680"/>
            <a:ext cx="4986721" cy="430270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7516817-4640-4064-A2BA-6AA2CB4888BE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3415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462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4142505" y="1101091"/>
            <a:ext cx="80494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1915, impartió clases de histología - materia en la que se especializó –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la Escuela Nacional de Veterinaria.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1916 a 1918 fue responsable de la Sección de Biología Vegetal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Dirección de Estudios Biológicos.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1921, fue nombrado jefe del Departamento de Biología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Escuela Nacional Preparatoria.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Impartió cátedra en la Escuela Nacional de Altos Estudios.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Fue fundador de la clase de histología en la Escuela Médico Militar,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por lo cual obtuvo el grado de teniente coronel,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impartió la misma materia en la Escuela Nacional de Medicina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donde fundó la clase de embriología.</a:t>
            </a:r>
          </a:p>
        </p:txBody>
      </p:sp>
      <p:pic>
        <p:nvPicPr>
          <p:cNvPr id="3" name="Imagen 2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F560685A-EF74-4725-A406-A53B5EA07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5" y="586047"/>
            <a:ext cx="3782290" cy="5749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35EF327-82BE-46A5-964D-3E500D406ECD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314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96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887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77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0" y="2015494"/>
            <a:ext cx="778625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1939, fue jefe del Departamento de Biología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la Facultad de Ciencias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Universidad Nacional Autónoma de México (UNAM).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1941 fue nombrado director general de Enseñanza Superior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 Investigación Científica,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fue también jefe de la Sección de Histología del Instituto de Higiene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Secretaría de Salubridad y Asistencia.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1946, fue nombrado investigador emérito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y director honorario del Instituto de Biología de la UNAM.</a:t>
            </a:r>
          </a:p>
        </p:txBody>
      </p:sp>
      <p:pic>
        <p:nvPicPr>
          <p:cNvPr id="5" name="Imagen 4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3EB6AB06-05F3-4A50-A6D9-467215966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17" b="93917" l="9000" r="90000">
                        <a14:foregroundMark x1="73778" y1="30083" x2="73778" y2="30083"/>
                        <a14:foregroundMark x1="78111" y1="13917" x2="78111" y2="13917"/>
                        <a14:foregroundMark x1="65222" y1="13500" x2="65222" y2="13500"/>
                        <a14:foregroundMark x1="61444" y1="5417" x2="61444" y2="5417"/>
                        <a14:foregroundMark x1="86778" y1="42250" x2="86778" y2="42250"/>
                        <a14:foregroundMark x1="76222" y1="68667" x2="76222" y2="68667"/>
                        <a14:foregroundMark x1="55778" y1="71333" x2="55778" y2="71333"/>
                        <a14:foregroundMark x1="17000" y1="62000" x2="17000" y2="62000"/>
                        <a14:foregroundMark x1="15889" y1="53500" x2="15889" y2="53500"/>
                        <a14:foregroundMark x1="14000" y1="58417" x2="14000" y2="58417"/>
                        <a14:foregroundMark x1="12889" y1="64667" x2="12889" y2="64667"/>
                        <a14:foregroundMark x1="11889" y1="71333" x2="11889" y2="71333"/>
                        <a14:foregroundMark x1="11889" y1="63667" x2="11889" y2="63667"/>
                        <a14:foregroundMark x1="21000" y1="68917" x2="21000" y2="68917"/>
                        <a14:foregroundMark x1="45000" y1="66833" x2="45000" y2="66833"/>
                        <a14:foregroundMark x1="39889" y1="64833" x2="39889" y2="64833"/>
                        <a14:foregroundMark x1="82667" y1="62250" x2="82667" y2="62250"/>
                        <a14:foregroundMark x1="85889" y1="68917" x2="85889" y2="68917"/>
                        <a14:foregroundMark x1="79778" y1="69667" x2="79778" y2="69667"/>
                        <a14:foregroundMark x1="82444" y1="66250" x2="82444" y2="66250"/>
                        <a14:foregroundMark x1="88333" y1="64250" x2="88333" y2="64250"/>
                        <a14:foregroundMark x1="30444" y1="79583" x2="30444" y2="79583"/>
                        <a14:foregroundMark x1="32556" y1="72333" x2="32556" y2="72333"/>
                        <a14:foregroundMark x1="49556" y1="68083" x2="49556" y2="68083"/>
                        <a14:foregroundMark x1="41444" y1="65417" x2="41444" y2="65417"/>
                        <a14:foregroundMark x1="26667" y1="66250" x2="26667" y2="66250"/>
                        <a14:foregroundMark x1="17222" y1="67500" x2="17222" y2="67500"/>
                        <a14:foregroundMark x1="10000" y1="69917" x2="10000" y2="69917"/>
                        <a14:foregroundMark x1="12444" y1="79167" x2="12444" y2="79167"/>
                        <a14:foregroundMark x1="11000" y1="74167" x2="11000" y2="74167"/>
                        <a14:foregroundMark x1="9444" y1="77000" x2="9444" y2="77000"/>
                        <a14:foregroundMark x1="9111" y1="73917" x2="9111" y2="73917"/>
                        <a14:foregroundMark x1="21000" y1="80417" x2="21000" y2="80417"/>
                        <a14:foregroundMark x1="26889" y1="69500" x2="26889" y2="69500"/>
                        <a14:foregroundMark x1="20778" y1="76333" x2="20778" y2="76333"/>
                        <a14:foregroundMark x1="16667" y1="77750" x2="16667" y2="77750"/>
                        <a14:foregroundMark x1="10778" y1="79833" x2="10778" y2="79833"/>
                        <a14:foregroundMark x1="13778" y1="86500" x2="13778" y2="86500"/>
                        <a14:foregroundMark x1="19889" y1="90333" x2="19889" y2="90333"/>
                        <a14:foregroundMark x1="10222" y1="89917" x2="10222" y2="89917"/>
                        <a14:foregroundMark x1="9667" y1="82833" x2="9667" y2="82833"/>
                        <a14:foregroundMark x1="10000" y1="85833" x2="10000" y2="85833"/>
                        <a14:foregroundMark x1="10222" y1="88083" x2="10222" y2="88083"/>
                        <a14:foregroundMark x1="11000" y1="93750" x2="11000" y2="93750"/>
                        <a14:foregroundMark x1="11000" y1="93750" x2="11000" y2="93750"/>
                        <a14:foregroundMark x1="18556" y1="93917" x2="18556" y2="93917"/>
                        <a14:foregroundMark x1="36667" y1="86500" x2="36667" y2="86500"/>
                        <a14:foregroundMark x1="51667" y1="78750" x2="51667" y2="78750"/>
                        <a14:foregroundMark x1="67889" y1="83667" x2="67889" y2="83667"/>
                        <a14:foregroundMark x1="62444" y1="88500" x2="62444" y2="88500"/>
                        <a14:foregroundMark x1="56000" y1="90083" x2="56000" y2="90083"/>
                        <a14:foregroundMark x1="47111" y1="91750" x2="47111" y2="91750"/>
                        <a14:foregroundMark x1="56889" y1="88667" x2="56889" y2="88667"/>
                        <a14:foregroundMark x1="66778" y1="77000" x2="66778" y2="77000"/>
                        <a14:foregroundMark x1="61667" y1="78000" x2="61667" y2="78000"/>
                        <a14:foregroundMark x1="57889" y1="85083" x2="57889" y2="85083"/>
                        <a14:foregroundMark x1="62444" y1="84833" x2="62444" y2="84833"/>
                        <a14:foregroundMark x1="66000" y1="84833" x2="66000" y2="84833"/>
                        <a14:foregroundMark x1="76778" y1="83250" x2="76778" y2="83250"/>
                        <a14:foregroundMark x1="19667" y1="1417" x2="19667" y2="1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259" y="484908"/>
            <a:ext cx="4556675" cy="6075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2725B2E-52DB-45EF-96FA-19E3D2BBFEE9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624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332509" y="2929885"/>
            <a:ext cx="115269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Académico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A72689E-D363-43BC-9A54-4174DC5C1A61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86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5126177" y="1696843"/>
            <a:ext cx="706582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La Universidad Nacional Autónoma de México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le otorgó el Doctorado honoris causa en 1940.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Tres años más tarde fue miembro fundador del Colegio Nacional.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Fue miembro de la Academia Nacional de Ciencias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Antonio </a:t>
            </a:r>
            <a:r>
              <a:rPr lang="es-MX" sz="2000" dirty="0" err="1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Alzate</a:t>
            </a:r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Sociedad Mexicana de Biología, 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Sociedad Mexicana de Geografía y Estadística,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E854FF0-B390-4C71-B3D3-D3E6AD424F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00" b="90000" l="10000" r="91556">
                        <a14:foregroundMark x1="26111" y1="8583" x2="26111" y2="8583"/>
                        <a14:foregroundMark x1="91556" y1="81083" x2="91556" y2="81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22" y="0"/>
            <a:ext cx="51435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C44A14B-5A34-4B0D-B247-D0A1F4ADCFEC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831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437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7E1E15F2-EAD7-4ECA-9CA0-461C52D6B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582" y="581890"/>
            <a:ext cx="7661563" cy="574617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BB83B2F-3D8C-40BB-9304-70C9C78AA14C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9647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1" y="632799"/>
            <a:ext cx="38240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De la Sociedad de Biología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Concepción de Chile,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Sociedad Micológica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Francia,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Sociedad de Médicos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y Naturalistas de </a:t>
            </a:r>
            <a:r>
              <a:rPr lang="es-MX" sz="2000" dirty="0" err="1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Würzburg</a:t>
            </a:r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Alemania,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Real Academia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Ciencias Exactas,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Físicas y Naturales de Madrid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España,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Sociedad Nacional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Investigaciones Biológicas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de la Universidad de Washington</a:t>
            </a:r>
          </a:p>
        </p:txBody>
      </p:sp>
      <p:pic>
        <p:nvPicPr>
          <p:cNvPr id="3" name="Imagen 2" descr="Imagen que contiene edificio, exterior, foto, carretera&#10;&#10;Descripción generada con confianza muy alta">
            <a:extLst>
              <a:ext uri="{FF2B5EF4-FFF2-40B4-BE49-F238E27FC236}">
                <a16:creationId xmlns:a16="http://schemas.microsoft.com/office/drawing/2014/main" id="{8D1C9E6D-C5E5-49EB-90F0-77B99D6F8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018" y="578424"/>
            <a:ext cx="8365871" cy="5725393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DD7BED4-90A9-40B0-A8D3-475C6F017FE9}"/>
              </a:ext>
            </a:extLst>
          </p:cNvPr>
          <p:cNvSpPr/>
          <p:nvPr/>
        </p:nvSpPr>
        <p:spPr>
          <a:xfrm>
            <a:off x="1" y="70110"/>
            <a:ext cx="42810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De la Sociedad Botánica de México,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C01434C-AFD9-4AB6-AC29-0B9450280120}"/>
              </a:ext>
            </a:extLst>
          </p:cNvPr>
          <p:cNvSpPr/>
          <p:nvPr/>
        </p:nvSpPr>
        <p:spPr>
          <a:xfrm>
            <a:off x="1" y="6370951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y de la Cactus and </a:t>
            </a:r>
            <a:r>
              <a:rPr lang="es-MX" sz="2000" dirty="0" err="1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Succulent</a:t>
            </a:r>
            <a:r>
              <a:rPr lang="es-MX" sz="2000" dirty="0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 </a:t>
            </a:r>
            <a:r>
              <a:rPr lang="es-MX" sz="2000" dirty="0" err="1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Society</a:t>
            </a:r>
            <a:r>
              <a:rPr lang="es-MX" sz="2000" dirty="0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 </a:t>
            </a:r>
            <a:r>
              <a:rPr lang="es-MX" sz="2000" dirty="0" err="1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of</a:t>
            </a:r>
            <a:r>
              <a:rPr lang="es-MX" sz="2000" dirty="0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 </a:t>
            </a:r>
            <a:r>
              <a:rPr lang="es-MX" sz="2000" dirty="0" err="1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America</a:t>
            </a:r>
            <a:r>
              <a:rPr lang="es-MX" sz="2000" dirty="0">
                <a:ln w="1905">
                  <a:solidFill>
                    <a:srgbClr val="ED7D31">
                      <a:lumMod val="75000"/>
                    </a:srgbClr>
                  </a:solidFill>
                </a:ln>
                <a:solidFill>
                  <a:srgbClr val="70AD47">
                    <a:lumMod val="50000"/>
                  </a:srgbClr>
                </a:solidFill>
                <a:latin typeface="CommercialScript" pitchFamily="2" charset="0"/>
              </a:rPr>
              <a:t> de California.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70F166D-3B9D-40BE-805C-3D0A47E06E7A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87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9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6625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ptura de pantalla&#10;&#10;Descripción generada con confianza alta">
            <a:extLst>
              <a:ext uri="{FF2B5EF4-FFF2-40B4-BE49-F238E27FC236}">
                <a16:creationId xmlns:a16="http://schemas.microsoft.com/office/drawing/2014/main" id="{A995BB3C-E764-47CE-A45A-07950E4133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858" y="737419"/>
            <a:ext cx="9610392" cy="54077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9E7A42C-DD65-4A38-A949-8F9FA5E11945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884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332509" y="2929892"/>
            <a:ext cx="115269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Obras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CF7C649-FB14-44E5-B6F3-1BCF712F4BA3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345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0" y="1239197"/>
            <a:ext cx="76615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Publicó más de 230 trabajos, entre algunas de estos se encuentran: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Elementos de técnica microscópica y de histología vegetal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1914.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Reflexiones acerca del método en la investigación científica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1915.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Manual de técnica histológica general en 1917.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La retina del </a:t>
            </a:r>
            <a:r>
              <a:rPr lang="es-MX" sz="2000" dirty="0" err="1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Tapayaxin</a:t>
            </a:r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en 1918.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Generalidades acerca de la familia de las cactáceas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y monografía de las </a:t>
            </a:r>
            <a:r>
              <a:rPr lang="es-MX" sz="2000" dirty="0" err="1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pereskias</a:t>
            </a:r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mexicanas en 1918.</a:t>
            </a:r>
          </a:p>
        </p:txBody>
      </p:sp>
      <p:pic>
        <p:nvPicPr>
          <p:cNvPr id="3" name="Imagen 2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2FFE9B3B-386F-4351-9285-63C0A46D5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020" y="533701"/>
            <a:ext cx="3461327" cy="576386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543B436-4ED0-4752-9B1B-F70ABE84924A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516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5319229" y="1087244"/>
            <a:ext cx="687277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Las cactáceas de México en 1922.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Evolución del sistema nervioso en 1922.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Lecciones de biología en 1923.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Estudios histológicos y micológicos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acerca del mal del pinto en 1929.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Tratado elemental de histología general en 1938.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Tratado elemental de biología en 1944.</a:t>
            </a:r>
          </a:p>
          <a:p>
            <a:pPr algn="ctr"/>
            <a:endParaRPr lang="es-MX" sz="2000" dirty="0">
              <a:ln w="1905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CommercialScript" pitchFamily="2" charset="0"/>
            </a:endParaRP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•	Lecciones acerca de los órganos del oído y de la vista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en 1946.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7B2A00B-8AAE-4284-BB5B-2C46E170D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077" y="564493"/>
            <a:ext cx="4110131" cy="5736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9EAD548-36F9-4C17-9258-6798D1416A27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386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12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2EA27F0-6FDD-44D2-AE4F-CE36EBBF98E9}"/>
              </a:ext>
            </a:extLst>
          </p:cNvPr>
          <p:cNvSpPr/>
          <p:nvPr/>
        </p:nvSpPr>
        <p:spPr>
          <a:xfrm>
            <a:off x="568039" y="2929884"/>
            <a:ext cx="73013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Murió en la Ciudad de México,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el 11 de abril de 1950, </a:t>
            </a:r>
          </a:p>
          <a:p>
            <a:pPr algn="ctr"/>
            <a:r>
              <a:rPr lang="es-MX" sz="2000" dirty="0">
                <a:ln w="190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fue sepultado en la Rotonda de las Personas Ilustres.</a:t>
            </a:r>
          </a:p>
        </p:txBody>
      </p:sp>
      <p:pic>
        <p:nvPicPr>
          <p:cNvPr id="3" name="Imagen 2" descr="IsaacOchoterenatombDoloresDF.JPG">
            <a:hlinkClick r:id="rId3"/>
            <a:extLst>
              <a:ext uri="{FF2B5EF4-FFF2-40B4-BE49-F238E27FC236}">
                <a16:creationId xmlns:a16="http://schemas.microsoft.com/office/drawing/2014/main" id="{CB0B3889-7A2A-458A-AD5F-0D5902149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04" y="824270"/>
            <a:ext cx="2278490" cy="505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9D1774-974B-4551-B381-065E87072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8214" y="199630"/>
            <a:ext cx="32419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Isaac </a:t>
            </a:r>
            <a:r>
              <a:rPr kumimoji="0" lang="es-ES" altLang="es-MX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Ochoterena</a:t>
            </a:r>
            <a:endParaRPr kumimoji="0" lang="es-ES" altLang="es-MX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5E337A8-C585-40CE-8011-4BE9C25B4B51}"/>
              </a:ext>
            </a:extLst>
          </p:cNvPr>
          <p:cNvSpPr/>
          <p:nvPr/>
        </p:nvSpPr>
        <p:spPr>
          <a:xfrm>
            <a:off x="6428506" y="5901387"/>
            <a:ext cx="4849085" cy="693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000"/>
              </a:lnSpc>
              <a:spcBef>
                <a:spcPts val="600"/>
              </a:spcBef>
              <a:spcAft>
                <a:spcPts val="840"/>
              </a:spcAft>
            </a:pPr>
            <a:br>
              <a:rPr lang="es-MX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Sepulcro de Isaac </a:t>
            </a:r>
            <a:r>
              <a:rPr lang="es-MX" dirty="0" err="1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Ochoterena</a:t>
            </a:r>
            <a:r>
              <a:rPr lang="es-MX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ts val="1000"/>
              </a:lnSpc>
              <a:spcBef>
                <a:spcPts val="600"/>
              </a:spcBef>
              <a:spcAft>
                <a:spcPts val="840"/>
              </a:spcAft>
            </a:pPr>
            <a:r>
              <a:rPr lang="es-MX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 </a:t>
            </a:r>
            <a:r>
              <a:rPr lang="es-MX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Rotonda de las Personas Ilustres (México)</a:t>
            </a:r>
            <a:endParaRPr lang="es-MX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585F32-AEB1-4384-A243-A63D755C17BE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4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03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04899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688</Words>
  <Application>Microsoft Office PowerPoint</Application>
  <PresentationFormat>Panorámica</PresentationFormat>
  <Paragraphs>201</Paragraphs>
  <Slides>21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31" baseType="lpstr">
      <vt:lpstr>Algerian</vt:lpstr>
      <vt:lpstr>Arial</vt:lpstr>
      <vt:lpstr>Arial Narrow</vt:lpstr>
      <vt:lpstr>Calibri</vt:lpstr>
      <vt:lpstr>Calibri Light</vt:lpstr>
      <vt:lpstr>CommercialScript</vt:lpstr>
      <vt:lpstr>Kristen ITC</vt:lpstr>
      <vt:lpstr>Times New Roman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Eagle's nest</dc:creator>
  <cp:lastModifiedBy>Eagle's nest</cp:lastModifiedBy>
  <cp:revision>56</cp:revision>
  <dcterms:created xsi:type="dcterms:W3CDTF">2018-02-11T10:42:39Z</dcterms:created>
  <dcterms:modified xsi:type="dcterms:W3CDTF">2018-03-05T17:45:08Z</dcterms:modified>
</cp:coreProperties>
</file>