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8"/>
  </p:notesMasterIdLst>
  <p:sldIdLst>
    <p:sldId id="390" r:id="rId3"/>
    <p:sldId id="391" r:id="rId4"/>
    <p:sldId id="333" r:id="rId5"/>
    <p:sldId id="353" r:id="rId6"/>
    <p:sldId id="354" r:id="rId7"/>
    <p:sldId id="334" r:id="rId8"/>
    <p:sldId id="356" r:id="rId9"/>
    <p:sldId id="357" r:id="rId10"/>
    <p:sldId id="358" r:id="rId11"/>
    <p:sldId id="281" r:id="rId12"/>
    <p:sldId id="335" r:id="rId13"/>
    <p:sldId id="359" r:id="rId14"/>
    <p:sldId id="336" r:id="rId15"/>
    <p:sldId id="360" r:id="rId16"/>
    <p:sldId id="361" r:id="rId17"/>
    <p:sldId id="362" r:id="rId18"/>
    <p:sldId id="350" r:id="rId19"/>
    <p:sldId id="363" r:id="rId20"/>
    <p:sldId id="364" r:id="rId21"/>
    <p:sldId id="365" r:id="rId22"/>
    <p:sldId id="352" r:id="rId23"/>
    <p:sldId id="338" r:id="rId24"/>
    <p:sldId id="367" r:id="rId25"/>
    <p:sldId id="341" r:id="rId26"/>
    <p:sldId id="382" r:id="rId27"/>
    <p:sldId id="343" r:id="rId28"/>
    <p:sldId id="331" r:id="rId29"/>
    <p:sldId id="344" r:id="rId30"/>
    <p:sldId id="368" r:id="rId31"/>
    <p:sldId id="346" r:id="rId32"/>
    <p:sldId id="347" r:id="rId33"/>
    <p:sldId id="370" r:id="rId34"/>
    <p:sldId id="369" r:id="rId35"/>
    <p:sldId id="372" r:id="rId36"/>
    <p:sldId id="373" r:id="rId37"/>
    <p:sldId id="376" r:id="rId38"/>
    <p:sldId id="374" r:id="rId39"/>
    <p:sldId id="375" r:id="rId40"/>
    <p:sldId id="348" r:id="rId41"/>
    <p:sldId id="377" r:id="rId42"/>
    <p:sldId id="355" r:id="rId43"/>
    <p:sldId id="380" r:id="rId44"/>
    <p:sldId id="378" r:id="rId45"/>
    <p:sldId id="379" r:id="rId46"/>
    <p:sldId id="383" r:id="rId47"/>
    <p:sldId id="381" r:id="rId48"/>
    <p:sldId id="285" r:id="rId49"/>
    <p:sldId id="384" r:id="rId50"/>
    <p:sldId id="385" r:id="rId51"/>
    <p:sldId id="387" r:id="rId52"/>
    <p:sldId id="388" r:id="rId53"/>
    <p:sldId id="389" r:id="rId54"/>
    <p:sldId id="386" r:id="rId55"/>
    <p:sldId id="392" r:id="rId56"/>
    <p:sldId id="393" r:id="rId57"/>
  </p:sldIdLst>
  <p:sldSz cx="9144000" cy="5715000" type="screen16x1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5KnoTz2uDh4GwlgHJ+JDYA==" hashData="rcM/zUYC0/PEyiTup5XwrMsTh/A="/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222" autoAdjust="0"/>
    <p:restoredTop sz="94660"/>
  </p:normalViewPr>
  <p:slideViewPr>
    <p:cSldViewPr>
      <p:cViewPr>
        <p:scale>
          <a:sx n="60" d="100"/>
          <a:sy n="60" d="100"/>
        </p:scale>
        <p:origin x="634" y="365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E35DBF1-0F26-4E81-8326-29767853DD28}" type="datetimeFigureOut">
              <a:rPr lang="es-ES"/>
              <a:pPr/>
              <a:t>16/04/2025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B76155F-5266-433E-B31A-566F06DDF0E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71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99E05CC-3F58-4615-9092-B094A55BA3F6}" type="slidenum">
              <a:rPr lang="es-ES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81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6067B21-FF93-4176-A92D-FD2A3D001B2E}" type="slidenum">
              <a:rPr lang="es-ES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71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99E05CC-3F58-4615-9092-B094A55BA3F6}" type="slidenum">
              <a:rPr lang="es-ES"/>
              <a:pPr/>
              <a:t>48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76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EC8D68-C638-4876-8850-7F98B8839B7F}" type="datetimeFigureOut">
              <a:rPr lang="es-ES"/>
              <a:pPr/>
              <a:t>16/04/2025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398EEB-1320-4225-B32A-5049489944B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AF3A69-93E1-475D-B684-D65961EB78DF}" type="datetimeFigureOut">
              <a:rPr lang="es-ES"/>
              <a:pPr/>
              <a:t>16/04/2025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415B6D-57E0-4E00-A96A-AC627D950CF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3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2FB29E2-CBF4-4334-9695-4120848ACE6F}" type="datetimeFigureOut">
              <a:rPr lang="es-ES"/>
              <a:pPr/>
              <a:t>16/04/2025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21FFB4-9A63-4F4C-9B3F-EA34EF34368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1B15B-58A3-4B5D-87A1-C4321A565D5A}" type="datetimeFigureOut">
              <a:rPr lang="es-ES"/>
              <a:pPr/>
              <a:t>16/04/2025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A6B26B-D5B4-4D31-8A1E-CC0640A959C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4C5F8A0-9D71-4CF8-BE20-BC893BF855E9}" type="datetimeFigureOut">
              <a:rPr lang="es-ES"/>
              <a:pPr/>
              <a:t>16/04/2025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950669-0AB5-4273-968B-B0653A48C8D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D2534E-DDA6-4678-89F9-230829CF9879}" type="datetimeFigureOut">
              <a:rPr lang="es-ES"/>
              <a:pPr/>
              <a:t>16/04/2025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2E1EF3-4269-49D8-BC9E-BB689FE2F24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578EA1F-A4C4-49D5-9775-6A8A04C94E12}" type="datetimeFigureOut">
              <a:rPr lang="es-ES"/>
              <a:pPr/>
              <a:t>16/04/2025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E0FFE4-A9F0-4207-BFFA-73034597B2B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2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4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98C7B2-5158-4922-9301-8A5CC5F117AC}" type="datetimeFigureOut">
              <a:rPr lang="es-ES"/>
              <a:pPr/>
              <a:t>16/04/2025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B98EDB-F934-4170-8107-6C21D80918E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65310C-4303-4DFB-98CD-DC47836A528F}" type="datetimeFigureOut">
              <a:rPr lang="es-ES"/>
              <a:pPr/>
              <a:t>16/04/2025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95EDD8-2D47-490C-887D-749D9D2DE0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4483DE2-1516-49B8-9F76-871A4334E385}" type="datetimeFigureOut">
              <a:rPr lang="es-ES"/>
              <a:pPr/>
              <a:t>16/04/2025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001163-E6A3-461D-9DD4-55E3C1881B8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70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70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F406553-2186-41A1-A007-87A9F22ADE01}" type="datetimeFigureOut">
              <a:rPr lang="es-ES"/>
              <a:pPr/>
              <a:t>16/04/2025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88C9B5-D646-405F-90A4-E91A9C465D2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8848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C5807382-28EC-4614-8C54-5A7818DB9706}" type="datetimeFigureOut">
              <a:rPr lang="es-ES"/>
              <a:pPr/>
              <a:t>16/04/2025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0713C724-5615-4D77-88D0-6AFA497595FA}" type="slidenum">
              <a:rPr lang="es-ES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6998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WordArt 4"/>
          <p:cNvSpPr>
            <a:spLocks noChangeArrowheads="1" noChangeShapeType="1" noTextEdit="1"/>
          </p:cNvSpPr>
          <p:nvPr/>
        </p:nvSpPr>
        <p:spPr bwMode="auto">
          <a:xfrm>
            <a:off x="1331913" y="1489075"/>
            <a:ext cx="6480175" cy="80010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</a:t>
            </a: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Fotografía Recopilada de internet </a:t>
            </a:r>
          </a:p>
        </p:txBody>
      </p:sp>
      <p:sp>
        <p:nvSpPr>
          <p:cNvPr id="16389" name="WordArt 5"/>
          <p:cNvSpPr>
            <a:spLocks noChangeArrowheads="1" noChangeShapeType="1" noTextEdit="1"/>
          </p:cNvSpPr>
          <p:nvPr/>
        </p:nvSpPr>
        <p:spPr bwMode="auto">
          <a:xfrm>
            <a:off x="1259632" y="2569468"/>
            <a:ext cx="6408737" cy="7207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5273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</a:t>
            </a: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Creación y Diseño: </a:t>
            </a:r>
          </a:p>
        </p:txBody>
      </p:sp>
      <p:sp>
        <p:nvSpPr>
          <p:cNvPr id="16390" name="WordArt 6"/>
          <p:cNvSpPr>
            <a:spLocks noChangeArrowheads="1" noChangeShapeType="1" noTextEdit="1"/>
          </p:cNvSpPr>
          <p:nvPr/>
        </p:nvSpPr>
        <p:spPr bwMode="auto">
          <a:xfrm>
            <a:off x="1619250" y="3794125"/>
            <a:ext cx="5761038" cy="654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pt-BR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009900"/>
                  </a:prstShdw>
                </a:effectLst>
                <a:latin typeface="High Tower Text"/>
              </a:rPr>
              <a:t> </a:t>
            </a:r>
            <a:r>
              <a:rPr lang="pt-BR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00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V I C E N T E  G A R C Í A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00FF00"/>
                  </a:gs>
                  <a:gs pos="100000">
                    <a:srgbClr val="009900"/>
                  </a:gs>
                </a:gsLst>
                <a:lin ang="5400000" scaled="1"/>
              </a:gradFill>
              <a:effectLst>
                <a:prstShdw prst="shdw17" dist="17961" dir="13500000">
                  <a:srgbClr val="009900"/>
                </a:prstShdw>
                <a:reflection blurRad="6350" stA="60000" endA="900" endPos="58000" dir="5400000" sy="-100000" algn="bl" rotWithShape="0"/>
              </a:effectLst>
              <a:latin typeface="High Tower Text"/>
            </a:endParaRPr>
          </a:p>
        </p:txBody>
      </p:sp>
      <p:sp>
        <p:nvSpPr>
          <p:cNvPr id="16391" name="WordArt 7"/>
          <p:cNvSpPr>
            <a:spLocks noChangeArrowheads="1" noChangeShapeType="1" noTextEdit="1"/>
          </p:cNvSpPr>
          <p:nvPr/>
        </p:nvSpPr>
        <p:spPr bwMode="auto">
          <a:xfrm>
            <a:off x="2916238" y="4657725"/>
            <a:ext cx="3240087" cy="695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</a:t>
            </a:r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Automático</a:t>
            </a:r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</a:t>
            </a:r>
          </a:p>
        </p:txBody>
      </p:sp>
      <p:sp>
        <p:nvSpPr>
          <p:cNvPr id="10" name="WordArt 3"/>
          <p:cNvSpPr>
            <a:spLocks noChangeArrowheads="1" noChangeShapeType="1" noTextEdit="1"/>
          </p:cNvSpPr>
          <p:nvPr/>
        </p:nvSpPr>
        <p:spPr bwMode="auto">
          <a:xfrm>
            <a:off x="1042988" y="120650"/>
            <a:ext cx="6985000" cy="10795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47852"/>
              </a:avLst>
            </a:prstTxWarp>
            <a:scene3d>
              <a:camera prst="perspectiveAbove"/>
              <a:lightRig rig="legacyNormal3" dir="t"/>
            </a:scene3d>
            <a:sp3d extrusionH="887400" prstMaterial="legacyMatte">
              <a:bevelT w="38100" h="38100" prst="angle"/>
              <a:extrusionClr>
                <a:srgbClr val="0066CC"/>
              </a:extrusionClr>
            </a:sp3d>
          </a:bodyPr>
          <a:lstStyle/>
          <a:p>
            <a:pPr algn="ctr">
              <a:defRPr/>
            </a:pPr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</a:t>
            </a:r>
            <a:r>
              <a:rPr lang="fr-FR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Historias </a:t>
            </a:r>
            <a:r>
              <a:rPr lang="fr-FR" sz="3600" kern="10" dirty="0" err="1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del</a:t>
            </a:r>
            <a:r>
              <a:rPr lang="fr-FR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 </a:t>
            </a:r>
            <a:r>
              <a:rPr lang="fr-FR" sz="3600" kern="10" dirty="0" err="1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Correo</a:t>
            </a:r>
            <a:r>
              <a:rPr lang="fr-FR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 </a:t>
            </a:r>
            <a:endParaRPr lang="es-ES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</a:gradFill>
              <a:effectLst>
                <a:reflection blurRad="6350" stA="60000" endA="900" endPos="58000" dir="5400000" sy="-100000" algn="bl" rotWithShape="0"/>
              </a:effectLst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3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3" presetClass="entr" presetSubtype="16" repeatCount="3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411760" y="0"/>
            <a:ext cx="36856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glow" dir="tl">
                <a:rot lat="0" lon="0" rev="5400000"/>
              </a:lightRig>
            </a:scene3d>
            <a:sp3d extrusionH="57150" contourW="12700">
              <a:bevelT w="25400" h="25400" prst="angle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El Correo </a:t>
            </a:r>
            <a:endParaRPr lang="es-E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23528" y="1129308"/>
            <a:ext cx="84969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Hablar del correo es hablar de la comunicación, y la comunicación en sus diferentes formas, es tan antigua como el ser humano. Por eso, desde las épocas más remotas y a lo largo de toda su historia, las huellas y los testimonios del hombre demuestran de manera incontestable, que nunca ha dejado de comunicarse con sus semejantes, amigos o enemigos, para afrontar las vicisitudes y contratiempos con los que se ha encontrado.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23528" y="3505572"/>
            <a:ext cx="861806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Cuanta más complejidad adquiría la formación de núcleos humanos</a:t>
            </a:r>
          </a:p>
          <a:p>
            <a:r>
              <a:rPr lang="es-ES" sz="2000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(agrupaciones, poblados, tribus), más acuciante era la necesidad de </a:t>
            </a:r>
          </a:p>
          <a:p>
            <a:r>
              <a:rPr lang="es-ES" sz="2000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hablar, discutir, planificar y organizar, si bien al principio de esto </a:t>
            </a:r>
          </a:p>
          <a:p>
            <a:r>
              <a:rPr lang="es-ES" sz="2000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debió de ser sumamente difícil: encontrar un lenguaje que pudiera </a:t>
            </a:r>
          </a:p>
          <a:p>
            <a:r>
              <a:rPr lang="es-ES" sz="2000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ser aceptado y comprendido por un amplio grupo de individuos.</a:t>
            </a:r>
          </a:p>
          <a:p>
            <a:r>
              <a:rPr lang="es-ES" sz="2000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Tuvo que ser una aventura extremadamente complicada.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76000">
        <p:randomBar dir="vert"/>
      </p:transition>
    </mc:Choice>
    <mc:Fallback>
      <p:transition spd="slow" advTm="7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3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0 cañon de cuñ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30 cañon de cuñ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395536" y="4873724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Han pasado cinco siglos y medio desde que los Reyes Católicos nombraran a Juan de Santa Coloma,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Trotero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Mayor en "todos nuestros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regnos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señoríos".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21000">
        <p14:vortex dir="r"/>
        <p:sndAc>
          <p:stSnd loop="1">
            <p:snd r:embed="rId2" name="Variadas.wav"/>
          </p:stSnd>
        </p:sndAc>
      </p:transition>
    </mc:Choice>
    <mc:Fallback>
      <p:transition spd="slow" advTm="21000">
        <p:fade/>
        <p:sndAc>
          <p:stSnd loop="1">
            <p:snd r:embed="rId2" name="Variad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191758755_47098cdd28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051720" y="0"/>
            <a:ext cx="504056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7092950" y="0"/>
            <a:ext cx="2051050" cy="571500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571604" cy="57150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2051050" cy="571500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pic>
        <p:nvPicPr>
          <p:cNvPr id="10" name="9 Imagen" descr="4191758755_47098cdd28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051720" y="0"/>
            <a:ext cx="504056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1" name="10 Rectángulo"/>
          <p:cNvSpPr/>
          <p:nvPr/>
        </p:nvSpPr>
        <p:spPr>
          <a:xfrm>
            <a:off x="2051050" y="0"/>
            <a:ext cx="5041900" cy="5715000"/>
          </a:xfrm>
          <a:prstGeom prst="rect">
            <a:avLst/>
          </a:prstGeom>
          <a:solidFill>
            <a:schemeClr val="tx1">
              <a:lumMod val="8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755576" y="4297660"/>
            <a:ext cx="763542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Sabido es que el fuego ha sido el gran invento de la humanidad hasta el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punto de que con toda probabilidad, puede considerarse el inicio de la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civilización. En esta ilustración podemos ver a un indígena que atiza el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fuego para transmitir un mensaje. 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29000">
        <p14:vortex dir="d"/>
      </p:transition>
    </mc:Choice>
    <mc:Fallback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23189_640p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3999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lumMod val="8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2" name="11 Imagen" descr="723189_640px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24721E"/>
              </a:clrFrom>
              <a:clrTo>
                <a:srgbClr val="24721E">
                  <a:alpha val="0"/>
                </a:srgbClr>
              </a:clrTo>
            </a:clrChange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gradFill flip="none" rotWithShape="1">
            <a:gsLst>
              <a:gs pos="0">
                <a:srgbClr val="FFEFD1">
                  <a:alpha val="35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0"/>
            <a:tileRect/>
          </a:gra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3" name="12 Rectángulo"/>
          <p:cNvSpPr/>
          <p:nvPr/>
        </p:nvSpPr>
        <p:spPr>
          <a:xfrm>
            <a:off x="827584" y="553244"/>
            <a:ext cx="7488832" cy="4608512"/>
          </a:xfrm>
          <a:prstGeom prst="rect">
            <a:avLst/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95536" y="4297660"/>
            <a:ext cx="843051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señales de humo se utilizaban habitualmente para establecer comunicación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dos puntos que se encontraban a una gran distancia uno de otro. La luz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día o la oscuridad de la noche eran las que determinaban  que se utilizara el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humo o el fuego como medio de transmisión.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1000">
        <p14:shred pattern="rectangle"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1 cañon de car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3999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31 cañon de car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3999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251520" y="4657700"/>
            <a:ext cx="8640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diligencia ofrecía un servicio regular y un itinerario fijo entre dos poblaciones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alejadas entre sí y, a lo largo de su trayecto fijo y periódico, tenía varias estaciones,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las cuales paraba para descargar y cargar además de cambiar sus caballos.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0">
        <p14:shred pattern="rectangle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895138" y="476250"/>
            <a:ext cx="63500" cy="60325"/>
          </a:xfrm>
          <a:effectLst>
            <a:outerShdw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5715003"/>
            <a:ext cx="45719" cy="3809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 flipH="1">
            <a:off x="10501322" y="6131744"/>
            <a:ext cx="428660" cy="11902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7" y="6072173"/>
            <a:ext cx="45719" cy="3809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33" y="357172"/>
            <a:ext cx="71439" cy="119063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4941110"/>
            <a:ext cx="142876" cy="238087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5" name="14 Imagen" descr="2147211558_ec3db93b13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627784" y="0"/>
            <a:ext cx="396044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6" name="15 Rectángulo"/>
          <p:cNvSpPr/>
          <p:nvPr/>
        </p:nvSpPr>
        <p:spPr>
          <a:xfrm>
            <a:off x="2627784" y="0"/>
            <a:ext cx="3960440" cy="5715000"/>
          </a:xfrm>
          <a:prstGeom prst="rect">
            <a:avLst/>
          </a:prstGeom>
          <a:solidFill>
            <a:schemeClr val="tx2">
              <a:lumMod val="9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2627784" y="0"/>
            <a:ext cx="3960440" cy="5715000"/>
          </a:xfrm>
          <a:prstGeom prst="rect">
            <a:avLst/>
          </a:prstGeom>
          <a:solidFill>
            <a:schemeClr val="tx1">
              <a:lumMod val="9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6588225" y="0"/>
            <a:ext cx="1296143" cy="571500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7884368" y="0"/>
            <a:ext cx="1259632" cy="571500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1331640" y="0"/>
            <a:ext cx="1296144" cy="571500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1331640" cy="571500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39552" y="4657700"/>
            <a:ext cx="79816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Primeros jinetes del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Pony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Express: Billy Richardson, Johnny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Fry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Charles y </a:t>
            </a:r>
          </a:p>
          <a:p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Gus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Cliff. Los jinetes del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Pony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Express, que no podían pesar más de 56 kg.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tuvieron que enfrentarse a multitud de peligros de todo tipo.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26000">
        <p14:vortex dir="u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an_Francisco_California_Av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b="1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79512" y="4657700"/>
            <a:ext cx="8568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Pertenecer a la empresa suponía para ellos tener que recorrer grandes distancias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montados a caballo, por terrenos abruptos e incómodos, desafiar una climatología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muchas veces adversa.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4000">
        <p:blinds dir="vert"/>
      </p:transition>
    </mc:Choice>
    <mc:Fallback>
      <p:transition spd="slow" advTm="2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la asuncion-kentuck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195736" y="0"/>
            <a:ext cx="475252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0243" name="4 CuadroTexto"/>
          <p:cNvSpPr txBox="1">
            <a:spLocks noChangeArrowheads="1"/>
          </p:cNvSpPr>
          <p:nvPr/>
        </p:nvSpPr>
        <p:spPr bwMode="auto">
          <a:xfrm>
            <a:off x="0" y="619125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195513" y="0"/>
            <a:ext cx="4752975" cy="5715000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948488" y="0"/>
            <a:ext cx="2195512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2195513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Elipse"/>
          <p:cNvSpPr/>
          <p:nvPr/>
        </p:nvSpPr>
        <p:spPr>
          <a:xfrm>
            <a:off x="7092950" y="912813"/>
            <a:ext cx="1871663" cy="3960812"/>
          </a:xfrm>
          <a:prstGeom prst="ellipse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Elipse"/>
          <p:cNvSpPr/>
          <p:nvPr/>
        </p:nvSpPr>
        <p:spPr>
          <a:xfrm>
            <a:off x="250825" y="912813"/>
            <a:ext cx="1800225" cy="3889375"/>
          </a:xfrm>
          <a:prstGeom prst="ellipse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39552" y="4297660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los jinetes más famosos del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Pony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Express puede mencionarse a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William F.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Cody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“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Búffalo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Bill” (1846-1917), famoso por haber sido capaz de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mantenerse 22 horas seguidas montado a caballo desde la Red Butte hasta </a:t>
            </a:r>
          </a:p>
          <a:p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Pacific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Springs y viceversa, una distancia de unos 480 km.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34000">
        <p14:vortex dir="d"/>
      </p:transition>
    </mc:Choice>
    <mc:Fallback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7" grpId="0" animBg="1"/>
      <p:bldP spid="8" grpId="0" animBg="1"/>
      <p:bldP spid="8" grpId="1" animBg="1"/>
      <p:bldP spid="19" grpId="0" animBg="1"/>
      <p:bldP spid="19" grpId="1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t="75200" r="50000"/>
          <a:stretch>
            <a:fillRect/>
          </a:stretch>
        </p:blipFill>
        <p:spPr bwMode="auto">
          <a:xfrm>
            <a:off x="0" y="4297660"/>
            <a:ext cx="4572000" cy="1417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l="50000" t="75200"/>
          <a:stretch>
            <a:fillRect/>
          </a:stretch>
        </p:blipFill>
        <p:spPr bwMode="auto">
          <a:xfrm>
            <a:off x="4572000" y="4297660"/>
            <a:ext cx="4572001" cy="1417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t="50000" r="50000" b="24800"/>
          <a:stretch>
            <a:fillRect/>
          </a:stretch>
        </p:blipFill>
        <p:spPr bwMode="auto">
          <a:xfrm>
            <a:off x="0" y="2857500"/>
            <a:ext cx="45720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l="50000" t="50000" b="24800"/>
          <a:stretch>
            <a:fillRect/>
          </a:stretch>
        </p:blipFill>
        <p:spPr bwMode="auto">
          <a:xfrm>
            <a:off x="4572000" y="2857500"/>
            <a:ext cx="45720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t="24800" r="50000" b="50000"/>
          <a:stretch>
            <a:fillRect/>
          </a:stretch>
        </p:blipFill>
        <p:spPr bwMode="auto">
          <a:xfrm>
            <a:off x="0" y="1417340"/>
            <a:ext cx="45720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l="50000" t="24800" b="50000"/>
          <a:stretch>
            <a:fillRect/>
          </a:stretch>
        </p:blipFill>
        <p:spPr bwMode="auto">
          <a:xfrm>
            <a:off x="4572000" y="1417340"/>
            <a:ext cx="45720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l="50000" b="75200"/>
          <a:stretch>
            <a:fillRect/>
          </a:stretch>
        </p:blipFill>
        <p:spPr bwMode="auto">
          <a:xfrm>
            <a:off x="4572000" y="0"/>
            <a:ext cx="4572000" cy="1417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r="50000" b="75200"/>
          <a:stretch>
            <a:fillRect/>
          </a:stretch>
        </p:blipFill>
        <p:spPr bwMode="auto">
          <a:xfrm>
            <a:off x="0" y="0"/>
            <a:ext cx="4572000" cy="1417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683568" y="4369668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Diligencia durante un viaje por Dakota del Sur (1888). Generalmente los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vehículos que se utilizaban en los trayectos del este al oeste americano, eran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Covered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Wagons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Su estructura era fuerte pero ligera, para no castigar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excesivamente a los caballos.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30000">
        <p15:prstTrans prst="peelOff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2" cstate="print"/>
          <a:srcRect b="75200"/>
          <a:stretch>
            <a:fillRect/>
          </a:stretch>
        </p:blipFill>
        <p:spPr bwMode="auto">
          <a:xfrm>
            <a:off x="0" y="0"/>
            <a:ext cx="9144000" cy="1417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2" cstate="print"/>
          <a:srcRect t="24800" b="50000"/>
          <a:stretch>
            <a:fillRect/>
          </a:stretch>
        </p:blipFill>
        <p:spPr bwMode="auto">
          <a:xfrm>
            <a:off x="0" y="1417340"/>
            <a:ext cx="9143999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2" cstate="print"/>
          <a:srcRect t="50000" b="24800"/>
          <a:stretch>
            <a:fillRect/>
          </a:stretch>
        </p:blipFill>
        <p:spPr bwMode="auto">
          <a:xfrm>
            <a:off x="0" y="2857500"/>
            <a:ext cx="91440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2" cstate="print"/>
          <a:srcRect t="75200"/>
          <a:stretch>
            <a:fillRect/>
          </a:stretch>
        </p:blipFill>
        <p:spPr bwMode="auto">
          <a:xfrm>
            <a:off x="0" y="4297660"/>
            <a:ext cx="9144000" cy="1417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251520" y="4585692"/>
            <a:ext cx="8568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bien la aparición del ferrocarril abrió el camino a la desaparición de la diligencia,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todavía subsistió durante muchos años, prestando sus servicios a zonas a las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cuales el ferrocarril no podía llegar.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26000">
        <p15:prstTrans prst="peelOff" invX="1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io_0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195736" y="0"/>
            <a:ext cx="468052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2195736" y="0"/>
            <a:ext cx="4680520" cy="5715000"/>
          </a:xfrm>
          <a:prstGeom prst="rect">
            <a:avLst/>
          </a:prstGeom>
          <a:solidFill>
            <a:schemeClr val="tx1">
              <a:lumMod val="85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876256" y="0"/>
            <a:ext cx="2267744" cy="5715000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2195736" cy="5715000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195736" y="0"/>
            <a:ext cx="4680520" cy="5715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Ordenar"/>
          <p:cNvSpPr/>
          <p:nvPr/>
        </p:nvSpPr>
        <p:spPr>
          <a:xfrm>
            <a:off x="7740352" y="625252"/>
            <a:ext cx="503238" cy="2160588"/>
          </a:xfrm>
          <a:prstGeom prst="flowChartSor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Ordenar"/>
          <p:cNvSpPr/>
          <p:nvPr/>
        </p:nvSpPr>
        <p:spPr>
          <a:xfrm>
            <a:off x="7740352" y="2713484"/>
            <a:ext cx="503238" cy="2160588"/>
          </a:xfrm>
          <a:prstGeom prst="flowChartSor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Ordenar"/>
          <p:cNvSpPr/>
          <p:nvPr/>
        </p:nvSpPr>
        <p:spPr>
          <a:xfrm>
            <a:off x="827584" y="697260"/>
            <a:ext cx="503237" cy="2160587"/>
          </a:xfrm>
          <a:prstGeom prst="flowChartSor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Ordenar"/>
          <p:cNvSpPr/>
          <p:nvPr/>
        </p:nvSpPr>
        <p:spPr>
          <a:xfrm>
            <a:off x="827584" y="2785492"/>
            <a:ext cx="503237" cy="2159000"/>
          </a:xfrm>
          <a:prstGeom prst="flowChartSor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323528" y="4657700"/>
            <a:ext cx="86228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Cartero. </a:t>
            </a:r>
            <a:r>
              <a:rPr lang="es-ES" sz="2000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es un cartero? 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términos generales, un cartero es la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 cuyo oficio consiste en recoger el correo de los usuarios, clasificarlo,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ordenarlo y entregarlo a su destinatario de acuerdo con la normativa de cada país.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29000">
        <p14:glitter dir="u" pattern="hexagon"/>
      </p:transition>
    </mc:Choice>
    <mc:Fallback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na María\Desktop\25299y.jpg"/>
          <p:cNvPicPr>
            <a:picLocks noChangeAspect="1" noChangeArrowheads="1"/>
          </p:cNvPicPr>
          <p:nvPr/>
        </p:nvPicPr>
        <p:blipFill>
          <a:blip r:embed="rId2" cstate="print"/>
          <a:srcRect r="50000" b="50000"/>
          <a:stretch>
            <a:fillRect/>
          </a:stretch>
        </p:blipFill>
        <p:spPr bwMode="auto">
          <a:xfrm>
            <a:off x="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C:\Users\Ana María\Desktop\25299y.jpg"/>
          <p:cNvPicPr>
            <a:picLocks noChangeAspect="1" noChangeArrowheads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C:\Users\Ana María\Desktop\25299y.jpg"/>
          <p:cNvPicPr>
            <a:picLocks noChangeAspect="1" noChangeArrowheads="1"/>
          </p:cNvPicPr>
          <p:nvPr/>
        </p:nvPicPr>
        <p:blipFill>
          <a:blip r:embed="rId2" cstate="print"/>
          <a:srcRect t="50000" r="50000"/>
          <a:stretch>
            <a:fillRect/>
          </a:stretch>
        </p:blipFill>
        <p:spPr bwMode="auto">
          <a:xfrm>
            <a:off x="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C:\Users\Ana María\Desktop\25299y.jpg"/>
          <p:cNvPicPr>
            <a:picLocks noChangeAspect="1" noChangeArrowheads="1"/>
          </p:cNvPicPr>
          <p:nvPr/>
        </p:nvPicPr>
        <p:blipFill>
          <a:blip r:embed="rId2" cstate="print"/>
          <a:srcRect l="50000" t="50000"/>
          <a:stretch>
            <a:fillRect/>
          </a:stretch>
        </p:blipFill>
        <p:spPr bwMode="auto">
          <a:xfrm>
            <a:off x="4572000" y="2857500"/>
            <a:ext cx="4571999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395536" y="4585692"/>
            <a:ext cx="842493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200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Cartero rural a mediados del siglo XX. </a:t>
            </a:r>
            <a:r>
              <a:rPr lang="es-ES" sz="2000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oficio de cartero. 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el hecho de depender del Estado, los carteros tenían que someterse a un régimen estricto e incluso hubo momentos difíciles en los cuales fueron militarizados.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27000">
        <p14:glitter pattern="hexagon"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usas mas guap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907704" y="0"/>
            <a:ext cx="54006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00113" cy="5715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900113" y="0"/>
            <a:ext cx="1028700" cy="5715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286625" y="0"/>
            <a:ext cx="957263" cy="5715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8243888" y="0"/>
            <a:ext cx="900112" cy="5715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8143900" y="0"/>
            <a:ext cx="214314" cy="57150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908175" y="0"/>
            <a:ext cx="5400675" cy="5715000"/>
          </a:xfrm>
          <a:prstGeom prst="rect">
            <a:avLst/>
          </a:prstGeom>
          <a:solidFill>
            <a:schemeClr val="tx1"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195736" y="193205"/>
            <a:ext cx="4824536" cy="5256583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23528" y="4369668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de las noticias más antiguas sobre los carteros en España, corresponde a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Madrid y es del 8 de octubre de 1756. según ella, la capital contaba en aquellas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fechas con 12 repartidores de correo por la ciudad y el asesor de la Renta de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Correos, dio rango especial a las personas que prestaban este servicio.  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34000">
        <p14:glitter dir="d" pattern="hexagon"/>
      </p:transition>
    </mc:Choice>
    <mc:Fallback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2" grpId="0" animBg="1"/>
      <p:bldP spid="11" grpId="0" animBg="1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71534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835696" y="0"/>
            <a:ext cx="547260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835150" cy="571500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0800000" scaled="0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308850" y="0"/>
            <a:ext cx="1835150" cy="571500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0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835150" y="0"/>
            <a:ext cx="5473700" cy="5715000"/>
          </a:xfrm>
          <a:prstGeom prst="rect">
            <a:avLst/>
          </a:prstGeom>
          <a:solidFill>
            <a:schemeClr val="tx1">
              <a:lumMod val="75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051720" y="193204"/>
            <a:ext cx="5040560" cy="5256584"/>
          </a:xfrm>
          <a:prstGeom prst="rect">
            <a:avLst/>
          </a:prstGeom>
          <a:solidFill>
            <a:schemeClr val="tx1"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51520" y="4369668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la época colonial española, ante la formación de grandes ciudades,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poblados mineros, poblaciones agrícolas y núcleos portuarios, se hizo necesaria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creación de una red postal, que se estableció sobre el trazado de los caminos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reales y de herradura existentes en la época.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33000">
        <p:blinds/>
      </p:transition>
    </mc:Choice>
    <mc:Fallback>
      <p:transition spd="slow" advTm="33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57765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63688" y="0"/>
            <a:ext cx="561662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763713" cy="5715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80288" y="0"/>
            <a:ext cx="1763712" cy="5715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63713" y="0"/>
            <a:ext cx="5616575" cy="5715000"/>
          </a:xfrm>
          <a:prstGeom prst="rect">
            <a:avLst/>
          </a:prstGeom>
          <a:solidFill>
            <a:schemeClr val="tx1">
              <a:lumMod val="75000"/>
              <a:alpha val="74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123728" y="337220"/>
            <a:ext cx="4896544" cy="504056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67544" y="4657700"/>
            <a:ext cx="83150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las reformas que los Borbones implantaron en todo el territorio de dominio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español, el servicio de correos que hasta el momento había estado gestionado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particulares, pasó a ser gestionado por el Estado.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6000">
        <p:comb dir="vert"/>
      </p:transition>
    </mc:Choice>
    <mc:Fallback>
      <p:transition spd="slow" advTm="26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2 Albert-Einstein-Summer-1939-Nassau-Point-Long-Island-N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"/>
            <a:ext cx="9144000" cy="5953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02 Albert-Einstein-Summer-1939-Nassau-Point-Long-Island-N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"/>
            <a:ext cx="9144000" cy="5953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1475656" y="4873724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Ello llevó a la creación en el siglo XVIII de la figura del cartero, cuyo nombre aparece por primera vez en la Ordenanza General de 1762.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9000">
        <p14:ripple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3991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339752" y="0"/>
            <a:ext cx="4536504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 rot="10800000">
            <a:off x="0" y="0"/>
            <a:ext cx="2339752" cy="5715000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876256" y="0"/>
            <a:ext cx="2267744" cy="5715000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339752" y="0"/>
            <a:ext cx="4536504" cy="5715000"/>
          </a:xfrm>
          <a:prstGeom prst="rect">
            <a:avLst/>
          </a:prstGeom>
          <a:solidFill>
            <a:schemeClr val="tx1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2339752" y="0"/>
            <a:ext cx="4536504" cy="5715000"/>
          </a:xfrm>
          <a:prstGeom prst="rect">
            <a:avLst/>
          </a:prstGeom>
          <a:solidFill>
            <a:schemeClr val="tx1"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39552" y="4369668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primer cartero de oficio del cual se tiene noticia en la Nueva España fue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Joseph Lazcano, quien se encargaba de repartir cartas y paquetes y, una vez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entregados, cobraba al destinatario el importe que el administrador del servicio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había apuntado en el envoltorio.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31000">
        <p14:glitter dir="u"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2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3275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483768" y="0"/>
            <a:ext cx="4104456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483768" cy="5715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588224" y="0"/>
            <a:ext cx="2555776" cy="5715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483768" y="0"/>
            <a:ext cx="4104456" cy="5715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483768" y="265212"/>
            <a:ext cx="4104456" cy="5184576"/>
          </a:xfrm>
          <a:prstGeom prst="rect">
            <a:avLst/>
          </a:prstGeom>
          <a:solidFill>
            <a:schemeClr val="tx1">
              <a:lumMod val="6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39552" y="4873724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primer cartero del cual se tiene noticia en Buenos Aires fue Bruno Ramírez,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se estrenó en el servicio el 14 de septiembre de 1771.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9000">
        <p14:glitter dir="d" pattern="hexagon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arz-a273275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63713" y="0"/>
            <a:ext cx="56165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763713" cy="5715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80288" y="0"/>
            <a:ext cx="1763712" cy="5715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63713" y="0"/>
            <a:ext cx="5616575" cy="5715000"/>
          </a:xfrm>
          <a:prstGeom prst="rect">
            <a:avLst/>
          </a:prstGeom>
          <a:solidFill>
            <a:schemeClr val="tx1">
              <a:lumMod val="9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3558" name="Rectangle 13"/>
          <p:cNvSpPr>
            <a:spLocks noChangeArrowheads="1"/>
          </p:cNvSpPr>
          <p:nvPr/>
        </p:nvSpPr>
        <p:spPr bwMode="auto">
          <a:xfrm>
            <a:off x="-3176588" y="-609600"/>
            <a:ext cx="2794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es-ES" sz="1100"/>
              <a:t/>
            </a:r>
            <a:br>
              <a:rPr lang="es-ES" sz="1100"/>
            </a:br>
            <a:r>
              <a:rPr lang="es-ES"/>
              <a:t/>
            </a:r>
            <a:br>
              <a:rPr lang="es-ES"/>
            </a:br>
            <a:r>
              <a:rPr lang="es-ES" sz="1000">
                <a:solidFill>
                  <a:srgbClr val="323131"/>
                </a:solidFill>
                <a:latin typeface="Tahoma" pitchFamily="34" charset="0"/>
                <a:cs typeface="Tahoma" pitchFamily="34" charset="0"/>
              </a:rPr>
              <a:t>      </a:t>
            </a:r>
            <a:r>
              <a:rPr lang="es-ES" sz="1100"/>
              <a:t> </a:t>
            </a:r>
            <a:endParaRPr lang="es-ES" sz="1000">
              <a:solidFill>
                <a:srgbClr val="32313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763713" y="265212"/>
            <a:ext cx="5616575" cy="5184576"/>
          </a:xfrm>
          <a:prstGeom prst="rect">
            <a:avLst/>
          </a:prstGeom>
          <a:solidFill>
            <a:schemeClr val="tx1">
              <a:lumMod val="6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95536" y="465770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cartero urbano. Igual que en otros muchos países, en España el servicio de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correo de las ciudades se organizaba a través de las estafetas u oficinas a cuyo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frente estaba el cartero mayor que tenía a sus órdenes un equipo de carteras.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29000">
        <p15:prstTrans prst="prestige"/>
      </p:transition>
    </mc:Choice>
    <mc:Fallback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4 Desembarco en la Playa Omaha en la mañana del 6 de junio de 19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097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4 Desembarco en la Playa Omaha en la mañana del 6 de junio de 19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097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683568" y="4657700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carteros se encargaban de recoger la correspondencia de los buzones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distribuidos por la ciudad para llevarla a la estafeta. Allí se separaba el correo ordinario del certificado y se distribuía por zonas. 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6000">
        <p14:shred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5 mascaron de pro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169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45 mascaron de pro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169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611560" y="4369668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vez clasificada la correspondencia y verificada la corrección del franqueo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correspondiente, con el tampón se matasellaban los sellos. Acto seguido la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correspondencia estaba en condiciones de salir de la oficina para ser entregada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su destinatario.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1000">
        <p14:shred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ez_maninwhitesuiti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907704" y="0"/>
            <a:ext cx="5328591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908175" cy="5715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190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235825" y="0"/>
            <a:ext cx="1908175" cy="5715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 w="190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051050" y="217488"/>
            <a:ext cx="5041900" cy="5280025"/>
          </a:xfrm>
          <a:prstGeom prst="rect">
            <a:avLst/>
          </a:prstGeom>
          <a:solidFill>
            <a:schemeClr val="tx2">
              <a:lumMod val="9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95536" y="4369668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trasladamos a Estados Unidos donde el general Joseph Black Jack </a:t>
            </a:r>
          </a:p>
          <a:p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Pershing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con el objetivo de mejorar la comunicación de las tropas que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luchaban en el frente europeo, organizó en 1917 un equipo de operadoras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telefónicas que formaban parte del ejército.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30000">
        <p14:prism isInverted="1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2 pistolas y trabuc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52 pistolas y trabuc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323528" y="4369668"/>
            <a:ext cx="854592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ello fueron seleccionadas 450 mujeres entre 7.000 candidatas, que debían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hablar francés, ser universitarias y estar solteras. Coloquialmente las llamaron las</a:t>
            </a:r>
          </a:p>
          <a:p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Hello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Girls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se caracterizaron por su labor cuidada y el buen trabajo que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dispensaban a sus interlocutores. Esta idea se extendió pronto a otros países.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5000">
        <p14:flash/>
      </p:transition>
    </mc:Choice>
    <mc:Fallback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la asuncion-kentuck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267744" y="0"/>
            <a:ext cx="4608512" cy="6025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0243" name="4 CuadroTexto"/>
          <p:cNvSpPr txBox="1">
            <a:spLocks noChangeArrowheads="1"/>
          </p:cNvSpPr>
          <p:nvPr/>
        </p:nvSpPr>
        <p:spPr bwMode="auto">
          <a:xfrm>
            <a:off x="0" y="619125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267744" y="0"/>
            <a:ext cx="4608512" cy="5715000"/>
          </a:xfrm>
          <a:prstGeom prst="rect">
            <a:avLst/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876256" y="0"/>
            <a:ext cx="2267744" cy="5715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2267744" cy="5715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Elipse"/>
          <p:cNvSpPr/>
          <p:nvPr/>
        </p:nvSpPr>
        <p:spPr>
          <a:xfrm>
            <a:off x="7092950" y="912813"/>
            <a:ext cx="1871663" cy="3960812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Elipse"/>
          <p:cNvSpPr/>
          <p:nvPr/>
        </p:nvSpPr>
        <p:spPr>
          <a:xfrm>
            <a:off x="250825" y="912813"/>
            <a:ext cx="1800225" cy="3889375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83568" y="4873724"/>
            <a:ext cx="76354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muchos países, entre ellos Reino Unido, la guerra provocó que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fueran las mujeres las que se encargaran del servicio de correos – 1914.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21000">
        <p14:vortex dir="d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7" grpId="0" animBg="1"/>
      <p:bldP spid="8" grpId="0" animBg="1"/>
      <p:bldP spid="8" grpId="1" animBg="1"/>
      <p:bldP spid="19" grpId="0" animBg="1"/>
      <p:bldP spid="19" grpId="1" animBg="1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:\Users\Ana María\Desktop\ENAGUA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529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Picture 5" descr="C:\Users\Ana María\Desktop\ENAGUA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529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Picture 5" descr="C:\Users\Ana María\Desktop\ENAGUA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529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323528" y="4657700"/>
            <a:ext cx="8568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perros tuvieron un protagonismo especialmente destacado en los dos bandos.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bien es cierto que debían ser educados y entrenados previamente, además de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necesitar buenos cuidados.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24000">
        <p14:vortex dir="r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4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Ana María\Desktop\leto_zhara_more_plyazh_palmy_pesok.jpg"/>
          <p:cNvPicPr>
            <a:picLocks noChangeAspect="1" noChangeArrowheads="1"/>
          </p:cNvPicPr>
          <p:nvPr/>
        </p:nvPicPr>
        <p:blipFill>
          <a:blip r:embed="rId2" cstate="print"/>
          <a:srcRect r="50000" b="50000"/>
          <a:stretch>
            <a:fillRect/>
          </a:stretch>
        </p:blipFill>
        <p:spPr bwMode="auto">
          <a:xfrm>
            <a:off x="0" y="-238844"/>
            <a:ext cx="457200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C:\Users\Ana María\Desktop\leto_zhara_more_plyazh_palmy_pesok.jpg"/>
          <p:cNvPicPr>
            <a:picLocks noChangeAspect="1" noChangeArrowheads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-238844"/>
            <a:ext cx="4572001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 descr="C:\Users\Ana María\Desktop\leto_zhara_more_plyazh_palmy_pesok.jpg"/>
          <p:cNvPicPr>
            <a:picLocks noChangeAspect="1" noChangeArrowheads="1"/>
          </p:cNvPicPr>
          <p:nvPr/>
        </p:nvPicPr>
        <p:blipFill>
          <a:blip r:embed="rId2" cstate="print"/>
          <a:srcRect t="50000" r="50000"/>
          <a:stretch>
            <a:fillRect/>
          </a:stretch>
        </p:blipFill>
        <p:spPr bwMode="auto">
          <a:xfrm>
            <a:off x="0" y="2857500"/>
            <a:ext cx="457200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Users\Ana María\Desktop\leto_zhara_more_plyazh_palmy_pesok.jpg"/>
          <p:cNvPicPr>
            <a:picLocks noChangeAspect="1" noChangeArrowheads="1"/>
          </p:cNvPicPr>
          <p:nvPr/>
        </p:nvPicPr>
        <p:blipFill>
          <a:blip r:embed="rId2" cstate="print"/>
          <a:srcRect l="50000" t="50000"/>
          <a:stretch>
            <a:fillRect/>
          </a:stretch>
        </p:blipFill>
        <p:spPr bwMode="auto">
          <a:xfrm>
            <a:off x="4572000" y="2857500"/>
            <a:ext cx="4572001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971600" y="4657700"/>
            <a:ext cx="780213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esfuerzo que esto suponía resultaba altamente rentable, no solo por su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eficiencia, sino también por los múltiples servicios que eran capaces de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prestar, y por que con ellos se salvaban muchas vidas.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5000">
        <p14:prism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flipH="1">
            <a:off x="0" y="0"/>
            <a:ext cx="9143999" cy="6313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3999" cy="6313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683568" y="4297660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sus prestaciones pueden enumerarse las siguientes: envíos de mensajes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escritos, transporte de medicamentos y material de primeros auxilios, envío de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comida a grupos reducidos de soldados destacados en puntos estratégicos, y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localización de heridos en zonas de difícil acceso.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34000">
        <p14:prism/>
      </p:transition>
    </mc:Choice>
    <mc:Fallback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ez Fabian StudyforManinBlackSuitI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079189" y="0"/>
            <a:ext cx="4985621" cy="5715000"/>
          </a:xfrm>
          <a:prstGeom prst="rect">
            <a:avLst/>
          </a:prstGeom>
          <a:solidFill>
            <a:schemeClr val="tx2">
              <a:lumMod val="9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Rectángulo redondeado"/>
          <p:cNvSpPr/>
          <p:nvPr/>
        </p:nvSpPr>
        <p:spPr>
          <a:xfrm>
            <a:off x="0" y="0"/>
            <a:ext cx="2051050" cy="2917825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 redondeado"/>
          <p:cNvSpPr/>
          <p:nvPr/>
        </p:nvSpPr>
        <p:spPr>
          <a:xfrm>
            <a:off x="0" y="2917825"/>
            <a:ext cx="2051050" cy="2797175"/>
          </a:xfrm>
          <a:prstGeom prst="roundRect">
            <a:avLst/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Rectángulo redondeado"/>
          <p:cNvSpPr/>
          <p:nvPr/>
        </p:nvSpPr>
        <p:spPr>
          <a:xfrm>
            <a:off x="7092950" y="2917825"/>
            <a:ext cx="2051050" cy="2797175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Rectángulo redondeado"/>
          <p:cNvSpPr/>
          <p:nvPr/>
        </p:nvSpPr>
        <p:spPr>
          <a:xfrm>
            <a:off x="7092950" y="0"/>
            <a:ext cx="2051050" cy="2917825"/>
          </a:xfrm>
          <a:prstGeom prst="roundRect">
            <a:avLst/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051050" y="0"/>
            <a:ext cx="5041900" cy="5715000"/>
          </a:xfrm>
          <a:prstGeom prst="rect">
            <a:avLst/>
          </a:prstGeom>
          <a:solidFill>
            <a:schemeClr val="tx2">
              <a:lumMod val="9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39552" y="4585692"/>
            <a:ext cx="7992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Palomas mensajeras. 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desde el principio de la guerra, los servicios de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comunicaciones de ambos bandos pensaron en las palomas mensajeras,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uno de los posibles medios para el envío de mensajes.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25000">
        <p14:glitter dir="d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na María\Desktop\plajyt-e-na-tailandskiq-brqg.jpg"/>
          <p:cNvPicPr>
            <a:picLocks noChangeAspect="1" noChangeArrowheads="1"/>
          </p:cNvPicPr>
          <p:nvPr/>
        </p:nvPicPr>
        <p:blipFill>
          <a:blip r:embed="rId2" cstate="print"/>
          <a:srcRect r="50000" b="50000"/>
          <a:stretch>
            <a:fillRect/>
          </a:stretch>
        </p:blipFill>
        <p:spPr bwMode="auto">
          <a:xfrm>
            <a:off x="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Ana María\Desktop\plajyt-e-na-tailandskiq-brqg.jpg"/>
          <p:cNvPicPr>
            <a:picLocks noChangeAspect="1" noChangeArrowheads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na María\Desktop\plajyt-e-na-tailandskiq-brqg.jpg"/>
          <p:cNvPicPr>
            <a:picLocks noChangeAspect="1" noChangeArrowheads="1"/>
          </p:cNvPicPr>
          <p:nvPr/>
        </p:nvPicPr>
        <p:blipFill>
          <a:blip r:embed="rId2" cstate="print"/>
          <a:srcRect t="50000" r="50000"/>
          <a:stretch>
            <a:fillRect/>
          </a:stretch>
        </p:blipFill>
        <p:spPr bwMode="auto">
          <a:xfrm>
            <a:off x="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na María\Desktop\plajyt-e-na-tailandskiq-brqg.jpg"/>
          <p:cNvPicPr>
            <a:picLocks noChangeAspect="1" noChangeArrowheads="1"/>
          </p:cNvPicPr>
          <p:nvPr/>
        </p:nvPicPr>
        <p:blipFill>
          <a:blip r:embed="rId2" cstate="print"/>
          <a:srcRect l="50000" t="50000"/>
          <a:stretch>
            <a:fillRect/>
          </a:stretch>
        </p:blipFill>
        <p:spPr bwMode="auto">
          <a:xfrm>
            <a:off x="457200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683568" y="4873724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Soldados alemanes del frente del este, en tierras rusas, intercambiando sacas de correspondencia con el tren en diciembre de 1941.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0000">
        <p:checker dir="vert"/>
      </p:transition>
    </mc:Choice>
    <mc:Fallback>
      <p:transition spd="slow" advTm="200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4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6 Crucero principe Alfons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6150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6 Crucero principe Alfons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6150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971600" y="4657700"/>
            <a:ext cx="7632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Soldados canadienses pertenecientes al Regimiento Edmonton, cerca de </a:t>
            </a:r>
          </a:p>
          <a:p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Ortona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Italia, clasificando la correspondencia para ser distribuida entre la tropa. Diciembre de 1943.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25000">
        <p15:prstTrans prst="curtains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atalia-549x68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63713" y="0"/>
            <a:ext cx="554513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Hexágono"/>
          <p:cNvSpPr/>
          <p:nvPr/>
        </p:nvSpPr>
        <p:spPr>
          <a:xfrm>
            <a:off x="0" y="0"/>
            <a:ext cx="1763713" cy="5715000"/>
          </a:xfrm>
          <a:prstGeom prst="hexagon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Hexágono"/>
          <p:cNvSpPr/>
          <p:nvPr/>
        </p:nvSpPr>
        <p:spPr>
          <a:xfrm>
            <a:off x="7308850" y="0"/>
            <a:ext cx="1835150" cy="5715000"/>
          </a:xfrm>
          <a:prstGeom prst="hexagon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Hexágono"/>
          <p:cNvSpPr/>
          <p:nvPr/>
        </p:nvSpPr>
        <p:spPr>
          <a:xfrm>
            <a:off x="214313" y="238125"/>
            <a:ext cx="1333500" cy="5299075"/>
          </a:xfrm>
          <a:prstGeom prst="hexagon">
            <a:avLst/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Hexágono"/>
          <p:cNvSpPr/>
          <p:nvPr/>
        </p:nvSpPr>
        <p:spPr>
          <a:xfrm>
            <a:off x="7524750" y="238125"/>
            <a:ext cx="1404938" cy="5299075"/>
          </a:xfrm>
          <a:prstGeom prst="hexagon">
            <a:avLst/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763713" y="0"/>
            <a:ext cx="5545137" cy="5715000"/>
          </a:xfrm>
          <a:prstGeom prst="rect">
            <a:avLst/>
          </a:prstGeom>
          <a:solidFill>
            <a:schemeClr val="tx1">
              <a:lumMod val="8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899592" y="4657700"/>
            <a:ext cx="74888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marco de la tensa situación que venía sufriendo Europa, el 4 de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agosto de 1914, Reino Unido declaraba la guerra a Alemania, a raíz de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invasión de Bélgica por parte de los alemanes.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5000">
        <p:wedge/>
      </p:transition>
    </mc:Choice>
    <mc:Fallback>
      <p:transition spd="slow" advTm="2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he_gathering-578x6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10 Imagen" descr="the_gathering-578x6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flipH="1"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395536" y="4369668"/>
            <a:ext cx="807144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ello se formaban dos bandos: los imperios centrales (Alemania y el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Imperio Austrohúngaro), el Imperio otomano y Bulgaria, mientras que los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países que formaron la Triple Ente (Reino Unido, Francia y Rusia), contaban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aliados como Japón, Italia, Rumanía, Portugal, Estados Unidos y Grecia.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33000">
        <p14:flip dir="r"/>
      </p:transition>
    </mc:Choice>
    <mc:Fallback>
      <p:transition spd="slow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abian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63688" y="0"/>
            <a:ext cx="5544615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763687" cy="1417638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" y="1428750"/>
            <a:ext cx="1763688" cy="142875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" y="2857500"/>
            <a:ext cx="1763688" cy="144145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" y="4286250"/>
            <a:ext cx="1763688" cy="142875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7308304" y="0"/>
            <a:ext cx="1835696" cy="1477963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7308304" y="1477963"/>
            <a:ext cx="1835696" cy="1379537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7308304" y="2857500"/>
            <a:ext cx="1835696" cy="144145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7308304" y="4286250"/>
            <a:ext cx="1835696" cy="142875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979712" y="157163"/>
            <a:ext cx="5112568" cy="5400675"/>
          </a:xfrm>
          <a:prstGeom prst="rect">
            <a:avLst/>
          </a:prstGeom>
          <a:solidFill>
            <a:schemeClr val="tx1">
              <a:lumMod val="6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619672" y="4945732"/>
            <a:ext cx="59170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Empleada de una oficina de correos en Ivánovo, Rusia,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su lugar de trabajo en 1938.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5000">
        <p14:flip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2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8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4" name="3 Imagen" descr="f3a20a2752d5d584a4842ab84360e44abc81cc829163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051720" y="1"/>
            <a:ext cx="504056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Decisión"/>
          <p:cNvSpPr/>
          <p:nvPr/>
        </p:nvSpPr>
        <p:spPr>
          <a:xfrm>
            <a:off x="0" y="0"/>
            <a:ext cx="2051050" cy="5715000"/>
          </a:xfrm>
          <a:prstGeom prst="flowChartDecision">
            <a:avLst/>
          </a:prstGeom>
          <a:solidFill>
            <a:schemeClr val="tx1">
              <a:lumMod val="85000"/>
            </a:scheme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Decisión"/>
          <p:cNvSpPr/>
          <p:nvPr/>
        </p:nvSpPr>
        <p:spPr>
          <a:xfrm>
            <a:off x="214313" y="536575"/>
            <a:ext cx="1620837" cy="4702175"/>
          </a:xfrm>
          <a:prstGeom prst="flowChartDecision">
            <a:avLst/>
          </a:prstGeom>
          <a:solidFill>
            <a:schemeClr val="tx1">
              <a:lumMod val="75000"/>
            </a:scheme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Decisión"/>
          <p:cNvSpPr/>
          <p:nvPr/>
        </p:nvSpPr>
        <p:spPr>
          <a:xfrm>
            <a:off x="7092950" y="0"/>
            <a:ext cx="2051050" cy="5715000"/>
          </a:xfrm>
          <a:prstGeom prst="flowChartDecision">
            <a:avLst/>
          </a:prstGeom>
          <a:solidFill>
            <a:schemeClr val="tx1">
              <a:lumMod val="85000"/>
            </a:scheme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Decisión"/>
          <p:cNvSpPr/>
          <p:nvPr/>
        </p:nvSpPr>
        <p:spPr>
          <a:xfrm>
            <a:off x="7308850" y="536575"/>
            <a:ext cx="1630363" cy="4762500"/>
          </a:xfrm>
          <a:prstGeom prst="flowChartDecision">
            <a:avLst/>
          </a:prstGeom>
          <a:solidFill>
            <a:schemeClr val="tx1">
              <a:lumMod val="75000"/>
            </a:schemeClr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2051050" y="265212"/>
            <a:ext cx="5041900" cy="5184576"/>
          </a:xfrm>
          <a:prstGeom prst="rect">
            <a:avLst/>
          </a:prstGeom>
          <a:solidFill>
            <a:schemeClr val="tx1">
              <a:lumMod val="8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95536" y="4657700"/>
            <a:ext cx="82125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Grupo de operarios manejando máquinas de distribución múltiple en la oficina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correos de Washington DC, en 1922-1923. se trata de una máquina de un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 teclado que ya se había probado en Chicago en 1918.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27000">
        <p14:vortex dir="d"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inza Di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267744" y="-310852"/>
            <a:ext cx="4608512" cy="6264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2267744" y="193675"/>
            <a:ext cx="4608512" cy="5327650"/>
          </a:xfrm>
          <a:prstGeom prst="rect">
            <a:avLst/>
          </a:prstGeom>
          <a:solidFill>
            <a:schemeClr val="tx1">
              <a:lumMod val="75000"/>
              <a:alpha val="74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555776" y="409575"/>
            <a:ext cx="4032448" cy="4895850"/>
          </a:xfrm>
          <a:prstGeom prst="rect">
            <a:avLst/>
          </a:prstGeom>
          <a:solidFill>
            <a:schemeClr val="tx1">
              <a:lumMod val="95000"/>
              <a:alpha val="74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876256" y="0"/>
            <a:ext cx="2267744" cy="5715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2267744" cy="5715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11560" y="4657700"/>
            <a:ext cx="7632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Empleado manejando una máquina de clasificación automática de cartas creada por Casimir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Gehring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gerente de la Compañía de Eficiencia Mecánica de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Akron,Ohio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1922.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22000">
        <p14:vortex dir="u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ynzia_las_brujas_i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3999" cy="6097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4" name="13 Rectángulo"/>
          <p:cNvSpPr/>
          <p:nvPr/>
        </p:nvSpPr>
        <p:spPr>
          <a:xfrm>
            <a:off x="467543" y="265212"/>
            <a:ext cx="8208913" cy="5184576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95536" y="4873724"/>
            <a:ext cx="83877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Centro de Control de Londres el día del armisticio – 11 de noviembre de 1918 -,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un grupo de operadoras en su puesto de trabajo.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8000">
        <p14:warp dir="in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006466820_94bb15b02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82860"/>
            <a:ext cx="9143999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2" name="11 Rectángulo"/>
          <p:cNvSpPr/>
          <p:nvPr/>
        </p:nvSpPr>
        <p:spPr>
          <a:xfrm>
            <a:off x="0" y="0"/>
            <a:ext cx="9143999" cy="5715000"/>
          </a:xfrm>
          <a:prstGeom prst="rect">
            <a:avLst/>
          </a:prstGeom>
          <a:solidFill>
            <a:schemeClr val="tx1">
              <a:lumMod val="9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39552" y="4585692"/>
            <a:ext cx="818685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preciso apuntar de entrada que la importancia de las centrales de correos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de la que en estas se maneja, puede constatarse echando un simple vistazo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la magnificencia y dimensiones de la mayoría de los edificios.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8000">
        <p14:warp dir="in"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7 Crucero modelo Reina Regen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742899"/>
            <a:ext cx="9143999" cy="7056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6 Imagen" descr="07 Crucero modelo Reina Regen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742899"/>
            <a:ext cx="9143999" cy="7056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1259632" y="4873724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Preparación de paquetes en un almacén de correos de Estados Unidos,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la espera de ser cargados en el tren en 1925.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9000">
        <p14:doors dir="vert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urves-caras-ionu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464400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curves-caras-ionu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464400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4932040" y="2065412"/>
            <a:ext cx="38884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 Servicio Postal de Estados Unidos comenzó a aceptar el envío de paquetes a precios asequibles, alrededor de 1913. Era un servicio novedoso para los ciudadanos, y no había normas claras sobre lo que se podía empaquetar y lo que no.</a:t>
            </a:r>
            <a:endParaRPr lang="es-ES" sz="2000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8000">
        <p14:prism dir="u"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 flipV="1">
            <a:off x="-642974" y="5715003"/>
            <a:ext cx="45719" cy="3809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 flipH="1">
            <a:off x="10501322" y="6131744"/>
            <a:ext cx="428660" cy="11902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7" y="6072173"/>
            <a:ext cx="45719" cy="3809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33" y="357172"/>
            <a:ext cx="71439" cy="119063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4941110"/>
            <a:ext cx="142876" cy="238087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5" name="14 Imagen" descr="3843950330_e459fed50b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8" name="17 Rectángulo"/>
          <p:cNvSpPr/>
          <p:nvPr/>
        </p:nvSpPr>
        <p:spPr>
          <a:xfrm>
            <a:off x="0" y="0"/>
            <a:ext cx="4571999" cy="2857500"/>
          </a:xfrm>
          <a:prstGeom prst="rect">
            <a:avLst/>
          </a:prstGeom>
          <a:gradFill flip="none" rotWithShape="1">
            <a:gsLst>
              <a:gs pos="0">
                <a:srgbClr val="FBEAC7">
                  <a:alpha val="6000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4553571" y="2857500"/>
            <a:ext cx="4590429" cy="2857500"/>
          </a:xfrm>
          <a:prstGeom prst="rect">
            <a:avLst/>
          </a:prstGeom>
          <a:gradFill flip="none" rotWithShape="1">
            <a:gsLst>
              <a:gs pos="0">
                <a:srgbClr val="FBEAC7">
                  <a:alpha val="6000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2857500"/>
            <a:ext cx="4590429" cy="2857500"/>
          </a:xfrm>
          <a:prstGeom prst="rect">
            <a:avLst/>
          </a:prstGeom>
          <a:gradFill flip="none" rotWithShape="1">
            <a:gsLst>
              <a:gs pos="0">
                <a:srgbClr val="FFEFD1">
                  <a:alpha val="60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4572001" y="0"/>
            <a:ext cx="4572000" cy="2857500"/>
          </a:xfrm>
          <a:prstGeom prst="rect">
            <a:avLst/>
          </a:prstGeom>
          <a:gradFill flip="none" rotWithShape="1">
            <a:gsLst>
              <a:gs pos="0">
                <a:srgbClr val="FFEFD1">
                  <a:alpha val="60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395536" y="4369668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era la intención del Servicio Postal de Estados Unidos que los edificios se enviaran por correo. 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William H. </a:t>
            </a:r>
            <a:r>
              <a:rPr lang="es-ES" b="1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Coltharp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había enviado un edificio por correo. El banco se completó al año siguiente y fue apodado «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Parcel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Post Bank» por los lugareños. El edificio aún existe y sigue albergando un banco.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35000">
        <p15:prstTrans prst="fallOver"/>
      </p:transition>
    </mc:Choice>
    <mc:Fallback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1 cañon de car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6356539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31 cañon de car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6356539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6372200" y="1561356"/>
            <a:ext cx="26277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Nancy Pope, conservadora jefe del Museo Postal Nacional de Estados Unidos, tiene documentados al menos siete envíos de niños por correo entre 1913 y 1915.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2000">
        <p14:prism dir="u" isContent="1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ágenes-montajes-y-fotomanipulaciones-digitales-de-Caras-Ionut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097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imágenes-montajes-y-fotomanipulaciones-digitales-de-Caras-Ionut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097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611560" y="4585692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gente enviaba huevos, ladrillos, y hasta serpientes, solo para comprobar si llegaban a su destino. Y, según algunas fuentes... también enviaban niños por correo. ¿Qué hay de cierto en todo esto?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27000">
        <p14:vortex dir="r"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0 cañon de cuñ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458218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30 cañon de cuñ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458218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4716016" y="1417340"/>
            <a:ext cx="403244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caso más famoso es el de </a:t>
            </a:r>
            <a:r>
              <a:rPr lang="es-ES" sz="2000" b="1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May</a:t>
            </a:r>
            <a:r>
              <a:rPr lang="es-ES" sz="2000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000" b="1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Pierstorff</a:t>
            </a:r>
            <a:r>
              <a:rPr lang="es-ES" sz="2000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sz="2000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niña de 6 años que fue enviada por correo a la casa de sus abuelos, en Idaho, con 15 céntimos en sellos pegados en su abrigo. El destino estaba a 117 kilómetros, y </a:t>
            </a:r>
            <a:r>
              <a:rPr lang="es-ES" sz="2000" b="1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May</a:t>
            </a:r>
            <a:r>
              <a:rPr lang="es-ES" sz="2000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viajó en el vagón del Servicio Postal, junto al resto de cartas y paquetes.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33000">
        <p14:vortex dir="d"/>
      </p:transition>
    </mc:Choice>
    <mc:Fallback>
      <p:transition spd="slow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2" cstate="print"/>
          <a:srcRect b="75200"/>
          <a:stretch>
            <a:fillRect/>
          </a:stretch>
        </p:blipFill>
        <p:spPr bwMode="auto">
          <a:xfrm>
            <a:off x="0" y="0"/>
            <a:ext cx="9144000" cy="1417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2" cstate="print"/>
          <a:srcRect t="24800" b="50000"/>
          <a:stretch>
            <a:fillRect/>
          </a:stretch>
        </p:blipFill>
        <p:spPr bwMode="auto">
          <a:xfrm>
            <a:off x="0" y="1417340"/>
            <a:ext cx="91440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2" cstate="print"/>
          <a:srcRect t="50000" b="24800"/>
          <a:stretch>
            <a:fillRect/>
          </a:stretch>
        </p:blipFill>
        <p:spPr bwMode="auto">
          <a:xfrm>
            <a:off x="0" y="2857500"/>
            <a:ext cx="91440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2" cstate="print"/>
          <a:srcRect t="73940"/>
          <a:stretch>
            <a:fillRect/>
          </a:stretch>
        </p:blipFill>
        <p:spPr bwMode="auto">
          <a:xfrm>
            <a:off x="0" y="4225652"/>
            <a:ext cx="9144000" cy="1489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755576" y="4369668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tanto, es completamente cierto que se llegaron a enviar niños por correo a principios del siglo XX, pero tal como nos cuenta la web History.com, con matices importantes. No era tan sencillo como pegarle al niño unos sellos en la frente, y meterlo en el buzón.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1000">
        <p14:prism dir="r" isInverted="1"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2 Albert-Einstein-Summer-1939-Nassau-Point-Long-Island-N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5508104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02 Albert-Einstein-Summer-1939-Nassau-Point-Long-Island-N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5508104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5796136" y="1417340"/>
            <a:ext cx="30963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primer lugar las fotos que se pueden ver con carteros transportando bebés, no son situaciones reales. Son posados que se hicieron en la época para revistas o periódicos, en donde precisamente se mofaban de esta situación.</a:t>
            </a:r>
            <a:endParaRPr lang="es-ES" sz="2000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8000">
        <p14:prism dir="r" isInverted="1"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4C724C07E0C367C957D1B6C4CB42F69E1B3C9B317158_900_900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82860"/>
            <a:ext cx="9144000" cy="6768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24C724C07E0C367C957D1B6C4CB42F69E1B3C9B317158_900_900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82860"/>
            <a:ext cx="9144000" cy="6768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467544" y="5068669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Servicio de Correos nunca habría aceptado transportar un bebé al que hay que cambiar los pañales, alimentar y atender continuamente.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1000">
        <p14:flythrough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3991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-166836"/>
            <a:ext cx="9144000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lumMod val="8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395536" y="409228"/>
            <a:ext cx="8280920" cy="4968552"/>
          </a:xfrm>
          <a:prstGeom prst="rect">
            <a:avLst/>
          </a:prstGeom>
          <a:solidFill>
            <a:schemeClr val="tx1"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27584" y="4585692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los casos reales en los que los carteros entregaron niños, eran circunstancias especiales. Por ejemplo en el caso de </a:t>
            </a:r>
            <a:r>
              <a:rPr lang="es-ES" b="1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May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Pierstorff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el cartero que tenía asignado era un familiar suyo.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4000">
        <p14:flythrough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895138" y="476250"/>
            <a:ext cx="63500" cy="60325"/>
          </a:xfrm>
          <a:effectLst>
            <a:outerShdw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5715003"/>
            <a:ext cx="45719" cy="3809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 flipH="1">
            <a:off x="10501322" y="6131744"/>
            <a:ext cx="428660" cy="11902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7" y="6072173"/>
            <a:ext cx="45719" cy="3809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33" y="357172"/>
            <a:ext cx="71439" cy="119063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4941110"/>
            <a:ext cx="142876" cy="238087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5" name="14 Imagen" descr="3843950330_e459fed50b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464400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8" name="17 Rectángulo"/>
          <p:cNvSpPr/>
          <p:nvPr/>
        </p:nvSpPr>
        <p:spPr>
          <a:xfrm>
            <a:off x="1" y="0"/>
            <a:ext cx="2267744" cy="2857500"/>
          </a:xfrm>
          <a:prstGeom prst="rect">
            <a:avLst/>
          </a:prstGeom>
          <a:solidFill>
            <a:schemeClr val="tx1">
              <a:lumMod val="95000"/>
              <a:alpha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2267744" y="2857500"/>
            <a:ext cx="2376263" cy="2857500"/>
          </a:xfrm>
          <a:prstGeom prst="rect">
            <a:avLst/>
          </a:prstGeom>
          <a:solidFill>
            <a:schemeClr val="tx1">
              <a:lumMod val="95000"/>
              <a:alpha val="84706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1" y="2857500"/>
            <a:ext cx="2267743" cy="2857500"/>
          </a:xfrm>
          <a:prstGeom prst="rect">
            <a:avLst/>
          </a:prstGeom>
          <a:solidFill>
            <a:schemeClr val="tx1">
              <a:lumMod val="85000"/>
              <a:alpha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2267744" y="0"/>
            <a:ext cx="2376264" cy="2857500"/>
          </a:xfrm>
          <a:prstGeom prst="rect">
            <a:avLst/>
          </a:prstGeom>
          <a:solidFill>
            <a:schemeClr val="tx1">
              <a:lumMod val="85000"/>
              <a:alpha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860032" y="1849388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otros casos, se trataba de zonas rurales en donde el cartero era muy conocido en el lugar, o incluso un habitante del propio pueblo. No se dejaba a los niños en manos de desconocidos.</a:t>
            </a:r>
            <a:endParaRPr lang="es-ES" sz="2000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4000">
        <p:blinds/>
      </p:transition>
    </mc:Choice>
    <mc:Fallback>
      <p:transition spd="slow" advTm="24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2 Albert-Einstein-Summer-1939-Nassau-Point-Long-Island-N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82860"/>
            <a:ext cx="9144000" cy="7056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02 Albert-Einstein-Summer-1939-Nassau-Point-Long-Island-N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82860"/>
            <a:ext cx="9144000" cy="7056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539552" y="4657700"/>
            <a:ext cx="8064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hay casos llamativos, como el de </a:t>
            </a:r>
            <a:r>
              <a:rPr lang="es-ES" b="1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Maud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Smith, 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con solo tres años sus abuelos la enviaron por Correo a Kentucky para que pudiera visitar a su madre enferma, en un viaje de 65 Kilómetros.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24000">
        <p15:prstTrans prst="pageCurlDouble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5 mascaron de pro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097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45 mascaron de pro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097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395536" y="4369668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el último envío de niños por correo documentado, en agosto de 1915, cuando la práctica ya estaba prohibida. Se sabe que este envío especial llegó a la prensa, y el Servicio Postal abrió una investigación para expedientar al funcionario que aceptó el paquete.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1000">
        <p14:ferris dir="l"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2 pistolas y trabuc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52 pistolas y trabuc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395536" y="4369668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preciso apuntar de entrada que la importancia de las centrales de correos y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lo que en estas se maneja, puede constatarse echando un simple vistazo a la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magnificencia y dimensiones de la mayoría de los edificios, que son o fueron sede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principal en las grandes capitales de todo el mundo.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195736" y="1705372"/>
            <a:ext cx="470673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Edificio de Correos de Barcelona.</a:t>
            </a:r>
            <a:endParaRPr lang="es-ES" sz="2200" b="1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6000">
        <p14:ferris dir="r"/>
      </p:transition>
    </mc:Choice>
    <mc:Fallback>
      <p:transition spd="slow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na María\Desktop\25299y.jpg"/>
          <p:cNvPicPr>
            <a:picLocks noChangeAspect="1" noChangeArrowheads="1"/>
          </p:cNvPicPr>
          <p:nvPr/>
        </p:nvPicPr>
        <p:blipFill>
          <a:blip r:embed="rId2" cstate="print"/>
          <a:srcRect r="50000" b="50000"/>
          <a:stretch>
            <a:fillRect/>
          </a:stretch>
        </p:blipFill>
        <p:spPr bwMode="auto">
          <a:xfrm>
            <a:off x="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C:\Users\Ana María\Desktop\25299y.jpg"/>
          <p:cNvPicPr>
            <a:picLocks noChangeAspect="1" noChangeArrowheads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0"/>
            <a:ext cx="4572001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C:\Users\Ana María\Desktop\25299y.jpg"/>
          <p:cNvPicPr>
            <a:picLocks noChangeAspect="1" noChangeArrowheads="1"/>
          </p:cNvPicPr>
          <p:nvPr/>
        </p:nvPicPr>
        <p:blipFill>
          <a:blip r:embed="rId2" cstate="print"/>
          <a:srcRect t="50000" r="50000"/>
          <a:stretch>
            <a:fillRect/>
          </a:stretch>
        </p:blipFill>
        <p:spPr bwMode="auto">
          <a:xfrm>
            <a:off x="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C:\Users\Ana María\Desktop\25299y.jpg"/>
          <p:cNvPicPr>
            <a:picLocks noChangeAspect="1" noChangeArrowheads="1"/>
          </p:cNvPicPr>
          <p:nvPr/>
        </p:nvPicPr>
        <p:blipFill>
          <a:blip r:embed="rId2" cstate="print"/>
          <a:srcRect l="50000" t="50000"/>
          <a:stretch>
            <a:fillRect/>
          </a:stretch>
        </p:blipFill>
        <p:spPr bwMode="auto">
          <a:xfrm>
            <a:off x="457200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395536" y="1057300"/>
            <a:ext cx="818044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Palacio de comunicaciones o Palacio de Cibeles de Madrid.</a:t>
            </a:r>
            <a:endParaRPr lang="es-ES" sz="2200" b="1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51520" y="4657700"/>
            <a:ext cx="87129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cuanto al funcionamiento, con un sistema más o menos sofisticado, las oficinas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correo han funcionado siempre sobre la base-guía de unas redes de distribución </a:t>
            </a:r>
          </a:p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existentes que son las que han determinado su método de trabajo en cada caso.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37000">
        <p14:ripple/>
      </p:transition>
    </mc:Choice>
    <mc:Fallback>
      <p:transition spd="slow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8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WordArt 2"/>
          <p:cNvSpPr>
            <a:spLocks noChangeArrowheads="1" noChangeShapeType="1" noTextEdit="1"/>
          </p:cNvSpPr>
          <p:nvPr/>
        </p:nvSpPr>
        <p:spPr bwMode="auto">
          <a:xfrm>
            <a:off x="1547813" y="157163"/>
            <a:ext cx="6119812" cy="828675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25000"/>
              </a:avLst>
            </a:prstTxWarp>
            <a:scene3d>
              <a:camera prst="perspectiveAbove"/>
              <a:lightRig rig="legacyHarsh3" dir="t"/>
            </a:scene3d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Música Enlazada </a:t>
            </a:r>
          </a:p>
        </p:txBody>
      </p:sp>
      <p:sp>
        <p:nvSpPr>
          <p:cNvPr id="62467" name="WordArt 3"/>
          <p:cNvSpPr>
            <a:spLocks noChangeArrowheads="1" noChangeShapeType="1" noTextEdit="1"/>
          </p:cNvSpPr>
          <p:nvPr/>
        </p:nvSpPr>
        <p:spPr bwMode="auto">
          <a:xfrm>
            <a:off x="2123728" y="1201316"/>
            <a:ext cx="4608512" cy="655638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perspectiveAbove"/>
              <a:lightRig rig="legacyNormal3" dir="t"/>
            </a:scene3d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Títulos: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</a:t>
            </a:r>
          </a:p>
        </p:txBody>
      </p:sp>
      <p:sp>
        <p:nvSpPr>
          <p:cNvPr id="62468" name="WordArt 4"/>
          <p:cNvSpPr>
            <a:spLocks noChangeArrowheads="1" noChangeShapeType="1" noTextEdit="1"/>
          </p:cNvSpPr>
          <p:nvPr/>
        </p:nvSpPr>
        <p:spPr bwMode="auto">
          <a:xfrm>
            <a:off x="1547664" y="2137420"/>
            <a:ext cx="5688632" cy="720725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222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n-U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99997A"/>
                  </a:prstShdw>
                </a:effectLst>
                <a:latin typeface="High Tower Text"/>
              </a:rPr>
              <a:t> </a:t>
            </a:r>
            <a:r>
              <a:rPr lang="en-U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99997A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- Ghost </a:t>
            </a:r>
            <a:r>
              <a:rPr lang="en-U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99997A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Ryders</a:t>
            </a:r>
            <a:r>
              <a:rPr lang="en-U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99997A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in the Sky</a:t>
            </a:r>
            <a:r>
              <a:rPr lang="en-U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99997A"/>
                  </a:prstShdw>
                </a:effectLst>
                <a:latin typeface="High Tower Text"/>
              </a:rPr>
              <a:t>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</a:gradFill>
              <a:effectLst>
                <a:prstShdw prst="shdw17" dist="17961" dir="2700000">
                  <a:srgbClr val="99997A"/>
                </a:prstShdw>
              </a:effectLst>
              <a:latin typeface="High Tower Text"/>
            </a:endParaRPr>
          </a:p>
        </p:txBody>
      </p:sp>
      <p:sp>
        <p:nvSpPr>
          <p:cNvPr id="62469" name="WordArt 5"/>
          <p:cNvSpPr>
            <a:spLocks noChangeArrowheads="1" noChangeShapeType="1" noTextEdit="1"/>
          </p:cNvSpPr>
          <p:nvPr/>
        </p:nvSpPr>
        <p:spPr bwMode="auto">
          <a:xfrm>
            <a:off x="1547664" y="3001516"/>
            <a:ext cx="6192688" cy="59943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n-U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85F99"/>
                  </a:prstShdw>
                </a:effectLst>
                <a:latin typeface="Times New Roman"/>
                <a:cs typeface="Times New Roman"/>
              </a:rPr>
              <a:t> </a:t>
            </a:r>
            <a:r>
              <a:rPr lang="en-U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- </a:t>
            </a:r>
            <a:r>
              <a:rPr lang="en-U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Ghost </a:t>
            </a:r>
            <a:r>
              <a:rPr lang="en-U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Ryders</a:t>
            </a:r>
            <a:r>
              <a:rPr lang="en-U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 in the Sky ( </a:t>
            </a:r>
            <a:r>
              <a:rPr lang="en-U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Southers</a:t>
            </a:r>
            <a:r>
              <a:rPr lang="en-U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 Raised )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effectLst>
                <a:prstShdw prst="shdw17" dist="17961" dir="2700000">
                  <a:srgbClr val="385F99"/>
                </a:prstShdw>
                <a:reflection blurRad="6350" stA="60000" endA="900" endPos="58000" dir="5400000" sy="-100000" algn="bl" rotWithShape="0"/>
              </a:effectLst>
              <a:latin typeface="Times New Roman"/>
              <a:cs typeface="Times New Roman"/>
            </a:endParaRPr>
          </a:p>
        </p:txBody>
      </p:sp>
      <p:sp>
        <p:nvSpPr>
          <p:cNvPr id="62470" name="WordArt 6"/>
          <p:cNvSpPr>
            <a:spLocks noChangeArrowheads="1" noChangeShapeType="1" noTextEdit="1"/>
          </p:cNvSpPr>
          <p:nvPr/>
        </p:nvSpPr>
        <p:spPr bwMode="auto">
          <a:xfrm>
            <a:off x="1547664" y="3793604"/>
            <a:ext cx="6192688" cy="660400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BBF6FB"/>
                    </a:gs>
                    <a:gs pos="100000">
                      <a:srgbClr val="4332C4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709497"/>
                  </a:prstShdw>
                </a:effectLst>
                <a:latin typeface="High Tower Text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BBF6FB"/>
                    </a:gs>
                    <a:gs pos="100000">
                      <a:srgbClr val="4332C4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709497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- </a:t>
            </a:r>
            <a:r>
              <a:rPr lang="es-E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BBF6FB"/>
                    </a:gs>
                    <a:gs pos="100000">
                      <a:srgbClr val="4332C4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709497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Ryders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BBF6FB"/>
                    </a:gs>
                    <a:gs pos="100000">
                      <a:srgbClr val="4332C4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709497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in </a:t>
            </a:r>
            <a:r>
              <a:rPr lang="es-E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BBF6FB"/>
                    </a:gs>
                    <a:gs pos="100000">
                      <a:srgbClr val="4332C4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709497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the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BBF6FB"/>
                    </a:gs>
                    <a:gs pos="100000">
                      <a:srgbClr val="4332C4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709497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</a:t>
            </a:r>
            <a:r>
              <a:rPr lang="es-E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BBF6FB"/>
                    </a:gs>
                    <a:gs pos="100000">
                      <a:srgbClr val="4332C4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709497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Sky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BBF6FB"/>
                    </a:gs>
                    <a:gs pos="100000">
                      <a:srgbClr val="4332C4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709497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( American </a:t>
            </a:r>
            <a:r>
              <a:rPr lang="es-E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BBF6FB"/>
                    </a:gs>
                    <a:gs pos="100000">
                      <a:srgbClr val="4332C4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709497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Outlaws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BBF6FB"/>
                    </a:gs>
                    <a:gs pos="100000">
                      <a:srgbClr val="4332C4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709497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) 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BBF6FB"/>
                  </a:gs>
                  <a:gs pos="100000">
                    <a:srgbClr val="4332C4"/>
                  </a:gs>
                </a:gsLst>
                <a:path path="rect">
                  <a:fillToRect l="50000" t="50000" r="50000" b="50000"/>
                </a:path>
              </a:gradFill>
              <a:effectLst>
                <a:prstShdw prst="shdw17" dist="17961" dir="2700000">
                  <a:srgbClr val="709497"/>
                </a:prstShdw>
                <a:reflection blurRad="6350" stA="60000" endA="900" endPos="58000" dir="5400000" sy="-100000" algn="bl" rotWithShape="0"/>
              </a:effectLst>
              <a:latin typeface="High Tower Text"/>
            </a:endParaRPr>
          </a:p>
        </p:txBody>
      </p:sp>
      <p:sp>
        <p:nvSpPr>
          <p:cNvPr id="7" name="WordArt 4"/>
          <p:cNvSpPr>
            <a:spLocks noChangeArrowheads="1" noChangeShapeType="1" noTextEdit="1"/>
          </p:cNvSpPr>
          <p:nvPr/>
        </p:nvSpPr>
        <p:spPr bwMode="auto">
          <a:xfrm>
            <a:off x="1691680" y="4585692"/>
            <a:ext cx="5400600" cy="720725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1984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n-U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99997A"/>
                  </a:prstShdw>
                </a:effectLst>
                <a:latin typeface="High Tower Text"/>
              </a:rPr>
              <a:t> </a:t>
            </a:r>
            <a:r>
              <a:rPr lang="en-U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99997A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- </a:t>
            </a:r>
            <a:r>
              <a:rPr lang="en-U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99997A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Ryders</a:t>
            </a:r>
            <a:r>
              <a:rPr lang="en-U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99997A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in the Sky ( Instrumental )</a:t>
            </a:r>
            <a:r>
              <a:rPr lang="en-U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99997A"/>
                  </a:prstShdw>
                </a:effectLst>
                <a:latin typeface="High Tower Text"/>
              </a:rPr>
              <a:t>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</a:gradFill>
              <a:effectLst>
                <a:prstShdw prst="shdw17" dist="17961" dir="2700000">
                  <a:srgbClr val="99997A"/>
                </a:prstShdw>
              </a:effectLst>
              <a:latin typeface="High Tower Tex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20000">
        <p14:vortex dir="r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500"/>
                            </p:stCondLst>
                            <p:childTnLst>
                              <p:par>
                                <p:cTn id="30" presetID="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itchFamily="66" charset="0"/>
                <a:ea typeface="+mn-ea"/>
                <a:cs typeface="Arial" charset="0"/>
              </a:rPr>
              <a:t>¿Te ha gustado?</a:t>
            </a:r>
            <a:r>
              <a:rPr kumimoji="0" 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itchFamily="66" charset="0"/>
                <a:ea typeface="+mn-ea"/>
                <a:cs typeface="Arial" charset="0"/>
              </a:rPr>
              <a:t> </a:t>
            </a:r>
            <a:br>
              <a:rPr kumimoji="0" 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itchFamily="66" charset="0"/>
                <a:ea typeface="+mn-ea"/>
                <a:cs typeface="Arial" charset="0"/>
              </a:rPr>
            </a:br>
            <a:r>
              <a:rPr kumimoji="0" 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itchFamily="66" charset="0"/>
                <a:ea typeface="+mn-ea"/>
                <a:cs typeface="Arial" charset="0"/>
              </a:rPr>
              <a:t>Puedes ver más entrando </a:t>
            </a:r>
            <a:br>
              <a:rPr kumimoji="0" 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itchFamily="66" charset="0"/>
                <a:ea typeface="+mn-ea"/>
                <a:cs typeface="Arial" charset="0"/>
              </a:rPr>
            </a:br>
            <a:r>
              <a:rPr kumimoji="0" lang="es-ES" sz="4400" b="1" i="0" u="none" strike="noStrike" kern="120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itchFamily="66" charset="0"/>
                <a:ea typeface="+mn-ea"/>
                <a:cs typeface="Arial" charset="0"/>
                <a:hlinkClick r:id="rId2"/>
              </a:rPr>
              <a:t>Aquí</a:t>
            </a:r>
            <a:endParaRPr kumimoji="0" lang="es-ES" sz="4400" b="1" i="0" u="none" strike="noStrike" kern="120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itchFamily="66" charset="0"/>
              <a:ea typeface="+mn-ea"/>
              <a:cs typeface="Arial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30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itchFamily="66" charset="0"/>
                <a:ea typeface="+mn-ea"/>
                <a:cs typeface="Arial" charset="0"/>
              </a:rPr>
              <a:t>Además puedes recibir powerpoints en tu correo electrónico suscribiéndote aquí:</a:t>
            </a:r>
            <a:r>
              <a:rPr kumimoji="0" lang="es-ES_tradnl" sz="1800" b="1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399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6313</TotalTime>
  <Words>2346</Words>
  <Application>Microsoft Office PowerPoint</Application>
  <PresentationFormat>Presentación en pantalla (16:10)</PresentationFormat>
  <Paragraphs>152</Paragraphs>
  <Slides>55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65" baseType="lpstr">
      <vt:lpstr>Arial</vt:lpstr>
      <vt:lpstr>Arial Black</vt:lpstr>
      <vt:lpstr>Calibri</vt:lpstr>
      <vt:lpstr>High Tower Text</vt:lpstr>
      <vt:lpstr>Kristen ITC</vt:lpstr>
      <vt:lpstr>Lucida Bright</vt:lpstr>
      <vt:lpstr>Tahoma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Ana María</dc:creator>
  <cp:lastModifiedBy>Vicente Garcia</cp:lastModifiedBy>
  <cp:revision>280</cp:revision>
  <dcterms:created xsi:type="dcterms:W3CDTF">2014-04-16T21:19:33Z</dcterms:created>
  <dcterms:modified xsi:type="dcterms:W3CDTF">2025-04-16T22:00:39Z</dcterms:modified>
</cp:coreProperties>
</file>