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54"/>
  </p:notesMasterIdLst>
  <p:sldIdLst>
    <p:sldId id="368" r:id="rId3"/>
    <p:sldId id="370" r:id="rId4"/>
    <p:sldId id="306" r:id="rId5"/>
    <p:sldId id="276" r:id="rId6"/>
    <p:sldId id="271" r:id="rId7"/>
    <p:sldId id="278" r:id="rId8"/>
    <p:sldId id="281" r:id="rId9"/>
    <p:sldId id="280" r:id="rId10"/>
    <p:sldId id="263" r:id="rId11"/>
    <p:sldId id="275" r:id="rId12"/>
    <p:sldId id="273" r:id="rId13"/>
    <p:sldId id="270" r:id="rId14"/>
    <p:sldId id="316" r:id="rId15"/>
    <p:sldId id="274" r:id="rId16"/>
    <p:sldId id="268" r:id="rId17"/>
    <p:sldId id="300" r:id="rId18"/>
    <p:sldId id="313" r:id="rId19"/>
    <p:sldId id="311" r:id="rId20"/>
    <p:sldId id="297" r:id="rId21"/>
    <p:sldId id="314" r:id="rId22"/>
    <p:sldId id="296" r:id="rId23"/>
    <p:sldId id="295" r:id="rId24"/>
    <p:sldId id="292" r:id="rId25"/>
    <p:sldId id="320" r:id="rId26"/>
    <p:sldId id="371" r:id="rId27"/>
    <p:sldId id="322" r:id="rId28"/>
    <p:sldId id="259" r:id="rId29"/>
    <p:sldId id="287" r:id="rId30"/>
    <p:sldId id="329" r:id="rId31"/>
    <p:sldId id="318" r:id="rId32"/>
    <p:sldId id="334" r:id="rId33"/>
    <p:sldId id="323" r:id="rId34"/>
    <p:sldId id="309" r:id="rId35"/>
    <p:sldId id="272" r:id="rId36"/>
    <p:sldId id="308" r:id="rId37"/>
    <p:sldId id="257" r:id="rId38"/>
    <p:sldId id="366" r:id="rId39"/>
    <p:sldId id="284" r:id="rId40"/>
    <p:sldId id="303" r:id="rId41"/>
    <p:sldId id="265" r:id="rId42"/>
    <p:sldId id="266" r:id="rId43"/>
    <p:sldId id="293" r:id="rId44"/>
    <p:sldId id="289" r:id="rId45"/>
    <p:sldId id="325" r:id="rId46"/>
    <p:sldId id="321" r:id="rId47"/>
    <p:sldId id="288" r:id="rId48"/>
    <p:sldId id="319" r:id="rId49"/>
    <p:sldId id="335" r:id="rId50"/>
    <p:sldId id="336" r:id="rId51"/>
    <p:sldId id="369" r:id="rId52"/>
    <p:sldId id="372" r:id="rId53"/>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PbequjJfD/AV8OaxspqXUw==" hashData="jkEjaO5uB+UXViBd1po3phw3kfg="/>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00"/>
    <a:srgbClr val="0038A8"/>
    <a:srgbClr val="007E39"/>
    <a:srgbClr val="996633"/>
    <a:srgbClr val="C89058"/>
    <a:srgbClr val="920092"/>
    <a:srgbClr val="008FFA"/>
    <a:srgbClr val="00589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733" autoAdjust="0"/>
    <p:restoredTop sz="94660"/>
  </p:normalViewPr>
  <p:slideViewPr>
    <p:cSldViewPr>
      <p:cViewPr>
        <p:scale>
          <a:sx n="60" d="100"/>
          <a:sy n="60" d="100"/>
        </p:scale>
        <p:origin x="494" y="461"/>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7C20C3C6-BCBC-4238-9FB6-5E0B4C2A0161}" type="datetimeFigureOut">
              <a:rPr lang="es-ES"/>
              <a:pPr/>
              <a:t>10/04/2024</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106B915C-9FD0-4E90-8544-5E9C33CD7C34}"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65539" name="2 Marcador de notas"/>
          <p:cNvSpPr>
            <a:spLocks noGrp="1"/>
          </p:cNvSpPr>
          <p:nvPr>
            <p:ph type="body" idx="1"/>
          </p:nvPr>
        </p:nvSpPr>
        <p:spPr bwMode="auto">
          <a:noFill/>
        </p:spPr>
        <p:txBody>
          <a:bodyPr/>
          <a:lstStyle/>
          <a:p>
            <a:endParaRPr lang="es-ES" smtClean="0"/>
          </a:p>
        </p:txBody>
      </p:sp>
      <p:sp>
        <p:nvSpPr>
          <p:cNvPr id="65540" name="3 Marcador de número de diapositiva"/>
          <p:cNvSpPr>
            <a:spLocks noGrp="1"/>
          </p:cNvSpPr>
          <p:nvPr>
            <p:ph type="sldNum" sz="quarter" idx="5"/>
          </p:nvPr>
        </p:nvSpPr>
        <p:spPr bwMode="auto">
          <a:noFill/>
          <a:ln>
            <a:miter lim="800000"/>
            <a:headEnd/>
            <a:tailEnd/>
          </a:ln>
        </p:spPr>
        <p:txBody>
          <a:bodyPr/>
          <a:lstStyle/>
          <a:p>
            <a:fld id="{C4AC275A-68AC-4743-8F7F-B7E5FF632B35}" type="slidenum">
              <a:rPr lang="es-ES"/>
              <a:pPr/>
              <a:t>22</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41527A49-86E9-4136-92F8-F4439547BB6F}" type="datetimeFigureOut">
              <a:rPr lang="es-ES"/>
              <a:pPr/>
              <a:t>10/04/2024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D32565A-AFFD-417D-8896-39320158E425}" type="slidenum">
              <a:rPr lang="es-ES"/>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B5F5FEE4-ECA5-4984-B584-5B7B09F0AEFA}" type="datetimeFigureOut">
              <a:rPr lang="es-ES"/>
              <a:pPr/>
              <a:t>10/04/2024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08DB24E3-CCD2-4E88-ACDE-D4FCF2B2B408}" type="slidenum">
              <a:rPr lang="es-ES"/>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9"/>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FD908FAB-CF5F-4A9C-B814-DBC8405621B9}" type="datetimeFigureOut">
              <a:rPr lang="es-ES"/>
              <a:pPr/>
              <a:t>10/04/2024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FB203894-ECF3-410C-A8F9-1D0B12462C4F}" type="slidenum">
              <a:rPr lang="es-ES"/>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0143C7B6-7B36-409C-B2DC-D917A8CA5F5B}" type="datetimeFigureOut">
              <a:rPr lang="es-ES"/>
              <a:pPr/>
              <a:t>10/04/2024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5FE13FFF-9F21-447B-9CDC-D534E304673F}" type="slidenum">
              <a:rPr lang="es-ES"/>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8"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8"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6FEEDB7B-83F6-4E96-A7BF-835C5CC580CE}" type="datetimeFigureOut">
              <a:rPr lang="es-ES"/>
              <a:pPr/>
              <a:t>10/04/2024</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48CB0673-B58D-4B3C-808A-4D4CDA491548}" type="slidenum">
              <a:rPr lang="es-ES"/>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5478CF98-6C11-4437-B7D8-4F47024441A3}" type="datetimeFigureOut">
              <a:rPr lang="es-ES"/>
              <a:pPr/>
              <a:t>10/04/2024</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F75EFF87-8C6A-41F9-9A9C-9618CDCFC6FD}" type="slidenum">
              <a:rPr lang="es-ES"/>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5658FE7B-6B43-4EA8-AD48-93335AFBA9FE}" type="datetimeFigureOut">
              <a:rPr lang="es-ES"/>
              <a:pPr/>
              <a:t>10/04/2024</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6751CF33-3D2E-4FAC-B659-7A3B1998D8CE}" type="slidenum">
              <a:rPr lang="es-ES"/>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3" y="227542"/>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3"/>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3" y="1195918"/>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835125CE-E14B-4596-A676-41F5BAFE077D}" type="datetimeFigureOut">
              <a:rPr lang="es-ES"/>
              <a:pPr/>
              <a:t>10/04/2024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2A8CE91A-E37E-463E-BDAA-0CE5EAEB2000}" type="slidenum">
              <a:rPr lang="es-ES"/>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A9255809-27C0-4024-838F-4AC44B3528AC}" type="datetimeFigureOut">
              <a:rPr lang="es-ES"/>
              <a:pPr/>
              <a:t>10/04/2024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CB855116-C6D5-41C0-A5BE-F564E9682D46}" type="slidenum">
              <a:rPr lang="es-ES"/>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F654D929-ABBE-4DC7-AE42-D875022CC7FA}" type="datetimeFigureOut">
              <a:rPr lang="es-ES"/>
              <a:pPr/>
              <a:t>10/04/2024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7FB2E951-A848-4F2D-980C-F9B4ADD2E068}" type="slidenum">
              <a:rPr lang="es-ES"/>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6"/>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6"/>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5B70083B-28D2-4463-8606-76BEA1A0BC5E}" type="datetimeFigureOut">
              <a:rPr lang="es-ES"/>
              <a:pPr/>
              <a:t>10/04/2024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4EFD2C3B-83E0-4EE0-B81E-F7D4C9967079}" type="slidenum">
              <a:rPr lang="es-ES"/>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2481686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9306"/>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1"/>
            <a:ext cx="8229600" cy="377119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6959"/>
            <a:ext cx="2133600" cy="303389"/>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53C9D902-1103-4151-92E2-B6890E1D04AC}" type="datetimeFigureOut">
              <a:rPr lang="es-ES"/>
              <a:pPr/>
              <a:t>10/04/2024</a:t>
            </a:fld>
            <a:endParaRPr lang="es-ES"/>
          </a:p>
        </p:txBody>
      </p:sp>
      <p:sp>
        <p:nvSpPr>
          <p:cNvPr id="5" name="4 Marcador de pie de página"/>
          <p:cNvSpPr>
            <a:spLocks noGrp="1"/>
          </p:cNvSpPr>
          <p:nvPr>
            <p:ph type="ftr" sz="quarter" idx="3"/>
          </p:nvPr>
        </p:nvSpPr>
        <p:spPr>
          <a:xfrm>
            <a:off x="3124200" y="5296959"/>
            <a:ext cx="2895600" cy="303389"/>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6959"/>
            <a:ext cx="2133600" cy="303389"/>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E3556F62-7B36-44E4-A1FE-6C999DFFCAB8}"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cs typeface="Arial" charset="0"/>
              </a:defRPr>
            </a:lvl1pPr>
          </a:lstStyle>
          <a:p>
            <a:pPr>
              <a:defRPr/>
            </a:pPr>
            <a:endParaRPr lang="es-ES"/>
          </a:p>
        </p:txBody>
      </p:sp>
    </p:spTree>
    <p:extLst>
      <p:ext uri="{BB962C8B-B14F-4D97-AF65-F5344CB8AC3E}">
        <p14:creationId xmlns:p14="http://schemas.microsoft.com/office/powerpoint/2010/main" val="2372328440"/>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bin"/><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8" Type="http://schemas.openxmlformats.org/officeDocument/2006/relationships/image" Target="../media/image51.png"/><Relationship Id="rId13" Type="http://schemas.openxmlformats.org/officeDocument/2006/relationships/hyperlink" Target="https://vk.com/mispps" TargetMode="External"/><Relationship Id="rId3" Type="http://schemas.openxmlformats.org/officeDocument/2006/relationships/image" Target="../media/image48.png"/><Relationship Id="rId7" Type="http://schemas.openxmlformats.org/officeDocument/2006/relationships/hyperlink" Target="https://www.facebook.com/mispps" TargetMode="External"/><Relationship Id="rId12" Type="http://schemas.openxmlformats.org/officeDocument/2006/relationships/image" Target="../media/image5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0.png"/><Relationship Id="rId11" Type="http://schemas.openxmlformats.org/officeDocument/2006/relationships/hyperlink" Target="https://plus.google.com/+Mispps/" TargetMode="External"/><Relationship Id="rId5" Type="http://schemas.openxmlformats.org/officeDocument/2006/relationships/image" Target="../media/image49.png"/><Relationship Id="rId10" Type="http://schemas.openxmlformats.org/officeDocument/2006/relationships/image" Target="../media/image5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971600" y="297216"/>
            <a:ext cx="7345362" cy="1079500"/>
          </a:xfrm>
          <a:prstGeom prst="rect">
            <a:avLst/>
          </a:prstGeom>
        </p:spPr>
        <p:txBody>
          <a:bodyPr wrap="none" fromWordArt="1">
            <a:prstTxWarp prst="textTriangle">
              <a:avLst>
                <a:gd name="adj" fmla="val 49306"/>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Historia de las cosas 3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71600" y="1737376"/>
            <a:ext cx="7345362" cy="658812"/>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La Fotografía es recopilada de la red </a:t>
            </a:r>
          </a:p>
        </p:txBody>
      </p:sp>
      <p:sp>
        <p:nvSpPr>
          <p:cNvPr id="16389" name="WordArt 5"/>
          <p:cNvSpPr>
            <a:spLocks noChangeArrowheads="1" noChangeShapeType="1" noTextEdit="1"/>
          </p:cNvSpPr>
          <p:nvPr/>
        </p:nvSpPr>
        <p:spPr bwMode="auto">
          <a:xfrm>
            <a:off x="755576" y="2777491"/>
            <a:ext cx="7704138" cy="719138"/>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2195736" y="3977624"/>
            <a:ext cx="4679950" cy="51117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843809" y="4857723"/>
            <a:ext cx="3240087" cy="57533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 </a:t>
            </a:r>
          </a:p>
        </p:txBody>
      </p:sp>
    </p:spTree>
  </p:cSld>
  <p:clrMapOvr>
    <a:masterClrMapping/>
  </p:clrMapOvr>
  <mc:AlternateContent xmlns:mc="http://schemas.openxmlformats.org/markup-compatibility/2006">
    <mc:Choice xmlns:p14="http://schemas.microsoft.com/office/powerpoint/2010/main" Requires="p14">
      <p:transition spd="slow" p14:dur="2000" advTm="9000">
        <p:split orient="vert"/>
      </p:transition>
    </mc:Choice>
    <mc:Fallback>
      <p:transition spd="slow" advTm="9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835696" y="0"/>
            <a:ext cx="5288627" cy="707886"/>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Historia de las cosas</a:t>
            </a:r>
            <a:endParaRPr lang="es-E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
        <p:nvSpPr>
          <p:cNvPr id="3" name="2 CuadroTexto"/>
          <p:cNvSpPr txBox="1"/>
          <p:nvPr/>
        </p:nvSpPr>
        <p:spPr>
          <a:xfrm>
            <a:off x="395536" y="841276"/>
            <a:ext cx="8280920" cy="1631216"/>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¿Sabía usted que los hombres prehistóricos ya tenían peines, o que los egipcios estaban tan preocupados por la alopecia que usaban pelucas, o que los asirios inventaron el tinte del pelo hace más de tres mil años? Todas las cosas, por pequeñas que sean, tienen una historia. A veces, incluso una gran historia.</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395536" y="2785492"/>
            <a:ext cx="8496944" cy="286232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Indagaremos quiénes fueron los inventores de las patatas fritas, la tortilla, el chicle, la margarina, las salchichas, las hamburguesas, el turrón o los helados. Nos sorprenderemos con el ingenio que pergeñó la cremallera, la bragueta, el imperdible o la dentadura postiza. Y nos sonreiremos leyendo los orígenes del papel higiénico, el orinal, la taza de váter, la lavativa o el corsé. Si no </a:t>
            </a:r>
          </a:p>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ha visto las dos primeras partes, le recomiendo </a:t>
            </a:r>
          </a:p>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que lo haga para que vea que lo que </a:t>
            </a:r>
          </a:p>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aquí digo, es cierto.</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76000">
        <p:wipe/>
      </p:transition>
    </mc:Choice>
    <mc:Fallback>
      <p:transition spd="slow" advTm="76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childTnLst>
                                </p:cTn>
                              </p:par>
                            </p:childTnLst>
                          </p:cTn>
                        </p:par>
                        <p:par>
                          <p:cTn id="9" fill="hold">
                            <p:stCondLst>
                              <p:cond delay="2000"/>
                            </p:stCondLst>
                            <p:childTnLst>
                              <p:par>
                                <p:cTn id="10" presetID="40" presetClass="entr" presetSubtype="0" fill="hold" grpId="0" nodeType="afterEffect">
                                  <p:stCondLst>
                                    <p:cond delay="500"/>
                                  </p:stCondLst>
                                  <p:iterate type="lt">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1"/>
                                          </p:val>
                                        </p:tav>
                                        <p:tav tm="100000">
                                          <p:val>
                                            <p:strVal val="#ppt_x"/>
                                          </p:val>
                                        </p:tav>
                                      </p:tavLst>
                                    </p:anim>
                                    <p:anim calcmode="lin" valueType="num">
                                      <p:cBhvr>
                                        <p:cTn id="14" dur="1000" fill="hold"/>
                                        <p:tgtEl>
                                          <p:spTgt spid="3"/>
                                        </p:tgtEl>
                                        <p:attrNameLst>
                                          <p:attrName>ppt_y</p:attrName>
                                        </p:attrNameLst>
                                      </p:cBhvr>
                                      <p:tavLst>
                                        <p:tav tm="0">
                                          <p:val>
                                            <p:strVal val="#ppt_y"/>
                                          </p:val>
                                        </p:tav>
                                        <p:tav tm="100000">
                                          <p:val>
                                            <p:strVal val="#ppt_y"/>
                                          </p:val>
                                        </p:tav>
                                      </p:tavLst>
                                    </p:anim>
                                  </p:childTnLst>
                                </p:cTn>
                              </p:par>
                            </p:childTnLst>
                          </p:cTn>
                        </p:par>
                        <p:par>
                          <p:cTn id="15" fill="hold">
                            <p:stCondLst>
                              <p:cond delay="29200"/>
                            </p:stCondLst>
                            <p:childTnLst>
                              <p:par>
                                <p:cTn id="16" presetID="40" presetClass="entr" presetSubtype="0" fill="hold" grpId="0" nodeType="afterEffect">
                                  <p:stCondLst>
                                    <p:cond delay="100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jpe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1).jpe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7544" y="4513684"/>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guitarra procede del instrumento clásico llamado lira que era utilizada en la antigüedad clásica, y es probable que fuese inventada por los hititas alrededor de 1500 a.C. y que los poetas griegos la usaran para acompañar sus versos.</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7" name="6 Rectángulo"/>
          <p:cNvSpPr/>
          <p:nvPr/>
        </p:nvSpPr>
        <p:spPr>
          <a:xfrm>
            <a:off x="3156241" y="337220"/>
            <a:ext cx="2836033" cy="707886"/>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La guitarra</a:t>
            </a:r>
            <a:endParaRPr lang="es-E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14:gallery dir="l"/>
        <p:sndAc>
          <p:stSnd loop="1">
            <p:snd r:embed="rId2" name="Variadas.wav"/>
          </p:stSnd>
        </p:sndAc>
      </p:transition>
    </mc:Choice>
    <mc:Fallback>
      <p:transition spd="slow" advTm="31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strVal val="ppt_h"/>
                                          </p:val>
                                        </p:tav>
                                      </p:tavLst>
                                    </p:anim>
                                    <p:set>
                                      <p:cBhvr>
                                        <p:cTn id="8" dur="1" fill="hold">
                                          <p:stCondLst>
                                            <p:cond delay="3999"/>
                                          </p:stCondLst>
                                        </p:cTn>
                                        <p:tgtEl>
                                          <p:spTgt spid="5"/>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4000"/>
                                        <p:tgtEl>
                                          <p:spTgt spid="4"/>
                                        </p:tgtEl>
                                      </p:cBhvr>
                                    </p:animEffect>
                                  </p:childTnLst>
                                </p:cTn>
                              </p:par>
                            </p:childTnLst>
                          </p:cTn>
                        </p:par>
                        <p:par>
                          <p:cTn id="19" fill="hold">
                            <p:stCondLst>
                              <p:cond delay="4000"/>
                            </p:stCondLst>
                            <p:childTnLst>
                              <p:par>
                                <p:cTn id="20" presetID="23" presetClass="entr" presetSubtype="16"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childTnLst>
                                </p:cTn>
                              </p:par>
                            </p:childTnLst>
                          </p:cTn>
                        </p:par>
                        <p:par>
                          <p:cTn id="24" fill="hold">
                            <p:stCondLst>
                              <p:cond delay="6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1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536" y="4513684"/>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origen del sombrero propiamente dicho empezó durante los imperios antiguos: el Imperio Egipcio y la Antigua Grecia. Ya se utilizaban diversos tocados que mostraban el estatus de la persona en el orden jerárquico de su sociedad. </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7" name="6 Rectángulo"/>
          <p:cNvSpPr/>
          <p:nvPr/>
        </p:nvSpPr>
        <p:spPr>
          <a:xfrm>
            <a:off x="2761560" y="337220"/>
            <a:ext cx="3177473" cy="707886"/>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El sombrero</a:t>
            </a:r>
            <a:endParaRPr lang="es-E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14:gallery dir="r"/>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strVal val="4/3*#ppt_w"/>
                                          </p:val>
                                        </p:tav>
                                        <p:tav tm="100000">
                                          <p:val>
                                            <p:strVal val="#ppt_w"/>
                                          </p:val>
                                        </p:tav>
                                      </p:tavLst>
                                    </p:anim>
                                    <p:anim calcmode="lin" valueType="num">
                                      <p:cBhvr>
                                        <p:cTn id="8" dur="4000" fill="hold"/>
                                        <p:tgtEl>
                                          <p:spTgt spid="5"/>
                                        </p:tgtEl>
                                        <p:attrNameLst>
                                          <p:attrName>ppt_h</p:attrName>
                                        </p:attrNameLst>
                                      </p:cBhvr>
                                      <p:tavLst>
                                        <p:tav tm="0">
                                          <p:val>
                                            <p:strVal val="4/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plus(out)">
                                      <p:cBhvr>
                                        <p:cTn id="11" dur="4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4000"/>
                                        <p:tgtEl>
                                          <p:spTgt spid="4"/>
                                        </p:tgtEl>
                                      </p:cBhvr>
                                    </p:animEffect>
                                  </p:childTnLst>
                                </p:cTn>
                              </p:par>
                            </p:childTnLst>
                          </p:cTn>
                        </p:par>
                        <p:par>
                          <p:cTn id="19" fill="hold">
                            <p:stCondLst>
                              <p:cond delay="4000"/>
                            </p:stCondLst>
                            <p:childTnLst>
                              <p:par>
                                <p:cTn id="20" presetID="23" presetClass="entr" presetSubtype="16"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childTnLst>
                                </p:cTn>
                              </p:par>
                            </p:childTnLst>
                          </p:cTn>
                        </p:par>
                        <p:par>
                          <p:cTn id="24" fill="hold">
                            <p:stCondLst>
                              <p:cond delay="6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1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11560" y="4297660"/>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Aunque el origen de la palabra servilleta deriva del francés </a:t>
            </a:r>
            <a:r>
              <a:rPr lang="es-ES" i="1" dirty="0" err="1" smtClean="0">
                <a:effectLst>
                  <a:glow rad="101600">
                    <a:srgbClr val="C00000">
                      <a:alpha val="60000"/>
                    </a:srgbClr>
                  </a:glow>
                  <a:outerShdw blurRad="38100" dist="38100" dir="2700000" algn="tl">
                    <a:srgbClr val="000000">
                      <a:alpha val="43137"/>
                    </a:srgbClr>
                  </a:outerShdw>
                </a:effectLst>
              </a:rPr>
              <a:t>serviette</a:t>
            </a:r>
            <a:r>
              <a:rPr lang="es-ES" i="1" dirty="0" smtClean="0">
                <a:effectLst>
                  <a:glow rad="101600">
                    <a:srgbClr val="C00000">
                      <a:alpha val="60000"/>
                    </a:srgbClr>
                  </a:glow>
                  <a:outerShdw blurRad="38100" dist="38100" dir="2700000" algn="tl">
                    <a:srgbClr val="000000">
                      <a:alpha val="43137"/>
                    </a:srgbClr>
                  </a:outerShdw>
                </a:effectLst>
              </a:rPr>
              <a:t>, todo comenzó en el antiguo Egipto, donde no se usaban trozos de tela o papiros, sino migas de pan para limpiarse los dedos. Se llamaban </a:t>
            </a:r>
            <a:r>
              <a:rPr lang="es-ES" i="1" dirty="0" err="1" smtClean="0">
                <a:effectLst>
                  <a:glow rad="101600">
                    <a:srgbClr val="C00000">
                      <a:alpha val="60000"/>
                    </a:srgbClr>
                  </a:glow>
                  <a:outerShdw blurRad="38100" dist="38100" dir="2700000" algn="tl">
                    <a:srgbClr val="000000">
                      <a:alpha val="43137"/>
                    </a:srgbClr>
                  </a:outerShdw>
                </a:effectLst>
              </a:rPr>
              <a:t>apomagdalia</a:t>
            </a:r>
            <a:r>
              <a:rPr lang="es-ES" i="1" dirty="0" smtClean="0">
                <a:effectLst>
                  <a:glow rad="101600">
                    <a:srgbClr val="C00000">
                      <a:alpha val="60000"/>
                    </a:srgbClr>
                  </a:glow>
                  <a:outerShdw blurRad="38100" dist="38100" dir="2700000" algn="tl">
                    <a:srgbClr val="000000">
                      <a:alpha val="43137"/>
                    </a:srgbClr>
                  </a:outerShdw>
                </a:effectLst>
              </a:rPr>
              <a:t>,  una palabra que proviene de limpiar. </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7" name="6 Rectángulo"/>
          <p:cNvSpPr/>
          <p:nvPr/>
        </p:nvSpPr>
        <p:spPr>
          <a:xfrm>
            <a:off x="3131840" y="481236"/>
            <a:ext cx="3151825" cy="707886"/>
          </a:xfrm>
          <a:prstGeom prst="rect">
            <a:avLst/>
          </a:prstGeom>
          <a:noFill/>
        </p:spPr>
        <p:txBody>
          <a:bodyPr wrap="none" lIns="91440" tIns="45720" rIns="91440" bIns="45720">
            <a:spAutoFit/>
            <a:scene3d>
              <a:camera prst="perspectiveRelaxedModerately"/>
              <a:lightRig rig="glow" dir="tl">
                <a:rot lat="0" lon="0" rev="5400000"/>
              </a:lightRig>
            </a:scene3d>
            <a:sp3d extrusionH="57150" contourW="12700">
              <a:bevelT w="25400" h="25400" prst="angle"/>
              <a:contourClr>
                <a:schemeClr val="accent6">
                  <a:shade val="73000"/>
                </a:schemeClr>
              </a:contourClr>
            </a:sp3d>
          </a:bodyPr>
          <a:lstStyle/>
          <a:p>
            <a:pPr algn="ctr"/>
            <a:r>
              <a:rPr lang="es-ES" sz="40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reflection blurRad="6350" stA="60000" endA="900" endPos="58000" dir="5400000" sy="-100000" algn="bl" rotWithShape="0"/>
                </a:effectLst>
              </a:rPr>
              <a:t>La servilleta</a:t>
            </a:r>
            <a:endParaRPr lang="es-ES" sz="40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3000">
        <p14:prism/>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nodeType="withEffect">
                                  <p:stCondLst>
                                    <p:cond delay="0"/>
                                  </p:stCondLst>
                                  <p:childTnLst>
                                    <p:animEffect transition="out" filter="box(in)">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23" presetClass="exit" presetSubtype="544"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fltVal val="0"/>
                                          </p:val>
                                        </p:tav>
                                      </p:tavLst>
                                    </p:anim>
                                    <p:anim calcmode="lin" valueType="num">
                                      <p:cBhvr>
                                        <p:cTn id="10" dur="4000"/>
                                        <p:tgtEl>
                                          <p:spTgt spid="5"/>
                                        </p:tgtEl>
                                        <p:attrNameLst>
                                          <p:attrName>ppt_h</p:attrName>
                                        </p:attrNameLst>
                                      </p:cBhvr>
                                      <p:tavLst>
                                        <p:tav tm="0">
                                          <p:val>
                                            <p:strVal val="ppt_h"/>
                                          </p:val>
                                        </p:tav>
                                        <p:tav tm="100000">
                                          <p:val>
                                            <p:fltVal val="0"/>
                                          </p:val>
                                        </p:tav>
                                      </p:tavLst>
                                    </p:anim>
                                    <p:anim calcmode="lin" valueType="num">
                                      <p:cBhvr>
                                        <p:cTn id="11" dur="4000"/>
                                        <p:tgtEl>
                                          <p:spTgt spid="5"/>
                                        </p:tgtEl>
                                        <p:attrNameLst>
                                          <p:attrName>ppt_x</p:attrName>
                                        </p:attrNameLst>
                                      </p:cBhvr>
                                      <p:tavLst>
                                        <p:tav tm="0">
                                          <p:val>
                                            <p:strVal val="ppt_x"/>
                                          </p:val>
                                        </p:tav>
                                        <p:tav tm="100000">
                                          <p:val>
                                            <p:fltVal val="0.5"/>
                                          </p:val>
                                        </p:tav>
                                      </p:tavLst>
                                    </p:anim>
                                    <p:anim calcmode="lin" valueType="num">
                                      <p:cBhvr>
                                        <p:cTn id="12" dur="4000"/>
                                        <p:tgtEl>
                                          <p:spTgt spid="5"/>
                                        </p:tgtEl>
                                        <p:attrNameLst>
                                          <p:attrName>ppt_y</p:attrName>
                                        </p:attrNameLst>
                                      </p:cBhvr>
                                      <p:tavLst>
                                        <p:tav tm="0">
                                          <p:val>
                                            <p:strVal val="ppt_y"/>
                                          </p:val>
                                        </p:tav>
                                        <p:tav tm="100000">
                                          <p:val>
                                            <p:fltVal val="0.5"/>
                                          </p:val>
                                        </p:tav>
                                      </p:tavLst>
                                    </p:anim>
                                    <p:set>
                                      <p:cBhvr>
                                        <p:cTn id="13" dur="1" fill="hold">
                                          <p:stCondLst>
                                            <p:cond delay="3999"/>
                                          </p:stCondLst>
                                        </p:cTn>
                                        <p:tgtEl>
                                          <p:spTgt spid="5"/>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4/3*#ppt_w"/>
                                          </p:val>
                                        </p:tav>
                                        <p:tav tm="100000">
                                          <p:val>
                                            <p:strVal val="#ppt_w"/>
                                          </p:val>
                                        </p:tav>
                                      </p:tavLst>
                                    </p:anim>
                                    <p:anim calcmode="lin" valueType="num">
                                      <p:cBhvr>
                                        <p:cTn id="17" dur="4000" fill="hold"/>
                                        <p:tgtEl>
                                          <p:spTgt spid="4"/>
                                        </p:tgtEl>
                                        <p:attrNameLst>
                                          <p:attrName>ppt_h</p:attrName>
                                        </p:attrNameLst>
                                      </p:cBhvr>
                                      <p:tavLst>
                                        <p:tav tm="0">
                                          <p:val>
                                            <p:strVal val="4/3*#ppt_h"/>
                                          </p:val>
                                        </p:tav>
                                        <p:tav tm="100000">
                                          <p:val>
                                            <p:strVal val="#ppt_h"/>
                                          </p:val>
                                        </p:tav>
                                      </p:tavLst>
                                    </p:anim>
                                  </p:childTnLst>
                                </p:cTn>
                              </p:par>
                              <p:par>
                                <p:cTn id="18" presetID="21" presetClass="entr" presetSubtype="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heel(8)">
                                      <p:cBhvr>
                                        <p:cTn id="20" dur="4000"/>
                                        <p:tgtEl>
                                          <p:spTgt spid="4"/>
                                        </p:tgtEl>
                                      </p:cBhvr>
                                    </p:animEffect>
                                  </p:childTnLst>
                                </p:cTn>
                              </p:par>
                            </p:childTnLst>
                          </p:cTn>
                        </p:par>
                        <p:par>
                          <p:cTn id="21" fill="hold">
                            <p:stCondLst>
                              <p:cond delay="4000"/>
                            </p:stCondLst>
                            <p:childTnLst>
                              <p:par>
                                <p:cTn id="22" presetID="23" presetClass="entr" presetSubtype="16"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2000" fill="hold"/>
                                        <p:tgtEl>
                                          <p:spTgt spid="7"/>
                                        </p:tgtEl>
                                        <p:attrNameLst>
                                          <p:attrName>ppt_w</p:attrName>
                                        </p:attrNameLst>
                                      </p:cBhvr>
                                      <p:tavLst>
                                        <p:tav tm="0">
                                          <p:val>
                                            <p:fltVal val="0"/>
                                          </p:val>
                                        </p:tav>
                                        <p:tav tm="100000">
                                          <p:val>
                                            <p:strVal val="#ppt_w"/>
                                          </p:val>
                                        </p:tav>
                                      </p:tavLst>
                                    </p:anim>
                                    <p:anim calcmode="lin" valueType="num">
                                      <p:cBhvr>
                                        <p:cTn id="25" dur="2000" fill="hold"/>
                                        <p:tgtEl>
                                          <p:spTgt spid="7"/>
                                        </p:tgtEl>
                                        <p:attrNameLst>
                                          <p:attrName>ppt_h</p:attrName>
                                        </p:attrNameLst>
                                      </p:cBhvr>
                                      <p:tavLst>
                                        <p:tav tm="0">
                                          <p:val>
                                            <p:fltVal val="0"/>
                                          </p:val>
                                        </p:tav>
                                        <p:tav tm="100000">
                                          <p:val>
                                            <p:strVal val="#ppt_h"/>
                                          </p:val>
                                        </p:tav>
                                      </p:tavLst>
                                    </p:anim>
                                  </p:childTnLst>
                                </p:cTn>
                              </p:par>
                            </p:childTnLst>
                          </p:cTn>
                        </p:par>
                        <p:par>
                          <p:cTn id="26" fill="hold">
                            <p:stCondLst>
                              <p:cond delay="6000"/>
                            </p:stCondLst>
                            <p:childTnLst>
                              <p:par>
                                <p:cTn id="27" presetID="40" presetClass="entr" presetSubtype="0" fill="hold" grpId="0" nodeType="afterEffect">
                                  <p:stCondLst>
                                    <p:cond delay="50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1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536" y="4297660"/>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plantillas similares a las que utilizamos actualmente tardaron en aparecer, a excepción de las botas de cazador que ya en los siglos XVII y XVIII incluían en la parte interior de la suela lana de oveja. Fue en 1904 cuando el norteamericano William </a:t>
            </a:r>
            <a:r>
              <a:rPr lang="es-ES" i="1" dirty="0" err="1" smtClean="0">
                <a:effectLst>
                  <a:glow rad="101600">
                    <a:srgbClr val="C00000">
                      <a:alpha val="60000"/>
                    </a:srgbClr>
                  </a:glow>
                  <a:outerShdw blurRad="38100" dist="38100" dir="2700000" algn="tl">
                    <a:srgbClr val="000000">
                      <a:alpha val="43137"/>
                    </a:srgbClr>
                  </a:outerShdw>
                </a:effectLst>
              </a:rPr>
              <a:t>Scholl</a:t>
            </a:r>
            <a:r>
              <a:rPr lang="es-ES" i="1" dirty="0" smtClean="0">
                <a:effectLst>
                  <a:glow rad="101600">
                    <a:srgbClr val="C00000">
                      <a:alpha val="60000"/>
                    </a:srgbClr>
                  </a:glow>
                  <a:outerShdw blurRad="38100" dist="38100" dir="2700000" algn="tl">
                    <a:srgbClr val="000000">
                      <a:alpha val="43137"/>
                    </a:srgbClr>
                  </a:outerShdw>
                </a:effectLst>
              </a:rPr>
              <a:t> inventó las plantillas actuales.</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7" name="6 Rectángulo"/>
          <p:cNvSpPr/>
          <p:nvPr/>
        </p:nvSpPr>
        <p:spPr>
          <a:xfrm>
            <a:off x="2195736" y="409228"/>
            <a:ext cx="3462807" cy="707886"/>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Las Plantillas</a:t>
            </a:r>
            <a:endParaRPr lang="es-E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6000">
        <p14:prism dir="r"/>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plus(in)">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out)">
                                      <p:cBhvr>
                                        <p:cTn id="18" dur="4000"/>
                                        <p:tgtEl>
                                          <p:spTgt spid="5"/>
                                        </p:tgtEl>
                                      </p:cBhvr>
                                    </p:animEffect>
                                  </p:childTnLst>
                                </p:cTn>
                              </p:par>
                            </p:childTnLst>
                          </p:cTn>
                        </p:par>
                        <p:par>
                          <p:cTn id="19" fill="hold">
                            <p:stCondLst>
                              <p:cond delay="4000"/>
                            </p:stCondLst>
                            <p:childTnLst>
                              <p:par>
                                <p:cTn id="20" presetID="23" presetClass="entr" presetSubtype="16"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childTnLst>
                                </p:cTn>
                              </p:par>
                            </p:childTnLst>
                          </p:cTn>
                        </p:par>
                        <p:par>
                          <p:cTn id="24" fill="hold">
                            <p:stCondLst>
                              <p:cond delay="6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5).jpg"/>
          <p:cNvPicPr>
            <a:picLocks noChangeAspect="1"/>
          </p:cNvPicPr>
          <p:nvPr/>
        </p:nvPicPr>
        <p:blipFill>
          <a:blip r:embed="rId2" cstate="print"/>
          <a:stretch>
            <a:fillRect/>
          </a:stretch>
        </p:blipFill>
        <p:spPr bwMode="auto">
          <a:xfrm>
            <a:off x="0" y="-382860"/>
            <a:ext cx="9143999" cy="655272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5).jpg"/>
          <p:cNvPicPr>
            <a:picLocks noChangeAspect="1"/>
          </p:cNvPicPr>
          <p:nvPr/>
        </p:nvPicPr>
        <p:blipFill>
          <a:blip r:embed="rId2" cstate="print"/>
          <a:stretch>
            <a:fillRect/>
          </a:stretch>
        </p:blipFill>
        <p:spPr bwMode="auto">
          <a:xfrm>
            <a:off x="0" y="-382860"/>
            <a:ext cx="9144000" cy="655272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179512" y="4081636"/>
            <a:ext cx="871296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1831, el inglés Walter </a:t>
            </a:r>
            <a:r>
              <a:rPr lang="es-ES" i="1" dirty="0" err="1" smtClean="0">
                <a:effectLst>
                  <a:glow rad="101600">
                    <a:srgbClr val="C00000">
                      <a:alpha val="60000"/>
                    </a:srgbClr>
                  </a:glow>
                  <a:outerShdw blurRad="38100" dist="38100" dir="2700000" algn="tl">
                    <a:srgbClr val="000000">
                      <a:alpha val="43137"/>
                    </a:srgbClr>
                  </a:outerShdw>
                </a:effectLst>
              </a:rPr>
              <a:t>Hancock</a:t>
            </a:r>
            <a:r>
              <a:rPr lang="es-ES" i="1" dirty="0" smtClean="0">
                <a:effectLst>
                  <a:glow rad="101600">
                    <a:srgbClr val="C00000">
                      <a:alpha val="60000"/>
                    </a:srgbClr>
                  </a:glow>
                  <a:outerShdw blurRad="38100" dist="38100" dir="2700000" algn="tl">
                    <a:srgbClr val="000000">
                      <a:alpha val="43137"/>
                    </a:srgbClr>
                  </a:outerShdw>
                </a:effectLst>
              </a:rPr>
              <a:t> proveyó a su país del primer autobús provisto de un motor de vapor, podía transportar diez pasajeros. Fue puesto en servicio, de forma experimental, entre Stratford y Londres. En 1895 fue reemplazado por el autobús de motor de gasolina, construido por la firma alemana </a:t>
            </a:r>
            <a:r>
              <a:rPr lang="es-ES" i="1" dirty="0" err="1" smtClean="0">
                <a:effectLst>
                  <a:glow rad="101600">
                    <a:srgbClr val="C00000">
                      <a:alpha val="60000"/>
                    </a:srgbClr>
                  </a:glow>
                  <a:outerShdw blurRad="38100" dist="38100" dir="2700000" algn="tl">
                    <a:srgbClr val="000000">
                      <a:alpha val="43137"/>
                    </a:srgbClr>
                  </a:outerShdw>
                </a:effectLst>
              </a:rPr>
              <a:t>Benz</a:t>
            </a:r>
            <a:r>
              <a:rPr lang="es-ES" i="1" dirty="0" smtClean="0">
                <a:effectLst>
                  <a:glow rad="101600">
                    <a:srgbClr val="C00000">
                      <a:alpha val="60000"/>
                    </a:srgbClr>
                  </a:glow>
                  <a:outerShdw blurRad="38100" dist="38100" dir="2700000" algn="tl">
                    <a:srgbClr val="000000">
                      <a:alpha val="43137"/>
                    </a:srgbClr>
                  </a:outerShdw>
                </a:effectLst>
              </a:rPr>
              <a:t> y puesto en servicio el 18 de marzo de 1895 en una línea de 15 kilómetros, al norte de Renania.</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7" name="6 Rectángulo"/>
          <p:cNvSpPr/>
          <p:nvPr/>
        </p:nvSpPr>
        <p:spPr>
          <a:xfrm>
            <a:off x="611560" y="193204"/>
            <a:ext cx="2869889" cy="707886"/>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El Autobús</a:t>
            </a:r>
            <a:endParaRPr lang="es-E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7000">
        <p14:flip dir="r"/>
      </p:transition>
    </mc:Choice>
    <mc:Fallback>
      <p:transition spd="slow" advTm="4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7"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4000" fill="hold"/>
                                        <p:tgtEl>
                                          <p:spTgt spid="4"/>
                                        </p:tgtEl>
                                        <p:attrNameLst>
                                          <p:attrName>ppt_w</p:attrName>
                                        </p:attrNameLst>
                                      </p:cBhvr>
                                      <p:tavLst>
                                        <p:tav tm="0">
                                          <p:val>
                                            <p:fltVal val="0"/>
                                          </p:val>
                                        </p:tav>
                                        <p:tav tm="100000">
                                          <p:val>
                                            <p:strVal val="#ppt_w"/>
                                          </p:val>
                                        </p:tav>
                                      </p:tavLst>
                                    </p:anim>
                                    <p:anim calcmode="lin" valueType="num">
                                      <p:cBhvr>
                                        <p:cTn id="12" dur="4000" fill="hold"/>
                                        <p:tgtEl>
                                          <p:spTgt spid="4"/>
                                        </p:tgtEl>
                                        <p:attrNameLst>
                                          <p:attrName>ppt_h</p:attrName>
                                        </p:attrNameLst>
                                      </p:cBhvr>
                                      <p:tavLst>
                                        <p:tav tm="0">
                                          <p:val>
                                            <p:strVal val="#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4000"/>
                                        <p:tgtEl>
                                          <p:spTgt spid="4"/>
                                        </p:tgtEl>
                                      </p:cBhvr>
                                    </p:animEffect>
                                  </p:childTnLst>
                                </p:cTn>
                              </p:par>
                              <p:par>
                                <p:cTn id="16" presetID="23" presetClass="entr" presetSubtype="288"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4000" fill="hold"/>
                                        <p:tgtEl>
                                          <p:spTgt spid="5"/>
                                        </p:tgtEl>
                                        <p:attrNameLst>
                                          <p:attrName>ppt_w</p:attrName>
                                        </p:attrNameLst>
                                      </p:cBhvr>
                                      <p:tavLst>
                                        <p:tav tm="0">
                                          <p:val>
                                            <p:strVal val="4/3*#ppt_w"/>
                                          </p:val>
                                        </p:tav>
                                        <p:tav tm="100000">
                                          <p:val>
                                            <p:strVal val="#ppt_w"/>
                                          </p:val>
                                        </p:tav>
                                      </p:tavLst>
                                    </p:anim>
                                    <p:anim calcmode="lin" valueType="num">
                                      <p:cBhvr>
                                        <p:cTn id="19" dur="4000" fill="hold"/>
                                        <p:tgtEl>
                                          <p:spTgt spid="5"/>
                                        </p:tgtEl>
                                        <p:attrNameLst>
                                          <p:attrName>ppt_h</p:attrName>
                                        </p:attrNameLst>
                                      </p:cBhvr>
                                      <p:tavLst>
                                        <p:tav tm="0">
                                          <p:val>
                                            <p:strVal val="4/3*#ppt_h"/>
                                          </p:val>
                                        </p:tav>
                                        <p:tav tm="100000">
                                          <p:val>
                                            <p:strVal val="#ppt_h"/>
                                          </p:val>
                                        </p:tav>
                                      </p:tavLst>
                                    </p:anim>
                                  </p:childTnLst>
                                </p:cTn>
                              </p:par>
                              <p:par>
                                <p:cTn id="20" presetID="20" presetClass="entr" presetSubtype="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edge">
                                      <p:cBhvr>
                                        <p:cTn id="22" dur="4000"/>
                                        <p:tgtEl>
                                          <p:spTgt spid="5"/>
                                        </p:tgtEl>
                                      </p:cBhvr>
                                    </p:animEffect>
                                  </p:childTnLst>
                                </p:cTn>
                              </p:par>
                            </p:childTnLst>
                          </p:cTn>
                        </p:par>
                        <p:par>
                          <p:cTn id="23" fill="hold">
                            <p:stCondLst>
                              <p:cond delay="4000"/>
                            </p:stCondLst>
                            <p:childTnLst>
                              <p:par>
                                <p:cTn id="24" presetID="23" presetClass="entr" presetSubtype="16"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2000" fill="hold"/>
                                        <p:tgtEl>
                                          <p:spTgt spid="7"/>
                                        </p:tgtEl>
                                        <p:attrNameLst>
                                          <p:attrName>ppt_w</p:attrName>
                                        </p:attrNameLst>
                                      </p:cBhvr>
                                      <p:tavLst>
                                        <p:tav tm="0">
                                          <p:val>
                                            <p:fltVal val="0"/>
                                          </p:val>
                                        </p:tav>
                                        <p:tav tm="100000">
                                          <p:val>
                                            <p:strVal val="#ppt_w"/>
                                          </p:val>
                                        </p:tav>
                                      </p:tavLst>
                                    </p:anim>
                                    <p:anim calcmode="lin" valueType="num">
                                      <p:cBhvr>
                                        <p:cTn id="27" dur="2000" fill="hold"/>
                                        <p:tgtEl>
                                          <p:spTgt spid="7"/>
                                        </p:tgtEl>
                                        <p:attrNameLst>
                                          <p:attrName>ppt_h</p:attrName>
                                        </p:attrNameLst>
                                      </p:cBhvr>
                                      <p:tavLst>
                                        <p:tav tm="0">
                                          <p:val>
                                            <p:fltVal val="0"/>
                                          </p:val>
                                        </p:tav>
                                        <p:tav tm="100000">
                                          <p:val>
                                            <p:strVal val="#ppt_h"/>
                                          </p:val>
                                        </p:tav>
                                      </p:tavLst>
                                    </p:anim>
                                  </p:childTnLst>
                                </p:cTn>
                              </p:par>
                            </p:childTnLst>
                          </p:cTn>
                        </p:par>
                        <p:par>
                          <p:cTn id="28" fill="hold">
                            <p:stCondLst>
                              <p:cond delay="6000"/>
                            </p:stCondLst>
                            <p:childTnLst>
                              <p:par>
                                <p:cTn id="29" presetID="40" presetClass="entr" presetSubtype="0" fill="hold" grpId="0" nodeType="afterEffect">
                                  <p:stCondLst>
                                    <p:cond delay="500"/>
                                  </p:stCondLst>
                                  <p:iterate type="lt">
                                    <p:tmPct val="10000"/>
                                  </p:iterate>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1"/>
                                          </p:val>
                                        </p:tav>
                                        <p:tav tm="100000">
                                          <p:val>
                                            <p:strVal val="#ppt_x"/>
                                          </p:val>
                                        </p:tav>
                                      </p:tavLst>
                                    </p:anim>
                                    <p:anim calcmode="lin" valueType="num">
                                      <p:cBhvr>
                                        <p:cTn id="3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0).jpg"/>
          <p:cNvPicPr>
            <a:picLocks noChangeAspect="1"/>
          </p:cNvPicPr>
          <p:nvPr/>
        </p:nvPicPr>
        <p:blipFill>
          <a:blip r:embed="rId2" cstate="print"/>
          <a:stretch>
            <a:fillRect/>
          </a:stretch>
        </p:blipFill>
        <p:spPr bwMode="auto">
          <a:xfrm>
            <a:off x="0" y="-1"/>
            <a:ext cx="9144000" cy="5715001"/>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10).jpg"/>
          <p:cNvPicPr>
            <a:picLocks noChangeAspect="1"/>
          </p:cNvPicPr>
          <p:nvPr/>
        </p:nvPicPr>
        <p:blipFill>
          <a:blip r:embed="rId2" cstate="print"/>
          <a:stretch>
            <a:fillRect/>
          </a:stretch>
        </p:blipFill>
        <p:spPr bwMode="auto">
          <a:xfrm>
            <a:off x="0" y="-1"/>
            <a:ext cx="9144000" cy="5715001"/>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10).jpg"/>
          <p:cNvPicPr>
            <a:picLocks noChangeAspect="1"/>
          </p:cNvPicPr>
          <p:nvPr/>
        </p:nvPicPr>
        <p:blipFill>
          <a:blip r:embed="rId2" cstate="print"/>
          <a:stretch>
            <a:fillRect/>
          </a:stretch>
        </p:blipFill>
        <p:spPr bwMode="auto">
          <a:xfrm>
            <a:off x="0" y="-1"/>
            <a:ext cx="9144000" cy="5715001"/>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251520"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término prêt-à-porter fue acuñado por Pierre </a:t>
            </a:r>
            <a:r>
              <a:rPr lang="es-ES" i="1" dirty="0" err="1" smtClean="0">
                <a:effectLst>
                  <a:glow rad="101600">
                    <a:srgbClr val="C00000">
                      <a:alpha val="60000"/>
                    </a:srgbClr>
                  </a:glow>
                  <a:outerShdw blurRad="38100" dist="38100" dir="2700000" algn="tl">
                    <a:srgbClr val="000000">
                      <a:alpha val="43137"/>
                    </a:srgbClr>
                  </a:outerShdw>
                </a:effectLst>
              </a:rPr>
              <a:t>Cardin</a:t>
            </a:r>
            <a:r>
              <a:rPr lang="es-ES" i="1" dirty="0" smtClean="0">
                <a:effectLst>
                  <a:glow rad="101600">
                    <a:srgbClr val="C00000">
                      <a:alpha val="60000"/>
                    </a:srgbClr>
                  </a:glow>
                  <a:outerShdw blurRad="38100" dist="38100" dir="2700000" algn="tl">
                    <a:srgbClr val="000000">
                      <a:alpha val="43137"/>
                    </a:srgbClr>
                  </a:outerShdw>
                </a:effectLst>
              </a:rPr>
              <a:t>, un diseñador de moda italiano nacido en 1922. En la época de la postguerra europea pocos clientes se podían permitir un diseño a medida. Pierre ideó un nuevo sistema consistente en la creación de prendas más prácticas y accesibles para la mayoría de personas.</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8" name="7 Rectángulo"/>
          <p:cNvSpPr/>
          <p:nvPr/>
        </p:nvSpPr>
        <p:spPr>
          <a:xfrm>
            <a:off x="1043608" y="1345332"/>
            <a:ext cx="3265639" cy="707886"/>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000" b="1" cap="none" spc="0"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Prét</a:t>
            </a: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 a </a:t>
            </a:r>
            <a:r>
              <a:rPr lang="es-ES" sz="4000" b="1" cap="none" spc="0"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Porter</a:t>
            </a:r>
            <a:endParaRPr lang="es-E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9000">
        <p14:flip dir="l"/>
      </p:transition>
    </mc:Choice>
    <mc:Fallback>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plus(in)">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outVertical)">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diamond(out)">
                                      <p:cBhvr>
                                        <p:cTn id="25" dur="4000"/>
                                        <p:tgtEl>
                                          <p:spTgt spid="6"/>
                                        </p:tgtEl>
                                      </p:cBhvr>
                                    </p:animEffect>
                                  </p:childTnLst>
                                </p:cTn>
                              </p:par>
                            </p:childTnLst>
                          </p:cTn>
                        </p:par>
                        <p:par>
                          <p:cTn id="26" fill="hold">
                            <p:stCondLst>
                              <p:cond delay="4000"/>
                            </p:stCondLst>
                            <p:childTnLst>
                              <p:par>
                                <p:cTn id="27" presetID="23" presetClass="entr" presetSubtype="16"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2000" fill="hold"/>
                                        <p:tgtEl>
                                          <p:spTgt spid="8"/>
                                        </p:tgtEl>
                                        <p:attrNameLst>
                                          <p:attrName>ppt_w</p:attrName>
                                        </p:attrNameLst>
                                      </p:cBhvr>
                                      <p:tavLst>
                                        <p:tav tm="0">
                                          <p:val>
                                            <p:fltVal val="0"/>
                                          </p:val>
                                        </p:tav>
                                        <p:tav tm="100000">
                                          <p:val>
                                            <p:strVal val="#ppt_w"/>
                                          </p:val>
                                        </p:tav>
                                      </p:tavLst>
                                    </p:anim>
                                    <p:anim calcmode="lin" valueType="num">
                                      <p:cBhvr>
                                        <p:cTn id="30" dur="2000" fill="hold"/>
                                        <p:tgtEl>
                                          <p:spTgt spid="8"/>
                                        </p:tgtEl>
                                        <p:attrNameLst>
                                          <p:attrName>ppt_h</p:attrName>
                                        </p:attrNameLst>
                                      </p:cBhvr>
                                      <p:tavLst>
                                        <p:tav tm="0">
                                          <p:val>
                                            <p:fltVal val="0"/>
                                          </p:val>
                                        </p:tav>
                                        <p:tav tm="100000">
                                          <p:val>
                                            <p:strVal val="#ppt_h"/>
                                          </p:val>
                                        </p:tav>
                                      </p:tavLst>
                                    </p:anim>
                                  </p:childTnLst>
                                </p:cTn>
                              </p:par>
                            </p:childTnLst>
                          </p:cTn>
                        </p:par>
                        <p:par>
                          <p:cTn id="31" fill="hold">
                            <p:stCondLst>
                              <p:cond delay="6000"/>
                            </p:stCondLst>
                            <p:childTnLst>
                              <p:par>
                                <p:cTn id="32" presetID="40" presetClass="entr" presetSubtype="0" fill="hold" grpId="0" nodeType="afterEffect">
                                  <p:stCondLst>
                                    <p:cond delay="500"/>
                                  </p:stCondLst>
                                  <p:iterate type="lt">
                                    <p:tmPct val="10000"/>
                                  </p:iterate>
                                  <p:childTnLst>
                                    <p:set>
                                      <p:cBhvr>
                                        <p:cTn id="33" dur="1" fill="hold">
                                          <p:stCondLst>
                                            <p:cond delay="0"/>
                                          </p:stCondLst>
                                        </p:cTn>
                                        <p:tgtEl>
                                          <p:spTgt spid="7"/>
                                        </p:tgtEl>
                                        <p:attrNameLst>
                                          <p:attrName>style.visibility</p:attrName>
                                        </p:attrNameLst>
                                      </p:cBhvr>
                                      <p:to>
                                        <p:strVal val="visible"/>
                                      </p:to>
                                    </p:set>
                                    <p:animEffect transition="in" filter="fade">
                                      <p:cBhvr>
                                        <p:cTn id="34" dur="1000"/>
                                        <p:tgtEl>
                                          <p:spTgt spid="7"/>
                                        </p:tgtEl>
                                      </p:cBhvr>
                                    </p:animEffect>
                                    <p:anim calcmode="lin" valueType="num">
                                      <p:cBhvr>
                                        <p:cTn id="35" dur="1000" fill="hold"/>
                                        <p:tgtEl>
                                          <p:spTgt spid="7"/>
                                        </p:tgtEl>
                                        <p:attrNameLst>
                                          <p:attrName>ppt_x</p:attrName>
                                        </p:attrNameLst>
                                      </p:cBhvr>
                                      <p:tavLst>
                                        <p:tav tm="0">
                                          <p:val>
                                            <p:strVal val="#ppt_x-.1"/>
                                          </p:val>
                                        </p:tav>
                                        <p:tav tm="100000">
                                          <p:val>
                                            <p:strVal val="#ppt_x"/>
                                          </p:val>
                                        </p:tav>
                                      </p:tavLst>
                                    </p:anim>
                                    <p:anim calcmode="lin" valueType="num">
                                      <p:cBhvr>
                                        <p:cTn id="3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0).jpg"/>
          <p:cNvPicPr>
            <a:picLocks noChangeAspect="1"/>
          </p:cNvPicPr>
          <p:nvPr/>
        </p:nvPicPr>
        <p:blipFill>
          <a:blip r:embed="rId2" cstate="print"/>
          <a:stretch>
            <a:fillRect/>
          </a:stretch>
        </p:blipFill>
        <p:spPr bwMode="auto">
          <a:xfrm>
            <a:off x="0" y="13229"/>
            <a:ext cx="476907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30).jpg"/>
          <p:cNvPicPr>
            <a:picLocks noChangeAspect="1"/>
          </p:cNvPicPr>
          <p:nvPr/>
        </p:nvPicPr>
        <p:blipFill>
          <a:blip r:embed="rId2" cstate="print"/>
          <a:stretch>
            <a:fillRect/>
          </a:stretch>
        </p:blipFill>
        <p:spPr bwMode="auto">
          <a:xfrm>
            <a:off x="0" y="0"/>
            <a:ext cx="476907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860032" y="2065412"/>
            <a:ext cx="4104456" cy="347787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En el año 1895, Charles </a:t>
            </a:r>
            <a:r>
              <a:rPr lang="es-ES" sz="2000" i="1" dirty="0" err="1" smtClean="0">
                <a:effectLst>
                  <a:glow rad="101600">
                    <a:srgbClr val="C00000">
                      <a:alpha val="60000"/>
                    </a:srgbClr>
                  </a:glow>
                  <a:outerShdw blurRad="38100" dist="38100" dir="2700000" algn="tl">
                    <a:srgbClr val="000000">
                      <a:alpha val="43137"/>
                    </a:srgbClr>
                  </a:outerShdw>
                </a:effectLst>
              </a:rPr>
              <a:t>August</a:t>
            </a:r>
            <a:r>
              <a:rPr lang="es-ES" sz="2000" i="1" dirty="0" smtClean="0">
                <a:effectLst>
                  <a:glow rad="101600">
                    <a:srgbClr val="C00000">
                      <a:alpha val="60000"/>
                    </a:srgbClr>
                  </a:glow>
                  <a:outerShdw blurRad="38100" dist="38100" dir="2700000" algn="tl">
                    <a:srgbClr val="000000">
                      <a:alpha val="43137"/>
                    </a:srgbClr>
                  </a:outerShdw>
                </a:effectLst>
              </a:rPr>
              <a:t> </a:t>
            </a:r>
            <a:r>
              <a:rPr lang="es-ES" sz="2000" i="1" dirty="0" err="1" smtClean="0">
                <a:effectLst>
                  <a:glow rad="101600">
                    <a:srgbClr val="C00000">
                      <a:alpha val="60000"/>
                    </a:srgbClr>
                  </a:glow>
                  <a:outerShdw blurRad="38100" dist="38100" dir="2700000" algn="tl">
                    <a:srgbClr val="000000">
                      <a:alpha val="43137"/>
                    </a:srgbClr>
                  </a:outerShdw>
                </a:effectLst>
              </a:rPr>
              <a:t>Fey</a:t>
            </a:r>
            <a:r>
              <a:rPr lang="es-ES" sz="2000" i="1" dirty="0" smtClean="0">
                <a:effectLst>
                  <a:glow rad="101600">
                    <a:srgbClr val="C00000">
                      <a:alpha val="60000"/>
                    </a:srgbClr>
                  </a:glow>
                  <a:outerShdw blurRad="38100" dist="38100" dir="2700000" algn="tl">
                    <a:srgbClr val="000000">
                      <a:alpha val="43137"/>
                    </a:srgbClr>
                  </a:outerShdw>
                </a:effectLst>
              </a:rPr>
              <a:t>, fabricó en San Francisco la primera máquina tragamonedas tal y como las conocemos en la actualidad. Se llamaba </a:t>
            </a:r>
            <a:r>
              <a:rPr lang="es-ES" sz="2000" i="1" dirty="0" err="1" smtClean="0">
                <a:effectLst>
                  <a:glow rad="101600">
                    <a:srgbClr val="C00000">
                      <a:alpha val="60000"/>
                    </a:srgbClr>
                  </a:glow>
                  <a:outerShdw blurRad="38100" dist="38100" dir="2700000" algn="tl">
                    <a:srgbClr val="000000">
                      <a:alpha val="43137"/>
                    </a:srgbClr>
                  </a:outerShdw>
                </a:effectLst>
              </a:rPr>
              <a:t>Liberty</a:t>
            </a:r>
            <a:r>
              <a:rPr lang="es-ES" sz="2000" i="1" dirty="0" smtClean="0">
                <a:effectLst>
                  <a:glow rad="101600">
                    <a:srgbClr val="C00000">
                      <a:alpha val="60000"/>
                    </a:srgbClr>
                  </a:glow>
                  <a:outerShdw blurRad="38100" dist="38100" dir="2700000" algn="tl">
                    <a:srgbClr val="000000">
                      <a:alpha val="43137"/>
                    </a:srgbClr>
                  </a:outerShdw>
                </a:effectLst>
              </a:rPr>
              <a:t> Bell y funcionaba con un sistema mecánico de engranajes que movían tres tambores al tirar de una palanca a su derecha, lo que ocasionó que llevara el apodo “la bandida de un brazo”.</a:t>
            </a:r>
            <a:endParaRPr lang="es-ES" sz="2000" i="1" dirty="0">
              <a:effectLst>
                <a:glow rad="101600">
                  <a:srgbClr val="C00000">
                    <a:alpha val="60000"/>
                  </a:srgbClr>
                </a:glow>
                <a:outerShdw blurRad="38100" dist="38100" dir="2700000" algn="tl">
                  <a:srgbClr val="000000">
                    <a:alpha val="43137"/>
                  </a:srgbClr>
                </a:outerShdw>
              </a:effectLst>
            </a:endParaRPr>
          </a:p>
        </p:txBody>
      </p:sp>
      <p:sp>
        <p:nvSpPr>
          <p:cNvPr id="7" name="6 Rectángulo"/>
          <p:cNvSpPr/>
          <p:nvPr/>
        </p:nvSpPr>
        <p:spPr>
          <a:xfrm>
            <a:off x="4932040" y="913284"/>
            <a:ext cx="3802067" cy="523220"/>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28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Máquina Tragaperras</a:t>
            </a:r>
            <a:endParaRPr lang="es-ES" sz="28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40000">
        <p14:prism dir="u"/>
      </p:transition>
    </mc:Choice>
    <mc:Fallback>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0"/>
                                  </p:stCondLst>
                                  <p:childTnLst>
                                    <p:animEffect transition="out" filter="checkerboard(across)">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2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4000"/>
                                        <p:tgtEl>
                                          <p:spTgt spid="4"/>
                                        </p:tgtEl>
                                      </p:cBhvr>
                                    </p:animEffect>
                                  </p:childTnLst>
                                </p:cTn>
                              </p:par>
                            </p:childTnLst>
                          </p:cTn>
                        </p:par>
                        <p:par>
                          <p:cTn id="11" fill="hold">
                            <p:stCondLst>
                              <p:cond delay="4000"/>
                            </p:stCondLst>
                            <p:childTnLst>
                              <p:par>
                                <p:cTn id="12" presetID="23" presetClass="entr" presetSubtype="16"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2000" fill="hold"/>
                                        <p:tgtEl>
                                          <p:spTgt spid="7"/>
                                        </p:tgtEl>
                                        <p:attrNameLst>
                                          <p:attrName>ppt_w</p:attrName>
                                        </p:attrNameLst>
                                      </p:cBhvr>
                                      <p:tavLst>
                                        <p:tav tm="0">
                                          <p:val>
                                            <p:fltVal val="0"/>
                                          </p:val>
                                        </p:tav>
                                        <p:tav tm="100000">
                                          <p:val>
                                            <p:strVal val="#ppt_w"/>
                                          </p:val>
                                        </p:tav>
                                      </p:tavLst>
                                    </p:anim>
                                    <p:anim calcmode="lin" valueType="num">
                                      <p:cBhvr>
                                        <p:cTn id="15" dur="2000" fill="hold"/>
                                        <p:tgtEl>
                                          <p:spTgt spid="7"/>
                                        </p:tgtEl>
                                        <p:attrNameLst>
                                          <p:attrName>ppt_h</p:attrName>
                                        </p:attrNameLst>
                                      </p:cBhvr>
                                      <p:tavLst>
                                        <p:tav tm="0">
                                          <p:val>
                                            <p:fltVal val="0"/>
                                          </p:val>
                                        </p:tav>
                                        <p:tav tm="100000">
                                          <p:val>
                                            <p:strVal val="#ppt_h"/>
                                          </p:val>
                                        </p:tav>
                                      </p:tavLst>
                                    </p:anim>
                                  </p:childTnLst>
                                </p:cTn>
                              </p:par>
                            </p:childTnLst>
                          </p:cTn>
                        </p:par>
                        <p:par>
                          <p:cTn id="16" fill="hold">
                            <p:stCondLst>
                              <p:cond delay="60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5).jpg"/>
          <p:cNvPicPr>
            <a:picLocks noChangeAspect="1"/>
          </p:cNvPicPr>
          <p:nvPr/>
        </p:nvPicPr>
        <p:blipFill>
          <a:blip r:embed="rId2" cstate="print"/>
          <a:stretch>
            <a:fillRect/>
          </a:stretch>
        </p:blipFill>
        <p:spPr bwMode="auto">
          <a:xfrm>
            <a:off x="4233" y="5293"/>
            <a:ext cx="9135534" cy="570970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1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536" y="4081636"/>
            <a:ext cx="835292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patatas chips cortadas en rodajas finas, nacieron en EE.UU. en el verano de 1853, en un lugar turístico llamado Saratoga (California), donde el chef del restaurante </a:t>
            </a:r>
            <a:r>
              <a:rPr lang="es-ES" i="1" dirty="0" err="1" smtClean="0">
                <a:effectLst>
                  <a:glow rad="101600">
                    <a:srgbClr val="C00000">
                      <a:alpha val="60000"/>
                    </a:srgbClr>
                  </a:glow>
                  <a:outerShdw blurRad="38100" dist="38100" dir="2700000" algn="tl">
                    <a:srgbClr val="000000">
                      <a:alpha val="43137"/>
                    </a:srgbClr>
                  </a:outerShdw>
                </a:effectLst>
              </a:rPr>
              <a:t>Moon’s</a:t>
            </a:r>
            <a:r>
              <a:rPr lang="es-ES" i="1" dirty="0" smtClean="0">
                <a:effectLst>
                  <a:glow rad="101600">
                    <a:srgbClr val="C00000">
                      <a:alpha val="60000"/>
                    </a:srgbClr>
                  </a:glow>
                  <a:outerShdw blurRad="38100" dist="38100" dir="2700000" algn="tl">
                    <a:srgbClr val="000000">
                      <a:alpha val="43137"/>
                    </a:srgbClr>
                  </a:outerShdw>
                </a:effectLst>
              </a:rPr>
              <a:t> Lake </a:t>
            </a:r>
            <a:r>
              <a:rPr lang="es-ES" i="1" dirty="0" err="1" smtClean="0">
                <a:effectLst>
                  <a:glow rad="101600">
                    <a:srgbClr val="C00000">
                      <a:alpha val="60000"/>
                    </a:srgbClr>
                  </a:glow>
                  <a:outerShdw blurRad="38100" dist="38100" dir="2700000" algn="tl">
                    <a:srgbClr val="000000">
                      <a:alpha val="43137"/>
                    </a:srgbClr>
                  </a:outerShdw>
                </a:effectLst>
              </a:rPr>
              <a:t>House</a:t>
            </a:r>
            <a:r>
              <a:rPr lang="es-ES" i="1" dirty="0" smtClean="0">
                <a:effectLst>
                  <a:glow rad="101600">
                    <a:srgbClr val="C00000">
                      <a:alpha val="60000"/>
                    </a:srgbClr>
                  </a:glow>
                  <a:outerShdw blurRad="38100" dist="38100" dir="2700000" algn="tl">
                    <a:srgbClr val="000000">
                      <a:alpha val="43137"/>
                    </a:srgbClr>
                  </a:outerShdw>
                </a:effectLst>
              </a:rPr>
              <a:t>, </a:t>
            </a:r>
            <a:r>
              <a:rPr lang="es-ES" b="1" i="1" dirty="0" smtClean="0">
                <a:effectLst>
                  <a:glow rad="101600">
                    <a:srgbClr val="C00000">
                      <a:alpha val="60000"/>
                    </a:srgbClr>
                  </a:glow>
                  <a:outerShdw blurRad="38100" dist="38100" dir="2700000" algn="tl">
                    <a:srgbClr val="000000">
                      <a:alpha val="43137"/>
                    </a:srgbClr>
                  </a:outerShdw>
                </a:effectLst>
              </a:rPr>
              <a:t>George </a:t>
            </a:r>
            <a:r>
              <a:rPr lang="es-ES" b="1" i="1" dirty="0" err="1" smtClean="0">
                <a:effectLst>
                  <a:glow rad="101600">
                    <a:srgbClr val="C00000">
                      <a:alpha val="60000"/>
                    </a:srgbClr>
                  </a:glow>
                  <a:outerShdw blurRad="38100" dist="38100" dir="2700000" algn="tl">
                    <a:srgbClr val="000000">
                      <a:alpha val="43137"/>
                    </a:srgbClr>
                  </a:outerShdw>
                </a:effectLst>
              </a:rPr>
              <a:t>Crum</a:t>
            </a:r>
            <a:r>
              <a:rPr lang="es-ES" b="1"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se las tuvo que ver con un cliente muy exigente que puso a prueba su paciencia. (Es una historia muy larga para contarla aquí).</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7" name="6 Rectángulo"/>
          <p:cNvSpPr/>
          <p:nvPr/>
        </p:nvSpPr>
        <p:spPr>
          <a:xfrm>
            <a:off x="2769867" y="1057300"/>
            <a:ext cx="3236785" cy="646331"/>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36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Patatas Chips</a:t>
            </a:r>
            <a:endParaRPr lang="es-ES" sz="36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9000">
        <p15:prstTrans prst="peelOff"/>
      </p:transition>
    </mc:Choice>
    <mc:Fallback>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4000"/>
                                        <p:tgtEl>
                                          <p:spTgt spid="4"/>
                                        </p:tgtEl>
                                      </p:cBhvr>
                                    </p:animEffect>
                                  </p:childTnLst>
                                </p:cTn>
                              </p:par>
                              <p:par>
                                <p:cTn id="12" presetID="16" presetClass="entr" presetSubtype="2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inHorizontal)">
                                      <p:cBhvr>
                                        <p:cTn id="14" dur="4000"/>
                                        <p:tgtEl>
                                          <p:spTgt spid="5"/>
                                        </p:tgtEl>
                                      </p:cBhvr>
                                    </p:animEffect>
                                  </p:childTnLst>
                                </p:cTn>
                              </p:par>
                              <p:par>
                                <p:cTn id="15" presetID="4"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ox(in)">
                                      <p:cBhvr>
                                        <p:cTn id="17" dur="4000"/>
                                        <p:tgtEl>
                                          <p:spTgt spid="5"/>
                                        </p:tgtEl>
                                      </p:cBhvr>
                                    </p:animEffect>
                                  </p:childTnLst>
                                </p:cTn>
                              </p:par>
                            </p:childTnLst>
                          </p:cTn>
                        </p:par>
                        <p:par>
                          <p:cTn id="18" fill="hold">
                            <p:stCondLst>
                              <p:cond delay="4000"/>
                            </p:stCondLst>
                            <p:childTnLst>
                              <p:par>
                                <p:cTn id="19" presetID="23" presetClass="entr" presetSubtype="16"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fltVal val="0"/>
                                          </p:val>
                                        </p:tav>
                                        <p:tav tm="100000">
                                          <p:val>
                                            <p:strVal val="#ppt_h"/>
                                          </p:val>
                                        </p:tav>
                                      </p:tavLst>
                                    </p:anim>
                                  </p:childTnLst>
                                </p:cTn>
                              </p:par>
                            </p:childTnLst>
                          </p:cTn>
                        </p:par>
                        <p:par>
                          <p:cTn id="23" fill="hold">
                            <p:stCondLst>
                              <p:cond delay="6000"/>
                            </p:stCondLst>
                            <p:childTnLst>
                              <p:par>
                                <p:cTn id="24" presetID="40" presetClass="entr" presetSubtype="0" fill="hold" grpId="0" nodeType="afterEffect">
                                  <p:stCondLst>
                                    <p:cond delay="50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1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23528" y="4081636"/>
            <a:ext cx="8424936"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gazpacho, es originario de Andalucía (siglo XVI), cuando los jornaleros y campesinos para aprovechar el pan seco de los días anteriores lo mojaban con agua, añadían tomates estrujados manualmente y lo aderezaban todo con ajo, aceite y pimienta. Con el tiempo, se puso de moda añadir a la mezcla otros vegetales como pepino o pimiento rojo o verde y cebolla. </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7" name="6 Rectángulo"/>
          <p:cNvSpPr/>
          <p:nvPr/>
        </p:nvSpPr>
        <p:spPr>
          <a:xfrm>
            <a:off x="2483768" y="481236"/>
            <a:ext cx="3260829" cy="707886"/>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El Gazpacho</a:t>
            </a:r>
            <a:endParaRPr lang="es-E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42000">
        <p:blinds dir="vert"/>
      </p:transition>
    </mc:Choice>
    <mc:Fallback>
      <p:transition spd="slow" advTm="4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fltVal val="0"/>
                                          </p:val>
                                        </p:tav>
                                      </p:tavLst>
                                    </p:anim>
                                    <p:anim calcmode="lin" valueType="num">
                                      <p:cBhvr>
                                        <p:cTn id="7" dur="4000"/>
                                        <p:tgtEl>
                                          <p:spTgt spid="6"/>
                                        </p:tgtEl>
                                        <p:attrNameLst>
                                          <p:attrName>ppt_h</p:attrName>
                                        </p:attrNameLst>
                                      </p:cBhvr>
                                      <p:tavLst>
                                        <p:tav tm="0">
                                          <p:val>
                                            <p:strVal val="ppt_h"/>
                                          </p:val>
                                        </p:tav>
                                        <p:tav tm="100000">
                                          <p:val>
                                            <p:fltVal val="0"/>
                                          </p:val>
                                        </p:tav>
                                      </p:tavLst>
                                    </p:anim>
                                    <p:set>
                                      <p:cBhvr>
                                        <p:cTn id="8" dur="1" fill="hold">
                                          <p:stCondLst>
                                            <p:cond delay="3999"/>
                                          </p:stCondLst>
                                        </p:cTn>
                                        <p:tgtEl>
                                          <p:spTgt spid="6"/>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35" presetClass="exit" presetSubtype="0" fill="hold" nodeType="withEffect">
                                  <p:stCondLst>
                                    <p:cond delay="0"/>
                                  </p:stCondLst>
                                  <p:childTnLst>
                                    <p:animEffect transition="out" filter="fade">
                                      <p:cBhvr>
                                        <p:cTn id="13" dur="4000"/>
                                        <p:tgtEl>
                                          <p:spTgt spid="6"/>
                                        </p:tgtEl>
                                      </p:cBhvr>
                                    </p:animEffect>
                                    <p:anim calcmode="lin" valueType="num">
                                      <p:cBhvr>
                                        <p:cTn id="14" dur="4000"/>
                                        <p:tgtEl>
                                          <p:spTgt spid="6"/>
                                        </p:tgtEl>
                                        <p:attrNameLst>
                                          <p:attrName>style.rotation</p:attrName>
                                        </p:attrNameLst>
                                      </p:cBhvr>
                                      <p:tavLst>
                                        <p:tav tm="0">
                                          <p:val>
                                            <p:fltVal val="0"/>
                                          </p:val>
                                        </p:tav>
                                        <p:tav tm="100000">
                                          <p:val>
                                            <p:fltVal val="720"/>
                                          </p:val>
                                        </p:tav>
                                      </p:tavLst>
                                    </p:anim>
                                    <p:anim calcmode="lin" valueType="num">
                                      <p:cBhvr>
                                        <p:cTn id="15" dur="4000"/>
                                        <p:tgtEl>
                                          <p:spTgt spid="6"/>
                                        </p:tgtEl>
                                        <p:attrNameLst>
                                          <p:attrName>ppt_h</p:attrName>
                                        </p:attrNameLst>
                                      </p:cBhvr>
                                      <p:tavLst>
                                        <p:tav tm="0">
                                          <p:val>
                                            <p:strVal val="ppt_h"/>
                                          </p:val>
                                        </p:tav>
                                        <p:tav tm="100000">
                                          <p:val>
                                            <p:fltVal val="0"/>
                                          </p:val>
                                        </p:tav>
                                      </p:tavLst>
                                    </p:anim>
                                    <p:anim calcmode="lin" valueType="num">
                                      <p:cBhvr>
                                        <p:cTn id="16" dur="4000"/>
                                        <p:tgtEl>
                                          <p:spTgt spid="6"/>
                                        </p:tgtEl>
                                        <p:attrNameLst>
                                          <p:attrName>ppt_w</p:attrName>
                                        </p:attrNameLst>
                                      </p:cBhvr>
                                      <p:tavLst>
                                        <p:tav tm="0">
                                          <p:val>
                                            <p:strVal val="ppt_w"/>
                                          </p:val>
                                        </p:tav>
                                        <p:tav tm="100000">
                                          <p:val>
                                            <p:fltVal val="0"/>
                                          </p:val>
                                        </p:tav>
                                      </p:tavLst>
                                    </p:anim>
                                    <p:set>
                                      <p:cBhvr>
                                        <p:cTn id="17" dur="1" fill="hold">
                                          <p:stCondLst>
                                            <p:cond delay="3999"/>
                                          </p:stCondLst>
                                        </p:cTn>
                                        <p:tgtEl>
                                          <p:spTgt spid="6"/>
                                        </p:tgtEl>
                                        <p:attrNameLst>
                                          <p:attrName>style.visibility</p:attrName>
                                        </p:attrNameLst>
                                      </p:cBhvr>
                                      <p:to>
                                        <p:strVal val="hidden"/>
                                      </p:to>
                                    </p:set>
                                  </p:childTnLst>
                                </p:cTn>
                              </p:par>
                              <p:par>
                                <p:cTn id="18" presetID="23" presetClass="entr" presetSubtype="52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4000" fill="hold"/>
                                        <p:tgtEl>
                                          <p:spTgt spid="4"/>
                                        </p:tgtEl>
                                        <p:attrNameLst>
                                          <p:attrName>ppt_w</p:attrName>
                                        </p:attrNameLst>
                                      </p:cBhvr>
                                      <p:tavLst>
                                        <p:tav tm="0">
                                          <p:val>
                                            <p:fltVal val="0"/>
                                          </p:val>
                                        </p:tav>
                                        <p:tav tm="100000">
                                          <p:val>
                                            <p:strVal val="#ppt_w"/>
                                          </p:val>
                                        </p:tav>
                                      </p:tavLst>
                                    </p:anim>
                                    <p:anim calcmode="lin" valueType="num">
                                      <p:cBhvr>
                                        <p:cTn id="21" dur="4000" fill="hold"/>
                                        <p:tgtEl>
                                          <p:spTgt spid="4"/>
                                        </p:tgtEl>
                                        <p:attrNameLst>
                                          <p:attrName>ppt_h</p:attrName>
                                        </p:attrNameLst>
                                      </p:cBhvr>
                                      <p:tavLst>
                                        <p:tav tm="0">
                                          <p:val>
                                            <p:fltVal val="0"/>
                                          </p:val>
                                        </p:tav>
                                        <p:tav tm="100000">
                                          <p:val>
                                            <p:strVal val="#ppt_h"/>
                                          </p:val>
                                        </p:tav>
                                      </p:tavLst>
                                    </p:anim>
                                    <p:anim calcmode="lin" valueType="num">
                                      <p:cBhvr>
                                        <p:cTn id="22" dur="4000" fill="hold"/>
                                        <p:tgtEl>
                                          <p:spTgt spid="4"/>
                                        </p:tgtEl>
                                        <p:attrNameLst>
                                          <p:attrName>ppt_x</p:attrName>
                                        </p:attrNameLst>
                                      </p:cBhvr>
                                      <p:tavLst>
                                        <p:tav tm="0">
                                          <p:val>
                                            <p:fltVal val="0.5"/>
                                          </p:val>
                                        </p:tav>
                                        <p:tav tm="100000">
                                          <p:val>
                                            <p:strVal val="#ppt_x"/>
                                          </p:val>
                                        </p:tav>
                                      </p:tavLst>
                                    </p:anim>
                                    <p:anim calcmode="lin" valueType="num">
                                      <p:cBhvr>
                                        <p:cTn id="23" dur="4000" fill="hold"/>
                                        <p:tgtEl>
                                          <p:spTgt spid="4"/>
                                        </p:tgtEl>
                                        <p:attrNameLst>
                                          <p:attrName>ppt_y</p:attrName>
                                        </p:attrNameLst>
                                      </p:cBhvr>
                                      <p:tavLst>
                                        <p:tav tm="0">
                                          <p:val>
                                            <p:fltVal val="0.5"/>
                                          </p:val>
                                        </p:tav>
                                        <p:tav tm="100000">
                                          <p:val>
                                            <p:strVal val="#ppt_y"/>
                                          </p:val>
                                        </p:tav>
                                      </p:tavLst>
                                    </p:anim>
                                  </p:childTnLst>
                                </p:cTn>
                              </p:par>
                              <p:par>
                                <p:cTn id="24" presetID="16" presetClass="entr" presetSubtype="37"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arn(outVertical)">
                                      <p:cBhvr>
                                        <p:cTn id="26" dur="4000"/>
                                        <p:tgtEl>
                                          <p:spTgt spid="4"/>
                                        </p:tgtEl>
                                      </p:cBhvr>
                                    </p:animEffect>
                                  </p:childTnLst>
                                </p:cTn>
                              </p:par>
                              <p:par>
                                <p:cTn id="27" presetID="35" presetClass="entr" presetSubtype="0"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4000"/>
                                        <p:tgtEl>
                                          <p:spTgt spid="4"/>
                                        </p:tgtEl>
                                      </p:cBhvr>
                                    </p:animEffect>
                                    <p:anim calcmode="lin" valueType="num">
                                      <p:cBhvr>
                                        <p:cTn id="30" dur="4000" fill="hold"/>
                                        <p:tgtEl>
                                          <p:spTgt spid="4"/>
                                        </p:tgtEl>
                                        <p:attrNameLst>
                                          <p:attrName>style.rotation</p:attrName>
                                        </p:attrNameLst>
                                      </p:cBhvr>
                                      <p:tavLst>
                                        <p:tav tm="0">
                                          <p:val>
                                            <p:fltVal val="720"/>
                                          </p:val>
                                        </p:tav>
                                        <p:tav tm="100000">
                                          <p:val>
                                            <p:fltVal val="0"/>
                                          </p:val>
                                        </p:tav>
                                      </p:tavLst>
                                    </p:anim>
                                    <p:anim calcmode="lin" valueType="num">
                                      <p:cBhvr>
                                        <p:cTn id="31" dur="4000" fill="hold"/>
                                        <p:tgtEl>
                                          <p:spTgt spid="4"/>
                                        </p:tgtEl>
                                        <p:attrNameLst>
                                          <p:attrName>ppt_h</p:attrName>
                                        </p:attrNameLst>
                                      </p:cBhvr>
                                      <p:tavLst>
                                        <p:tav tm="0">
                                          <p:val>
                                            <p:fltVal val="0"/>
                                          </p:val>
                                        </p:tav>
                                        <p:tav tm="100000">
                                          <p:val>
                                            <p:strVal val="#ppt_h"/>
                                          </p:val>
                                        </p:tav>
                                      </p:tavLst>
                                    </p:anim>
                                    <p:anim calcmode="lin" valueType="num">
                                      <p:cBhvr>
                                        <p:cTn id="32" dur="4000" fill="hold"/>
                                        <p:tgtEl>
                                          <p:spTgt spid="4"/>
                                        </p:tgtEl>
                                        <p:attrNameLst>
                                          <p:attrName>ppt_w</p:attrName>
                                        </p:attrNameLst>
                                      </p:cBhvr>
                                      <p:tavLst>
                                        <p:tav tm="0">
                                          <p:val>
                                            <p:fltVal val="0"/>
                                          </p:val>
                                        </p:tav>
                                        <p:tav tm="100000">
                                          <p:val>
                                            <p:strVal val="#ppt_w"/>
                                          </p:val>
                                        </p:tav>
                                      </p:tavLst>
                                    </p:anim>
                                  </p:childTnLst>
                                </p:cTn>
                              </p:par>
                            </p:childTnLst>
                          </p:cTn>
                        </p:par>
                        <p:par>
                          <p:cTn id="33" fill="hold">
                            <p:stCondLst>
                              <p:cond delay="4000"/>
                            </p:stCondLst>
                            <p:childTnLst>
                              <p:par>
                                <p:cTn id="34" presetID="23" presetClass="entr" presetSubtype="16"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p:cTn id="36" dur="2000" fill="hold"/>
                                        <p:tgtEl>
                                          <p:spTgt spid="7"/>
                                        </p:tgtEl>
                                        <p:attrNameLst>
                                          <p:attrName>ppt_w</p:attrName>
                                        </p:attrNameLst>
                                      </p:cBhvr>
                                      <p:tavLst>
                                        <p:tav tm="0">
                                          <p:val>
                                            <p:fltVal val="0"/>
                                          </p:val>
                                        </p:tav>
                                        <p:tav tm="100000">
                                          <p:val>
                                            <p:strVal val="#ppt_w"/>
                                          </p:val>
                                        </p:tav>
                                      </p:tavLst>
                                    </p:anim>
                                    <p:anim calcmode="lin" valueType="num">
                                      <p:cBhvr>
                                        <p:cTn id="37" dur="2000" fill="hold"/>
                                        <p:tgtEl>
                                          <p:spTgt spid="7"/>
                                        </p:tgtEl>
                                        <p:attrNameLst>
                                          <p:attrName>ppt_h</p:attrName>
                                        </p:attrNameLst>
                                      </p:cBhvr>
                                      <p:tavLst>
                                        <p:tav tm="0">
                                          <p:val>
                                            <p:fltVal val="0"/>
                                          </p:val>
                                        </p:tav>
                                        <p:tav tm="100000">
                                          <p:val>
                                            <p:strVal val="#ppt_h"/>
                                          </p:val>
                                        </p:tav>
                                      </p:tavLst>
                                    </p:anim>
                                  </p:childTnLst>
                                </p:cTn>
                              </p:par>
                            </p:childTnLst>
                          </p:cTn>
                        </p:par>
                        <p:par>
                          <p:cTn id="38" fill="hold">
                            <p:stCondLst>
                              <p:cond delay="6000"/>
                            </p:stCondLst>
                            <p:childTnLst>
                              <p:par>
                                <p:cTn id="39" presetID="40" presetClass="entr" presetSubtype="0" fill="hold" grpId="0" nodeType="afterEffect">
                                  <p:stCondLst>
                                    <p:cond delay="500"/>
                                  </p:stCondLst>
                                  <p:iterate type="lt">
                                    <p:tmPct val="10000"/>
                                  </p:iterate>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1"/>
                                          </p:val>
                                        </p:tav>
                                        <p:tav tm="100000">
                                          <p:val>
                                            <p:strVal val="#ppt_x"/>
                                          </p:val>
                                        </p:tav>
                                      </p:tavLst>
                                    </p:anim>
                                    <p:anim calcmode="lin" valueType="num">
                                      <p:cBhvr>
                                        <p:cTn id="4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0).jpg"/>
          <p:cNvPicPr>
            <a:picLocks noChangeAspect="1"/>
          </p:cNvPicPr>
          <p:nvPr/>
        </p:nvPicPr>
        <p:blipFill>
          <a:blip r:embed="rId2" cstate="print"/>
          <a:stretch>
            <a:fillRect/>
          </a:stretch>
        </p:blipFill>
        <p:spPr bwMode="auto">
          <a:xfrm>
            <a:off x="0" y="4233"/>
            <a:ext cx="9144000" cy="571076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20).jpg"/>
          <p:cNvPicPr>
            <a:picLocks noChangeAspect="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a:effectLst>
            <a:outerShdw blurRad="44450" dist="27940" dir="5400000" algn="ctr">
              <a:srgbClr val="000000">
                <a:alpha val="32000"/>
              </a:srgbClr>
            </a:outerShdw>
          </a:effectLst>
        </p:spPr>
      </p:pic>
      <p:pic>
        <p:nvPicPr>
          <p:cNvPr id="6" name="5 Imagen" descr="0(20).jpg"/>
          <p:cNvPicPr>
            <a:picLocks noChangeAspect="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a:effectLst>
            <a:outerShdw blurRad="44450" dist="27940" dir="5400000" algn="ctr">
              <a:srgbClr val="000000">
                <a:alpha val="32000"/>
              </a:srgbClr>
            </a:outerShdw>
          </a:effectLst>
        </p:spPr>
      </p:pic>
      <p:sp>
        <p:nvSpPr>
          <p:cNvPr id="7" name="6 CuadroTexto"/>
          <p:cNvSpPr txBox="1"/>
          <p:nvPr/>
        </p:nvSpPr>
        <p:spPr>
          <a:xfrm>
            <a:off x="323528"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Científicos franceses han descubierto que el alquitrán de corteza de abedul fue utilizado como una forma de pegamento antiguo durante al menos 50.000 años, desde el Paleolítico Medio hasta la segunda Edad de Hierro (siglo VI a.C.), según un nuevo estudio.</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8" name="7 Rectángulo"/>
          <p:cNvSpPr/>
          <p:nvPr/>
        </p:nvSpPr>
        <p:spPr>
          <a:xfrm>
            <a:off x="755576" y="769268"/>
            <a:ext cx="3575018" cy="707886"/>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El Pegamento</a:t>
            </a:r>
            <a:endParaRPr lang="es-E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3000">
        <p:checker/>
      </p:transition>
    </mc:Choice>
    <mc:Fallback>
      <p:transition spd="slow" advTm="33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4000"/>
                                        <p:tgtEl>
                                          <p:spTgt spid="5"/>
                                        </p:tgtEl>
                                        <p:attrNameLst>
                                          <p:attrName>ppt_x</p:attrName>
                                        </p:attrNameLst>
                                      </p:cBhvr>
                                      <p:tavLst>
                                        <p:tav tm="0">
                                          <p:val>
                                            <p:strVal val="ppt_x"/>
                                          </p:val>
                                        </p:tav>
                                        <p:tav tm="100000">
                                          <p:val>
                                            <p:strVal val="ppt_x-ppt_w/2"/>
                                          </p:val>
                                        </p:tav>
                                      </p:tavLst>
                                    </p:anim>
                                    <p:anim calcmode="lin" valueType="num">
                                      <p:cBhvr>
                                        <p:cTn id="7" dur="4000"/>
                                        <p:tgtEl>
                                          <p:spTgt spid="5"/>
                                        </p:tgtEl>
                                        <p:attrNameLst>
                                          <p:attrName>ppt_y</p:attrName>
                                        </p:attrNameLst>
                                      </p:cBhvr>
                                      <p:tavLst>
                                        <p:tav tm="0">
                                          <p:val>
                                            <p:strVal val="ppt_y"/>
                                          </p:val>
                                        </p:tav>
                                        <p:tav tm="100000">
                                          <p:val>
                                            <p:strVal val="ppt_y"/>
                                          </p:val>
                                        </p:tav>
                                      </p:tavLst>
                                    </p:anim>
                                    <p:anim calcmode="lin" valueType="num">
                                      <p:cBhvr>
                                        <p:cTn id="8" dur="4000"/>
                                        <p:tgtEl>
                                          <p:spTgt spid="5"/>
                                        </p:tgtEl>
                                        <p:attrNameLst>
                                          <p:attrName>ppt_w</p:attrName>
                                        </p:attrNameLst>
                                      </p:cBhvr>
                                      <p:tavLst>
                                        <p:tav tm="0">
                                          <p:val>
                                            <p:strVal val="ppt_w"/>
                                          </p:val>
                                        </p:tav>
                                        <p:tav tm="100000">
                                          <p:val>
                                            <p:fltVal val="0"/>
                                          </p:val>
                                        </p:tav>
                                      </p:tavLst>
                                    </p:anim>
                                    <p:anim calcmode="lin" valueType="num">
                                      <p:cBhvr>
                                        <p:cTn id="9" dur="4000"/>
                                        <p:tgtEl>
                                          <p:spTgt spid="5"/>
                                        </p:tgtEl>
                                        <p:attrNameLst>
                                          <p:attrName>ppt_h</p:attrName>
                                        </p:attrNameLst>
                                      </p:cBhvr>
                                      <p:tavLst>
                                        <p:tav tm="0">
                                          <p:val>
                                            <p:strVal val="ppt_h"/>
                                          </p:val>
                                        </p:tav>
                                        <p:tav tm="100000">
                                          <p:val>
                                            <p:strVal val="ppt_h"/>
                                          </p:val>
                                        </p:tav>
                                      </p:tavLst>
                                    </p:anim>
                                    <p:set>
                                      <p:cBhvr>
                                        <p:cTn id="10" dur="1" fill="hold">
                                          <p:stCondLst>
                                            <p:cond delay="3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4000"/>
                                        <p:tgtEl>
                                          <p:spTgt spid="6"/>
                                        </p:tgtEl>
                                        <p:attrNameLst>
                                          <p:attrName>ppt_x</p:attrName>
                                        </p:attrNameLst>
                                      </p:cBhvr>
                                      <p:tavLst>
                                        <p:tav tm="0">
                                          <p:val>
                                            <p:strVal val="ppt_x"/>
                                          </p:val>
                                        </p:tav>
                                        <p:tav tm="100000">
                                          <p:val>
                                            <p:strVal val="ppt_x+ppt_w/2"/>
                                          </p:val>
                                        </p:tav>
                                      </p:tavLst>
                                    </p:anim>
                                    <p:anim calcmode="lin" valueType="num">
                                      <p:cBhvr>
                                        <p:cTn id="13" dur="4000"/>
                                        <p:tgtEl>
                                          <p:spTgt spid="6"/>
                                        </p:tgtEl>
                                        <p:attrNameLst>
                                          <p:attrName>ppt_y</p:attrName>
                                        </p:attrNameLst>
                                      </p:cBhvr>
                                      <p:tavLst>
                                        <p:tav tm="0">
                                          <p:val>
                                            <p:strVal val="ppt_y"/>
                                          </p:val>
                                        </p:tav>
                                        <p:tav tm="100000">
                                          <p:val>
                                            <p:strVal val="ppt_y"/>
                                          </p:val>
                                        </p:tav>
                                      </p:tavLst>
                                    </p:anim>
                                    <p:anim calcmode="lin" valueType="num">
                                      <p:cBhvr>
                                        <p:cTn id="14" dur="4000"/>
                                        <p:tgtEl>
                                          <p:spTgt spid="6"/>
                                        </p:tgtEl>
                                        <p:attrNameLst>
                                          <p:attrName>ppt_w</p:attrName>
                                        </p:attrNameLst>
                                      </p:cBhvr>
                                      <p:tavLst>
                                        <p:tav tm="0">
                                          <p:val>
                                            <p:strVal val="ppt_w"/>
                                          </p:val>
                                        </p:tav>
                                        <p:tav tm="100000">
                                          <p:val>
                                            <p:fltVal val="0"/>
                                          </p:val>
                                        </p:tav>
                                      </p:tavLst>
                                    </p:anim>
                                    <p:anim calcmode="lin" valueType="num">
                                      <p:cBhvr>
                                        <p:cTn id="15" dur="4000"/>
                                        <p:tgtEl>
                                          <p:spTgt spid="6"/>
                                        </p:tgtEl>
                                        <p:attrNameLst>
                                          <p:attrName>ppt_h</p:attrName>
                                        </p:attrNameLst>
                                      </p:cBhvr>
                                      <p:tavLst>
                                        <p:tav tm="0">
                                          <p:val>
                                            <p:strVal val="ppt_h"/>
                                          </p:val>
                                        </p:tav>
                                        <p:tav tm="100000">
                                          <p:val>
                                            <p:strVal val="ppt_h"/>
                                          </p:val>
                                        </p:tav>
                                      </p:tavLst>
                                    </p:anim>
                                    <p:set>
                                      <p:cBhvr>
                                        <p:cTn id="16" dur="1" fill="hold">
                                          <p:stCondLst>
                                            <p:cond delay="3999"/>
                                          </p:stCondLst>
                                        </p:cTn>
                                        <p:tgtEl>
                                          <p:spTgt spid="6"/>
                                        </p:tgtEl>
                                        <p:attrNameLst>
                                          <p:attrName>style.visibility</p:attrName>
                                        </p:attrNameLst>
                                      </p:cBhvr>
                                      <p:to>
                                        <p:strVal val="hidden"/>
                                      </p:to>
                                    </p:set>
                                  </p:childTnLst>
                                </p:cTn>
                              </p:par>
                              <p:par>
                                <p:cTn id="17" presetID="17"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000" fill="hold"/>
                                        <p:tgtEl>
                                          <p:spTgt spid="4"/>
                                        </p:tgtEl>
                                        <p:attrNameLst>
                                          <p:attrName>ppt_w</p:attrName>
                                        </p:attrNameLst>
                                      </p:cBhvr>
                                      <p:tavLst>
                                        <p:tav tm="0">
                                          <p:val>
                                            <p:fltVal val="0"/>
                                          </p:val>
                                        </p:tav>
                                        <p:tav tm="100000">
                                          <p:val>
                                            <p:strVal val="#ppt_w"/>
                                          </p:val>
                                        </p:tav>
                                      </p:tavLst>
                                    </p:anim>
                                    <p:anim calcmode="lin" valueType="num">
                                      <p:cBhvr>
                                        <p:cTn id="20" dur="4000" fill="hold"/>
                                        <p:tgtEl>
                                          <p:spTgt spid="4"/>
                                        </p:tgtEl>
                                        <p:attrNameLst>
                                          <p:attrName>ppt_h</p:attrName>
                                        </p:attrNameLst>
                                      </p:cBhvr>
                                      <p:tavLst>
                                        <p:tav tm="0">
                                          <p:val>
                                            <p:strVal val="#ppt_h"/>
                                          </p:val>
                                        </p:tav>
                                        <p:tav tm="100000">
                                          <p:val>
                                            <p:strVal val="#ppt_h"/>
                                          </p:val>
                                        </p:tav>
                                      </p:tavLst>
                                    </p:anim>
                                  </p:childTnLst>
                                </p:cTn>
                              </p:par>
                            </p:childTnLst>
                          </p:cTn>
                        </p:par>
                        <p:par>
                          <p:cTn id="21" fill="hold">
                            <p:stCondLst>
                              <p:cond delay="4000"/>
                            </p:stCondLst>
                            <p:childTnLst>
                              <p:par>
                                <p:cTn id="22" presetID="23" presetClass="entr" presetSubtype="16"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ppt_w</p:attrName>
                                        </p:attrNameLst>
                                      </p:cBhvr>
                                      <p:tavLst>
                                        <p:tav tm="0">
                                          <p:val>
                                            <p:fltVal val="0"/>
                                          </p:val>
                                        </p:tav>
                                        <p:tav tm="100000">
                                          <p:val>
                                            <p:strVal val="#ppt_w"/>
                                          </p:val>
                                        </p:tav>
                                      </p:tavLst>
                                    </p:anim>
                                    <p:anim calcmode="lin" valueType="num">
                                      <p:cBhvr>
                                        <p:cTn id="25" dur="2000" fill="hold"/>
                                        <p:tgtEl>
                                          <p:spTgt spid="8"/>
                                        </p:tgtEl>
                                        <p:attrNameLst>
                                          <p:attrName>ppt_h</p:attrName>
                                        </p:attrNameLst>
                                      </p:cBhvr>
                                      <p:tavLst>
                                        <p:tav tm="0">
                                          <p:val>
                                            <p:fltVal val="0"/>
                                          </p:val>
                                        </p:tav>
                                        <p:tav tm="100000">
                                          <p:val>
                                            <p:strVal val="#ppt_h"/>
                                          </p:val>
                                        </p:tav>
                                      </p:tavLst>
                                    </p:anim>
                                  </p:childTnLst>
                                </p:cTn>
                              </p:par>
                            </p:childTnLst>
                          </p:cTn>
                        </p:par>
                        <p:par>
                          <p:cTn id="26" fill="hold">
                            <p:stCondLst>
                              <p:cond delay="6000"/>
                            </p:stCondLst>
                            <p:childTnLst>
                              <p:par>
                                <p:cTn id="27" presetID="40" presetClass="entr" presetSubtype="0" fill="hold" grpId="0" nodeType="afterEffect">
                                  <p:stCondLst>
                                    <p:cond delay="50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ela paisagem_montanha.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bela paisagem_montanha.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251520"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encontrar las primeras joyas debemos remontarnos a la Edad de Piedra, en concreto al Paleolítico. Los primeros hombres que poblaban la tierra empleaban elementos naturales como los minerales para diferenciarse de los demás, naciendo así las primeras joyas. En ocasiones eran empleados como talismanes.</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7" name="6 Rectángulo"/>
          <p:cNvSpPr/>
          <p:nvPr/>
        </p:nvSpPr>
        <p:spPr>
          <a:xfrm>
            <a:off x="3097986" y="337220"/>
            <a:ext cx="2664512" cy="707886"/>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Las Joyas</a:t>
            </a:r>
            <a:endParaRPr lang="es-E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1400" advTm="39000">
        <p:blinds/>
      </p:transition>
    </mc:Choice>
    <mc:Fallback>
      <p:transition spd="slow" advTm="39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fltVal val="0"/>
                                          </p:val>
                                        </p:tav>
                                      </p:tavLst>
                                    </p:anim>
                                    <p:anim calcmode="lin" valueType="num">
                                      <p:cBhvr>
                                        <p:cTn id="8" dur="4000"/>
                                        <p:tgtEl>
                                          <p:spTgt spid="5"/>
                                        </p:tgtEl>
                                        <p:attrNameLst>
                                          <p:attrName>ppt_x</p:attrName>
                                        </p:attrNameLst>
                                      </p:cBhvr>
                                      <p:tavLst>
                                        <p:tav tm="0">
                                          <p:val>
                                            <p:strVal val="ppt_x"/>
                                          </p:val>
                                        </p:tav>
                                        <p:tav tm="100000">
                                          <p:val>
                                            <p:fltVal val="0.5"/>
                                          </p:val>
                                        </p:tav>
                                      </p:tavLst>
                                    </p:anim>
                                    <p:anim calcmode="lin" valueType="num">
                                      <p:cBhvr>
                                        <p:cTn id="9" dur="4000"/>
                                        <p:tgtEl>
                                          <p:spTgt spid="5"/>
                                        </p:tgtEl>
                                        <p:attrNameLst>
                                          <p:attrName>ppt_y</p:attrName>
                                        </p:attrNameLst>
                                      </p:cBhvr>
                                      <p:tavLst>
                                        <p:tav tm="0">
                                          <p:val>
                                            <p:strVal val="ppt_y"/>
                                          </p:val>
                                        </p:tav>
                                        <p:tav tm="100000">
                                          <p:val>
                                            <p:fltVal val="0.5"/>
                                          </p:val>
                                        </p:tav>
                                      </p:tavLst>
                                    </p:anim>
                                    <p:set>
                                      <p:cBhvr>
                                        <p:cTn id="10" dur="1" fill="hold">
                                          <p:stCondLst>
                                            <p:cond delay="3999"/>
                                          </p:stCondLst>
                                        </p:cTn>
                                        <p:tgtEl>
                                          <p:spTgt spid="5"/>
                                        </p:tgtEl>
                                        <p:attrNameLst>
                                          <p:attrName>style.visibility</p:attrName>
                                        </p:attrNameLst>
                                      </p:cBhvr>
                                      <p:to>
                                        <p:strVal val="hidden"/>
                                      </p:to>
                                    </p:set>
                                  </p:childTnLst>
                                </p:cTn>
                              </p:par>
                              <p:par>
                                <p:cTn id="11" presetID="8" presetClass="exit" presetSubtype="16" fill="hold" nodeType="withEffect">
                                  <p:stCondLst>
                                    <p:cond delay="0"/>
                                  </p:stCondLst>
                                  <p:childTnLst>
                                    <p:animEffect transition="out" filter="diamond(in)">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4/3*#ppt_w"/>
                                          </p:val>
                                        </p:tav>
                                        <p:tav tm="100000">
                                          <p:val>
                                            <p:strVal val="#ppt_w"/>
                                          </p:val>
                                        </p:tav>
                                      </p:tavLst>
                                    </p:anim>
                                    <p:anim calcmode="lin" valueType="num">
                                      <p:cBhvr>
                                        <p:cTn id="17" dur="4000" fill="hold"/>
                                        <p:tgtEl>
                                          <p:spTgt spid="4"/>
                                        </p:tgtEl>
                                        <p:attrNameLst>
                                          <p:attrName>ppt_h</p:attrName>
                                        </p:attrNameLst>
                                      </p:cBhvr>
                                      <p:tavLst>
                                        <p:tav tm="0">
                                          <p:val>
                                            <p:strVal val="4/3*#ppt_h"/>
                                          </p:val>
                                        </p:tav>
                                        <p:tav tm="100000">
                                          <p:val>
                                            <p:strVal val="#ppt_h"/>
                                          </p:val>
                                        </p:tav>
                                      </p:tavLst>
                                    </p:anim>
                                  </p:childTnLst>
                                </p:cTn>
                              </p:par>
                              <p:par>
                                <p:cTn id="18" presetID="21" presetClass="entr" presetSubtype="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heel(2)">
                                      <p:cBhvr>
                                        <p:cTn id="20" dur="4000"/>
                                        <p:tgtEl>
                                          <p:spTgt spid="4"/>
                                        </p:tgtEl>
                                      </p:cBhvr>
                                    </p:animEffect>
                                  </p:childTnLst>
                                </p:cTn>
                              </p:par>
                            </p:childTnLst>
                          </p:cTn>
                        </p:par>
                        <p:par>
                          <p:cTn id="21" fill="hold">
                            <p:stCondLst>
                              <p:cond delay="4000"/>
                            </p:stCondLst>
                            <p:childTnLst>
                              <p:par>
                                <p:cTn id="22" presetID="23" presetClass="entr" presetSubtype="16"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2000" fill="hold"/>
                                        <p:tgtEl>
                                          <p:spTgt spid="7"/>
                                        </p:tgtEl>
                                        <p:attrNameLst>
                                          <p:attrName>ppt_w</p:attrName>
                                        </p:attrNameLst>
                                      </p:cBhvr>
                                      <p:tavLst>
                                        <p:tav tm="0">
                                          <p:val>
                                            <p:fltVal val="0"/>
                                          </p:val>
                                        </p:tav>
                                        <p:tav tm="100000">
                                          <p:val>
                                            <p:strVal val="#ppt_w"/>
                                          </p:val>
                                        </p:tav>
                                      </p:tavLst>
                                    </p:anim>
                                    <p:anim calcmode="lin" valueType="num">
                                      <p:cBhvr>
                                        <p:cTn id="25" dur="2000" fill="hold"/>
                                        <p:tgtEl>
                                          <p:spTgt spid="7"/>
                                        </p:tgtEl>
                                        <p:attrNameLst>
                                          <p:attrName>ppt_h</p:attrName>
                                        </p:attrNameLst>
                                      </p:cBhvr>
                                      <p:tavLst>
                                        <p:tav tm="0">
                                          <p:val>
                                            <p:fltVal val="0"/>
                                          </p:val>
                                        </p:tav>
                                        <p:tav tm="100000">
                                          <p:val>
                                            <p:strVal val="#ppt_h"/>
                                          </p:val>
                                        </p:tav>
                                      </p:tavLst>
                                    </p:anim>
                                  </p:childTnLst>
                                </p:cTn>
                              </p:par>
                            </p:childTnLst>
                          </p:cTn>
                        </p:par>
                        <p:par>
                          <p:cTn id="26" fill="hold">
                            <p:stCondLst>
                              <p:cond delay="6000"/>
                            </p:stCondLst>
                            <p:childTnLst>
                              <p:par>
                                <p:cTn id="27" presetID="40" presetClass="entr" presetSubtype="0" fill="hold" grpId="0" nodeType="afterEffect">
                                  <p:stCondLst>
                                    <p:cond delay="50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1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1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ectángulo"/>
          <p:cNvSpPr/>
          <p:nvPr/>
        </p:nvSpPr>
        <p:spPr>
          <a:xfrm>
            <a:off x="2123728" y="481236"/>
            <a:ext cx="4541628" cy="707886"/>
          </a:xfrm>
          <a:prstGeom prst="rect">
            <a:avLst/>
          </a:prstGeom>
          <a:noFill/>
        </p:spPr>
        <p:txBody>
          <a:bodyPr wrap="none" lIns="91440" tIns="45720" rIns="91440" bIns="45720">
            <a:spAutoFit/>
            <a:scene3d>
              <a:camera prst="perspectiveRelaxedModerately"/>
              <a:lightRig rig="glow" dir="tl">
                <a:rot lat="0" lon="0" rev="5400000"/>
              </a:lightRig>
            </a:scene3d>
            <a:sp3d extrusionH="57150" contourW="12700">
              <a:bevelT w="25400" h="25400" prst="angle"/>
              <a:contourClr>
                <a:schemeClr val="accent6">
                  <a:shade val="73000"/>
                </a:schemeClr>
              </a:contourClr>
            </a:sp3d>
          </a:bodyPr>
          <a:lstStyle/>
          <a:p>
            <a:pPr algn="ctr"/>
            <a:r>
              <a:rPr lang="es-ES" sz="40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reflection blurRad="6350" stA="60000" endA="900" endPos="58000" dir="5400000" sy="-100000" algn="bl" rotWithShape="0"/>
                </a:effectLst>
              </a:rPr>
              <a:t>El anillo de bodas</a:t>
            </a:r>
            <a:endParaRPr lang="es-ES" sz="40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reflection blurRad="6350" stA="60000" endA="900" endPos="58000" dir="5400000" sy="-100000" algn="bl" rotWithShape="0"/>
              </a:effectLst>
            </a:endParaRPr>
          </a:p>
        </p:txBody>
      </p:sp>
      <p:sp>
        <p:nvSpPr>
          <p:cNvPr id="9" name="8 CuadroTexto"/>
          <p:cNvSpPr txBox="1"/>
          <p:nvPr/>
        </p:nvSpPr>
        <p:spPr>
          <a:xfrm>
            <a:off x="251520"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antiguos griegos y romanos también asociaron los anillos de boda con cierto simbolismo. Se colocaban en el cuarto dedo de la mano izquierda porque aquí era donde se creían que corría la vena </a:t>
            </a:r>
            <a:r>
              <a:rPr lang="es-ES" i="1" dirty="0" err="1" smtClean="0">
                <a:effectLst>
                  <a:glow rad="101600">
                    <a:srgbClr val="C00000">
                      <a:alpha val="60000"/>
                    </a:srgbClr>
                  </a:glow>
                  <a:outerShdw blurRad="38100" dist="38100" dir="2700000" algn="tl">
                    <a:srgbClr val="000000">
                      <a:alpha val="43137"/>
                    </a:srgbClr>
                  </a:outerShdw>
                </a:effectLst>
              </a:rPr>
              <a:t>amoris</a:t>
            </a:r>
            <a:r>
              <a:rPr lang="es-ES" i="1" dirty="0" smtClean="0">
                <a:effectLst>
                  <a:glow rad="101600">
                    <a:srgbClr val="C00000">
                      <a:alpha val="60000"/>
                    </a:srgbClr>
                  </a:glow>
                  <a:outerShdw blurRad="38100" dist="38100" dir="2700000" algn="tl">
                    <a:srgbClr val="000000">
                      <a:alpha val="43137"/>
                    </a:srgbClr>
                  </a:outerShdw>
                </a:effectLst>
              </a:rPr>
              <a:t>. Se suponía que esta vena corría directamente al corazón. Ahora sabemos que esto no es anatómicamente correcto.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8000">
        <p:checker dir="vert"/>
      </p:transition>
    </mc:Choice>
    <mc:Fallback>
      <p:transition spd="slow" advTm="38000">
        <p:checke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88"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2/3*ppt_w"/>
                                          </p:val>
                                        </p:tav>
                                      </p:tavLst>
                                    </p:anim>
                                    <p:anim calcmode="lin" valueType="num">
                                      <p:cBhvr>
                                        <p:cTn id="14" dur="4000"/>
                                        <p:tgtEl>
                                          <p:spTgt spid="5"/>
                                        </p:tgtEl>
                                        <p:attrNameLst>
                                          <p:attrName>ppt_h</p:attrName>
                                        </p:attrNameLst>
                                      </p:cBhvr>
                                      <p:tavLst>
                                        <p:tav tm="0">
                                          <p:val>
                                            <p:strVal val="ppt_h"/>
                                          </p:val>
                                        </p:tav>
                                        <p:tav tm="100000">
                                          <p:val>
                                            <p:strVal val="2/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13" presetClass="exit" presetSubtype="32" fill="hold" nodeType="withEffect">
                                  <p:stCondLst>
                                    <p:cond delay="0"/>
                                  </p:stCondLst>
                                  <p:childTnLst>
                                    <p:animEffect transition="out" filter="plus(out)">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4000"/>
                                        <p:tgtEl>
                                          <p:spTgt spid="4"/>
                                        </p:tgtEl>
                                      </p:cBhvr>
                                    </p:animEffect>
                                  </p:childTnLst>
                                </p:cTn>
                              </p:par>
                            </p:childTnLst>
                          </p:cTn>
                        </p:par>
                        <p:par>
                          <p:cTn id="26" fill="hold">
                            <p:stCondLst>
                              <p:cond delay="4000"/>
                            </p:stCondLst>
                            <p:childTnLst>
                              <p:par>
                                <p:cTn id="27" presetID="23" presetClass="entr" presetSubtype="16"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2000" fill="hold"/>
                                        <p:tgtEl>
                                          <p:spTgt spid="8"/>
                                        </p:tgtEl>
                                        <p:attrNameLst>
                                          <p:attrName>ppt_w</p:attrName>
                                        </p:attrNameLst>
                                      </p:cBhvr>
                                      <p:tavLst>
                                        <p:tav tm="0">
                                          <p:val>
                                            <p:fltVal val="0"/>
                                          </p:val>
                                        </p:tav>
                                        <p:tav tm="100000">
                                          <p:val>
                                            <p:strVal val="#ppt_w"/>
                                          </p:val>
                                        </p:tav>
                                      </p:tavLst>
                                    </p:anim>
                                    <p:anim calcmode="lin" valueType="num">
                                      <p:cBhvr>
                                        <p:cTn id="30" dur="2000" fill="hold"/>
                                        <p:tgtEl>
                                          <p:spTgt spid="8"/>
                                        </p:tgtEl>
                                        <p:attrNameLst>
                                          <p:attrName>ppt_h</p:attrName>
                                        </p:attrNameLst>
                                      </p:cBhvr>
                                      <p:tavLst>
                                        <p:tav tm="0">
                                          <p:val>
                                            <p:fltVal val="0"/>
                                          </p:val>
                                        </p:tav>
                                        <p:tav tm="100000">
                                          <p:val>
                                            <p:strVal val="#ppt_h"/>
                                          </p:val>
                                        </p:tav>
                                      </p:tavLst>
                                    </p:anim>
                                  </p:childTnLst>
                                </p:cTn>
                              </p:par>
                            </p:childTnLst>
                          </p:cTn>
                        </p:par>
                        <p:par>
                          <p:cTn id="31" fill="hold">
                            <p:stCondLst>
                              <p:cond delay="6000"/>
                            </p:stCondLst>
                            <p:childTnLst>
                              <p:par>
                                <p:cTn id="32" presetID="40" presetClass="entr" presetSubtype="0" fill="hold" grpId="0" nodeType="afterEffect">
                                  <p:stCondLst>
                                    <p:cond delay="500"/>
                                  </p:stCondLst>
                                  <p:iterate type="lt">
                                    <p:tmPct val="10000"/>
                                  </p:iterate>
                                  <p:childTnLst>
                                    <p:set>
                                      <p:cBhvr>
                                        <p:cTn id="33" dur="1" fill="hold">
                                          <p:stCondLst>
                                            <p:cond delay="0"/>
                                          </p:stCondLst>
                                        </p:cTn>
                                        <p:tgtEl>
                                          <p:spTgt spid="9"/>
                                        </p:tgtEl>
                                        <p:attrNameLst>
                                          <p:attrName>style.visibility</p:attrName>
                                        </p:attrNameLst>
                                      </p:cBhvr>
                                      <p:to>
                                        <p:strVal val="visible"/>
                                      </p:to>
                                    </p:set>
                                    <p:animEffect transition="in" filter="fade">
                                      <p:cBhvr>
                                        <p:cTn id="34" dur="1000"/>
                                        <p:tgtEl>
                                          <p:spTgt spid="9"/>
                                        </p:tgtEl>
                                      </p:cBhvr>
                                    </p:animEffect>
                                    <p:anim calcmode="lin" valueType="num">
                                      <p:cBhvr>
                                        <p:cTn id="35" dur="1000" fill="hold"/>
                                        <p:tgtEl>
                                          <p:spTgt spid="9"/>
                                        </p:tgtEl>
                                        <p:attrNameLst>
                                          <p:attrName>ppt_x</p:attrName>
                                        </p:attrNameLst>
                                      </p:cBhvr>
                                      <p:tavLst>
                                        <p:tav tm="0">
                                          <p:val>
                                            <p:strVal val="#ppt_x-.1"/>
                                          </p:val>
                                        </p:tav>
                                        <p:tav tm="100000">
                                          <p:val>
                                            <p:strVal val="#ppt_x"/>
                                          </p:val>
                                        </p:tav>
                                      </p:tavLst>
                                    </p:anim>
                                    <p:anim calcmode="lin" valueType="num">
                                      <p:cBhvr>
                                        <p:cTn id="3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2).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22).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22).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7544"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Cabe resaltar que la industria de la alfombra nace formalmente en Persia hace aproximadamente 3.500 años, cuando los monarcas </a:t>
            </a:r>
            <a:r>
              <a:rPr lang="es-ES" i="1" dirty="0" err="1" smtClean="0">
                <a:effectLst>
                  <a:glow rad="101600">
                    <a:srgbClr val="C00000">
                      <a:alpha val="60000"/>
                    </a:srgbClr>
                  </a:glow>
                  <a:outerShdw blurRad="38100" dist="38100" dir="2700000" algn="tl">
                    <a:srgbClr val="000000">
                      <a:alpha val="43137"/>
                    </a:srgbClr>
                  </a:outerShdw>
                </a:effectLst>
              </a:rPr>
              <a:t>Safávidas</a:t>
            </a:r>
            <a:r>
              <a:rPr lang="es-ES" i="1" dirty="0" smtClean="0">
                <a:effectLst>
                  <a:glow rad="101600">
                    <a:srgbClr val="C00000">
                      <a:alpha val="60000"/>
                    </a:srgbClr>
                  </a:glow>
                  <a:outerShdw blurRad="38100" dist="38100" dir="2700000" algn="tl">
                    <a:srgbClr val="000000">
                      <a:alpha val="43137"/>
                    </a:srgbClr>
                  </a:outerShdw>
                </a:effectLst>
              </a:rPr>
              <a:t> gobernaban, a partir de ahí se empiezan a exportar alfombras a ciudades cercanas y otras más lejanas hasta llegar a Europa.</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8" name="7 Rectángulo"/>
          <p:cNvSpPr/>
          <p:nvPr/>
        </p:nvSpPr>
        <p:spPr>
          <a:xfrm>
            <a:off x="2555776" y="409228"/>
            <a:ext cx="3158429" cy="707886"/>
          </a:xfrm>
          <a:prstGeom prst="rect">
            <a:avLst/>
          </a:prstGeom>
          <a:noFill/>
        </p:spPr>
        <p:txBody>
          <a:bodyPr wrap="none" lIns="91440" tIns="45720" rIns="91440" bIns="45720">
            <a:spAutoFit/>
            <a:scene3d>
              <a:camera prst="perspectiveRelaxedModerately"/>
              <a:lightRig rig="glow" dir="tl">
                <a:rot lat="0" lon="0" rev="5400000"/>
              </a:lightRig>
            </a:scene3d>
            <a:sp3d extrusionH="57150" contourW="12700">
              <a:bevelT w="25400" h="25400" prst="angle"/>
              <a:contourClr>
                <a:schemeClr val="accent6">
                  <a:shade val="73000"/>
                </a:schemeClr>
              </a:contourClr>
            </a:sp3d>
          </a:bodyPr>
          <a:lstStyle/>
          <a:p>
            <a:pPr algn="ctr"/>
            <a:r>
              <a:rPr lang="es-ES" sz="40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reflection blurRad="6350" stA="60000" endA="900" endPos="58000" dir="5400000" sy="-100000" algn="bl" rotWithShape="0"/>
                </a:effectLst>
              </a:rPr>
              <a:t>La Alfombra</a:t>
            </a:r>
            <a:endParaRPr lang="es-ES" sz="40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4000">
        <p:wheel spokes="1"/>
      </p:transition>
    </mc:Choice>
    <mc:Fallback>
      <p:transition spd="slow" advTm="34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16" presetClass="exit" presetSubtype="42" fill="hold" nodeType="withEffect">
                                  <p:stCondLst>
                                    <p:cond delay="0"/>
                                  </p:stCondLst>
                                  <p:childTnLst>
                                    <p:animEffect transition="out" filter="barn(outHorizontal)">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4/3*ppt_w"/>
                                          </p:val>
                                        </p:tav>
                                      </p:tavLst>
                                    </p:anim>
                                    <p:anim calcmode="lin" valueType="num">
                                      <p:cBhvr>
                                        <p:cTn id="14" dur="4000"/>
                                        <p:tgtEl>
                                          <p:spTgt spid="5"/>
                                        </p:tgtEl>
                                        <p:attrNameLst>
                                          <p:attrName>ppt_h</p:attrName>
                                        </p:attrNameLst>
                                      </p:cBhvr>
                                      <p:tavLst>
                                        <p:tav tm="0">
                                          <p:val>
                                            <p:strVal val="ppt_h"/>
                                          </p:val>
                                        </p:tav>
                                        <p:tav tm="100000">
                                          <p:val>
                                            <p:strVal val="4/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13" presetClass="exit" presetSubtype="32" fill="hold" nodeType="withEffect">
                                  <p:stCondLst>
                                    <p:cond delay="0"/>
                                  </p:stCondLst>
                                  <p:childTnLst>
                                    <p:animEffect transition="out" filter="plus(out)">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out)">
                                      <p:cBhvr>
                                        <p:cTn id="25" dur="4000"/>
                                        <p:tgtEl>
                                          <p:spTgt spid="4"/>
                                        </p:tgtEl>
                                      </p:cBhvr>
                                    </p:animEffect>
                                  </p:childTnLst>
                                </p:cTn>
                              </p:par>
                            </p:childTnLst>
                          </p:cTn>
                        </p:par>
                        <p:par>
                          <p:cTn id="26" fill="hold">
                            <p:stCondLst>
                              <p:cond delay="4000"/>
                            </p:stCondLst>
                            <p:childTnLst>
                              <p:par>
                                <p:cTn id="27" presetID="23" presetClass="entr" presetSubtype="16"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2000" fill="hold"/>
                                        <p:tgtEl>
                                          <p:spTgt spid="8"/>
                                        </p:tgtEl>
                                        <p:attrNameLst>
                                          <p:attrName>ppt_w</p:attrName>
                                        </p:attrNameLst>
                                      </p:cBhvr>
                                      <p:tavLst>
                                        <p:tav tm="0">
                                          <p:val>
                                            <p:fltVal val="0"/>
                                          </p:val>
                                        </p:tav>
                                        <p:tav tm="100000">
                                          <p:val>
                                            <p:strVal val="#ppt_w"/>
                                          </p:val>
                                        </p:tav>
                                      </p:tavLst>
                                    </p:anim>
                                    <p:anim calcmode="lin" valueType="num">
                                      <p:cBhvr>
                                        <p:cTn id="30" dur="2000" fill="hold"/>
                                        <p:tgtEl>
                                          <p:spTgt spid="8"/>
                                        </p:tgtEl>
                                        <p:attrNameLst>
                                          <p:attrName>ppt_h</p:attrName>
                                        </p:attrNameLst>
                                      </p:cBhvr>
                                      <p:tavLst>
                                        <p:tav tm="0">
                                          <p:val>
                                            <p:fltVal val="0"/>
                                          </p:val>
                                        </p:tav>
                                        <p:tav tm="100000">
                                          <p:val>
                                            <p:strVal val="#ppt_h"/>
                                          </p:val>
                                        </p:tav>
                                      </p:tavLst>
                                    </p:anim>
                                  </p:childTnLst>
                                </p:cTn>
                              </p:par>
                            </p:childTnLst>
                          </p:cTn>
                        </p:par>
                        <p:par>
                          <p:cTn id="31" fill="hold">
                            <p:stCondLst>
                              <p:cond delay="6000"/>
                            </p:stCondLst>
                            <p:childTnLst>
                              <p:par>
                                <p:cTn id="32" presetID="40" presetClass="entr" presetSubtype="0" fill="hold" grpId="0" nodeType="afterEffect">
                                  <p:stCondLst>
                                    <p:cond delay="500"/>
                                  </p:stCondLst>
                                  <p:iterate type="lt">
                                    <p:tmPct val="10000"/>
                                  </p:iterate>
                                  <p:childTnLst>
                                    <p:set>
                                      <p:cBhvr>
                                        <p:cTn id="33" dur="1" fill="hold">
                                          <p:stCondLst>
                                            <p:cond delay="0"/>
                                          </p:stCondLst>
                                        </p:cTn>
                                        <p:tgtEl>
                                          <p:spTgt spid="7"/>
                                        </p:tgtEl>
                                        <p:attrNameLst>
                                          <p:attrName>style.visibility</p:attrName>
                                        </p:attrNameLst>
                                      </p:cBhvr>
                                      <p:to>
                                        <p:strVal val="visible"/>
                                      </p:to>
                                    </p:set>
                                    <p:animEffect transition="in" filter="fade">
                                      <p:cBhvr>
                                        <p:cTn id="34" dur="1000"/>
                                        <p:tgtEl>
                                          <p:spTgt spid="7"/>
                                        </p:tgtEl>
                                      </p:cBhvr>
                                    </p:animEffect>
                                    <p:anim calcmode="lin" valueType="num">
                                      <p:cBhvr>
                                        <p:cTn id="35" dur="1000" fill="hold"/>
                                        <p:tgtEl>
                                          <p:spTgt spid="7"/>
                                        </p:tgtEl>
                                        <p:attrNameLst>
                                          <p:attrName>ppt_x</p:attrName>
                                        </p:attrNameLst>
                                      </p:cBhvr>
                                      <p:tavLst>
                                        <p:tav tm="0">
                                          <p:val>
                                            <p:strVal val="#ppt_x-.1"/>
                                          </p:val>
                                        </p:tav>
                                        <p:tav tm="100000">
                                          <p:val>
                                            <p:strVal val="#ppt_x"/>
                                          </p:val>
                                        </p:tav>
                                      </p:tavLst>
                                    </p:anim>
                                    <p:anim calcmode="lin" valueType="num">
                                      <p:cBhvr>
                                        <p:cTn id="3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3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536" y="4081636"/>
            <a:ext cx="8424936"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t>
            </a:r>
            <a:r>
              <a:rPr lang="es-ES" i="1" dirty="0" err="1" smtClean="0">
                <a:effectLst>
                  <a:glow rad="101600">
                    <a:srgbClr val="C00000">
                      <a:alpha val="60000"/>
                    </a:srgbClr>
                  </a:glow>
                  <a:outerShdw blurRad="38100" dist="38100" dir="2700000" algn="tl">
                    <a:srgbClr val="000000">
                      <a:alpha val="43137"/>
                    </a:srgbClr>
                  </a:outerShdw>
                </a:effectLst>
              </a:rPr>
              <a:t>hula</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hoop</a:t>
            </a:r>
            <a:r>
              <a:rPr lang="es-ES" i="1" dirty="0" smtClean="0">
                <a:effectLst>
                  <a:glow rad="101600">
                    <a:srgbClr val="C00000">
                      <a:alpha val="60000"/>
                    </a:srgbClr>
                  </a:glow>
                  <a:outerShdw blurRad="38100" dist="38100" dir="2700000" algn="tl">
                    <a:srgbClr val="000000">
                      <a:alpha val="43137"/>
                    </a:srgbClr>
                  </a:outerShdw>
                </a:effectLst>
              </a:rPr>
              <a:t> se ha practicado durante miles de años usando materiales como sarmientos y hierbas. Ya en la década de 1950, Richard </a:t>
            </a:r>
            <a:r>
              <a:rPr lang="es-ES" i="1" dirty="0" err="1" smtClean="0">
                <a:effectLst>
                  <a:glow rad="101600">
                    <a:srgbClr val="C00000">
                      <a:alpha val="60000"/>
                    </a:srgbClr>
                  </a:glow>
                  <a:outerShdw blurRad="38100" dist="38100" dir="2700000" algn="tl">
                    <a:srgbClr val="000000">
                      <a:alpha val="43137"/>
                    </a:srgbClr>
                  </a:outerShdw>
                </a:effectLst>
              </a:rPr>
              <a:t>Knerr</a:t>
            </a:r>
            <a:r>
              <a:rPr lang="es-ES" i="1" dirty="0" smtClean="0">
                <a:effectLst>
                  <a:glow rad="101600">
                    <a:srgbClr val="C00000">
                      <a:alpha val="60000"/>
                    </a:srgbClr>
                  </a:glow>
                  <a:outerShdw blurRad="38100" dist="38100" dir="2700000" algn="tl">
                    <a:srgbClr val="000000">
                      <a:alpha val="43137"/>
                    </a:srgbClr>
                  </a:outerShdw>
                </a:effectLst>
              </a:rPr>
              <a:t> y Arturo </a:t>
            </a:r>
            <a:r>
              <a:rPr lang="es-ES" i="1" dirty="0" err="1" smtClean="0">
                <a:effectLst>
                  <a:glow rad="101600">
                    <a:srgbClr val="C00000">
                      <a:alpha val="60000"/>
                    </a:srgbClr>
                  </a:glow>
                  <a:outerShdw blurRad="38100" dist="38100" dir="2700000" algn="tl">
                    <a:srgbClr val="000000">
                      <a:alpha val="43137"/>
                    </a:srgbClr>
                  </a:outerShdw>
                </a:effectLst>
              </a:rPr>
              <a:t>Melin</a:t>
            </a:r>
            <a:r>
              <a:rPr lang="es-ES" i="1" dirty="0" smtClean="0">
                <a:effectLst>
                  <a:glow rad="101600">
                    <a:srgbClr val="C00000">
                      <a:alpha val="60000"/>
                    </a:srgbClr>
                  </a:glow>
                  <a:outerShdw blurRad="38100" dist="38100" dir="2700000" algn="tl">
                    <a:srgbClr val="000000">
                      <a:alpha val="43137"/>
                    </a:srgbClr>
                  </a:outerShdw>
                </a:effectLst>
              </a:rPr>
              <a:t> reinventaron el </a:t>
            </a:r>
            <a:r>
              <a:rPr lang="es-ES" i="1" dirty="0" err="1" smtClean="0">
                <a:effectLst>
                  <a:glow rad="101600">
                    <a:srgbClr val="C00000">
                      <a:alpha val="60000"/>
                    </a:srgbClr>
                  </a:glow>
                  <a:outerShdw blurRad="38100" dist="38100" dir="2700000" algn="tl">
                    <a:srgbClr val="000000">
                      <a:alpha val="43137"/>
                    </a:srgbClr>
                  </a:outerShdw>
                </a:effectLst>
              </a:rPr>
              <a:t>hula</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hoop</a:t>
            </a:r>
            <a:r>
              <a:rPr lang="es-ES" i="1" dirty="0" smtClean="0">
                <a:effectLst>
                  <a:glow rad="101600">
                    <a:srgbClr val="C00000">
                      <a:alpha val="60000"/>
                    </a:srgbClr>
                  </a:glow>
                  <a:outerShdw blurRad="38100" dist="38100" dir="2700000" algn="tl">
                    <a:srgbClr val="000000">
                      <a:alpha val="43137"/>
                    </a:srgbClr>
                  </a:outerShdw>
                </a:effectLst>
              </a:rPr>
              <a:t> usando plástico y lo comercializaron a través de su compañía </a:t>
            </a:r>
            <a:r>
              <a:rPr lang="es-ES" i="1" dirty="0" err="1" smtClean="0">
                <a:effectLst>
                  <a:glow rad="101600">
                    <a:srgbClr val="C00000">
                      <a:alpha val="60000"/>
                    </a:srgbClr>
                  </a:glow>
                  <a:outerShdw blurRad="38100" dist="38100" dir="2700000" algn="tl">
                    <a:srgbClr val="000000">
                      <a:alpha val="43137"/>
                    </a:srgbClr>
                  </a:outerShdw>
                </a:effectLst>
              </a:rPr>
              <a:t>Wham</a:t>
            </a:r>
            <a:r>
              <a:rPr lang="es-ES" i="1" dirty="0" smtClean="0">
                <a:effectLst>
                  <a:glow rad="101600">
                    <a:srgbClr val="C00000">
                      <a:alpha val="60000"/>
                    </a:srgbClr>
                  </a:glow>
                  <a:outerShdw blurRad="38100" dist="38100" dir="2700000" algn="tl">
                    <a:srgbClr val="000000">
                      <a:alpha val="43137"/>
                    </a:srgbClr>
                  </a:outerShdw>
                </a:effectLst>
              </a:rPr>
              <a:t>-O, vendiendo más de 100 millones de unidades en solo dos años y convirtiéndolo en un fenómeno mundial.</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7" name="6 Rectángulo"/>
          <p:cNvSpPr/>
          <p:nvPr/>
        </p:nvSpPr>
        <p:spPr>
          <a:xfrm>
            <a:off x="2123728" y="1417340"/>
            <a:ext cx="3373039" cy="707886"/>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El </a:t>
            </a:r>
            <a:r>
              <a:rPr lang="es-ES" sz="4000" b="1" cap="none" spc="0"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Hula</a:t>
            </a: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 Hoop</a:t>
            </a:r>
            <a:endParaRPr lang="es-E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41000">
        <p14:wheelReverse spokes="1"/>
      </p:transition>
    </mc:Choice>
    <mc:Fallback>
      <p:transition spd="slow" advTm="4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23" presetClass="exit" presetSubtype="32"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fltVal val="0"/>
                                          </p:val>
                                        </p:tav>
                                      </p:tavLst>
                                    </p:anim>
                                    <p:anim calcmode="lin" valueType="num">
                                      <p:cBhvr>
                                        <p:cTn id="10" dur="4000"/>
                                        <p:tgtEl>
                                          <p:spTgt spid="5"/>
                                        </p:tgtEl>
                                        <p:attrNameLst>
                                          <p:attrName>ppt_h</p:attrName>
                                        </p:attrNameLst>
                                      </p:cBhvr>
                                      <p:tavLst>
                                        <p:tav tm="0">
                                          <p:val>
                                            <p:strVal val="ppt_h"/>
                                          </p:val>
                                        </p:tav>
                                        <p:tav tm="100000">
                                          <p:val>
                                            <p:fltVal val="0"/>
                                          </p:val>
                                        </p:tav>
                                      </p:tavLst>
                                    </p:anim>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4000"/>
                                        <p:tgtEl>
                                          <p:spTgt spid="4"/>
                                        </p:tgtEl>
                                      </p:cBhvr>
                                    </p:animEffect>
                                  </p:childTnLst>
                                </p:cTn>
                              </p:par>
                            </p:childTnLst>
                          </p:cTn>
                        </p:par>
                        <p:par>
                          <p:cTn id="19" fill="hold">
                            <p:stCondLst>
                              <p:cond delay="4000"/>
                            </p:stCondLst>
                            <p:childTnLst>
                              <p:par>
                                <p:cTn id="20" presetID="23" presetClass="entr" presetSubtype="16"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childTnLst>
                                </p:cTn>
                              </p:par>
                            </p:childTnLst>
                          </p:cTn>
                        </p:par>
                        <p:par>
                          <p:cTn id="24" fill="hold">
                            <p:stCondLst>
                              <p:cond delay="6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ower_lake_landscape_4000x2500_1600x1200.jpg"/>
          <p:cNvPicPr>
            <a:picLocks noChangeAspect="1"/>
          </p:cNvPicPr>
          <p:nvPr/>
        </p:nvPicPr>
        <p:blipFill>
          <a:blip r:embed="rId2" cstate="print"/>
          <a:stretch>
            <a:fillRect/>
          </a:stretch>
        </p:blipFill>
        <p:spPr bwMode="auto">
          <a:xfrm>
            <a:off x="0" y="34394"/>
            <a:ext cx="9144000" cy="568060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flower_lake_landscape_4000x2500_1600x1200.jpg"/>
          <p:cNvPicPr>
            <a:picLocks noChangeAspect="1"/>
          </p:cNvPicPr>
          <p:nvPr/>
        </p:nvPicPr>
        <p:blipFill>
          <a:blip r:embed="rId2" cstate="print"/>
          <a:stretch>
            <a:fillRect/>
          </a:stretch>
        </p:blipFill>
        <p:spPr bwMode="auto">
          <a:xfrm>
            <a:off x="0" y="34394"/>
            <a:ext cx="9144000" cy="568060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4297721" y="553244"/>
            <a:ext cx="2034018" cy="707886"/>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El </a:t>
            </a:r>
            <a:r>
              <a:rPr lang="es-ES" sz="4000" b="1" cap="none" spc="0"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YoYo</a:t>
            </a:r>
            <a:endParaRPr lang="es-E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
        <p:nvSpPr>
          <p:cNvPr id="7" name="6 CuadroTexto"/>
          <p:cNvSpPr txBox="1"/>
          <p:nvPr/>
        </p:nvSpPr>
        <p:spPr>
          <a:xfrm>
            <a:off x="683568"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Originalmente era alrededor del año 500 a.C. por hombres griegos que eran cazadores. El yoyo era considerado como un arma para luchar contra los animales salvajes. Los griegos también utilizan el dispositivo yoyo como herramienta para hacer carretes de hilo utilizados en la fabricación de tejidos.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6000">
        <p14:switch dir="r"/>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strVal val="ppt_h"/>
                                          </p:val>
                                        </p:tav>
                                      </p:tavLst>
                                    </p:anim>
                                    <p:set>
                                      <p:cBhvr>
                                        <p:cTn id="8" dur="1" fill="hold">
                                          <p:stCondLst>
                                            <p:cond delay="3999"/>
                                          </p:stCondLst>
                                        </p:cTn>
                                        <p:tgtEl>
                                          <p:spTgt spid="5"/>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2/3*#ppt_w"/>
                                          </p:val>
                                        </p:tav>
                                        <p:tav tm="100000">
                                          <p:val>
                                            <p:strVal val="#ppt_w"/>
                                          </p:val>
                                        </p:tav>
                                      </p:tavLst>
                                    </p:anim>
                                    <p:anim calcmode="lin" valueType="num">
                                      <p:cBhvr>
                                        <p:cTn id="15" dur="4000" fill="hold"/>
                                        <p:tgtEl>
                                          <p:spTgt spid="4"/>
                                        </p:tgtEl>
                                        <p:attrNameLst>
                                          <p:attrName>ppt_h</p:attrName>
                                        </p:attrNameLst>
                                      </p:cBhvr>
                                      <p:tavLst>
                                        <p:tav tm="0">
                                          <p:val>
                                            <p:strVal val="2/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4000"/>
                                        <p:tgtEl>
                                          <p:spTgt spid="4"/>
                                        </p:tgtEl>
                                      </p:cBhvr>
                                    </p:animEffect>
                                  </p:childTnLst>
                                </p:cTn>
                              </p:par>
                            </p:childTnLst>
                          </p:cTn>
                        </p:par>
                        <p:par>
                          <p:cTn id="19" fill="hold">
                            <p:stCondLst>
                              <p:cond delay="4000"/>
                            </p:stCondLst>
                            <p:childTnLst>
                              <p:par>
                                <p:cTn id="20" presetID="23" presetClass="entr" presetSubtype="16"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fltVal val="0"/>
                                          </p:val>
                                        </p:tav>
                                        <p:tav tm="100000">
                                          <p:val>
                                            <p:strVal val="#ppt_h"/>
                                          </p:val>
                                        </p:tav>
                                      </p:tavLst>
                                    </p:anim>
                                  </p:childTnLst>
                                </p:cTn>
                              </p:par>
                            </p:childTnLst>
                          </p:cTn>
                        </p:par>
                        <p:par>
                          <p:cTn id="24" fill="hold">
                            <p:stCondLst>
                              <p:cond delay="6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g20814.jpg"/>
          <p:cNvPicPr>
            <a:picLocks noChangeAspect="1"/>
          </p:cNvPicPr>
          <p:nvPr/>
        </p:nvPicPr>
        <p:blipFill>
          <a:blip r:embed="rId2" cstate="print"/>
          <a:stretch>
            <a:fillRect/>
          </a:stretch>
        </p:blipFill>
        <p:spPr bwMode="auto">
          <a:xfrm>
            <a:off x="0" y="1"/>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g20814.jpg"/>
          <p:cNvPicPr>
            <a:picLocks noChangeAspect="1"/>
          </p:cNvPicPr>
          <p:nvPr/>
        </p:nvPicPr>
        <p:blipFill>
          <a:blip r:embed="rId2" cstate="print"/>
          <a:stretch>
            <a:fillRect/>
          </a:stretch>
        </p:blipFill>
        <p:spPr bwMode="auto">
          <a:xfrm>
            <a:off x="0" y="1"/>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2411760" y="409228"/>
            <a:ext cx="3066866" cy="707886"/>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La carretilla</a:t>
            </a:r>
            <a:endParaRPr lang="es-E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
        <p:nvSpPr>
          <p:cNvPr id="7" name="6 CuadroTexto"/>
          <p:cNvSpPr txBox="1"/>
          <p:nvPr/>
        </p:nvSpPr>
        <p:spPr>
          <a:xfrm>
            <a:off x="395536" y="4081636"/>
            <a:ext cx="835292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artilugio es un invento chino del que se menciona su uso en el siglo </a:t>
            </a:r>
            <a:r>
              <a:rPr lang="es-ES" i="1" cap="small" dirty="0" err="1" smtClean="0">
                <a:effectLst>
                  <a:glow rad="101600">
                    <a:srgbClr val="C00000">
                      <a:alpha val="60000"/>
                    </a:srgbClr>
                  </a:glow>
                  <a:outerShdw blurRad="38100" dist="38100" dir="2700000" algn="tl">
                    <a:srgbClr val="000000">
                      <a:alpha val="43137"/>
                    </a:srgbClr>
                  </a:outerShdw>
                </a:effectLst>
              </a:rPr>
              <a:t>iii</a:t>
            </a:r>
            <a:r>
              <a:rPr lang="es-ES" i="1" dirty="0" smtClean="0">
                <a:effectLst>
                  <a:glow rad="101600">
                    <a:srgbClr val="C00000">
                      <a:alpha val="60000"/>
                    </a:srgbClr>
                  </a:glow>
                  <a:outerShdw blurRad="38100" dist="38100" dir="2700000" algn="tl">
                    <a:srgbClr val="000000">
                      <a:alpha val="43137"/>
                    </a:srgbClr>
                  </a:outerShdw>
                </a:effectLst>
              </a:rPr>
              <a:t> a. C., cuando la carretilla se menciona por primera vez usada por el general </a:t>
            </a:r>
            <a:r>
              <a:rPr lang="es-ES" i="1" dirty="0" err="1" smtClean="0">
                <a:effectLst>
                  <a:glow rad="101600">
                    <a:srgbClr val="C00000">
                      <a:alpha val="60000"/>
                    </a:srgbClr>
                  </a:glow>
                  <a:outerShdw blurRad="38100" dist="38100" dir="2700000" algn="tl">
                    <a:srgbClr val="000000">
                      <a:alpha val="43137"/>
                    </a:srgbClr>
                  </a:outerShdw>
                </a:effectLst>
              </a:rPr>
              <a:t>Shu</a:t>
            </a:r>
            <a:r>
              <a:rPr lang="es-ES" i="1" dirty="0" smtClean="0">
                <a:effectLst>
                  <a:glow rad="101600">
                    <a:srgbClr val="C00000">
                      <a:alpha val="60000"/>
                    </a:srgbClr>
                  </a:glow>
                  <a:outerShdw blurRad="38100" dist="38100" dir="2700000" algn="tl">
                    <a:srgbClr val="000000">
                      <a:alpha val="43137"/>
                    </a:srgbClr>
                  </a:outerShdw>
                </a:effectLst>
              </a:rPr>
              <a:t> para abastecer a sus ejércitos, en torno a diez siglos antes de su aparición en Europa. Se cree que el inventor fue un general llamado </a:t>
            </a:r>
            <a:r>
              <a:rPr lang="es-ES" i="1" dirty="0" err="1" smtClean="0">
                <a:effectLst>
                  <a:glow rad="101600">
                    <a:srgbClr val="C00000">
                      <a:alpha val="60000"/>
                    </a:srgbClr>
                  </a:glow>
                  <a:outerShdw blurRad="38100" dist="38100" dir="2700000" algn="tl">
                    <a:srgbClr val="000000">
                      <a:alpha val="43137"/>
                    </a:srgbClr>
                  </a:outerShdw>
                </a:effectLst>
              </a:rPr>
              <a:t>Zhuge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Liang</a:t>
            </a:r>
            <a:r>
              <a:rPr lang="es-ES" i="1" dirty="0" smtClean="0">
                <a:effectLst>
                  <a:glow rad="101600">
                    <a:srgbClr val="C00000">
                      <a:alpha val="60000"/>
                    </a:srgbClr>
                  </a:glow>
                  <a:outerShdw blurRad="38100" dist="38100" dir="2700000" algn="tl">
                    <a:srgbClr val="000000">
                      <a:alpha val="43137"/>
                    </a:srgbClr>
                  </a:outerShdw>
                </a:effectLst>
              </a:rPr>
              <a:t> hacia el año 200 antes de nuestra era.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40000">
        <p14:switch dir="l"/>
      </p:transition>
    </mc:Choice>
    <mc:Fallback>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23" presetClass="exit" presetSubtype="32"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fltVal val="0"/>
                                          </p:val>
                                        </p:tav>
                                      </p:tavLst>
                                    </p:anim>
                                    <p:anim calcmode="lin" valueType="num">
                                      <p:cBhvr>
                                        <p:cTn id="10" dur="4000"/>
                                        <p:tgtEl>
                                          <p:spTgt spid="5"/>
                                        </p:tgtEl>
                                        <p:attrNameLst>
                                          <p:attrName>ppt_h</p:attrName>
                                        </p:attrNameLst>
                                      </p:cBhvr>
                                      <p:tavLst>
                                        <p:tav tm="0">
                                          <p:val>
                                            <p:strVal val="ppt_h"/>
                                          </p:val>
                                        </p:tav>
                                        <p:tav tm="100000">
                                          <p:val>
                                            <p:fltVal val="0"/>
                                          </p:val>
                                        </p:tav>
                                      </p:tavLst>
                                    </p:anim>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4000"/>
                                        <p:tgtEl>
                                          <p:spTgt spid="4"/>
                                        </p:tgtEl>
                                      </p:cBhvr>
                                    </p:animEffect>
                                  </p:childTnLst>
                                </p:cTn>
                              </p:par>
                            </p:childTnLst>
                          </p:cTn>
                        </p:par>
                        <p:par>
                          <p:cTn id="19" fill="hold">
                            <p:stCondLst>
                              <p:cond delay="4000"/>
                            </p:stCondLst>
                            <p:childTnLst>
                              <p:par>
                                <p:cTn id="20" presetID="23" presetClass="entr" presetSubtype="16"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fltVal val="0"/>
                                          </p:val>
                                        </p:tav>
                                        <p:tav tm="100000">
                                          <p:val>
                                            <p:strVal val="#ppt_h"/>
                                          </p:val>
                                        </p:tav>
                                      </p:tavLst>
                                    </p:anim>
                                  </p:childTnLst>
                                </p:cTn>
                              </p:par>
                            </p:childTnLst>
                          </p:cTn>
                        </p:par>
                        <p:par>
                          <p:cTn id="24" fill="hold">
                            <p:stCondLst>
                              <p:cond delay="6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7).jpg"/>
          <p:cNvPicPr>
            <a:picLocks noChangeAspect="1"/>
          </p:cNvPicPr>
          <p:nvPr/>
        </p:nvPicPr>
        <p:blipFill>
          <a:blip r:embed="rId2" cstate="print"/>
          <a:stretch>
            <a:fillRect/>
          </a:stretch>
        </p:blipFill>
        <p:spPr bwMode="auto">
          <a:xfrm>
            <a:off x="4232" y="0"/>
            <a:ext cx="9135535" cy="570970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3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251520" y="4297660"/>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Fueron elaboradas hace 10.000 años por los nómadas, los que necesitaban un alimento fácil de transportar y con un alto aporte de energía. Su preparación fue en cierto modo una coincidencia, al someter por error una pasta de cereales a altas temperaturas. Esta no tenía levadura y tomaba la misma consistencia que el pan.</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7" name="6 Rectángulo"/>
          <p:cNvSpPr/>
          <p:nvPr/>
        </p:nvSpPr>
        <p:spPr>
          <a:xfrm>
            <a:off x="2627784" y="481236"/>
            <a:ext cx="3207929" cy="707886"/>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Las Galletas</a:t>
            </a:r>
            <a:endParaRPr lang="es-E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8000">
        <p15:prstTrans prst="prestige"/>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strVal val="ppt_h"/>
                                          </p:val>
                                        </p:tav>
                                      </p:tavLst>
                                    </p:anim>
                                    <p:set>
                                      <p:cBhvr>
                                        <p:cTn id="8" dur="1" fill="hold">
                                          <p:stCondLst>
                                            <p:cond delay="3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fltVal val="0"/>
                                          </p:val>
                                        </p:tav>
                                        <p:tav tm="100000">
                                          <p:val>
                                            <p:strVal val="#ppt_w"/>
                                          </p:val>
                                        </p:tav>
                                      </p:tavLst>
                                    </p:anim>
                                    <p:anim calcmode="lin" valueType="num">
                                      <p:cBhvr>
                                        <p:cTn id="15" dur="4000" fill="hold"/>
                                        <p:tgtEl>
                                          <p:spTgt spid="4"/>
                                        </p:tgtEl>
                                        <p:attrNameLst>
                                          <p:attrName>ppt_h</p:attrName>
                                        </p:attrNameLst>
                                      </p:cBhvr>
                                      <p:tavLst>
                                        <p:tav tm="0">
                                          <p:val>
                                            <p:strVal val="#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4000"/>
                                        <p:tgtEl>
                                          <p:spTgt spid="4"/>
                                        </p:tgtEl>
                                      </p:cBhvr>
                                    </p:animEffect>
                                  </p:childTnLst>
                                </p:cTn>
                              </p:par>
                            </p:childTnLst>
                          </p:cTn>
                        </p:par>
                        <p:par>
                          <p:cTn id="19" fill="hold">
                            <p:stCondLst>
                              <p:cond delay="4000"/>
                            </p:stCondLst>
                            <p:childTnLst>
                              <p:par>
                                <p:cTn id="20" presetID="23" presetClass="entr" presetSubtype="16"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childTnLst>
                                </p:cTn>
                              </p:par>
                            </p:childTnLst>
                          </p:cTn>
                        </p:par>
                        <p:par>
                          <p:cTn id="24" fill="hold">
                            <p:stCondLst>
                              <p:cond delay="6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ast_paradise_tropical_sea_sky_sunshine_emerald_blue_beach_1600x120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coast_paradise_tropical_sea_sky_sunshine_emerald_blue_beach_1600x120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coast_paradise_tropical_sea_sky_sunshine_emerald_blue_beach_1600x120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1403648" y="625252"/>
            <a:ext cx="3767763" cy="707886"/>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El Termómetro</a:t>
            </a:r>
            <a:endParaRPr lang="es-E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
        <p:nvSpPr>
          <p:cNvPr id="8" name="7 CuadroTexto"/>
          <p:cNvSpPr txBox="1"/>
          <p:nvPr/>
        </p:nvSpPr>
        <p:spPr>
          <a:xfrm>
            <a:off x="323528"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siglo XVII, varios inventores perfeccionaron el termómetro. En 1714, Daniel Fahrenheit creó un modelo de termómetro de mercurio, más exacto, en el que más tarde incluyó su famosa escala. El uso del termómetro en medicina se consolidó a mediados del siglo XIX,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4000">
        <p14:warp dir="in"/>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4" presetClass="exit" presetSubtype="32" fill="hold" nodeType="withEffect">
                                  <p:stCondLst>
                                    <p:cond delay="0"/>
                                  </p:stCondLst>
                                  <p:childTnLst>
                                    <p:animEffect transition="out" filter="box(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4/3*ppt_w"/>
                                          </p:val>
                                        </p:tav>
                                      </p:tavLst>
                                    </p:anim>
                                    <p:anim calcmode="lin" valueType="num">
                                      <p:cBhvr>
                                        <p:cTn id="14" dur="4000"/>
                                        <p:tgtEl>
                                          <p:spTgt spid="5"/>
                                        </p:tgtEl>
                                        <p:attrNameLst>
                                          <p:attrName>ppt_h</p:attrName>
                                        </p:attrNameLst>
                                      </p:cBhvr>
                                      <p:tavLst>
                                        <p:tav tm="0">
                                          <p:val>
                                            <p:strVal val="ppt_h"/>
                                          </p:val>
                                        </p:tav>
                                        <p:tav tm="100000">
                                          <p:val>
                                            <p:strVal val="4/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13" presetClass="exit" presetSubtype="16" fill="hold" nodeType="withEffect">
                                  <p:stCondLst>
                                    <p:cond delay="0"/>
                                  </p:stCondLst>
                                  <p:childTnLst>
                                    <p:animEffect transition="out" filter="plus(in)">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2/3*#ppt_w"/>
                                          </p:val>
                                        </p:tav>
                                        <p:tav tm="100000">
                                          <p:val>
                                            <p:strVal val="#ppt_w"/>
                                          </p:val>
                                        </p:tav>
                                      </p:tavLst>
                                    </p:anim>
                                    <p:anim calcmode="lin" valueType="num">
                                      <p:cBhvr>
                                        <p:cTn id="22" dur="4000" fill="hold"/>
                                        <p:tgtEl>
                                          <p:spTgt spid="4"/>
                                        </p:tgtEl>
                                        <p:attrNameLst>
                                          <p:attrName>ppt_h</p:attrName>
                                        </p:attrNameLst>
                                      </p:cBhvr>
                                      <p:tavLst>
                                        <p:tav tm="0">
                                          <p:val>
                                            <p:strVal val="2/3*#ppt_h"/>
                                          </p:val>
                                        </p:tav>
                                        <p:tav tm="100000">
                                          <p:val>
                                            <p:strVal val="#ppt_h"/>
                                          </p:val>
                                        </p:tav>
                                      </p:tavLst>
                                    </p:anim>
                                  </p:childTnLst>
                                </p:cTn>
                              </p:par>
                              <p:par>
                                <p:cTn id="23" presetID="6"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in)">
                                      <p:cBhvr>
                                        <p:cTn id="25" dur="4000"/>
                                        <p:tgtEl>
                                          <p:spTgt spid="4"/>
                                        </p:tgtEl>
                                      </p:cBhvr>
                                    </p:animEffect>
                                  </p:childTnLst>
                                </p:cTn>
                              </p:par>
                            </p:childTnLst>
                          </p:cTn>
                        </p:par>
                        <p:par>
                          <p:cTn id="26" fill="hold">
                            <p:stCondLst>
                              <p:cond delay="4000"/>
                            </p:stCondLst>
                            <p:childTnLst>
                              <p:par>
                                <p:cTn id="27" presetID="23" presetClass="entr" presetSubtype="16"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2000" fill="hold"/>
                                        <p:tgtEl>
                                          <p:spTgt spid="7"/>
                                        </p:tgtEl>
                                        <p:attrNameLst>
                                          <p:attrName>ppt_w</p:attrName>
                                        </p:attrNameLst>
                                      </p:cBhvr>
                                      <p:tavLst>
                                        <p:tav tm="0">
                                          <p:val>
                                            <p:fltVal val="0"/>
                                          </p:val>
                                        </p:tav>
                                        <p:tav tm="100000">
                                          <p:val>
                                            <p:strVal val="#ppt_w"/>
                                          </p:val>
                                        </p:tav>
                                      </p:tavLst>
                                    </p:anim>
                                    <p:anim calcmode="lin" valueType="num">
                                      <p:cBhvr>
                                        <p:cTn id="30" dur="2000" fill="hold"/>
                                        <p:tgtEl>
                                          <p:spTgt spid="7"/>
                                        </p:tgtEl>
                                        <p:attrNameLst>
                                          <p:attrName>ppt_h</p:attrName>
                                        </p:attrNameLst>
                                      </p:cBhvr>
                                      <p:tavLst>
                                        <p:tav tm="0">
                                          <p:val>
                                            <p:fltVal val="0"/>
                                          </p:val>
                                        </p:tav>
                                        <p:tav tm="100000">
                                          <p:val>
                                            <p:strVal val="#ppt_h"/>
                                          </p:val>
                                        </p:tav>
                                      </p:tavLst>
                                    </p:anim>
                                  </p:childTnLst>
                                </p:cTn>
                              </p:par>
                            </p:childTnLst>
                          </p:cTn>
                        </p:par>
                        <p:par>
                          <p:cTn id="31" fill="hold">
                            <p:stCondLst>
                              <p:cond delay="6000"/>
                            </p:stCondLst>
                            <p:childTnLst>
                              <p:par>
                                <p:cTn id="32" presetID="40" presetClass="entr" presetSubtype="0" fill="hold" grpId="0" nodeType="afterEffect">
                                  <p:stCondLst>
                                    <p:cond delay="500"/>
                                  </p:stCondLst>
                                  <p:iterate type="lt">
                                    <p:tmPct val="10000"/>
                                  </p:iterate>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1"/>
                                          </p:val>
                                        </p:tav>
                                        <p:tav tm="100000">
                                          <p:val>
                                            <p:strVal val="#ppt_x"/>
                                          </p:val>
                                        </p:tav>
                                      </p:tavLst>
                                    </p:anim>
                                    <p:anim calcmode="lin" valueType="num">
                                      <p:cBhvr>
                                        <p:cTn id="3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8).jpg"/>
          <p:cNvPicPr>
            <a:picLocks noChangeAspect="1"/>
          </p:cNvPicPr>
          <p:nvPr/>
        </p:nvPicPr>
        <p:blipFill>
          <a:blip r:embed="rId2" cstate="print"/>
          <a:stretch>
            <a:fillRect/>
          </a:stretch>
        </p:blipFill>
        <p:spPr bwMode="auto">
          <a:xfrm>
            <a:off x="0" y="-1"/>
            <a:ext cx="9144000" cy="5715001"/>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38).jpg"/>
          <p:cNvPicPr>
            <a:picLocks noChangeAspect="1"/>
          </p:cNvPicPr>
          <p:nvPr/>
        </p:nvPicPr>
        <p:blipFill>
          <a:blip r:embed="rId2" cstate="print"/>
          <a:stretch>
            <a:fillRect/>
          </a:stretch>
        </p:blipFill>
        <p:spPr bwMode="auto">
          <a:xfrm>
            <a:off x="0" y="-1"/>
            <a:ext cx="9144000" cy="5715001"/>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755576" y="193204"/>
            <a:ext cx="2243628" cy="707886"/>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El Yogur</a:t>
            </a:r>
            <a:endParaRPr lang="es-E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
        <p:nvSpPr>
          <p:cNvPr id="7" name="6 CuadroTexto"/>
          <p:cNvSpPr txBox="1"/>
          <p:nvPr/>
        </p:nvSpPr>
        <p:spPr>
          <a:xfrm>
            <a:off x="611560" y="4369668"/>
            <a:ext cx="79928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presume que el yogurt se originó hace más de 4000 años, en la actual Turquía, ubicada en Medio Oriente. La palabra Yogur, viene del turco </a:t>
            </a:r>
            <a:r>
              <a:rPr lang="es-ES" i="1" dirty="0" err="1" smtClean="0">
                <a:effectLst>
                  <a:glow rad="101600">
                    <a:srgbClr val="C00000">
                      <a:alpha val="60000"/>
                    </a:srgbClr>
                  </a:glow>
                  <a:outerShdw blurRad="38100" dist="38100" dir="2700000" algn="tl">
                    <a:srgbClr val="000000">
                      <a:alpha val="43137"/>
                    </a:srgbClr>
                  </a:outerShdw>
                </a:effectLst>
              </a:rPr>
              <a:t>yoğurt</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yoghhurt</a:t>
            </a:r>
            <a:r>
              <a:rPr lang="es-ES" i="1" dirty="0" smtClean="0">
                <a:effectLst>
                  <a:glow rad="101600">
                    <a:srgbClr val="C00000">
                      <a:alpha val="60000"/>
                    </a:srgbClr>
                  </a:glow>
                  <a:outerShdw blurRad="38100" dist="38100" dir="2700000" algn="tl">
                    <a:srgbClr val="000000">
                      <a:alpha val="43137"/>
                    </a:srgbClr>
                  </a:outerShdw>
                </a:effectLst>
              </a:rPr>
              <a:t>) que proviene de </a:t>
            </a:r>
            <a:r>
              <a:rPr lang="es-ES" i="1" dirty="0" err="1" smtClean="0">
                <a:effectLst>
                  <a:glow rad="101600">
                    <a:srgbClr val="C00000">
                      <a:alpha val="60000"/>
                    </a:srgbClr>
                  </a:glow>
                  <a:outerShdw blurRad="38100" dist="38100" dir="2700000" algn="tl">
                    <a:srgbClr val="000000">
                      <a:alpha val="43137"/>
                    </a:srgbClr>
                  </a:outerShdw>
                </a:effectLst>
              </a:rPr>
              <a:t>yoğurmak</a:t>
            </a:r>
            <a:r>
              <a:rPr lang="es-ES" i="1" dirty="0" smtClean="0">
                <a:effectLst>
                  <a:glow rad="101600">
                    <a:srgbClr val="C00000">
                      <a:alpha val="60000"/>
                    </a:srgbClr>
                  </a:glow>
                  <a:outerShdw blurRad="38100" dist="38100" dir="2700000" algn="tl">
                    <a:srgbClr val="000000">
                      <a:alpha val="43137"/>
                    </a:srgbClr>
                  </a:outerShdw>
                </a:effectLst>
              </a:rPr>
              <a:t> que significa amasar, puesto que se amasaba el producto semisólido durante la elaboración.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4000">
        <p14:doors dir="vert"/>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4000"/>
                                        <p:tgtEl>
                                          <p:spTgt spid="4"/>
                                        </p:tgtEl>
                                      </p:cBhvr>
                                    </p:animEffect>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2/3*#ppt_w"/>
                                          </p:val>
                                        </p:tav>
                                        <p:tav tm="100000">
                                          <p:val>
                                            <p:strVal val="#ppt_w"/>
                                          </p:val>
                                        </p:tav>
                                      </p:tavLst>
                                    </p:anim>
                                    <p:anim calcmode="lin" valueType="num">
                                      <p:cBhvr>
                                        <p:cTn id="15" dur="4000" fill="hold"/>
                                        <p:tgtEl>
                                          <p:spTgt spid="5"/>
                                        </p:tgtEl>
                                        <p:attrNameLst>
                                          <p:attrName>ppt_h</p:attrName>
                                        </p:attrNameLst>
                                      </p:cBhvr>
                                      <p:tavLst>
                                        <p:tav tm="0">
                                          <p:val>
                                            <p:strVal val="2/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4000"/>
                                        <p:tgtEl>
                                          <p:spTgt spid="5"/>
                                        </p:tgtEl>
                                      </p:cBhvr>
                                    </p:animEffect>
                                  </p:childTnLst>
                                </p:cTn>
                              </p:par>
                            </p:childTnLst>
                          </p:cTn>
                        </p:par>
                        <p:par>
                          <p:cTn id="19" fill="hold">
                            <p:stCondLst>
                              <p:cond delay="4000"/>
                            </p:stCondLst>
                            <p:childTnLst>
                              <p:par>
                                <p:cTn id="20" presetID="23" presetClass="entr" presetSubtype="16"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fltVal val="0"/>
                                          </p:val>
                                        </p:tav>
                                        <p:tav tm="100000">
                                          <p:val>
                                            <p:strVal val="#ppt_h"/>
                                          </p:val>
                                        </p:tav>
                                      </p:tavLst>
                                    </p:anim>
                                  </p:childTnLst>
                                </p:cTn>
                              </p:par>
                            </p:childTnLst>
                          </p:cTn>
                        </p:par>
                        <p:par>
                          <p:cTn id="24" fill="hold">
                            <p:stCondLst>
                              <p:cond delay="6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251520"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primera transfusión a un humano documentada es la realizada en 1667 por el francés JEAN BAPTISTE DENIS, filósofo y matemático de Montpellier y médico de Luis XIV; transfunde “sangre suave y loable de animal, menos contaminada de vicios y pasiones”, y que logra transmitir las características de los seres donantes.</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7" name="6 Rectángulo"/>
          <p:cNvSpPr/>
          <p:nvPr/>
        </p:nvSpPr>
        <p:spPr>
          <a:xfrm>
            <a:off x="1245556" y="409228"/>
            <a:ext cx="6225359" cy="707886"/>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Transfusiones de sangre</a:t>
            </a:r>
            <a:endParaRPr lang="es-E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9000">
        <p14:doors/>
      </p:transition>
    </mc:Choice>
    <mc:Fallback>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fltVal val="0"/>
                                          </p:val>
                                        </p:tav>
                                      </p:tavLst>
                                    </p:anim>
                                    <p:anim calcmode="lin" valueType="num">
                                      <p:cBhvr>
                                        <p:cTn id="7" dur="4000"/>
                                        <p:tgtEl>
                                          <p:spTgt spid="6"/>
                                        </p:tgtEl>
                                        <p:attrNameLst>
                                          <p:attrName>ppt_h</p:attrName>
                                        </p:attrNameLst>
                                      </p:cBhvr>
                                      <p:tavLst>
                                        <p:tav tm="0">
                                          <p:val>
                                            <p:strVal val="ppt_h"/>
                                          </p:val>
                                        </p:tav>
                                        <p:tav tm="100000">
                                          <p:val>
                                            <p:fltVal val="0"/>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fltVal val="0"/>
                                          </p:val>
                                        </p:tav>
                                        <p:tav tm="100000">
                                          <p:val>
                                            <p:strVal val="#ppt_w"/>
                                          </p:val>
                                        </p:tav>
                                      </p:tavLst>
                                    </p:anim>
                                    <p:anim calcmode="lin" valueType="num">
                                      <p:cBhvr>
                                        <p:cTn id="15" dur="4000" fill="hold"/>
                                        <p:tgtEl>
                                          <p:spTgt spid="4"/>
                                        </p:tgtEl>
                                        <p:attrNameLst>
                                          <p:attrName>ppt_h</p:attrName>
                                        </p:attrNameLst>
                                      </p:cBhvr>
                                      <p:tavLst>
                                        <p:tav tm="0">
                                          <p:val>
                                            <p:fltVal val="0"/>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4000"/>
                                        <p:tgtEl>
                                          <p:spTgt spid="4"/>
                                        </p:tgtEl>
                                      </p:cBhvr>
                                    </p:animEffect>
                                  </p:childTnLst>
                                </p:cTn>
                              </p:par>
                            </p:childTnLst>
                          </p:cTn>
                        </p:par>
                        <p:par>
                          <p:cTn id="19" fill="hold">
                            <p:stCondLst>
                              <p:cond delay="4000"/>
                            </p:stCondLst>
                            <p:childTnLst>
                              <p:par>
                                <p:cTn id="20" presetID="23" presetClass="entr" presetSubtype="16"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childTnLst>
                                </p:cTn>
                              </p:par>
                            </p:childTnLst>
                          </p:cTn>
                        </p:par>
                        <p:par>
                          <p:cTn id="24" fill="hold">
                            <p:stCondLst>
                              <p:cond delay="6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1"/>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4).jpg"/>
          <p:cNvPicPr>
            <a:picLocks noChangeAspect="1"/>
          </p:cNvPicPr>
          <p:nvPr/>
        </p:nvPicPr>
        <p:blipFill>
          <a:blip r:embed="rId2" cstate="print"/>
          <a:stretch>
            <a:fillRect/>
          </a:stretch>
        </p:blipFill>
        <p:spPr bwMode="auto">
          <a:xfrm>
            <a:off x="0" y="5292"/>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4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2771800" y="337220"/>
            <a:ext cx="2893742" cy="70788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La Cerveza</a:t>
            </a:r>
            <a:endParaRPr lang="es-E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8" name="7 CuadroTexto"/>
          <p:cNvSpPr txBox="1"/>
          <p:nvPr/>
        </p:nvSpPr>
        <p:spPr>
          <a:xfrm>
            <a:off x="251520"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egipcios, listos ellos, se subieron al carro </a:t>
            </a:r>
            <a:r>
              <a:rPr lang="es-ES" i="1" dirty="0" err="1" smtClean="0">
                <a:effectLst>
                  <a:glow rad="101600">
                    <a:srgbClr val="C00000">
                      <a:alpha val="60000"/>
                    </a:srgbClr>
                  </a:glow>
                  <a:outerShdw blurRad="38100" dist="38100" dir="2700000" algn="tl">
                    <a:srgbClr val="000000">
                      <a:alpha val="43137"/>
                    </a:srgbClr>
                  </a:outerShdw>
                </a:effectLst>
              </a:rPr>
              <a:t>cervecil</a:t>
            </a:r>
            <a:r>
              <a:rPr lang="es-ES" i="1" dirty="0" smtClean="0">
                <a:effectLst>
                  <a:glow rad="101600">
                    <a:srgbClr val="C00000">
                      <a:alpha val="60000"/>
                    </a:srgbClr>
                  </a:glow>
                  <a:outerShdw blurRad="38100" dist="38100" dir="2700000" algn="tl">
                    <a:srgbClr val="000000">
                      <a:alpha val="43137"/>
                    </a:srgbClr>
                  </a:outerShdw>
                </a:effectLst>
              </a:rPr>
              <a:t> en la Primera Dinastía, allá por el 3100 a. C. Más sana que el agua, se convirtió rápido en parte importante de su cultura y la bebía desde el faraón hasta el más humilde campesino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14:prism isInverted="1"/>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strVal val="ppt_h"/>
                                          </p:val>
                                        </p:tav>
                                      </p:tavLst>
                                    </p:anim>
                                    <p:set>
                                      <p:cBhvr>
                                        <p:cTn id="8" dur="1" fill="hold">
                                          <p:stCondLst>
                                            <p:cond delay="3999"/>
                                          </p:stCondLst>
                                        </p:cTn>
                                        <p:tgtEl>
                                          <p:spTgt spid="5"/>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4000"/>
                                        <p:tgtEl>
                                          <p:spTgt spid="4"/>
                                        </p:tgtEl>
                                      </p:cBhvr>
                                    </p:animEffect>
                                  </p:childTnLst>
                                </p:cTn>
                              </p:par>
                            </p:childTnLst>
                          </p:cTn>
                        </p:par>
                        <p:par>
                          <p:cTn id="19" fill="hold">
                            <p:stCondLst>
                              <p:cond delay="4000"/>
                            </p:stCondLst>
                            <p:childTnLst>
                              <p:par>
                                <p:cTn id="20" presetID="23" presetClass="entr" presetSubtype="16"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childTnLst>
                                </p:cTn>
                              </p:par>
                            </p:childTnLst>
                          </p:cTn>
                        </p:par>
                        <p:par>
                          <p:cTn id="24" fill="hold">
                            <p:stCondLst>
                              <p:cond delay="6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50).jpg"/>
          <p:cNvPicPr>
            <a:picLocks noChangeAspect="1"/>
          </p:cNvPicPr>
          <p:nvPr/>
        </p:nvPicPr>
        <p:blipFill>
          <a:blip r:embed="rId2" cstate="print"/>
          <a:stretch>
            <a:fillRect/>
          </a:stretch>
        </p:blipFill>
        <p:spPr bwMode="auto">
          <a:xfrm>
            <a:off x="-396552" y="0"/>
            <a:ext cx="1000911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50).jpg"/>
          <p:cNvPicPr>
            <a:picLocks noChangeAspect="1"/>
          </p:cNvPicPr>
          <p:nvPr/>
        </p:nvPicPr>
        <p:blipFill>
          <a:blip r:embed="rId2" cstate="print"/>
          <a:stretch>
            <a:fillRect/>
          </a:stretch>
        </p:blipFill>
        <p:spPr bwMode="auto">
          <a:xfrm>
            <a:off x="-396552" y="0"/>
            <a:ext cx="1000911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1979712" y="553244"/>
            <a:ext cx="3329951" cy="707886"/>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La Anestesia</a:t>
            </a:r>
            <a:endParaRPr lang="es-E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
        <p:nvSpPr>
          <p:cNvPr id="7" name="6 CuadroTexto"/>
          <p:cNvSpPr txBox="1"/>
          <p:nvPr/>
        </p:nvSpPr>
        <p:spPr>
          <a:xfrm>
            <a:off x="0" y="4585692"/>
            <a:ext cx="88924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explicar cuál fue la primera anestesia documentada nos tenemos que trasladar a Asia, concretamente en China, a caballo entre el siglo II y III de nuestra era, en el período de la China de Los Tres Reinos.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prism dir="r" isInverted="1"/>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childTnLst>
                          </p:cTn>
                        </p:par>
                        <p:par>
                          <p:cTn id="19" fill="hold">
                            <p:stCondLst>
                              <p:cond delay="4000"/>
                            </p:stCondLst>
                            <p:childTnLst>
                              <p:par>
                                <p:cTn id="20" presetID="23" presetClass="entr" presetSubtype="16"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fltVal val="0"/>
                                          </p:val>
                                        </p:tav>
                                        <p:tav tm="100000">
                                          <p:val>
                                            <p:strVal val="#ppt_h"/>
                                          </p:val>
                                        </p:tav>
                                      </p:tavLst>
                                    </p:anim>
                                  </p:childTnLst>
                                </p:cTn>
                              </p:par>
                            </p:childTnLst>
                          </p:cTn>
                        </p:par>
                        <p:par>
                          <p:cTn id="24" fill="hold">
                            <p:stCondLst>
                              <p:cond delay="6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1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395536" y="769268"/>
            <a:ext cx="2691763" cy="707886"/>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La Cirugía</a:t>
            </a:r>
            <a:endParaRPr lang="es-E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
        <p:nvSpPr>
          <p:cNvPr id="8" name="7 CuadroTexto"/>
          <p:cNvSpPr txBox="1"/>
          <p:nvPr/>
        </p:nvSpPr>
        <p:spPr>
          <a:xfrm>
            <a:off x="395536"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Cirugía comienza principalmente en Grecia y Roma Antigua con Hipócrates, Celso y Galeno que eran médicos y cirujanos que poseen técnicas quirúrgicas descritas en sus textos, además de remedios médicos. Tras la Antigüedad Clásica con la caída del Imperio romano, el cirujano y el médico se van separando.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8000">
        <p:comb/>
      </p:transition>
    </mc:Choice>
    <mc:Fallback>
      <p:transition spd="slow" advTm="38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4"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in)">
                                      <p:cBhvr>
                                        <p:cTn id="18" dur="4000"/>
                                        <p:tgtEl>
                                          <p:spTgt spid="5"/>
                                        </p:tgtEl>
                                      </p:cBhvr>
                                    </p:animEffect>
                                  </p:childTnLst>
                                </p:cTn>
                              </p:par>
                            </p:childTnLst>
                          </p:cTn>
                        </p:par>
                        <p:par>
                          <p:cTn id="19" fill="hold">
                            <p:stCondLst>
                              <p:cond delay="4000"/>
                            </p:stCondLst>
                            <p:childTnLst>
                              <p:par>
                                <p:cTn id="20" presetID="23" presetClass="entr" presetSubtype="16"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childTnLst>
                                </p:cTn>
                              </p:par>
                            </p:childTnLst>
                          </p:cTn>
                        </p:par>
                        <p:par>
                          <p:cTn id="24" fill="hold">
                            <p:stCondLst>
                              <p:cond delay="6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5677878.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95677878.jpg"/>
          <p:cNvPicPr>
            <a:picLocks noChangeAspect="1"/>
          </p:cNvPicPr>
          <p:nvPr/>
        </p:nvPicPr>
        <p:blipFill>
          <a:blip r:embed="rId2" cstate="print"/>
          <a:stretch>
            <a:fillRect/>
          </a:stretch>
        </p:blipFill>
        <p:spPr bwMode="auto">
          <a:xfrm>
            <a:off x="1"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2411760" y="769268"/>
            <a:ext cx="3972562" cy="707886"/>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Los Pendientes</a:t>
            </a:r>
            <a:endParaRPr lang="es-E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
        <p:nvSpPr>
          <p:cNvPr id="7" name="6 CuadroTexto"/>
          <p:cNvSpPr txBox="1"/>
          <p:nvPr/>
        </p:nvSpPr>
        <p:spPr>
          <a:xfrm>
            <a:off x="179512" y="4297660"/>
            <a:ext cx="89644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algunas culturas africanas, los pendientes se llevaban como símbolo de identidad, mientras que en las culturas americanas representaba el poder espiritual. En el antiguo Egipto, no solo se relacionaba con la riqueza y estatus, sino que se creía que tenían propiedades mágicas para ahuyentar a los malos espíritus.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40000">
        <p:comb dir="vert"/>
      </p:transition>
    </mc:Choice>
    <mc:Fallback>
      <p:transition spd="slow" advTm="40000">
        <p:comb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2/3*ppt_w"/>
                                          </p:val>
                                        </p:tav>
                                      </p:tavLst>
                                    </p:anim>
                                    <p:anim calcmode="lin" valueType="num">
                                      <p:cBhvr>
                                        <p:cTn id="7" dur="4000"/>
                                        <p:tgtEl>
                                          <p:spTgt spid="6"/>
                                        </p:tgtEl>
                                        <p:attrNameLst>
                                          <p:attrName>ppt_h</p:attrName>
                                        </p:attrNameLst>
                                      </p:cBhvr>
                                      <p:tavLst>
                                        <p:tav tm="0">
                                          <p:val>
                                            <p:strVal val="ppt_h"/>
                                          </p:val>
                                        </p:tav>
                                        <p:tav tm="100000">
                                          <p:val>
                                            <p:strVal val="2/3*ppt_h"/>
                                          </p:val>
                                        </p:tav>
                                      </p:tavLst>
                                    </p:anim>
                                    <p:set>
                                      <p:cBhvr>
                                        <p:cTn id="8" dur="1" fill="hold">
                                          <p:stCondLst>
                                            <p:cond delay="3999"/>
                                          </p:stCondLst>
                                        </p:cTn>
                                        <p:tgtEl>
                                          <p:spTgt spid="6"/>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2/3*#ppt_w"/>
                                          </p:val>
                                        </p:tav>
                                        <p:tav tm="100000">
                                          <p:val>
                                            <p:strVal val="#ppt_w"/>
                                          </p:val>
                                        </p:tav>
                                      </p:tavLst>
                                    </p:anim>
                                    <p:anim calcmode="lin" valueType="num">
                                      <p:cBhvr>
                                        <p:cTn id="15" dur="4000" fill="hold"/>
                                        <p:tgtEl>
                                          <p:spTgt spid="4"/>
                                        </p:tgtEl>
                                        <p:attrNameLst>
                                          <p:attrName>ppt_h</p:attrName>
                                        </p:attrNameLst>
                                      </p:cBhvr>
                                      <p:tavLst>
                                        <p:tav tm="0">
                                          <p:val>
                                            <p:strVal val="2/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in)">
                                      <p:cBhvr>
                                        <p:cTn id="18" dur="4000"/>
                                        <p:tgtEl>
                                          <p:spTgt spid="4"/>
                                        </p:tgtEl>
                                      </p:cBhvr>
                                    </p:animEffect>
                                  </p:childTnLst>
                                </p:cTn>
                              </p:par>
                            </p:childTnLst>
                          </p:cTn>
                        </p:par>
                        <p:par>
                          <p:cTn id="19" fill="hold">
                            <p:stCondLst>
                              <p:cond delay="4000"/>
                            </p:stCondLst>
                            <p:childTnLst>
                              <p:par>
                                <p:cTn id="20" presetID="23" presetClass="entr" presetSubtype="16"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childTnLst>
                                </p:cTn>
                              </p:par>
                            </p:childTnLst>
                          </p:cTn>
                        </p:par>
                        <p:par>
                          <p:cTn id="24" fill="hold">
                            <p:stCondLst>
                              <p:cond delay="6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ountains_clouds_landscapes_skyscapes_1280x800.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mountains_clouds_landscapes_skyscapes_1280x800.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mountains_clouds_landscapes_skyscapes_1280x800.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251520" y="4369668"/>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primer reloj de pulsera de la historia fue diseñado en 1810 para la reina Carolina </a:t>
            </a:r>
            <a:r>
              <a:rPr lang="es-ES" i="1" dirty="0" err="1" smtClean="0">
                <a:effectLst>
                  <a:glow rad="101600">
                    <a:srgbClr val="C00000">
                      <a:alpha val="60000"/>
                    </a:srgbClr>
                  </a:glow>
                  <a:outerShdw blurRad="38100" dist="38100" dir="2700000" algn="tl">
                    <a:srgbClr val="000000">
                      <a:alpha val="43137"/>
                    </a:srgbClr>
                  </a:outerShdw>
                </a:effectLst>
              </a:rPr>
              <a:t>Murat</a:t>
            </a:r>
            <a:r>
              <a:rPr lang="es-ES" i="1" dirty="0" smtClean="0">
                <a:effectLst>
                  <a:glow rad="101600">
                    <a:srgbClr val="C00000">
                      <a:alpha val="60000"/>
                    </a:srgbClr>
                  </a:glow>
                  <a:outerShdw blurRad="38100" dist="38100" dir="2700000" algn="tl">
                    <a:srgbClr val="000000">
                      <a:alpha val="43137"/>
                    </a:srgbClr>
                  </a:outerShdw>
                </a:effectLst>
              </a:rPr>
              <a:t>, una de las hermanas pequeñas de Napoleón Bonaparte, quien encargó a Abraham-Louis </a:t>
            </a:r>
            <a:r>
              <a:rPr lang="es-ES" i="1" dirty="0" err="1" smtClean="0">
                <a:effectLst>
                  <a:glow rad="101600">
                    <a:srgbClr val="C00000">
                      <a:alpha val="60000"/>
                    </a:srgbClr>
                  </a:glow>
                  <a:outerShdw blurRad="38100" dist="38100" dir="2700000" algn="tl">
                    <a:srgbClr val="000000">
                      <a:alpha val="43137"/>
                    </a:srgbClr>
                  </a:outerShdw>
                </a:effectLst>
              </a:rPr>
              <a:t>Breguet</a:t>
            </a:r>
            <a:r>
              <a:rPr lang="es-ES" i="1" dirty="0" smtClean="0">
                <a:effectLst>
                  <a:glow rad="101600">
                    <a:srgbClr val="C00000">
                      <a:alpha val="60000"/>
                    </a:srgbClr>
                  </a:glow>
                  <a:outerShdw blurRad="38100" dist="38100" dir="2700000" algn="tl">
                    <a:srgbClr val="000000">
                      <a:alpha val="43137"/>
                    </a:srgbClr>
                  </a:outerShdw>
                </a:effectLst>
              </a:rPr>
              <a:t> (1747-1823) un mecanismo de gran complejidad montado sobre una pulsera compuesta por cabellos trenzados con hilos de oro. </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8" name="7 Rectángulo"/>
          <p:cNvSpPr/>
          <p:nvPr/>
        </p:nvSpPr>
        <p:spPr>
          <a:xfrm>
            <a:off x="467544" y="409228"/>
            <a:ext cx="4145687" cy="707886"/>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Reloj de pulsera</a:t>
            </a:r>
            <a:endParaRPr lang="es-E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8000">
        <p14:ferris dir="l"/>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strVal val="ppt_h"/>
                                          </p:val>
                                        </p:tav>
                                      </p:tavLst>
                                    </p:anim>
                                    <p:set>
                                      <p:cBhvr>
                                        <p:cTn id="15" dur="1" fill="hold">
                                          <p:stCondLst>
                                            <p:cond delay="3999"/>
                                          </p:stCondLst>
                                        </p:cTn>
                                        <p:tgtEl>
                                          <p:spTgt spid="5"/>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20"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edge">
                                      <p:cBhvr>
                                        <p:cTn id="25" dur="4000"/>
                                        <p:tgtEl>
                                          <p:spTgt spid="4"/>
                                        </p:tgtEl>
                                      </p:cBhvr>
                                    </p:animEffect>
                                  </p:childTnLst>
                                </p:cTn>
                              </p:par>
                            </p:childTnLst>
                          </p:cTn>
                        </p:par>
                        <p:par>
                          <p:cTn id="26" fill="hold">
                            <p:stCondLst>
                              <p:cond delay="4000"/>
                            </p:stCondLst>
                            <p:childTnLst>
                              <p:par>
                                <p:cTn id="27" presetID="23" presetClass="entr" presetSubtype="16"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2000" fill="hold"/>
                                        <p:tgtEl>
                                          <p:spTgt spid="8"/>
                                        </p:tgtEl>
                                        <p:attrNameLst>
                                          <p:attrName>ppt_w</p:attrName>
                                        </p:attrNameLst>
                                      </p:cBhvr>
                                      <p:tavLst>
                                        <p:tav tm="0">
                                          <p:val>
                                            <p:fltVal val="0"/>
                                          </p:val>
                                        </p:tav>
                                        <p:tav tm="100000">
                                          <p:val>
                                            <p:strVal val="#ppt_w"/>
                                          </p:val>
                                        </p:tav>
                                      </p:tavLst>
                                    </p:anim>
                                    <p:anim calcmode="lin" valueType="num">
                                      <p:cBhvr>
                                        <p:cTn id="30" dur="2000" fill="hold"/>
                                        <p:tgtEl>
                                          <p:spTgt spid="8"/>
                                        </p:tgtEl>
                                        <p:attrNameLst>
                                          <p:attrName>ppt_h</p:attrName>
                                        </p:attrNameLst>
                                      </p:cBhvr>
                                      <p:tavLst>
                                        <p:tav tm="0">
                                          <p:val>
                                            <p:fltVal val="0"/>
                                          </p:val>
                                        </p:tav>
                                        <p:tav tm="100000">
                                          <p:val>
                                            <p:strVal val="#ppt_h"/>
                                          </p:val>
                                        </p:tav>
                                      </p:tavLst>
                                    </p:anim>
                                  </p:childTnLst>
                                </p:cTn>
                              </p:par>
                            </p:childTnLst>
                          </p:cTn>
                        </p:par>
                        <p:par>
                          <p:cTn id="31" fill="hold">
                            <p:stCondLst>
                              <p:cond delay="6000"/>
                            </p:stCondLst>
                            <p:childTnLst>
                              <p:par>
                                <p:cTn id="32" presetID="40" presetClass="entr" presetSubtype="0" fill="hold" grpId="0" nodeType="afterEffect">
                                  <p:stCondLst>
                                    <p:cond delay="500"/>
                                  </p:stCondLst>
                                  <p:iterate type="lt">
                                    <p:tmPct val="10000"/>
                                  </p:iterate>
                                  <p:childTnLst>
                                    <p:set>
                                      <p:cBhvr>
                                        <p:cTn id="33" dur="1" fill="hold">
                                          <p:stCondLst>
                                            <p:cond delay="0"/>
                                          </p:stCondLst>
                                        </p:cTn>
                                        <p:tgtEl>
                                          <p:spTgt spid="7"/>
                                        </p:tgtEl>
                                        <p:attrNameLst>
                                          <p:attrName>style.visibility</p:attrName>
                                        </p:attrNameLst>
                                      </p:cBhvr>
                                      <p:to>
                                        <p:strVal val="visible"/>
                                      </p:to>
                                    </p:set>
                                    <p:animEffect transition="in" filter="fade">
                                      <p:cBhvr>
                                        <p:cTn id="34" dur="1000"/>
                                        <p:tgtEl>
                                          <p:spTgt spid="7"/>
                                        </p:tgtEl>
                                      </p:cBhvr>
                                    </p:animEffect>
                                    <p:anim calcmode="lin" valueType="num">
                                      <p:cBhvr>
                                        <p:cTn id="35" dur="1000" fill="hold"/>
                                        <p:tgtEl>
                                          <p:spTgt spid="7"/>
                                        </p:tgtEl>
                                        <p:attrNameLst>
                                          <p:attrName>ppt_x</p:attrName>
                                        </p:attrNameLst>
                                      </p:cBhvr>
                                      <p:tavLst>
                                        <p:tav tm="0">
                                          <p:val>
                                            <p:strVal val="#ppt_x-.1"/>
                                          </p:val>
                                        </p:tav>
                                        <p:tav tm="100000">
                                          <p:val>
                                            <p:strVal val="#ppt_x"/>
                                          </p:val>
                                        </p:tav>
                                      </p:tavLst>
                                    </p:anim>
                                    <p:anim calcmode="lin" valueType="num">
                                      <p:cBhvr>
                                        <p:cTn id="3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9).jpg"/>
          <p:cNvPicPr>
            <a:picLocks noChangeAspect="1"/>
          </p:cNvPicPr>
          <p:nvPr/>
        </p:nvPicPr>
        <p:blipFill>
          <a:blip r:embed="rId2" cstate="print"/>
          <a:stretch>
            <a:fillRect/>
          </a:stretch>
        </p:blipFill>
        <p:spPr bwMode="auto">
          <a:xfrm>
            <a:off x="0" y="-6156"/>
            <a:ext cx="9143999" cy="564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49).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251520" y="4369668"/>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margarina es una materia grasa inventada en 1869 por el químico francés Henri </a:t>
            </a:r>
            <a:r>
              <a:rPr lang="es-ES" i="1" dirty="0" err="1" smtClean="0">
                <a:effectLst>
                  <a:glow rad="101600">
                    <a:srgbClr val="C00000">
                      <a:alpha val="60000"/>
                    </a:srgbClr>
                  </a:glow>
                  <a:outerShdw blurRad="38100" dist="38100" dir="2700000" algn="tl">
                    <a:srgbClr val="000000">
                      <a:alpha val="43137"/>
                    </a:srgbClr>
                  </a:outerShdw>
                </a:effectLst>
              </a:rPr>
              <a:t>Mêge-Mouriès</a:t>
            </a:r>
            <a:r>
              <a:rPr lang="es-ES" i="1" dirty="0" smtClean="0">
                <a:effectLst>
                  <a:glow rad="101600">
                    <a:srgbClr val="C00000">
                      <a:alpha val="60000"/>
                    </a:srgbClr>
                  </a:glow>
                  <a:outerShdw blurRad="38100" dist="38100" dir="2700000" algn="tl">
                    <a:srgbClr val="000000">
                      <a:alpha val="43137"/>
                    </a:srgbClr>
                  </a:outerShdw>
                </a:effectLst>
              </a:rPr>
              <a:t>, a base de grasa de buey; fue creada para un concurso organizado por Napoleón III, el último emperador de Francia, con el objetivo de descubrir una forma adecuada para reemplazar la mantequilla y hacer algo más asequible.</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7" name="6 Rectángulo"/>
          <p:cNvSpPr/>
          <p:nvPr/>
        </p:nvSpPr>
        <p:spPr>
          <a:xfrm>
            <a:off x="2987824" y="697260"/>
            <a:ext cx="3377849" cy="707886"/>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La Margarina</a:t>
            </a:r>
            <a:endParaRPr lang="es-E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8000">
        <p14:ferris dir="r"/>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2/3*ppt_w"/>
                                          </p:val>
                                        </p:tav>
                                      </p:tavLst>
                                    </p:anim>
                                    <p:anim calcmode="lin" valueType="num">
                                      <p:cBhvr>
                                        <p:cTn id="7" dur="4000"/>
                                        <p:tgtEl>
                                          <p:spTgt spid="6"/>
                                        </p:tgtEl>
                                        <p:attrNameLst>
                                          <p:attrName>ppt_h</p:attrName>
                                        </p:attrNameLst>
                                      </p:cBhvr>
                                      <p:tavLst>
                                        <p:tav tm="0">
                                          <p:val>
                                            <p:strVal val="ppt_h"/>
                                          </p:val>
                                        </p:tav>
                                        <p:tav tm="100000">
                                          <p:val>
                                            <p:strVal val="2/3*ppt_h"/>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4000"/>
                                        <p:tgtEl>
                                          <p:spTgt spid="4"/>
                                        </p:tgtEl>
                                      </p:cBhvr>
                                    </p:animEffect>
                                  </p:childTnLst>
                                </p:cTn>
                              </p:par>
                            </p:childTnLst>
                          </p:cTn>
                        </p:par>
                        <p:par>
                          <p:cTn id="19" fill="hold">
                            <p:stCondLst>
                              <p:cond delay="4000"/>
                            </p:stCondLst>
                            <p:childTnLst>
                              <p:par>
                                <p:cTn id="20" presetID="23" presetClass="entr" presetSubtype="16"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childTnLst>
                                </p:cTn>
                              </p:par>
                            </p:childTnLst>
                          </p:cTn>
                        </p:par>
                        <p:par>
                          <p:cTn id="24" fill="hold">
                            <p:stCondLst>
                              <p:cond delay="6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1"/>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E:\MIS COSAS\DOCUMENTOS ANA\PAISAJES\MONTAÑAS\desiertoroca.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2" descr="E:\MIS COSAS\DOCUMENTOS ANA\PAISAJES\MONTAÑAS\desiertoroca.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empanada aparece ya en libros españoles de recetas en el siglo XVI y también, en la primera novela del idioma castellano: Don Quijote de La Mancha –1605–. Allí, Sancho Panza, ladero inseparable de nuestro héroe, cuenta que va a comer su empanada a la vera de un arroyo.</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6" name="5 Rectángulo"/>
          <p:cNvSpPr/>
          <p:nvPr/>
        </p:nvSpPr>
        <p:spPr>
          <a:xfrm>
            <a:off x="1835696" y="553244"/>
            <a:ext cx="3517310" cy="707886"/>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La Empanada</a:t>
            </a:r>
            <a:endParaRPr lang="es-E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advTm="34000">
        <p15:prstTrans prst="curtains"/>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plus(in)">
                                      <p:cBhvr>
                                        <p:cTn id="7" dur="4000"/>
                                        <p:tgtEl>
                                          <p:spTgt spid="3"/>
                                        </p:tgtEl>
                                      </p:cBhvr>
                                    </p:animEffect>
                                  </p:childTnLst>
                                </p:cTn>
                              </p:par>
                              <p:par>
                                <p:cTn id="8" presetID="8" presetClass="entr" presetSubtype="32" fill="hold" nodeType="withEffect">
                                  <p:stCondLst>
                                    <p:cond delay="0"/>
                                  </p:stCondLst>
                                  <p:childTnLst>
                                    <p:set>
                                      <p:cBhvr>
                                        <p:cTn id="9" dur="1" fill="hold">
                                          <p:stCondLst>
                                            <p:cond delay="0"/>
                                          </p:stCondLst>
                                        </p:cTn>
                                        <p:tgtEl>
                                          <p:spTgt spid="15362"/>
                                        </p:tgtEl>
                                        <p:attrNameLst>
                                          <p:attrName>style.visibility</p:attrName>
                                        </p:attrNameLst>
                                      </p:cBhvr>
                                      <p:to>
                                        <p:strVal val="visible"/>
                                      </p:to>
                                    </p:set>
                                    <p:animEffect transition="in" filter="diamond(out)">
                                      <p:cBhvr>
                                        <p:cTn id="10" dur="4000"/>
                                        <p:tgtEl>
                                          <p:spTgt spid="15362"/>
                                        </p:tgtEl>
                                      </p:cBhvr>
                                    </p:animEffect>
                                  </p:childTnLst>
                                </p:cTn>
                              </p:par>
                            </p:childTnLst>
                          </p:cTn>
                        </p:par>
                        <p:par>
                          <p:cTn id="11" fill="hold">
                            <p:stCondLst>
                              <p:cond delay="4000"/>
                            </p:stCondLst>
                            <p:childTnLst>
                              <p:par>
                                <p:cTn id="12" presetID="23" presetClass="entr" presetSubtype="16"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000" fill="hold"/>
                                        <p:tgtEl>
                                          <p:spTgt spid="6"/>
                                        </p:tgtEl>
                                        <p:attrNameLst>
                                          <p:attrName>ppt_w</p:attrName>
                                        </p:attrNameLst>
                                      </p:cBhvr>
                                      <p:tavLst>
                                        <p:tav tm="0">
                                          <p:val>
                                            <p:fltVal val="0"/>
                                          </p:val>
                                        </p:tav>
                                        <p:tav tm="100000">
                                          <p:val>
                                            <p:strVal val="#ppt_w"/>
                                          </p:val>
                                        </p:tav>
                                      </p:tavLst>
                                    </p:anim>
                                    <p:anim calcmode="lin" valueType="num">
                                      <p:cBhvr>
                                        <p:cTn id="15" dur="2000" fill="hold"/>
                                        <p:tgtEl>
                                          <p:spTgt spid="6"/>
                                        </p:tgtEl>
                                        <p:attrNameLst>
                                          <p:attrName>ppt_h</p:attrName>
                                        </p:attrNameLst>
                                      </p:cBhvr>
                                      <p:tavLst>
                                        <p:tav tm="0">
                                          <p:val>
                                            <p:fltVal val="0"/>
                                          </p:val>
                                        </p:tav>
                                        <p:tav tm="100000">
                                          <p:val>
                                            <p:strVal val="#ppt_h"/>
                                          </p:val>
                                        </p:tav>
                                      </p:tavLst>
                                    </p:anim>
                                  </p:childTnLst>
                                </p:cTn>
                              </p:par>
                            </p:childTnLst>
                          </p:cTn>
                        </p:par>
                        <p:par>
                          <p:cTn id="16" fill="hold">
                            <p:stCondLst>
                              <p:cond delay="60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lberta_canada_banff_national_park_mountain_road_distance_snow_100099_1440x900.jpg"/>
          <p:cNvPicPr>
            <a:picLocks noChangeAspect="1"/>
          </p:cNvPicPr>
          <p:nvPr/>
        </p:nvPicPr>
        <p:blipFill>
          <a:blip r:embed="rId2" cstate="print"/>
          <a:stretch>
            <a:fillRect/>
          </a:stretch>
        </p:blipFill>
        <p:spPr bwMode="auto">
          <a:xfrm>
            <a:off x="1"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alberta_canada_banff_national_park_mountain_road_distance_snow_100099_1440x90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alberta_canada_banff_national_park_mountain_road_distance_snow_100099_1440x90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2483768" y="625252"/>
            <a:ext cx="3719288" cy="707886"/>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La Caja Fuerte</a:t>
            </a:r>
            <a:endParaRPr lang="es-E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
        <p:nvSpPr>
          <p:cNvPr id="8" name="7 CuadroTexto"/>
          <p:cNvSpPr txBox="1"/>
          <p:nvPr/>
        </p:nvSpPr>
        <p:spPr>
          <a:xfrm>
            <a:off x="251520" y="4297660"/>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primer fabricante a nivel industrial de cajas fuertes fue Augusto N. </a:t>
            </a:r>
            <a:r>
              <a:rPr lang="es-ES" i="1" dirty="0" err="1" smtClean="0">
                <a:effectLst>
                  <a:glow rad="101600">
                    <a:srgbClr val="C00000">
                      <a:alpha val="60000"/>
                    </a:srgbClr>
                  </a:glow>
                  <a:outerShdw blurRad="38100" dist="38100" dir="2700000" algn="tl">
                    <a:srgbClr val="000000">
                      <a:alpha val="43137"/>
                    </a:srgbClr>
                  </a:outerShdw>
                </a:effectLst>
              </a:rPr>
              <a:t>Bauche</a:t>
            </a:r>
            <a:r>
              <a:rPr lang="es-ES" i="1" dirty="0" smtClean="0">
                <a:effectLst>
                  <a:glow rad="101600">
                    <a:srgbClr val="C00000">
                      <a:alpha val="60000"/>
                    </a:srgbClr>
                  </a:glow>
                  <a:outerShdw blurRad="38100" dist="38100" dir="2700000" algn="tl">
                    <a:srgbClr val="000000">
                      <a:alpha val="43137"/>
                    </a:srgbClr>
                  </a:outerShdw>
                </a:effectLst>
              </a:rPr>
              <a:t> en 1864, que acabaría fusionándose con </a:t>
            </a:r>
            <a:r>
              <a:rPr lang="es-ES" i="1" dirty="0" err="1" smtClean="0">
                <a:effectLst>
                  <a:glow rad="101600">
                    <a:srgbClr val="C00000">
                      <a:alpha val="60000"/>
                    </a:srgbClr>
                  </a:glow>
                  <a:outerShdw blurRad="38100" dist="38100" dir="2700000" algn="tl">
                    <a:srgbClr val="000000">
                      <a:alpha val="43137"/>
                    </a:srgbClr>
                  </a:outerShdw>
                </a:effectLst>
              </a:rPr>
              <a:t>Fichet</a:t>
            </a:r>
            <a:r>
              <a:rPr lang="es-ES" i="1" dirty="0" smtClean="0">
                <a:effectLst>
                  <a:glow rad="101600">
                    <a:srgbClr val="C00000">
                      <a:alpha val="60000"/>
                    </a:srgbClr>
                  </a:glow>
                  <a:outerShdw blurRad="38100" dist="38100" dir="2700000" algn="tl">
                    <a:srgbClr val="000000">
                      <a:alpha val="43137"/>
                    </a:srgbClr>
                  </a:outerShdw>
                </a:effectLst>
              </a:rPr>
              <a:t>. Hoy en día, no sólo continúan con su actividad, sino que además forman uno de los grupos empresariales más fuertes en el sector.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4000">
        <p14:vortex dir="r"/>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strVal val="ppt_h"/>
                                          </p:val>
                                        </p:tav>
                                      </p:tavLst>
                                    </p:anim>
                                    <p:set>
                                      <p:cBhvr>
                                        <p:cTn id="15" dur="1" fill="hold">
                                          <p:stCondLst>
                                            <p:cond delay="3999"/>
                                          </p:stCondLst>
                                        </p:cTn>
                                        <p:tgtEl>
                                          <p:spTgt spid="5"/>
                                        </p:tgtEl>
                                        <p:attrNameLst>
                                          <p:attrName>style.visibility</p:attrName>
                                        </p:attrNameLst>
                                      </p:cBhvr>
                                      <p:to>
                                        <p:strVal val="hidden"/>
                                      </p:to>
                                    </p:set>
                                  </p:childTnLst>
                                </p:cTn>
                              </p:par>
                              <p:par>
                                <p:cTn id="16" presetID="3" presetClass="exit" presetSubtype="5" fill="hold" nodeType="withEffect">
                                  <p:stCondLst>
                                    <p:cond delay="0"/>
                                  </p:stCondLst>
                                  <p:childTnLst>
                                    <p:animEffect transition="out" filter="blinds(vertical)">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childTnLst>
                          </p:cTn>
                        </p:par>
                        <p:par>
                          <p:cTn id="23" fill="hold">
                            <p:stCondLst>
                              <p:cond delay="4000"/>
                            </p:stCondLst>
                            <p:childTnLst>
                              <p:par>
                                <p:cTn id="24" presetID="23" presetClass="entr" presetSubtype="16"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2000" fill="hold"/>
                                        <p:tgtEl>
                                          <p:spTgt spid="7"/>
                                        </p:tgtEl>
                                        <p:attrNameLst>
                                          <p:attrName>ppt_w</p:attrName>
                                        </p:attrNameLst>
                                      </p:cBhvr>
                                      <p:tavLst>
                                        <p:tav tm="0">
                                          <p:val>
                                            <p:fltVal val="0"/>
                                          </p:val>
                                        </p:tav>
                                        <p:tav tm="100000">
                                          <p:val>
                                            <p:strVal val="#ppt_w"/>
                                          </p:val>
                                        </p:tav>
                                      </p:tavLst>
                                    </p:anim>
                                    <p:anim calcmode="lin" valueType="num">
                                      <p:cBhvr>
                                        <p:cTn id="27" dur="2000" fill="hold"/>
                                        <p:tgtEl>
                                          <p:spTgt spid="7"/>
                                        </p:tgtEl>
                                        <p:attrNameLst>
                                          <p:attrName>ppt_h</p:attrName>
                                        </p:attrNameLst>
                                      </p:cBhvr>
                                      <p:tavLst>
                                        <p:tav tm="0">
                                          <p:val>
                                            <p:fltVal val="0"/>
                                          </p:val>
                                        </p:tav>
                                        <p:tav tm="100000">
                                          <p:val>
                                            <p:strVal val="#ppt_h"/>
                                          </p:val>
                                        </p:tav>
                                      </p:tavLst>
                                    </p:anim>
                                  </p:childTnLst>
                                </p:cTn>
                              </p:par>
                            </p:childTnLst>
                          </p:cTn>
                        </p:par>
                        <p:par>
                          <p:cTn id="28" fill="hold">
                            <p:stCondLst>
                              <p:cond delay="6000"/>
                            </p:stCondLst>
                            <p:childTnLst>
                              <p:par>
                                <p:cTn id="29" presetID="40" presetClass="entr" presetSubtype="0" fill="hold" grpId="0" nodeType="afterEffect">
                                  <p:stCondLst>
                                    <p:cond delay="500"/>
                                  </p:stCondLst>
                                  <p:iterate type="lt">
                                    <p:tmPct val="10000"/>
                                  </p:iterate>
                                  <p:childTnLst>
                                    <p:set>
                                      <p:cBhvr>
                                        <p:cTn id="30" dur="1" fill="hold">
                                          <p:stCondLst>
                                            <p:cond delay="0"/>
                                          </p:stCondLst>
                                        </p:cTn>
                                        <p:tgtEl>
                                          <p:spTgt spid="8"/>
                                        </p:tgtEl>
                                        <p:attrNameLst>
                                          <p:attrName>style.visibility</p:attrName>
                                        </p:attrNameLst>
                                      </p:cBhvr>
                                      <p:to>
                                        <p:strVal val="visible"/>
                                      </p:to>
                                    </p:set>
                                    <p:animEffect transition="in" filter="fade">
                                      <p:cBhvr>
                                        <p:cTn id="31" dur="1000"/>
                                        <p:tgtEl>
                                          <p:spTgt spid="8"/>
                                        </p:tgtEl>
                                      </p:cBhvr>
                                    </p:animEffect>
                                    <p:anim calcmode="lin" valueType="num">
                                      <p:cBhvr>
                                        <p:cTn id="32" dur="1000" fill="hold"/>
                                        <p:tgtEl>
                                          <p:spTgt spid="8"/>
                                        </p:tgtEl>
                                        <p:attrNameLst>
                                          <p:attrName>ppt_x</p:attrName>
                                        </p:attrNameLst>
                                      </p:cBhvr>
                                      <p:tavLst>
                                        <p:tav tm="0">
                                          <p:val>
                                            <p:strVal val="#ppt_x-.1"/>
                                          </p:val>
                                        </p:tav>
                                        <p:tav tm="100000">
                                          <p:val>
                                            <p:strVal val="#ppt_x"/>
                                          </p:val>
                                        </p:tav>
                                      </p:tavLst>
                                    </p:anim>
                                    <p:anim calcmode="lin" valueType="num">
                                      <p:cBhvr>
                                        <p:cTn id="3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Documents and Settings\Ana María\Escritorio\151865.jpg"/>
          <p:cNvPicPr>
            <a:picLocks noChangeAspect="1" noChangeArrowheads="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7" name="Picture 2" descr="C:\Documents and Settings\Ana María\Escritorio\151865.jpg"/>
          <p:cNvPicPr>
            <a:picLocks noChangeAspect="1" noChangeArrowheads="1"/>
          </p:cNvPicPr>
          <p:nvPr/>
        </p:nvPicPr>
        <p:blipFill>
          <a:blip r:embed="rId2" cstate="print"/>
          <a:srcRect l="50000" b="50000"/>
          <a:stretch>
            <a:fillRect/>
          </a:stretch>
        </p:blipFill>
        <p:spPr bwMode="auto">
          <a:xfrm>
            <a:off x="4572000" y="0"/>
            <a:ext cx="4572001" cy="2857500"/>
          </a:xfrm>
          <a:prstGeom prst="rect">
            <a:avLst/>
          </a:prstGeom>
          <a:noFill/>
          <a:ln w="9525">
            <a:noFill/>
            <a:miter lim="800000"/>
            <a:headEnd/>
            <a:tailEnd/>
          </a:ln>
        </p:spPr>
      </p:pic>
      <p:pic>
        <p:nvPicPr>
          <p:cNvPr id="8" name="Picture 2" descr="C:\Documents and Settings\Ana María\Escritorio\151865.jpg"/>
          <p:cNvPicPr>
            <a:picLocks noChangeAspect="1" noChangeArrowheads="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pic>
        <p:nvPicPr>
          <p:cNvPr id="9" name="Picture 2" descr="C:\Documents and Settings\Ana María\Escritorio\151865.jpg"/>
          <p:cNvPicPr>
            <a:picLocks noChangeAspect="1" noChangeArrowheads="1"/>
          </p:cNvPicPr>
          <p:nvPr/>
        </p:nvPicPr>
        <p:blipFill>
          <a:blip r:embed="rId2" cstate="print"/>
          <a:srcRect l="50000" t="50000"/>
          <a:stretch>
            <a:fillRect/>
          </a:stretch>
        </p:blipFill>
        <p:spPr bwMode="auto">
          <a:xfrm>
            <a:off x="4572000" y="2857500"/>
            <a:ext cx="4572001" cy="2857500"/>
          </a:xfrm>
          <a:prstGeom prst="rect">
            <a:avLst/>
          </a:prstGeom>
          <a:noFill/>
          <a:ln w="9525">
            <a:noFill/>
            <a:miter lim="800000"/>
            <a:headEnd/>
            <a:tailEnd/>
          </a:ln>
        </p:spPr>
      </p:pic>
      <p:sp>
        <p:nvSpPr>
          <p:cNvPr id="10" name="9 CuadroTexto"/>
          <p:cNvSpPr txBox="1"/>
          <p:nvPr/>
        </p:nvSpPr>
        <p:spPr>
          <a:xfrm>
            <a:off x="179512" y="4009628"/>
            <a:ext cx="871296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plato tradicional fue inventado en Extremadura en 1798, la leyenda del invento estuvo en Navarra, en el año 1835 cuando el general Tomás de Zumalacárregui en Bilbao durante la Primera Guerra Carlista estaba en la búsqueda de un alimento nutritivo y barato para sus tropas. Pero el mérito realmente es para la campesina a la que el militar le hizo el encargo.</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11" name="10 Rectángulo"/>
          <p:cNvSpPr/>
          <p:nvPr/>
        </p:nvSpPr>
        <p:spPr>
          <a:xfrm>
            <a:off x="1763688" y="553244"/>
            <a:ext cx="5277791" cy="707886"/>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La Tortilla de patatas</a:t>
            </a:r>
            <a:endParaRPr lang="es-E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42000">
        <p14:vortex/>
      </p:transition>
    </mc:Choice>
    <mc:Fallback>
      <p:transition spd="slow"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4)">
                                      <p:cBhvr>
                                        <p:cTn id="7" dur="4000"/>
                                        <p:tgtEl>
                                          <p:spTgt spid="6"/>
                                        </p:tgtEl>
                                      </p:cBhvr>
                                    </p:animEffect>
                                  </p:childTnLst>
                                </p:cTn>
                              </p:par>
                              <p:par>
                                <p:cTn id="8" presetID="21" presetClass="entr" presetSubtype="4"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heel(4)">
                                      <p:cBhvr>
                                        <p:cTn id="10" dur="4000"/>
                                        <p:tgtEl>
                                          <p:spTgt spid="7"/>
                                        </p:tgtEl>
                                      </p:cBhvr>
                                    </p:animEffect>
                                  </p:childTnLst>
                                </p:cTn>
                              </p:par>
                              <p:par>
                                <p:cTn id="11" presetID="21" presetClass="entr" presetSubtype="4"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heel(4)">
                                      <p:cBhvr>
                                        <p:cTn id="13" dur="4000"/>
                                        <p:tgtEl>
                                          <p:spTgt spid="9"/>
                                        </p:tgtEl>
                                      </p:cBhvr>
                                    </p:animEffect>
                                  </p:childTnLst>
                                </p:cTn>
                              </p:par>
                              <p:par>
                                <p:cTn id="14" presetID="21" presetClass="entr" presetSubtype="4"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heel(4)">
                                      <p:cBhvr>
                                        <p:cTn id="16" dur="4000"/>
                                        <p:tgtEl>
                                          <p:spTgt spid="8"/>
                                        </p:tgtEl>
                                      </p:cBhvr>
                                    </p:animEffect>
                                  </p:childTnLst>
                                </p:cTn>
                              </p:par>
                            </p:childTnLst>
                          </p:cTn>
                        </p:par>
                        <p:par>
                          <p:cTn id="17" fill="hold">
                            <p:stCondLst>
                              <p:cond delay="4000"/>
                            </p:stCondLst>
                            <p:childTnLst>
                              <p:par>
                                <p:cTn id="18" presetID="23" presetClass="entr" presetSubtype="16"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2000" fill="hold"/>
                                        <p:tgtEl>
                                          <p:spTgt spid="11"/>
                                        </p:tgtEl>
                                        <p:attrNameLst>
                                          <p:attrName>ppt_w</p:attrName>
                                        </p:attrNameLst>
                                      </p:cBhvr>
                                      <p:tavLst>
                                        <p:tav tm="0">
                                          <p:val>
                                            <p:fltVal val="0"/>
                                          </p:val>
                                        </p:tav>
                                        <p:tav tm="100000">
                                          <p:val>
                                            <p:strVal val="#ppt_w"/>
                                          </p:val>
                                        </p:tav>
                                      </p:tavLst>
                                    </p:anim>
                                    <p:anim calcmode="lin" valueType="num">
                                      <p:cBhvr>
                                        <p:cTn id="21" dur="2000" fill="hold"/>
                                        <p:tgtEl>
                                          <p:spTgt spid="11"/>
                                        </p:tgtEl>
                                        <p:attrNameLst>
                                          <p:attrName>ppt_h</p:attrName>
                                        </p:attrNameLst>
                                      </p:cBhvr>
                                      <p:tavLst>
                                        <p:tav tm="0">
                                          <p:val>
                                            <p:fltVal val="0"/>
                                          </p:val>
                                        </p:tav>
                                        <p:tav tm="100000">
                                          <p:val>
                                            <p:strVal val="#ppt_h"/>
                                          </p:val>
                                        </p:tav>
                                      </p:tavLst>
                                    </p:anim>
                                  </p:childTnLst>
                                </p:cTn>
                              </p:par>
                            </p:childTnLst>
                          </p:cTn>
                        </p:par>
                        <p:par>
                          <p:cTn id="22" fill="hold">
                            <p:stCondLst>
                              <p:cond delay="6000"/>
                            </p:stCondLst>
                            <p:childTnLst>
                              <p:par>
                                <p:cTn id="23" presetID="40" presetClass="entr" presetSubtype="0" fill="hold" grpId="0" nodeType="afterEffect">
                                  <p:stCondLst>
                                    <p:cond delay="500"/>
                                  </p:stCondLst>
                                  <p:iterate type="lt">
                                    <p:tmPct val="10000"/>
                                  </p:iterate>
                                  <p:childTnLst>
                                    <p:set>
                                      <p:cBhvr>
                                        <p:cTn id="24" dur="1" fill="hold">
                                          <p:stCondLst>
                                            <p:cond delay="0"/>
                                          </p:stCondLst>
                                        </p:cTn>
                                        <p:tgtEl>
                                          <p:spTgt spid="10"/>
                                        </p:tgtEl>
                                        <p:attrNameLst>
                                          <p:attrName>style.visibility</p:attrName>
                                        </p:attrNameLst>
                                      </p:cBhvr>
                                      <p:to>
                                        <p:strVal val="visible"/>
                                      </p:to>
                                    </p:set>
                                    <p:animEffect transition="in" filter="fade">
                                      <p:cBhvr>
                                        <p:cTn id="25" dur="1000"/>
                                        <p:tgtEl>
                                          <p:spTgt spid="10"/>
                                        </p:tgtEl>
                                      </p:cBhvr>
                                    </p:animEffect>
                                    <p:anim calcmode="lin" valueType="num">
                                      <p:cBhvr>
                                        <p:cTn id="26" dur="1000" fill="hold"/>
                                        <p:tgtEl>
                                          <p:spTgt spid="10"/>
                                        </p:tgtEl>
                                        <p:attrNameLst>
                                          <p:attrName>ppt_x</p:attrName>
                                        </p:attrNameLst>
                                      </p:cBhvr>
                                      <p:tavLst>
                                        <p:tav tm="0">
                                          <p:val>
                                            <p:strVal val="#ppt_x-.1"/>
                                          </p:val>
                                        </p:tav>
                                        <p:tav tm="100000">
                                          <p:val>
                                            <p:strVal val="#ppt_x"/>
                                          </p:val>
                                        </p:tav>
                                      </p:tavLst>
                                    </p:anim>
                                    <p:anim calcmode="lin" valueType="num">
                                      <p:cBhvr>
                                        <p:cTn id="27"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5912660.jpg"/>
          <p:cNvPicPr>
            <a:picLocks noChangeAspect="1"/>
          </p:cNvPicPr>
          <p:nvPr/>
        </p:nvPicPr>
        <p:blipFill>
          <a:blip r:embed="rId2" cstate="print"/>
          <a:stretch>
            <a:fillRect/>
          </a:stretch>
        </p:blipFill>
        <p:spPr bwMode="auto">
          <a:xfrm>
            <a:off x="0" y="-1"/>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5912660.jpg"/>
          <p:cNvPicPr>
            <a:picLocks noChangeAspect="1"/>
          </p:cNvPicPr>
          <p:nvPr/>
        </p:nvPicPr>
        <p:blipFill>
          <a:blip r:embed="rId2" cstate="print"/>
          <a:stretch>
            <a:fillRect/>
          </a:stretch>
        </p:blipFill>
        <p:spPr bwMode="auto">
          <a:xfrm>
            <a:off x="0" y="-1"/>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1591266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bollo de pasta frita nació en Holanda en el siglo XVII y cruzó el Atlántico junto a emigrantes de este país que poblaron ciudades como Pennsylvania. Allí este producto de bollería fue bautizado con el nombre de “donut” y allí adquirió el orificio que lo ha hecho tan famoso.</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9" name="8 Rectángulo"/>
          <p:cNvSpPr/>
          <p:nvPr/>
        </p:nvSpPr>
        <p:spPr>
          <a:xfrm>
            <a:off x="1907704" y="769268"/>
            <a:ext cx="2291013" cy="707886"/>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El Donut</a:t>
            </a:r>
            <a:endParaRPr lang="es-E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14:conveyor dir="l"/>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strVal val="ppt_h"/>
                                          </p:val>
                                        </p:tav>
                                      </p:tavLst>
                                    </p:anim>
                                    <p:set>
                                      <p:cBhvr>
                                        <p:cTn id="15" dur="1" fill="hold">
                                          <p:stCondLst>
                                            <p:cond delay="3999"/>
                                          </p:stCondLst>
                                        </p:cTn>
                                        <p:tgtEl>
                                          <p:spTgt spid="5"/>
                                        </p:tgtEl>
                                        <p:attrNameLst>
                                          <p:attrName>style.visibility</p:attrName>
                                        </p:attrNameLst>
                                      </p:cBhvr>
                                      <p:to>
                                        <p:strVal val="hidden"/>
                                      </p:to>
                                    </p:set>
                                  </p:childTnLst>
                                </p:cTn>
                              </p:par>
                              <p:par>
                                <p:cTn id="16" presetID="3" presetClass="exit" presetSubtype="5" fill="hold" nodeType="withEffect">
                                  <p:stCondLst>
                                    <p:cond delay="0"/>
                                  </p:stCondLst>
                                  <p:childTnLst>
                                    <p:animEffect transition="out" filter="blinds(vertical)">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4000"/>
                                        <p:tgtEl>
                                          <p:spTgt spid="4"/>
                                        </p:tgtEl>
                                      </p:cBhvr>
                                    </p:animEffect>
                                  </p:childTnLst>
                                </p:cTn>
                              </p:par>
                            </p:childTnLst>
                          </p:cTn>
                        </p:par>
                        <p:par>
                          <p:cTn id="26" fill="hold">
                            <p:stCondLst>
                              <p:cond delay="4000"/>
                            </p:stCondLst>
                            <p:childTnLst>
                              <p:par>
                                <p:cTn id="27" presetID="23" presetClass="entr" presetSubtype="16"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p:cTn id="29" dur="2000" fill="hold"/>
                                        <p:tgtEl>
                                          <p:spTgt spid="9"/>
                                        </p:tgtEl>
                                        <p:attrNameLst>
                                          <p:attrName>ppt_w</p:attrName>
                                        </p:attrNameLst>
                                      </p:cBhvr>
                                      <p:tavLst>
                                        <p:tav tm="0">
                                          <p:val>
                                            <p:fltVal val="0"/>
                                          </p:val>
                                        </p:tav>
                                        <p:tav tm="100000">
                                          <p:val>
                                            <p:strVal val="#ppt_w"/>
                                          </p:val>
                                        </p:tav>
                                      </p:tavLst>
                                    </p:anim>
                                    <p:anim calcmode="lin" valueType="num">
                                      <p:cBhvr>
                                        <p:cTn id="30" dur="2000" fill="hold"/>
                                        <p:tgtEl>
                                          <p:spTgt spid="9"/>
                                        </p:tgtEl>
                                        <p:attrNameLst>
                                          <p:attrName>ppt_h</p:attrName>
                                        </p:attrNameLst>
                                      </p:cBhvr>
                                      <p:tavLst>
                                        <p:tav tm="0">
                                          <p:val>
                                            <p:fltVal val="0"/>
                                          </p:val>
                                        </p:tav>
                                        <p:tav tm="100000">
                                          <p:val>
                                            <p:strVal val="#ppt_h"/>
                                          </p:val>
                                        </p:tav>
                                      </p:tavLst>
                                    </p:anim>
                                  </p:childTnLst>
                                </p:cTn>
                              </p:par>
                            </p:childTnLst>
                          </p:cTn>
                        </p:par>
                        <p:par>
                          <p:cTn id="31" fill="hold">
                            <p:stCondLst>
                              <p:cond delay="6000"/>
                            </p:stCondLst>
                            <p:childTnLst>
                              <p:par>
                                <p:cTn id="32" presetID="40" presetClass="entr" presetSubtype="0" fill="hold" grpId="0" nodeType="afterEffect">
                                  <p:stCondLst>
                                    <p:cond delay="500"/>
                                  </p:stCondLst>
                                  <p:iterate type="lt">
                                    <p:tmPct val="10000"/>
                                  </p:iterate>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1"/>
                                          </p:val>
                                        </p:tav>
                                        <p:tav tm="100000">
                                          <p:val>
                                            <p:strVal val="#ppt_x"/>
                                          </p:val>
                                        </p:tav>
                                      </p:tavLst>
                                    </p:anim>
                                    <p:anim calcmode="lin" valueType="num">
                                      <p:cBhvr>
                                        <p:cTn id="3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ook.com.ua-63163.jpg"/>
          <p:cNvPicPr>
            <a:picLocks noChangeAspect="1"/>
          </p:cNvPicPr>
          <p:nvPr/>
        </p:nvPicPr>
        <p:blipFill>
          <a:blip r:embed="rId2" cstate="print"/>
          <a:stretch>
            <a:fillRect/>
          </a:stretch>
        </p:blipFill>
        <p:spPr bwMode="auto">
          <a:xfrm>
            <a:off x="0" y="-1"/>
            <a:ext cx="9143999" cy="5715001"/>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look.com.ua-63163.jpg"/>
          <p:cNvPicPr>
            <a:picLocks noChangeAspect="1"/>
          </p:cNvPicPr>
          <p:nvPr/>
        </p:nvPicPr>
        <p:blipFill>
          <a:blip r:embed="rId2" cstate="print"/>
          <a:stretch>
            <a:fillRect/>
          </a:stretch>
        </p:blipFill>
        <p:spPr bwMode="auto">
          <a:xfrm>
            <a:off x="0" y="-1"/>
            <a:ext cx="9143999" cy="5715001"/>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Mediterráneo es ampliamente considerado cuna del condimento más cercano a una salsa de nuestros días. Concretamente, en los pueblos romanos de, por lo menos, el siglo I a.C. En esta época se tienen registros escritos del uso del “</a:t>
            </a:r>
            <a:r>
              <a:rPr lang="es-ES" i="1" dirty="0" err="1" smtClean="0">
                <a:effectLst>
                  <a:glow rad="101600">
                    <a:srgbClr val="C00000">
                      <a:alpha val="60000"/>
                    </a:srgbClr>
                  </a:glow>
                  <a:outerShdw blurRad="38100" dist="38100" dir="2700000" algn="tl">
                    <a:srgbClr val="000000">
                      <a:alpha val="43137"/>
                    </a:srgbClr>
                  </a:outerShdw>
                </a:effectLst>
              </a:rPr>
              <a:t>Garum</a:t>
            </a:r>
            <a:r>
              <a:rPr lang="es-ES" i="1" dirty="0" smtClean="0">
                <a:effectLst>
                  <a:glow rad="101600">
                    <a:srgbClr val="C00000">
                      <a:alpha val="60000"/>
                    </a:srgbClr>
                  </a:glow>
                  <a:outerShdw blurRad="38100" dist="38100" dir="2700000" algn="tl">
                    <a:srgbClr val="000000">
                      <a:alpha val="43137"/>
                    </a:srgbClr>
                  </a:outerShdw>
                </a:effectLst>
              </a:rPr>
              <a:t>” en la cocina como acompañamiento y aderezo de las comidas.</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7" name="6 Rectángulo"/>
          <p:cNvSpPr/>
          <p:nvPr/>
        </p:nvSpPr>
        <p:spPr>
          <a:xfrm>
            <a:off x="2123728" y="481236"/>
            <a:ext cx="2779928" cy="707886"/>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Las salsas</a:t>
            </a:r>
            <a:endParaRPr lang="es-E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7000">
        <p14:conveyor dir="r"/>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2/3*#ppt_w"/>
                                          </p:val>
                                        </p:tav>
                                        <p:tav tm="100000">
                                          <p:val>
                                            <p:strVal val="#ppt_w"/>
                                          </p:val>
                                        </p:tav>
                                      </p:tavLst>
                                    </p:anim>
                                    <p:anim calcmode="lin" valueType="num">
                                      <p:cBhvr>
                                        <p:cTn id="15" dur="4000" fill="hold"/>
                                        <p:tgtEl>
                                          <p:spTgt spid="4"/>
                                        </p:tgtEl>
                                        <p:attrNameLst>
                                          <p:attrName>ppt_h</p:attrName>
                                        </p:attrNameLst>
                                      </p:cBhvr>
                                      <p:tavLst>
                                        <p:tav tm="0">
                                          <p:val>
                                            <p:strVal val="2/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4000"/>
                                        <p:tgtEl>
                                          <p:spTgt spid="4"/>
                                        </p:tgtEl>
                                      </p:cBhvr>
                                    </p:animEffect>
                                  </p:childTnLst>
                                </p:cTn>
                              </p:par>
                            </p:childTnLst>
                          </p:cTn>
                        </p:par>
                        <p:par>
                          <p:cTn id="19" fill="hold">
                            <p:stCondLst>
                              <p:cond delay="4000"/>
                            </p:stCondLst>
                            <p:childTnLst>
                              <p:par>
                                <p:cTn id="20" presetID="23" presetClass="entr" presetSubtype="16"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childTnLst>
                                </p:cTn>
                              </p:par>
                            </p:childTnLst>
                          </p:cTn>
                        </p:par>
                        <p:par>
                          <p:cTn id="24" fill="hold">
                            <p:stCondLst>
                              <p:cond delay="6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1"/>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18).jpg"/>
          <p:cNvPicPr>
            <a:picLocks noChangeAspect="1"/>
          </p:cNvPicPr>
          <p:nvPr/>
        </p:nvPicPr>
        <p:blipFill>
          <a:blip r:embed="rId2" cstate="print"/>
          <a:stretch>
            <a:fillRect/>
          </a:stretch>
        </p:blipFill>
        <p:spPr bwMode="auto">
          <a:xfrm>
            <a:off x="0" y="0"/>
            <a:ext cx="572412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0(18).jpg"/>
          <p:cNvPicPr>
            <a:picLocks noChangeAspect="1"/>
          </p:cNvPicPr>
          <p:nvPr/>
        </p:nvPicPr>
        <p:blipFill>
          <a:blip r:embed="rId2" cstate="print"/>
          <a:stretch>
            <a:fillRect/>
          </a:stretch>
        </p:blipFill>
        <p:spPr bwMode="auto">
          <a:xfrm>
            <a:off x="0" y="0"/>
            <a:ext cx="572412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5868144" y="1345332"/>
            <a:ext cx="3275856" cy="4093428"/>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El origen de la máquina de escribir lo encontramos en el año 1.714, cuando el británico Henry </a:t>
            </a:r>
            <a:r>
              <a:rPr lang="es-ES" sz="2000" i="1" dirty="0" err="1" smtClean="0">
                <a:effectLst>
                  <a:glow rad="101600">
                    <a:srgbClr val="C00000">
                      <a:alpha val="60000"/>
                    </a:srgbClr>
                  </a:glow>
                  <a:outerShdw blurRad="38100" dist="38100" dir="2700000" algn="tl">
                    <a:srgbClr val="000000">
                      <a:alpha val="43137"/>
                    </a:srgbClr>
                  </a:outerShdw>
                </a:effectLst>
              </a:rPr>
              <a:t>Mill</a:t>
            </a:r>
            <a:r>
              <a:rPr lang="es-ES" sz="2000" i="1" dirty="0" smtClean="0">
                <a:effectLst>
                  <a:glow rad="101600">
                    <a:srgbClr val="C00000">
                      <a:alpha val="60000"/>
                    </a:srgbClr>
                  </a:glow>
                  <a:outerShdw blurRad="38100" dist="38100" dir="2700000" algn="tl">
                    <a:srgbClr val="000000">
                      <a:alpha val="43137"/>
                    </a:srgbClr>
                  </a:outerShdw>
                </a:effectLst>
              </a:rPr>
              <a:t> presenta una patente inglesa que indica: «un método artificial de transcripción de letras o impresión, de manera progresiva o separada. De tal modo un escrito puede reproducirse sobre un pergamino o un papel».</a:t>
            </a:r>
            <a:endParaRPr lang="es-ES" sz="2000" i="1" dirty="0">
              <a:effectLst>
                <a:glow rad="101600">
                  <a:srgbClr val="C00000">
                    <a:alpha val="60000"/>
                  </a:srgbClr>
                </a:glow>
                <a:outerShdw blurRad="38100" dist="38100" dir="2700000" algn="tl">
                  <a:srgbClr val="000000">
                    <a:alpha val="43137"/>
                  </a:srgbClr>
                </a:outerShdw>
              </a:effectLst>
            </a:endParaRPr>
          </a:p>
        </p:txBody>
      </p:sp>
      <p:sp>
        <p:nvSpPr>
          <p:cNvPr id="6" name="5 Rectángulo"/>
          <p:cNvSpPr/>
          <p:nvPr/>
        </p:nvSpPr>
        <p:spPr>
          <a:xfrm>
            <a:off x="395536" y="265212"/>
            <a:ext cx="4647426" cy="584775"/>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32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La máquina de escribir</a:t>
            </a:r>
            <a:endParaRPr lang="es-ES" sz="32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8000">
        <p14:prism dir="u" isContent="1"/>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4000"/>
                                        <p:tgtEl>
                                          <p:spTgt spid="5"/>
                                        </p:tgtEl>
                                      </p:cBhvr>
                                    </p:animEffect>
                                  </p:childTnLst>
                                </p:cTn>
                              </p:par>
                            </p:childTnLst>
                          </p:cTn>
                        </p:par>
                        <p:par>
                          <p:cTn id="11" fill="hold">
                            <p:stCondLst>
                              <p:cond delay="4000"/>
                            </p:stCondLst>
                            <p:childTnLst>
                              <p:par>
                                <p:cTn id="12" presetID="23" presetClass="entr" presetSubtype="16"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000" fill="hold"/>
                                        <p:tgtEl>
                                          <p:spTgt spid="6"/>
                                        </p:tgtEl>
                                        <p:attrNameLst>
                                          <p:attrName>ppt_w</p:attrName>
                                        </p:attrNameLst>
                                      </p:cBhvr>
                                      <p:tavLst>
                                        <p:tav tm="0">
                                          <p:val>
                                            <p:fltVal val="0"/>
                                          </p:val>
                                        </p:tav>
                                        <p:tav tm="100000">
                                          <p:val>
                                            <p:strVal val="#ppt_w"/>
                                          </p:val>
                                        </p:tav>
                                      </p:tavLst>
                                    </p:anim>
                                    <p:anim calcmode="lin" valueType="num">
                                      <p:cBhvr>
                                        <p:cTn id="15" dur="2000" fill="hold"/>
                                        <p:tgtEl>
                                          <p:spTgt spid="6"/>
                                        </p:tgtEl>
                                        <p:attrNameLst>
                                          <p:attrName>ppt_h</p:attrName>
                                        </p:attrNameLst>
                                      </p:cBhvr>
                                      <p:tavLst>
                                        <p:tav tm="0">
                                          <p:val>
                                            <p:fltVal val="0"/>
                                          </p:val>
                                        </p:tav>
                                        <p:tav tm="100000">
                                          <p:val>
                                            <p:strVal val="#ppt_h"/>
                                          </p:val>
                                        </p:tav>
                                      </p:tavLst>
                                    </p:anim>
                                  </p:childTnLst>
                                </p:cTn>
                              </p:par>
                            </p:childTnLst>
                          </p:cTn>
                        </p:par>
                        <p:par>
                          <p:cTn id="16" fill="hold">
                            <p:stCondLst>
                              <p:cond delay="60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orning_bliss-151499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morning_bliss-151499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CuadroTexto"/>
          <p:cNvSpPr txBox="1"/>
          <p:nvPr/>
        </p:nvSpPr>
        <p:spPr>
          <a:xfrm>
            <a:off x="539552" y="4657700"/>
            <a:ext cx="8366393" cy="923330"/>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historia real y conocida del té empieza por su expansión en la propia China.</a:t>
            </a:r>
          </a:p>
          <a:p>
            <a:r>
              <a:rPr lang="es-ES" i="1" dirty="0" smtClean="0">
                <a:effectLst>
                  <a:glow rad="101600">
                    <a:srgbClr val="C00000">
                      <a:alpha val="60000"/>
                    </a:srgbClr>
                  </a:glow>
                  <a:outerShdw blurRad="38100" dist="38100" dir="2700000" algn="tl">
                    <a:srgbClr val="000000">
                      <a:alpha val="43137"/>
                    </a:srgbClr>
                  </a:outerShdw>
                </a:effectLst>
              </a:rPr>
              <a:t>Fue en la época de las seis dinastías (589 – 222 a. de C.), cuando el té empezó</a:t>
            </a:r>
          </a:p>
          <a:p>
            <a:r>
              <a:rPr lang="es-ES" i="1" dirty="0" smtClean="0">
                <a:effectLst>
                  <a:glow rad="101600">
                    <a:srgbClr val="C00000">
                      <a:alpha val="60000"/>
                    </a:srgbClr>
                  </a:glow>
                  <a:outerShdw blurRad="38100" dist="38100" dir="2700000" algn="tl">
                    <a:srgbClr val="000000">
                      <a:alpha val="43137"/>
                    </a:srgbClr>
                  </a:outerShdw>
                </a:effectLst>
              </a:rPr>
              <a:t> a conquistar el sur del país, y lo hizo como planta medicinal.</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10" name="9 Rectángulo"/>
          <p:cNvSpPr/>
          <p:nvPr/>
        </p:nvSpPr>
        <p:spPr>
          <a:xfrm>
            <a:off x="5220072" y="553244"/>
            <a:ext cx="1268296" cy="707886"/>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El té</a:t>
            </a:r>
            <a:endParaRPr lang="es-E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prism dir="r" isContent="1"/>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strVal val="4/3*ppt_w"/>
                                          </p:val>
                                        </p:tav>
                                      </p:tavLst>
                                    </p:anim>
                                    <p:anim calcmode="lin" valueType="num">
                                      <p:cBhvr>
                                        <p:cTn id="7" dur="4000"/>
                                        <p:tgtEl>
                                          <p:spTgt spid="5"/>
                                        </p:tgtEl>
                                        <p:attrNameLst>
                                          <p:attrName>ppt_h</p:attrName>
                                        </p:attrNameLst>
                                      </p:cBhvr>
                                      <p:tavLst>
                                        <p:tav tm="0">
                                          <p:val>
                                            <p:strVal val="ppt_h"/>
                                          </p:val>
                                        </p:tav>
                                        <p:tav tm="100000">
                                          <p:val>
                                            <p:strVal val="4/3*ppt_h"/>
                                          </p:val>
                                        </p:tav>
                                      </p:tavLst>
                                    </p:anim>
                                    <p:set>
                                      <p:cBhvr>
                                        <p:cTn id="8" dur="1" fill="hold">
                                          <p:stCondLst>
                                            <p:cond delay="3999"/>
                                          </p:stCondLst>
                                        </p:cTn>
                                        <p:tgtEl>
                                          <p:spTgt spid="5"/>
                                        </p:tgtEl>
                                        <p:attrNameLst>
                                          <p:attrName>style.visibility</p:attrName>
                                        </p:attrNameLst>
                                      </p:cBhvr>
                                      <p:to>
                                        <p:strVal val="hidden"/>
                                      </p:to>
                                    </p:set>
                                  </p:childTnLst>
                                </p:cTn>
                              </p:par>
                              <p:par>
                                <p:cTn id="9" presetID="4" presetClass="exit" presetSubtype="32" fill="hold" nodeType="withEffect">
                                  <p:stCondLst>
                                    <p:cond delay="0"/>
                                  </p:stCondLst>
                                  <p:childTnLst>
                                    <p:animEffect transition="out" filter="box(out)">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out)">
                                      <p:cBhvr>
                                        <p:cTn id="18" dur="4000"/>
                                        <p:tgtEl>
                                          <p:spTgt spid="4"/>
                                        </p:tgtEl>
                                      </p:cBhvr>
                                    </p:animEffect>
                                  </p:childTnLst>
                                </p:cTn>
                              </p:par>
                            </p:childTnLst>
                          </p:cTn>
                        </p:par>
                        <p:par>
                          <p:cTn id="19" fill="hold">
                            <p:stCondLst>
                              <p:cond delay="4000"/>
                            </p:stCondLst>
                            <p:childTnLst>
                              <p:par>
                                <p:cTn id="20" presetID="23" presetClass="entr" presetSubtype="16"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2000" fill="hold"/>
                                        <p:tgtEl>
                                          <p:spTgt spid="10"/>
                                        </p:tgtEl>
                                        <p:attrNameLst>
                                          <p:attrName>ppt_w</p:attrName>
                                        </p:attrNameLst>
                                      </p:cBhvr>
                                      <p:tavLst>
                                        <p:tav tm="0">
                                          <p:val>
                                            <p:fltVal val="0"/>
                                          </p:val>
                                        </p:tav>
                                        <p:tav tm="100000">
                                          <p:val>
                                            <p:strVal val="#ppt_w"/>
                                          </p:val>
                                        </p:tav>
                                      </p:tavLst>
                                    </p:anim>
                                    <p:anim calcmode="lin" valueType="num">
                                      <p:cBhvr>
                                        <p:cTn id="23" dur="2000" fill="hold"/>
                                        <p:tgtEl>
                                          <p:spTgt spid="10"/>
                                        </p:tgtEl>
                                        <p:attrNameLst>
                                          <p:attrName>ppt_h</p:attrName>
                                        </p:attrNameLst>
                                      </p:cBhvr>
                                      <p:tavLst>
                                        <p:tav tm="0">
                                          <p:val>
                                            <p:fltVal val="0"/>
                                          </p:val>
                                        </p:tav>
                                        <p:tav tm="100000">
                                          <p:val>
                                            <p:strVal val="#ppt_h"/>
                                          </p:val>
                                        </p:tav>
                                      </p:tavLst>
                                    </p:anim>
                                  </p:childTnLst>
                                </p:cTn>
                              </p:par>
                            </p:childTnLst>
                          </p:cTn>
                        </p:par>
                        <p:par>
                          <p:cTn id="24" fill="hold">
                            <p:stCondLst>
                              <p:cond delay="6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5).jpeg"/>
          <p:cNvPicPr>
            <a:picLocks noChangeAspect="1"/>
          </p:cNvPicPr>
          <p:nvPr/>
        </p:nvPicPr>
        <p:blipFill>
          <a:blip r:embed="rId2" cstate="print"/>
          <a:stretch>
            <a:fillRect/>
          </a:stretch>
        </p:blipFill>
        <p:spPr bwMode="auto">
          <a:xfrm>
            <a:off x="0" y="1"/>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5).jpeg"/>
          <p:cNvPicPr>
            <a:picLocks noChangeAspect="1"/>
          </p:cNvPicPr>
          <p:nvPr/>
        </p:nvPicPr>
        <p:blipFill>
          <a:blip r:embed="rId2" cstate="print"/>
          <a:stretch>
            <a:fillRect/>
          </a:stretch>
        </p:blipFill>
        <p:spPr bwMode="auto">
          <a:xfrm>
            <a:off x="0" y="1"/>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536"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dice que la baya del café fue descubierta en Etiopía durante el siglo IX por un pastor que observó que sus cabras comían las extrañas bayas de unos arbustos cercanos. Al probarlas por sí mismo descubrió sus efectos estimulantes. </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7" name="6 Rectángulo"/>
          <p:cNvSpPr/>
          <p:nvPr/>
        </p:nvSpPr>
        <p:spPr>
          <a:xfrm>
            <a:off x="3707904" y="1057300"/>
            <a:ext cx="1838965" cy="707886"/>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El café</a:t>
            </a:r>
            <a:endParaRPr lang="es-E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prism isContent="1" isInverted="1"/>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in)">
                                      <p:cBhvr>
                                        <p:cTn id="18" dur="4000"/>
                                        <p:tgtEl>
                                          <p:spTgt spid="5"/>
                                        </p:tgtEl>
                                      </p:cBhvr>
                                    </p:animEffect>
                                  </p:childTnLst>
                                </p:cTn>
                              </p:par>
                            </p:childTnLst>
                          </p:cTn>
                        </p:par>
                        <p:par>
                          <p:cTn id="19" fill="hold">
                            <p:stCondLst>
                              <p:cond delay="4000"/>
                            </p:stCondLst>
                            <p:childTnLst>
                              <p:par>
                                <p:cTn id="20" presetID="23" presetClass="entr" presetSubtype="16"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childTnLst>
                                </p:cTn>
                              </p:par>
                            </p:childTnLst>
                          </p:cTn>
                        </p:par>
                        <p:par>
                          <p:cTn id="24" fill="hold">
                            <p:stCondLst>
                              <p:cond delay="6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p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 name="7 Imagen" descr="bp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1403648" y="553244"/>
            <a:ext cx="5601213" cy="707886"/>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La pluma estilográfica</a:t>
            </a:r>
            <a:endParaRPr lang="es-E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
        <p:nvSpPr>
          <p:cNvPr id="6" name="5 CuadroTexto"/>
          <p:cNvSpPr txBox="1"/>
          <p:nvPr/>
        </p:nvSpPr>
        <p:spPr>
          <a:xfrm>
            <a:off x="395536"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primeras plumas estilográficas modernas fueron patentadas por el inventor rumano </a:t>
            </a:r>
            <a:r>
              <a:rPr lang="es-ES" i="1" dirty="0" err="1" smtClean="0">
                <a:effectLst>
                  <a:glow rad="101600">
                    <a:srgbClr val="C00000">
                      <a:alpha val="60000"/>
                    </a:srgbClr>
                  </a:glow>
                  <a:outerShdw blurRad="38100" dist="38100" dir="2700000" algn="tl">
                    <a:srgbClr val="000000">
                      <a:alpha val="43137"/>
                    </a:srgbClr>
                  </a:outerShdw>
                </a:effectLst>
              </a:rPr>
              <a:t>Petrache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Poenaru</a:t>
            </a:r>
            <a:r>
              <a:rPr lang="es-ES" i="1" dirty="0" smtClean="0">
                <a:effectLst>
                  <a:glow rad="101600">
                    <a:srgbClr val="C00000">
                      <a:alpha val="60000"/>
                    </a:srgbClr>
                  </a:glow>
                  <a:outerShdw blurRad="38100" dist="38100" dir="2700000" algn="tl">
                    <a:srgbClr val="000000">
                      <a:alpha val="43137"/>
                    </a:srgbClr>
                  </a:outerShdw>
                </a:effectLst>
              </a:rPr>
              <a:t> en 1827, y en la década de 1830 comenzaron a aparecer en el mercado.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prism dir="r" isContent="1" isInverted="1"/>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fltVal val="0"/>
                                          </p:val>
                                        </p:tav>
                                        <p:tav tm="100000">
                                          <p:val>
                                            <p:strVal val="#ppt_w"/>
                                          </p:val>
                                        </p:tav>
                                      </p:tavLst>
                                    </p:anim>
                                    <p:anim calcmode="lin" valueType="num">
                                      <p:cBhvr>
                                        <p:cTn id="8" dur="4000" fill="hold"/>
                                        <p:tgtEl>
                                          <p:spTgt spid="4"/>
                                        </p:tgtEl>
                                        <p:attrNameLst>
                                          <p:attrName>ppt_h</p:attrName>
                                        </p:attrNameLst>
                                      </p:cBhvr>
                                      <p:tavLst>
                                        <p:tav tm="0">
                                          <p:val>
                                            <p:strVal val="#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4000"/>
                                        <p:tgtEl>
                                          <p:spTgt spid="4"/>
                                        </p:tgtEl>
                                      </p:cBhvr>
                                    </p:animEffect>
                                  </p:childTnLst>
                                </p:cTn>
                              </p:par>
                              <p:par>
                                <p:cTn id="12" presetID="17" presetClass="entr" presetSubtype="10"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4000" fill="hold"/>
                                        <p:tgtEl>
                                          <p:spTgt spid="8"/>
                                        </p:tgtEl>
                                        <p:attrNameLst>
                                          <p:attrName>ppt_w</p:attrName>
                                        </p:attrNameLst>
                                      </p:cBhvr>
                                      <p:tavLst>
                                        <p:tav tm="0">
                                          <p:val>
                                            <p:fltVal val="0"/>
                                          </p:val>
                                        </p:tav>
                                        <p:tav tm="100000">
                                          <p:val>
                                            <p:strVal val="#ppt_w"/>
                                          </p:val>
                                        </p:tav>
                                      </p:tavLst>
                                    </p:anim>
                                    <p:anim calcmode="lin" valueType="num">
                                      <p:cBhvr>
                                        <p:cTn id="15" dur="4000" fill="hold"/>
                                        <p:tgtEl>
                                          <p:spTgt spid="8"/>
                                        </p:tgtEl>
                                        <p:attrNameLst>
                                          <p:attrName>ppt_h</p:attrName>
                                        </p:attrNameLst>
                                      </p:cBhvr>
                                      <p:tavLst>
                                        <p:tav tm="0">
                                          <p:val>
                                            <p:strVal val="#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checkerboard(across)">
                                      <p:cBhvr>
                                        <p:cTn id="18" dur="4000"/>
                                        <p:tgtEl>
                                          <p:spTgt spid="8"/>
                                        </p:tgtEl>
                                      </p:cBhvr>
                                    </p:animEffect>
                                  </p:childTnLst>
                                </p:cTn>
                              </p:par>
                            </p:childTnLst>
                          </p:cTn>
                        </p:par>
                        <p:par>
                          <p:cTn id="19" fill="hold">
                            <p:stCondLst>
                              <p:cond delay="4000"/>
                            </p:stCondLst>
                            <p:childTnLst>
                              <p:par>
                                <p:cTn id="20" presetID="23" presetClass="entr" presetSubtype="16"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childTnLst>
                                </p:cTn>
                              </p:par>
                            </p:childTnLst>
                          </p:cTn>
                        </p:par>
                        <p:par>
                          <p:cTn id="24" fill="hold">
                            <p:stCondLst>
                              <p:cond delay="6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7544"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1748, el escocés </a:t>
            </a:r>
            <a:r>
              <a:rPr lang="es-ES" i="1" dirty="0" err="1" smtClean="0">
                <a:effectLst>
                  <a:glow rad="101600">
                    <a:srgbClr val="C00000">
                      <a:alpha val="60000"/>
                    </a:srgbClr>
                  </a:glow>
                  <a:outerShdw blurRad="38100" dist="38100" dir="2700000" algn="tl">
                    <a:srgbClr val="000000">
                      <a:alpha val="43137"/>
                    </a:srgbClr>
                  </a:outerShdw>
                </a:effectLst>
              </a:rPr>
              <a:t>Mr</a:t>
            </a:r>
            <a:r>
              <a:rPr lang="es-ES" i="1" dirty="0" smtClean="0">
                <a:effectLst>
                  <a:glow rad="101600">
                    <a:srgbClr val="C00000">
                      <a:alpha val="60000"/>
                    </a:srgbClr>
                  </a:glow>
                  <a:outerShdw blurRad="38100" dist="38100" dir="2700000" algn="tl">
                    <a:srgbClr val="000000">
                      <a:alpha val="43137"/>
                    </a:srgbClr>
                  </a:outerShdw>
                </a:effectLst>
              </a:rPr>
              <a:t> William </a:t>
            </a:r>
            <a:r>
              <a:rPr lang="es-ES" i="1" dirty="0" err="1" smtClean="0">
                <a:effectLst>
                  <a:glow rad="101600">
                    <a:srgbClr val="C00000">
                      <a:alpha val="60000"/>
                    </a:srgbClr>
                  </a:glow>
                  <a:outerShdw blurRad="38100" dist="38100" dir="2700000" algn="tl">
                    <a:srgbClr val="000000">
                      <a:alpha val="43137"/>
                    </a:srgbClr>
                  </a:outerShdw>
                </a:effectLst>
              </a:rPr>
              <a:t>Cullen</a:t>
            </a:r>
            <a:r>
              <a:rPr lang="es-ES" i="1" dirty="0" smtClean="0">
                <a:effectLst>
                  <a:glow rad="101600">
                    <a:srgbClr val="C00000">
                      <a:alpha val="60000"/>
                    </a:srgbClr>
                  </a:glow>
                  <a:outerShdw blurRad="38100" dist="38100" dir="2700000" algn="tl">
                    <a:srgbClr val="000000">
                      <a:alpha val="43137"/>
                    </a:srgbClr>
                  </a:outerShdw>
                </a:effectLst>
              </a:rPr>
              <a:t>, fue el encargado de construir el primer frigorífico que funcionaba con electricidad. Años más tarde en 1842, se hizo por primera vez la congelación de alimentos de forma comercial.</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8" name="7 Rectángulo"/>
          <p:cNvSpPr/>
          <p:nvPr/>
        </p:nvSpPr>
        <p:spPr>
          <a:xfrm>
            <a:off x="899592" y="337220"/>
            <a:ext cx="3573414" cy="70788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El congelador</a:t>
            </a:r>
            <a:endParaRPr lang="es-E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0000">
        <p14:flythrough/>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withEffect">
                                  <p:stCondLst>
                                    <p:cond delay="0"/>
                                  </p:stCondLst>
                                  <p:childTnLst>
                                    <p:animEffect transition="out" filter="circle(in)">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17" presetClass="exit" presetSubtype="10"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fltVal val="0"/>
                                          </p:val>
                                        </p:tav>
                                      </p:tavLst>
                                    </p:anim>
                                    <p:anim calcmode="lin" valueType="num">
                                      <p:cBhvr>
                                        <p:cTn id="10" dur="4000"/>
                                        <p:tgtEl>
                                          <p:spTgt spid="5"/>
                                        </p:tgtEl>
                                        <p:attrNameLst>
                                          <p:attrName>ppt_h</p:attrName>
                                        </p:attrNameLst>
                                      </p:cBhvr>
                                      <p:tavLst>
                                        <p:tav tm="0">
                                          <p:val>
                                            <p:strVal val="ppt_h"/>
                                          </p:val>
                                        </p:tav>
                                        <p:tav tm="100000">
                                          <p:val>
                                            <p:strVal val="ppt_h"/>
                                          </p:val>
                                        </p:tav>
                                      </p:tavLst>
                                    </p:anim>
                                    <p:set>
                                      <p:cBhvr>
                                        <p:cTn id="11" dur="1" fill="hold">
                                          <p:stCondLst>
                                            <p:cond delay="3999"/>
                                          </p:stCondLst>
                                        </p:cTn>
                                        <p:tgtEl>
                                          <p:spTgt spid="5"/>
                                        </p:tgtEl>
                                        <p:attrNameLst>
                                          <p:attrName>style.visibility</p:attrName>
                                        </p:attrNameLst>
                                      </p:cBhvr>
                                      <p:to>
                                        <p:strVal val="hidden"/>
                                      </p:to>
                                    </p:set>
                                  </p:childTnLst>
                                </p:cTn>
                              </p:par>
                              <p:par>
                                <p:cTn id="12" presetID="8" presetClass="exit" presetSubtype="16" fill="hold" nodeType="withEffect">
                                  <p:stCondLst>
                                    <p:cond delay="0"/>
                                  </p:stCondLst>
                                  <p:childTnLst>
                                    <p:animEffect transition="out" filter="diamond(in)">
                                      <p:cBhvr>
                                        <p:cTn id="13" dur="4000"/>
                                        <p:tgtEl>
                                          <p:spTgt spid="5"/>
                                        </p:tgtEl>
                                      </p:cBhvr>
                                    </p:animEffect>
                                    <p:set>
                                      <p:cBhvr>
                                        <p:cTn id="14" dur="1" fill="hold">
                                          <p:stCondLst>
                                            <p:cond delay="3999"/>
                                          </p:stCondLst>
                                        </p:cTn>
                                        <p:tgtEl>
                                          <p:spTgt spid="5"/>
                                        </p:tgtEl>
                                        <p:attrNameLst>
                                          <p:attrName>style.visibility</p:attrName>
                                        </p:attrNameLst>
                                      </p:cBhvr>
                                      <p:to>
                                        <p:strVal val="hidden"/>
                                      </p:to>
                                    </p:se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fltVal val="0"/>
                                          </p:val>
                                        </p:tav>
                                        <p:tav tm="100000">
                                          <p:val>
                                            <p:strVal val="#ppt_w"/>
                                          </p:val>
                                        </p:tav>
                                      </p:tavLst>
                                    </p:anim>
                                    <p:anim calcmode="lin" valueType="num">
                                      <p:cBhvr>
                                        <p:cTn id="18" dur="4000" fill="hold"/>
                                        <p:tgtEl>
                                          <p:spTgt spid="4"/>
                                        </p:tgtEl>
                                        <p:attrNameLst>
                                          <p:attrName>ppt_h</p:attrName>
                                        </p:attrNameLst>
                                      </p:cBhvr>
                                      <p:tavLst>
                                        <p:tav tm="0">
                                          <p:val>
                                            <p:strVal val="#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4000"/>
                                        <p:tgtEl>
                                          <p:spTgt spid="4"/>
                                        </p:tgtEl>
                                      </p:cBhvr>
                                    </p:animEffect>
                                  </p:childTnLst>
                                </p:cTn>
                              </p:par>
                            </p:childTnLst>
                          </p:cTn>
                        </p:par>
                        <p:par>
                          <p:cTn id="22" fill="hold">
                            <p:stCondLst>
                              <p:cond delay="4000"/>
                            </p:stCondLst>
                            <p:childTnLst>
                              <p:par>
                                <p:cTn id="23" presetID="23" presetClass="entr" presetSubtype="16"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2000" fill="hold"/>
                                        <p:tgtEl>
                                          <p:spTgt spid="8"/>
                                        </p:tgtEl>
                                        <p:attrNameLst>
                                          <p:attrName>ppt_w</p:attrName>
                                        </p:attrNameLst>
                                      </p:cBhvr>
                                      <p:tavLst>
                                        <p:tav tm="0">
                                          <p:val>
                                            <p:fltVal val="0"/>
                                          </p:val>
                                        </p:tav>
                                        <p:tav tm="100000">
                                          <p:val>
                                            <p:strVal val="#ppt_w"/>
                                          </p:val>
                                        </p:tav>
                                      </p:tavLst>
                                    </p:anim>
                                    <p:anim calcmode="lin" valueType="num">
                                      <p:cBhvr>
                                        <p:cTn id="26" dur="2000" fill="hold"/>
                                        <p:tgtEl>
                                          <p:spTgt spid="8"/>
                                        </p:tgtEl>
                                        <p:attrNameLst>
                                          <p:attrName>ppt_h</p:attrName>
                                        </p:attrNameLst>
                                      </p:cBhvr>
                                      <p:tavLst>
                                        <p:tav tm="0">
                                          <p:val>
                                            <p:fltVal val="0"/>
                                          </p:val>
                                        </p:tav>
                                        <p:tav tm="100000">
                                          <p:val>
                                            <p:strVal val="#ppt_h"/>
                                          </p:val>
                                        </p:tav>
                                      </p:tavLst>
                                    </p:anim>
                                  </p:childTnLst>
                                </p:cTn>
                              </p:par>
                            </p:childTnLst>
                          </p:cTn>
                        </p:par>
                        <p:par>
                          <p:cTn id="27" fill="hold">
                            <p:stCondLst>
                              <p:cond delay="6000"/>
                            </p:stCondLst>
                            <p:childTnLst>
                              <p:par>
                                <p:cTn id="28" presetID="40" presetClass="entr" presetSubtype="0" fill="hold" grpId="0" nodeType="afterEffect">
                                  <p:stCondLst>
                                    <p:cond delay="500"/>
                                  </p:stCondLst>
                                  <p:iterate type="lt">
                                    <p:tmPct val="10000"/>
                                  </p:iterate>
                                  <p:childTnLst>
                                    <p:set>
                                      <p:cBhvr>
                                        <p:cTn id="29" dur="1" fill="hold">
                                          <p:stCondLst>
                                            <p:cond delay="0"/>
                                          </p:stCondLst>
                                        </p:cTn>
                                        <p:tgtEl>
                                          <p:spTgt spid="7"/>
                                        </p:tgtEl>
                                        <p:attrNameLst>
                                          <p:attrName>style.visibility</p:attrName>
                                        </p:attrNameLst>
                                      </p:cBhvr>
                                      <p:to>
                                        <p:strVal val="visible"/>
                                      </p:to>
                                    </p:set>
                                    <p:animEffect transition="in" filter="fade">
                                      <p:cBhvr>
                                        <p:cTn id="30" dur="1000"/>
                                        <p:tgtEl>
                                          <p:spTgt spid="7"/>
                                        </p:tgtEl>
                                      </p:cBhvr>
                                    </p:animEffect>
                                    <p:anim calcmode="lin" valueType="num">
                                      <p:cBhvr>
                                        <p:cTn id="31" dur="1000" fill="hold"/>
                                        <p:tgtEl>
                                          <p:spTgt spid="7"/>
                                        </p:tgtEl>
                                        <p:attrNameLst>
                                          <p:attrName>ppt_x</p:attrName>
                                        </p:attrNameLst>
                                      </p:cBhvr>
                                      <p:tavLst>
                                        <p:tav tm="0">
                                          <p:val>
                                            <p:strVal val="#ppt_x-.1"/>
                                          </p:val>
                                        </p:tav>
                                        <p:tav tm="100000">
                                          <p:val>
                                            <p:strVal val="#ppt_x"/>
                                          </p:val>
                                        </p:tav>
                                      </p:tavLst>
                                    </p:anim>
                                    <p:anim calcmode="lin" valueType="num">
                                      <p:cBhvr>
                                        <p:cTn id="3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Posiblemente, estés dudando acerca del origen de los fideos y tengas dos países como posibles fundadores: China e Italia. Pues, según algunos expertos, los fideos ya se elaboraban en China con habas y harina de arroz hace nada más y nada menos que 3000 años.</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7" name="6 Rectángulo"/>
          <p:cNvSpPr/>
          <p:nvPr/>
        </p:nvSpPr>
        <p:spPr>
          <a:xfrm>
            <a:off x="2339752" y="697260"/>
            <a:ext cx="2747868" cy="707886"/>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Los fideos</a:t>
            </a:r>
            <a:endParaRPr lang="es-E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3000">
        <p14:flythrough dir="out"/>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strVal val="4/3*ppt_w"/>
                                          </p:val>
                                        </p:tav>
                                      </p:tavLst>
                                    </p:anim>
                                    <p:anim calcmode="lin" valueType="num">
                                      <p:cBhvr>
                                        <p:cTn id="7" dur="4000"/>
                                        <p:tgtEl>
                                          <p:spTgt spid="5"/>
                                        </p:tgtEl>
                                        <p:attrNameLst>
                                          <p:attrName>ppt_h</p:attrName>
                                        </p:attrNameLst>
                                      </p:cBhvr>
                                      <p:tavLst>
                                        <p:tav tm="0">
                                          <p:val>
                                            <p:strVal val="ppt_h"/>
                                          </p:val>
                                        </p:tav>
                                        <p:tav tm="100000">
                                          <p:val>
                                            <p:strVal val="4/3*ppt_h"/>
                                          </p:val>
                                        </p:tav>
                                      </p:tavLst>
                                    </p:anim>
                                    <p:set>
                                      <p:cBhvr>
                                        <p:cTn id="8" dur="1" fill="hold">
                                          <p:stCondLst>
                                            <p:cond delay="3999"/>
                                          </p:stCondLst>
                                        </p:cTn>
                                        <p:tgtEl>
                                          <p:spTgt spid="5"/>
                                        </p:tgtEl>
                                        <p:attrNameLst>
                                          <p:attrName>style.visibility</p:attrName>
                                        </p:attrNameLst>
                                      </p:cBhvr>
                                      <p:to>
                                        <p:strVal val="hidden"/>
                                      </p:to>
                                    </p:set>
                                  </p:childTnLst>
                                </p:cTn>
                              </p:par>
                              <p:par>
                                <p:cTn id="9" presetID="13" presetClass="exit" presetSubtype="16" fill="hold" nodeType="withEffect">
                                  <p:stCondLst>
                                    <p:cond delay="0"/>
                                  </p:stCondLst>
                                  <p:childTnLst>
                                    <p:animEffect transition="out" filter="plus(in)">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ircle(out)">
                                      <p:cBhvr>
                                        <p:cTn id="18" dur="4000"/>
                                        <p:tgtEl>
                                          <p:spTgt spid="4"/>
                                        </p:tgtEl>
                                      </p:cBhvr>
                                    </p:animEffect>
                                  </p:childTnLst>
                                </p:cTn>
                              </p:par>
                            </p:childTnLst>
                          </p:cTn>
                        </p:par>
                        <p:par>
                          <p:cTn id="19" fill="hold">
                            <p:stCondLst>
                              <p:cond delay="4000"/>
                            </p:stCondLst>
                            <p:childTnLst>
                              <p:par>
                                <p:cTn id="20" presetID="23" presetClass="entr" presetSubtype="16"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childTnLst>
                                </p:cTn>
                              </p:par>
                            </p:childTnLst>
                          </p:cTn>
                        </p:par>
                        <p:par>
                          <p:cTn id="24" fill="hold">
                            <p:stCondLst>
                              <p:cond delay="6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2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2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1907704" y="625252"/>
            <a:ext cx="3063659" cy="707886"/>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El ascensor</a:t>
            </a:r>
            <a:endParaRPr lang="es-E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
        <p:nvSpPr>
          <p:cNvPr id="8" name="7 CuadroTexto"/>
          <p:cNvSpPr txBox="1"/>
          <p:nvPr/>
        </p:nvSpPr>
        <p:spPr>
          <a:xfrm>
            <a:off x="395536" y="4081636"/>
            <a:ext cx="8280920"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primeros ascensores eran plataformas abiertas, suspendidas gracias a unas cuerdas de cáñamo que permitían mover la carga de forma vertical. Estos rudimentarios elevadores eran accionados por personas y animales. El primer ascensor del que se tiene constancia, lo creó el matemático Arquímedes en el año 236 a.C.</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9000">
        <p15:prstTrans prst="fallOver"/>
      </p:transition>
    </mc:Choice>
    <mc:Fallback>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4/3*ppt_w"/>
                                          </p:val>
                                        </p:tav>
                                      </p:tavLst>
                                    </p:anim>
                                    <p:anim calcmode="lin" valueType="num">
                                      <p:cBhvr>
                                        <p:cTn id="14" dur="4000"/>
                                        <p:tgtEl>
                                          <p:spTgt spid="5"/>
                                        </p:tgtEl>
                                        <p:attrNameLst>
                                          <p:attrName>ppt_h</p:attrName>
                                        </p:attrNameLst>
                                      </p:cBhvr>
                                      <p:tavLst>
                                        <p:tav tm="0">
                                          <p:val>
                                            <p:strVal val="ppt_h"/>
                                          </p:val>
                                        </p:tav>
                                        <p:tav tm="100000">
                                          <p:val>
                                            <p:strVal val="4/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8" presetClass="exit" presetSubtype="32" fill="hold" nodeType="withEffect">
                                  <p:stCondLst>
                                    <p:cond delay="0"/>
                                  </p:stCondLst>
                                  <p:childTnLst>
                                    <p:animEffect transition="out" filter="diamond(out)">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4000"/>
                                        <p:tgtEl>
                                          <p:spTgt spid="4"/>
                                        </p:tgtEl>
                                      </p:cBhvr>
                                    </p:animEffect>
                                  </p:childTnLst>
                                </p:cTn>
                              </p:par>
                            </p:childTnLst>
                          </p:cTn>
                        </p:par>
                        <p:par>
                          <p:cTn id="26" fill="hold">
                            <p:stCondLst>
                              <p:cond delay="4000"/>
                            </p:stCondLst>
                            <p:childTnLst>
                              <p:par>
                                <p:cTn id="27" presetID="23" presetClass="entr" presetSubtype="16"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2000" fill="hold"/>
                                        <p:tgtEl>
                                          <p:spTgt spid="7"/>
                                        </p:tgtEl>
                                        <p:attrNameLst>
                                          <p:attrName>ppt_w</p:attrName>
                                        </p:attrNameLst>
                                      </p:cBhvr>
                                      <p:tavLst>
                                        <p:tav tm="0">
                                          <p:val>
                                            <p:fltVal val="0"/>
                                          </p:val>
                                        </p:tav>
                                        <p:tav tm="100000">
                                          <p:val>
                                            <p:strVal val="#ppt_w"/>
                                          </p:val>
                                        </p:tav>
                                      </p:tavLst>
                                    </p:anim>
                                    <p:anim calcmode="lin" valueType="num">
                                      <p:cBhvr>
                                        <p:cTn id="30" dur="2000" fill="hold"/>
                                        <p:tgtEl>
                                          <p:spTgt spid="7"/>
                                        </p:tgtEl>
                                        <p:attrNameLst>
                                          <p:attrName>ppt_h</p:attrName>
                                        </p:attrNameLst>
                                      </p:cBhvr>
                                      <p:tavLst>
                                        <p:tav tm="0">
                                          <p:val>
                                            <p:fltVal val="0"/>
                                          </p:val>
                                        </p:tav>
                                        <p:tav tm="100000">
                                          <p:val>
                                            <p:strVal val="#ppt_h"/>
                                          </p:val>
                                        </p:tav>
                                      </p:tavLst>
                                    </p:anim>
                                  </p:childTnLst>
                                </p:cTn>
                              </p:par>
                            </p:childTnLst>
                          </p:cTn>
                        </p:par>
                        <p:par>
                          <p:cTn id="31" fill="hold">
                            <p:stCondLst>
                              <p:cond delay="6000"/>
                            </p:stCondLst>
                            <p:childTnLst>
                              <p:par>
                                <p:cTn id="32" presetID="40" presetClass="entr" presetSubtype="0" fill="hold" grpId="0" nodeType="afterEffect">
                                  <p:stCondLst>
                                    <p:cond delay="500"/>
                                  </p:stCondLst>
                                  <p:iterate type="lt">
                                    <p:tmPct val="10000"/>
                                  </p:iterate>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1"/>
                                          </p:val>
                                        </p:tav>
                                        <p:tav tm="100000">
                                          <p:val>
                                            <p:strVal val="#ppt_x"/>
                                          </p:val>
                                        </p:tav>
                                      </p:tavLst>
                                    </p:anim>
                                    <p:anim calcmode="lin" valueType="num">
                                      <p:cBhvr>
                                        <p:cTn id="3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5).jpg"/>
          <p:cNvPicPr>
            <a:picLocks noChangeAspect="1"/>
          </p:cNvPicPr>
          <p:nvPr/>
        </p:nvPicPr>
        <p:blipFill>
          <a:blip r:embed="rId2" cstate="print"/>
          <a:stretch>
            <a:fillRect/>
          </a:stretch>
        </p:blipFill>
        <p:spPr bwMode="auto">
          <a:xfrm>
            <a:off x="0" y="0"/>
            <a:ext cx="5715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25).jpg"/>
          <p:cNvPicPr>
            <a:picLocks noChangeAspect="1"/>
          </p:cNvPicPr>
          <p:nvPr/>
        </p:nvPicPr>
        <p:blipFill>
          <a:blip r:embed="rId2" cstate="print"/>
          <a:stretch>
            <a:fillRect/>
          </a:stretch>
        </p:blipFill>
        <p:spPr bwMode="auto">
          <a:xfrm>
            <a:off x="0" y="0"/>
            <a:ext cx="5715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539552" y="769268"/>
            <a:ext cx="4647426" cy="646331"/>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36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El Molinillo de mano</a:t>
            </a:r>
            <a:endParaRPr lang="es-ES" sz="36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
        <p:nvSpPr>
          <p:cNvPr id="7" name="6 CuadroTexto"/>
          <p:cNvSpPr txBox="1"/>
          <p:nvPr/>
        </p:nvSpPr>
        <p:spPr>
          <a:xfrm>
            <a:off x="5868144" y="1633364"/>
            <a:ext cx="3096344" cy="317009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Nicholas </a:t>
            </a:r>
            <a:r>
              <a:rPr lang="es-ES" sz="2000" i="1" dirty="0" err="1" smtClean="0">
                <a:effectLst>
                  <a:glow rad="101600">
                    <a:srgbClr val="C00000">
                      <a:alpha val="60000"/>
                    </a:srgbClr>
                  </a:glow>
                  <a:outerShdw blurRad="38100" dist="38100" dir="2700000" algn="tl">
                    <a:srgbClr val="000000">
                      <a:alpha val="43137"/>
                    </a:srgbClr>
                  </a:outerShdw>
                </a:effectLst>
              </a:rPr>
              <a:t>Book</a:t>
            </a:r>
            <a:r>
              <a:rPr lang="es-ES" sz="2000" i="1" dirty="0" smtClean="0">
                <a:effectLst>
                  <a:glow rad="101600">
                    <a:srgbClr val="C00000">
                      <a:alpha val="60000"/>
                    </a:srgbClr>
                  </a:glow>
                  <a:outerShdw blurRad="38100" dist="38100" dir="2700000" algn="tl">
                    <a:srgbClr val="000000">
                      <a:alpha val="43137"/>
                    </a:srgbClr>
                  </a:outerShdw>
                </a:effectLst>
              </a:rPr>
              <a:t> fue un inglés que vivió en Londres durante el siglo XVII. Si bien hubo varios molinillos que se fabricaron a lo largo de la historia, Nicholas </a:t>
            </a:r>
            <a:r>
              <a:rPr lang="es-ES" sz="2000" i="1" dirty="0" err="1" smtClean="0">
                <a:effectLst>
                  <a:glow rad="101600">
                    <a:srgbClr val="C00000">
                      <a:alpha val="60000"/>
                    </a:srgbClr>
                  </a:glow>
                  <a:outerShdw blurRad="38100" dist="38100" dir="2700000" algn="tl">
                    <a:srgbClr val="000000">
                      <a:alpha val="43137"/>
                    </a:srgbClr>
                  </a:outerShdw>
                </a:effectLst>
              </a:rPr>
              <a:t>Book</a:t>
            </a:r>
            <a:r>
              <a:rPr lang="es-ES" sz="2000" i="1" dirty="0" smtClean="0">
                <a:effectLst>
                  <a:glow rad="101600">
                    <a:srgbClr val="C00000">
                      <a:alpha val="60000"/>
                    </a:srgbClr>
                  </a:glow>
                  <a:outerShdw blurRad="38100" dist="38100" dir="2700000" algn="tl">
                    <a:srgbClr val="000000">
                      <a:alpha val="43137"/>
                    </a:srgbClr>
                  </a:outerShdw>
                </a:effectLst>
              </a:rPr>
              <a:t> es a quien todos conocen como el creador del molinillo de café.</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0000">
        <p14:prism dir="d"/>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2/3*ppt_w"/>
                                          </p:val>
                                        </p:tav>
                                      </p:tavLst>
                                    </p:anim>
                                    <p:anim calcmode="lin" valueType="num">
                                      <p:cBhvr>
                                        <p:cTn id="7" dur="4000"/>
                                        <p:tgtEl>
                                          <p:spTgt spid="6"/>
                                        </p:tgtEl>
                                        <p:attrNameLst>
                                          <p:attrName>ppt_h</p:attrName>
                                        </p:attrNameLst>
                                      </p:cBhvr>
                                      <p:tavLst>
                                        <p:tav tm="0">
                                          <p:val>
                                            <p:strVal val="ppt_h"/>
                                          </p:val>
                                        </p:tav>
                                        <p:tav tm="100000">
                                          <p:val>
                                            <p:strVal val="2/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2/3*#ppt_w"/>
                                          </p:val>
                                        </p:tav>
                                        <p:tav tm="100000">
                                          <p:val>
                                            <p:strVal val="#ppt_w"/>
                                          </p:val>
                                        </p:tav>
                                      </p:tavLst>
                                    </p:anim>
                                    <p:anim calcmode="lin" valueType="num">
                                      <p:cBhvr>
                                        <p:cTn id="15" dur="4000" fill="hold"/>
                                        <p:tgtEl>
                                          <p:spTgt spid="4"/>
                                        </p:tgtEl>
                                        <p:attrNameLst>
                                          <p:attrName>ppt_h</p:attrName>
                                        </p:attrNameLst>
                                      </p:cBhvr>
                                      <p:tavLst>
                                        <p:tav tm="0">
                                          <p:val>
                                            <p:strVal val="2/3*#ppt_h"/>
                                          </p:val>
                                        </p:tav>
                                        <p:tav tm="100000">
                                          <p:val>
                                            <p:strVal val="#ppt_h"/>
                                          </p:val>
                                        </p:tav>
                                      </p:tavLst>
                                    </p:anim>
                                  </p:childTnLst>
                                </p:cTn>
                              </p:par>
                              <p:par>
                                <p:cTn id="16" presetID="4"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in)">
                                      <p:cBhvr>
                                        <p:cTn id="18" dur="4000"/>
                                        <p:tgtEl>
                                          <p:spTgt spid="4"/>
                                        </p:tgtEl>
                                      </p:cBhvr>
                                    </p:animEffect>
                                  </p:childTnLst>
                                </p:cTn>
                              </p:par>
                            </p:childTnLst>
                          </p:cTn>
                        </p:par>
                        <p:par>
                          <p:cTn id="19" fill="hold">
                            <p:stCondLst>
                              <p:cond delay="4000"/>
                            </p:stCondLst>
                            <p:childTnLst>
                              <p:par>
                                <p:cTn id="20" presetID="23" presetClass="entr" presetSubtype="16"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childTnLst>
                                </p:cTn>
                              </p:par>
                            </p:childTnLst>
                          </p:cTn>
                        </p:par>
                        <p:par>
                          <p:cTn id="24" fill="hold">
                            <p:stCondLst>
                              <p:cond delay="6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3).jpg"/>
          <p:cNvPicPr>
            <a:picLocks noChangeAspect="1"/>
          </p:cNvPicPr>
          <p:nvPr/>
        </p:nvPicPr>
        <p:blipFill>
          <a:blip r:embed="rId2" cstate="print"/>
          <a:stretch>
            <a:fillRect/>
          </a:stretch>
        </p:blipFill>
        <p:spPr bwMode="auto">
          <a:xfrm>
            <a:off x="0" y="1"/>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43).jpg"/>
          <p:cNvPicPr>
            <a:picLocks noChangeAspect="1"/>
          </p:cNvPicPr>
          <p:nvPr/>
        </p:nvPicPr>
        <p:blipFill>
          <a:blip r:embed="rId2" cstate="print"/>
          <a:stretch>
            <a:fillRect/>
          </a:stretch>
        </p:blipFill>
        <p:spPr bwMode="auto">
          <a:xfrm>
            <a:off x="0" y="1"/>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3923928" y="625252"/>
            <a:ext cx="3119765" cy="707886"/>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El Paraguas</a:t>
            </a:r>
            <a:endParaRPr lang="es-E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
        <p:nvSpPr>
          <p:cNvPr id="8" name="7 CuadroTexto"/>
          <p:cNvSpPr txBox="1"/>
          <p:nvPr/>
        </p:nvSpPr>
        <p:spPr>
          <a:xfrm>
            <a:off x="467544"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el primer milenio antes de Cristo, los paraguas llegaron a la antigua     Grecia y Roma, donde fueron vistos como un lujoso accesorio femenino. Se registró que tanto las mujeres griegas como las romanas tenían paraguas que podían abrirse y cerrarse.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3000">
        <p14:prism/>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23" presetClass="exit" presetSubtype="544"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fltVal val="0"/>
                                          </p:val>
                                        </p:tav>
                                      </p:tavLst>
                                    </p:anim>
                                    <p:anim calcmode="lin" valueType="num">
                                      <p:cBhvr>
                                        <p:cTn id="10" dur="4000"/>
                                        <p:tgtEl>
                                          <p:spTgt spid="5"/>
                                        </p:tgtEl>
                                        <p:attrNameLst>
                                          <p:attrName>ppt_h</p:attrName>
                                        </p:attrNameLst>
                                      </p:cBhvr>
                                      <p:tavLst>
                                        <p:tav tm="0">
                                          <p:val>
                                            <p:strVal val="ppt_h"/>
                                          </p:val>
                                        </p:tav>
                                        <p:tav tm="100000">
                                          <p:val>
                                            <p:fltVal val="0"/>
                                          </p:val>
                                        </p:tav>
                                      </p:tavLst>
                                    </p:anim>
                                    <p:anim calcmode="lin" valueType="num">
                                      <p:cBhvr>
                                        <p:cTn id="11" dur="4000"/>
                                        <p:tgtEl>
                                          <p:spTgt spid="5"/>
                                        </p:tgtEl>
                                        <p:attrNameLst>
                                          <p:attrName>ppt_x</p:attrName>
                                        </p:attrNameLst>
                                      </p:cBhvr>
                                      <p:tavLst>
                                        <p:tav tm="0">
                                          <p:val>
                                            <p:strVal val="ppt_x"/>
                                          </p:val>
                                        </p:tav>
                                        <p:tav tm="100000">
                                          <p:val>
                                            <p:fltVal val="0.5"/>
                                          </p:val>
                                        </p:tav>
                                      </p:tavLst>
                                    </p:anim>
                                    <p:anim calcmode="lin" valueType="num">
                                      <p:cBhvr>
                                        <p:cTn id="12" dur="4000"/>
                                        <p:tgtEl>
                                          <p:spTgt spid="5"/>
                                        </p:tgtEl>
                                        <p:attrNameLst>
                                          <p:attrName>ppt_y</p:attrName>
                                        </p:attrNameLst>
                                      </p:cBhvr>
                                      <p:tavLst>
                                        <p:tav tm="0">
                                          <p:val>
                                            <p:strVal val="ppt_y"/>
                                          </p:val>
                                        </p:tav>
                                        <p:tav tm="100000">
                                          <p:val>
                                            <p:fltVal val="0.5"/>
                                          </p:val>
                                        </p:tav>
                                      </p:tavLst>
                                    </p:anim>
                                    <p:set>
                                      <p:cBhvr>
                                        <p:cTn id="13" dur="1" fill="hold">
                                          <p:stCondLst>
                                            <p:cond delay="3999"/>
                                          </p:stCondLst>
                                        </p:cTn>
                                        <p:tgtEl>
                                          <p:spTgt spid="5"/>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4/3*#ppt_w"/>
                                          </p:val>
                                        </p:tav>
                                        <p:tav tm="100000">
                                          <p:val>
                                            <p:strVal val="#ppt_w"/>
                                          </p:val>
                                        </p:tav>
                                      </p:tavLst>
                                    </p:anim>
                                    <p:anim calcmode="lin" valueType="num">
                                      <p:cBhvr>
                                        <p:cTn id="17" dur="4000" fill="hold"/>
                                        <p:tgtEl>
                                          <p:spTgt spid="4"/>
                                        </p:tgtEl>
                                        <p:attrNameLst>
                                          <p:attrName>ppt_h</p:attrName>
                                        </p:attrNameLst>
                                      </p:cBhvr>
                                      <p:tavLst>
                                        <p:tav tm="0">
                                          <p:val>
                                            <p:strVal val="4/3*#ppt_h"/>
                                          </p:val>
                                        </p:tav>
                                        <p:tav tm="100000">
                                          <p:val>
                                            <p:strVal val="#ppt_h"/>
                                          </p:val>
                                        </p:tav>
                                      </p:tavLst>
                                    </p:anim>
                                  </p:childTnLst>
                                </p:cTn>
                              </p:par>
                              <p:par>
                                <p:cTn id="18" presetID="1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plus(in)">
                                      <p:cBhvr>
                                        <p:cTn id="20" dur="4000"/>
                                        <p:tgtEl>
                                          <p:spTgt spid="4"/>
                                        </p:tgtEl>
                                      </p:cBhvr>
                                    </p:animEffect>
                                  </p:childTnLst>
                                </p:cTn>
                              </p:par>
                            </p:childTnLst>
                          </p:cTn>
                        </p:par>
                        <p:par>
                          <p:cTn id="21" fill="hold">
                            <p:stCondLst>
                              <p:cond delay="4000"/>
                            </p:stCondLst>
                            <p:childTnLst>
                              <p:par>
                                <p:cTn id="22" presetID="23" presetClass="entr" presetSubtype="16"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2000" fill="hold"/>
                                        <p:tgtEl>
                                          <p:spTgt spid="6"/>
                                        </p:tgtEl>
                                        <p:attrNameLst>
                                          <p:attrName>ppt_w</p:attrName>
                                        </p:attrNameLst>
                                      </p:cBhvr>
                                      <p:tavLst>
                                        <p:tav tm="0">
                                          <p:val>
                                            <p:fltVal val="0"/>
                                          </p:val>
                                        </p:tav>
                                        <p:tav tm="100000">
                                          <p:val>
                                            <p:strVal val="#ppt_w"/>
                                          </p:val>
                                        </p:tav>
                                      </p:tavLst>
                                    </p:anim>
                                    <p:anim calcmode="lin" valueType="num">
                                      <p:cBhvr>
                                        <p:cTn id="25" dur="2000" fill="hold"/>
                                        <p:tgtEl>
                                          <p:spTgt spid="6"/>
                                        </p:tgtEl>
                                        <p:attrNameLst>
                                          <p:attrName>ppt_h</p:attrName>
                                        </p:attrNameLst>
                                      </p:cBhvr>
                                      <p:tavLst>
                                        <p:tav tm="0">
                                          <p:val>
                                            <p:fltVal val="0"/>
                                          </p:val>
                                        </p:tav>
                                        <p:tav tm="100000">
                                          <p:val>
                                            <p:strVal val="#ppt_h"/>
                                          </p:val>
                                        </p:tav>
                                      </p:tavLst>
                                    </p:anim>
                                  </p:childTnLst>
                                </p:cTn>
                              </p:par>
                            </p:childTnLst>
                          </p:cTn>
                        </p:par>
                        <p:par>
                          <p:cTn id="26" fill="hold">
                            <p:stCondLst>
                              <p:cond delay="6000"/>
                            </p:stCondLst>
                            <p:childTnLst>
                              <p:par>
                                <p:cTn id="27" presetID="40" presetClass="entr" presetSubtype="0" fill="hold" grpId="0" nodeType="afterEffect">
                                  <p:stCondLst>
                                    <p:cond delay="50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4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4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papa o patata fue cultivada por primera vez entre los años 8000 y 5000 a. C.​ en una región que comprendería lo que hoy es el sur de Perú y el noroeste del Altiplano boliviano. Desde entonces se ha extendido por todo el mundo y se ha convertido en un alimento básico en la gran mayoría de países del globo.</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8" name="7 Rectángulo"/>
          <p:cNvSpPr/>
          <p:nvPr/>
        </p:nvSpPr>
        <p:spPr>
          <a:xfrm>
            <a:off x="2771800" y="481236"/>
            <a:ext cx="2436886" cy="707886"/>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La patata</a:t>
            </a:r>
            <a:endParaRPr lang="es-E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7000">
        <p14:shred/>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strVal val="ppt_h"/>
                                          </p:val>
                                        </p:tav>
                                      </p:tavLst>
                                    </p:anim>
                                    <p:set>
                                      <p:cBhvr>
                                        <p:cTn id="15" dur="1" fill="hold">
                                          <p:stCondLst>
                                            <p:cond delay="3999"/>
                                          </p:stCondLst>
                                        </p:cTn>
                                        <p:tgtEl>
                                          <p:spTgt spid="5"/>
                                        </p:tgtEl>
                                        <p:attrNameLst>
                                          <p:attrName>style.visibility</p:attrName>
                                        </p:attrNameLst>
                                      </p:cBhvr>
                                      <p:to>
                                        <p:strVal val="hidden"/>
                                      </p:to>
                                    </p:set>
                                  </p:childTnLst>
                                </p:cTn>
                              </p:par>
                              <p:par>
                                <p:cTn id="16" presetID="3" presetClass="exit" presetSubtype="10" fill="hold" nodeType="withEffect">
                                  <p:stCondLst>
                                    <p:cond delay="0"/>
                                  </p:stCondLst>
                                  <p:childTnLst>
                                    <p:animEffect transition="out" filter="blinds(horizontal)">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4000"/>
                                        <p:tgtEl>
                                          <p:spTgt spid="4"/>
                                        </p:tgtEl>
                                      </p:cBhvr>
                                    </p:animEffect>
                                  </p:childTnLst>
                                </p:cTn>
                              </p:par>
                            </p:childTnLst>
                          </p:cTn>
                        </p:par>
                        <p:par>
                          <p:cTn id="26" fill="hold">
                            <p:stCondLst>
                              <p:cond delay="4000"/>
                            </p:stCondLst>
                            <p:childTnLst>
                              <p:par>
                                <p:cTn id="27" presetID="23" presetClass="entr" presetSubtype="16"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2000" fill="hold"/>
                                        <p:tgtEl>
                                          <p:spTgt spid="8"/>
                                        </p:tgtEl>
                                        <p:attrNameLst>
                                          <p:attrName>ppt_w</p:attrName>
                                        </p:attrNameLst>
                                      </p:cBhvr>
                                      <p:tavLst>
                                        <p:tav tm="0">
                                          <p:val>
                                            <p:fltVal val="0"/>
                                          </p:val>
                                        </p:tav>
                                        <p:tav tm="100000">
                                          <p:val>
                                            <p:strVal val="#ppt_w"/>
                                          </p:val>
                                        </p:tav>
                                      </p:tavLst>
                                    </p:anim>
                                    <p:anim calcmode="lin" valueType="num">
                                      <p:cBhvr>
                                        <p:cTn id="30" dur="2000" fill="hold"/>
                                        <p:tgtEl>
                                          <p:spTgt spid="8"/>
                                        </p:tgtEl>
                                        <p:attrNameLst>
                                          <p:attrName>ppt_h</p:attrName>
                                        </p:attrNameLst>
                                      </p:cBhvr>
                                      <p:tavLst>
                                        <p:tav tm="0">
                                          <p:val>
                                            <p:fltVal val="0"/>
                                          </p:val>
                                        </p:tav>
                                        <p:tav tm="100000">
                                          <p:val>
                                            <p:strVal val="#ppt_h"/>
                                          </p:val>
                                        </p:tav>
                                      </p:tavLst>
                                    </p:anim>
                                  </p:childTnLst>
                                </p:cTn>
                              </p:par>
                            </p:childTnLst>
                          </p:cTn>
                        </p:par>
                        <p:par>
                          <p:cTn id="31" fill="hold">
                            <p:stCondLst>
                              <p:cond delay="6000"/>
                            </p:stCondLst>
                            <p:childTnLst>
                              <p:par>
                                <p:cTn id="32" presetID="40" presetClass="entr" presetSubtype="0" fill="hold" grpId="0" nodeType="afterEffect">
                                  <p:stCondLst>
                                    <p:cond delay="500"/>
                                  </p:stCondLst>
                                  <p:iterate type="lt">
                                    <p:tmPct val="10000"/>
                                  </p:iterate>
                                  <p:childTnLst>
                                    <p:set>
                                      <p:cBhvr>
                                        <p:cTn id="33" dur="1" fill="hold">
                                          <p:stCondLst>
                                            <p:cond delay="0"/>
                                          </p:stCondLst>
                                        </p:cTn>
                                        <p:tgtEl>
                                          <p:spTgt spid="7"/>
                                        </p:tgtEl>
                                        <p:attrNameLst>
                                          <p:attrName>style.visibility</p:attrName>
                                        </p:attrNameLst>
                                      </p:cBhvr>
                                      <p:to>
                                        <p:strVal val="visible"/>
                                      </p:to>
                                    </p:set>
                                    <p:animEffect transition="in" filter="fade">
                                      <p:cBhvr>
                                        <p:cTn id="34" dur="1000"/>
                                        <p:tgtEl>
                                          <p:spTgt spid="7"/>
                                        </p:tgtEl>
                                      </p:cBhvr>
                                    </p:animEffect>
                                    <p:anim calcmode="lin" valueType="num">
                                      <p:cBhvr>
                                        <p:cTn id="35" dur="1000" fill="hold"/>
                                        <p:tgtEl>
                                          <p:spTgt spid="7"/>
                                        </p:tgtEl>
                                        <p:attrNameLst>
                                          <p:attrName>ppt_x</p:attrName>
                                        </p:attrNameLst>
                                      </p:cBhvr>
                                      <p:tavLst>
                                        <p:tav tm="0">
                                          <p:val>
                                            <p:strVal val="#ppt_x-.1"/>
                                          </p:val>
                                        </p:tav>
                                        <p:tav tm="100000">
                                          <p:val>
                                            <p:strVal val="#ppt_x"/>
                                          </p:val>
                                        </p:tav>
                                      </p:tavLst>
                                    </p:anim>
                                    <p:anim calcmode="lin" valueType="num">
                                      <p:cBhvr>
                                        <p:cTn id="3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70913G.jpg"/>
          <p:cNvPicPr>
            <a:picLocks noChangeAspect="1"/>
          </p:cNvPicPr>
          <p:nvPr/>
        </p:nvPicPr>
        <p:blipFill>
          <a:blip r:embed="rId2" cstate="print"/>
          <a:stretch>
            <a:fillRect/>
          </a:stretch>
        </p:blipFill>
        <p:spPr bwMode="auto">
          <a:xfrm>
            <a:off x="0" y="-1"/>
            <a:ext cx="9143999" cy="5715001"/>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270913G.jpg"/>
          <p:cNvPicPr>
            <a:picLocks noChangeAspect="1"/>
          </p:cNvPicPr>
          <p:nvPr/>
        </p:nvPicPr>
        <p:blipFill>
          <a:blip r:embed="rId2" cstate="print"/>
          <a:stretch>
            <a:fillRect/>
          </a:stretch>
        </p:blipFill>
        <p:spPr bwMode="auto">
          <a:xfrm>
            <a:off x="0" y="-1"/>
            <a:ext cx="9143999" cy="5715001"/>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1187624" y="409228"/>
            <a:ext cx="3376245" cy="707886"/>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La manguera</a:t>
            </a:r>
            <a:endParaRPr lang="es-E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
        <p:nvSpPr>
          <p:cNvPr id="7" name="6 CuadroTexto"/>
          <p:cNvSpPr txBox="1"/>
          <p:nvPr/>
        </p:nvSpPr>
        <p:spPr>
          <a:xfrm>
            <a:off x="395536" y="4297660"/>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manguera fue inventada por el holandés </a:t>
            </a:r>
            <a:r>
              <a:rPr lang="es-ES" i="1" dirty="0" err="1" smtClean="0">
                <a:effectLst>
                  <a:glow rad="101600">
                    <a:srgbClr val="C00000">
                      <a:alpha val="60000"/>
                    </a:srgbClr>
                  </a:glow>
                  <a:outerShdw blurRad="38100" dist="38100" dir="2700000" algn="tl">
                    <a:srgbClr val="000000">
                      <a:alpha val="43137"/>
                    </a:srgbClr>
                  </a:outerShdw>
                </a:effectLst>
              </a:rPr>
              <a:t>Jan</a:t>
            </a:r>
            <a:r>
              <a:rPr lang="es-ES" i="1" dirty="0" smtClean="0">
                <a:effectLst>
                  <a:glow rad="101600">
                    <a:srgbClr val="C00000">
                      <a:alpha val="60000"/>
                    </a:srgbClr>
                  </a:glow>
                  <a:outerShdw blurRad="38100" dist="38100" dir="2700000" algn="tl">
                    <a:srgbClr val="000000">
                      <a:alpha val="43137"/>
                    </a:srgbClr>
                  </a:outerShdw>
                </a:effectLst>
              </a:rPr>
              <a:t> van der </a:t>
            </a:r>
            <a:r>
              <a:rPr lang="es-ES" i="1" dirty="0" err="1" smtClean="0">
                <a:effectLst>
                  <a:glow rad="101600">
                    <a:srgbClr val="C00000">
                      <a:alpha val="60000"/>
                    </a:srgbClr>
                  </a:glow>
                  <a:outerShdw blurRad="38100" dist="38100" dir="2700000" algn="tl">
                    <a:srgbClr val="000000">
                      <a:alpha val="43137"/>
                    </a:srgbClr>
                  </a:outerShdw>
                </a:effectLst>
              </a:rPr>
              <a:t>Heyden</a:t>
            </a:r>
            <a:r>
              <a:rPr lang="es-ES" i="1" dirty="0" smtClean="0">
                <a:effectLst>
                  <a:glow rad="101600">
                    <a:srgbClr val="C00000">
                      <a:alpha val="60000"/>
                    </a:srgbClr>
                  </a:glow>
                  <a:outerShdw blurRad="38100" dist="38100" dir="2700000" algn="tl">
                    <a:srgbClr val="000000">
                      <a:alpha val="43137"/>
                    </a:srgbClr>
                  </a:outerShdw>
                </a:effectLst>
              </a:rPr>
              <a:t> en 1673 en la ciudad de </a:t>
            </a:r>
            <a:r>
              <a:rPr lang="es-ES" i="1" dirty="0" err="1" smtClean="0">
                <a:effectLst>
                  <a:glow rad="101600">
                    <a:srgbClr val="C00000">
                      <a:alpha val="60000"/>
                    </a:srgbClr>
                  </a:glow>
                  <a:outerShdw blurRad="38100" dist="38100" dir="2700000" algn="tl">
                    <a:srgbClr val="000000">
                      <a:alpha val="43137"/>
                    </a:srgbClr>
                  </a:outerShdw>
                </a:effectLst>
              </a:rPr>
              <a:t>Amsterdam</a:t>
            </a:r>
            <a:r>
              <a:rPr lang="es-ES" i="1" dirty="0" smtClean="0">
                <a:effectLst>
                  <a:glow rad="101600">
                    <a:srgbClr val="C00000">
                      <a:alpha val="60000"/>
                    </a:srgbClr>
                  </a:glow>
                  <a:outerShdw blurRad="38100" dist="38100" dir="2700000" algn="tl">
                    <a:srgbClr val="000000">
                      <a:alpha val="43137"/>
                    </a:srgbClr>
                  </a:outerShdw>
                </a:effectLst>
              </a:rPr>
              <a:t>. Van der </a:t>
            </a:r>
            <a:r>
              <a:rPr lang="es-ES" i="1" dirty="0" err="1" smtClean="0">
                <a:effectLst>
                  <a:glow rad="101600">
                    <a:srgbClr val="C00000">
                      <a:alpha val="60000"/>
                    </a:srgbClr>
                  </a:glow>
                  <a:outerShdw blurRad="38100" dist="38100" dir="2700000" algn="tl">
                    <a:srgbClr val="000000">
                      <a:alpha val="43137"/>
                    </a:srgbClr>
                  </a:outerShdw>
                </a:effectLst>
              </a:rPr>
              <a:t>Heyden</a:t>
            </a:r>
            <a:r>
              <a:rPr lang="es-ES" i="1" dirty="0" smtClean="0">
                <a:effectLst>
                  <a:glow rad="101600">
                    <a:srgbClr val="C00000">
                      <a:alpha val="60000"/>
                    </a:srgbClr>
                  </a:glow>
                  <a:outerShdw blurRad="38100" dist="38100" dir="2700000" algn="tl">
                    <a:srgbClr val="000000">
                      <a:alpha val="43137"/>
                    </a:srgbClr>
                  </a:outerShdw>
                </a:effectLst>
              </a:rPr>
              <a:t> era jefe del cuerpo de bomberos e ideó una manguera de cuero que era bastante flexible. Es la primera manguera de bomberos del mundo.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2000">
        <p14:shred pattern="rectangle"/>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2/3*ppt_w"/>
                                          </p:val>
                                        </p:tav>
                                      </p:tavLst>
                                    </p:anim>
                                    <p:anim calcmode="lin" valueType="num">
                                      <p:cBhvr>
                                        <p:cTn id="7" dur="4000"/>
                                        <p:tgtEl>
                                          <p:spTgt spid="6"/>
                                        </p:tgtEl>
                                        <p:attrNameLst>
                                          <p:attrName>ppt_h</p:attrName>
                                        </p:attrNameLst>
                                      </p:cBhvr>
                                      <p:tavLst>
                                        <p:tav tm="0">
                                          <p:val>
                                            <p:strVal val="ppt_h"/>
                                          </p:val>
                                        </p:tav>
                                        <p:tav tm="100000">
                                          <p:val>
                                            <p:strVal val="2/3*ppt_h"/>
                                          </p:val>
                                        </p:tav>
                                      </p:tavLst>
                                    </p:anim>
                                    <p:set>
                                      <p:cBhvr>
                                        <p:cTn id="8" dur="1" fill="hold">
                                          <p:stCondLst>
                                            <p:cond delay="3999"/>
                                          </p:stCondLst>
                                        </p:cTn>
                                        <p:tgtEl>
                                          <p:spTgt spid="6"/>
                                        </p:tgtEl>
                                        <p:attrNameLst>
                                          <p:attrName>style.visibility</p:attrName>
                                        </p:attrNameLst>
                                      </p:cBhvr>
                                      <p:to>
                                        <p:strVal val="hidden"/>
                                      </p:to>
                                    </p:set>
                                  </p:childTnLst>
                                </p:cTn>
                              </p:par>
                              <p:par>
                                <p:cTn id="9" presetID="16" presetClass="exit" presetSubtype="21" fill="hold" nodeType="withEffect">
                                  <p:stCondLst>
                                    <p:cond delay="0"/>
                                  </p:stCondLst>
                                  <p:childTnLst>
                                    <p:animEffect transition="out" filter="barn(inVertical)">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4000"/>
                                        <p:tgtEl>
                                          <p:spTgt spid="4"/>
                                        </p:tgtEl>
                                      </p:cBhvr>
                                    </p:animEffect>
                                  </p:childTnLst>
                                </p:cTn>
                              </p:par>
                            </p:childTnLst>
                          </p:cTn>
                        </p:par>
                        <p:par>
                          <p:cTn id="19" fill="hold">
                            <p:stCondLst>
                              <p:cond delay="4000"/>
                            </p:stCondLst>
                            <p:childTnLst>
                              <p:par>
                                <p:cTn id="20" presetID="23" presetClass="entr" presetSubtype="16"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childTnLst>
                                </p:cTn>
                              </p:par>
                            </p:childTnLst>
                          </p:cTn>
                        </p:par>
                        <p:par>
                          <p:cTn id="24" fill="hold">
                            <p:stCondLst>
                              <p:cond delay="6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5778437.jpg"/>
          <p:cNvPicPr>
            <a:picLocks noChangeAspect="1"/>
          </p:cNvPicPr>
          <p:nvPr/>
        </p:nvPicPr>
        <p:blipFill>
          <a:blip r:embed="rId2" cstate="print"/>
          <a:stretch>
            <a:fillRect/>
          </a:stretch>
        </p:blipFill>
        <p:spPr bwMode="auto">
          <a:xfrm>
            <a:off x="0" y="1"/>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95778437.jpg"/>
          <p:cNvPicPr>
            <a:picLocks noChangeAspect="1"/>
          </p:cNvPicPr>
          <p:nvPr/>
        </p:nvPicPr>
        <p:blipFill>
          <a:blip r:embed="rId2" cstate="print"/>
          <a:stretch>
            <a:fillRect/>
          </a:stretch>
        </p:blipFill>
        <p:spPr bwMode="auto">
          <a:xfrm flipH="1">
            <a:off x="0" y="1"/>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1979712" y="1057300"/>
            <a:ext cx="5229894" cy="707886"/>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El Traje de Caballero</a:t>
            </a:r>
            <a:endParaRPr lang="es-E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
        <p:nvSpPr>
          <p:cNvPr id="7" name="6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traje formal de caballero nace en la Francia de Luis XIV como reunión de un sistema indumentario que se sostendrá durante más de 300 años: camisa blanca, corbata, chaqueta, chaleco y pantalón. Ya en estos momentos se exige que la camisa sea blanca y luzca pulcra, haciendo honor a quien la viste.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37000">
        <p14:honeycomb/>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16"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ppt_w"/>
                                          </p:val>
                                        </p:tav>
                                      </p:tavLst>
                                    </p:anim>
                                    <p:anim calcmode="lin" valueType="num">
                                      <p:cBhvr>
                                        <p:cTn id="7" dur="4000"/>
                                        <p:tgtEl>
                                          <p:spTgt spid="6"/>
                                        </p:tgtEl>
                                        <p:attrNameLst>
                                          <p:attrName>ppt_h</p:attrName>
                                        </p:attrNameLst>
                                      </p:cBhvr>
                                      <p:tavLst>
                                        <p:tav tm="0">
                                          <p:val>
                                            <p:strVal val="ppt_h"/>
                                          </p:val>
                                        </p:tav>
                                        <p:tav tm="100000">
                                          <p:val>
                                            <p:strVal val="4*ppt_h"/>
                                          </p:val>
                                        </p:tav>
                                      </p:tavLst>
                                    </p:anim>
                                    <p:set>
                                      <p:cBhvr>
                                        <p:cTn id="8" dur="1" fill="hold">
                                          <p:stCondLst>
                                            <p:cond delay="3999"/>
                                          </p:stCondLst>
                                        </p:cTn>
                                        <p:tgtEl>
                                          <p:spTgt spid="6"/>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in)">
                                      <p:cBhvr>
                                        <p:cTn id="18" dur="4000"/>
                                        <p:tgtEl>
                                          <p:spTgt spid="4"/>
                                        </p:tgtEl>
                                      </p:cBhvr>
                                    </p:animEffect>
                                  </p:childTnLst>
                                </p:cTn>
                              </p:par>
                            </p:childTnLst>
                          </p:cTn>
                        </p:par>
                        <p:par>
                          <p:cTn id="19" fill="hold">
                            <p:stCondLst>
                              <p:cond delay="4000"/>
                            </p:stCondLst>
                            <p:childTnLst>
                              <p:par>
                                <p:cTn id="20" presetID="23" presetClass="entr" presetSubtype="16"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childTnLst>
                                </p:cTn>
                              </p:par>
                            </p:childTnLst>
                          </p:cTn>
                        </p:par>
                        <p:par>
                          <p:cTn id="24" fill="hold">
                            <p:stCondLst>
                              <p:cond delay="6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8).jpg"/>
          <p:cNvPicPr>
            <a:picLocks noChangeAspect="1"/>
          </p:cNvPicPr>
          <p:nvPr/>
        </p:nvPicPr>
        <p:blipFill>
          <a:blip r:embed="rId2" cstate="print"/>
          <a:stretch>
            <a:fillRect/>
          </a:stretch>
        </p:blipFill>
        <p:spPr bwMode="auto">
          <a:xfrm>
            <a:off x="0" y="0"/>
            <a:ext cx="4572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48).jpg"/>
          <p:cNvPicPr>
            <a:picLocks noChangeAspect="1"/>
          </p:cNvPicPr>
          <p:nvPr/>
        </p:nvPicPr>
        <p:blipFill>
          <a:blip r:embed="rId2" cstate="print"/>
          <a:stretch>
            <a:fillRect/>
          </a:stretch>
        </p:blipFill>
        <p:spPr bwMode="auto">
          <a:xfrm>
            <a:off x="0" y="0"/>
            <a:ext cx="4572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788024" y="2353444"/>
            <a:ext cx="4104456" cy="317009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Se cree que el uso del velo en las bodas se remonta a la antigua Grecia y Roma. En estas civilizaciones, el velo era utilizado como símbolo de pureza, modestia y castidad. La novia lo llevaba para protegerse de los malos espíritus y para ocultar su rostro hasta que la ceremonia hubiera concluido.</a:t>
            </a:r>
            <a:endParaRPr lang="es-ES" sz="2000" i="1" dirty="0">
              <a:effectLst>
                <a:glow rad="101600">
                  <a:srgbClr val="C00000">
                    <a:alpha val="60000"/>
                  </a:srgbClr>
                </a:glow>
                <a:outerShdw blurRad="38100" dist="38100" dir="2700000" algn="tl">
                  <a:srgbClr val="000000">
                    <a:alpha val="43137"/>
                  </a:srgbClr>
                </a:outerShdw>
              </a:effectLst>
            </a:endParaRPr>
          </a:p>
        </p:txBody>
      </p:sp>
      <p:sp>
        <p:nvSpPr>
          <p:cNvPr id="7" name="6 Rectángulo"/>
          <p:cNvSpPr/>
          <p:nvPr/>
        </p:nvSpPr>
        <p:spPr>
          <a:xfrm>
            <a:off x="4860032" y="1057300"/>
            <a:ext cx="3749937" cy="646331"/>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36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El Velo de Novia</a:t>
            </a:r>
            <a:endParaRPr lang="es-ES" sz="36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36000">
        <p14:glitter dir="u" pattern="hexagon"/>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in)">
                                      <p:cBhvr>
                                        <p:cTn id="18" dur="4000"/>
                                        <p:tgtEl>
                                          <p:spTgt spid="4"/>
                                        </p:tgtEl>
                                      </p:cBhvr>
                                    </p:animEffect>
                                  </p:childTnLst>
                                </p:cTn>
                              </p:par>
                            </p:childTnLst>
                          </p:cTn>
                        </p:par>
                        <p:par>
                          <p:cTn id="19" fill="hold">
                            <p:stCondLst>
                              <p:cond delay="4000"/>
                            </p:stCondLst>
                            <p:childTnLst>
                              <p:par>
                                <p:cTn id="20" presetID="23" presetClass="entr" presetSubtype="16"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childTnLst>
                                </p:cTn>
                              </p:par>
                            </p:childTnLst>
                          </p:cTn>
                        </p:par>
                        <p:par>
                          <p:cTn id="24" fill="hold">
                            <p:stCondLst>
                              <p:cond delay="6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1"/>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01579721.jpg"/>
          <p:cNvPicPr>
            <a:picLocks noChangeAspect="1"/>
          </p:cNvPicPr>
          <p:nvPr/>
        </p:nvPicPr>
        <p:blipFill>
          <a:blip r:embed="rId2" cstate="print"/>
          <a:stretch>
            <a:fillRect/>
          </a:stretch>
        </p:blipFill>
        <p:spPr bwMode="auto">
          <a:xfrm>
            <a:off x="0" y="-1"/>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501579721.jpg"/>
          <p:cNvPicPr>
            <a:picLocks noChangeAspect="1"/>
          </p:cNvPicPr>
          <p:nvPr/>
        </p:nvPicPr>
        <p:blipFill>
          <a:blip r:embed="rId2" cstate="print"/>
          <a:stretch>
            <a:fillRect/>
          </a:stretch>
        </p:blipFill>
        <p:spPr bwMode="auto">
          <a:xfrm>
            <a:off x="0" y="-1"/>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1907704" y="481236"/>
            <a:ext cx="3289683" cy="707886"/>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El Chocolate</a:t>
            </a:r>
            <a:endParaRPr lang="es-E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
        <p:nvSpPr>
          <p:cNvPr id="7" name="6 CuadroTexto"/>
          <p:cNvSpPr txBox="1"/>
          <p:nvPr/>
        </p:nvSpPr>
        <p:spPr>
          <a:xfrm>
            <a:off x="467544" y="465770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piensa que el descubrimiento del chocolate se dio en torno al año 1.500 a.C., cuando los Olmecas del actual estado mexicano de Tabasco, molieron por primera vez las habas de cacao y las mezclaron con agua y especias.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30000">
        <p14:glitter pattern="hexagon"/>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fltVal val="0"/>
                                          </p:val>
                                        </p:tav>
                                      </p:tavLst>
                                    </p:anim>
                                    <p:anim calcmode="lin" valueType="num">
                                      <p:cBhvr>
                                        <p:cTn id="7" dur="4000"/>
                                        <p:tgtEl>
                                          <p:spTgt spid="6"/>
                                        </p:tgtEl>
                                        <p:attrNameLst>
                                          <p:attrName>ppt_h</p:attrName>
                                        </p:attrNameLst>
                                      </p:cBhvr>
                                      <p:tavLst>
                                        <p:tav tm="0">
                                          <p:val>
                                            <p:strVal val="ppt_h"/>
                                          </p:val>
                                        </p:tav>
                                        <p:tav tm="100000">
                                          <p:val>
                                            <p:fltVal val="0"/>
                                          </p:val>
                                        </p:tav>
                                      </p:tavLst>
                                    </p:anim>
                                    <p:anim calcmode="lin" valueType="num">
                                      <p:cBhvr>
                                        <p:cTn id="8" dur="4000"/>
                                        <p:tgtEl>
                                          <p:spTgt spid="6"/>
                                        </p:tgtEl>
                                        <p:attrNameLst>
                                          <p:attrName>ppt_x</p:attrName>
                                        </p:attrNameLst>
                                      </p:cBhvr>
                                      <p:tavLst>
                                        <p:tav tm="0">
                                          <p:val>
                                            <p:strVal val="ppt_x"/>
                                          </p:val>
                                        </p:tav>
                                        <p:tav tm="100000">
                                          <p:val>
                                            <p:fltVal val="0.5"/>
                                          </p:val>
                                        </p:tav>
                                      </p:tavLst>
                                    </p:anim>
                                    <p:anim calcmode="lin" valueType="num">
                                      <p:cBhvr>
                                        <p:cTn id="9" dur="4000"/>
                                        <p:tgtEl>
                                          <p:spTgt spid="6"/>
                                        </p:tgtEl>
                                        <p:attrNameLst>
                                          <p:attrName>ppt_y</p:attrName>
                                        </p:attrNameLst>
                                      </p:cBhvr>
                                      <p:tavLst>
                                        <p:tav tm="0">
                                          <p:val>
                                            <p:strVal val="ppt_y"/>
                                          </p:val>
                                        </p:tav>
                                        <p:tav tm="100000">
                                          <p:val>
                                            <p:fltVal val="0.5"/>
                                          </p:val>
                                        </p:tav>
                                      </p:tavLst>
                                    </p:anim>
                                    <p:set>
                                      <p:cBhvr>
                                        <p:cTn id="10" dur="1" fill="hold">
                                          <p:stCondLst>
                                            <p:cond delay="3999"/>
                                          </p:stCondLst>
                                        </p:cTn>
                                        <p:tgtEl>
                                          <p:spTgt spid="6"/>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4/3*#ppt_w"/>
                                          </p:val>
                                        </p:tav>
                                        <p:tav tm="100000">
                                          <p:val>
                                            <p:strVal val="#ppt_w"/>
                                          </p:val>
                                        </p:tav>
                                      </p:tavLst>
                                    </p:anim>
                                    <p:anim calcmode="lin" valueType="num">
                                      <p:cBhvr>
                                        <p:cTn id="17" dur="4000" fill="hold"/>
                                        <p:tgtEl>
                                          <p:spTgt spid="4"/>
                                        </p:tgtEl>
                                        <p:attrNameLst>
                                          <p:attrName>ppt_h</p:attrName>
                                        </p:attrNameLst>
                                      </p:cBhvr>
                                      <p:tavLst>
                                        <p:tav tm="0">
                                          <p:val>
                                            <p:strVal val="4/3*#ppt_h"/>
                                          </p:val>
                                        </p:tav>
                                        <p:tav tm="100000">
                                          <p:val>
                                            <p:strVal val="#ppt_h"/>
                                          </p:val>
                                        </p:tav>
                                      </p:tavLst>
                                    </p:anim>
                                  </p:childTnLst>
                                </p:cTn>
                              </p:par>
                              <p:par>
                                <p:cTn id="18" presetID="4"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ox(out)">
                                      <p:cBhvr>
                                        <p:cTn id="20" dur="4000"/>
                                        <p:tgtEl>
                                          <p:spTgt spid="4"/>
                                        </p:tgtEl>
                                      </p:cBhvr>
                                    </p:animEffect>
                                  </p:childTnLst>
                                </p:cTn>
                              </p:par>
                            </p:childTnLst>
                          </p:cTn>
                        </p:par>
                        <p:par>
                          <p:cTn id="21" fill="hold">
                            <p:stCondLst>
                              <p:cond delay="4000"/>
                            </p:stCondLst>
                            <p:childTnLst>
                              <p:par>
                                <p:cTn id="22" presetID="23" presetClass="entr" presetSubtype="16"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2000" fill="hold"/>
                                        <p:tgtEl>
                                          <p:spTgt spid="5"/>
                                        </p:tgtEl>
                                        <p:attrNameLst>
                                          <p:attrName>ppt_w</p:attrName>
                                        </p:attrNameLst>
                                      </p:cBhvr>
                                      <p:tavLst>
                                        <p:tav tm="0">
                                          <p:val>
                                            <p:fltVal val="0"/>
                                          </p:val>
                                        </p:tav>
                                        <p:tav tm="100000">
                                          <p:val>
                                            <p:strVal val="#ppt_w"/>
                                          </p:val>
                                        </p:tav>
                                      </p:tavLst>
                                    </p:anim>
                                    <p:anim calcmode="lin" valueType="num">
                                      <p:cBhvr>
                                        <p:cTn id="25" dur="2000" fill="hold"/>
                                        <p:tgtEl>
                                          <p:spTgt spid="5"/>
                                        </p:tgtEl>
                                        <p:attrNameLst>
                                          <p:attrName>ppt_h</p:attrName>
                                        </p:attrNameLst>
                                      </p:cBhvr>
                                      <p:tavLst>
                                        <p:tav tm="0">
                                          <p:val>
                                            <p:fltVal val="0"/>
                                          </p:val>
                                        </p:tav>
                                        <p:tav tm="100000">
                                          <p:val>
                                            <p:strVal val="#ppt_h"/>
                                          </p:val>
                                        </p:tav>
                                      </p:tavLst>
                                    </p:anim>
                                  </p:childTnLst>
                                </p:cTn>
                              </p:par>
                            </p:childTnLst>
                          </p:cTn>
                        </p:par>
                        <p:par>
                          <p:cTn id="26" fill="hold">
                            <p:stCondLst>
                              <p:cond delay="6000"/>
                            </p:stCondLst>
                            <p:childTnLst>
                              <p:par>
                                <p:cTn id="27" presetID="40" presetClass="entr" presetSubtype="0" fill="hold" grpId="0" nodeType="afterEffect">
                                  <p:stCondLst>
                                    <p:cond delay="50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3" descr="E:\MIS COSAS\DOCUMENTOS ANA\PAISAJES\MONTAÑAS\escocia5.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3" descr="E:\MIS COSAS\DOCUMENTOS ANA\PAISAJES\MONTAÑAS\escocia5.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1907704" y="481236"/>
            <a:ext cx="4031873" cy="707886"/>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Polvos Faciales</a:t>
            </a:r>
            <a:endParaRPr lang="es-E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
        <p:nvSpPr>
          <p:cNvPr id="5" name="4 CuadroTexto"/>
          <p:cNvSpPr txBox="1"/>
          <p:nvPr/>
        </p:nvSpPr>
        <p:spPr>
          <a:xfrm>
            <a:off x="251520" y="4585692"/>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Hace seis mil años, las viejas civilizaciones de Próximo Oriente habían hecho del adorno personal y el maquillaje no sólo un arte, sino también una práctica obligada en el ámbito religioso y decorativo.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28000">
        <p14:glitter dir="r" pattern="hexagon"/>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ppt_w</p:attrName>
                                        </p:attrNameLst>
                                      </p:cBhvr>
                                      <p:tavLst>
                                        <p:tav tm="0">
                                          <p:val>
                                            <p:fltVal val="0"/>
                                          </p:val>
                                        </p:tav>
                                        <p:tav tm="100000">
                                          <p:val>
                                            <p:strVal val="#ppt_w"/>
                                          </p:val>
                                        </p:tav>
                                      </p:tavLst>
                                    </p:anim>
                                    <p:anim calcmode="lin" valueType="num">
                                      <p:cBhvr>
                                        <p:cTn id="8" dur="4000" fill="hold"/>
                                        <p:tgtEl>
                                          <p:spTgt spid="3"/>
                                        </p:tgtEl>
                                        <p:attrNameLst>
                                          <p:attrName>ppt_h</p:attrName>
                                        </p:attrNameLst>
                                      </p:cBhvr>
                                      <p:tavLst>
                                        <p:tav tm="0">
                                          <p:val>
                                            <p:strVal val="#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edge">
                                      <p:cBhvr>
                                        <p:cTn id="11" dur="4000"/>
                                        <p:tgtEl>
                                          <p:spTgt spid="3"/>
                                        </p:tgtEl>
                                      </p:cBhvr>
                                    </p:animEffect>
                                  </p:childTnLst>
                                </p:cTn>
                              </p:par>
                              <p:par>
                                <p:cTn id="12" presetID="8" presetClass="entr" presetSubtype="32" fill="hold" nodeType="withEffect">
                                  <p:stCondLst>
                                    <p:cond delay="0"/>
                                  </p:stCondLst>
                                  <p:childTnLst>
                                    <p:set>
                                      <p:cBhvr>
                                        <p:cTn id="13" dur="1" fill="hold">
                                          <p:stCondLst>
                                            <p:cond delay="0"/>
                                          </p:stCondLst>
                                        </p:cTn>
                                        <p:tgtEl>
                                          <p:spTgt spid="28674"/>
                                        </p:tgtEl>
                                        <p:attrNameLst>
                                          <p:attrName>style.visibility</p:attrName>
                                        </p:attrNameLst>
                                      </p:cBhvr>
                                      <p:to>
                                        <p:strVal val="visible"/>
                                      </p:to>
                                    </p:set>
                                    <p:animEffect transition="in" filter="diamond(out)">
                                      <p:cBhvr>
                                        <p:cTn id="14" dur="4000"/>
                                        <p:tgtEl>
                                          <p:spTgt spid="28674"/>
                                        </p:tgtEl>
                                      </p:cBhvr>
                                    </p:animEffect>
                                  </p:childTnLst>
                                </p:cTn>
                              </p:par>
                              <p:par>
                                <p:cTn id="15" presetID="17" presetClass="entr" presetSubtype="10" fill="hold" nodeType="withEffect">
                                  <p:stCondLst>
                                    <p:cond delay="0"/>
                                  </p:stCondLst>
                                  <p:childTnLst>
                                    <p:set>
                                      <p:cBhvr>
                                        <p:cTn id="16" dur="1" fill="hold">
                                          <p:stCondLst>
                                            <p:cond delay="0"/>
                                          </p:stCondLst>
                                        </p:cTn>
                                        <p:tgtEl>
                                          <p:spTgt spid="28674"/>
                                        </p:tgtEl>
                                        <p:attrNameLst>
                                          <p:attrName>style.visibility</p:attrName>
                                        </p:attrNameLst>
                                      </p:cBhvr>
                                      <p:to>
                                        <p:strVal val="visible"/>
                                      </p:to>
                                    </p:set>
                                    <p:anim calcmode="lin" valueType="num">
                                      <p:cBhvr>
                                        <p:cTn id="17" dur="4000" fill="hold"/>
                                        <p:tgtEl>
                                          <p:spTgt spid="28674"/>
                                        </p:tgtEl>
                                        <p:attrNameLst>
                                          <p:attrName>ppt_w</p:attrName>
                                        </p:attrNameLst>
                                      </p:cBhvr>
                                      <p:tavLst>
                                        <p:tav tm="0">
                                          <p:val>
                                            <p:fltVal val="0"/>
                                          </p:val>
                                        </p:tav>
                                        <p:tav tm="100000">
                                          <p:val>
                                            <p:strVal val="#ppt_w"/>
                                          </p:val>
                                        </p:tav>
                                      </p:tavLst>
                                    </p:anim>
                                    <p:anim calcmode="lin" valueType="num">
                                      <p:cBhvr>
                                        <p:cTn id="18" dur="4000" fill="hold"/>
                                        <p:tgtEl>
                                          <p:spTgt spid="28674"/>
                                        </p:tgtEl>
                                        <p:attrNameLst>
                                          <p:attrName>ppt_h</p:attrName>
                                        </p:attrNameLst>
                                      </p:cBhvr>
                                      <p:tavLst>
                                        <p:tav tm="0">
                                          <p:val>
                                            <p:strVal val="#ppt_h"/>
                                          </p:val>
                                        </p:tav>
                                        <p:tav tm="100000">
                                          <p:val>
                                            <p:strVal val="#ppt_h"/>
                                          </p:val>
                                        </p:tav>
                                      </p:tavLst>
                                    </p:anim>
                                  </p:childTnLst>
                                </p:cTn>
                              </p:par>
                            </p:childTnLst>
                          </p:cTn>
                        </p:par>
                        <p:par>
                          <p:cTn id="19" fill="hold">
                            <p:stCondLst>
                              <p:cond delay="4000"/>
                            </p:stCondLst>
                            <p:childTnLst>
                              <p:par>
                                <p:cTn id="20" presetID="23" presetClass="entr" presetSubtype="16"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2000" fill="hold"/>
                                        <p:tgtEl>
                                          <p:spTgt spid="4"/>
                                        </p:tgtEl>
                                        <p:attrNameLst>
                                          <p:attrName>ppt_w</p:attrName>
                                        </p:attrNameLst>
                                      </p:cBhvr>
                                      <p:tavLst>
                                        <p:tav tm="0">
                                          <p:val>
                                            <p:fltVal val="0"/>
                                          </p:val>
                                        </p:tav>
                                        <p:tav tm="100000">
                                          <p:val>
                                            <p:strVal val="#ppt_w"/>
                                          </p:val>
                                        </p:tav>
                                      </p:tavLst>
                                    </p:anim>
                                    <p:anim calcmode="lin" valueType="num">
                                      <p:cBhvr>
                                        <p:cTn id="23" dur="2000" fill="hold"/>
                                        <p:tgtEl>
                                          <p:spTgt spid="4"/>
                                        </p:tgtEl>
                                        <p:attrNameLst>
                                          <p:attrName>ppt_h</p:attrName>
                                        </p:attrNameLst>
                                      </p:cBhvr>
                                      <p:tavLst>
                                        <p:tav tm="0">
                                          <p:val>
                                            <p:fltVal val="0"/>
                                          </p:val>
                                        </p:tav>
                                        <p:tav tm="100000">
                                          <p:val>
                                            <p:strVal val="#ppt_h"/>
                                          </p:val>
                                        </p:tav>
                                      </p:tavLst>
                                    </p:anim>
                                  </p:childTnLst>
                                </p:cTn>
                              </p:par>
                            </p:childTnLst>
                          </p:cTn>
                        </p:par>
                        <p:par>
                          <p:cTn id="24" fill="hold">
                            <p:stCondLst>
                              <p:cond delay="6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1"/>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E:\MIS COSAS\DOCUMENTOS ANA\PAISAJES\MONTAÑAS\reflejobarca.jpg"/>
          <p:cNvPicPr>
            <a:picLocks noChangeAspect="1" noChangeArrowheads="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2" name="Picture 2" descr="E:\MIS COSAS\DOCUMENTOS ANA\PAISAJES\MONTAÑAS\reflejobarca.jpg"/>
          <p:cNvPicPr>
            <a:picLocks noChangeAspect="1" noChangeArrowheads="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539552" y="913284"/>
            <a:ext cx="2864888" cy="707886"/>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El Perfume</a:t>
            </a:r>
            <a:endParaRPr lang="es-E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
        <p:nvSpPr>
          <p:cNvPr id="5" name="4 CuadroTexto"/>
          <p:cNvSpPr txBox="1"/>
          <p:nvPr/>
        </p:nvSpPr>
        <p:spPr>
          <a:xfrm>
            <a:off x="179512"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conocer la historia del perfume y los árabes es importante mencionar al filósofo y médico árabe Avicena, quién en el siglo X, introdujo en el mundo musulmán el agua de rosas, un elemento de simbología de pureza para el pueblo musulmán y que además se utilizaba para aromatizar los hogares.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38000">
        <p14:vortex dir="r"/>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out)">
                                      <p:cBhvr>
                                        <p:cTn id="7" dur="4000"/>
                                        <p:tgtEl>
                                          <p:spTgt spid="2"/>
                                        </p:tgtEl>
                                      </p:cBhvr>
                                    </p:animEffect>
                                  </p:childTnLst>
                                </p:cTn>
                              </p:par>
                              <p:par>
                                <p:cTn id="8" presetID="17" presetClass="entr" presetSubtype="1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4000" fill="hold"/>
                                        <p:tgtEl>
                                          <p:spTgt spid="3"/>
                                        </p:tgtEl>
                                        <p:attrNameLst>
                                          <p:attrName>ppt_w</p:attrName>
                                        </p:attrNameLst>
                                      </p:cBhvr>
                                      <p:tavLst>
                                        <p:tav tm="0">
                                          <p:val>
                                            <p:fltVal val="0"/>
                                          </p:val>
                                        </p:tav>
                                        <p:tav tm="100000">
                                          <p:val>
                                            <p:strVal val="#ppt_w"/>
                                          </p:val>
                                        </p:tav>
                                      </p:tavLst>
                                    </p:anim>
                                    <p:anim calcmode="lin" valueType="num">
                                      <p:cBhvr>
                                        <p:cTn id="11" dur="4000" fill="hold"/>
                                        <p:tgtEl>
                                          <p:spTgt spid="3"/>
                                        </p:tgtEl>
                                        <p:attrNameLst>
                                          <p:attrName>ppt_h</p:attrName>
                                        </p:attrNameLst>
                                      </p:cBhvr>
                                      <p:tavLst>
                                        <p:tav tm="0">
                                          <p:val>
                                            <p:strVal val="#ppt_h"/>
                                          </p:val>
                                        </p:tav>
                                        <p:tav tm="100000">
                                          <p:val>
                                            <p:strVal val="#ppt_h"/>
                                          </p:val>
                                        </p:tav>
                                      </p:tavLst>
                                    </p:anim>
                                  </p:childTnLst>
                                </p:cTn>
                              </p:par>
                              <p:par>
                                <p:cTn id="12" presetID="5" presetClass="entr" presetSubtype="10"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checkerboard(across)">
                                      <p:cBhvr>
                                        <p:cTn id="14" dur="4000"/>
                                        <p:tgtEl>
                                          <p:spTgt spid="3"/>
                                        </p:tgtEl>
                                      </p:cBhvr>
                                    </p:animEffect>
                                  </p:childTnLst>
                                </p:cTn>
                              </p:par>
                            </p:childTnLst>
                          </p:cTn>
                        </p:par>
                        <p:par>
                          <p:cTn id="15" fill="hold">
                            <p:stCondLst>
                              <p:cond delay="4000"/>
                            </p:stCondLst>
                            <p:childTnLst>
                              <p:par>
                                <p:cTn id="16" presetID="23" presetClass="entr" presetSubtype="16"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2000" fill="hold"/>
                                        <p:tgtEl>
                                          <p:spTgt spid="4"/>
                                        </p:tgtEl>
                                        <p:attrNameLst>
                                          <p:attrName>ppt_w</p:attrName>
                                        </p:attrNameLst>
                                      </p:cBhvr>
                                      <p:tavLst>
                                        <p:tav tm="0">
                                          <p:val>
                                            <p:fltVal val="0"/>
                                          </p:val>
                                        </p:tav>
                                        <p:tav tm="100000">
                                          <p:val>
                                            <p:strVal val="#ppt_w"/>
                                          </p:val>
                                        </p:tav>
                                      </p:tavLst>
                                    </p:anim>
                                    <p:anim calcmode="lin" valueType="num">
                                      <p:cBhvr>
                                        <p:cTn id="19" dur="2000" fill="hold"/>
                                        <p:tgtEl>
                                          <p:spTgt spid="4"/>
                                        </p:tgtEl>
                                        <p:attrNameLst>
                                          <p:attrName>ppt_h</p:attrName>
                                        </p:attrNameLst>
                                      </p:cBhvr>
                                      <p:tavLst>
                                        <p:tav tm="0">
                                          <p:val>
                                            <p:fltVal val="0"/>
                                          </p:val>
                                        </p:tav>
                                        <p:tav tm="100000">
                                          <p:val>
                                            <p:strVal val="#ppt_h"/>
                                          </p:val>
                                        </p:tav>
                                      </p:tavLst>
                                    </p:anim>
                                  </p:childTnLst>
                                </p:cTn>
                              </p:par>
                            </p:childTnLst>
                          </p:cTn>
                        </p:par>
                        <p:par>
                          <p:cTn id="20" fill="hold">
                            <p:stCondLst>
                              <p:cond delay="6000"/>
                            </p:stCondLst>
                            <p:childTnLst>
                              <p:par>
                                <p:cTn id="21" presetID="40" presetClass="entr" presetSubtype="0" fill="hold" grpId="0" nodeType="afterEffect">
                                  <p:stCondLst>
                                    <p:cond delay="50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619250" y="0"/>
            <a:ext cx="5976938" cy="889000"/>
          </a:xfrm>
          <a:prstGeom prst="rect">
            <a:avLst/>
          </a:prstGeom>
        </p:spPr>
        <p:txBody>
          <a:bodyPr wrap="none" fromWordArt="1">
            <a:prstTxWarp prst="textCanUp">
              <a:avLst>
                <a:gd name="adj" fmla="val 66667"/>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2411761" y="937287"/>
            <a:ext cx="4105275" cy="573087"/>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9092" name="WordArt 4"/>
          <p:cNvSpPr>
            <a:spLocks noChangeArrowheads="1" noChangeShapeType="1" noTextEdit="1"/>
          </p:cNvSpPr>
          <p:nvPr/>
        </p:nvSpPr>
        <p:spPr bwMode="auto">
          <a:xfrm>
            <a:off x="1547664" y="1705372"/>
            <a:ext cx="6121400" cy="766813"/>
          </a:xfrm>
          <a:prstGeom prst="rect">
            <a:avLst/>
          </a:prstGeom>
        </p:spPr>
        <p:txBody>
          <a:bodyPr wrap="none" fromWordArt="1">
            <a:prstTxWarp prst="textCanDown">
              <a:avLst>
                <a:gd name="adj" fmla="val 7515"/>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Cuando salga la Luna (Los Puntos)</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endParaRPr lang="es-ES" sz="32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endParaRPr>
          </a:p>
        </p:txBody>
      </p:sp>
      <p:sp>
        <p:nvSpPr>
          <p:cNvPr id="89094" name="WordArt 6"/>
          <p:cNvSpPr>
            <a:spLocks noChangeArrowheads="1" noChangeShapeType="1" noTextEdit="1"/>
          </p:cNvSpPr>
          <p:nvPr/>
        </p:nvSpPr>
        <p:spPr bwMode="auto">
          <a:xfrm>
            <a:off x="1115616" y="3721596"/>
            <a:ext cx="6911975" cy="720726"/>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a:ln w="12700">
                  <a:solidFill>
                    <a:srgbClr val="000099"/>
                  </a:solidFill>
                  <a:round/>
                  <a:headEnd/>
                  <a:tailEnd/>
                </a:ln>
                <a:solidFill>
                  <a:srgbClr val="33CCFF"/>
                </a:solidFill>
                <a:effectLst>
                  <a:reflection blurRad="6350" stA="60000" endA="900" endPos="58000" dir="5400000" sy="-100000" algn="bl" rotWithShape="0"/>
                </a:effectLst>
                <a:latin typeface="High Tower Text"/>
              </a:rPr>
              <a:t>- </a:t>
            </a:r>
            <a:r>
              <a:rPr lang="es-ES" sz="3600" kern="10" spc="-360" dirty="0"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 Gloria (</a:t>
            </a:r>
            <a:r>
              <a:rPr lang="es-ES" sz="3600" kern="10" spc="-360" dirty="0" err="1"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Umberto</a:t>
            </a:r>
            <a:r>
              <a:rPr lang="es-ES" sz="3600" kern="10" spc="-360" dirty="0"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 </a:t>
            </a:r>
            <a:r>
              <a:rPr lang="es-ES" sz="3600" kern="10" spc="-360" dirty="0" err="1"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Tozzi</a:t>
            </a:r>
            <a:r>
              <a:rPr lang="es-ES" sz="3600" kern="10" spc="-360" dirty="0"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a:t>
            </a:r>
            <a:r>
              <a:rPr lang="es-ES" sz="3600" kern="10" spc="-360" dirty="0" smtClean="0">
                <a:ln w="12700">
                  <a:solidFill>
                    <a:srgbClr val="000099"/>
                  </a:solidFill>
                  <a:round/>
                  <a:headEnd/>
                  <a:tailEnd/>
                </a:ln>
                <a:solidFill>
                  <a:srgbClr val="33CCFF"/>
                </a:solidFill>
                <a:latin typeface="High Tower Text"/>
              </a:rPr>
              <a:t>    </a:t>
            </a:r>
            <a:endParaRPr lang="es-ES" sz="3600" kern="10" spc="-360" dirty="0">
              <a:ln w="12700">
                <a:solidFill>
                  <a:srgbClr val="000099"/>
                </a:solidFill>
                <a:round/>
                <a:headEnd/>
                <a:tailEnd/>
              </a:ln>
              <a:solidFill>
                <a:srgbClr val="33CCFF"/>
              </a:solidFill>
              <a:latin typeface="High Tower Text"/>
            </a:endParaRPr>
          </a:p>
        </p:txBody>
      </p:sp>
      <p:sp>
        <p:nvSpPr>
          <p:cNvPr id="75787" name="WordArt 11"/>
          <p:cNvSpPr>
            <a:spLocks noChangeArrowheads="1" noChangeShapeType="1" noTextEdit="1"/>
          </p:cNvSpPr>
          <p:nvPr/>
        </p:nvSpPr>
        <p:spPr bwMode="auto">
          <a:xfrm>
            <a:off x="1475656" y="2785492"/>
            <a:ext cx="6048375" cy="593726"/>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Flamenco (Los Brincos)</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endParaRPr>
          </a:p>
        </p:txBody>
      </p:sp>
      <p:sp>
        <p:nvSpPr>
          <p:cNvPr id="7" name="WordArt 4"/>
          <p:cNvSpPr>
            <a:spLocks noChangeArrowheads="1" noChangeShapeType="1" noTextEdit="1"/>
          </p:cNvSpPr>
          <p:nvPr/>
        </p:nvSpPr>
        <p:spPr bwMode="auto">
          <a:xfrm>
            <a:off x="1259632" y="4513684"/>
            <a:ext cx="7776864" cy="766813"/>
          </a:xfrm>
          <a:prstGeom prst="rect">
            <a:avLst/>
          </a:prstGeom>
        </p:spPr>
        <p:txBody>
          <a:bodyPr wrap="none" fromWordArt="1">
            <a:prstTxWarp prst="textCanDown">
              <a:avLst>
                <a:gd name="adj" fmla="val 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Si no te hubieras ido (Tamara)</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endParaRPr lang="es-ES" sz="32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endParaRPr>
          </a:p>
        </p:txBody>
      </p:sp>
    </p:spTree>
  </p:cSld>
  <p:clrMapOvr>
    <a:masterClrMapping/>
  </p:clrMapOvr>
  <mc:AlternateContent xmlns:mc="http://schemas.openxmlformats.org/markup-compatibility/2006">
    <mc:Choice xmlns:p14="http://schemas.microsoft.com/office/powerpoint/2010/main" Requires="p14">
      <p:transition spd="slow" p14:dur="3250" advTm="20000">
        <p14:vortex dir="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42" presetClass="entr" presetSubtype="0" fill="hold" nodeType="afterEffect">
                                  <p:stCondLst>
                                    <p:cond delay="500"/>
                                  </p:stCondLst>
                                  <p:childTnLst>
                                    <p:set>
                                      <p:cBhvr>
                                        <p:cTn id="21" dur="1" fill="hold">
                                          <p:stCondLst>
                                            <p:cond delay="0"/>
                                          </p:stCondLst>
                                        </p:cTn>
                                        <p:tgtEl>
                                          <p:spTgt spid="89092"/>
                                        </p:tgtEl>
                                        <p:attrNameLst>
                                          <p:attrName>style.visibility</p:attrName>
                                        </p:attrNameLst>
                                      </p:cBhvr>
                                      <p:to>
                                        <p:strVal val="visible"/>
                                      </p:to>
                                    </p:set>
                                    <p:animEffect transition="in" filter="fade">
                                      <p:cBhvr>
                                        <p:cTn id="22" dur="2000"/>
                                        <p:tgtEl>
                                          <p:spTgt spid="89092"/>
                                        </p:tgtEl>
                                      </p:cBhvr>
                                    </p:animEffect>
                                    <p:anim calcmode="lin" valueType="num">
                                      <p:cBhvr>
                                        <p:cTn id="23" dur="2000" fill="hold"/>
                                        <p:tgtEl>
                                          <p:spTgt spid="89092"/>
                                        </p:tgtEl>
                                        <p:attrNameLst>
                                          <p:attrName>ppt_x</p:attrName>
                                        </p:attrNameLst>
                                      </p:cBhvr>
                                      <p:tavLst>
                                        <p:tav tm="0">
                                          <p:val>
                                            <p:strVal val="#ppt_x"/>
                                          </p:val>
                                        </p:tav>
                                        <p:tav tm="100000">
                                          <p:val>
                                            <p:strVal val="#ppt_x"/>
                                          </p:val>
                                        </p:tav>
                                      </p:tavLst>
                                    </p:anim>
                                    <p:anim calcmode="lin" valueType="num">
                                      <p:cBhvr>
                                        <p:cTn id="24" dur="2000" fill="hold"/>
                                        <p:tgtEl>
                                          <p:spTgt spid="89092"/>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17" presetClass="entr" presetSubtype="10" fill="hold" nodeType="afterEffect">
                                  <p:stCondLst>
                                    <p:cond delay="500"/>
                                  </p:stCondLst>
                                  <p:childTnLst>
                                    <p:set>
                                      <p:cBhvr>
                                        <p:cTn id="27" dur="1" fill="hold">
                                          <p:stCondLst>
                                            <p:cond delay="0"/>
                                          </p:stCondLst>
                                        </p:cTn>
                                        <p:tgtEl>
                                          <p:spTgt spid="75787"/>
                                        </p:tgtEl>
                                        <p:attrNameLst>
                                          <p:attrName>style.visibility</p:attrName>
                                        </p:attrNameLst>
                                      </p:cBhvr>
                                      <p:to>
                                        <p:strVal val="visible"/>
                                      </p:to>
                                    </p:set>
                                    <p:anim calcmode="lin" valueType="num">
                                      <p:cBhvr>
                                        <p:cTn id="28" dur="2000" fill="hold"/>
                                        <p:tgtEl>
                                          <p:spTgt spid="75787"/>
                                        </p:tgtEl>
                                        <p:attrNameLst>
                                          <p:attrName>ppt_w</p:attrName>
                                        </p:attrNameLst>
                                      </p:cBhvr>
                                      <p:tavLst>
                                        <p:tav tm="0">
                                          <p:val>
                                            <p:fltVal val="0"/>
                                          </p:val>
                                        </p:tav>
                                        <p:tav tm="100000">
                                          <p:val>
                                            <p:strVal val="#ppt_w"/>
                                          </p:val>
                                        </p:tav>
                                      </p:tavLst>
                                    </p:anim>
                                    <p:anim calcmode="lin" valueType="num">
                                      <p:cBhvr>
                                        <p:cTn id="29" dur="2000" fill="hold"/>
                                        <p:tgtEl>
                                          <p:spTgt spid="75787"/>
                                        </p:tgtEl>
                                        <p:attrNameLst>
                                          <p:attrName>ppt_h</p:attrName>
                                        </p:attrNameLst>
                                      </p:cBhvr>
                                      <p:tavLst>
                                        <p:tav tm="0">
                                          <p:val>
                                            <p:strVal val="#ppt_h"/>
                                          </p:val>
                                        </p:tav>
                                        <p:tav tm="100000">
                                          <p:val>
                                            <p:strVal val="#ppt_h"/>
                                          </p:val>
                                        </p:tav>
                                      </p:tavLst>
                                    </p:anim>
                                  </p:childTnLst>
                                </p:cTn>
                              </p:par>
                            </p:childTnLst>
                          </p:cTn>
                        </p:par>
                        <p:par>
                          <p:cTn id="30" fill="hold">
                            <p:stCondLst>
                              <p:cond delay="9500"/>
                            </p:stCondLst>
                            <p:childTnLst>
                              <p:par>
                                <p:cTn id="31" presetID="35" presetClass="entr" presetSubtype="0" fill="hold" nodeType="afterEffect">
                                  <p:stCondLst>
                                    <p:cond delay="500"/>
                                  </p:stCondLst>
                                  <p:childTnLst>
                                    <p:set>
                                      <p:cBhvr>
                                        <p:cTn id="32" dur="1" fill="hold">
                                          <p:stCondLst>
                                            <p:cond delay="0"/>
                                          </p:stCondLst>
                                        </p:cTn>
                                        <p:tgtEl>
                                          <p:spTgt spid="89094"/>
                                        </p:tgtEl>
                                        <p:attrNameLst>
                                          <p:attrName>style.visibility</p:attrName>
                                        </p:attrNameLst>
                                      </p:cBhvr>
                                      <p:to>
                                        <p:strVal val="visible"/>
                                      </p:to>
                                    </p:set>
                                    <p:animEffect transition="in" filter="fade">
                                      <p:cBhvr>
                                        <p:cTn id="33" dur="2000"/>
                                        <p:tgtEl>
                                          <p:spTgt spid="89094"/>
                                        </p:tgtEl>
                                      </p:cBhvr>
                                    </p:animEffect>
                                    <p:anim calcmode="lin" valueType="num">
                                      <p:cBhvr>
                                        <p:cTn id="34" dur="2000" fill="hold"/>
                                        <p:tgtEl>
                                          <p:spTgt spid="89094"/>
                                        </p:tgtEl>
                                        <p:attrNameLst>
                                          <p:attrName>style.rotation</p:attrName>
                                        </p:attrNameLst>
                                      </p:cBhvr>
                                      <p:tavLst>
                                        <p:tav tm="0">
                                          <p:val>
                                            <p:fltVal val="720"/>
                                          </p:val>
                                        </p:tav>
                                        <p:tav tm="100000">
                                          <p:val>
                                            <p:fltVal val="0"/>
                                          </p:val>
                                        </p:tav>
                                      </p:tavLst>
                                    </p:anim>
                                    <p:anim calcmode="lin" valueType="num">
                                      <p:cBhvr>
                                        <p:cTn id="35" dur="2000" fill="hold"/>
                                        <p:tgtEl>
                                          <p:spTgt spid="89094"/>
                                        </p:tgtEl>
                                        <p:attrNameLst>
                                          <p:attrName>ppt_h</p:attrName>
                                        </p:attrNameLst>
                                      </p:cBhvr>
                                      <p:tavLst>
                                        <p:tav tm="0">
                                          <p:val>
                                            <p:fltVal val="0"/>
                                          </p:val>
                                        </p:tav>
                                        <p:tav tm="100000">
                                          <p:val>
                                            <p:strVal val="#ppt_h"/>
                                          </p:val>
                                        </p:tav>
                                      </p:tavLst>
                                    </p:anim>
                                    <p:anim calcmode="lin" valueType="num">
                                      <p:cBhvr>
                                        <p:cTn id="36" dur="2000" fill="hold"/>
                                        <p:tgtEl>
                                          <p:spTgt spid="89094"/>
                                        </p:tgtEl>
                                        <p:attrNameLst>
                                          <p:attrName>ppt_w</p:attrName>
                                        </p:attrNameLst>
                                      </p:cBhvr>
                                      <p:tavLst>
                                        <p:tav tm="0">
                                          <p:val>
                                            <p:fltVal val="0"/>
                                          </p:val>
                                        </p:tav>
                                        <p:tav tm="100000">
                                          <p:val>
                                            <p:strVal val="#ppt_w"/>
                                          </p:val>
                                        </p:tav>
                                      </p:tavLst>
                                    </p:anim>
                                  </p:childTnLst>
                                </p:cTn>
                              </p:par>
                              <p:par>
                                <p:cTn id="37" presetID="23" presetClass="entr" presetSubtype="16" fill="hold" nodeType="withEffect">
                                  <p:stCondLst>
                                    <p:cond delay="500"/>
                                  </p:stCondLst>
                                  <p:childTnLst>
                                    <p:set>
                                      <p:cBhvr>
                                        <p:cTn id="38" dur="1" fill="hold">
                                          <p:stCondLst>
                                            <p:cond delay="0"/>
                                          </p:stCondLst>
                                        </p:cTn>
                                        <p:tgtEl>
                                          <p:spTgt spid="89094"/>
                                        </p:tgtEl>
                                        <p:attrNameLst>
                                          <p:attrName>style.visibility</p:attrName>
                                        </p:attrNameLst>
                                      </p:cBhvr>
                                      <p:to>
                                        <p:strVal val="visible"/>
                                      </p:to>
                                    </p:set>
                                    <p:anim calcmode="lin" valueType="num">
                                      <p:cBhvr>
                                        <p:cTn id="39" dur="2000" fill="hold"/>
                                        <p:tgtEl>
                                          <p:spTgt spid="89094"/>
                                        </p:tgtEl>
                                        <p:attrNameLst>
                                          <p:attrName>ppt_w</p:attrName>
                                        </p:attrNameLst>
                                      </p:cBhvr>
                                      <p:tavLst>
                                        <p:tav tm="0">
                                          <p:val>
                                            <p:fltVal val="0"/>
                                          </p:val>
                                        </p:tav>
                                        <p:tav tm="100000">
                                          <p:val>
                                            <p:strVal val="#ppt_w"/>
                                          </p:val>
                                        </p:tav>
                                      </p:tavLst>
                                    </p:anim>
                                    <p:anim calcmode="lin" valueType="num">
                                      <p:cBhvr>
                                        <p:cTn id="40" dur="2000" fill="hold"/>
                                        <p:tgtEl>
                                          <p:spTgt spid="89094"/>
                                        </p:tgtEl>
                                        <p:attrNameLst>
                                          <p:attrName>ppt_h</p:attrName>
                                        </p:attrNameLst>
                                      </p:cBhvr>
                                      <p:tavLst>
                                        <p:tav tm="0">
                                          <p:val>
                                            <p:fltVal val="0"/>
                                          </p:val>
                                        </p:tav>
                                        <p:tav tm="100000">
                                          <p:val>
                                            <p:strVal val="#ppt_h"/>
                                          </p:val>
                                        </p:tav>
                                      </p:tavLst>
                                    </p:anim>
                                  </p:childTnLst>
                                </p:cTn>
                              </p:par>
                            </p:childTnLst>
                          </p:cTn>
                        </p:par>
                        <p:par>
                          <p:cTn id="41" fill="hold">
                            <p:stCondLst>
                              <p:cond delay="12000"/>
                            </p:stCondLst>
                            <p:childTnLst>
                              <p:par>
                                <p:cTn id="42" presetID="42" presetClass="entr" presetSubtype="0" fill="hold" nodeType="afterEffect">
                                  <p:stCondLst>
                                    <p:cond delay="500"/>
                                  </p:stCondLst>
                                  <p:childTnLst>
                                    <p:set>
                                      <p:cBhvr>
                                        <p:cTn id="43" dur="1" fill="hold">
                                          <p:stCondLst>
                                            <p:cond delay="0"/>
                                          </p:stCondLst>
                                        </p:cTn>
                                        <p:tgtEl>
                                          <p:spTgt spid="7"/>
                                        </p:tgtEl>
                                        <p:attrNameLst>
                                          <p:attrName>style.visibility</p:attrName>
                                        </p:attrNameLst>
                                      </p:cBhvr>
                                      <p:to>
                                        <p:strVal val="visible"/>
                                      </p:to>
                                    </p:set>
                                    <p:animEffect transition="in" filter="fade">
                                      <p:cBhvr>
                                        <p:cTn id="44" dur="2000"/>
                                        <p:tgtEl>
                                          <p:spTgt spid="7"/>
                                        </p:tgtEl>
                                      </p:cBhvr>
                                    </p:animEffect>
                                    <p:anim calcmode="lin" valueType="num">
                                      <p:cBhvr>
                                        <p:cTn id="45" dur="2000" fill="hold"/>
                                        <p:tgtEl>
                                          <p:spTgt spid="7"/>
                                        </p:tgtEl>
                                        <p:attrNameLst>
                                          <p:attrName>ppt_x</p:attrName>
                                        </p:attrNameLst>
                                      </p:cBhvr>
                                      <p:tavLst>
                                        <p:tav tm="0">
                                          <p:val>
                                            <p:strVal val="#ppt_x"/>
                                          </p:val>
                                        </p:tav>
                                        <p:tav tm="100000">
                                          <p:val>
                                            <p:strVal val="#ppt_x"/>
                                          </p:val>
                                        </p:tav>
                                      </p:tavLst>
                                    </p:anim>
                                    <p:anim calcmode="lin" valueType="num">
                                      <p:cBhvr>
                                        <p:cTn id="46" dur="2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2054"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39919631"/>
      </p:ext>
    </p:extLst>
  </p:cSld>
  <p:clrMapOvr>
    <a:masterClrMapping/>
  </p:clrMapOvr>
  <mc:AlternateContent xmlns:mc="http://schemas.openxmlformats.org/markup-compatibility/2006">
    <mc:Choice xmlns:p14="http://schemas.microsoft.com/office/powerpoint/2010/main" Requires="p14">
      <p:transition spd="slow" p14:dur="35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NATURALEZA CAUTIVADOR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-NATURALEZA CAUTIVADORA-</Template>
  <TotalTime>0</TotalTime>
  <Words>2950</Words>
  <Application>Microsoft Office PowerPoint</Application>
  <PresentationFormat>Presentación en pantalla (16:10)</PresentationFormat>
  <Paragraphs>116</Paragraphs>
  <Slides>51</Slides>
  <Notes>1</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51</vt:i4>
      </vt:variant>
    </vt:vector>
  </HeadingPairs>
  <TitlesOfParts>
    <vt:vector size="60" baseType="lpstr">
      <vt:lpstr>Arial</vt:lpstr>
      <vt:lpstr>Arial Black</vt:lpstr>
      <vt:lpstr>Calibri</vt:lpstr>
      <vt:lpstr>High Tower Text</vt:lpstr>
      <vt:lpstr>Kristen ITC</vt:lpstr>
      <vt:lpstr>Lucida Bright</vt:lpstr>
      <vt:lpstr>Times New Roman</vt:lpstr>
      <vt:lpstr>-NATURALEZA CAUTIVADORA-</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6</cp:revision>
  <dcterms:created xsi:type="dcterms:W3CDTF">2015-02-16T23:15:39Z</dcterms:created>
  <dcterms:modified xsi:type="dcterms:W3CDTF">2024-04-10T21:55:07Z</dcterms:modified>
</cp:coreProperties>
</file>