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 id="2147483684" r:id="rId2"/>
  </p:sldMasterIdLst>
  <p:notesMasterIdLst>
    <p:notesMasterId r:id="rId53"/>
  </p:notesMasterIdLst>
  <p:sldIdLst>
    <p:sldId id="280" r:id="rId3"/>
    <p:sldId id="289" r:id="rId4"/>
    <p:sldId id="256" r:id="rId5"/>
    <p:sldId id="290" r:id="rId6"/>
    <p:sldId id="308" r:id="rId7"/>
    <p:sldId id="311" r:id="rId8"/>
    <p:sldId id="279" r:id="rId9"/>
    <p:sldId id="305" r:id="rId10"/>
    <p:sldId id="298" r:id="rId11"/>
    <p:sldId id="281" r:id="rId12"/>
    <p:sldId id="276" r:id="rId13"/>
    <p:sldId id="275" r:id="rId14"/>
    <p:sldId id="291" r:id="rId15"/>
    <p:sldId id="274" r:id="rId16"/>
    <p:sldId id="292" r:id="rId17"/>
    <p:sldId id="306" r:id="rId18"/>
    <p:sldId id="293" r:id="rId19"/>
    <p:sldId id="271" r:id="rId20"/>
    <p:sldId id="270" r:id="rId21"/>
    <p:sldId id="304" r:id="rId22"/>
    <p:sldId id="309" r:id="rId23"/>
    <p:sldId id="316" r:id="rId24"/>
    <p:sldId id="269" r:id="rId25"/>
    <p:sldId id="314" r:id="rId26"/>
    <p:sldId id="268" r:id="rId27"/>
    <p:sldId id="303" r:id="rId28"/>
    <p:sldId id="312" r:id="rId29"/>
    <p:sldId id="317" r:id="rId30"/>
    <p:sldId id="301" r:id="rId31"/>
    <p:sldId id="267" r:id="rId32"/>
    <p:sldId id="302" r:id="rId33"/>
    <p:sldId id="266" r:id="rId34"/>
    <p:sldId id="265" r:id="rId35"/>
    <p:sldId id="262" r:id="rId36"/>
    <p:sldId id="295" r:id="rId37"/>
    <p:sldId id="261" r:id="rId38"/>
    <p:sldId id="260" r:id="rId39"/>
    <p:sldId id="259" r:id="rId40"/>
    <p:sldId id="296" r:id="rId41"/>
    <p:sldId id="307" r:id="rId42"/>
    <p:sldId id="258" r:id="rId43"/>
    <p:sldId id="283" r:id="rId44"/>
    <p:sldId id="282" r:id="rId45"/>
    <p:sldId id="284" r:id="rId46"/>
    <p:sldId id="287" r:id="rId47"/>
    <p:sldId id="294" r:id="rId48"/>
    <p:sldId id="285" r:id="rId49"/>
    <p:sldId id="297" r:id="rId50"/>
    <p:sldId id="288" r:id="rId51"/>
    <p:sldId id="318" r:id="rId5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zpxyieL7GffFyfwjRohPA" hashData="0x+cBMU0hPpY9xVSTeiHbd37cK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8A0000"/>
    <a:srgbClr val="990033"/>
    <a:srgbClr val="CC0066"/>
    <a:srgbClr val="7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253" autoAdjust="0"/>
    <p:restoredTop sz="97227" autoAdjust="0"/>
  </p:normalViewPr>
  <p:slideViewPr>
    <p:cSldViewPr>
      <p:cViewPr>
        <p:scale>
          <a:sx n="50" d="100"/>
          <a:sy n="50" d="100"/>
        </p:scale>
        <p:origin x="-1128"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73F475-9777-4A78-9A7B-2EB8C1272AE9}" type="datetimeFigureOut">
              <a:rPr lang="es-ES" smtClean="0"/>
              <a:pPr/>
              <a:t>20/05/2012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B5DF29-D1E8-45C7-A5E3-F3AF9E85051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B5DF29-D1E8-45C7-A5E3-F3AF9E850516}" type="slidenum">
              <a:rPr lang="es-ES" smtClean="0"/>
              <a:pPr/>
              <a:t>44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9" name="8 Rectángulo"/>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s-ES" smtClean="0"/>
              <a:t>Haga clic para modificar el estilo de título del patrón</a:t>
            </a:r>
            <a:endParaRPr kumimoji="0" lang="en-US"/>
          </a:p>
        </p:txBody>
      </p:sp>
      <p:sp>
        <p:nvSpPr>
          <p:cNvPr id="3" name="2 Subtítulo"/>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s-ES" smtClean="0"/>
              <a:t>Haga clic para modificar el estilo de subtítulo del patrón</a:t>
            </a:r>
            <a:endParaRPr kumimoji="0" lang="en-US"/>
          </a:p>
        </p:txBody>
      </p:sp>
      <p:sp>
        <p:nvSpPr>
          <p:cNvPr id="4" name="3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
        <p:nvSpPr>
          <p:cNvPr id="10" name="9 Rectángulo"/>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155448"/>
            <a:ext cx="8229600" cy="1252728"/>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9" name="8 Rectángulo"/>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11 Rectángulo"/>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texto"/>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s-ES" smtClean="0"/>
              <a:t>Haga clic para modificar el estilo de texto del patrón</a:t>
            </a:r>
          </a:p>
        </p:txBody>
      </p:sp>
      <p:sp>
        <p:nvSpPr>
          <p:cNvPr id="6" name="5 Marcador de contenido"/>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texto"/>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
        <p:nvSpPr>
          <p:cNvPr id="12" name="11 Rectángulo"/>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164592" y="1170432"/>
            <a:ext cx="2523744" cy="201168"/>
          </a:xfrm>
        </p:spPr>
        <p:txBody>
          <a:bodyPr/>
          <a:lstStyle/>
          <a:p>
            <a:fld id="{A8A3DE2E-2AD3-4AEC-974F-F6DD8E3E9DBA}" type="datetimeFigureOut">
              <a:rPr lang="es-ES" smtClean="0"/>
              <a:pPr/>
              <a:t>20/05/2012</a:t>
            </a:fld>
            <a:endParaRPr lang="es-ES"/>
          </a:p>
        </p:txBody>
      </p:sp>
      <p:sp>
        <p:nvSpPr>
          <p:cNvPr id="11" name="10 Rectángulo"/>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5 Marcador de pie de página"/>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s-ES"/>
          </a:p>
        </p:txBody>
      </p:sp>
      <p:sp>
        <p:nvSpPr>
          <p:cNvPr id="7" name="6 Marcador de número de diapositiva"/>
          <p:cNvSpPr>
            <a:spLocks noGrp="1"/>
          </p:cNvSpPr>
          <p:nvPr>
            <p:ph type="sldNum" sz="quarter" idx="12"/>
          </p:nvPr>
        </p:nvSpPr>
        <p:spPr>
          <a:xfrm>
            <a:off x="8339328" y="1170432"/>
            <a:ext cx="733864" cy="201168"/>
          </a:xfrm>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9" name="8 Rectángulo"/>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7 Rectángulo"/>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vertical"/>
          <p:cNvSpPr>
            <a:spLocks noGrp="1"/>
          </p:cNvSpPr>
          <p:nvPr>
            <p:ph type="title" orient="vert"/>
          </p:nvPr>
        </p:nvSpPr>
        <p:spPr>
          <a:xfrm>
            <a:off x="6781800" y="274640"/>
            <a:ext cx="19050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04800"/>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8A3DE2E-2AD3-4AEC-974F-F6DD8E3E9DBA}" type="datetimeFigureOut">
              <a:rPr lang="es-ES" smtClean="0"/>
              <a:pPr/>
              <a:t>20/05/2012</a:t>
            </a:fld>
            <a:endParaRPr lang="es-ES"/>
          </a:p>
        </p:txBody>
      </p:sp>
      <p:sp>
        <p:nvSpPr>
          <p:cNvPr id="5" name="4 Marcador de pie de página"/>
          <p:cNvSpPr>
            <a:spLocks noGrp="1"/>
          </p:cNvSpPr>
          <p:nvPr>
            <p:ph type="ftr" sz="quarter" idx="11"/>
          </p:nvPr>
        </p:nvSpPr>
        <p:spPr>
          <a:xfrm>
            <a:off x="2640597" y="6377459"/>
            <a:ext cx="3836404" cy="365125"/>
          </a:xfrm>
        </p:spPr>
        <p:txBody>
          <a:bodyPr/>
          <a:lstStyle/>
          <a:p>
            <a:endParaRPr lang="es-ES"/>
          </a:p>
        </p:txBody>
      </p:sp>
      <p:sp>
        <p:nvSpPr>
          <p:cNvPr id="6" name="5 Marcador de número de diapositiva"/>
          <p:cNvSpPr>
            <a:spLocks noGrp="1"/>
          </p:cNvSpPr>
          <p:nvPr>
            <p:ph type="sldNum" sz="quarter" idx="12"/>
          </p:nvPr>
        </p:nvSpPr>
        <p:spPr/>
        <p:txBody>
          <a:bodyPr/>
          <a:lstStyle/>
          <a:p>
            <a:fld id="{7FE5EA13-A22B-4EF4-9DF7-1E8F362415C8}"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B0E57B6-72FE-4E33-A205-AC663E1B99B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 name="9 Rectángulo"/>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6 Rectángulo"/>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Marcador de título"/>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4" name="3 Marcador de fecha"/>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A8A3DE2E-2AD3-4AEC-974F-F6DD8E3E9DBA}" type="datetimeFigureOut">
              <a:rPr lang="es-ES" smtClean="0"/>
              <a:pPr/>
              <a:t>20/05/2012</a:t>
            </a:fld>
            <a:endParaRPr lang="es-ES"/>
          </a:p>
        </p:txBody>
      </p:sp>
      <p:sp>
        <p:nvSpPr>
          <p:cNvPr id="5" name="4 Marcador de pie de página"/>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s-ES"/>
          </a:p>
        </p:txBody>
      </p:sp>
      <p:sp>
        <p:nvSpPr>
          <p:cNvPr id="6" name="5 Marcador de número de diapositiva"/>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FE5EA13-A22B-4EF4-9DF7-1E8F362415C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Tm="1400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F530C14-4AF7-4782-86D1-BF21CCA7FC4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hyperlink" Target="http://milespowerpoints.ourtoolbar.com/" TargetMode="External"/><Relationship Id="rId4" Type="http://schemas.openxmlformats.org/officeDocument/2006/relationships/image" Target="../media/image48.png"/></Relationships>
</file>

<file path=ppt/slides/_rels/slide5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50.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51.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52.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memoirs_of_a_geisha.jpg"/>
          <p:cNvPicPr>
            <a:picLocks noChangeAspect="1"/>
          </p:cNvPicPr>
          <p:nvPr/>
        </p:nvPicPr>
        <p:blipFill>
          <a:blip r:embed="rId3">
            <a:lum bright="-10000" contrast="20000"/>
          </a:blip>
          <a:srcRect b="16666"/>
          <a:stretch>
            <a:fillRect/>
          </a:stretch>
        </p:blipFill>
        <p:spPr>
          <a:xfrm>
            <a:off x="2800323" y="0"/>
            <a:ext cx="6343677" cy="6858000"/>
          </a:xfrm>
          <a:prstGeom prst="rect">
            <a:avLst/>
          </a:prstGeom>
        </p:spPr>
      </p:pic>
      <p:pic>
        <p:nvPicPr>
          <p:cNvPr id="5" name="4 Imagen" descr="Imagen1.jpg"/>
          <p:cNvPicPr>
            <a:picLocks noChangeAspect="1"/>
          </p:cNvPicPr>
          <p:nvPr/>
        </p:nvPicPr>
        <p:blipFill>
          <a:blip r:embed="rId4">
            <a:grayscl/>
          </a:blip>
          <a:stretch>
            <a:fillRect/>
          </a:stretch>
        </p:blipFill>
        <p:spPr>
          <a:xfrm>
            <a:off x="2803240" y="0"/>
            <a:ext cx="6340760" cy="6858000"/>
          </a:xfrm>
          <a:prstGeom prst="rect">
            <a:avLst/>
          </a:prstGeom>
          <a:effectLst>
            <a:softEdge rad="127000"/>
          </a:effectLst>
        </p:spPr>
      </p:pic>
      <p:sp>
        <p:nvSpPr>
          <p:cNvPr id="6" name="5 CuadroTexto"/>
          <p:cNvSpPr txBox="1"/>
          <p:nvPr/>
        </p:nvSpPr>
        <p:spPr>
          <a:xfrm>
            <a:off x="714348" y="1000108"/>
            <a:ext cx="1107996" cy="646331"/>
          </a:xfrm>
          <a:prstGeom prst="rect">
            <a:avLst/>
          </a:prstGeom>
          <a:noFill/>
        </p:spPr>
        <p:txBody>
          <a:bodyPr wrap="none" rtlCol="0">
            <a:spAutoFit/>
          </a:bodyPr>
          <a:lstStyle/>
          <a:p>
            <a:r>
              <a:rPr lang="es-ES" dirty="0" smtClean="0"/>
              <a:t>	</a:t>
            </a:r>
          </a:p>
          <a:p>
            <a:endParaRPr lang="es-ES" dirty="0"/>
          </a:p>
        </p:txBody>
      </p:sp>
      <p:sp>
        <p:nvSpPr>
          <p:cNvPr id="9" name="8 CuadroTexto"/>
          <p:cNvSpPr txBox="1"/>
          <p:nvPr/>
        </p:nvSpPr>
        <p:spPr>
          <a:xfrm>
            <a:off x="857224" y="394692"/>
            <a:ext cx="816249" cy="6463308"/>
          </a:xfrm>
          <a:prstGeom prst="rect">
            <a:avLst/>
          </a:prstGeom>
          <a:noFill/>
        </p:spPr>
        <p:txBody>
          <a:bodyPr wrap="none" rtlCol="0">
            <a:spAutoFit/>
          </a:bodyPr>
          <a:lstStyle/>
          <a:p>
            <a:r>
              <a:rPr lang="es-ES" sz="6600" dirty="0" smtClean="0">
                <a:solidFill>
                  <a:srgbClr val="FF0000"/>
                </a:solidFill>
              </a:rPr>
              <a:t>G</a:t>
            </a:r>
          </a:p>
          <a:p>
            <a:r>
              <a:rPr lang="es-ES" sz="6600" dirty="0" smtClean="0">
                <a:solidFill>
                  <a:srgbClr val="FF0000"/>
                </a:solidFill>
              </a:rPr>
              <a:t>E</a:t>
            </a:r>
          </a:p>
          <a:p>
            <a:r>
              <a:rPr lang="es-ES" sz="6600" dirty="0" smtClean="0">
                <a:solidFill>
                  <a:srgbClr val="FF0000"/>
                </a:solidFill>
              </a:rPr>
              <a:t>I</a:t>
            </a:r>
          </a:p>
          <a:p>
            <a:r>
              <a:rPr lang="es-ES" sz="6600" dirty="0" smtClean="0">
                <a:solidFill>
                  <a:srgbClr val="FF0000"/>
                </a:solidFill>
              </a:rPr>
              <a:t>S</a:t>
            </a:r>
          </a:p>
          <a:p>
            <a:r>
              <a:rPr lang="es-ES" sz="6600" dirty="0" smtClean="0">
                <a:solidFill>
                  <a:srgbClr val="FF0000"/>
                </a:solidFill>
              </a:rPr>
              <a:t>H</a:t>
            </a:r>
          </a:p>
          <a:p>
            <a:r>
              <a:rPr lang="es-ES" sz="6600" dirty="0" smtClean="0">
                <a:solidFill>
                  <a:srgbClr val="FF0000"/>
                </a:solidFill>
              </a:rPr>
              <a:t>A</a:t>
            </a:r>
          </a:p>
          <a:p>
            <a:endParaRPr lang="es-ES" dirty="0"/>
          </a:p>
        </p:txBody>
      </p:sp>
      <p:sp>
        <p:nvSpPr>
          <p:cNvPr id="10" name="9 CuadroTexto"/>
          <p:cNvSpPr txBox="1"/>
          <p:nvPr/>
        </p:nvSpPr>
        <p:spPr>
          <a:xfrm>
            <a:off x="928662" y="357166"/>
            <a:ext cx="816249" cy="6186309"/>
          </a:xfrm>
          <a:prstGeom prst="rect">
            <a:avLst/>
          </a:prstGeom>
          <a:noFill/>
        </p:spPr>
        <p:txBody>
          <a:bodyPr wrap="none" rtlCol="0">
            <a:spAutoFit/>
            <a:scene3d>
              <a:camera prst="orthographicFront"/>
              <a:lightRig rig="threePt" dir="t"/>
            </a:scene3d>
            <a:sp3d extrusionH="57150">
              <a:bevelT h="25400" prst="softRound"/>
            </a:sp3d>
          </a:bodyPr>
          <a:lstStyle/>
          <a:p>
            <a:r>
              <a:rPr lang="es-ES" sz="6600" dirty="0" smtClean="0"/>
              <a:t>G</a:t>
            </a:r>
          </a:p>
          <a:p>
            <a:r>
              <a:rPr lang="es-ES" sz="6600" dirty="0" smtClean="0"/>
              <a:t>E</a:t>
            </a:r>
          </a:p>
          <a:p>
            <a:r>
              <a:rPr lang="es-ES" sz="6600" dirty="0" smtClean="0"/>
              <a:t>I</a:t>
            </a:r>
          </a:p>
          <a:p>
            <a:r>
              <a:rPr lang="es-ES" sz="6600" dirty="0" smtClean="0"/>
              <a:t>S</a:t>
            </a:r>
          </a:p>
          <a:p>
            <a:r>
              <a:rPr lang="es-ES" sz="6600" dirty="0" smtClean="0"/>
              <a:t>H</a:t>
            </a:r>
          </a:p>
          <a:p>
            <a:r>
              <a:rPr lang="es-ES" sz="6600" dirty="0" smtClean="0"/>
              <a:t>A</a:t>
            </a:r>
            <a:endParaRPr lang="es-ES" sz="6600" dirty="0"/>
          </a:p>
        </p:txBody>
      </p:sp>
    </p:spTree>
  </p:cSld>
  <p:clrMapOvr>
    <a:masterClrMapping/>
  </p:clrMapOvr>
  <p:transition advTm="14000">
    <p:sndAc>
      <p:stSnd>
        <p:snd r:embed="rId2" name="JAPONESA 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3000" fill="hold"/>
                                        <p:tgtEl>
                                          <p:spTgt spid="9"/>
                                        </p:tgtEl>
                                        <p:attrNameLst>
                                          <p:attrName>ppt_y</p:attrName>
                                        </p:attrNameLst>
                                      </p:cBhvr>
                                      <p:tavLst>
                                        <p:tav tm="0">
                                          <p:val>
                                            <p:strVal val="#ppt_y"/>
                                          </p:val>
                                        </p:tav>
                                        <p:tav tm="100000">
                                          <p:val>
                                            <p:strVal val="#ppt_y"/>
                                          </p:val>
                                        </p:tav>
                                      </p:tavLst>
                                    </p:anim>
                                    <p:anim calcmode="lin" valueType="num">
                                      <p:cBhvr>
                                        <p:cTn id="9" dur="30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30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3000" tmFilter="0,0; .5, 1; 1, 1"/>
                                        <p:tgtEl>
                                          <p:spTgt spid="9"/>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5" dur="3000" fill="hold"/>
                                        <p:tgtEl>
                                          <p:spTgt spid="10"/>
                                        </p:tgtEl>
                                        <p:attrNameLst>
                                          <p:attrName>ppt_y</p:attrName>
                                        </p:attrNameLst>
                                      </p:cBhvr>
                                      <p:tavLst>
                                        <p:tav tm="0">
                                          <p:val>
                                            <p:strVal val="#ppt_y"/>
                                          </p:val>
                                        </p:tav>
                                        <p:tav tm="100000">
                                          <p:val>
                                            <p:strVal val="#ppt_y"/>
                                          </p:val>
                                        </p:tav>
                                      </p:tavLst>
                                    </p:anim>
                                    <p:anim calcmode="lin" valueType="num">
                                      <p:cBhvr>
                                        <p:cTn id="16" dur="30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7" dur="30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8" dur="3000" tmFilter="0,0; .5, 1; 1, 1"/>
                                        <p:tgtEl>
                                          <p:spTgt spid="10"/>
                                        </p:tgtEl>
                                      </p:cBhvr>
                                    </p:animEffect>
                                  </p:childTnLst>
                                </p:cTn>
                              </p:par>
                              <p:par>
                                <p:cTn id="19" presetID="10" presetClass="exit" presetSubtype="0" fill="hold" nodeType="withEffect">
                                  <p:stCondLst>
                                    <p:cond delay="2000"/>
                                  </p:stCondLst>
                                  <p:childTnLst>
                                    <p:animEffect transition="out" filter="fade">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071942"/>
          </a:xfrm>
        </p:spPr>
      </p:pic>
      <p:sp>
        <p:nvSpPr>
          <p:cNvPr id="5" name="4 CuadroTexto"/>
          <p:cNvSpPr txBox="1"/>
          <p:nvPr/>
        </p:nvSpPr>
        <p:spPr>
          <a:xfrm>
            <a:off x="214282" y="4214818"/>
            <a:ext cx="8929718" cy="2862322"/>
          </a:xfrm>
          <a:prstGeom prst="rect">
            <a:avLst/>
          </a:prstGeom>
          <a:noFill/>
        </p:spPr>
        <p:txBody>
          <a:bodyPr wrap="square" rtlCol="0">
            <a:spAutoFit/>
          </a:bodyPr>
          <a:lstStyle/>
          <a:p>
            <a:r>
              <a:rPr lang="es-ES" sz="2000" dirty="0" smtClean="0">
                <a:blipFill dpi="0" rotWithShape="1">
                  <a:blip r:embed="rId3"/>
                  <a:srcRect/>
                  <a:stretch>
                    <a:fillRect/>
                  </a:stretch>
                </a:blipFill>
                <a:effectLst>
                  <a:outerShdw blurRad="38100" dist="38100" dir="2700000" algn="tl">
                    <a:srgbClr val="000000">
                      <a:alpha val="43137"/>
                    </a:srgbClr>
                  </a:outerShdw>
                </a:effectLst>
              </a:rPr>
              <a:t>Las geishas se originaron como profesionales del entretenimiento; originalmente la mayoría eran hombres. Mientras las cortesanas profesionales brindaban entretenimiento sexual, las geishas usaban sus habilidades en distintas artes japonesas, música, baile, y narración. Las geishas de ciudad </a:t>
            </a:r>
            <a:r>
              <a:rPr lang="es-ES" sz="2000" i="1" dirty="0" smtClean="0">
                <a:blipFill dpi="0" rotWithShape="1">
                  <a:blip r:embed="rId3"/>
                  <a:srcRect/>
                  <a:stretch>
                    <a:fillRect/>
                  </a:stretch>
                </a:blipFill>
                <a:effectLst>
                  <a:outerShdw blurRad="38100" dist="38100" dir="2700000" algn="tl">
                    <a:srgbClr val="000000">
                      <a:alpha val="43137"/>
                    </a:srgbClr>
                  </a:outerShdw>
                </a:effectLst>
              </a:rPr>
              <a:t>(machi)</a:t>
            </a:r>
            <a:r>
              <a:rPr lang="es-ES" sz="2000" dirty="0" smtClean="0">
                <a:blipFill dpi="0" rotWithShape="1">
                  <a:blip r:embed="rId3"/>
                  <a:srcRect/>
                  <a:stretch>
                    <a:fillRect/>
                  </a:stretch>
                </a:blipFill>
                <a:effectLst>
                  <a:outerShdw blurRad="38100" dist="38100" dir="2700000" algn="tl">
                    <a:srgbClr val="000000">
                      <a:alpha val="43137"/>
                    </a:srgbClr>
                  </a:outerShdw>
                </a:effectLst>
              </a:rPr>
              <a:t> trabajaban independientemente en fiestas fuera de los "barrios de placer", mientras que las de barrio </a:t>
            </a:r>
            <a:r>
              <a:rPr lang="es-ES" sz="2000" i="1" dirty="0" smtClean="0">
                <a:blipFill dpi="0" rotWithShape="1">
                  <a:blip r:embed="rId3"/>
                  <a:srcRect/>
                  <a:stretch>
                    <a:fillRect/>
                  </a:stretch>
                </a:blipFill>
                <a:effectLst>
                  <a:outerShdw blurRad="38100" dist="38100" dir="2700000" algn="tl">
                    <a:srgbClr val="000000">
                      <a:alpha val="43137"/>
                    </a:srgbClr>
                  </a:outerShdw>
                </a:effectLst>
              </a:rPr>
              <a:t>(</a:t>
            </a:r>
            <a:r>
              <a:rPr lang="es-ES" sz="2000" i="1" dirty="0" err="1" smtClean="0">
                <a:blipFill dpi="0" rotWithShape="1">
                  <a:blip r:embed="rId3"/>
                  <a:srcRect/>
                  <a:stretch>
                    <a:fillRect/>
                  </a:stretch>
                </a:blipFill>
                <a:effectLst>
                  <a:outerShdw blurRad="38100" dist="38100" dir="2700000" algn="tl">
                    <a:srgbClr val="000000">
                      <a:alpha val="43137"/>
                    </a:srgbClr>
                  </a:outerShdw>
                </a:effectLst>
              </a:rPr>
              <a:t>kuruwa</a:t>
            </a:r>
            <a:r>
              <a:rPr lang="es-ES" sz="2000" i="1" dirty="0" smtClean="0">
                <a:blipFill dpi="0" rotWithShape="1">
                  <a:blip r:embed="rId3"/>
                  <a:srcRect/>
                  <a:stretch>
                    <a:fillRect/>
                  </a:stretch>
                </a:blipFill>
                <a:effectLst>
                  <a:outerShdw blurRad="38100" dist="38100" dir="2700000" algn="tl">
                    <a:srgbClr val="000000">
                      <a:alpha val="43137"/>
                    </a:srgbClr>
                  </a:outerShdw>
                </a:effectLst>
              </a:rPr>
              <a:t>)</a:t>
            </a:r>
            <a:r>
              <a:rPr lang="es-ES" sz="2000" dirty="0" smtClean="0">
                <a:blipFill dpi="0" rotWithShape="1">
                  <a:blip r:embed="rId3"/>
                  <a:srcRect/>
                  <a:stretch>
                    <a:fillRect/>
                  </a:stretch>
                </a:blipFill>
                <a:effectLst>
                  <a:outerShdw blurRad="38100" dist="38100" dir="2700000" algn="tl">
                    <a:srgbClr val="000000">
                      <a:alpha val="43137"/>
                    </a:srgbClr>
                  </a:outerShdw>
                </a:effectLst>
              </a:rPr>
              <a:t> lo hacían dentro de éstos. Al declinar el nivel artístico de las cortesanas, las geishas —hombres y mujeres— tuvieron mayor demanda</a:t>
            </a:r>
          </a:p>
          <a:p>
            <a:endParaRPr lang="es-ES" sz="2000" dirty="0">
              <a:blipFill dpi="0" rotWithShape="1">
                <a:blip r:embed="rId3"/>
                <a:srcRect/>
                <a:stretch>
                  <a:fillRect/>
                </a:stretch>
              </a:blip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0000"/>
          </a:solidFill>
        </p:spPr>
        <p:txBody>
          <a:bodyPr/>
          <a:lstStyle/>
          <a:p>
            <a:endParaRPr lang="es-ES" dirty="0"/>
          </a:p>
        </p:txBody>
      </p:sp>
      <p:pic>
        <p:nvPicPr>
          <p:cNvPr id="4" name="3 Imagen" descr="_origin_Geisas-pt3-22.jpg"/>
          <p:cNvPicPr>
            <a:picLocks noChangeAspect="1"/>
          </p:cNvPicPr>
          <p:nvPr/>
        </p:nvPicPr>
        <p:blipFill>
          <a:blip r:embed="rId2">
            <a:lum contrast="20000"/>
          </a:blip>
          <a:stretch>
            <a:fillRect/>
          </a:stretch>
        </p:blipFill>
        <p:spPr>
          <a:xfrm>
            <a:off x="4786314" y="0"/>
            <a:ext cx="4357686"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4 Imagen" descr="12.jpg"/>
          <p:cNvPicPr>
            <a:picLocks noChangeAspect="1"/>
          </p:cNvPicPr>
          <p:nvPr/>
        </p:nvPicPr>
        <p:blipFill>
          <a:blip r:embed="rId3">
            <a:lum contrast="10000"/>
          </a:blip>
          <a:srcRect r="543" b="8333"/>
          <a:stretch>
            <a:fillRect/>
          </a:stretch>
        </p:blipFill>
        <p:spPr>
          <a:xfrm>
            <a:off x="142844" y="0"/>
            <a:ext cx="4500562"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5 Imagen" descr="12.jpg"/>
          <p:cNvPicPr>
            <a:picLocks noChangeAspect="1"/>
          </p:cNvPicPr>
          <p:nvPr/>
        </p:nvPicPr>
        <p:blipFill>
          <a:blip r:embed="rId3">
            <a:grayscl/>
            <a:lum bright="20000" contrast="20000"/>
          </a:blip>
          <a:srcRect r="543" b="8333"/>
          <a:stretch>
            <a:fillRect/>
          </a:stretch>
        </p:blipFill>
        <p:spPr>
          <a:xfrm>
            <a:off x="0" y="0"/>
            <a:ext cx="4643438" cy="6858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6 Imagen" descr="_origin_Geisas-pt3-22.jpg"/>
          <p:cNvPicPr>
            <a:picLocks noChangeAspect="1"/>
          </p:cNvPicPr>
          <p:nvPr/>
        </p:nvPicPr>
        <p:blipFill>
          <a:blip r:embed="rId2">
            <a:grayscl/>
            <a:lum bright="10000" contrast="20000"/>
          </a:blip>
          <a:stretch>
            <a:fillRect/>
          </a:stretch>
        </p:blipFill>
        <p:spPr>
          <a:xfrm>
            <a:off x="4786314" y="0"/>
            <a:ext cx="4357686" cy="6858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strVal val="ppt_h"/>
                                          </p:val>
                                        </p:tav>
                                      </p:tavLst>
                                    </p:anim>
                                    <p:set>
                                      <p:cBhvr>
                                        <p:cTn id="8" dur="1" fill="hold">
                                          <p:stCondLst>
                                            <p:cond delay="4999"/>
                                          </p:stCondLst>
                                        </p:cTn>
                                        <p:tgtEl>
                                          <p:spTgt spid="6"/>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5000"/>
                                        <p:tgtEl>
                                          <p:spTgt spid="7"/>
                                        </p:tgtEl>
                                        <p:attrNameLst>
                                          <p:attrName>ppt_w</p:attrName>
                                        </p:attrNameLst>
                                      </p:cBhvr>
                                      <p:tavLst>
                                        <p:tav tm="0">
                                          <p:val>
                                            <p:strVal val="ppt_w"/>
                                          </p:val>
                                        </p:tav>
                                        <p:tav tm="100000">
                                          <p:val>
                                            <p:fltVal val="0"/>
                                          </p:val>
                                        </p:tav>
                                      </p:tavLst>
                                    </p:anim>
                                    <p:anim calcmode="lin" valueType="num">
                                      <p:cBhvr>
                                        <p:cTn id="11" dur="5000"/>
                                        <p:tgtEl>
                                          <p:spTgt spid="7"/>
                                        </p:tgtEl>
                                        <p:attrNameLst>
                                          <p:attrName>ppt_h</p:attrName>
                                        </p:attrNameLst>
                                      </p:cBhvr>
                                      <p:tavLst>
                                        <p:tav tm="0">
                                          <p:val>
                                            <p:strVal val="ppt_h"/>
                                          </p:val>
                                        </p:tav>
                                        <p:tav tm="100000">
                                          <p:val>
                                            <p:strVal val="ppt_h"/>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xit" presetSubtype="8"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0-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7" presetClass="exit" presetSubtype="2"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357694"/>
          </a:xfrm>
        </p:spPr>
      </p:pic>
      <p:sp>
        <p:nvSpPr>
          <p:cNvPr id="5" name="4 CuadroTexto"/>
          <p:cNvSpPr txBox="1"/>
          <p:nvPr/>
        </p:nvSpPr>
        <p:spPr>
          <a:xfrm>
            <a:off x="214282" y="4643446"/>
            <a:ext cx="8429684" cy="1938992"/>
          </a:xfrm>
          <a:prstGeom prst="rect">
            <a:avLst/>
          </a:prstGeom>
          <a:noFill/>
        </p:spPr>
        <p:txBody>
          <a:bodyPr wrap="square" rtlCol="0">
            <a:spAutoFit/>
          </a:bodyPr>
          <a:lstStyle/>
          <a:p>
            <a:r>
              <a:rPr lang="es-ES" sz="2000" dirty="0" smtClean="0">
                <a:blipFill dpi="0" rotWithShape="1">
                  <a:blip r:embed="rId3"/>
                  <a:srcRect/>
                  <a:stretch>
                    <a:fillRect/>
                  </a:stretch>
                </a:blipFill>
                <a:effectLst>
                  <a:outerShdw blurRad="38100" dist="38100" dir="2700000" algn="tl">
                    <a:srgbClr val="000000">
                      <a:alpha val="43137"/>
                    </a:srgbClr>
                  </a:outerShdw>
                </a:effectLst>
              </a:rPr>
              <a:t>el término "geisha" comenzó a usarse para referirse a las mujeres con habilidades para el entretenimiento, como hoy en día Tradicionalmente, las geishas comenzaban su entrenamiento a una corta edad. Algunas jóvenes eran vendidas a las casas de geishas en su niñez, y comenzaban su entrenamiento en varias artes tradicionales casi inmediatamente.</a:t>
            </a:r>
          </a:p>
          <a:p>
            <a:endParaRPr lang="es-ES" sz="2000" dirty="0">
              <a:blipFill dpi="0" rotWithShape="1">
                <a:blip r:embed="rId3"/>
                <a:srcRect/>
                <a:stretch>
                  <a:fillRect/>
                </a:stretch>
              </a:blipFill>
              <a:effectLst>
                <a:outerShdw blurRad="38100" dist="38100" dir="2700000" algn="tl">
                  <a:srgbClr val="000000">
                    <a:alpha val="43137"/>
                  </a:srgbClr>
                </a:outerShdw>
              </a:effectLst>
            </a:endParaRPr>
          </a:p>
        </p:txBody>
      </p:sp>
    </p:spTree>
  </p:cSld>
  <p:clrMapOvr>
    <a:masterClrMapping/>
  </p:clrMapOvr>
  <p:transition advTm="2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eisha-kyoto-p-017_3.jpg"/>
          <p:cNvPicPr>
            <a:picLocks noGrp="1" noChangeAspect="1"/>
          </p:cNvPicPr>
          <p:nvPr>
            <p:ph idx="1"/>
          </p:nvPr>
        </p:nvPicPr>
        <p:blipFill>
          <a:blip r:embed="rId2"/>
          <a:srcRect b="11458"/>
          <a:stretch>
            <a:fillRect/>
          </a:stretch>
        </p:blipFill>
        <p:spPr>
          <a:xfrm>
            <a:off x="0" y="0"/>
            <a:ext cx="9244882" cy="6858000"/>
          </a:xfrm>
          <a:solidFill>
            <a:schemeClr val="bg1"/>
          </a:solidFill>
          <a:scene3d>
            <a:camera prst="orthographicFront"/>
            <a:lightRig rig="threePt" dir="t"/>
          </a:scene3d>
          <a:sp3d>
            <a:bevelT w="152400" h="50800" prst="softRound"/>
          </a:sp3d>
        </p:spPr>
      </p:pic>
      <p:pic>
        <p:nvPicPr>
          <p:cNvPr id="5" name="3 Marcador de contenido" descr="geisha-kyoto-p-017_3.jpg"/>
          <p:cNvPicPr>
            <a:picLocks noChangeAspect="1"/>
          </p:cNvPicPr>
          <p:nvPr/>
        </p:nvPicPr>
        <p:blipFill>
          <a:blip r:embed="rId2">
            <a:duotone>
              <a:prstClr val="black"/>
              <a:schemeClr val="tx2">
                <a:tint val="45000"/>
                <a:satMod val="400000"/>
              </a:schemeClr>
            </a:duotone>
            <a:lum bright="20000" contrast="30000"/>
          </a:blip>
          <a:srcRect l="30033" b="11458"/>
          <a:stretch>
            <a:fillRect/>
          </a:stretch>
        </p:blipFill>
        <p:spPr>
          <a:xfrm>
            <a:off x="2786050" y="0"/>
            <a:ext cx="6643702" cy="6858000"/>
          </a:xfrm>
          <a:prstGeom prst="ellipse">
            <a:avLst/>
          </a:prstGeom>
          <a:solidFill>
            <a:schemeClr val="bg1"/>
          </a:solid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00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11892976_738336c08c_o.jpg"/>
          <p:cNvPicPr>
            <a:picLocks noGrp="1" noChangeAspect="1"/>
          </p:cNvPicPr>
          <p:nvPr>
            <p:ph idx="1"/>
          </p:nvPr>
        </p:nvPicPr>
        <p:blipFill>
          <a:blip r:embed="rId2"/>
          <a:stretch>
            <a:fillRect/>
          </a:stretch>
        </p:blipFill>
        <p:spPr>
          <a:xfrm>
            <a:off x="0" y="0"/>
            <a:ext cx="9144000" cy="6858000"/>
          </a:xfrm>
          <a:solidFill>
            <a:schemeClr val="bg1"/>
          </a:solidFill>
        </p:spPr>
      </p:pic>
      <p:pic>
        <p:nvPicPr>
          <p:cNvPr id="5" name="3 Marcador de contenido" descr="511892976_738336c08c_o.jpg"/>
          <p:cNvPicPr>
            <a:picLocks noChangeAspect="1"/>
          </p:cNvPicPr>
          <p:nvPr/>
        </p:nvPicPr>
        <p:blipFill>
          <a:blip r:embed="rId2"/>
          <a:srcRect l="15625" t="4166" r="33593"/>
          <a:stretch>
            <a:fillRect/>
          </a:stretch>
        </p:blipFill>
        <p:spPr>
          <a:xfrm>
            <a:off x="4500530" y="0"/>
            <a:ext cx="4643470"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3 Marcador de contenido" descr="511892976_738336c08c_o.jpg"/>
          <p:cNvPicPr>
            <a:picLocks noChangeAspect="1"/>
          </p:cNvPicPr>
          <p:nvPr/>
        </p:nvPicPr>
        <p:blipFill>
          <a:blip r:embed="rId2"/>
          <a:srcRect l="15625" t="4166" r="33593"/>
          <a:stretch>
            <a:fillRect/>
          </a:stretch>
        </p:blipFill>
        <p:spPr>
          <a:xfrm flipH="1">
            <a:off x="0" y="0"/>
            <a:ext cx="4367210"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_origin_Geisas-pt3-23.jpg"/>
          <p:cNvPicPr>
            <a:picLocks noChangeAspect="1"/>
          </p:cNvPicPr>
          <p:nvPr/>
        </p:nvPicPr>
        <p:blipFill>
          <a:blip r:embed="rId2">
            <a:lum bright="-10000" contrast="2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_origin_Geisas-pt3-23.jpg"/>
          <p:cNvPicPr>
            <a:picLocks noChangeAspect="1"/>
          </p:cNvPicPr>
          <p:nvPr/>
        </p:nvPicPr>
        <p:blipFill>
          <a:blip r:embed="rId2">
            <a:lum bright="-10000" contrast="20000"/>
          </a:blip>
          <a:srcRect l="38983" t="-1034" r="31356"/>
          <a:stretch>
            <a:fillRect/>
          </a:stretch>
        </p:blipFill>
        <p:spPr>
          <a:xfrm>
            <a:off x="2357422" y="0"/>
            <a:ext cx="2357422" cy="6858000"/>
          </a:xfrm>
          <a:prstGeom prst="rect">
            <a:avLst/>
          </a:prstGeom>
          <a:scene3d>
            <a:camera prst="orthographicFront"/>
            <a:lightRig rig="threePt" dir="t"/>
          </a:scene3d>
          <a:sp3d>
            <a:bevelT w="152400" h="50800" prst="softRound"/>
          </a:sp3d>
        </p:spPr>
      </p:pic>
      <p:pic>
        <p:nvPicPr>
          <p:cNvPr id="6" name="5 Imagen" descr="_origin_Geisas-pt3-23.jpg"/>
          <p:cNvPicPr>
            <a:picLocks noChangeAspect="1"/>
          </p:cNvPicPr>
          <p:nvPr/>
        </p:nvPicPr>
        <p:blipFill>
          <a:blip r:embed="rId2">
            <a:lum bright="-10000" contrast="20000"/>
          </a:blip>
          <a:srcRect l="38983" t="-1034" r="31356"/>
          <a:stretch>
            <a:fillRect/>
          </a:stretch>
        </p:blipFill>
        <p:spPr>
          <a:xfrm>
            <a:off x="0" y="0"/>
            <a:ext cx="2428892" cy="6858000"/>
          </a:xfrm>
          <a:prstGeom prst="rect">
            <a:avLst/>
          </a:prstGeom>
          <a:scene3d>
            <a:camera prst="orthographicFront"/>
            <a:lightRig rig="threePt" dir="t"/>
          </a:scene3d>
          <a:sp3d>
            <a:bevelT w="152400" h="50800" prst="softRound"/>
          </a:sp3d>
        </p:spPr>
      </p:pic>
      <p:pic>
        <p:nvPicPr>
          <p:cNvPr id="7" name="6 Imagen" descr="_origin_Geisas-pt3-23.jpg"/>
          <p:cNvPicPr>
            <a:picLocks noChangeAspect="1"/>
          </p:cNvPicPr>
          <p:nvPr/>
        </p:nvPicPr>
        <p:blipFill>
          <a:blip r:embed="rId2">
            <a:lum bright="-10000" contrast="20000"/>
          </a:blip>
          <a:srcRect l="38983" t="-1034" r="31356"/>
          <a:stretch>
            <a:fillRect/>
          </a:stretch>
        </p:blipFill>
        <p:spPr>
          <a:xfrm>
            <a:off x="4643438" y="0"/>
            <a:ext cx="2500330" cy="6858000"/>
          </a:xfrm>
          <a:prstGeom prst="rect">
            <a:avLst/>
          </a:prstGeom>
          <a:scene3d>
            <a:camera prst="orthographicFront"/>
            <a:lightRig rig="threePt" dir="t"/>
          </a:scene3d>
          <a:sp3d>
            <a:bevelT w="152400" h="50800" prst="softRound"/>
          </a:sp3d>
        </p:spPr>
      </p:pic>
      <p:pic>
        <p:nvPicPr>
          <p:cNvPr id="8" name="7 Imagen" descr="_origin_Geisas-pt3-23.jpg"/>
          <p:cNvPicPr>
            <a:picLocks noChangeAspect="1"/>
          </p:cNvPicPr>
          <p:nvPr/>
        </p:nvPicPr>
        <p:blipFill>
          <a:blip r:embed="rId2">
            <a:lum bright="-10000" contrast="20000"/>
          </a:blip>
          <a:srcRect l="38983" t="-1034" r="31356"/>
          <a:stretch>
            <a:fillRect/>
          </a:stretch>
        </p:blipFill>
        <p:spPr>
          <a:xfrm>
            <a:off x="6643670" y="0"/>
            <a:ext cx="2500330"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childTnLst>
                          </p:cTn>
                        </p:par>
                        <p:par>
                          <p:cTn id="17" fill="hold">
                            <p:stCondLst>
                              <p:cond delay="5000"/>
                            </p:stCondLst>
                            <p:childTnLst>
                              <p:par>
                                <p:cTn id="18" presetID="6" presetClass="entr" presetSubtype="32"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357694"/>
          </a:xfrm>
        </p:spPr>
      </p:pic>
      <p:sp>
        <p:nvSpPr>
          <p:cNvPr id="5" name="4 CuadroTexto"/>
          <p:cNvSpPr txBox="1"/>
          <p:nvPr/>
        </p:nvSpPr>
        <p:spPr>
          <a:xfrm>
            <a:off x="357158" y="4643446"/>
            <a:ext cx="8286807" cy="1938992"/>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Los labios son pintados con una brocha pequeña simulando un contorno de labios sensual. El color viene en un palo pequeño que es mezclado con agua. Azúcar cristalizada es añadida para dar brillo a los labios.</a:t>
            </a:r>
          </a:p>
          <a:p>
            <a:r>
              <a:rPr lang="es-ES" sz="2000" dirty="0" smtClean="0">
                <a:blipFill>
                  <a:blip r:embed="rId3"/>
                  <a:stretch>
                    <a:fillRect/>
                  </a:stretch>
                </a:blipFill>
                <a:effectLst>
                  <a:outerShdw blurRad="38100" dist="38100" dir="2700000" algn="tl">
                    <a:srgbClr val="000000">
                      <a:alpha val="43137"/>
                    </a:srgbClr>
                  </a:outerShdw>
                </a:effectLst>
              </a:rPr>
              <a:t> </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maquillando-geisha.jpg"/>
          <p:cNvPicPr>
            <a:picLocks noGrp="1" noChangeAspect="1"/>
          </p:cNvPicPr>
          <p:nvPr>
            <p:ph idx="1"/>
          </p:nvPr>
        </p:nvPicPr>
        <p:blipFill>
          <a:blip r:embed="rId2">
            <a:lum bright="-10000" contrast="20000"/>
          </a:blip>
          <a:stretch>
            <a:fillRect/>
          </a:stretch>
        </p:blipFill>
        <p:spPr>
          <a:xfrm>
            <a:off x="21954" y="0"/>
            <a:ext cx="9122046" cy="6858000"/>
          </a:xfrm>
          <a:scene3d>
            <a:camera prst="orthographicFront"/>
            <a:lightRig rig="threePt" dir="t"/>
          </a:scene3d>
          <a:sp3d>
            <a:bevelT w="152400" h="50800" prst="softRound"/>
          </a:sp3d>
        </p:spPr>
      </p:pic>
      <p:pic>
        <p:nvPicPr>
          <p:cNvPr id="5" name="3 Marcador de contenido" descr="maquillando-geisha.jpg"/>
          <p:cNvPicPr>
            <a:picLocks noChangeAspect="1"/>
          </p:cNvPicPr>
          <p:nvPr/>
        </p:nvPicPr>
        <p:blipFill>
          <a:blip r:embed="rId2">
            <a:grayscl/>
          </a:blip>
          <a:stretch>
            <a:fillRect/>
          </a:stretch>
        </p:blipFill>
        <p:spPr>
          <a:xfrm>
            <a:off x="21954" y="0"/>
            <a:ext cx="9122046"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200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Geisas-10.jpg"/>
          <p:cNvPicPr>
            <a:picLocks noChangeAspect="1"/>
          </p:cNvPicPr>
          <p:nvPr/>
        </p:nvPicPr>
        <p:blipFill>
          <a:blip r:embed="rId2">
            <a:lum contrast="20000"/>
          </a:blip>
          <a:stretch>
            <a:fillRect/>
          </a:stretch>
        </p:blipFill>
        <p:spPr>
          <a:xfrm>
            <a:off x="0" y="0"/>
            <a:ext cx="9144000" cy="6858000"/>
          </a:xfrm>
          <a:prstGeom prst="rect">
            <a:avLst/>
          </a:prstGeom>
        </p:spPr>
      </p:pic>
      <p:pic>
        <p:nvPicPr>
          <p:cNvPr id="6" name="5 Imagen" descr="Geisas-10.jpg"/>
          <p:cNvPicPr>
            <a:picLocks noChangeAspect="1"/>
          </p:cNvPicPr>
          <p:nvPr/>
        </p:nvPicPr>
        <p:blipFill>
          <a:blip r:embed="rId2">
            <a:duotone>
              <a:prstClr val="black"/>
              <a:srgbClr val="CC0066">
                <a:tint val="45000"/>
                <a:satMod val="400000"/>
              </a:srgbClr>
            </a:duotone>
            <a:lum contrast="30000"/>
          </a:blip>
          <a:srcRect l="61615" r="5573" b="14722"/>
          <a:stretch>
            <a:fillRect/>
          </a:stretch>
        </p:blipFill>
        <p:spPr>
          <a:xfrm>
            <a:off x="0" y="0"/>
            <a:ext cx="3143240" cy="6858000"/>
          </a:xfrm>
          <a:prstGeom prst="rect">
            <a:avLst/>
          </a:prstGeom>
        </p:spPr>
      </p:pic>
      <p:pic>
        <p:nvPicPr>
          <p:cNvPr id="7" name="6 Imagen" descr="Geisas-10.jpg"/>
          <p:cNvPicPr>
            <a:picLocks noChangeAspect="1"/>
          </p:cNvPicPr>
          <p:nvPr/>
        </p:nvPicPr>
        <p:blipFill>
          <a:blip r:embed="rId2">
            <a:duotone>
              <a:prstClr val="black"/>
              <a:schemeClr val="accent1">
                <a:tint val="45000"/>
                <a:satMod val="400000"/>
              </a:schemeClr>
            </a:duotone>
          </a:blip>
          <a:srcRect l="61615" r="5573" b="14722"/>
          <a:stretch>
            <a:fillRect/>
          </a:stretch>
        </p:blipFill>
        <p:spPr>
          <a:xfrm>
            <a:off x="3143240" y="0"/>
            <a:ext cx="3000396" cy="6858000"/>
          </a:xfrm>
          <a:prstGeom prst="rect">
            <a:avLst/>
          </a:prstGeom>
        </p:spPr>
      </p:pic>
      <p:pic>
        <p:nvPicPr>
          <p:cNvPr id="8" name="7 Imagen" descr="Geisas-10.jpg"/>
          <p:cNvPicPr>
            <a:picLocks noChangeAspect="1"/>
          </p:cNvPicPr>
          <p:nvPr/>
        </p:nvPicPr>
        <p:blipFill>
          <a:blip r:embed="rId2">
            <a:duotone>
              <a:prstClr val="black"/>
              <a:schemeClr val="accent3">
                <a:tint val="45000"/>
                <a:satMod val="400000"/>
              </a:schemeClr>
            </a:duotone>
          </a:blip>
          <a:srcRect l="61615" r="5573" b="14722"/>
          <a:stretch>
            <a:fillRect/>
          </a:stretch>
        </p:blipFill>
        <p:spPr>
          <a:xfrm>
            <a:off x="6143604" y="0"/>
            <a:ext cx="3000396"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142844" y="0"/>
            <a:ext cx="9001156" cy="6858000"/>
          </a:xfrm>
          <a:solidFill>
            <a:schemeClr val="bg1"/>
          </a:solidFill>
        </p:spPr>
        <p:txBody>
          <a:bodyPr/>
          <a:lstStyle/>
          <a:p>
            <a:endParaRPr lang="es-ES" dirty="0"/>
          </a:p>
        </p:txBody>
      </p:sp>
      <p:pic>
        <p:nvPicPr>
          <p:cNvPr id="4" name="3 Imagen" descr="2986459367_df2cc1f195_b.jpg"/>
          <p:cNvPicPr>
            <a:picLocks noChangeAspect="1"/>
          </p:cNvPicPr>
          <p:nvPr/>
        </p:nvPicPr>
        <p:blipFill>
          <a:blip r:embed="rId2">
            <a:lum contrast="2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986459367_df2cc1f195_b.jpg"/>
          <p:cNvPicPr>
            <a:picLocks noChangeAspect="1"/>
          </p:cNvPicPr>
          <p:nvPr/>
        </p:nvPicPr>
        <p:blipFill>
          <a:blip r:embed="rId2">
            <a:lum contrast="20000"/>
          </a:blip>
          <a:stretch>
            <a:fillRect/>
          </a:stretch>
        </p:blipFill>
        <p:spPr>
          <a:xfrm>
            <a:off x="0" y="421437"/>
            <a:ext cx="8582084" cy="6436563"/>
          </a:xfrm>
          <a:prstGeom prst="rect">
            <a:avLst/>
          </a:prstGeom>
          <a:ln>
            <a:noFill/>
          </a:ln>
          <a:effectLst>
            <a:softEdge rad="127000"/>
          </a:effectLst>
        </p:spPr>
      </p:pic>
      <p:pic>
        <p:nvPicPr>
          <p:cNvPr id="6" name="5 Imagen" descr="2986459367_df2cc1f195_b.jpg"/>
          <p:cNvPicPr>
            <a:picLocks noChangeAspect="1"/>
          </p:cNvPicPr>
          <p:nvPr/>
        </p:nvPicPr>
        <p:blipFill>
          <a:blip r:embed="rId2">
            <a:lum contrast="20000"/>
          </a:blip>
          <a:stretch>
            <a:fillRect/>
          </a:stretch>
        </p:blipFill>
        <p:spPr>
          <a:xfrm>
            <a:off x="571472" y="500042"/>
            <a:ext cx="7786710" cy="5840033"/>
          </a:xfrm>
          <a:prstGeom prst="rect">
            <a:avLst/>
          </a:prstGeom>
          <a:ln>
            <a:noFill/>
          </a:ln>
          <a:effectLst>
            <a:softEdge rad="127000"/>
          </a:effectLst>
        </p:spPr>
      </p:pic>
      <p:pic>
        <p:nvPicPr>
          <p:cNvPr id="7" name="6 Imagen" descr="2986459367_df2cc1f195_b.jpg"/>
          <p:cNvPicPr>
            <a:picLocks noChangeAspect="1"/>
          </p:cNvPicPr>
          <p:nvPr/>
        </p:nvPicPr>
        <p:blipFill>
          <a:blip r:embed="rId2">
            <a:lum contrast="20000"/>
          </a:blip>
          <a:stretch>
            <a:fillRect/>
          </a:stretch>
        </p:blipFill>
        <p:spPr>
          <a:xfrm>
            <a:off x="785786" y="714356"/>
            <a:ext cx="7296168" cy="5472126"/>
          </a:xfrm>
          <a:prstGeom prst="rect">
            <a:avLst/>
          </a:prstGeom>
          <a:ln>
            <a:noFill/>
          </a:ln>
          <a:effectLst>
            <a:softEdge rad="127000"/>
          </a:effectLst>
        </p:spPr>
      </p:pic>
      <p:pic>
        <p:nvPicPr>
          <p:cNvPr id="8" name="7 Imagen" descr="2986459367_df2cc1f195_b.jpg"/>
          <p:cNvPicPr>
            <a:picLocks noChangeAspect="1"/>
          </p:cNvPicPr>
          <p:nvPr/>
        </p:nvPicPr>
        <p:blipFill>
          <a:blip r:embed="rId2">
            <a:lum contrast="20000"/>
          </a:blip>
          <a:stretch>
            <a:fillRect/>
          </a:stretch>
        </p:blipFill>
        <p:spPr>
          <a:xfrm>
            <a:off x="1000100" y="857232"/>
            <a:ext cx="6734188" cy="5050641"/>
          </a:xfrm>
          <a:prstGeom prst="rect">
            <a:avLst/>
          </a:prstGeom>
          <a:ln>
            <a:noFill/>
          </a:ln>
          <a:effectLst>
            <a:softEdge rad="127000"/>
          </a:effectLst>
        </p:spPr>
      </p:pic>
      <p:pic>
        <p:nvPicPr>
          <p:cNvPr id="9" name="8 Imagen" descr="2986459367_df2cc1f195_b.jpg"/>
          <p:cNvPicPr>
            <a:picLocks noChangeAspect="1"/>
          </p:cNvPicPr>
          <p:nvPr/>
        </p:nvPicPr>
        <p:blipFill>
          <a:blip r:embed="rId2">
            <a:lum contrast="20000"/>
          </a:blip>
          <a:stretch>
            <a:fillRect/>
          </a:stretch>
        </p:blipFill>
        <p:spPr>
          <a:xfrm>
            <a:off x="1285852" y="1071546"/>
            <a:ext cx="6100770" cy="4575578"/>
          </a:xfrm>
          <a:prstGeom prst="rect">
            <a:avLst/>
          </a:prstGeom>
          <a:ln>
            <a:noFill/>
          </a:ln>
          <a:effectLst>
            <a:softEdge rad="127000"/>
          </a:effectLst>
        </p:spPr>
      </p:pic>
      <p:pic>
        <p:nvPicPr>
          <p:cNvPr id="10" name="9 Imagen" descr="2986459367_df2cc1f195_b.jpg"/>
          <p:cNvPicPr>
            <a:picLocks noChangeAspect="1"/>
          </p:cNvPicPr>
          <p:nvPr/>
        </p:nvPicPr>
        <p:blipFill>
          <a:blip r:embed="rId2">
            <a:lum contrast="20000"/>
          </a:blip>
          <a:stretch>
            <a:fillRect/>
          </a:stretch>
        </p:blipFill>
        <p:spPr>
          <a:xfrm>
            <a:off x="1571604" y="1357298"/>
            <a:ext cx="5395914" cy="4046936"/>
          </a:xfrm>
          <a:prstGeom prst="rect">
            <a:avLst/>
          </a:prstGeom>
          <a:ln>
            <a:noFill/>
          </a:ln>
          <a:effectLst>
            <a:softEdge rad="127000"/>
          </a:effectLst>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ln>
            <a:solidFill>
              <a:schemeClr val="bg1"/>
            </a:solidFill>
          </a:ln>
        </p:spPr>
        <p:txBody>
          <a:bodyPr/>
          <a:lstStyle/>
          <a:p>
            <a:endParaRPr lang="es-ES" dirty="0"/>
          </a:p>
        </p:txBody>
      </p:sp>
      <p:pic>
        <p:nvPicPr>
          <p:cNvPr id="4" name="3 Imagen" descr="Geisha-kyoto-2004-11-21.jpg"/>
          <p:cNvPicPr>
            <a:picLocks noChangeAspect="1"/>
          </p:cNvPicPr>
          <p:nvPr/>
        </p:nvPicPr>
        <p:blipFill>
          <a:blip r:embed="rId2">
            <a:lum contrast="20000"/>
          </a:blip>
          <a:stretch>
            <a:fillRect/>
          </a:stretch>
        </p:blipFill>
        <p:spPr>
          <a:xfrm flipH="1">
            <a:off x="4786314" y="214290"/>
            <a:ext cx="4143404" cy="6286544"/>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a:scene3d>
            <a:camera prst="orthographicFront"/>
            <a:lightRig rig="threePt" dir="t"/>
          </a:scene3d>
          <a:sp3d>
            <a:bevelT w="152400" h="50800" prst="softRound"/>
          </a:sp3d>
        </p:spPr>
      </p:pic>
      <p:pic>
        <p:nvPicPr>
          <p:cNvPr id="5" name="4 Imagen" descr="Geisas-8.jpg"/>
          <p:cNvPicPr>
            <a:picLocks noChangeAspect="1"/>
          </p:cNvPicPr>
          <p:nvPr/>
        </p:nvPicPr>
        <p:blipFill>
          <a:blip r:embed="rId3">
            <a:lum contrast="20000"/>
          </a:blip>
          <a:srcRect l="4536" t="3125" r="3158" b="3125"/>
          <a:stretch>
            <a:fillRect/>
          </a:stretch>
        </p:blipFill>
        <p:spPr>
          <a:xfrm>
            <a:off x="357158" y="214290"/>
            <a:ext cx="4143404" cy="6337723"/>
          </a:xfrm>
          <a:prstGeom prst="round2DiagRect">
            <a:avLst>
              <a:gd name="adj1" fmla="val 16667"/>
              <a:gd name="adj2" fmla="val 0"/>
            </a:avLst>
          </a:prstGeom>
          <a:ln w="88900" cap="sq">
            <a:solidFill>
              <a:srgbClr val="CC0066"/>
            </a:solidFill>
            <a:miter lim="800000"/>
          </a:ln>
          <a:effectLst>
            <a:outerShdw blurRad="254000" algn="tl" rotWithShape="0">
              <a:srgbClr val="000000">
                <a:alpha val="43000"/>
              </a:srgbClr>
            </a:outerShdw>
          </a:effectLst>
          <a:scene3d>
            <a:camera prst="orthographicFront"/>
            <a:lightRig rig="threePt" dir="t"/>
          </a:scene3d>
          <a:sp3d>
            <a:bevelT w="152400" h="50800" prst="softRound"/>
          </a:sp3d>
        </p:spPr>
      </p:pic>
      <p:pic>
        <p:nvPicPr>
          <p:cNvPr id="6" name="5 Imagen" descr="Geisas-8.jpg"/>
          <p:cNvPicPr>
            <a:picLocks noChangeAspect="1"/>
          </p:cNvPicPr>
          <p:nvPr/>
        </p:nvPicPr>
        <p:blipFill>
          <a:blip r:embed="rId3">
            <a:grayscl/>
          </a:blip>
          <a:srcRect l="4536" t="3125" r="3158" b="3125"/>
          <a:stretch>
            <a:fillRect/>
          </a:stretch>
        </p:blipFill>
        <p:spPr>
          <a:xfrm>
            <a:off x="285720" y="214290"/>
            <a:ext cx="4214842" cy="6357982"/>
          </a:xfrm>
          <a:prstGeom prst="round2DiagRect">
            <a:avLst>
              <a:gd name="adj1" fmla="val 16667"/>
              <a:gd name="adj2" fmla="val 0"/>
            </a:avLst>
          </a:prstGeom>
          <a:ln w="88900" cap="sq">
            <a:solidFill>
              <a:srgbClr val="CC0066"/>
            </a:solidFill>
            <a:miter lim="800000"/>
          </a:ln>
          <a:effectLst>
            <a:outerShdw blurRad="254000" algn="tl" rotWithShape="0">
              <a:srgbClr val="000000">
                <a:alpha val="43000"/>
              </a:srgbClr>
            </a:outerShdw>
          </a:effectLst>
          <a:scene3d>
            <a:camera prst="orthographicFront"/>
            <a:lightRig rig="threePt" dir="t"/>
          </a:scene3d>
          <a:sp3d>
            <a:bevelT w="152400" h="50800" prst="softRound"/>
          </a:sp3d>
        </p:spPr>
      </p:pic>
      <p:pic>
        <p:nvPicPr>
          <p:cNvPr id="7" name="6 Imagen" descr="Geisha-kyoto-2004-11-21.jpg"/>
          <p:cNvPicPr>
            <a:picLocks noChangeAspect="1"/>
          </p:cNvPicPr>
          <p:nvPr/>
        </p:nvPicPr>
        <p:blipFill>
          <a:blip r:embed="rId2">
            <a:grayscl/>
          </a:blip>
          <a:stretch>
            <a:fillRect/>
          </a:stretch>
        </p:blipFill>
        <p:spPr>
          <a:xfrm flipH="1">
            <a:off x="4786314" y="214290"/>
            <a:ext cx="4143404" cy="6286544"/>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nodeType="afterEffect">
                                  <p:stCondLst>
                                    <p:cond delay="200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7" presetClass="exit" presetSubtype="4" fill="hold" nodeType="withEffect">
                                  <p:stCondLst>
                                    <p:cond delay="200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1+ppt_h/2"/>
                                          </p:val>
                                        </p:tav>
                                      </p:tavLst>
                                    </p:anim>
                                    <p:set>
                                      <p:cBhvr>
                                        <p:cTn id="12"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357694"/>
          </a:xfrm>
        </p:spPr>
      </p:pic>
      <p:sp>
        <p:nvSpPr>
          <p:cNvPr id="5" name="4 CuadroTexto"/>
          <p:cNvSpPr txBox="1"/>
          <p:nvPr/>
        </p:nvSpPr>
        <p:spPr>
          <a:xfrm>
            <a:off x="285721" y="4572008"/>
            <a:ext cx="7929617" cy="2246769"/>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Durante su niñez, las geishas a veces trabajaban como criadas o asistentes de las más experimentadas, y luego como aprendices de geisha </a:t>
            </a:r>
            <a:r>
              <a:rPr lang="es-ES" sz="2000" i="1" dirty="0" smtClean="0">
                <a:blipFill>
                  <a:blip r:embed="rId3"/>
                  <a:stretch>
                    <a:fillRect/>
                  </a:stretch>
                </a:blipFill>
                <a:effectLst>
                  <a:outerShdw blurRad="38100" dist="38100" dir="2700000" algn="tl">
                    <a:srgbClr val="000000">
                      <a:alpha val="43137"/>
                    </a:srgbClr>
                  </a:outerShdw>
                </a:effectLst>
              </a:rPr>
              <a:t>(</a:t>
            </a:r>
            <a:r>
              <a:rPr lang="es-ES" sz="2000" i="1" dirty="0" err="1" smtClean="0">
                <a:blipFill>
                  <a:blip r:embed="rId3"/>
                  <a:stretch>
                    <a:fillRect/>
                  </a:stretch>
                </a:blipFill>
                <a:effectLst>
                  <a:outerShdw blurRad="38100" dist="38100" dir="2700000" algn="tl">
                    <a:srgbClr val="000000">
                      <a:alpha val="43137"/>
                    </a:srgbClr>
                  </a:outerShdw>
                </a:effectLst>
              </a:rPr>
              <a:t>maiko</a:t>
            </a:r>
            <a:r>
              <a:rPr lang="es-ES" sz="2000" i="1" dirty="0" smtClean="0">
                <a:blipFill>
                  <a:blip r:embed="rId3"/>
                  <a:stretch>
                    <a:fillRect/>
                  </a:stretch>
                </a:blipFill>
                <a:effectLst>
                  <a:outerShdw blurRad="38100" dist="38100" dir="2700000" algn="tl">
                    <a:srgbClr val="000000">
                      <a:alpha val="43137"/>
                    </a:srgbClr>
                  </a:outerShdw>
                </a:effectLst>
              </a:rPr>
              <a:t>)</a:t>
            </a:r>
            <a:r>
              <a:rPr lang="es-ES" sz="2000" dirty="0" smtClean="0">
                <a:blipFill>
                  <a:blip r:embed="rId3"/>
                  <a:stretch>
                    <a:fillRect/>
                  </a:stretch>
                </a:blipFill>
                <a:effectLst>
                  <a:outerShdw blurRad="38100" dist="38100" dir="2700000" algn="tl">
                    <a:srgbClr val="000000">
                      <a:alpha val="43137"/>
                    </a:srgbClr>
                  </a:outerShdw>
                </a:effectLst>
              </a:rPr>
              <a:t> durante su entrenamiento. Esta tradición de entrenamiento existe en otras disciplinas de Japón, el estudiante deja su hogar, comienza a hacer trabajos hogareños y asistir a su maestro, para finalmente convertirse en uno.</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ce3j.jpg"/>
          <p:cNvPicPr>
            <a:picLocks noChangeAspect="1"/>
          </p:cNvPicPr>
          <p:nvPr/>
        </p:nvPicPr>
        <p:blipFill>
          <a:blip r:embed="rId2">
            <a:lum bright="-10000" contrast="10000"/>
          </a:blip>
          <a:stretch>
            <a:fillRect/>
          </a:stretch>
        </p:blipFill>
        <p:spPr>
          <a:xfrm>
            <a:off x="0" y="-571528"/>
            <a:ext cx="9144000" cy="7429528"/>
          </a:xfrm>
          <a:prstGeom prst="rect">
            <a:avLst/>
          </a:prstGeom>
          <a:scene3d>
            <a:camera prst="orthographicFront"/>
            <a:lightRig rig="threePt" dir="t"/>
          </a:scene3d>
          <a:sp3d>
            <a:bevelT w="152400" h="50800" prst="softRound"/>
          </a:sp3d>
        </p:spPr>
      </p:pic>
      <p:pic>
        <p:nvPicPr>
          <p:cNvPr id="5" name="4 Imagen" descr="face3j.jpg"/>
          <p:cNvPicPr>
            <a:picLocks noChangeAspect="1"/>
          </p:cNvPicPr>
          <p:nvPr/>
        </p:nvPicPr>
        <p:blipFill>
          <a:blip r:embed="rId2">
            <a:duotone>
              <a:prstClr val="black"/>
              <a:schemeClr val="accent6">
                <a:tint val="45000"/>
                <a:satMod val="400000"/>
              </a:schemeClr>
            </a:duotone>
            <a:lum contrast="20000"/>
          </a:blip>
          <a:stretch>
            <a:fillRect/>
          </a:stretch>
        </p:blipFill>
        <p:spPr>
          <a:xfrm>
            <a:off x="214282" y="-214338"/>
            <a:ext cx="8715436" cy="6786610"/>
          </a:xfrm>
          <a:prstGeom prst="rect">
            <a:avLst/>
          </a:prstGeom>
          <a:ln>
            <a:solidFill>
              <a:schemeClr val="tx1"/>
            </a:solidFill>
          </a:ln>
          <a:scene3d>
            <a:camera prst="orthographicFront"/>
            <a:lightRig rig="threePt" dir="t"/>
          </a:scene3d>
          <a:sp3d>
            <a:bevelT w="152400" h="50800" prst="softRound"/>
          </a:sp3d>
        </p:spPr>
      </p:pic>
      <p:pic>
        <p:nvPicPr>
          <p:cNvPr id="6" name="5 Imagen" descr="face3j.jpg"/>
          <p:cNvPicPr>
            <a:picLocks noChangeAspect="1"/>
          </p:cNvPicPr>
          <p:nvPr/>
        </p:nvPicPr>
        <p:blipFill>
          <a:blip r:embed="rId2">
            <a:duotone>
              <a:prstClr val="black"/>
              <a:schemeClr val="accent4">
                <a:tint val="45000"/>
                <a:satMod val="400000"/>
              </a:schemeClr>
            </a:duotone>
            <a:lum contrast="20000"/>
          </a:blip>
          <a:stretch>
            <a:fillRect/>
          </a:stretch>
        </p:blipFill>
        <p:spPr>
          <a:xfrm>
            <a:off x="500034" y="0"/>
            <a:ext cx="8143932" cy="6286520"/>
          </a:xfrm>
          <a:prstGeom prst="rect">
            <a:avLst/>
          </a:prstGeom>
          <a:ln>
            <a:solidFill>
              <a:schemeClr val="tx1"/>
            </a:solidFill>
          </a:ln>
          <a:scene3d>
            <a:camera prst="orthographicFront"/>
            <a:lightRig rig="threePt" dir="t"/>
          </a:scene3d>
          <a:sp3d>
            <a:bevelT w="152400" h="50800" prst="softRound"/>
          </a:sp3d>
        </p:spPr>
      </p:pic>
      <p:pic>
        <p:nvPicPr>
          <p:cNvPr id="7" name="6 Imagen" descr="face3j.jpg"/>
          <p:cNvPicPr>
            <a:picLocks noChangeAspect="1"/>
          </p:cNvPicPr>
          <p:nvPr/>
        </p:nvPicPr>
        <p:blipFill>
          <a:blip r:embed="rId2">
            <a:duotone>
              <a:prstClr val="black"/>
              <a:srgbClr val="D9C3A5">
                <a:tint val="50000"/>
                <a:satMod val="180000"/>
              </a:srgbClr>
            </a:duotone>
            <a:lum contrast="20000"/>
          </a:blip>
          <a:stretch>
            <a:fillRect/>
          </a:stretch>
        </p:blipFill>
        <p:spPr>
          <a:xfrm>
            <a:off x="785786" y="357166"/>
            <a:ext cx="7500990" cy="5569636"/>
          </a:xfrm>
          <a:prstGeom prst="rect">
            <a:avLst/>
          </a:prstGeom>
          <a:ln>
            <a:solidFill>
              <a:schemeClr val="tx1"/>
            </a:solidFill>
          </a:ln>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3643314"/>
          </a:xfrm>
        </p:spPr>
      </p:pic>
      <p:sp>
        <p:nvSpPr>
          <p:cNvPr id="5" name="4 CuadroTexto"/>
          <p:cNvSpPr txBox="1"/>
          <p:nvPr/>
        </p:nvSpPr>
        <p:spPr>
          <a:xfrm>
            <a:off x="214282" y="3643314"/>
            <a:ext cx="8929718" cy="4031873"/>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Las geishas modernas aún viven en tradicionales casas de geisha llamadas  en áreas denominadas </a:t>
            </a:r>
            <a:r>
              <a:rPr lang="es-ES" sz="2000" i="1" dirty="0" err="1" smtClean="0">
                <a:blipFill>
                  <a:blip r:embed="rId3"/>
                  <a:stretch>
                    <a:fillRect/>
                  </a:stretch>
                </a:blipFill>
                <a:effectLst>
                  <a:outerShdw blurRad="38100" dist="38100" dir="2700000" algn="tl">
                    <a:srgbClr val="000000">
                      <a:alpha val="43137"/>
                    </a:srgbClr>
                  </a:outerShdw>
                </a:effectLst>
              </a:rPr>
              <a:t>hanamachi</a:t>
            </a:r>
            <a:r>
              <a:rPr lang="es-ES" sz="2000" dirty="0" smtClean="0">
                <a:blipFill>
                  <a:blip r:embed="rId3"/>
                  <a:stretch>
                    <a:fillRect/>
                  </a:stretch>
                </a:blipFill>
                <a:effectLst>
                  <a:outerShdw blurRad="38100" dist="38100" dir="2700000" algn="tl">
                    <a:srgbClr val="000000">
                      <a:alpha val="43137"/>
                    </a:srgbClr>
                  </a:outerShdw>
                </a:effectLst>
              </a:rPr>
              <a:t>  ‘calle de flores’, generalmente durante su aprendizaje, pero muchas geishas experimentadas eligen vivir en sus propios apartamentos. La elegante y alta cultura en la que viven las geishas se llama </a:t>
            </a:r>
            <a:r>
              <a:rPr lang="es-ES" sz="2000" i="1" dirty="0" err="1" smtClean="0">
                <a:blipFill>
                  <a:blip r:embed="rId3"/>
                  <a:stretch>
                    <a:fillRect/>
                  </a:stretch>
                </a:blipFill>
                <a:effectLst>
                  <a:outerShdw blurRad="38100" dist="38100" dir="2700000" algn="tl">
                    <a:srgbClr val="000000">
                      <a:alpha val="43137"/>
                    </a:srgbClr>
                  </a:outerShdw>
                </a:effectLst>
              </a:rPr>
              <a:t>karyukai</a:t>
            </a:r>
            <a:r>
              <a:rPr lang="es-ES" sz="2000" dirty="0" smtClean="0">
                <a:blipFill>
                  <a:blip r:embed="rId3"/>
                  <a:stretch>
                    <a:fillRect/>
                  </a:stretch>
                </a:blipFill>
                <a:effectLst>
                  <a:outerShdw blurRad="38100" dist="38100" dir="2700000" algn="tl">
                    <a:srgbClr val="000000">
                      <a:alpha val="43137"/>
                    </a:srgbClr>
                  </a:outerShdw>
                </a:effectLst>
              </a:rPr>
              <a:t>  ‘el mundo de las flores y sauces’).</a:t>
            </a:r>
          </a:p>
          <a:p>
            <a:pPr lvl="0"/>
            <a:r>
              <a:rPr lang="es-ES" sz="2000" dirty="0" smtClean="0">
                <a:blipFill>
                  <a:blip r:embed="rId3"/>
                  <a:stretch>
                    <a:fillRect/>
                  </a:stretch>
                </a:blipFill>
                <a:effectLst>
                  <a:outerShdw blurRad="38100" dist="38100" dir="2700000" algn="tl">
                    <a:srgbClr val="000000">
                      <a:alpha val="43137"/>
                    </a:srgbClr>
                  </a:outerShdw>
                </a:effectLst>
              </a:rPr>
              <a:t>Las jóvenes con aspiraciones a geisha comienzan su entrenamiento después de completar los primeros años de secundaria o incluso en secundaria o estudios superiores, empezando su carrera en la adultez. Las geishas aún estudian instrumentos tradicionales como </a:t>
            </a:r>
            <a:r>
              <a:rPr lang="es-ES" sz="2000" dirty="0" smtClean="0">
                <a:blipFill>
                  <a:blip r:embed="rId3"/>
                  <a:stretch>
                    <a:fillRect/>
                  </a:stretch>
                </a:blipFill>
              </a:rPr>
              <a:t>el </a:t>
            </a:r>
            <a:r>
              <a:rPr lang="es-ES" sz="2000" i="1" dirty="0" err="1" smtClean="0">
                <a:blipFill>
                  <a:blip r:embed="rId3"/>
                  <a:stretch>
                    <a:fillRect/>
                  </a:stretch>
                </a:blipFill>
              </a:rPr>
              <a:t>shakuhachi</a:t>
            </a:r>
            <a:r>
              <a:rPr lang="es-ES" sz="2000" dirty="0" smtClean="0">
                <a:blipFill>
                  <a:blip r:embed="rId3"/>
                  <a:stretch>
                    <a:fillRect/>
                  </a:stretch>
                </a:blipFill>
              </a:rPr>
              <a:t> (, flauta de bambú)</a:t>
            </a:r>
          </a:p>
          <a:p>
            <a:pPr lvl="0"/>
            <a:r>
              <a:rPr lang="es-ES" sz="2000" dirty="0" smtClean="0">
                <a:blipFill>
                  <a:blip r:embed="rId3"/>
                  <a:stretch>
                    <a:fillRect/>
                  </a:stretch>
                </a:blipFill>
              </a:rPr>
              <a:t>el </a:t>
            </a:r>
            <a:r>
              <a:rPr lang="es-ES" sz="2000" i="1" dirty="0" err="1" smtClean="0">
                <a:blipFill>
                  <a:blip r:embed="rId3"/>
                  <a:stretch>
                    <a:fillRect/>
                  </a:stretch>
                </a:blipFill>
              </a:rPr>
              <a:t>taiko</a:t>
            </a:r>
            <a:r>
              <a:rPr lang="es-ES" sz="2000" dirty="0" smtClean="0">
                <a:blipFill>
                  <a:blip r:embed="rId3"/>
                  <a:stretch>
                    <a:fillRect/>
                  </a:stretch>
                </a:blipFill>
              </a:rPr>
              <a:t> ( tambor)</a:t>
            </a:r>
          </a:p>
          <a:p>
            <a:pPr lvl="0"/>
            <a:endParaRPr lang="es-ES" sz="2000" dirty="0" smtClean="0">
              <a:blipFill>
                <a:blip r:embed="rId3"/>
                <a:stretch>
                  <a:fillRect/>
                </a:stretch>
              </a:blipFill>
            </a:endParaRPr>
          </a:p>
          <a:p>
            <a:endParaRPr lang="es-ES" sz="2000" dirty="0" smtClean="0">
              <a:effectLst>
                <a:outerShdw blurRad="38100" dist="38100" dir="2700000" algn="tl">
                  <a:srgbClr val="000000">
                    <a:alpha val="43137"/>
                  </a:srgbClr>
                </a:outerShdw>
              </a:effectLst>
            </a:endParaRPr>
          </a:p>
          <a:p>
            <a:endParaRPr lang="es-ES"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solidFill>
              <a:schemeClr val="bg1"/>
            </a:solidFill>
          </a:ln>
        </p:spPr>
        <p:txBody>
          <a:bodyPr/>
          <a:lstStyle/>
          <a:p>
            <a:endParaRPr lang="es-ES" dirty="0"/>
          </a:p>
        </p:txBody>
      </p:sp>
      <p:pic>
        <p:nvPicPr>
          <p:cNvPr id="4" name="3 Marcador de contenido" descr="430902088_e9bec600a6_o.jpg"/>
          <p:cNvPicPr>
            <a:picLocks noGrp="1" noChangeAspect="1"/>
          </p:cNvPicPr>
          <p:nvPr>
            <p:ph idx="1"/>
          </p:nvPr>
        </p:nvPicPr>
        <p:blipFill>
          <a:blip r:embed="rId2">
            <a:lum bright="10000" contrast="20000"/>
          </a:blip>
          <a:stretch>
            <a:fillRect/>
          </a:stretch>
        </p:blipFill>
        <p:spPr>
          <a:xfrm>
            <a:off x="0" y="0"/>
            <a:ext cx="9144000" cy="6858000"/>
          </a:xfrm>
        </p:spPr>
      </p:pic>
      <p:pic>
        <p:nvPicPr>
          <p:cNvPr id="5" name="3 Marcador de contenido" descr="430902088_e9bec600a6_o.jpg"/>
          <p:cNvPicPr>
            <a:picLocks noChangeAspect="1"/>
          </p:cNvPicPr>
          <p:nvPr/>
        </p:nvPicPr>
        <p:blipFill>
          <a:blip r:embed="rId2">
            <a:grayscl/>
            <a:lum bright="20000" contrast="20000"/>
          </a:blip>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nodeType="withEffect">
                                  <p:stCondLst>
                                    <p:cond delay="0"/>
                                  </p:stCondLst>
                                  <p:childTnLst>
                                    <p:animEffect transition="out" filter="randombar(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143380"/>
          </a:xfrm>
        </p:spPr>
      </p:pic>
      <p:sp>
        <p:nvSpPr>
          <p:cNvPr id="5" name="4 CuadroTexto"/>
          <p:cNvSpPr txBox="1"/>
          <p:nvPr/>
        </p:nvSpPr>
        <p:spPr>
          <a:xfrm>
            <a:off x="285720" y="4214818"/>
            <a:ext cx="8858280" cy="2862322"/>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Mirando a otras geishas, y con la ayuda de las dueñas de las casas de geishas, las aprendices se vuelven habilidosas en la compleja tradición de elegir y usar kimono, y en el tratar con los clientes.</a:t>
            </a:r>
          </a:p>
          <a:p>
            <a:r>
              <a:rPr lang="es-ES" sz="2000" dirty="0" smtClean="0">
                <a:blipFill>
                  <a:blip r:embed="rId3"/>
                  <a:stretch>
                    <a:fillRect/>
                  </a:stretch>
                </a:blipFill>
                <a:effectLst>
                  <a:outerShdw blurRad="38100" dist="38100" dir="2700000" algn="tl">
                    <a:srgbClr val="000000">
                      <a:alpha val="43137"/>
                    </a:srgbClr>
                  </a:outerShdw>
                </a:effectLst>
              </a:rPr>
              <a:t>La ciudad de Kioto  mantiene fuerte la tradición de las geishas, y dos de los más prestigiosos y tradicionales distritos de geishas, </a:t>
            </a:r>
            <a:r>
              <a:rPr lang="es-ES" sz="2000" dirty="0" err="1" smtClean="0">
                <a:blipFill>
                  <a:blip r:embed="rId3"/>
                  <a:stretch>
                    <a:fillRect/>
                  </a:stretch>
                </a:blipFill>
                <a:effectLst>
                  <a:outerShdw blurRad="38100" dist="38100" dir="2700000" algn="tl">
                    <a:srgbClr val="000000">
                      <a:alpha val="43137"/>
                    </a:srgbClr>
                  </a:outerShdw>
                </a:effectLst>
              </a:rPr>
              <a:t>Gion</a:t>
            </a:r>
            <a:r>
              <a:rPr lang="es-ES" sz="2000" dirty="0" smtClean="0">
                <a:blipFill>
                  <a:blip r:embed="rId3"/>
                  <a:stretch>
                    <a:fillRect/>
                  </a:stretch>
                </a:blipFill>
                <a:effectLst>
                  <a:outerShdw blurRad="38100" dist="38100" dir="2700000" algn="tl">
                    <a:srgbClr val="000000">
                      <a:alpha val="43137"/>
                    </a:srgbClr>
                  </a:outerShdw>
                </a:effectLst>
              </a:rPr>
              <a:t> y </a:t>
            </a:r>
            <a:r>
              <a:rPr lang="es-ES" sz="2000" dirty="0" err="1" smtClean="0">
                <a:blipFill>
                  <a:blip r:embed="rId3"/>
                  <a:stretch>
                    <a:fillRect/>
                  </a:stretch>
                </a:blipFill>
                <a:effectLst>
                  <a:outerShdw blurRad="38100" dist="38100" dir="2700000" algn="tl">
                    <a:srgbClr val="000000">
                      <a:alpha val="43137"/>
                    </a:srgbClr>
                  </a:outerShdw>
                </a:effectLst>
              </a:rPr>
              <a:t>Pontochō</a:t>
            </a:r>
            <a:r>
              <a:rPr lang="es-ES" sz="2000" dirty="0" smtClean="0">
                <a:blipFill>
                  <a:blip r:embed="rId3"/>
                  <a:stretch>
                    <a:fillRect/>
                  </a:stretch>
                </a:blipFill>
                <a:effectLst>
                  <a:outerShdw blurRad="38100" dist="38100" dir="2700000" algn="tl">
                    <a:srgbClr val="000000">
                      <a:alpha val="43137"/>
                    </a:srgbClr>
                  </a:outerShdw>
                </a:effectLst>
              </a:rPr>
              <a:t>, están en esa ciudad. Las geishas de estos distritos son conocidas </a:t>
            </a:r>
            <a:r>
              <a:rPr lang="es-ES" sz="2000" dirty="0" err="1" smtClean="0">
                <a:blipFill>
                  <a:blip r:embed="rId3"/>
                  <a:stretch>
                    <a:fillRect/>
                  </a:stretch>
                </a:blipFill>
                <a:effectLst>
                  <a:outerShdw blurRad="38100" dist="38100" dir="2700000" algn="tl">
                    <a:srgbClr val="000000">
                      <a:alpha val="43137"/>
                    </a:srgbClr>
                  </a:outerShdw>
                </a:effectLst>
              </a:rPr>
              <a:t>como</a:t>
            </a:r>
            <a:r>
              <a:rPr lang="es-ES" sz="2000" i="1" dirty="0" err="1" smtClean="0">
                <a:blipFill>
                  <a:blip r:embed="rId3"/>
                  <a:stretch>
                    <a:fillRect/>
                  </a:stretch>
                </a:blipFill>
                <a:effectLst>
                  <a:outerShdw blurRad="38100" dist="38100" dir="2700000" algn="tl">
                    <a:srgbClr val="000000">
                      <a:alpha val="43137"/>
                    </a:srgbClr>
                  </a:outerShdw>
                </a:effectLst>
              </a:rPr>
              <a:t>geiko</a:t>
            </a:r>
            <a:r>
              <a:rPr lang="es-ES" sz="2000" dirty="0" smtClean="0">
                <a:blipFill>
                  <a:blip r:embed="rId3"/>
                  <a:stretch>
                    <a:fillRect/>
                  </a:stretch>
                </a:blipFill>
                <a:effectLst>
                  <a:outerShdw blurRad="38100" dist="38100" dir="2700000" algn="tl">
                    <a:srgbClr val="000000">
                      <a:alpha val="43137"/>
                    </a:srgbClr>
                  </a:outerShdw>
                </a:effectLst>
              </a:rPr>
              <a:t>. Los </a:t>
            </a:r>
            <a:r>
              <a:rPr lang="es-ES" sz="2000" i="1" dirty="0" err="1" smtClean="0">
                <a:blipFill>
                  <a:blip r:embed="rId3"/>
                  <a:stretch>
                    <a:fillRect/>
                  </a:stretch>
                </a:blipFill>
                <a:effectLst>
                  <a:outerShdw blurRad="38100" dist="38100" dir="2700000" algn="tl">
                    <a:srgbClr val="000000">
                      <a:alpha val="43137"/>
                    </a:srgbClr>
                  </a:outerShdw>
                </a:effectLst>
              </a:rPr>
              <a:t>hanamachi</a:t>
            </a:r>
            <a:r>
              <a:rPr lang="es-ES" sz="2000" dirty="0" smtClean="0">
                <a:blipFill>
                  <a:blip r:embed="rId3"/>
                  <a:stretch>
                    <a:fillRect/>
                  </a:stretch>
                </a:blipFill>
                <a:effectLst>
                  <a:outerShdw blurRad="38100" dist="38100" dir="2700000" algn="tl">
                    <a:srgbClr val="000000">
                      <a:alpha val="43137"/>
                    </a:srgbClr>
                  </a:outerShdw>
                </a:effectLst>
              </a:rPr>
              <a:t> de Tokio </a:t>
            </a:r>
            <a:r>
              <a:rPr lang="es-ES" sz="2000" dirty="0" err="1" smtClean="0">
                <a:blipFill>
                  <a:blip r:embed="rId3"/>
                  <a:stretch>
                    <a:fillRect/>
                  </a:stretch>
                </a:blipFill>
                <a:effectLst>
                  <a:outerShdw blurRad="38100" dist="38100" dir="2700000" algn="tl">
                    <a:srgbClr val="000000">
                      <a:alpha val="43137"/>
                    </a:srgbClr>
                  </a:outerShdw>
                </a:effectLst>
              </a:rPr>
              <a:t>Shimbashi</a:t>
            </a:r>
            <a:r>
              <a:rPr lang="es-ES" sz="2000" dirty="0" smtClean="0">
                <a:blipFill>
                  <a:blip r:embed="rId3"/>
                  <a:stretch>
                    <a:fillRect/>
                  </a:stretch>
                </a:blipFill>
                <a:effectLst>
                  <a:outerShdw blurRad="38100" dist="38100" dir="2700000" algn="tl">
                    <a:srgbClr val="000000">
                      <a:alpha val="43137"/>
                    </a:srgbClr>
                  </a:outerShdw>
                </a:effectLst>
              </a:rPr>
              <a:t>, </a:t>
            </a:r>
            <a:r>
              <a:rPr lang="es-ES" sz="2000" dirty="0" err="1" smtClean="0">
                <a:blipFill>
                  <a:blip r:embed="rId3"/>
                  <a:stretch>
                    <a:fillRect/>
                  </a:stretch>
                </a:blipFill>
                <a:effectLst>
                  <a:outerShdw blurRad="38100" dist="38100" dir="2700000" algn="tl">
                    <a:srgbClr val="000000">
                      <a:alpha val="43137"/>
                    </a:srgbClr>
                  </a:outerShdw>
                </a:effectLst>
              </a:rPr>
              <a:t>Asakusa</a:t>
            </a:r>
            <a:r>
              <a:rPr lang="es-ES" sz="2000" dirty="0" smtClean="0">
                <a:blipFill>
                  <a:blip r:embed="rId3"/>
                  <a:stretch>
                    <a:fillRect/>
                  </a:stretch>
                </a:blipFill>
                <a:effectLst>
                  <a:outerShdw blurRad="38100" dist="38100" dir="2700000" algn="tl">
                    <a:srgbClr val="000000">
                      <a:alpha val="43137"/>
                    </a:srgbClr>
                  </a:outerShdw>
                </a:effectLst>
              </a:rPr>
              <a:t> y </a:t>
            </a:r>
            <a:r>
              <a:rPr lang="es-ES" sz="2000" dirty="0" err="1" smtClean="0">
                <a:blipFill>
                  <a:blip r:embed="rId3"/>
                  <a:stretch>
                    <a:fillRect/>
                  </a:stretch>
                </a:blipFill>
                <a:effectLst>
                  <a:outerShdw blurRad="38100" dist="38100" dir="2700000" algn="tl">
                    <a:srgbClr val="000000">
                      <a:alpha val="43137"/>
                    </a:srgbClr>
                  </a:outerShdw>
                </a:effectLst>
              </a:rPr>
              <a:t>Kagurazaka</a:t>
            </a:r>
            <a:r>
              <a:rPr lang="es-ES" sz="2000" dirty="0" smtClean="0">
                <a:blipFill>
                  <a:blip r:embed="rId3"/>
                  <a:stretch>
                    <a:fillRect/>
                  </a:stretch>
                </a:blipFill>
                <a:effectLst>
                  <a:outerShdw blurRad="38100" dist="38100" dir="2700000" algn="tl">
                    <a:srgbClr val="000000">
                      <a:alpha val="43137"/>
                    </a:srgbClr>
                  </a:outerShdw>
                </a:effectLst>
              </a:rPr>
              <a:t> son también bastante conocidos.</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ln>
            <a:solidFill>
              <a:schemeClr val="bg1"/>
            </a:solidFill>
          </a:ln>
        </p:spPr>
        <p:txBody>
          <a:bodyPr/>
          <a:lstStyle/>
          <a:p>
            <a:endParaRPr lang="es-ES" dirty="0"/>
          </a:p>
        </p:txBody>
      </p:sp>
      <p:pic>
        <p:nvPicPr>
          <p:cNvPr id="4" name="3 Imagen" descr="Geisas-25.jpg"/>
          <p:cNvPicPr>
            <a:picLocks noChangeAspect="1"/>
          </p:cNvPicPr>
          <p:nvPr/>
        </p:nvPicPr>
        <p:blipFill>
          <a:blip r:embed="rId2">
            <a:lum contrast="20000"/>
          </a:blip>
          <a:stretch>
            <a:fillRect/>
          </a:stretch>
        </p:blipFill>
        <p:spPr>
          <a:xfrm>
            <a:off x="2428860" y="0"/>
            <a:ext cx="4786313"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4 Imagen" descr="03.jpg"/>
          <p:cNvPicPr>
            <a:picLocks noChangeAspect="1"/>
          </p:cNvPicPr>
          <p:nvPr/>
        </p:nvPicPr>
        <p:blipFill>
          <a:blip r:embed="rId3">
            <a:lum contrast="20000"/>
          </a:blip>
          <a:srcRect r="1708" b="3125"/>
          <a:stretch>
            <a:fillRect/>
          </a:stretch>
        </p:blipFill>
        <p:spPr>
          <a:xfrm>
            <a:off x="2428860" y="0"/>
            <a:ext cx="4786346"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afterEffect">
                                  <p:stCondLst>
                                    <p:cond delay="15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6500"/>
                            </p:stCondLst>
                            <p:childTnLst>
                              <p:par>
                                <p:cTn id="18" presetID="17" presetClass="exit" presetSubtype="4" fill="hold" nodeType="afterEffect">
                                  <p:stCondLst>
                                    <p:cond delay="1500"/>
                                  </p:stCondLst>
                                  <p:childTnLst>
                                    <p:anim calcmode="lin" valueType="num">
                                      <p:cBhvr>
                                        <p:cTn id="19" dur="5000"/>
                                        <p:tgtEl>
                                          <p:spTgt spid="4"/>
                                        </p:tgtEl>
                                        <p:attrNameLst>
                                          <p:attrName>ppt_x</p:attrName>
                                        </p:attrNameLst>
                                      </p:cBhvr>
                                      <p:tavLst>
                                        <p:tav tm="0">
                                          <p:val>
                                            <p:strVal val="ppt_x"/>
                                          </p:val>
                                        </p:tav>
                                        <p:tav tm="100000">
                                          <p:val>
                                            <p:strVal val="ppt_x"/>
                                          </p:val>
                                        </p:tav>
                                      </p:tavLst>
                                    </p:anim>
                                    <p:anim calcmode="lin" valueType="num">
                                      <p:cBhvr>
                                        <p:cTn id="20" dur="5000"/>
                                        <p:tgtEl>
                                          <p:spTgt spid="4"/>
                                        </p:tgtEl>
                                        <p:attrNameLst>
                                          <p:attrName>ppt_y</p:attrName>
                                        </p:attrNameLst>
                                      </p:cBhvr>
                                      <p:tavLst>
                                        <p:tav tm="0">
                                          <p:val>
                                            <p:strVal val="ppt_y"/>
                                          </p:val>
                                        </p:tav>
                                        <p:tav tm="100000">
                                          <p:val>
                                            <p:strVal val="ppt_y+ppt_h/2"/>
                                          </p:val>
                                        </p:tav>
                                      </p:tavLst>
                                    </p:anim>
                                    <p:anim calcmode="lin" valueType="num">
                                      <p:cBhvr>
                                        <p:cTn id="21" dur="5000"/>
                                        <p:tgtEl>
                                          <p:spTgt spid="4"/>
                                        </p:tgtEl>
                                        <p:attrNameLst>
                                          <p:attrName>ppt_w</p:attrName>
                                        </p:attrNameLst>
                                      </p:cBhvr>
                                      <p:tavLst>
                                        <p:tav tm="0">
                                          <p:val>
                                            <p:strVal val="ppt_w"/>
                                          </p:val>
                                        </p:tav>
                                        <p:tav tm="100000">
                                          <p:val>
                                            <p:strVal val="ppt_w"/>
                                          </p:val>
                                        </p:tav>
                                      </p:tavLst>
                                    </p:anim>
                                    <p:anim calcmode="lin" valueType="num">
                                      <p:cBhvr>
                                        <p:cTn id="22" dur="5000"/>
                                        <p:tgtEl>
                                          <p:spTgt spid="4"/>
                                        </p:tgtEl>
                                        <p:attrNameLst>
                                          <p:attrName>ppt_h</p:attrName>
                                        </p:attrNameLst>
                                      </p:cBhvr>
                                      <p:tavLst>
                                        <p:tav tm="0">
                                          <p:val>
                                            <p:strVal val="ppt_h"/>
                                          </p:val>
                                        </p:tav>
                                        <p:tav tm="100000">
                                          <p:val>
                                            <p:fltVal val="0"/>
                                          </p:val>
                                        </p:tav>
                                      </p:tavLst>
                                    </p:anim>
                                    <p:set>
                                      <p:cBhvr>
                                        <p:cTn id="23" dur="1" fill="hold">
                                          <p:stCondLst>
                                            <p:cond delay="4999"/>
                                          </p:stCondLst>
                                        </p:cTn>
                                        <p:tgtEl>
                                          <p:spTgt spid="4"/>
                                        </p:tgtEl>
                                        <p:attrNameLst>
                                          <p:attrName>style.visibility</p:attrName>
                                        </p:attrNameLst>
                                      </p:cBhvr>
                                      <p:to>
                                        <p:strVal val="hidden"/>
                                      </p:to>
                                    </p:set>
                                  </p:childTnLst>
                                </p:cTn>
                              </p:par>
                              <p:par>
                                <p:cTn id="24" presetID="17" presetClass="entr" presetSubtype="1" fill="hold" nodeType="withEffect">
                                  <p:stCondLst>
                                    <p:cond delay="15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0" fill="hold"/>
                                        <p:tgtEl>
                                          <p:spTgt spid="5"/>
                                        </p:tgtEl>
                                        <p:attrNameLst>
                                          <p:attrName>ppt_x</p:attrName>
                                        </p:attrNameLst>
                                      </p:cBhvr>
                                      <p:tavLst>
                                        <p:tav tm="0">
                                          <p:val>
                                            <p:strVal val="#ppt_x"/>
                                          </p:val>
                                        </p:tav>
                                        <p:tav tm="100000">
                                          <p:val>
                                            <p:strVal val="#ppt_x"/>
                                          </p:val>
                                        </p:tav>
                                      </p:tavLst>
                                    </p:anim>
                                    <p:anim calcmode="lin" valueType="num">
                                      <p:cBhvr>
                                        <p:cTn id="27" dur="5000" fill="hold"/>
                                        <p:tgtEl>
                                          <p:spTgt spid="5"/>
                                        </p:tgtEl>
                                        <p:attrNameLst>
                                          <p:attrName>ppt_y</p:attrName>
                                        </p:attrNameLst>
                                      </p:cBhvr>
                                      <p:tavLst>
                                        <p:tav tm="0">
                                          <p:val>
                                            <p:strVal val="#ppt_y-#ppt_h/2"/>
                                          </p:val>
                                        </p:tav>
                                        <p:tav tm="100000">
                                          <p:val>
                                            <p:strVal val="#ppt_y"/>
                                          </p:val>
                                        </p:tav>
                                      </p:tavLst>
                                    </p:anim>
                                    <p:anim calcmode="lin" valueType="num">
                                      <p:cBhvr>
                                        <p:cTn id="28" dur="5000" fill="hold"/>
                                        <p:tgtEl>
                                          <p:spTgt spid="5"/>
                                        </p:tgtEl>
                                        <p:attrNameLst>
                                          <p:attrName>ppt_w</p:attrName>
                                        </p:attrNameLst>
                                      </p:cBhvr>
                                      <p:tavLst>
                                        <p:tav tm="0">
                                          <p:val>
                                            <p:strVal val="#ppt_w"/>
                                          </p:val>
                                        </p:tav>
                                        <p:tav tm="100000">
                                          <p:val>
                                            <p:strVal val="#ppt_w"/>
                                          </p:val>
                                        </p:tav>
                                      </p:tavLst>
                                    </p:anim>
                                    <p:anim calcmode="lin" valueType="num">
                                      <p:cBhvr>
                                        <p:cTn id="29"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GEISHA-.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GEISHA-.jpg"/>
          <p:cNvPicPr>
            <a:picLocks noChangeAspect="1"/>
          </p:cNvPicPr>
          <p:nvPr/>
        </p:nvPicPr>
        <p:blipFill>
          <a:blip r:embed="rId2">
            <a:duotone>
              <a:prstClr val="black"/>
              <a:schemeClr val="accent4">
                <a:tint val="45000"/>
                <a:satMod val="400000"/>
              </a:schemeClr>
            </a:duotone>
            <a:lum contrast="30000"/>
          </a:blip>
          <a:stretch>
            <a:fillRect/>
          </a:stretch>
        </p:blipFill>
        <p:spPr>
          <a:xfrm>
            <a:off x="0" y="-80117"/>
            <a:ext cx="9144000" cy="6938117"/>
          </a:xfrm>
          <a:prstGeom prst="rect">
            <a:avLst/>
          </a:prstGeom>
        </p:spPr>
      </p:pic>
      <p:pic>
        <p:nvPicPr>
          <p:cNvPr id="6" name="5 Imagen" descr="GEISHA-.jpg"/>
          <p:cNvPicPr>
            <a:picLocks noChangeAspect="1"/>
          </p:cNvPicPr>
          <p:nvPr/>
        </p:nvPicPr>
        <p:blipFill>
          <a:blip r:embed="rId2">
            <a:duotone>
              <a:schemeClr val="accent4">
                <a:shade val="45000"/>
                <a:satMod val="135000"/>
              </a:schemeClr>
              <a:prstClr val="white"/>
            </a:duotone>
            <a:lum contrast="20000"/>
          </a:blip>
          <a:stretch>
            <a:fillRect/>
          </a:stretch>
        </p:blipFill>
        <p:spPr>
          <a:xfrm>
            <a:off x="0" y="-101467"/>
            <a:ext cx="9144000" cy="6959467"/>
          </a:xfrm>
          <a:prstGeom prst="rect">
            <a:avLst/>
          </a:prstGeom>
        </p:spPr>
      </p:pic>
      <p:pic>
        <p:nvPicPr>
          <p:cNvPr id="7" name="6 Imagen" descr="GEISHA-.jpg"/>
          <p:cNvPicPr>
            <a:picLocks noChangeAspect="1"/>
          </p:cNvPicPr>
          <p:nvPr/>
        </p:nvPicPr>
        <p:blipFill>
          <a:blip r:embed="rId2">
            <a:duotone>
              <a:prstClr val="black"/>
              <a:srgbClr val="FF0000">
                <a:tint val="45000"/>
                <a:satMod val="400000"/>
              </a:srgbClr>
            </a:duotone>
            <a:lum contrast="20000"/>
          </a:blip>
          <a:stretch>
            <a:fillRect/>
          </a:stretch>
        </p:blipFill>
        <p:spPr>
          <a:xfrm>
            <a:off x="0" y="-80117"/>
            <a:ext cx="9144000" cy="6938117"/>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357694"/>
          </a:xfrm>
        </p:spPr>
      </p:pic>
      <p:sp>
        <p:nvSpPr>
          <p:cNvPr id="5" name="4 CuadroTexto"/>
          <p:cNvSpPr txBox="1"/>
          <p:nvPr/>
        </p:nvSpPr>
        <p:spPr>
          <a:xfrm>
            <a:off x="214219" y="4572008"/>
            <a:ext cx="8929781" cy="2031325"/>
          </a:xfrm>
          <a:prstGeom prst="rect">
            <a:avLst/>
          </a:prstGeom>
          <a:noFill/>
        </p:spPr>
        <p:txBody>
          <a:bodyPr wrap="square" rtlCol="0">
            <a:spAutoFit/>
          </a:bodyPr>
          <a:lstStyle/>
          <a:p>
            <a:r>
              <a:rPr lang="es-ES" dirty="0" smtClean="0">
                <a:blipFill>
                  <a:blip r:embed="rId3"/>
                  <a:stretch>
                    <a:fillRect/>
                  </a:stretch>
                </a:blipFill>
                <a:effectLst>
                  <a:outerShdw blurRad="38100" dist="38100" dir="2700000" algn="tl">
                    <a:srgbClr val="000000">
                      <a:alpha val="43137"/>
                    </a:srgbClr>
                  </a:outerShdw>
                </a:effectLst>
              </a:rPr>
              <a:t>En el Japón moderno, las geishas y </a:t>
            </a:r>
            <a:r>
              <a:rPr lang="es-ES" dirty="0" err="1" smtClean="0">
                <a:blipFill>
                  <a:blip r:embed="rId3"/>
                  <a:stretch>
                    <a:fillRect/>
                  </a:stretch>
                </a:blipFill>
                <a:effectLst>
                  <a:outerShdw blurRad="38100" dist="38100" dir="2700000" algn="tl">
                    <a:srgbClr val="000000">
                      <a:alpha val="43137"/>
                    </a:srgbClr>
                  </a:outerShdw>
                </a:effectLst>
              </a:rPr>
              <a:t>maiko</a:t>
            </a:r>
            <a:r>
              <a:rPr lang="es-ES" dirty="0" smtClean="0">
                <a:blipFill>
                  <a:blip r:embed="rId3"/>
                  <a:stretch>
                    <a:fillRect/>
                  </a:stretch>
                </a:blipFill>
                <a:effectLst>
                  <a:outerShdw blurRad="38100" dist="38100" dir="2700000" algn="tl">
                    <a:srgbClr val="000000">
                      <a:alpha val="43137"/>
                    </a:srgbClr>
                  </a:outerShdw>
                </a:effectLst>
              </a:rPr>
              <a:t> son bastante inusuales. En los años 1920 había alrededor de 80.000 geishas en Japón, pero hoy en día hay aproximadamente 1.000. De todas maneras, en el distrito </a:t>
            </a:r>
            <a:r>
              <a:rPr lang="es-ES" dirty="0" err="1" smtClean="0">
                <a:blipFill>
                  <a:blip r:embed="rId3"/>
                  <a:stretch>
                    <a:fillRect/>
                  </a:stretch>
                </a:blipFill>
                <a:effectLst>
                  <a:outerShdw blurRad="38100" dist="38100" dir="2700000" algn="tl">
                    <a:srgbClr val="000000">
                      <a:alpha val="43137"/>
                    </a:srgbClr>
                  </a:outerShdw>
                </a:effectLst>
              </a:rPr>
              <a:t>Gion</a:t>
            </a:r>
            <a:r>
              <a:rPr lang="es-ES" dirty="0" smtClean="0">
                <a:blipFill>
                  <a:blip r:embed="rId3"/>
                  <a:stretch>
                    <a:fillRect/>
                  </a:stretch>
                </a:blipFill>
                <a:effectLst>
                  <a:outerShdw blurRad="38100" dist="38100" dir="2700000" algn="tl">
                    <a:srgbClr val="000000">
                      <a:alpha val="43137"/>
                    </a:srgbClr>
                  </a:outerShdw>
                </a:effectLst>
              </a:rPr>
              <a:t> de Kioto, los visitantes pueden observar algunas </a:t>
            </a:r>
            <a:r>
              <a:rPr lang="es-ES" dirty="0" err="1" smtClean="0">
                <a:blipFill>
                  <a:blip r:embed="rId3"/>
                  <a:stretch>
                    <a:fillRect/>
                  </a:stretch>
                </a:blipFill>
                <a:effectLst>
                  <a:outerShdw blurRad="38100" dist="38100" dir="2700000" algn="tl">
                    <a:srgbClr val="000000">
                      <a:alpha val="43137"/>
                    </a:srgbClr>
                  </a:outerShdw>
                </a:effectLst>
              </a:rPr>
              <a:t>maiko</a:t>
            </a:r>
            <a:r>
              <a:rPr lang="es-ES" dirty="0" smtClean="0">
                <a:blipFill>
                  <a:blip r:embed="rId3"/>
                  <a:stretch>
                    <a:fillRect/>
                  </a:stretch>
                </a:blipFill>
                <a:effectLst>
                  <a:outerShdw blurRad="38100" dist="38100" dir="2700000" algn="tl">
                    <a:srgbClr val="000000">
                      <a:alpha val="43137"/>
                    </a:srgbClr>
                  </a:outerShdw>
                </a:effectLst>
              </a:rPr>
              <a:t> por las calles yendo o regresando de una cita.</a:t>
            </a:r>
          </a:p>
          <a:p>
            <a:r>
              <a:rPr lang="es-ES" dirty="0" smtClean="0">
                <a:blipFill>
                  <a:blip r:embed="rId3"/>
                  <a:stretch>
                    <a:fillRect/>
                  </a:stretch>
                </a:blipFill>
                <a:effectLst>
                  <a:outerShdw blurRad="38100" dist="38100" dir="2700000" algn="tl">
                    <a:srgbClr val="000000">
                      <a:alpha val="43137"/>
                    </a:srgbClr>
                  </a:outerShdw>
                </a:effectLst>
              </a:rPr>
              <a:t> Las geishas son contratadas para asistir a fiestas y encuentros, tradicionalmente en casas de te o tradicionales restaurantes japoneses , Su tiempo es medido según lo que se demora en consumirse un palo de incienso (llamado </a:t>
            </a:r>
            <a:r>
              <a:rPr lang="es-ES" dirty="0" err="1" smtClean="0">
                <a:blipFill>
                  <a:blip r:embed="rId3"/>
                  <a:stretch>
                    <a:fillRect/>
                  </a:stretch>
                </a:blipFill>
                <a:effectLst>
                  <a:outerShdw blurRad="38100" dist="38100" dir="2700000" algn="tl">
                    <a:srgbClr val="000000">
                      <a:alpha val="43137"/>
                    </a:srgbClr>
                  </a:outerShdw>
                </a:effectLst>
              </a:rPr>
              <a:t>senkodai</a:t>
            </a:r>
            <a:r>
              <a:rPr lang="es-ES" dirty="0" smtClean="0">
                <a:blipFill>
                  <a:blip r:embed="rId3"/>
                  <a:stretch>
                    <a:fillRect/>
                  </a:stretch>
                </a:blipFill>
                <a:effectLst>
                  <a:outerShdw blurRad="38100" dist="38100" dir="2700000" algn="tl">
                    <a:srgbClr val="000000">
                      <a:alpha val="43137"/>
                    </a:srgbClr>
                  </a:outerShdw>
                </a:effectLst>
              </a:rPr>
              <a:t> )</a:t>
            </a:r>
            <a:endParaRPr lang="es-ES"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Geisha_Kyoto_Gion.jpg"/>
          <p:cNvPicPr>
            <a:picLocks noGrp="1" noChangeAspect="1"/>
          </p:cNvPicPr>
          <p:nvPr>
            <p:ph idx="1"/>
          </p:nvPr>
        </p:nvPicPr>
        <p:blipFill>
          <a:blip r:embed="rId2">
            <a:lum contrast="20000"/>
          </a:blip>
          <a:stretch>
            <a:fillRect/>
          </a:stretch>
        </p:blipFill>
        <p:spPr>
          <a:xfrm>
            <a:off x="0" y="0"/>
            <a:ext cx="9144000" cy="6858000"/>
          </a:xfrm>
          <a:solidFill>
            <a:schemeClr val="bg1"/>
          </a:solidFill>
        </p:spPr>
      </p:pic>
      <p:pic>
        <p:nvPicPr>
          <p:cNvPr id="5" name="3 Marcador de contenido" descr="Geisha_Kyoto_Gion.jpg"/>
          <p:cNvPicPr>
            <a:picLocks noChangeAspect="1"/>
          </p:cNvPicPr>
          <p:nvPr/>
        </p:nvPicPr>
        <p:blipFill>
          <a:blip r:embed="rId2">
            <a:grayscl/>
            <a:lum bright="10000"/>
          </a:blip>
          <a:stretch>
            <a:fillRect/>
          </a:stretch>
        </p:blipFill>
        <p:spPr>
          <a:xfrm>
            <a:off x="0" y="0"/>
            <a:ext cx="9144000" cy="6858000"/>
          </a:xfrm>
          <a:prstGeom prst="rect">
            <a:avLst/>
          </a:prstGeom>
          <a:solidFill>
            <a:schemeClr val="bg1"/>
          </a:solid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Memoirs-Of-A-Geisha-5.jpg"/>
          <p:cNvPicPr>
            <a:picLocks noGrp="1" noChangeAspect="1"/>
          </p:cNvPicPr>
          <p:nvPr>
            <p:ph idx="1"/>
          </p:nvPr>
        </p:nvPicPr>
        <p:blipFill>
          <a:blip r:embed="rId2">
            <a:lum contrast="20000"/>
          </a:blip>
          <a:stretch>
            <a:fillRect/>
          </a:stretch>
        </p:blipFill>
        <p:spPr>
          <a:xfrm>
            <a:off x="0" y="0"/>
            <a:ext cx="9144000" cy="6858000"/>
          </a:xfrm>
          <a:solidFill>
            <a:schemeClr val="bg1"/>
          </a:solidFill>
        </p:spPr>
      </p:pic>
      <p:pic>
        <p:nvPicPr>
          <p:cNvPr id="5" name="3 Marcador de contenido" descr="Memoirs-Of-A-Geisha-5.jpg"/>
          <p:cNvPicPr>
            <a:picLocks noChangeAspect="1"/>
          </p:cNvPicPr>
          <p:nvPr/>
        </p:nvPicPr>
        <p:blipFill>
          <a:blip r:embed="rId2">
            <a:lum contrast="20000"/>
          </a:blip>
          <a:srcRect l="5364" r="1667"/>
          <a:stretch>
            <a:fillRect/>
          </a:stretch>
        </p:blipFill>
        <p:spPr>
          <a:xfrm>
            <a:off x="357158" y="0"/>
            <a:ext cx="8501090" cy="6858000"/>
          </a:xfrm>
          <a:prstGeom prst="heart">
            <a:avLst/>
          </a:prstGeom>
          <a:solidFill>
            <a:schemeClr val="bg1"/>
          </a:solidFill>
          <a:ln>
            <a:solidFill>
              <a:schemeClr val="accent1"/>
            </a:solidFill>
          </a:ln>
          <a:effectLst>
            <a:glow rad="228600">
              <a:schemeClr val="accent1">
                <a:satMod val="175000"/>
                <a:alpha val="40000"/>
              </a:schemeClr>
            </a:glow>
          </a:effectLst>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sp>
        <p:nvSpPr>
          <p:cNvPr id="3" name="2 Subtítulo"/>
          <p:cNvSpPr>
            <a:spLocks noGrp="1"/>
          </p:cNvSpPr>
          <p:nvPr>
            <p:ph type="subTitle" idx="1"/>
          </p:nvPr>
        </p:nvSpPr>
        <p:spPr>
          <a:xfrm>
            <a:off x="-285784" y="0"/>
            <a:ext cx="9144000" cy="6858000"/>
          </a:xfrm>
          <a:solidFill>
            <a:schemeClr val="bg1"/>
          </a:solidFill>
        </p:spPr>
        <p:txBody>
          <a:bodyPr/>
          <a:lstStyle/>
          <a:p>
            <a:endParaRPr lang="es-ES" dirty="0"/>
          </a:p>
        </p:txBody>
      </p:sp>
      <p:pic>
        <p:nvPicPr>
          <p:cNvPr id="4" name="3 Imagen" descr="Gion_Kouta.jpg"/>
          <p:cNvPicPr>
            <a:picLocks noChangeAspect="1"/>
          </p:cNvPicPr>
          <p:nvPr/>
        </p:nvPicPr>
        <p:blipFill>
          <a:blip r:embed="rId2">
            <a:lum bright="10000" contrast="20000"/>
          </a:blip>
          <a:stretch>
            <a:fillRect/>
          </a:stretch>
        </p:blipFill>
        <p:spPr>
          <a:xfrm>
            <a:off x="-285784" y="0"/>
            <a:ext cx="9715536" cy="6858000"/>
          </a:xfrm>
          <a:prstGeom prst="rect">
            <a:avLst/>
          </a:prstGeom>
        </p:spPr>
      </p:pic>
      <p:pic>
        <p:nvPicPr>
          <p:cNvPr id="5" name="4 Imagen" descr="Gion_Kouta.jpg"/>
          <p:cNvPicPr>
            <a:picLocks noChangeAspect="1"/>
          </p:cNvPicPr>
          <p:nvPr/>
        </p:nvPicPr>
        <p:blipFill>
          <a:blip r:embed="rId2">
            <a:lum bright="10000" contrast="20000"/>
          </a:blip>
          <a:srcRect l="51458" t="902" r="4010"/>
          <a:stretch>
            <a:fillRect/>
          </a:stretch>
        </p:blipFill>
        <p:spPr>
          <a:xfrm>
            <a:off x="4714876" y="285728"/>
            <a:ext cx="4429124" cy="6510382"/>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prst="softRound"/>
            <a:contourClr>
              <a:srgbClr val="333333"/>
            </a:contourClr>
          </a:sp3d>
        </p:spPr>
      </p:pic>
      <p:pic>
        <p:nvPicPr>
          <p:cNvPr id="6" name="5 Imagen" descr="Gion_Kouta.jpg"/>
          <p:cNvPicPr>
            <a:picLocks noChangeAspect="1"/>
          </p:cNvPicPr>
          <p:nvPr/>
        </p:nvPicPr>
        <p:blipFill>
          <a:blip r:embed="rId2">
            <a:lum bright="10000" contrast="20000"/>
          </a:blip>
          <a:srcRect l="51458" t="902" r="4010"/>
          <a:stretch>
            <a:fillRect/>
          </a:stretch>
        </p:blipFill>
        <p:spPr>
          <a:xfrm flipH="1">
            <a:off x="0" y="266656"/>
            <a:ext cx="4643438" cy="6591344"/>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prst="softRound"/>
            <a:contourClr>
              <a:srgbClr val="333333"/>
            </a:contour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pPr algn="r"/>
            <a:endParaRPr lang="es-ES" dirty="0"/>
          </a:p>
        </p:txBody>
      </p:sp>
      <p:pic>
        <p:nvPicPr>
          <p:cNvPr id="4" name="3 Marcador de contenido" descr="www_BancodeImagenesGratuitas_com (Geishas 7).jpg"/>
          <p:cNvPicPr>
            <a:picLocks noGrp="1" noChangeAspect="1"/>
          </p:cNvPicPr>
          <p:nvPr>
            <p:ph idx="1"/>
          </p:nvPr>
        </p:nvPicPr>
        <p:blipFill>
          <a:blip r:embed="rId2">
            <a:lum contrast="20000"/>
          </a:blip>
          <a:stretch>
            <a:fillRect/>
          </a:stretch>
        </p:blipFill>
        <p:spPr>
          <a:xfrm>
            <a:off x="0" y="0"/>
            <a:ext cx="9144000" cy="6858000"/>
          </a:xfrm>
        </p:spPr>
      </p:pic>
      <p:pic>
        <p:nvPicPr>
          <p:cNvPr id="5" name="3 Marcador de contenido" descr="www_BancodeImagenesGratuitas_com (Geishas 7).jpg"/>
          <p:cNvPicPr>
            <a:picLocks noChangeAspect="1"/>
          </p:cNvPicPr>
          <p:nvPr/>
        </p:nvPicPr>
        <p:blipFill>
          <a:blip r:embed="rId2">
            <a:lum contrast="20000"/>
          </a:blip>
          <a:stretch>
            <a:fillRect/>
          </a:stretch>
        </p:blipFill>
        <p:spPr>
          <a:xfrm>
            <a:off x="285720" y="0"/>
            <a:ext cx="8858280" cy="6858000"/>
          </a:xfrm>
          <a:prstGeom prst="ellipse">
            <a:avLst/>
          </a:prstGeom>
          <a:ln w="190500" cap="rnd">
            <a:solidFill>
              <a:srgbClr val="FF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softRound"/>
            <a:extrusionClr>
              <a:srgbClr val="000000"/>
            </a:extrusionClr>
          </a:sp3d>
        </p:spPr>
      </p:pic>
      <p:pic>
        <p:nvPicPr>
          <p:cNvPr id="6" name="3 Marcador de contenido" descr="www_BancodeImagenesGratuitas_com (Geishas 7).jpg"/>
          <p:cNvPicPr>
            <a:picLocks noChangeAspect="1"/>
          </p:cNvPicPr>
          <p:nvPr/>
        </p:nvPicPr>
        <p:blipFill>
          <a:blip r:embed="rId2">
            <a:lum contrast="20000"/>
          </a:blip>
          <a:stretch>
            <a:fillRect/>
          </a:stretch>
        </p:blipFill>
        <p:spPr>
          <a:xfrm>
            <a:off x="785786" y="0"/>
            <a:ext cx="7939110" cy="6858000"/>
          </a:xfrm>
          <a:prstGeom prst="ellipse">
            <a:avLst/>
          </a:prstGeom>
          <a:ln w="190500" cap="rnd">
            <a:solidFill>
              <a:srgbClr val="FF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softRound"/>
            <a:extrusionClr>
              <a:srgbClr val="000000"/>
            </a:extrusion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after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5000"/>
                                        <p:tgtEl>
                                          <p:spTgt spid="5"/>
                                        </p:tgtEl>
                                        <p:attrNameLst>
                                          <p:attrName>ppt_w</p:attrName>
                                        </p:attrNameLst>
                                      </p:cBhvr>
                                      <p:tavLst>
                                        <p:tav tm="0">
                                          <p:val>
                                            <p:strVal val="ppt_w"/>
                                          </p:val>
                                        </p:tav>
                                        <p:tav tm="100000">
                                          <p:val>
                                            <p:strVal val="4/3*ppt_w"/>
                                          </p:val>
                                        </p:tav>
                                      </p:tavLst>
                                    </p:anim>
                                    <p:anim calcmode="lin" valueType="num">
                                      <p:cBhvr>
                                        <p:cTn id="11" dur="5000"/>
                                        <p:tgtEl>
                                          <p:spTgt spid="5"/>
                                        </p:tgtEl>
                                        <p:attrNameLst>
                                          <p:attrName>ppt_h</p:attrName>
                                        </p:attrNameLst>
                                      </p:cBhvr>
                                      <p:tavLst>
                                        <p:tav tm="0">
                                          <p:val>
                                            <p:strVal val="ppt_h"/>
                                          </p:val>
                                        </p:tav>
                                        <p:tav tm="100000">
                                          <p:val>
                                            <p:strVal val="4/3*ppt_h"/>
                                          </p:val>
                                        </p:tav>
                                      </p:tavLst>
                                    </p:anim>
                                    <p:set>
                                      <p:cBhvr>
                                        <p:cTn id="12" dur="1" fill="hold">
                                          <p:stCondLst>
                                            <p:cond delay="4999"/>
                                          </p:stCondLst>
                                        </p:cTn>
                                        <p:tgtEl>
                                          <p:spTgt spid="5"/>
                                        </p:tgtEl>
                                        <p:attrNameLst>
                                          <p:attrName>style.visibility</p:attrName>
                                        </p:attrNameLst>
                                      </p:cBhvr>
                                      <p:to>
                                        <p:strVal val="hidden"/>
                                      </p:to>
                                    </p:set>
                                  </p:childTnLst>
                                </p:cTn>
                              </p:par>
                              <p:par>
                                <p:cTn id="13" presetID="6" presetClass="entr" presetSubtype="32" fill="hold" nodeType="withEffect">
                                  <p:stCondLst>
                                    <p:cond delay="300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kobe-geishas.jpg"/>
          <p:cNvPicPr>
            <a:picLocks noChangeAspect="1"/>
          </p:cNvPicPr>
          <p:nvPr/>
        </p:nvPicPr>
        <p:blipFill>
          <a:blip r:embed="rId2">
            <a:lum bright="10000" contrast="20000"/>
          </a:blip>
          <a:srcRect r="1934" b="7885"/>
          <a:stretch>
            <a:fillRect/>
          </a:stretch>
        </p:blipFill>
        <p:spPr>
          <a:xfrm>
            <a:off x="17652" y="0"/>
            <a:ext cx="9126348" cy="6858000"/>
          </a:xfrm>
          <a:prstGeom prst="rect">
            <a:avLst/>
          </a:prstGeom>
        </p:spPr>
      </p:pic>
      <p:pic>
        <p:nvPicPr>
          <p:cNvPr id="6" name="5 Imagen" descr="kobe-geishas.jpg"/>
          <p:cNvPicPr>
            <a:picLocks noChangeAspect="1"/>
          </p:cNvPicPr>
          <p:nvPr/>
        </p:nvPicPr>
        <p:blipFill>
          <a:blip r:embed="rId2">
            <a:lum contrast="10000"/>
          </a:blip>
          <a:srcRect l="21391" r="40228" b="7885"/>
          <a:stretch>
            <a:fillRect/>
          </a:stretch>
        </p:blipFill>
        <p:spPr>
          <a:xfrm>
            <a:off x="0" y="0"/>
            <a:ext cx="3143240" cy="6858000"/>
          </a:xfrm>
          <a:prstGeom prst="rect">
            <a:avLst/>
          </a:prstGeom>
          <a:ln>
            <a:noFill/>
          </a:ln>
          <a:effectLst>
            <a:glow rad="228600">
              <a:schemeClr val="accent6">
                <a:satMod val="175000"/>
                <a:alpha val="40000"/>
              </a:schemeClr>
            </a:glow>
            <a:softEdge rad="112500"/>
          </a:effectLst>
        </p:spPr>
      </p:pic>
      <p:pic>
        <p:nvPicPr>
          <p:cNvPr id="7" name="6 Imagen" descr="kobe-geishas.jpg"/>
          <p:cNvPicPr>
            <a:picLocks noChangeAspect="1"/>
          </p:cNvPicPr>
          <p:nvPr/>
        </p:nvPicPr>
        <p:blipFill>
          <a:blip r:embed="rId2">
            <a:lum contrast="10000"/>
          </a:blip>
          <a:srcRect l="21391" r="40228" b="7885"/>
          <a:stretch>
            <a:fillRect/>
          </a:stretch>
        </p:blipFill>
        <p:spPr>
          <a:xfrm>
            <a:off x="2928926" y="0"/>
            <a:ext cx="3143240" cy="6858000"/>
          </a:xfrm>
          <a:prstGeom prst="rect">
            <a:avLst/>
          </a:prstGeom>
          <a:ln>
            <a:noFill/>
          </a:ln>
          <a:effectLst>
            <a:glow rad="228600">
              <a:schemeClr val="accent6">
                <a:satMod val="175000"/>
                <a:alpha val="40000"/>
              </a:schemeClr>
            </a:glow>
            <a:softEdge rad="112500"/>
          </a:effectLst>
        </p:spPr>
      </p:pic>
      <p:pic>
        <p:nvPicPr>
          <p:cNvPr id="8" name="7 Imagen" descr="kobe-geishas.jpg"/>
          <p:cNvPicPr>
            <a:picLocks noChangeAspect="1"/>
          </p:cNvPicPr>
          <p:nvPr/>
        </p:nvPicPr>
        <p:blipFill>
          <a:blip r:embed="rId2">
            <a:lum contrast="10000"/>
          </a:blip>
          <a:srcRect l="21391" r="40228" b="7885"/>
          <a:stretch>
            <a:fillRect/>
          </a:stretch>
        </p:blipFill>
        <p:spPr>
          <a:xfrm>
            <a:off x="6000760" y="0"/>
            <a:ext cx="3143240" cy="6858000"/>
          </a:xfrm>
          <a:prstGeom prst="rect">
            <a:avLst/>
          </a:prstGeom>
          <a:ln>
            <a:noFill/>
          </a:ln>
          <a:effectLst>
            <a:glow rad="228600">
              <a:schemeClr val="accent6">
                <a:satMod val="175000"/>
                <a:alpha val="40000"/>
              </a:schemeClr>
            </a:glow>
            <a:softEdge rad="112500"/>
          </a:effectLst>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childTnLst>
                          </p:cTn>
                        </p:par>
                        <p:par>
                          <p:cTn id="14" fill="hold">
                            <p:stCondLst>
                              <p:cond delay="5000"/>
                            </p:stCondLst>
                            <p:childTnLst>
                              <p:par>
                                <p:cTn id="15" presetID="21"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8)">
                                      <p:cBhvr>
                                        <p:cTn id="1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3">
            <a:lum contrast="20000"/>
          </a:blip>
          <a:stretch>
            <a:fillRect/>
          </a:stretch>
        </p:blipFill>
        <p:spPr>
          <a:xfrm>
            <a:off x="0" y="0"/>
            <a:ext cx="9188254" cy="4357694"/>
          </a:xfrm>
        </p:spPr>
      </p:pic>
      <p:sp>
        <p:nvSpPr>
          <p:cNvPr id="5" name="4 CuadroTexto"/>
          <p:cNvSpPr txBox="1"/>
          <p:nvPr/>
        </p:nvSpPr>
        <p:spPr>
          <a:xfrm>
            <a:off x="285720" y="4429132"/>
            <a:ext cx="8643998" cy="2246769"/>
          </a:xfrm>
          <a:prstGeom prst="rect">
            <a:avLst/>
          </a:prstGeom>
          <a:noFill/>
        </p:spPr>
        <p:txBody>
          <a:bodyPr wrap="square" rtlCol="0">
            <a:spAutoFit/>
          </a:bodyPr>
          <a:lstStyle/>
          <a:p>
            <a:r>
              <a:rPr lang="es-ES" sz="2000" dirty="0" smtClean="0">
                <a:blipFill>
                  <a:blip r:embed="rId4"/>
                  <a:stretch>
                    <a:fillRect/>
                  </a:stretch>
                </a:blipFill>
                <a:effectLst>
                  <a:outerShdw blurRad="38100" dist="38100" dir="2700000" algn="tl">
                    <a:srgbClr val="000000">
                      <a:alpha val="43137"/>
                    </a:srgbClr>
                  </a:outerShdw>
                </a:effectLst>
              </a:rPr>
              <a:t>Geishas y prostitución</a:t>
            </a:r>
          </a:p>
          <a:p>
            <a:r>
              <a:rPr lang="es-ES" sz="2000" dirty="0" smtClean="0">
                <a:blipFill>
                  <a:blip r:embed="rId4"/>
                  <a:stretch>
                    <a:fillRect/>
                  </a:stretch>
                </a:blipFill>
                <a:effectLst>
                  <a:outerShdw blurRad="38100" dist="38100" dir="2700000" algn="tl">
                    <a:srgbClr val="000000">
                      <a:alpha val="43137"/>
                    </a:srgbClr>
                  </a:outerShdw>
                </a:effectLst>
              </a:rPr>
              <a:t>Aún existe cierta confusión, especialmente fuera de Japón, sobre la naturaleza de la profesión de las geishas. Este tema se ha complicado debido a las prostitutas japonesas denominadas </a:t>
            </a:r>
            <a:r>
              <a:rPr lang="es-ES" sz="2000" dirty="0" err="1" smtClean="0">
                <a:blipFill>
                  <a:blip r:embed="rId4"/>
                  <a:stretch>
                    <a:fillRect/>
                  </a:stretch>
                </a:blipFill>
                <a:effectLst>
                  <a:outerShdw blurRad="38100" dist="38100" dir="2700000" algn="tl">
                    <a:srgbClr val="000000">
                      <a:alpha val="43137"/>
                    </a:srgbClr>
                  </a:outerShdw>
                </a:effectLst>
              </a:rPr>
              <a:t>oiran</a:t>
            </a:r>
            <a:r>
              <a:rPr lang="es-ES" sz="2000" dirty="0" smtClean="0">
                <a:blipFill>
                  <a:blip r:embed="rId4"/>
                  <a:stretch>
                    <a:fillRect/>
                  </a:stretch>
                </a:blipFill>
                <a:effectLst>
                  <a:outerShdw blurRad="38100" dist="38100" dir="2700000" algn="tl">
                    <a:srgbClr val="000000">
                      <a:alpha val="43137"/>
                    </a:srgbClr>
                  </a:outerShdw>
                </a:effectLst>
              </a:rPr>
              <a:t>, particularmente en </a:t>
            </a:r>
            <a:r>
              <a:rPr lang="es-ES" sz="2000" i="1" dirty="0" err="1" smtClean="0">
                <a:blipFill>
                  <a:blip r:embed="rId4"/>
                  <a:stretch>
                    <a:fillRect/>
                  </a:stretch>
                </a:blipFill>
                <a:effectLst>
                  <a:outerShdw blurRad="38100" dist="38100" dir="2700000" algn="tl">
                    <a:srgbClr val="000000">
                      <a:alpha val="43137"/>
                    </a:srgbClr>
                  </a:outerShdw>
                </a:effectLst>
              </a:rPr>
              <a:t>onsen</a:t>
            </a:r>
            <a:r>
              <a:rPr lang="es-ES" sz="2000" i="1" dirty="0" smtClean="0">
                <a:blipFill>
                  <a:blip r:embed="rId4"/>
                  <a:stretch>
                    <a:fillRect/>
                  </a:stretch>
                </a:blipFill>
                <a:effectLst>
                  <a:outerShdw blurRad="38100" dist="38100" dir="2700000" algn="tl">
                    <a:srgbClr val="000000">
                      <a:alpha val="43137"/>
                    </a:srgbClr>
                  </a:outerShdw>
                </a:effectLst>
              </a:rPr>
              <a:t> </a:t>
            </a:r>
            <a:r>
              <a:rPr lang="es-ES" sz="2000" dirty="0" smtClean="0">
                <a:blipFill>
                  <a:blip r:embed="rId4"/>
                  <a:stretch>
                    <a:fillRect/>
                  </a:stretch>
                </a:blipFill>
                <a:effectLst>
                  <a:outerShdw blurRad="38100" dist="38100" dir="2700000" algn="tl">
                    <a:srgbClr val="000000">
                      <a:alpha val="43137"/>
                    </a:srgbClr>
                  </a:outerShdw>
                </a:effectLst>
              </a:rPr>
              <a:t>que quieren aprovechar el prestigio de las geishas promocionándose de esa forma ante los turistas (japoneses y extranjeros).</a:t>
            </a:r>
          </a:p>
          <a:p>
            <a:endParaRPr lang="es-ES" sz="2000" dirty="0">
              <a:blipFill>
                <a:blip r:embed="rId4"/>
                <a:stretch>
                  <a:fillRect/>
                </a:stretch>
              </a:blipFill>
              <a:effectLst>
                <a:outerShdw blurRad="38100" dist="38100" dir="2700000" algn="tl">
                  <a:srgbClr val="000000">
                    <a:alpha val="43137"/>
                  </a:srgbClr>
                </a:outerShdw>
              </a:effectLst>
            </a:endParaRPr>
          </a:p>
        </p:txBody>
      </p:sp>
    </p:spTree>
  </p:cSld>
  <p:clrMapOvr>
    <a:masterClrMapping/>
  </p:clrMapOvr>
  <p:transition advTm="26000">
    <p:sndAc>
      <p:stSnd>
        <p:snd r:embed="rId2" name="JAPONESA 3.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MUJER_~2.JPG"/>
          <p:cNvPicPr>
            <a:picLocks noGrp="1" noChangeAspect="1"/>
          </p:cNvPicPr>
          <p:nvPr>
            <p:ph idx="1"/>
          </p:nvPr>
        </p:nvPicPr>
        <p:blipFill>
          <a:blip r:embed="rId2">
            <a:lum bright="-10000" contrast="20000"/>
          </a:blip>
          <a:stretch>
            <a:fillRect/>
          </a:stretch>
        </p:blipFill>
        <p:spPr>
          <a:xfrm>
            <a:off x="0" y="0"/>
            <a:ext cx="9206086" cy="6858000"/>
          </a:xfrm>
          <a:solidFill>
            <a:schemeClr val="bg1"/>
          </a:solidFill>
          <a:scene3d>
            <a:camera prst="orthographicFront"/>
            <a:lightRig rig="threePt" dir="t"/>
          </a:scene3d>
          <a:sp3d>
            <a:bevelT w="152400" h="50800" prst="softRound"/>
          </a:sp3d>
        </p:spPr>
      </p:pic>
      <p:pic>
        <p:nvPicPr>
          <p:cNvPr id="6" name="3 Marcador de contenido" descr="MUJER_~2.JPG"/>
          <p:cNvPicPr>
            <a:picLocks noChangeAspect="1"/>
          </p:cNvPicPr>
          <p:nvPr/>
        </p:nvPicPr>
        <p:blipFill>
          <a:blip r:embed="rId2">
            <a:duotone>
              <a:prstClr val="black"/>
              <a:schemeClr val="accent1">
                <a:tint val="45000"/>
                <a:satMod val="400000"/>
              </a:schemeClr>
            </a:duotone>
          </a:blip>
          <a:stretch>
            <a:fillRect/>
          </a:stretch>
        </p:blipFill>
        <p:spPr>
          <a:xfrm>
            <a:off x="285720" y="285728"/>
            <a:ext cx="8643998" cy="6332947"/>
          </a:xfrm>
          <a:prstGeom prst="rect">
            <a:avLst/>
          </a:prstGeom>
          <a:solidFill>
            <a:schemeClr val="bg1"/>
          </a:solidFill>
          <a:scene3d>
            <a:camera prst="orthographicFront"/>
            <a:lightRig rig="threePt" dir="t"/>
          </a:scene3d>
          <a:sp3d>
            <a:bevelT w="152400" h="50800" prst="softRound"/>
          </a:sp3d>
        </p:spPr>
      </p:pic>
      <p:pic>
        <p:nvPicPr>
          <p:cNvPr id="7" name="3 Marcador de contenido" descr="MUJER_~2.JPG"/>
          <p:cNvPicPr>
            <a:picLocks noChangeAspect="1"/>
          </p:cNvPicPr>
          <p:nvPr/>
        </p:nvPicPr>
        <p:blipFill>
          <a:blip r:embed="rId2">
            <a:duotone>
              <a:prstClr val="black"/>
              <a:srgbClr val="FF0000">
                <a:tint val="45000"/>
                <a:satMod val="400000"/>
              </a:srgbClr>
            </a:duotone>
            <a:lum contrast="20000"/>
          </a:blip>
          <a:stretch>
            <a:fillRect/>
          </a:stretch>
        </p:blipFill>
        <p:spPr>
          <a:xfrm>
            <a:off x="571472" y="571480"/>
            <a:ext cx="8072494" cy="5711864"/>
          </a:xfrm>
          <a:prstGeom prst="rect">
            <a:avLst/>
          </a:prstGeom>
          <a:solidFill>
            <a:schemeClr val="bg1"/>
          </a:solidFill>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geisha-kyoto-n-031.3.jpg"/>
          <p:cNvPicPr>
            <a:picLocks noGrp="1" noChangeAspect="1"/>
          </p:cNvPicPr>
          <p:nvPr>
            <p:ph idx="1"/>
          </p:nvPr>
        </p:nvPicPr>
        <p:blipFill>
          <a:blip r:embed="rId2"/>
          <a:srcRect b="11458"/>
          <a:stretch>
            <a:fillRect/>
          </a:stretch>
        </p:blipFill>
        <p:spPr>
          <a:xfrm>
            <a:off x="0" y="0"/>
            <a:ext cx="9144000" cy="6858000"/>
          </a:xfrm>
          <a:solidFill>
            <a:schemeClr val="bg1"/>
          </a:solidFill>
        </p:spPr>
      </p:pic>
      <p:pic>
        <p:nvPicPr>
          <p:cNvPr id="5" name="3 Marcador de contenido" descr="geisha-kyoto-n-031.3.jpg"/>
          <p:cNvPicPr>
            <a:picLocks noChangeAspect="1"/>
          </p:cNvPicPr>
          <p:nvPr/>
        </p:nvPicPr>
        <p:blipFill>
          <a:blip r:embed="rId2">
            <a:duotone>
              <a:schemeClr val="bg2">
                <a:shade val="45000"/>
                <a:satMod val="135000"/>
              </a:schemeClr>
              <a:prstClr val="white"/>
            </a:duotone>
            <a:lum contrast="30000"/>
          </a:blip>
          <a:srcRect b="11458"/>
          <a:stretch>
            <a:fillRect/>
          </a:stretch>
        </p:blipFill>
        <p:spPr>
          <a:xfrm>
            <a:off x="400612" y="357166"/>
            <a:ext cx="8386230" cy="6025771"/>
          </a:xfrm>
          <a:prstGeom prst="rect">
            <a:avLst/>
          </a:prstGeom>
          <a:solidFill>
            <a:schemeClr val="bg1"/>
          </a:solidFill>
        </p:spPr>
      </p:pic>
      <p:pic>
        <p:nvPicPr>
          <p:cNvPr id="6" name="3 Marcador de contenido" descr="geisha-kyoto-n-031.3.jpg"/>
          <p:cNvPicPr>
            <a:picLocks noChangeAspect="1"/>
          </p:cNvPicPr>
          <p:nvPr/>
        </p:nvPicPr>
        <p:blipFill>
          <a:blip r:embed="rId2">
            <a:duotone>
              <a:prstClr val="black"/>
              <a:schemeClr val="accent1">
                <a:tint val="45000"/>
                <a:satMod val="400000"/>
              </a:schemeClr>
            </a:duotone>
          </a:blip>
          <a:srcRect b="11458"/>
          <a:stretch>
            <a:fillRect/>
          </a:stretch>
        </p:blipFill>
        <p:spPr>
          <a:xfrm>
            <a:off x="785786" y="571480"/>
            <a:ext cx="7703529" cy="5535229"/>
          </a:xfrm>
          <a:prstGeom prst="rect">
            <a:avLst/>
          </a:prstGeom>
          <a:solidFill>
            <a:schemeClr val="bg1"/>
          </a:solid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memoirs-of-a-geisha.jpg"/>
          <p:cNvPicPr>
            <a:picLocks noGrp="1" noChangeAspect="1"/>
          </p:cNvPicPr>
          <p:nvPr>
            <p:ph idx="1"/>
          </p:nvPr>
        </p:nvPicPr>
        <p:blipFill>
          <a:blip r:embed="rId2"/>
          <a:stretch>
            <a:fillRect/>
          </a:stretch>
        </p:blipFill>
        <p:spPr>
          <a:xfrm>
            <a:off x="-321671" y="0"/>
            <a:ext cx="9465671" cy="6858000"/>
          </a:xfrm>
        </p:spPr>
      </p:pic>
      <p:pic>
        <p:nvPicPr>
          <p:cNvPr id="5" name="3 Marcador de contenido" descr="memoirs-of-a-geisha.jpg"/>
          <p:cNvPicPr>
            <a:picLocks noChangeAspect="1"/>
          </p:cNvPicPr>
          <p:nvPr/>
        </p:nvPicPr>
        <p:blipFill>
          <a:blip r:embed="rId2">
            <a:duotone>
              <a:prstClr val="black"/>
              <a:schemeClr val="accent1">
                <a:tint val="45000"/>
                <a:satMod val="400000"/>
              </a:schemeClr>
            </a:duotone>
            <a:lum bright="10000"/>
          </a:blip>
          <a:stretch>
            <a:fillRect/>
          </a:stretch>
        </p:blipFill>
        <p:spPr>
          <a:xfrm>
            <a:off x="0" y="797922"/>
            <a:ext cx="8429684" cy="6060078"/>
          </a:xfrm>
          <a:prstGeom prst="rect">
            <a:avLst/>
          </a:prstGeom>
        </p:spPr>
      </p:pic>
      <p:pic>
        <p:nvPicPr>
          <p:cNvPr id="6" name="3 Marcador de contenido" descr="memoirs-of-a-geisha.jpg"/>
          <p:cNvPicPr>
            <a:picLocks noChangeAspect="1"/>
          </p:cNvPicPr>
          <p:nvPr/>
        </p:nvPicPr>
        <p:blipFill>
          <a:blip r:embed="rId2">
            <a:grayscl/>
            <a:lum bright="20000" contrast="30000"/>
          </a:blip>
          <a:stretch>
            <a:fillRect/>
          </a:stretch>
        </p:blipFill>
        <p:spPr>
          <a:xfrm>
            <a:off x="428596" y="1214422"/>
            <a:ext cx="7510514" cy="5286412"/>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Geisas-27.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Geisas-27.jpg"/>
          <p:cNvPicPr>
            <a:picLocks noChangeAspect="1"/>
          </p:cNvPicPr>
          <p:nvPr/>
        </p:nvPicPr>
        <p:blipFill>
          <a:blip r:embed="rId3" cstate="print">
            <a:lum contrast="20000"/>
          </a:blip>
          <a:stretch>
            <a:fillRect/>
          </a:stretch>
        </p:blipFill>
        <p:spPr>
          <a:xfrm>
            <a:off x="1714480" y="9572668"/>
            <a:ext cx="95185" cy="71389"/>
          </a:xfrm>
          <a:prstGeom prst="rect">
            <a:avLst/>
          </a:prstGeom>
        </p:spPr>
      </p:pic>
      <p:pic>
        <p:nvPicPr>
          <p:cNvPr id="6" name="5 Imagen" descr="Geisas-27.jpg"/>
          <p:cNvPicPr>
            <a:picLocks noChangeAspect="1"/>
          </p:cNvPicPr>
          <p:nvPr/>
        </p:nvPicPr>
        <p:blipFill>
          <a:blip r:embed="rId2">
            <a:lum contrast="20000"/>
          </a:blip>
          <a:stretch>
            <a:fillRect/>
          </a:stretch>
        </p:blipFill>
        <p:spPr>
          <a:xfrm>
            <a:off x="357158" y="428604"/>
            <a:ext cx="4000528" cy="3000396"/>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6 Imagen" descr="Geisas-27.jpg"/>
          <p:cNvPicPr>
            <a:picLocks noChangeAspect="1"/>
          </p:cNvPicPr>
          <p:nvPr/>
        </p:nvPicPr>
        <p:blipFill>
          <a:blip r:embed="rId2">
            <a:lum contrast="20000"/>
          </a:blip>
          <a:stretch>
            <a:fillRect/>
          </a:stretch>
        </p:blipFill>
        <p:spPr>
          <a:xfrm>
            <a:off x="357158" y="3571876"/>
            <a:ext cx="4000528" cy="3000396"/>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7 Imagen" descr="Geisas-27.jpg"/>
          <p:cNvPicPr>
            <a:picLocks noChangeAspect="1"/>
          </p:cNvPicPr>
          <p:nvPr/>
        </p:nvPicPr>
        <p:blipFill>
          <a:blip r:embed="rId2">
            <a:lum contrast="20000"/>
          </a:blip>
          <a:stretch>
            <a:fillRect/>
          </a:stretch>
        </p:blipFill>
        <p:spPr>
          <a:xfrm flipH="1">
            <a:off x="4572000" y="285728"/>
            <a:ext cx="4348193" cy="3000396"/>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8 Imagen" descr="Geisas-27.jpg"/>
          <p:cNvPicPr>
            <a:picLocks noChangeAspect="1"/>
          </p:cNvPicPr>
          <p:nvPr/>
        </p:nvPicPr>
        <p:blipFill>
          <a:blip r:embed="rId2">
            <a:lum contrast="20000"/>
          </a:blip>
          <a:stretch>
            <a:fillRect/>
          </a:stretch>
        </p:blipFill>
        <p:spPr>
          <a:xfrm flipH="1">
            <a:off x="4572000" y="3571876"/>
            <a:ext cx="4348193" cy="3000396"/>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childTnLst>
                          </p:cTn>
                        </p:par>
                        <p:par>
                          <p:cTn id="17" fill="hold">
                            <p:stCondLst>
                              <p:cond delay="5000"/>
                            </p:stCondLst>
                            <p:childTnLst>
                              <p:par>
                                <p:cTn id="18" presetID="4" presetClass="entr" presetSubtype="32"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000504"/>
          </a:xfrm>
        </p:spPr>
      </p:pic>
      <p:sp>
        <p:nvSpPr>
          <p:cNvPr id="5" name="4 CuadroTexto"/>
          <p:cNvSpPr txBox="1"/>
          <p:nvPr/>
        </p:nvSpPr>
        <p:spPr>
          <a:xfrm>
            <a:off x="0" y="3929066"/>
            <a:ext cx="9144000" cy="3170099"/>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Tradicionalmente, la geisha debe mantenerse soltera (o retirarse después del matrimonio), aunque no es poco común que tengan hijos. Mientras que los compromisos generalmente incluyen coquetear e incluso bromas sugerentes (no obstante codificados en maneras tradicionales), nunca incluyen actividad sexual, y una geisha no es pagada por sexo, aunque algunas pueden elegir tener una relación que incluya el sexo con algún cliente fuera de su rol como tal. Y debido a que estas relaciones están vinculadas con la capacidad del cliente de pagar por los servicios tradicionales, el argumento puede ser que es simplemente una manera complicada de prostitución.</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G_7235.JPG"/>
          <p:cNvPicPr>
            <a:picLocks noChangeAspect="1"/>
          </p:cNvPicPr>
          <p:nvPr/>
        </p:nvPicPr>
        <p:blipFill>
          <a:blip r:embed="rId2">
            <a:lum contrast="10000"/>
          </a:blip>
          <a:stretch>
            <a:fillRect/>
          </a:stretch>
        </p:blipFill>
        <p:spPr>
          <a:xfrm>
            <a:off x="0" y="0"/>
            <a:ext cx="9143999" cy="6858000"/>
          </a:xfrm>
          <a:prstGeom prst="rect">
            <a:avLst/>
          </a:prstGeom>
          <a:scene3d>
            <a:camera prst="orthographicFront"/>
            <a:lightRig rig="threePt" dir="t"/>
          </a:scene3d>
          <a:sp3d>
            <a:bevelT w="152400" h="50800" prst="softRound"/>
          </a:sp3d>
        </p:spPr>
      </p:pic>
      <p:pic>
        <p:nvPicPr>
          <p:cNvPr id="5" name="4 Imagen" descr="IMG_7235.JPG"/>
          <p:cNvPicPr>
            <a:picLocks noChangeAspect="1"/>
          </p:cNvPicPr>
          <p:nvPr/>
        </p:nvPicPr>
        <p:blipFill>
          <a:blip r:embed="rId2">
            <a:lum contrast="10000"/>
          </a:blip>
          <a:srcRect l="22463" r="43843" b="61314"/>
          <a:stretch>
            <a:fillRect/>
          </a:stretch>
        </p:blipFill>
        <p:spPr>
          <a:xfrm>
            <a:off x="285720" y="0"/>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6" name="5 Imagen" descr="IMG_7235.JPG"/>
          <p:cNvPicPr>
            <a:picLocks noChangeAspect="1"/>
          </p:cNvPicPr>
          <p:nvPr/>
        </p:nvPicPr>
        <p:blipFill>
          <a:blip r:embed="rId2">
            <a:lum contrast="10000"/>
          </a:blip>
          <a:srcRect l="22463" r="43843" b="61314"/>
          <a:stretch>
            <a:fillRect/>
          </a:stretch>
        </p:blipFill>
        <p:spPr>
          <a:xfrm>
            <a:off x="357158" y="4429132"/>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7" name="6 Imagen" descr="IMG_7235.JPG"/>
          <p:cNvPicPr>
            <a:picLocks noChangeAspect="1"/>
          </p:cNvPicPr>
          <p:nvPr/>
        </p:nvPicPr>
        <p:blipFill>
          <a:blip r:embed="rId2">
            <a:lum contrast="10000"/>
          </a:blip>
          <a:srcRect l="22463" r="43843" b="61314"/>
          <a:stretch>
            <a:fillRect/>
          </a:stretch>
        </p:blipFill>
        <p:spPr>
          <a:xfrm>
            <a:off x="285720" y="2357430"/>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8" name="7 Imagen" descr="IMG_7235.JPG"/>
          <p:cNvPicPr>
            <a:picLocks noChangeAspect="1"/>
          </p:cNvPicPr>
          <p:nvPr/>
        </p:nvPicPr>
        <p:blipFill>
          <a:blip r:embed="rId2">
            <a:lum contrast="10000"/>
          </a:blip>
          <a:srcRect l="22463" r="43843" b="61314"/>
          <a:stretch>
            <a:fillRect/>
          </a:stretch>
        </p:blipFill>
        <p:spPr>
          <a:xfrm>
            <a:off x="3286116" y="0"/>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9" name="8 Imagen" descr="IMG_7235.JPG"/>
          <p:cNvPicPr>
            <a:picLocks noChangeAspect="1"/>
          </p:cNvPicPr>
          <p:nvPr/>
        </p:nvPicPr>
        <p:blipFill>
          <a:blip r:embed="rId2">
            <a:lum contrast="10000"/>
          </a:blip>
          <a:srcRect l="22463" r="43843" b="61314"/>
          <a:stretch>
            <a:fillRect/>
          </a:stretch>
        </p:blipFill>
        <p:spPr>
          <a:xfrm>
            <a:off x="3286116" y="2357430"/>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10" name="9 Imagen" descr="IMG_7235.JPG"/>
          <p:cNvPicPr>
            <a:picLocks noChangeAspect="1"/>
          </p:cNvPicPr>
          <p:nvPr/>
        </p:nvPicPr>
        <p:blipFill>
          <a:blip r:embed="rId2">
            <a:lum contrast="10000"/>
          </a:blip>
          <a:srcRect l="22463" r="43843" b="61314"/>
          <a:stretch>
            <a:fillRect/>
          </a:stretch>
        </p:blipFill>
        <p:spPr>
          <a:xfrm>
            <a:off x="3357554" y="4643422"/>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11" name="10 Imagen" descr="IMG_7235.JPG"/>
          <p:cNvPicPr>
            <a:picLocks noChangeAspect="1"/>
          </p:cNvPicPr>
          <p:nvPr/>
        </p:nvPicPr>
        <p:blipFill>
          <a:blip r:embed="rId2">
            <a:lum contrast="10000"/>
          </a:blip>
          <a:srcRect l="22463" r="43843" b="61314"/>
          <a:stretch>
            <a:fillRect/>
          </a:stretch>
        </p:blipFill>
        <p:spPr>
          <a:xfrm>
            <a:off x="6286512" y="0"/>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12" name="11 Imagen" descr="IMG_7235.JPG"/>
          <p:cNvPicPr>
            <a:picLocks noChangeAspect="1"/>
          </p:cNvPicPr>
          <p:nvPr/>
        </p:nvPicPr>
        <p:blipFill>
          <a:blip r:embed="rId2">
            <a:lum contrast="10000"/>
          </a:blip>
          <a:srcRect l="22463" r="43843" b="61314"/>
          <a:stretch>
            <a:fillRect/>
          </a:stretch>
        </p:blipFill>
        <p:spPr>
          <a:xfrm>
            <a:off x="6286512" y="2357430"/>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pic>
        <p:nvPicPr>
          <p:cNvPr id="13" name="12 Imagen" descr="IMG_7235.JPG"/>
          <p:cNvPicPr>
            <a:picLocks noChangeAspect="1"/>
          </p:cNvPicPr>
          <p:nvPr/>
        </p:nvPicPr>
        <p:blipFill>
          <a:blip r:embed="rId2">
            <a:lum contrast="10000"/>
          </a:blip>
          <a:srcRect l="22463" r="43843" b="61314"/>
          <a:stretch>
            <a:fillRect/>
          </a:stretch>
        </p:blipFill>
        <p:spPr>
          <a:xfrm>
            <a:off x="6286512" y="4643422"/>
            <a:ext cx="2571768" cy="22145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softRound"/>
            <a:contourClr>
              <a:srgbClr val="969696"/>
            </a:contour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5" fill="hold" nodeType="withEffect">
                                  <p:stCondLst>
                                    <p:cond delay="0"/>
                                  </p:stCondLst>
                                  <p:childTnLst>
                                    <p:animEffect transition="out" filter="checkerboard(down)">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5" presetClass="exit" presetSubtype="5" fill="hold" nodeType="withEffect">
                                  <p:stCondLst>
                                    <p:cond delay="0"/>
                                  </p:stCondLst>
                                  <p:childTnLst>
                                    <p:animEffect transition="out" filter="checkerboard(dow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5" presetClass="exit" presetSubtype="5" fill="hold" nodeType="withEffect">
                                  <p:stCondLst>
                                    <p:cond delay="0"/>
                                  </p:stCondLst>
                                  <p:childTnLst>
                                    <p:animEffect transition="out" filter="checkerboard(dow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5" presetClass="exit" presetSubtype="5" fill="hold" nodeType="withEffect">
                                  <p:stCondLst>
                                    <p:cond delay="0"/>
                                  </p:stCondLst>
                                  <p:childTnLst>
                                    <p:animEffect transition="out" filter="checkerboard(dow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 presetClass="exit" presetSubtype="5" fill="hold" nodeType="withEffect">
                                  <p:stCondLst>
                                    <p:cond delay="0"/>
                                  </p:stCondLst>
                                  <p:childTnLst>
                                    <p:animEffect transition="out" filter="checkerboard(dow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5" presetClass="exit" presetSubtype="5" fill="hold" nodeType="withEffect">
                                  <p:stCondLst>
                                    <p:cond delay="0"/>
                                  </p:stCondLst>
                                  <p:childTnLst>
                                    <p:animEffect transition="out" filter="checkerboard(dow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5" presetClass="exit" presetSubtype="5" fill="hold" nodeType="withEffect">
                                  <p:stCondLst>
                                    <p:cond delay="0"/>
                                  </p:stCondLst>
                                  <p:childTnLst>
                                    <p:animEffect transition="out" filter="checkerboard(down)">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childTnLst>
                          </p:cTn>
                        </p:par>
                        <p:par>
                          <p:cTn id="32" fill="hold">
                            <p:stCondLst>
                              <p:cond delay="5000"/>
                            </p:stCondLst>
                            <p:childTnLst>
                              <p:par>
                                <p:cTn id="33" presetID="6" presetClass="entr" presetSubtype="32"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circle(out)">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Geishas 6).jpg"/>
          <p:cNvPicPr>
            <a:picLocks noChangeAspect="1"/>
          </p:cNvPicPr>
          <p:nvPr/>
        </p:nvPicPr>
        <p:blipFill>
          <a:blip r:embed="rId2">
            <a:lum bright="-10000" contrast="20000"/>
          </a:blip>
          <a:stretch>
            <a:fillRect/>
          </a:stretch>
        </p:blipFill>
        <p:spPr>
          <a:xfrm>
            <a:off x="0" y="0"/>
            <a:ext cx="6429388"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4 Imagen" descr="(Geishas 6).jpg"/>
          <p:cNvPicPr>
            <a:picLocks noChangeAspect="1"/>
          </p:cNvPicPr>
          <p:nvPr/>
        </p:nvPicPr>
        <p:blipFill>
          <a:blip r:embed="rId2">
            <a:lum contrast="10000"/>
          </a:blip>
          <a:stretch>
            <a:fillRect/>
          </a:stretch>
        </p:blipFill>
        <p:spPr>
          <a:xfrm flipH="1">
            <a:off x="6500826" y="285728"/>
            <a:ext cx="2428860" cy="292893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5 Imagen" descr="(Geishas 6).jpg"/>
          <p:cNvPicPr>
            <a:picLocks noChangeAspect="1"/>
          </p:cNvPicPr>
          <p:nvPr/>
        </p:nvPicPr>
        <p:blipFill>
          <a:blip r:embed="rId2">
            <a:lum contrast="10000"/>
          </a:blip>
          <a:stretch>
            <a:fillRect/>
          </a:stretch>
        </p:blipFill>
        <p:spPr>
          <a:xfrm flipH="1">
            <a:off x="6715140" y="3500438"/>
            <a:ext cx="2428860" cy="292893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6" dur="5000" fill="hold"/>
                                        <p:tgtEl>
                                          <p:spTgt spid="5"/>
                                        </p:tgtEl>
                                        <p:attrNameLst>
                                          <p:attrName>ppt_x</p:attrName>
                                          <p:attrName>ppt_y</p:attrName>
                                        </p:attrNameLst>
                                      </p:cBhvr>
                                    </p:animMotion>
                                  </p:childTnLst>
                                </p:cTn>
                              </p:par>
                              <p:par>
                                <p:cTn id="7" presetID="1" presetClass="path" presetSubtype="0" accel="50000" decel="50000" fill="hold" nodeType="withEffect">
                                  <p:stCondLst>
                                    <p:cond delay="0"/>
                                  </p:stCondLst>
                                  <p:childTnLst>
                                    <p:animMotion origin="layout" path="M 0 0  C 0.069 0  0.125 0.07467  0.125 0.16667  C 0.125 0.25867  0.069 0.33333  0 0.33333  C -0.069 0.33333  -0.125 0.25867  -0.125 0.16667  C -0.125 0.07467  -0.069 0  0 0  Z" pathEditMode="relative" ptsTypes="">
                                      <p:cBhvr>
                                        <p:cTn id="8" dur="5000" spd="-100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0three-geisha-hq2.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20three-geisha-hq2.jpg"/>
          <p:cNvPicPr>
            <a:picLocks noChangeAspect="1"/>
          </p:cNvPicPr>
          <p:nvPr/>
        </p:nvPicPr>
        <p:blipFill>
          <a:blip r:embed="rId2">
            <a:grayscl/>
            <a:lum bright="10000" contrast="20000"/>
          </a:blip>
          <a:stretch>
            <a:fillRect/>
          </a:stretch>
        </p:blipFill>
        <p:spPr>
          <a:xfrm>
            <a:off x="357158" y="214290"/>
            <a:ext cx="8572560" cy="6357982"/>
          </a:xfrm>
          <a:prstGeom prst="rect">
            <a:avLst/>
          </a:prstGeom>
        </p:spPr>
      </p:pic>
      <p:pic>
        <p:nvPicPr>
          <p:cNvPr id="6" name="5 Imagen" descr="20three-geisha-hq2.jpg"/>
          <p:cNvPicPr>
            <a:picLocks noChangeAspect="1"/>
          </p:cNvPicPr>
          <p:nvPr/>
        </p:nvPicPr>
        <p:blipFill>
          <a:blip r:embed="rId2">
            <a:duotone>
              <a:prstClr val="black"/>
              <a:srgbClr val="FF0000">
                <a:tint val="45000"/>
                <a:satMod val="400000"/>
              </a:srgbClr>
            </a:duotone>
            <a:lum bright="10000" contrast="30000"/>
          </a:blip>
          <a:stretch>
            <a:fillRect/>
          </a:stretch>
        </p:blipFill>
        <p:spPr>
          <a:xfrm>
            <a:off x="785786" y="500042"/>
            <a:ext cx="7796266" cy="5782231"/>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par>
                          <p:cTn id="11" fill="hold">
                            <p:stCondLst>
                              <p:cond delay="5000"/>
                            </p:stCondLst>
                            <p:childTnLst>
                              <p:par>
                                <p:cTn id="12" presetID="21" presetClass="entr" presetSubtype="2"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2)">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3929066"/>
          </a:xfrm>
        </p:spPr>
      </p:pic>
      <p:sp>
        <p:nvSpPr>
          <p:cNvPr id="5" name="4 CuadroTexto"/>
          <p:cNvSpPr txBox="1"/>
          <p:nvPr/>
        </p:nvSpPr>
        <p:spPr>
          <a:xfrm>
            <a:off x="214282" y="3995678"/>
            <a:ext cx="8501121" cy="2862322"/>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Maquillaje</a:t>
            </a:r>
          </a:p>
          <a:p>
            <a:r>
              <a:rPr lang="es-ES" sz="2000" dirty="0" smtClean="0">
                <a:blipFill>
                  <a:blip r:embed="rId3"/>
                  <a:stretch>
                    <a:fillRect/>
                  </a:stretch>
                </a:blipFill>
                <a:effectLst>
                  <a:outerShdw blurRad="38100" dist="38100" dir="2700000" algn="tl">
                    <a:srgbClr val="000000">
                      <a:alpha val="43137"/>
                    </a:srgbClr>
                  </a:outerShdw>
                </a:effectLst>
              </a:rPr>
              <a:t>Hoy en día, el tradicional maquillaje de la aprendiz de geisha es una de las características más reconocibles, aunque las geishas experimentadas generalmente usan el característico maquillaje de </a:t>
            </a:r>
            <a:r>
              <a:rPr lang="es-ES" sz="2000" dirty="0" err="1" smtClean="0">
                <a:blipFill>
                  <a:blip r:embed="rId3"/>
                  <a:stretch>
                    <a:fillRect/>
                  </a:stretch>
                </a:blipFill>
                <a:effectLst>
                  <a:outerShdw blurRad="38100" dist="38100" dir="2700000" algn="tl">
                    <a:srgbClr val="000000">
                      <a:alpha val="43137"/>
                    </a:srgbClr>
                  </a:outerShdw>
                </a:effectLst>
              </a:rPr>
              <a:t>maiko</a:t>
            </a:r>
            <a:r>
              <a:rPr lang="es-ES" sz="2000" dirty="0" smtClean="0">
                <a:blipFill>
                  <a:blip r:embed="rId3"/>
                  <a:stretch>
                    <a:fillRect/>
                  </a:stretch>
                </a:blipFill>
                <a:effectLst>
                  <a:outerShdw blurRad="38100" dist="38100" dir="2700000" algn="tl">
                    <a:srgbClr val="000000">
                      <a:alpha val="43137"/>
                    </a:srgbClr>
                  </a:outerShdw>
                </a:effectLst>
              </a:rPr>
              <a:t>, consistente en la cara totalmente blanca, durante presentaciones especiales.</a:t>
            </a:r>
          </a:p>
          <a:p>
            <a:r>
              <a:rPr lang="es-ES" sz="2000" dirty="0" smtClean="0">
                <a:blipFill>
                  <a:blip r:embed="rId3"/>
                  <a:stretch>
                    <a:fillRect/>
                  </a:stretch>
                </a:blipFill>
                <a:effectLst>
                  <a:outerShdw blurRad="38100" dist="38100" dir="2700000" algn="tl">
                    <a:srgbClr val="000000">
                      <a:alpha val="43137"/>
                    </a:srgbClr>
                  </a:outerShdw>
                </a:effectLst>
              </a:rPr>
              <a:t>El maquillaje tradicional de las aprendices de geisha consta de una base blanca (originalmente hecha con plomo), el uso de lápiz labial rojo y adornos rojos y negros alrededor de los ojos y cejas.</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9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sp>
        <p:nvSpPr>
          <p:cNvPr id="3" name="2 Subtítulo"/>
          <p:cNvSpPr>
            <a:spLocks noGrp="1"/>
          </p:cNvSpPr>
          <p:nvPr>
            <p:ph type="subTitle" idx="1"/>
          </p:nvPr>
        </p:nvSpPr>
        <p:spPr>
          <a:xfrm>
            <a:off x="357158" y="0"/>
            <a:ext cx="8786842" cy="6572272"/>
          </a:xfrm>
        </p:spPr>
        <p:txBody>
          <a:bodyPr/>
          <a:lstStyle/>
          <a:p>
            <a:endParaRPr lang="es-ES" dirty="0"/>
          </a:p>
        </p:txBody>
      </p:sp>
      <p:pic>
        <p:nvPicPr>
          <p:cNvPr id="4" name="3 Imagen" descr="568059811_e9327899b0_b.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568059811_e9327899b0_b.jpg"/>
          <p:cNvPicPr>
            <a:picLocks noChangeAspect="1"/>
          </p:cNvPicPr>
          <p:nvPr/>
        </p:nvPicPr>
        <p:blipFill>
          <a:blip r:embed="rId2">
            <a:lum contrast="20000"/>
          </a:blip>
          <a:srcRect l="60937" t="972" r="7031"/>
          <a:stretch>
            <a:fillRect/>
          </a:stretch>
        </p:blipFill>
        <p:spPr>
          <a:xfrm>
            <a:off x="6215042" y="0"/>
            <a:ext cx="2928958" cy="6858000"/>
          </a:xfrm>
          <a:prstGeom prst="rect">
            <a:avLst/>
          </a:prstGeom>
        </p:spPr>
      </p:pic>
      <p:pic>
        <p:nvPicPr>
          <p:cNvPr id="6" name="5 Imagen" descr="568059811_e9327899b0_b.jpg"/>
          <p:cNvPicPr>
            <a:picLocks noChangeAspect="1"/>
          </p:cNvPicPr>
          <p:nvPr/>
        </p:nvPicPr>
        <p:blipFill>
          <a:blip r:embed="rId2">
            <a:lum contrast="20000"/>
          </a:blip>
          <a:srcRect l="60937" t="972" r="7031"/>
          <a:stretch>
            <a:fillRect/>
          </a:stretch>
        </p:blipFill>
        <p:spPr>
          <a:xfrm>
            <a:off x="3143240" y="0"/>
            <a:ext cx="3143272" cy="6858000"/>
          </a:xfrm>
          <a:prstGeom prst="rect">
            <a:avLst/>
          </a:prstGeom>
        </p:spPr>
      </p:pic>
      <p:pic>
        <p:nvPicPr>
          <p:cNvPr id="7" name="6 Imagen" descr="568059811_e9327899b0_b.jpg"/>
          <p:cNvPicPr>
            <a:picLocks noChangeAspect="1"/>
          </p:cNvPicPr>
          <p:nvPr/>
        </p:nvPicPr>
        <p:blipFill>
          <a:blip r:embed="rId2">
            <a:lum contrast="20000"/>
          </a:blip>
          <a:srcRect l="60937" t="972" r="7031"/>
          <a:stretch>
            <a:fillRect/>
          </a:stretch>
        </p:blipFill>
        <p:spPr>
          <a:xfrm>
            <a:off x="0" y="285728"/>
            <a:ext cx="3012282" cy="6572272"/>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par>
                          <p:cTn id="14" fill="hold">
                            <p:stCondLst>
                              <p:cond delay="5000"/>
                            </p:stCondLst>
                            <p:childTnLst>
                              <p:par>
                                <p:cTn id="15" presetID="2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6.jpg"/>
          <p:cNvPicPr>
            <a:picLocks noChangeAspect="1"/>
          </p:cNvPicPr>
          <p:nvPr/>
        </p:nvPicPr>
        <p:blipFill>
          <a:blip r:embed="rId2">
            <a:lum bright="10000" contrast="20000"/>
          </a:blip>
          <a:srcRect b="4434"/>
          <a:stretch>
            <a:fillRect/>
          </a:stretch>
        </p:blipFill>
        <p:spPr>
          <a:xfrm>
            <a:off x="0" y="0"/>
            <a:ext cx="9144000" cy="6858000"/>
          </a:xfrm>
          <a:prstGeom prst="rect">
            <a:avLst/>
          </a:prstGeom>
        </p:spPr>
      </p:pic>
      <p:pic>
        <p:nvPicPr>
          <p:cNvPr id="5" name="4 Imagen" descr="26.jpg"/>
          <p:cNvPicPr>
            <a:picLocks noChangeAspect="1"/>
          </p:cNvPicPr>
          <p:nvPr/>
        </p:nvPicPr>
        <p:blipFill>
          <a:blip r:embed="rId2">
            <a:duotone>
              <a:schemeClr val="accent6">
                <a:shade val="45000"/>
                <a:satMod val="135000"/>
              </a:schemeClr>
              <a:prstClr val="white"/>
            </a:duotone>
            <a:lum bright="-20000" contrast="20000"/>
          </a:blip>
          <a:srcRect b="4434"/>
          <a:stretch>
            <a:fillRect/>
          </a:stretch>
        </p:blipFill>
        <p:spPr>
          <a:xfrm>
            <a:off x="428596" y="285728"/>
            <a:ext cx="8405870" cy="6304403"/>
          </a:xfrm>
          <a:prstGeom prst="rect">
            <a:avLst/>
          </a:prstGeom>
        </p:spPr>
      </p:pic>
      <p:pic>
        <p:nvPicPr>
          <p:cNvPr id="6" name="5 Imagen" descr="26.jpg"/>
          <p:cNvPicPr>
            <a:picLocks noChangeAspect="1"/>
          </p:cNvPicPr>
          <p:nvPr/>
        </p:nvPicPr>
        <p:blipFill>
          <a:blip r:embed="rId2"/>
          <a:srcRect b="4434"/>
          <a:stretch>
            <a:fillRect/>
          </a:stretch>
        </p:blipFill>
        <p:spPr>
          <a:xfrm>
            <a:off x="714348" y="500042"/>
            <a:ext cx="7843890" cy="5882918"/>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nodeType="withEffect">
                                  <p:stCondLst>
                                    <p:cond delay="0"/>
                                  </p:stCondLst>
                                  <p:childTnLst>
                                    <p:animEffect transition="out" filter="randombar(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4" presetClass="exit" presetSubtype="10" fill="hold" nodeType="withEffect">
                                  <p:stCondLst>
                                    <p:cond delay="0"/>
                                  </p:stCondLst>
                                  <p:childTnLst>
                                    <p:animEffect transition="out" filter="randombar(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97885769_14c2628116_o.jpg"/>
          <p:cNvPicPr>
            <a:picLocks noChangeAspect="1"/>
          </p:cNvPicPr>
          <p:nvPr/>
        </p:nvPicPr>
        <p:blipFill>
          <a:blip r:embed="rId2">
            <a:lum bright="-20000" contrast="20000"/>
          </a:blip>
          <a:stretch>
            <a:fillRect/>
          </a:stretch>
        </p:blipFill>
        <p:spPr>
          <a:xfrm>
            <a:off x="0" y="0"/>
            <a:ext cx="9144000" cy="6858000"/>
          </a:xfrm>
          <a:prstGeom prst="rect">
            <a:avLst/>
          </a:prstGeom>
        </p:spPr>
      </p:pic>
      <p:pic>
        <p:nvPicPr>
          <p:cNvPr id="5" name="4 Imagen" descr="97885769_14c2628116_o.jpg"/>
          <p:cNvPicPr>
            <a:picLocks noChangeAspect="1"/>
          </p:cNvPicPr>
          <p:nvPr/>
        </p:nvPicPr>
        <p:blipFill>
          <a:blip r:embed="rId2">
            <a:duotone>
              <a:prstClr val="black"/>
              <a:srgbClr val="D9C3A5">
                <a:tint val="50000"/>
                <a:satMod val="180000"/>
              </a:srgbClr>
            </a:duotone>
            <a:lum contrast="30000"/>
          </a:blip>
          <a:stretch>
            <a:fillRect/>
          </a:stretch>
        </p:blipFill>
        <p:spPr>
          <a:xfrm>
            <a:off x="0" y="0"/>
            <a:ext cx="9380483"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withEffect">
                                  <p:stCondLst>
                                    <p:cond delay="0"/>
                                  </p:stCondLst>
                                  <p:childTnLst>
                                    <p:animEffect transition="out" filter="wheel(3)">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0.7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3929066"/>
          </a:xfrm>
        </p:spPr>
      </p:pic>
      <p:sp>
        <p:nvSpPr>
          <p:cNvPr id="5" name="4 CuadroTexto"/>
          <p:cNvSpPr txBox="1"/>
          <p:nvPr/>
        </p:nvSpPr>
        <p:spPr>
          <a:xfrm>
            <a:off x="285720" y="4000504"/>
            <a:ext cx="8429684" cy="3170099"/>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La aplicación del maquillaje es difícil de perfeccionar y es un proceso bastante largo. El maquillaje es aplicado antes de vestirse para evitar ensuciar el kimono. Primero, una sustancia de aceite o cera, llamada </a:t>
            </a:r>
            <a:r>
              <a:rPr lang="es-ES" sz="2000" i="1" dirty="0" err="1" smtClean="0">
                <a:blipFill>
                  <a:blip r:embed="rId3"/>
                  <a:stretch>
                    <a:fillRect/>
                  </a:stretch>
                </a:blipFill>
                <a:effectLst>
                  <a:outerShdw blurRad="38100" dist="38100" dir="2700000" algn="tl">
                    <a:srgbClr val="000000">
                      <a:alpha val="43137"/>
                    </a:srgbClr>
                  </a:outerShdw>
                </a:effectLst>
              </a:rPr>
              <a:t>bintsuke</a:t>
            </a:r>
            <a:r>
              <a:rPr lang="es-ES" sz="2000" i="1" dirty="0" smtClean="0">
                <a:blipFill>
                  <a:blip r:embed="rId3"/>
                  <a:stretch>
                    <a:fillRect/>
                  </a:stretch>
                </a:blipFill>
                <a:effectLst>
                  <a:outerShdw blurRad="38100" dist="38100" dir="2700000" algn="tl">
                    <a:srgbClr val="000000">
                      <a:alpha val="43137"/>
                    </a:srgbClr>
                  </a:outerShdw>
                </a:effectLst>
              </a:rPr>
              <a:t>-abura</a:t>
            </a:r>
            <a:r>
              <a:rPr lang="es-ES" sz="2000" dirty="0" smtClean="0">
                <a:blipFill>
                  <a:blip r:embed="rId3"/>
                  <a:stretch>
                    <a:fillRect/>
                  </a:stretch>
                </a:blipFill>
                <a:effectLst>
                  <a:outerShdw blurRad="38100" dist="38100" dir="2700000" algn="tl">
                    <a:srgbClr val="000000">
                      <a:alpha val="43137"/>
                    </a:srgbClr>
                  </a:outerShdw>
                </a:effectLst>
              </a:rPr>
              <a:t>, se aplica a la piel. Luego, un polvo blanco es mezclado con agua para formar una pasta que se aplica con una brocha de bambú. El maquillaje blanco cubre la cara, cuello, pecho y manos, con dos o tres áreas sin pintar (formando una "W" o "V") cerca de la nuca, para acentuar esta zona erótica, y una zona descubierta de piel alrededor del pelo, que crea la ilusión de una máscara.</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5" name="4 Marcador de contenido" descr="kimono17.jpg"/>
          <p:cNvPicPr>
            <a:picLocks noGrp="1" noChangeAspect="1"/>
          </p:cNvPicPr>
          <p:nvPr>
            <p:ph idx="1"/>
          </p:nvPr>
        </p:nvPicPr>
        <p:blipFill>
          <a:blip r:embed="rId2">
            <a:lum contrast="20000"/>
          </a:blip>
          <a:stretch>
            <a:fillRect/>
          </a:stretch>
        </p:blipFill>
        <p:spPr>
          <a:xfrm>
            <a:off x="-1" y="0"/>
            <a:ext cx="9147739" cy="6858000"/>
          </a:xfrm>
          <a:solidFill>
            <a:schemeClr val="bg1"/>
          </a:solidFill>
        </p:spPr>
      </p:pic>
      <p:pic>
        <p:nvPicPr>
          <p:cNvPr id="6" name="4 Marcador de contenido" descr="kimono17.jpg"/>
          <p:cNvPicPr>
            <a:picLocks noChangeAspect="1"/>
          </p:cNvPicPr>
          <p:nvPr/>
        </p:nvPicPr>
        <p:blipFill>
          <a:blip r:embed="rId2">
            <a:grayscl/>
            <a:lum bright="10000" contrast="20000"/>
          </a:blip>
          <a:stretch>
            <a:fillRect/>
          </a:stretch>
        </p:blipFill>
        <p:spPr>
          <a:xfrm>
            <a:off x="0" y="0"/>
            <a:ext cx="9147739" cy="6858000"/>
          </a:xfrm>
          <a:prstGeom prst="rect">
            <a:avLst/>
          </a:prstGeom>
          <a:solidFill>
            <a:schemeClr val="bg1"/>
          </a:solidFill>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250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3 Marcador de contenido" descr="PA150619.JPG"/>
          <p:cNvPicPr>
            <a:picLocks noGrp="1" noChangeAspect="1"/>
          </p:cNvPicPr>
          <p:nvPr>
            <p:ph idx="4294967295"/>
          </p:nvPr>
        </p:nvPicPr>
        <p:blipFill>
          <a:blip r:embed="rId2"/>
          <a:srcRect l="24219" r="25000"/>
          <a:stretch>
            <a:fillRect/>
          </a:stretch>
        </p:blipFill>
        <p:spPr>
          <a:xfrm>
            <a:off x="1857356" y="1"/>
            <a:ext cx="5000625" cy="6858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a:scene3d>
            <a:camera prst="orthographicFront"/>
            <a:lightRig rig="threePt" dir="t"/>
          </a:scene3d>
          <a:sp3d>
            <a:bevelT w="152400" h="50800" prst="softRound"/>
          </a:sp3d>
        </p:spPr>
      </p:pic>
      <p:pic>
        <p:nvPicPr>
          <p:cNvPr id="4" name="3 Imagen" descr="esta.jpg"/>
          <p:cNvPicPr>
            <a:picLocks noChangeAspect="1"/>
          </p:cNvPicPr>
          <p:nvPr/>
        </p:nvPicPr>
        <p:blipFill>
          <a:blip r:embed="rId3"/>
          <a:srcRect b="9375"/>
          <a:stretch>
            <a:fillRect/>
          </a:stretch>
        </p:blipFill>
        <p:spPr>
          <a:xfrm>
            <a:off x="1857356" y="0"/>
            <a:ext cx="4929222" cy="6858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afterEffect">
                                  <p:stCondLst>
                                    <p:cond delay="200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ntr" presetSubtype="8" fill="hold" nodeType="withEffect">
                                  <p:stCondLst>
                                    <p:cond delay="2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ppt_w/2"/>
                                          </p:val>
                                        </p:tav>
                                        <p:tav tm="100000">
                                          <p:val>
                                            <p:strVal val="#ppt_x"/>
                                          </p:val>
                                        </p:tav>
                                      </p:tavLst>
                                    </p:anim>
                                    <p:anim calcmode="lin" valueType="num">
                                      <p:cBhvr>
                                        <p:cTn id="14" dur="5000" fill="hold"/>
                                        <p:tgtEl>
                                          <p:spTgt spid="5"/>
                                        </p:tgtEl>
                                        <p:attrNameLst>
                                          <p:attrName>ppt_y</p:attrName>
                                        </p:attrNameLst>
                                      </p:cBhvr>
                                      <p:tavLst>
                                        <p:tav tm="0">
                                          <p:val>
                                            <p:strVal val="#ppt_y"/>
                                          </p:val>
                                        </p:tav>
                                        <p:tav tm="100000">
                                          <p:val>
                                            <p:strVal val="#ppt_y"/>
                                          </p:val>
                                        </p:tav>
                                      </p:tavLst>
                                    </p:anim>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xit" presetSubtype="2" fill="hold" nodeType="afterEffect">
                                  <p:stCondLst>
                                    <p:cond delay="2000"/>
                                  </p:stCondLst>
                                  <p:childTnLst>
                                    <p:anim calcmode="lin" valueType="num">
                                      <p:cBhvr>
                                        <p:cTn id="19" dur="5000"/>
                                        <p:tgtEl>
                                          <p:spTgt spid="5"/>
                                        </p:tgtEl>
                                        <p:attrNameLst>
                                          <p:attrName>ppt_x</p:attrName>
                                        </p:attrNameLst>
                                      </p:cBhvr>
                                      <p:tavLst>
                                        <p:tav tm="0">
                                          <p:val>
                                            <p:strVal val="ppt_x"/>
                                          </p:val>
                                        </p:tav>
                                        <p:tav tm="100000">
                                          <p:val>
                                            <p:strVal val="ppt_x+ppt_w/2"/>
                                          </p:val>
                                        </p:tav>
                                      </p:tavLst>
                                    </p:anim>
                                    <p:anim calcmode="lin" valueType="num">
                                      <p:cBhvr>
                                        <p:cTn id="20" dur="5000"/>
                                        <p:tgtEl>
                                          <p:spTgt spid="5"/>
                                        </p:tgtEl>
                                        <p:attrNameLst>
                                          <p:attrName>ppt_y</p:attrName>
                                        </p:attrNameLst>
                                      </p:cBhvr>
                                      <p:tavLst>
                                        <p:tav tm="0">
                                          <p:val>
                                            <p:strVal val="ppt_y"/>
                                          </p:val>
                                        </p:tav>
                                        <p:tav tm="100000">
                                          <p:val>
                                            <p:strVal val="ppt_y"/>
                                          </p:val>
                                        </p:tav>
                                      </p:tavLst>
                                    </p:anim>
                                    <p:anim calcmode="lin" valueType="num">
                                      <p:cBhvr>
                                        <p:cTn id="21" dur="5000"/>
                                        <p:tgtEl>
                                          <p:spTgt spid="5"/>
                                        </p:tgtEl>
                                        <p:attrNameLst>
                                          <p:attrName>ppt_w</p:attrName>
                                        </p:attrNameLst>
                                      </p:cBhvr>
                                      <p:tavLst>
                                        <p:tav tm="0">
                                          <p:val>
                                            <p:strVal val="ppt_w"/>
                                          </p:val>
                                        </p:tav>
                                        <p:tav tm="100000">
                                          <p:val>
                                            <p:fltVal val="0"/>
                                          </p:val>
                                        </p:tav>
                                      </p:tavLst>
                                    </p:anim>
                                    <p:anim calcmode="lin" valueType="num">
                                      <p:cBhvr>
                                        <p:cTn id="22" dur="5000"/>
                                        <p:tgtEl>
                                          <p:spTgt spid="5"/>
                                        </p:tgtEl>
                                        <p:attrNameLst>
                                          <p:attrName>ppt_h</p:attrName>
                                        </p:attrNameLst>
                                      </p:cBhvr>
                                      <p:tavLst>
                                        <p:tav tm="0">
                                          <p:val>
                                            <p:strVal val="ppt_h"/>
                                          </p:val>
                                        </p:tav>
                                        <p:tav tm="100000">
                                          <p:val>
                                            <p:strVal val="ppt_h"/>
                                          </p:val>
                                        </p:tav>
                                      </p:tavLst>
                                    </p:anim>
                                    <p:set>
                                      <p:cBhvr>
                                        <p:cTn id="23" dur="1" fill="hold">
                                          <p:stCondLst>
                                            <p:cond delay="4999"/>
                                          </p:stCondLst>
                                        </p:cTn>
                                        <p:tgtEl>
                                          <p:spTgt spid="5"/>
                                        </p:tgtEl>
                                        <p:attrNameLst>
                                          <p:attrName>style.visibility</p:attrName>
                                        </p:attrNameLst>
                                      </p:cBhvr>
                                      <p:to>
                                        <p:strVal val="hidden"/>
                                      </p:to>
                                    </p:set>
                                  </p:childTnLst>
                                </p:cTn>
                              </p:par>
                              <p:par>
                                <p:cTn id="24" presetID="17" presetClass="entr" presetSubtype="8" fill="hold" nodeType="withEffect">
                                  <p:stCondLst>
                                    <p:cond delay="2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chicas_asiaticas_sexy_28-1280x800.jpg"/>
          <p:cNvPicPr>
            <a:picLocks noChangeAspect="1"/>
          </p:cNvPicPr>
          <p:nvPr/>
        </p:nvPicPr>
        <p:blipFill>
          <a:blip r:embed="rId2">
            <a:lum bright="20000" contrast="20000"/>
          </a:blip>
          <a:stretch>
            <a:fillRect/>
          </a:stretch>
        </p:blipFill>
        <p:spPr>
          <a:xfrm>
            <a:off x="0" y="0"/>
            <a:ext cx="9144000" cy="6858000"/>
          </a:xfrm>
          <a:prstGeom prst="rect">
            <a:avLst/>
          </a:prstGeom>
        </p:spPr>
      </p:pic>
      <p:pic>
        <p:nvPicPr>
          <p:cNvPr id="5" name="4 Imagen" descr="chicas_asiaticas_sexy_28-1280x800.jpg"/>
          <p:cNvPicPr>
            <a:picLocks noChangeAspect="1"/>
          </p:cNvPicPr>
          <p:nvPr/>
        </p:nvPicPr>
        <p:blipFill>
          <a:blip r:embed="rId2">
            <a:lum bright="20000" contrast="20000"/>
          </a:blip>
          <a:stretch>
            <a:fillRect/>
          </a:stretch>
        </p:blipFill>
        <p:spPr>
          <a:xfrm>
            <a:off x="428596" y="285728"/>
            <a:ext cx="8394725" cy="6296044"/>
          </a:xfrm>
          <a:prstGeom prst="rect">
            <a:avLst/>
          </a:prstGeom>
          <a:ln>
            <a:solidFill>
              <a:srgbClr val="FF0000"/>
            </a:solidFill>
          </a:ln>
        </p:spPr>
      </p:pic>
      <p:pic>
        <p:nvPicPr>
          <p:cNvPr id="6" name="5 Imagen" descr="chicas_asiaticas_sexy_28-1280x800.jpg"/>
          <p:cNvPicPr>
            <a:picLocks noChangeAspect="1"/>
          </p:cNvPicPr>
          <p:nvPr/>
        </p:nvPicPr>
        <p:blipFill>
          <a:blip r:embed="rId2">
            <a:lum bright="20000" contrast="20000"/>
          </a:blip>
          <a:stretch>
            <a:fillRect/>
          </a:stretch>
        </p:blipFill>
        <p:spPr>
          <a:xfrm>
            <a:off x="428597" y="285728"/>
            <a:ext cx="8001056" cy="6000792"/>
          </a:xfrm>
          <a:prstGeom prst="rect">
            <a:avLst/>
          </a:prstGeom>
          <a:ln>
            <a:solidFill>
              <a:srgbClr val="FF0000"/>
            </a:solidFill>
          </a:ln>
        </p:spPr>
      </p:pic>
      <p:pic>
        <p:nvPicPr>
          <p:cNvPr id="7" name="6 Imagen" descr="chicas_asiaticas_sexy_28-1280x800.jpg"/>
          <p:cNvPicPr>
            <a:picLocks noChangeAspect="1"/>
          </p:cNvPicPr>
          <p:nvPr/>
        </p:nvPicPr>
        <p:blipFill>
          <a:blip r:embed="rId2">
            <a:lum bright="20000" contrast="20000"/>
          </a:blip>
          <a:stretch>
            <a:fillRect/>
          </a:stretch>
        </p:blipFill>
        <p:spPr>
          <a:xfrm>
            <a:off x="428596" y="285728"/>
            <a:ext cx="7715304" cy="5715040"/>
          </a:xfrm>
          <a:prstGeom prst="rect">
            <a:avLst/>
          </a:prstGeom>
          <a:ln>
            <a:solidFill>
              <a:srgbClr val="FF0000"/>
            </a:solidFill>
          </a:ln>
        </p:spPr>
      </p:pic>
      <p:pic>
        <p:nvPicPr>
          <p:cNvPr id="8" name="7 Imagen" descr="chicas_asiaticas_sexy_28-1280x800.jpg"/>
          <p:cNvPicPr>
            <a:picLocks noChangeAspect="1"/>
          </p:cNvPicPr>
          <p:nvPr/>
        </p:nvPicPr>
        <p:blipFill>
          <a:blip r:embed="rId2">
            <a:lum bright="20000" contrast="20000"/>
          </a:blip>
          <a:stretch>
            <a:fillRect/>
          </a:stretch>
        </p:blipFill>
        <p:spPr>
          <a:xfrm>
            <a:off x="428596" y="285728"/>
            <a:ext cx="7429552" cy="5450455"/>
          </a:xfrm>
          <a:prstGeom prst="rect">
            <a:avLst/>
          </a:prstGeom>
          <a:ln>
            <a:solidFill>
              <a:srgbClr val="FF0000"/>
            </a:solidFill>
          </a:ln>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childTnLst>
                          </p:cTn>
                        </p:par>
                        <p:par>
                          <p:cTn id="17" fill="hold">
                            <p:stCondLst>
                              <p:cond delay="5000"/>
                            </p:stCondLst>
                            <p:childTnLst>
                              <p:par>
                                <p:cTn id="18" presetID="6" presetClass="entr" presetSubtype="32"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Memoirs-of-a-Geisha-memoirs-of-a-geisha-7216772-1416-2000.jpg"/>
          <p:cNvPicPr>
            <a:picLocks noChangeAspect="1"/>
          </p:cNvPicPr>
          <p:nvPr/>
        </p:nvPicPr>
        <p:blipFill>
          <a:blip r:embed="rId2">
            <a:lum contrast="20000"/>
          </a:blip>
          <a:stretch>
            <a:fillRect/>
          </a:stretch>
        </p:blipFill>
        <p:spPr>
          <a:xfrm>
            <a:off x="1857356" y="0"/>
            <a:ext cx="6213946" cy="6858000"/>
          </a:xfrm>
          <a:prstGeom prst="rect">
            <a:avLst/>
          </a:prstGeom>
        </p:spPr>
      </p:pic>
      <p:pic>
        <p:nvPicPr>
          <p:cNvPr id="5" name="4 Imagen" descr="Memoirs-of-a-Geisha-memoirs-of-a-geisha-7216772-1416-2000.jpg"/>
          <p:cNvPicPr>
            <a:picLocks noChangeAspect="1"/>
          </p:cNvPicPr>
          <p:nvPr/>
        </p:nvPicPr>
        <p:blipFill>
          <a:blip r:embed="rId2">
            <a:grayscl/>
            <a:lum bright="10000" contrast="30000"/>
          </a:blip>
          <a:stretch>
            <a:fillRect/>
          </a:stretch>
        </p:blipFill>
        <p:spPr>
          <a:xfrm>
            <a:off x="1785918" y="0"/>
            <a:ext cx="6286544"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200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PARA MIL.jpg"/>
          <p:cNvPicPr>
            <a:picLocks noGrp="1" noChangeAspect="1"/>
          </p:cNvPicPr>
          <p:nvPr>
            <p:ph idx="1"/>
          </p:nvPr>
        </p:nvPicPr>
        <p:blipFill>
          <a:blip r:embed="rId3">
            <a:lum bright="10000" contrast="20000"/>
          </a:blip>
          <a:srcRect l="3125" t="4418" r="5625" b="20242"/>
          <a:stretch>
            <a:fillRect/>
          </a:stretch>
        </p:blipFill>
        <p:spPr>
          <a:xfrm>
            <a:off x="-1" y="0"/>
            <a:ext cx="9144001" cy="6858000"/>
          </a:xfrm>
        </p:spPr>
      </p:pic>
      <p:pic>
        <p:nvPicPr>
          <p:cNvPr id="5" name="3 Marcador de contenido" descr="PARA MIL.jpg"/>
          <p:cNvPicPr>
            <a:picLocks noChangeAspect="1"/>
          </p:cNvPicPr>
          <p:nvPr/>
        </p:nvPicPr>
        <p:blipFill>
          <a:blip r:embed="rId3">
            <a:duotone>
              <a:prstClr val="black"/>
              <a:schemeClr val="accent6">
                <a:tint val="45000"/>
                <a:satMod val="400000"/>
              </a:schemeClr>
            </a:duotone>
            <a:lum bright="10000" contrast="20000"/>
          </a:blip>
          <a:srcRect l="51507" t="4418" r="14987" b="20242"/>
          <a:stretch>
            <a:fillRect/>
          </a:stretch>
        </p:blipFill>
        <p:spPr>
          <a:xfrm>
            <a:off x="0" y="0"/>
            <a:ext cx="2857488" cy="6858000"/>
          </a:xfrm>
          <a:prstGeom prst="rect">
            <a:avLst/>
          </a:prstGeom>
        </p:spPr>
      </p:pic>
      <p:pic>
        <p:nvPicPr>
          <p:cNvPr id="6" name="3 Marcador de contenido" descr="PARA MIL.jpg"/>
          <p:cNvPicPr>
            <a:picLocks noChangeAspect="1"/>
          </p:cNvPicPr>
          <p:nvPr/>
        </p:nvPicPr>
        <p:blipFill>
          <a:blip r:embed="rId3">
            <a:duotone>
              <a:prstClr val="black"/>
              <a:schemeClr val="accent6">
                <a:tint val="45000"/>
                <a:satMod val="400000"/>
              </a:schemeClr>
            </a:duotone>
            <a:lum bright="10000" contrast="20000"/>
          </a:blip>
          <a:srcRect l="51507" t="4418" r="14987" b="20242"/>
          <a:stretch>
            <a:fillRect/>
          </a:stretch>
        </p:blipFill>
        <p:spPr>
          <a:xfrm>
            <a:off x="2857488" y="0"/>
            <a:ext cx="3143272" cy="6858000"/>
          </a:xfrm>
          <a:prstGeom prst="rect">
            <a:avLst/>
          </a:prstGeom>
        </p:spPr>
      </p:pic>
      <p:pic>
        <p:nvPicPr>
          <p:cNvPr id="7" name="3 Marcador de contenido" descr="PARA MIL.jpg"/>
          <p:cNvPicPr>
            <a:picLocks noChangeAspect="1"/>
          </p:cNvPicPr>
          <p:nvPr/>
        </p:nvPicPr>
        <p:blipFill>
          <a:blip r:embed="rId3">
            <a:duotone>
              <a:prstClr val="black"/>
              <a:schemeClr val="accent6">
                <a:tint val="45000"/>
                <a:satMod val="400000"/>
              </a:schemeClr>
            </a:duotone>
            <a:lum bright="10000" contrast="20000"/>
          </a:blip>
          <a:srcRect l="51507" t="4418" r="14987" b="20242"/>
          <a:stretch>
            <a:fillRect/>
          </a:stretch>
        </p:blipFill>
        <p:spPr>
          <a:xfrm>
            <a:off x="5929322" y="0"/>
            <a:ext cx="321467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scene3d>
            <a:camera prst="orthographicFront"/>
            <a:lightRig rig="threePt" dir="t"/>
          </a:scene3d>
          <a:sp3d>
            <a:bevelT w="152400" h="50800" prst="softRound"/>
          </a:sp3d>
        </p:spPr>
        <p:txBody>
          <a:bodyPr/>
          <a:lstStyle/>
          <a:p>
            <a:endParaRPr lang="es-ES" dirty="0"/>
          </a:p>
        </p:txBody>
      </p:sp>
      <p:pic>
        <p:nvPicPr>
          <p:cNvPr id="4" name="3 Marcador de contenido" descr="Japón02.jpg"/>
          <p:cNvPicPr>
            <a:picLocks noGrp="1" noChangeAspect="1"/>
          </p:cNvPicPr>
          <p:nvPr>
            <p:ph idx="1"/>
          </p:nvPr>
        </p:nvPicPr>
        <p:blipFill>
          <a:blip r:embed="rId2">
            <a:lum bright="-10000" contrast="20000"/>
          </a:blip>
          <a:stretch>
            <a:fillRect/>
          </a:stretch>
        </p:blipFill>
        <p:spPr>
          <a:xfrm>
            <a:off x="714348" y="0"/>
            <a:ext cx="7827407" cy="6858000"/>
          </a:xfrm>
        </p:spPr>
      </p:pic>
      <p:pic>
        <p:nvPicPr>
          <p:cNvPr id="5" name="3 Marcador de contenido" descr="Japón02.jpg"/>
          <p:cNvPicPr>
            <a:picLocks noChangeAspect="1"/>
          </p:cNvPicPr>
          <p:nvPr/>
        </p:nvPicPr>
        <p:blipFill>
          <a:blip r:embed="rId2">
            <a:grayscl/>
            <a:lum bright="20000" contrast="20000"/>
          </a:blip>
          <a:stretch>
            <a:fillRect/>
          </a:stretch>
        </p:blipFill>
        <p:spPr>
          <a:xfrm>
            <a:off x="785786" y="0"/>
            <a:ext cx="7827407" cy="6858000"/>
          </a:xfrm>
          <a:prstGeom prst="rect">
            <a:avLst/>
          </a:prstGeom>
        </p:spPr>
      </p:pic>
      <p:pic>
        <p:nvPicPr>
          <p:cNvPr id="6" name="3 Marcador de contenido" descr="Japón02.jpg"/>
          <p:cNvPicPr>
            <a:picLocks noChangeAspect="1"/>
          </p:cNvPicPr>
          <p:nvPr/>
        </p:nvPicPr>
        <p:blipFill>
          <a:blip r:embed="rId2">
            <a:duotone>
              <a:prstClr val="black"/>
              <a:srgbClr val="FF0000">
                <a:tint val="45000"/>
                <a:satMod val="400000"/>
              </a:srgbClr>
            </a:duotone>
            <a:lum contrast="20000"/>
          </a:blip>
          <a:stretch>
            <a:fillRect/>
          </a:stretch>
        </p:blipFill>
        <p:spPr>
          <a:xfrm>
            <a:off x="785786" y="0"/>
            <a:ext cx="7827407" cy="6858000"/>
          </a:xfrm>
          <a:prstGeom prst="rect">
            <a:avLst/>
          </a:prstGeom>
        </p:spPr>
      </p:pic>
      <p:pic>
        <p:nvPicPr>
          <p:cNvPr id="7" name="3 Marcador de contenido" descr="Japón02.jpg"/>
          <p:cNvPicPr>
            <a:picLocks noChangeAspect="1"/>
          </p:cNvPicPr>
          <p:nvPr/>
        </p:nvPicPr>
        <p:blipFill>
          <a:blip r:embed="rId2">
            <a:duotone>
              <a:prstClr val="black"/>
              <a:schemeClr val="accent5">
                <a:tint val="45000"/>
                <a:satMod val="400000"/>
              </a:schemeClr>
            </a:duotone>
            <a:lum bright="10000" contrast="20000"/>
          </a:blip>
          <a:stretch>
            <a:fillRect/>
          </a:stretch>
        </p:blipFill>
        <p:spPr>
          <a:xfrm>
            <a:off x="785786" y="0"/>
            <a:ext cx="7827407" cy="6858000"/>
          </a:xfrm>
          <a:prstGeom prst="rect">
            <a:avLst/>
          </a:prstGeom>
        </p:spPr>
      </p:pic>
      <p:pic>
        <p:nvPicPr>
          <p:cNvPr id="8" name="3 Marcador de contenido" descr="Japón02.jpg"/>
          <p:cNvPicPr>
            <a:picLocks noChangeAspect="1"/>
          </p:cNvPicPr>
          <p:nvPr/>
        </p:nvPicPr>
        <p:blipFill>
          <a:blip r:embed="rId2">
            <a:duotone>
              <a:prstClr val="black"/>
              <a:srgbClr val="FFFF00">
                <a:tint val="45000"/>
                <a:satMod val="400000"/>
              </a:srgbClr>
            </a:duotone>
            <a:lum bright="10000" contrast="20000"/>
          </a:blip>
          <a:stretch>
            <a:fillRect/>
          </a:stretch>
        </p:blipFill>
        <p:spPr>
          <a:xfrm>
            <a:off x="714348" y="0"/>
            <a:ext cx="7827407"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16" fill="hold" nodeType="withEffect">
                                  <p:stCondLst>
                                    <p:cond delay="0"/>
                                  </p:stCondLst>
                                  <p:childTnLst>
                                    <p:animEffect transition="out" filter="box(in)">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990033">
                  <a:shade val="30000"/>
                  <a:satMod val="115000"/>
                </a:srgbClr>
              </a:gs>
              <a:gs pos="50000">
                <a:srgbClr val="990033">
                  <a:shade val="67500"/>
                  <a:satMod val="115000"/>
                </a:srgbClr>
              </a:gs>
              <a:gs pos="100000">
                <a:srgbClr val="990033">
                  <a:shade val="100000"/>
                  <a:satMod val="115000"/>
                </a:srgbClr>
              </a:gs>
            </a:gsLst>
            <a:lin ang="16200000" scaled="1"/>
            <a:tileRect/>
          </a:gradFill>
        </p:spPr>
        <p:txBody>
          <a:bodyPr/>
          <a:lstStyle/>
          <a:p>
            <a:endParaRPr lang="es-ES" dirty="0"/>
          </a:p>
        </p:txBody>
      </p:sp>
      <p:pic>
        <p:nvPicPr>
          <p:cNvPr id="4" name="3 Marcador de contenido" descr="geisha.jpg"/>
          <p:cNvPicPr>
            <a:picLocks noGrp="1" noChangeAspect="1"/>
          </p:cNvPicPr>
          <p:nvPr>
            <p:ph idx="1"/>
          </p:nvPr>
        </p:nvPicPr>
        <p:blipFill>
          <a:blip r:embed="rId2">
            <a:lum contrast="20000"/>
          </a:blip>
          <a:stretch>
            <a:fillRect/>
          </a:stretch>
        </p:blipFill>
        <p:spPr>
          <a:xfrm>
            <a:off x="0" y="0"/>
            <a:ext cx="9188254" cy="4357694"/>
          </a:xfrm>
        </p:spPr>
      </p:pic>
      <p:sp>
        <p:nvSpPr>
          <p:cNvPr id="5" name="4 CuadroTexto"/>
          <p:cNvSpPr txBox="1"/>
          <p:nvPr/>
        </p:nvSpPr>
        <p:spPr>
          <a:xfrm>
            <a:off x="357126" y="4429132"/>
            <a:ext cx="8786874" cy="2246769"/>
          </a:xfrm>
          <a:prstGeom prst="rect">
            <a:avLst/>
          </a:prstGeom>
          <a:noFill/>
        </p:spPr>
        <p:txBody>
          <a:bodyPr wrap="square" rtlCol="0">
            <a:spAutoFit/>
          </a:bodyPr>
          <a:lstStyle/>
          <a:p>
            <a:r>
              <a:rPr lang="es-ES" sz="2000" dirty="0" smtClean="0">
                <a:blipFill>
                  <a:blip r:embed="rId3"/>
                  <a:stretch>
                    <a:fillRect/>
                  </a:stretch>
                </a:blipFill>
                <a:effectLst>
                  <a:outerShdw blurRad="38100" dist="38100" dir="2700000" algn="tl">
                    <a:srgbClr val="000000">
                      <a:alpha val="43137"/>
                    </a:srgbClr>
                  </a:outerShdw>
                </a:effectLst>
              </a:rPr>
              <a:t>Luego que la base es aplicada, una esponja es pasada por la cara, cuello, pecho y nuca para absorber el exceso de humedad y lograr uniformidad en la base. Luego los ojos y cejas son remarcadas. Tradicionalmente se usaba carboncillo, pero hoy en día se utilizan cosméticos modernos. Las cejas y el borde de los ojos son pintados de negro; las </a:t>
            </a:r>
            <a:r>
              <a:rPr lang="es-ES" sz="2000" dirty="0" err="1" smtClean="0">
                <a:blipFill>
                  <a:blip r:embed="rId3"/>
                  <a:stretch>
                    <a:fillRect/>
                  </a:stretch>
                </a:blipFill>
                <a:effectLst>
                  <a:outerShdw blurRad="38100" dist="38100" dir="2700000" algn="tl">
                    <a:srgbClr val="000000">
                      <a:alpha val="43137"/>
                    </a:srgbClr>
                  </a:outerShdw>
                </a:effectLst>
              </a:rPr>
              <a:t>maiko</a:t>
            </a:r>
            <a:r>
              <a:rPr lang="es-ES" sz="2000" dirty="0" smtClean="0">
                <a:blipFill>
                  <a:blip r:embed="rId3"/>
                  <a:stretch>
                    <a:fillRect/>
                  </a:stretch>
                </a:blipFill>
                <a:effectLst>
                  <a:outerShdw blurRad="38100" dist="38100" dir="2700000" algn="tl">
                    <a:srgbClr val="000000">
                      <a:alpha val="43137"/>
                    </a:srgbClr>
                  </a:outerShdw>
                </a:effectLst>
              </a:rPr>
              <a:t> además usan rojo alrededor de los ojos.</a:t>
            </a:r>
          </a:p>
          <a:p>
            <a:endParaRPr lang="es-ES" sz="20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orig_0407020090728160731.jpg"/>
          <p:cNvPicPr>
            <a:picLocks noGrp="1" noChangeAspect="1"/>
          </p:cNvPicPr>
          <p:nvPr>
            <p:ph idx="1"/>
          </p:nvPr>
        </p:nvPicPr>
        <p:blipFill>
          <a:blip r:embed="rId2">
            <a:lum bright="-10000" contrast="20000"/>
          </a:blip>
          <a:stretch>
            <a:fillRect/>
          </a:stretch>
        </p:blipFill>
        <p:spPr>
          <a:xfrm>
            <a:off x="0" y="0"/>
            <a:ext cx="9144000" cy="6858000"/>
          </a:xfrm>
        </p:spPr>
      </p:pic>
      <p:pic>
        <p:nvPicPr>
          <p:cNvPr id="5" name="3 Marcador de contenido" descr="orig_0407020090728160731.jpg"/>
          <p:cNvPicPr>
            <a:picLocks noChangeAspect="1"/>
          </p:cNvPicPr>
          <p:nvPr/>
        </p:nvPicPr>
        <p:blipFill>
          <a:blip r:embed="rId2">
            <a:lum bright="-10000" contrast="20000"/>
          </a:blip>
          <a:stretch>
            <a:fillRect/>
          </a:stretch>
        </p:blipFill>
        <p:spPr>
          <a:xfrm>
            <a:off x="285720" y="214290"/>
            <a:ext cx="8489976" cy="6367482"/>
          </a:xfrm>
          <a:prstGeom prst="ellipse">
            <a:avLst/>
          </a:prstGeom>
          <a:ln w="190500" cap="rnd">
            <a:solidFill>
              <a:schemeClr val="accent6">
                <a:lumMod val="75000"/>
              </a:schemeClr>
            </a:solidFill>
            <a:prstDash val="solid"/>
          </a:ln>
          <a:effectLst>
            <a:outerShdw blurRad="127000" algn="bl" rotWithShape="0">
              <a:srgbClr val="000000"/>
            </a:outerShdw>
            <a:reflection blurRad="6350" stA="50000" endA="300" endPos="55500" dist="50800" dir="5400000" sy="-100000" algn="bl" rotWithShape="0"/>
          </a:effectLst>
          <a:scene3d>
            <a:camera prst="perspectiveFront" fov="5400000"/>
            <a:lightRig rig="threePt" dir="t">
              <a:rot lat="0" lon="0" rev="19200000"/>
            </a:lightRig>
          </a:scene3d>
          <a:sp3d extrusionH="25400">
            <a:bevelT w="304800" h="152400" prst="softRound"/>
            <a:extrusionClr>
              <a:srgbClr val="000000"/>
            </a:extrusionClr>
          </a:sp3d>
        </p:spPr>
      </p:pic>
      <p:pic>
        <p:nvPicPr>
          <p:cNvPr id="6" name="3 Marcador de contenido" descr="orig_0407020090728160731.jpg"/>
          <p:cNvPicPr>
            <a:picLocks noChangeAspect="1"/>
          </p:cNvPicPr>
          <p:nvPr/>
        </p:nvPicPr>
        <p:blipFill>
          <a:blip r:embed="rId2">
            <a:lum bright="-10000" contrast="20000"/>
          </a:blip>
          <a:stretch>
            <a:fillRect/>
          </a:stretch>
        </p:blipFill>
        <p:spPr>
          <a:xfrm>
            <a:off x="357158" y="857232"/>
            <a:ext cx="8286808" cy="4929222"/>
          </a:xfrm>
          <a:prstGeom prst="ellipse">
            <a:avLst/>
          </a:prstGeom>
          <a:ln w="190500" cap="rnd">
            <a:solidFill>
              <a:schemeClr val="accent6">
                <a:lumMod val="75000"/>
              </a:schemeClr>
            </a:solidFill>
            <a:prstDash val="solid"/>
          </a:ln>
          <a:effectLst>
            <a:outerShdw blurRad="127000" algn="bl" rotWithShape="0">
              <a:srgbClr val="000000"/>
            </a:outerShdw>
            <a:reflection blurRad="6350" stA="50000" endA="300" endPos="55000" dir="5400000" sy="-100000" algn="bl" rotWithShape="0"/>
          </a:effectLst>
          <a:scene3d>
            <a:camera prst="perspectiveFront" fov="5400000"/>
            <a:lightRig rig="threePt" dir="t">
              <a:rot lat="0" lon="0" rev="19200000"/>
            </a:lightRig>
          </a:scene3d>
          <a:sp3d extrusionH="25400">
            <a:bevelT w="304800" h="152400" prst="softRound"/>
            <a:extrusionClr>
              <a:srgbClr val="000000"/>
            </a:extrusionClr>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par>
                          <p:cTn id="11" fill="hold">
                            <p:stCondLst>
                              <p:cond delay="5000"/>
                            </p:stCondLst>
                            <p:childTnLst>
                              <p:par>
                                <p:cTn id="12" presetID="21"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scene3d>
            <a:camera prst="orthographicFront"/>
            <a:lightRig rig="threePt" dir="t">
              <a:rot lat="0" lon="0" rev="4800000"/>
            </a:lightRig>
          </a:scene3d>
          <a:sp3d>
            <a:bevelT w="152400" h="50800" prst="softRound"/>
          </a:sp3d>
        </p:spPr>
        <p:txBody>
          <a:bodyPr>
            <a:scene3d>
              <a:camera prst="orthographicFront"/>
              <a:lightRig rig="threePt" dir="t">
                <a:rot lat="0" lon="0" rev="4800000"/>
              </a:lightRig>
            </a:scene3d>
            <a:sp3d prstMaterial="matte">
              <a:bevelT w="50800" h="10160"/>
            </a:sp3d>
          </a:bodyPr>
          <a:lstStyle/>
          <a:p>
            <a:endParaRPr lang="es-ES" dirty="0"/>
          </a:p>
        </p:txBody>
      </p:sp>
      <p:pic>
        <p:nvPicPr>
          <p:cNvPr id="4" name="3 Marcador de contenido" descr="234.jpg"/>
          <p:cNvPicPr>
            <a:picLocks noGrp="1" noChangeAspect="1"/>
          </p:cNvPicPr>
          <p:nvPr>
            <p:ph idx="1"/>
          </p:nvPr>
        </p:nvPicPr>
        <p:blipFill>
          <a:blip r:embed="rId2" cstate="print">
            <a:lum bright="-10000" contrast="20000"/>
          </a:blip>
          <a:stretch>
            <a:fillRect/>
          </a:stretch>
        </p:blipFill>
        <p:spPr>
          <a:xfrm>
            <a:off x="11464308" y="3786190"/>
            <a:ext cx="60959" cy="45719"/>
          </a:xfrm>
        </p:spPr>
      </p:pic>
      <p:pic>
        <p:nvPicPr>
          <p:cNvPr id="5" name="4 Imagen" descr="WIP_2__geisha_by_Hongmin.jpg"/>
          <p:cNvPicPr>
            <a:picLocks noChangeAspect="1"/>
          </p:cNvPicPr>
          <p:nvPr/>
        </p:nvPicPr>
        <p:blipFill>
          <a:blip r:embed="rId3">
            <a:lum bright="10000" contrast="30000"/>
          </a:blip>
          <a:stretch>
            <a:fillRect/>
          </a:stretch>
        </p:blipFill>
        <p:spPr>
          <a:xfrm>
            <a:off x="1500166" y="214290"/>
            <a:ext cx="6494927" cy="6424644"/>
          </a:xfrm>
          <a:prstGeom prst="rect">
            <a:avLst/>
          </a:prstGeom>
          <a:ln w="228600" cap="sq" cmpd="thickThin">
            <a:solidFill>
              <a:srgbClr val="000000"/>
            </a:solidFill>
            <a:prstDash val="solid"/>
            <a:miter lim="800000"/>
          </a:ln>
          <a:effectLst>
            <a:innerShdw blurRad="76200">
              <a:srgbClr val="000000"/>
            </a:innerShdw>
          </a:effectLst>
        </p:spPr>
      </p:pic>
      <p:sp>
        <p:nvSpPr>
          <p:cNvPr id="6" name="5 CuadroTexto"/>
          <p:cNvSpPr txBox="1"/>
          <p:nvPr/>
        </p:nvSpPr>
        <p:spPr>
          <a:xfrm>
            <a:off x="1785918" y="6143644"/>
            <a:ext cx="2877711" cy="369332"/>
          </a:xfrm>
          <a:prstGeom prst="rect">
            <a:avLst/>
          </a:prstGeom>
          <a:noFill/>
        </p:spPr>
        <p:txBody>
          <a:bodyPr wrap="none" rtlCol="0">
            <a:spAutoFit/>
          </a:bodyPr>
          <a:lstStyle/>
          <a:p>
            <a:r>
              <a:rPr lang="es-ES" b="1" dirty="0" smtClean="0">
                <a:ln>
                  <a:solidFill>
                    <a:srgbClr val="FF0000"/>
                  </a:solidFill>
                </a:ln>
                <a:solidFill>
                  <a:sysClr val="windowText" lastClr="000000"/>
                </a:solidFill>
              </a:rPr>
              <a:t>Francisco del Olmo-Jazmín</a:t>
            </a:r>
            <a:endParaRPr lang="es-ES" b="1" dirty="0">
              <a:ln>
                <a:solidFill>
                  <a:srgbClr val="FF0000"/>
                </a:solidFill>
              </a:ln>
              <a:solidFill>
                <a:sysClr val="windowText" lastClr="000000"/>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FF0000"/>
          </a:solidFill>
          <a:scene3d>
            <a:camera prst="orthographicFront"/>
            <a:lightRig rig="threePt" dir="t"/>
          </a:scene3d>
          <a:sp3d>
            <a:bevelT w="152400" h="50800" prst="softRound"/>
          </a:sp3d>
        </p:spPr>
        <p:txBody>
          <a:bodyPr/>
          <a:lstStyle/>
          <a:p>
            <a:endParaRPr lang="es-ES" dirty="0"/>
          </a:p>
        </p:txBody>
      </p:sp>
      <p:pic>
        <p:nvPicPr>
          <p:cNvPr id="4" name="3 Marcador de contenido" descr="web_C204_GentleGeishas.jpg"/>
          <p:cNvPicPr>
            <a:picLocks noGrp="1" noChangeAspect="1"/>
          </p:cNvPicPr>
          <p:nvPr>
            <p:ph idx="1"/>
          </p:nvPr>
        </p:nvPicPr>
        <p:blipFill>
          <a:blip r:embed="rId2">
            <a:lum bright="20000" contrast="30000"/>
          </a:blip>
          <a:srcRect l="3906" t="4166" r="3125" b="4166"/>
          <a:stretch>
            <a:fillRect/>
          </a:stretch>
        </p:blipFill>
        <p:spPr>
          <a:xfrm>
            <a:off x="285720" y="285728"/>
            <a:ext cx="8572560" cy="6286544"/>
          </a:xfrm>
          <a:prstGeom prst="rect">
            <a:avLst/>
          </a:prstGeom>
          <a:ln w="228600" cap="sq" cmpd="thickThin">
            <a:solidFill>
              <a:srgbClr val="000000"/>
            </a:solidFill>
            <a:prstDash val="solid"/>
            <a:miter lim="800000"/>
          </a:ln>
          <a:effectLst>
            <a:innerShdw blurRad="76200">
              <a:srgbClr val="000000"/>
            </a:innerShdw>
          </a:effectLst>
        </p:spPr>
      </p:pic>
      <p:pic>
        <p:nvPicPr>
          <p:cNvPr id="5" name="3 Marcador de contenido" descr="web_C204_GentleGeishas.jpg"/>
          <p:cNvPicPr>
            <a:picLocks noChangeAspect="1"/>
          </p:cNvPicPr>
          <p:nvPr/>
        </p:nvPicPr>
        <p:blipFill>
          <a:blip r:embed="rId2">
            <a:clrChange>
              <a:clrFrom>
                <a:srgbClr val="000000"/>
              </a:clrFrom>
              <a:clrTo>
                <a:srgbClr val="000000">
                  <a:alpha val="0"/>
                </a:srgbClr>
              </a:clrTo>
            </a:clrChange>
            <a:duotone>
              <a:prstClr val="black"/>
              <a:srgbClr val="0033CC">
                <a:tint val="45000"/>
                <a:satMod val="400000"/>
              </a:srgbClr>
            </a:duotone>
          </a:blip>
          <a:srcRect l="3906" t="4166" r="3125" b="4166"/>
          <a:stretch>
            <a:fillRect/>
          </a:stretch>
        </p:blipFill>
        <p:spPr>
          <a:xfrm>
            <a:off x="285720" y="285728"/>
            <a:ext cx="8572560" cy="6286544"/>
          </a:xfrm>
          <a:prstGeom prst="rect">
            <a:avLst/>
          </a:prstGeom>
          <a:ln w="228600" cap="sq" cmpd="thickThin">
            <a:noFill/>
            <a:prstDash val="solid"/>
            <a:miter lim="800000"/>
          </a:ln>
          <a:effectLst>
            <a:innerShdw blurRad="76200">
              <a:srgbClr val="000000"/>
            </a:innerShdw>
          </a:effectLst>
        </p:spPr>
      </p:pic>
      <p:pic>
        <p:nvPicPr>
          <p:cNvPr id="6" name="Picture 21" descr="milespowerpoints_r2_c4">
            <a:hlinkClick r:id="rId3"/>
          </p:cNvPr>
          <p:cNvPicPr>
            <a:picLocks noChangeAspect="1" noChangeArrowheads="1"/>
          </p:cNvPicPr>
          <p:nvPr/>
        </p:nvPicPr>
        <p:blipFill>
          <a:blip r:embed="rId4" cstate="print"/>
          <a:srcRect/>
          <a:stretch>
            <a:fillRect/>
          </a:stretch>
        </p:blipFill>
        <p:spPr bwMode="auto">
          <a:xfrm flipH="1">
            <a:off x="-9858476" y="428604"/>
            <a:ext cx="262051" cy="45719"/>
          </a:xfrm>
          <a:prstGeom prst="roundRect">
            <a:avLst/>
          </a:prstGeom>
          <a:noFill/>
          <a:ln w="9525">
            <a:noFill/>
            <a:miter lim="800000"/>
            <a:headEnd/>
            <a:tailEnd/>
          </a:ln>
        </p:spPr>
      </p:pic>
      <p:pic>
        <p:nvPicPr>
          <p:cNvPr id="7" name="Picture 14" descr="too">
            <a:hlinkClick r:id="rId5"/>
          </p:cNvPr>
          <p:cNvPicPr>
            <a:picLocks noChangeAspect="1" noChangeArrowheads="1"/>
          </p:cNvPicPr>
          <p:nvPr/>
        </p:nvPicPr>
        <p:blipFill>
          <a:blip r:embed="rId6"/>
          <a:srcRect/>
          <a:stretch>
            <a:fillRect/>
          </a:stretch>
        </p:blipFill>
        <p:spPr bwMode="auto">
          <a:xfrm>
            <a:off x="-9644162" y="0"/>
            <a:ext cx="71438" cy="650875"/>
          </a:xfrm>
          <a:prstGeom prst="roundRect">
            <a:avLst/>
          </a:prstGeom>
          <a:noFill/>
          <a:ln>
            <a:noFill/>
          </a:ln>
        </p:spPr>
      </p:pic>
      <p:sp>
        <p:nvSpPr>
          <p:cNvPr id="8" name="Rectangle 23"/>
          <p:cNvSpPr>
            <a:spLocks noChangeArrowheads="1"/>
          </p:cNvSpPr>
          <p:nvPr/>
        </p:nvSpPr>
        <p:spPr bwMode="auto">
          <a:xfrm>
            <a:off x="1428728" y="2071678"/>
            <a:ext cx="6429420" cy="4210051"/>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16000"/>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EISHA.-">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Personalizado 9">
      <a:majorFont>
        <a:latin typeface="Harrington"/>
        <a:ea typeface=""/>
        <a:cs typeface=""/>
      </a:majorFont>
      <a:minorFont>
        <a:latin typeface="Harrington"/>
        <a:ea typeface=""/>
        <a:cs typeface=""/>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GEISHA.-</Template>
  <TotalTime>0</TotalTime>
  <Words>566</Words>
  <Application>Microsoft Office PowerPoint</Application>
  <PresentationFormat>Presentación en pantalla (4:3)</PresentationFormat>
  <Paragraphs>64</Paragraphs>
  <Slides>50</Slides>
  <Notes>1</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GEISHA.-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2012-05-20T16:34:29Z</dcterms:created>
  <dcterms:modified xsi:type="dcterms:W3CDTF">2012-05-20T16:37:13Z</dcterms:modified>
</cp:coreProperties>
</file>