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7"/>
  </p:notesMasterIdLst>
  <p:sldIdLst>
    <p:sldId id="316" r:id="rId3"/>
    <p:sldId id="470" r:id="rId4"/>
    <p:sldId id="505" r:id="rId5"/>
    <p:sldId id="457" r:id="rId6"/>
    <p:sldId id="402" r:id="rId7"/>
    <p:sldId id="475" r:id="rId8"/>
    <p:sldId id="469" r:id="rId9"/>
    <p:sldId id="474" r:id="rId10"/>
    <p:sldId id="478" r:id="rId11"/>
    <p:sldId id="476" r:id="rId12"/>
    <p:sldId id="411" r:id="rId13"/>
    <p:sldId id="471" r:id="rId14"/>
    <p:sldId id="479" r:id="rId15"/>
    <p:sldId id="480" r:id="rId16"/>
    <p:sldId id="481" r:id="rId17"/>
    <p:sldId id="444" r:id="rId18"/>
    <p:sldId id="484" r:id="rId19"/>
    <p:sldId id="465" r:id="rId20"/>
    <p:sldId id="466" r:id="rId21"/>
    <p:sldId id="463" r:id="rId22"/>
    <p:sldId id="529" r:id="rId23"/>
    <p:sldId id="482" r:id="rId24"/>
    <p:sldId id="464" r:id="rId25"/>
    <p:sldId id="467" r:id="rId26"/>
    <p:sldId id="468" r:id="rId27"/>
    <p:sldId id="530" r:id="rId28"/>
    <p:sldId id="494" r:id="rId29"/>
    <p:sldId id="472" r:id="rId30"/>
    <p:sldId id="473" r:id="rId31"/>
    <p:sldId id="477" r:id="rId32"/>
    <p:sldId id="485" r:id="rId33"/>
    <p:sldId id="486" r:id="rId34"/>
    <p:sldId id="487" r:id="rId35"/>
    <p:sldId id="488" r:id="rId36"/>
    <p:sldId id="489" r:id="rId37"/>
    <p:sldId id="490" r:id="rId38"/>
    <p:sldId id="491" r:id="rId39"/>
    <p:sldId id="493" r:id="rId40"/>
    <p:sldId id="495" r:id="rId41"/>
    <p:sldId id="496" r:id="rId42"/>
    <p:sldId id="500" r:id="rId43"/>
    <p:sldId id="516" r:id="rId44"/>
    <p:sldId id="514" r:id="rId45"/>
    <p:sldId id="492" r:id="rId46"/>
    <p:sldId id="528" r:id="rId47"/>
    <p:sldId id="498" r:id="rId48"/>
    <p:sldId id="497" r:id="rId49"/>
    <p:sldId id="499" r:id="rId50"/>
    <p:sldId id="501" r:id="rId51"/>
    <p:sldId id="502" r:id="rId52"/>
    <p:sldId id="503" r:id="rId53"/>
    <p:sldId id="504" r:id="rId54"/>
    <p:sldId id="506" r:id="rId55"/>
    <p:sldId id="507" r:id="rId56"/>
    <p:sldId id="508" r:id="rId57"/>
    <p:sldId id="509" r:id="rId58"/>
    <p:sldId id="510" r:id="rId59"/>
    <p:sldId id="512" r:id="rId60"/>
    <p:sldId id="513" r:id="rId61"/>
    <p:sldId id="515" r:id="rId62"/>
    <p:sldId id="517" r:id="rId63"/>
    <p:sldId id="511" r:id="rId64"/>
    <p:sldId id="518" r:id="rId65"/>
    <p:sldId id="524" r:id="rId66"/>
    <p:sldId id="519" r:id="rId67"/>
    <p:sldId id="520" r:id="rId68"/>
    <p:sldId id="521" r:id="rId69"/>
    <p:sldId id="455" r:id="rId70"/>
    <p:sldId id="523" r:id="rId71"/>
    <p:sldId id="525" r:id="rId72"/>
    <p:sldId id="526" r:id="rId73"/>
    <p:sldId id="527" r:id="rId74"/>
    <p:sldId id="317" r:id="rId75"/>
    <p:sldId id="532" r:id="rId76"/>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LtmNtPycLTD9Go8wn/zRbA==" hashData="TnhbNosnhYBjKH6wWawE3/nl3uU="/>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CFF66"/>
    <a:srgbClr val="9933FF"/>
    <a:srgbClr val="6600FF"/>
    <a:srgbClr val="3B32EE"/>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60" d="100"/>
          <a:sy n="60" d="100"/>
        </p:scale>
        <p:origin x="-1092" y="-336"/>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26/12/2020</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4B8306B-7FD6-4975-91E2-76E3993F4C7F}" type="slidenum">
              <a:rPr lang="es-ES" smtClean="0"/>
              <a:t>20</a:t>
            </a:fld>
            <a:endParaRPr lang="es-ES" dirty="0"/>
          </a:p>
        </p:txBody>
      </p:sp>
    </p:spTree>
    <p:extLst>
      <p:ext uri="{BB962C8B-B14F-4D97-AF65-F5344CB8AC3E}">
        <p14:creationId xmlns:p14="http://schemas.microsoft.com/office/powerpoint/2010/main" val="115906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26/12/2020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26/12/2020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26/12/2020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26/12/2020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26/12/2020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26/12/2020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26/12/2020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26/12/2020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26/12/2020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26/12/2020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26/12/2020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254167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26/12/2020</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5.gif"/><Relationship Id="rId2" Type="http://schemas.openxmlformats.org/officeDocument/2006/relationships/image" Target="../media/image74.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76.jpeg"/><Relationship Id="rId4" Type="http://schemas.openxmlformats.org/officeDocument/2006/relationships/image" Target="../media/image2.gif"/></Relationships>
</file>

<file path=ppt/slides/_rels/slide74.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vk.com/mispps" TargetMode="External"/><Relationship Id="rId3" Type="http://schemas.openxmlformats.org/officeDocument/2006/relationships/image" Target="../media/image77.png"/><Relationship Id="rId7" Type="http://schemas.openxmlformats.org/officeDocument/2006/relationships/hyperlink" Target="https://www.facebook.com/mispps" TargetMode="External"/><Relationship Id="rId12" Type="http://schemas.openxmlformats.org/officeDocument/2006/relationships/image" Target="../media/image8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9.png"/><Relationship Id="rId11" Type="http://schemas.openxmlformats.org/officeDocument/2006/relationships/hyperlink" Target="https://plus.google.com/+Mispps/" TargetMode="External"/><Relationship Id="rId5" Type="http://schemas.openxmlformats.org/officeDocument/2006/relationships/image" Target="../media/image78.png"/><Relationship Id="rId10" Type="http://schemas.openxmlformats.org/officeDocument/2006/relationships/image" Target="../media/image8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trippy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80626" cy="6960370"/>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7062" y="928670"/>
            <a:ext cx="7799714"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EL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FESTIVAL DE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HIELO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HARBIN</a:t>
            </a:r>
          </a:p>
          <a:p>
            <a:pPr algn="ctr"/>
            <a:r>
              <a:rPr lang="es-ES" sz="20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Noreste </a:t>
            </a:r>
            <a:r>
              <a:rPr lang="es-ES" sz="20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China </a:t>
            </a:r>
            <a:r>
              <a:rPr lang="es-ES" sz="20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loop="1">
            <p:snd r:embed="rId2" name="Summertime.wav"/>
          </p:stSnd>
        </p:sndAc>
      </p:transition>
    </mc:Choice>
    <mc:Fallback xmlns="">
      <p:transition spd="slow" advTm="14000">
        <p:fade/>
        <p:sndAc>
          <p:stSnd loop="1">
            <p:snd r:embed="rId7" name="Summertim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par>
                    <p:cTn id="16" fill="hold">
                      <p:stCondLst>
                        <p:cond delay="indefinite"/>
                      </p:stCondLst>
                      <p:childTnLst>
                        <p:par>
                          <p:cTn id="17" fill="hold">
                            <p:stCondLst>
                              <p:cond delay="0"/>
                            </p:stCondLst>
                            <p:childTnLst>
                              <p:par>
                                <p:cTn id="18" presetID="55" presetClass="exit" presetSubtype="0" fill="hold" nodeType="clickEffect">
                                  <p:stCondLst>
                                    <p:cond delay="0"/>
                                  </p:stCondLst>
                                  <p:childTnLst>
                                    <p:anim calcmode="lin" valueType="num">
                                      <p:cBhvr>
                                        <p:cTn id="19" dur="1000"/>
                                        <p:tgtEl>
                                          <p:spTgt spid="14"/>
                                        </p:tgtEl>
                                        <p:attrNameLst>
                                          <p:attrName>ppt_w</p:attrName>
                                        </p:attrNameLst>
                                      </p:cBhvr>
                                      <p:tavLst>
                                        <p:tav tm="0">
                                          <p:val>
                                            <p:strVal val="ppt_w"/>
                                          </p:val>
                                        </p:tav>
                                        <p:tav tm="100000">
                                          <p:val>
                                            <p:strVal val="ppt_w*0.70"/>
                                          </p:val>
                                        </p:tav>
                                      </p:tavLst>
                                    </p:anim>
                                    <p:anim calcmode="lin" valueType="num">
                                      <p:cBhvr>
                                        <p:cTn id="20" dur="1000"/>
                                        <p:tgtEl>
                                          <p:spTgt spid="14"/>
                                        </p:tgtEl>
                                        <p:attrNameLst>
                                          <p:attrName>ppt_h</p:attrName>
                                        </p:attrNameLst>
                                      </p:cBhvr>
                                      <p:tavLst>
                                        <p:tav tm="0">
                                          <p:val>
                                            <p:strVal val="ppt_h"/>
                                          </p:val>
                                        </p:tav>
                                        <p:tav tm="100000">
                                          <p:val>
                                            <p:strVal val="ppt_h"/>
                                          </p:val>
                                        </p:tav>
                                      </p:tavLst>
                                    </p:anim>
                                    <p:animEffect transition="out" filter="fade">
                                      <p:cBhvr>
                                        <p:cTn id="21" dur="1000"/>
                                        <p:tgtEl>
                                          <p:spTgt spid="14"/>
                                        </p:tgtEl>
                                      </p:cBhvr>
                                    </p:animEffect>
                                    <p:set>
                                      <p:cBhvr>
                                        <p:cTn id="22" dur="1" fill="hold">
                                          <p:stCondLst>
                                            <p:cond delay="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El festival de hielo y nieve de Harbin vuelve a fascinar a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3407"/>
            <a:ext cx="10285435" cy="710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2257346"/>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836613"/>
            <a:ext cx="10161130" cy="602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97763" y="885825"/>
            <a:ext cx="1169072" cy="736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Tree>
    <p:extLst>
      <p:ext uri="{BB962C8B-B14F-4D97-AF65-F5344CB8AC3E}">
        <p14:creationId xmlns:p14="http://schemas.microsoft.com/office/powerpoint/2010/main" val="299132916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cantarel\Desktop\Nouveau dossier\J.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66"/>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0791818"/>
      </p:ext>
    </p:extLst>
  </p:cSld>
  <p:clrMapOvr>
    <a:masterClrMapping/>
  </p:clrMapOvr>
  <p:transition advClick="0"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8293" y="-485776"/>
            <a:ext cx="5362332" cy="734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575817" y="923953"/>
            <a:ext cx="3816424"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HARBIN</a:t>
            </a:r>
            <a:r>
              <a:rPr lang="es-ES" altLang="es-ES" sz="2400" b="1" i="1" dirty="0" smtClean="0">
                <a:solidFill>
                  <a:srgbClr val="00B0F0"/>
                </a:solidFill>
                <a:latin typeface="+mj-lt"/>
              </a:rPr>
              <a:t>, Desde el 5 enero</a:t>
            </a:r>
            <a:r>
              <a:rPr lang="es-ES" altLang="es-ES" sz="2400" b="1" i="1" dirty="0">
                <a:solidFill>
                  <a:srgbClr val="00B0F0"/>
                </a:solidFill>
                <a:latin typeface="+mj-lt"/>
              </a:rPr>
              <a:t>, 2021 </a:t>
            </a:r>
            <a:r>
              <a:rPr lang="es-ES" altLang="es-ES" sz="2400" b="1" i="1" dirty="0" smtClean="0">
                <a:solidFill>
                  <a:srgbClr val="00B0F0"/>
                </a:solidFill>
                <a:latin typeface="+mj-lt"/>
              </a:rPr>
              <a:t>– </a:t>
            </a:r>
            <a:r>
              <a:rPr lang="es-ES" altLang="es-ES" sz="2400" b="1" i="1" dirty="0" smtClean="0">
                <a:solidFill>
                  <a:srgbClr val="00B0F0"/>
                </a:solidFill>
                <a:latin typeface="+mj-lt"/>
              </a:rPr>
              <a:t>Miles de </a:t>
            </a:r>
            <a:r>
              <a:rPr lang="es-ES" altLang="es-ES" sz="2400" b="1" i="1" dirty="0" smtClean="0">
                <a:solidFill>
                  <a:srgbClr val="00B0F0"/>
                </a:solidFill>
                <a:latin typeface="+mj-lt"/>
              </a:rPr>
              <a:t>Personas </a:t>
            </a:r>
            <a:r>
              <a:rPr lang="es-ES" altLang="es-ES" sz="2400" b="1" i="1" dirty="0" smtClean="0">
                <a:solidFill>
                  <a:srgbClr val="00B0F0"/>
                </a:solidFill>
                <a:latin typeface="+mj-lt"/>
              </a:rPr>
              <a:t>visitarán </a:t>
            </a:r>
            <a:r>
              <a:rPr lang="es-ES" altLang="es-ES" sz="2400" b="1" i="1" dirty="0">
                <a:solidFill>
                  <a:srgbClr val="00B0F0"/>
                </a:solidFill>
                <a:latin typeface="+mj-lt"/>
              </a:rPr>
              <a:t>el </a:t>
            </a:r>
            <a:r>
              <a:rPr lang="es-ES" altLang="es-ES" sz="2400" b="1" i="1" dirty="0" smtClean="0">
                <a:solidFill>
                  <a:srgbClr val="00B0F0"/>
                </a:solidFill>
                <a:latin typeface="+mj-lt"/>
              </a:rPr>
              <a:t>38 </a:t>
            </a:r>
            <a:r>
              <a:rPr lang="es-ES" altLang="es-ES" sz="2400" b="1" i="1" dirty="0">
                <a:solidFill>
                  <a:srgbClr val="00B0F0"/>
                </a:solidFill>
                <a:latin typeface="+mj-lt"/>
              </a:rPr>
              <a:t>Festival de Hielo y Nieve de Harbin, en el Mundo de Hielo y Nieve de Harbin, en Harbin, capital de la provincia de Heilongjiang, en el noreste de China, el 5</a:t>
            </a:r>
            <a:r>
              <a:rPr lang="es-ES" altLang="es-ES" sz="2400" b="1" i="1" dirty="0" smtClean="0">
                <a:solidFill>
                  <a:srgbClr val="00B0F0"/>
                </a:solidFill>
                <a:latin typeface="+mj-lt"/>
              </a:rPr>
              <a:t> </a:t>
            </a:r>
            <a:r>
              <a:rPr lang="es-ES" altLang="es-ES" sz="2400" b="1" i="1" dirty="0">
                <a:solidFill>
                  <a:srgbClr val="00B0F0"/>
                </a:solidFill>
                <a:latin typeface="+mj-lt"/>
              </a:rPr>
              <a:t>de enero de 2021. El anual Festival de Hielo y Nieve de Harbin </a:t>
            </a:r>
            <a:r>
              <a:rPr lang="es-ES" altLang="es-ES" sz="2400" b="1" i="1" dirty="0" smtClean="0">
                <a:solidFill>
                  <a:srgbClr val="00B0F0"/>
                </a:solidFill>
                <a:latin typeface="+mj-lt"/>
              </a:rPr>
              <a:t>volverá a abrirá </a:t>
            </a:r>
            <a:r>
              <a:rPr lang="es-ES" altLang="es-ES" sz="2400" b="1" i="1" dirty="0">
                <a:solidFill>
                  <a:srgbClr val="00B0F0"/>
                </a:solidFill>
                <a:latin typeface="+mj-lt"/>
              </a:rPr>
              <a:t>al público </a:t>
            </a:r>
            <a:r>
              <a:rPr lang="es-ES" altLang="es-ES" sz="2400" b="1" i="1" dirty="0" smtClean="0">
                <a:solidFill>
                  <a:srgbClr val="00B0F0"/>
                </a:solidFill>
                <a:latin typeface="+mj-lt"/>
              </a:rPr>
              <a:t>este próximo martes</a:t>
            </a:r>
            <a:r>
              <a:rPr lang="es-ES" altLang="es-ES" sz="2400" b="1" i="1" dirty="0" smtClean="0">
                <a:solidFill>
                  <a:srgbClr val="00B0F0"/>
                </a:solidFill>
                <a:latin typeface="+mj-lt"/>
              </a:rPr>
              <a:t>. </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18339" y="5491248"/>
            <a:ext cx="1588311" cy="1366752"/>
          </a:xfrm>
          <a:prstGeom prst="rect">
            <a:avLst/>
          </a:prstGeom>
          <a:noFill/>
        </p:spPr>
      </p:pic>
    </p:spTree>
    <p:extLst>
      <p:ext uri="{BB962C8B-B14F-4D97-AF65-F5344CB8AC3E}">
        <p14:creationId xmlns:p14="http://schemas.microsoft.com/office/powerpoint/2010/main" val="617286571"/>
      </p:ext>
    </p:extLst>
  </p:cSld>
  <p:clrMapOvr>
    <a:masterClrMapping/>
  </p:clrMapOvr>
  <mc:AlternateContent xmlns:mc="http://schemas.openxmlformats.org/markup-compatibility/2006" xmlns:p14="http://schemas.microsoft.com/office/powerpoint/2010/main">
    <mc:Choice Requires="p14">
      <p:transition spd="slow" p14:dur="3000" advTm="14000">
        <p14:shred/>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8847" y="-231775"/>
            <a:ext cx="11629472" cy="712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5137324"/>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Asombroso festival de esculturas de hielo y nieve de Harbin | Upsoc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95"/>
            <a:ext cx="10115099" cy="6860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8245351"/>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Una mujer observa una escultura de hielo en Harbin, durante el festival. Foto: Wu Hong / EF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3" y="0"/>
            <a:ext cx="10046778"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651874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cantarel\Desktop\Nouveau dossier\9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
            <a:ext cx="10315140" cy="701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0092411"/>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51859" y="-458788"/>
            <a:ext cx="11856986" cy="731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9307919"/>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372039" y="5306266"/>
            <a:ext cx="855326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El festival de hielo y nieve de Harbin vuelve a fascinar al </a:t>
            </a:r>
            <a:r>
              <a:rPr lang="es-ES" altLang="es-ES" sz="2400" b="1" i="1" dirty="0" smtClean="0">
                <a:solidFill>
                  <a:srgbClr val="00B0F0"/>
                </a:solidFill>
                <a:latin typeface="+mj-lt"/>
              </a:rPr>
              <a:t>mundo. La </a:t>
            </a:r>
            <a:r>
              <a:rPr lang="es-ES" altLang="es-ES" sz="2400" b="1" i="1" dirty="0">
                <a:solidFill>
                  <a:srgbClr val="00B0F0"/>
                </a:solidFill>
                <a:latin typeface="+mj-lt"/>
              </a:rPr>
              <a:t>exposición cuenta con centenares de esculturas heladas además de edificios de gran altitud construidos de este </a:t>
            </a:r>
            <a:r>
              <a:rPr lang="es-ES" altLang="es-ES" sz="2400" b="1" i="1" dirty="0" smtClean="0">
                <a:solidFill>
                  <a:srgbClr val="00B0F0"/>
                </a:solidFill>
                <a:latin typeface="+mj-lt"/>
              </a:rPr>
              <a:t>material.</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216272" y="5306266"/>
            <a:ext cx="1588311" cy="1366752"/>
          </a:xfrm>
          <a:prstGeom prst="rect">
            <a:avLst/>
          </a:prstGeom>
          <a:noFill/>
        </p:spPr>
      </p:pic>
      <p:pic>
        <p:nvPicPr>
          <p:cNvPr id="6" name="Picture 2" descr="Las esculturas de hielo y nieve de Harbin 2019 - Sitio Andin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2039" y="19836"/>
            <a:ext cx="7353211" cy="4898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7899061"/>
      </p:ext>
    </p:extLst>
  </p:cSld>
  <p:clrMapOvr>
    <a:masterClrMapping/>
  </p:clrMapOvr>
  <mc:AlternateContent xmlns:mc="http://schemas.openxmlformats.org/markup-compatibility/2006" xmlns:p14="http://schemas.microsoft.com/office/powerpoint/2010/main">
    <mc:Choice Requires="p14">
      <p:transition spd="slow" p14:dur="3000" advTm="11000">
        <p14:shred/>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35577" y="-125413"/>
            <a:ext cx="11340703" cy="7016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416148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6094" y="-20638"/>
            <a:ext cx="11585718" cy="7216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6012774"/>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Harbin inauguró su Festival de Hielo, uno de los más grandes del mundo | El  Comerc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007" y="0"/>
            <a:ext cx="1018563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6652271"/>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descr="C:\Users\cantarel\Desktop\Nouveau dossier\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31795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7478497"/>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430733" y="1551197"/>
            <a:ext cx="72008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Para tallar los bloques de hielo de la superficie del río Shongua se utilizan motosierras. cinceles, picos de hielo y varios otros tipos de sierras. También puede utilizarse agua desionizada para conseguir esculturas de mayor transparencia. También es frecuente servirse de luces multicolor con lo que ganan en espectacularidad, especialmente de noche. Algunos de los motivos hechos en los últimos años han sido edificios de diferentes países y estilos o figuras animales, humanas o místicas.</a:t>
            </a:r>
          </a:p>
          <a:p>
            <a:pPr algn="ctr" fontAlgn="base">
              <a:spcBef>
                <a:spcPct val="0"/>
              </a:spcBef>
              <a:spcAft>
                <a:spcPct val="0"/>
              </a:spcAft>
            </a:pP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431968278"/>
      </p:ext>
    </p:extLst>
  </p:cSld>
  <p:clrMapOvr>
    <a:masterClrMapping/>
  </p:clrMapOvr>
  <mc:AlternateContent xmlns:mc="http://schemas.openxmlformats.org/markup-compatibility/2006" xmlns:p14="http://schemas.microsoft.com/office/powerpoint/2010/main">
    <mc:Choice Requires="p14">
      <p:transition spd="slow" p14:dur="3000" advTm="28000">
        <p14:shred/>
        <p:sndAc>
          <p:stSnd>
            <p:snd r:embed="rId2" name="Astonishing+Beauty_001.wav"/>
          </p:stSnd>
        </p:sndAc>
      </p:transition>
    </mc:Choice>
    <mc:Fallback xmlns="">
      <p:transition spd="slow" advTm="28000">
        <p:fade/>
        <p:sndAc>
          <p:stSnd>
            <p:snd r:embed="rId4" name="Astonishing+Beauty_001.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cantarel\Desktop\Nouveau dossier\Imag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28" y="-32792"/>
            <a:ext cx="10119127" cy="689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1283248"/>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p:cNvPicPr>
            <a:picLocks noChangeAspect="1"/>
          </p:cNvPicPr>
          <p:nvPr/>
        </p:nvPicPr>
        <p:blipFill rotWithShape="1">
          <a:blip r:embed="rId2">
            <a:extLst>
              <a:ext uri="{28A0092B-C50C-407E-A947-70E740481C1C}">
                <a14:useLocalDpi xmlns:a14="http://schemas.microsoft.com/office/drawing/2010/main" val="0"/>
              </a:ext>
            </a:extLst>
          </a:blip>
          <a:srcRect l="12910" t="1693" r="5308" b="-1693"/>
          <a:stretch/>
        </p:blipFill>
        <p:spPr bwMode="auto">
          <a:xfrm>
            <a:off x="-144264" y="-37926"/>
            <a:ext cx="10245558" cy="7168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9190691"/>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p:cNvPicPr>
            <a:picLocks noChangeAspect="1"/>
          </p:cNvPicPr>
          <p:nvPr/>
        </p:nvPicPr>
        <p:blipFill rotWithShape="1">
          <a:blip r:embed="rId2">
            <a:extLst>
              <a:ext uri="{28A0092B-C50C-407E-A947-70E740481C1C}">
                <a14:useLocalDpi xmlns:a14="http://schemas.microsoft.com/office/drawing/2010/main" val="0"/>
              </a:ext>
            </a:extLst>
          </a:blip>
          <a:srcRect l="13001"/>
          <a:stretch/>
        </p:blipFill>
        <p:spPr bwMode="auto">
          <a:xfrm>
            <a:off x="0" y="-10375"/>
            <a:ext cx="10088425" cy="68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790853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p:cNvPicPr>
            <a:picLocks noChangeAspect="1"/>
          </p:cNvPicPr>
          <p:nvPr/>
        </p:nvPicPr>
        <p:blipFill rotWithShape="1">
          <a:blip r:embed="rId3">
            <a:extLst>
              <a:ext uri="{28A0092B-C50C-407E-A947-70E740481C1C}">
                <a14:useLocalDpi xmlns:a14="http://schemas.microsoft.com/office/drawing/2010/main" val="0"/>
              </a:ext>
            </a:extLst>
          </a:blip>
          <a:srcRect l="11466" t="9050" b="4873"/>
          <a:stretch/>
        </p:blipFill>
        <p:spPr bwMode="auto">
          <a:xfrm>
            <a:off x="-1074472" y="0"/>
            <a:ext cx="11152867" cy="702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1082712"/>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06212"/>
            <a:ext cx="5175250" cy="75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5760393" y="726663"/>
            <a:ext cx="3816423"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Harbin, capital de la provincia Heilongjiang, República </a:t>
            </a:r>
            <a:r>
              <a:rPr lang="es-ES" altLang="es-ES" sz="2400" b="1" i="1" dirty="0" smtClean="0">
                <a:solidFill>
                  <a:srgbClr val="00B0F0"/>
                </a:solidFill>
                <a:latin typeface="+mj-lt"/>
              </a:rPr>
              <a:t>Popular China</a:t>
            </a:r>
            <a:r>
              <a:rPr lang="es-ES" altLang="es-ES" sz="2400" b="1" i="1" dirty="0">
                <a:solidFill>
                  <a:srgbClr val="00B0F0"/>
                </a:solidFill>
                <a:latin typeface="+mj-lt"/>
              </a:rPr>
              <a:t>, es una de las capitales culturales de hielo y nieve en el mundo. La ciudad está situada en el noreste de China bajo la influencia del duro invierno siberiano. La temperatura promedio </a:t>
            </a:r>
            <a:r>
              <a:rPr lang="es-ES" altLang="es-ES" sz="2400" b="1" i="1" dirty="0" smtClean="0">
                <a:solidFill>
                  <a:srgbClr val="00B0F0"/>
                </a:solidFill>
                <a:latin typeface="+mj-lt"/>
              </a:rPr>
              <a:t>en invierno </a:t>
            </a:r>
            <a:r>
              <a:rPr lang="es-ES" altLang="es-ES" sz="2400" b="1" i="1" dirty="0">
                <a:solidFill>
                  <a:srgbClr val="00B0F0"/>
                </a:solidFill>
                <a:latin typeface="+mj-lt"/>
              </a:rPr>
              <a:t>es </a:t>
            </a:r>
            <a:r>
              <a:rPr lang="es-ES" altLang="es-ES" sz="2400" b="1" i="1" dirty="0" smtClean="0">
                <a:solidFill>
                  <a:srgbClr val="00B0F0"/>
                </a:solidFill>
                <a:latin typeface="+mj-lt"/>
              </a:rPr>
              <a:t>de -</a:t>
            </a:r>
            <a:r>
              <a:rPr lang="es-ES" altLang="es-ES" sz="2400" b="1" i="1" dirty="0">
                <a:solidFill>
                  <a:srgbClr val="00B0F0"/>
                </a:solidFill>
                <a:latin typeface="+mj-lt"/>
              </a:rPr>
              <a:t>16,8ºC y de 21,2 °C </a:t>
            </a:r>
            <a:r>
              <a:rPr lang="es-ES" altLang="es-ES" sz="2400" b="1" i="1" dirty="0" smtClean="0">
                <a:solidFill>
                  <a:srgbClr val="00B0F0"/>
                </a:solidFill>
                <a:latin typeface="+mj-lt"/>
              </a:rPr>
              <a:t>en verano, si </a:t>
            </a:r>
            <a:r>
              <a:rPr lang="es-ES" altLang="es-ES" sz="2400" b="1" i="1" dirty="0">
                <a:solidFill>
                  <a:srgbClr val="00B0F0"/>
                </a:solidFill>
                <a:latin typeface="+mj-lt"/>
              </a:rPr>
              <a:t>bien puede llegar a temperaturas extremas invernales de </a:t>
            </a:r>
            <a:r>
              <a:rPr lang="es-ES" altLang="es-ES" sz="2400" b="1" i="1" dirty="0" smtClean="0">
                <a:solidFill>
                  <a:srgbClr val="00B0F0"/>
                </a:solidFill>
                <a:latin typeface="+mj-lt"/>
              </a:rPr>
              <a:t>hasta </a:t>
            </a:r>
            <a:r>
              <a:rPr lang="es-ES" altLang="es-ES" sz="2400" b="1" i="1" dirty="0">
                <a:solidFill>
                  <a:srgbClr val="00B0F0"/>
                </a:solidFill>
                <a:latin typeface="+mj-lt"/>
              </a:rPr>
              <a:t>-</a:t>
            </a:r>
            <a:r>
              <a:rPr lang="es-ES" altLang="es-ES" sz="2400" b="1" i="1" dirty="0" smtClean="0">
                <a:solidFill>
                  <a:srgbClr val="00B0F0"/>
                </a:solidFill>
                <a:latin typeface="+mj-lt"/>
              </a:rPr>
              <a:t>38,1°C.</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4381094" y="5463271"/>
            <a:ext cx="1588311" cy="1366752"/>
          </a:xfrm>
          <a:prstGeom prst="rect">
            <a:avLst/>
          </a:prstGeom>
          <a:noFill/>
        </p:spPr>
      </p:pic>
    </p:spTree>
    <p:extLst>
      <p:ext uri="{BB962C8B-B14F-4D97-AF65-F5344CB8AC3E}">
        <p14:creationId xmlns:p14="http://schemas.microsoft.com/office/powerpoint/2010/main" val="2768906969"/>
      </p:ext>
    </p:extLst>
  </p:cSld>
  <p:clrMapOvr>
    <a:masterClrMapping/>
  </p:clrMapOvr>
  <mc:AlternateContent xmlns:mc="http://schemas.openxmlformats.org/markup-compatibility/2006" xmlns:p14="http://schemas.microsoft.com/office/powerpoint/2010/main">
    <mc:Choice Requires="p14">
      <p:transition spd="slow" p14:dur="3000" advTm="21000">
        <p14:shred/>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42089" y="0"/>
            <a:ext cx="11522714" cy="685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433982"/>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0328" y="0"/>
            <a:ext cx="11302503" cy="6834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Rectangle 2"/>
          <p:cNvSpPr>
            <a:spLocks noChangeArrowheads="1"/>
          </p:cNvSpPr>
          <p:nvPr/>
        </p:nvSpPr>
        <p:spPr bwMode="auto">
          <a:xfrm>
            <a:off x="431800" y="5589240"/>
            <a:ext cx="248104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s-ES" altLang="fr-FR" sz="2000" b="1" dirty="0">
                <a:solidFill>
                  <a:srgbClr val="FF0000"/>
                </a:solidFill>
              </a:rPr>
              <a:t>S</a:t>
            </a:r>
            <a:r>
              <a:rPr lang="es-ES" altLang="fr-FR" sz="2000" b="1" dirty="0" smtClean="0">
                <a:solidFill>
                  <a:srgbClr val="FF0000"/>
                </a:solidFill>
              </a:rPr>
              <a:t>e contratan casi 10,000 trabajadores</a:t>
            </a:r>
            <a:endParaRPr lang="fr-CA" altLang="fr-FR" sz="2000" b="1" dirty="0">
              <a:solidFill>
                <a:srgbClr val="FF0000"/>
              </a:solidFill>
            </a:endParaRPr>
          </a:p>
        </p:txBody>
      </p:sp>
    </p:spTree>
    <p:extLst>
      <p:ext uri="{BB962C8B-B14F-4D97-AF65-F5344CB8AC3E}">
        <p14:creationId xmlns:p14="http://schemas.microsoft.com/office/powerpoint/2010/main" val="273393913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PIL01. HARBIN (CHINA), 07/01/2019.- Un artista da forma a su escultura de hielo durante una competición celebrada dentro del Festival de Hielo y Nieve de Harbin, en Harbin, China, hoy, 7 de enero de 2019. EFE/ Roman Pilip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9392"/>
            <a:ext cx="10080624"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0292096"/>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87592" y="-141288"/>
            <a:ext cx="11592719" cy="699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5503121"/>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413442" y="1484784"/>
            <a:ext cx="72008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Atraídos por una simbiosis única de virtuosismo y arte a temperaturas gélidas, miles de visitantes vuelven un año más a disfrutar del festival de hielo y nieve de Harbin (noreste de China), un clásico del invierno chino que cumple 35 años con una salud de </a:t>
            </a:r>
            <a:r>
              <a:rPr lang="es-ES" altLang="es-ES" sz="2400" b="1" i="1" dirty="0" smtClean="0">
                <a:solidFill>
                  <a:srgbClr val="00B0F0"/>
                </a:solidFill>
                <a:latin typeface="+mj-lt"/>
              </a:rPr>
              <a:t>hierro. Desde </a:t>
            </a:r>
            <a:r>
              <a:rPr lang="es-ES" altLang="es-ES" sz="2400" b="1" i="1" dirty="0">
                <a:solidFill>
                  <a:srgbClr val="00B0F0"/>
                </a:solidFill>
                <a:latin typeface="+mj-lt"/>
              </a:rPr>
              <a:t>hace varias décadas, esta ciudad, capital de la provincia septentrional de Heilongjiang, hace frente al frío extremo del invierno con la construcción de centenares de esculturas de hielo y nieve, a cada cuál más detallista, voluminosa y extravagante</a:t>
            </a:r>
            <a:r>
              <a:rPr lang="es-ES" altLang="es-ES" sz="2400" b="1" i="1" dirty="0" smtClean="0">
                <a:solidFill>
                  <a:srgbClr val="00B0F0"/>
                </a:solidFill>
                <a:latin typeface="+mj-lt"/>
              </a:rPr>
              <a:t>.</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625418688"/>
      </p:ext>
    </p:extLst>
  </p:cSld>
  <p:clrMapOvr>
    <a:masterClrMapping/>
  </p:clrMapOvr>
  <mc:AlternateContent xmlns:mc="http://schemas.openxmlformats.org/markup-compatibility/2006" xmlns:p14="http://schemas.microsoft.com/office/powerpoint/2010/main">
    <mc:Choice Requires="p14">
      <p:transition spd="slow" p14:dur="3000" advTm="30000">
        <p14:shre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Esculturas de hielo en Harbin, China (10 imáge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437" y="0"/>
            <a:ext cx="10381063" cy="7062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8400802"/>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89586" y="-77788"/>
            <a:ext cx="11466711" cy="701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094700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86861" y="0"/>
            <a:ext cx="11867486"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3672894"/>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68341" y="-111125"/>
            <a:ext cx="11582219" cy="696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5941806"/>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8847" y="-4763"/>
            <a:ext cx="11986494"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9631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cantarel\Desktop\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00" y="0"/>
            <a:ext cx="1135820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4672190"/>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cantarel\Desktop\Nouveau dossier\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3557" y="6350"/>
            <a:ext cx="1157871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4954636"/>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24384" y="-14398"/>
            <a:ext cx="1159271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7399236"/>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cantarel\Desktop\Nouveau dossier\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297" y="0"/>
            <a:ext cx="1128995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4294790"/>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cantarel\Desktop\Nouveau dossier\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3" y="0"/>
            <a:ext cx="1149546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948958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cantarel\Desktop\Nouveau dossier\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34070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9370384"/>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77091" y="0"/>
            <a:ext cx="1173097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862350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3557" y="-176213"/>
            <a:ext cx="10978431" cy="705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Rectángulo"/>
          <p:cNvSpPr/>
          <p:nvPr/>
        </p:nvSpPr>
        <p:spPr>
          <a:xfrm>
            <a:off x="2376016" y="4797152"/>
            <a:ext cx="5328468" cy="1323439"/>
          </a:xfrm>
          <a:prstGeom prst="rect">
            <a:avLst/>
          </a:prstGeom>
        </p:spPr>
        <p:txBody>
          <a:bodyPr wrap="square">
            <a:spAutoFit/>
          </a:bodyPr>
          <a:lstStyle/>
          <a:p>
            <a:pPr algn="ctr"/>
            <a:r>
              <a:rPr lang="es-ES" sz="2000" b="1" dirty="0" smtClean="0">
                <a:solidFill>
                  <a:srgbClr val="0000FF"/>
                </a:solidFill>
              </a:rPr>
              <a:t>Durante las fechas del festival otras actividades populares son el esquí alpino en </a:t>
            </a:r>
            <a:r>
              <a:rPr lang="es-ES" sz="2000" b="1" dirty="0" err="1" smtClean="0">
                <a:solidFill>
                  <a:srgbClr val="0000FF"/>
                </a:solidFill>
              </a:rPr>
              <a:t>Yabuli</a:t>
            </a:r>
            <a:r>
              <a:rPr lang="es-ES" sz="2000" b="1" dirty="0" smtClean="0">
                <a:solidFill>
                  <a:srgbClr val="0000FF"/>
                </a:solidFill>
              </a:rPr>
              <a:t>, natación invernal en el río </a:t>
            </a:r>
            <a:r>
              <a:rPr lang="es-ES" sz="2000" b="1" dirty="0" err="1" smtClean="0">
                <a:solidFill>
                  <a:srgbClr val="0000FF"/>
                </a:solidFill>
              </a:rPr>
              <a:t>Songhua</a:t>
            </a:r>
            <a:r>
              <a:rPr lang="es-ES" sz="2000" b="1" dirty="0" smtClean="0">
                <a:solidFill>
                  <a:srgbClr val="0000FF"/>
                </a:solidFill>
              </a:rPr>
              <a:t> y la muestra de faroles de hielo en el jardín de </a:t>
            </a:r>
            <a:r>
              <a:rPr lang="es-ES" sz="2000" b="1" dirty="0" err="1" smtClean="0">
                <a:solidFill>
                  <a:srgbClr val="0000FF"/>
                </a:solidFill>
              </a:rPr>
              <a:t>Zhaolin</a:t>
            </a:r>
            <a:r>
              <a:rPr lang="es-ES" sz="2000" b="1" dirty="0" smtClean="0">
                <a:solidFill>
                  <a:srgbClr val="0000FF"/>
                </a:solidFill>
              </a:rPr>
              <a:t>.</a:t>
            </a:r>
            <a:endParaRPr lang="es-ES" sz="2000" b="1" dirty="0">
              <a:solidFill>
                <a:srgbClr val="0000FF"/>
              </a:solidFill>
            </a:endParaRPr>
          </a:p>
        </p:txBody>
      </p:sp>
    </p:spTree>
    <p:extLst>
      <p:ext uri="{BB962C8B-B14F-4D97-AF65-F5344CB8AC3E}">
        <p14:creationId xmlns:p14="http://schemas.microsoft.com/office/powerpoint/2010/main" val="1289247634"/>
      </p:ext>
    </p:extLst>
  </p:cSld>
  <p:clrMapOvr>
    <a:masterClrMapping/>
  </p:clrMapOvr>
  <p:transition advClick="0" advTm="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4707" y="-387424"/>
            <a:ext cx="10832596" cy="7245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0170522"/>
      </p:ext>
    </p:extLst>
  </p:cSld>
  <p:clrMapOvr>
    <a:masterClrMapping/>
  </p:clrMapOvr>
  <p:transition advClick="0" advTm="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9636" y="0"/>
            <a:ext cx="1020026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3213684"/>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89586" y="-482600"/>
            <a:ext cx="11468462" cy="732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603737"/>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Image 1"/>
          <p:cNvPicPr>
            <a:picLocks noChangeAspect="1"/>
          </p:cNvPicPr>
          <p:nvPr/>
        </p:nvPicPr>
        <p:blipFill rotWithShape="1">
          <a:blip r:embed="rId2">
            <a:extLst>
              <a:ext uri="{28A0092B-C50C-407E-A947-70E740481C1C}">
                <a14:useLocalDpi xmlns:a14="http://schemas.microsoft.com/office/drawing/2010/main" val="0"/>
              </a:ext>
            </a:extLst>
          </a:blip>
          <a:srcRect l="10970"/>
          <a:stretch/>
        </p:blipFill>
        <p:spPr bwMode="auto">
          <a:xfrm>
            <a:off x="6936" y="-1"/>
            <a:ext cx="10073689" cy="7090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4581844"/>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10394" y="-243408"/>
            <a:ext cx="11505820" cy="7560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96149938"/>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430733" y="1551197"/>
            <a:ext cx="72008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El festival de Harbin es uno de los 4 mayores del mundo junto al Festival de la nieve de Sapporo, en Japón, el Carnaval de Quebec y el Festival de esquí de </a:t>
            </a:r>
            <a:r>
              <a:rPr lang="es-ES" altLang="es-ES" sz="2400" b="1" i="1" dirty="0" smtClean="0">
                <a:solidFill>
                  <a:srgbClr val="00B0F0"/>
                </a:solidFill>
                <a:latin typeface="+mj-lt"/>
              </a:rPr>
              <a:t>Noruega. En </a:t>
            </a:r>
            <a:r>
              <a:rPr lang="es-ES" altLang="es-ES" sz="2400" b="1" i="1" dirty="0">
                <a:solidFill>
                  <a:srgbClr val="00B0F0"/>
                </a:solidFill>
                <a:latin typeface="+mj-lt"/>
              </a:rPr>
              <a:t>la edición de 2007 se registró en el libro Guinness la escultura de nieve más grande del mundo, de un tamaño de 250 metros de longitud y de un volumen de 13.000 metros cúbicos de nieve. La obra constaba de dos partes, las Cataratas del Niagara y el "Cruce del Estrecho de Bering" (que ilustraba la migración de las Naciones Originarias de Canadá).</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616867226"/>
      </p:ext>
    </p:extLst>
  </p:cSld>
  <p:clrMapOvr>
    <a:masterClrMapping/>
  </p:clrMapOvr>
  <mc:AlternateContent xmlns:mc="http://schemas.openxmlformats.org/markup-compatibility/2006" xmlns:p14="http://schemas.microsoft.com/office/powerpoint/2010/main">
    <mc:Choice Requires="p14">
      <p:transition spd="slow" p14:dur="3000" advTm="21000">
        <p14:shred/>
        <p:sndAc>
          <p:stSnd>
            <p:snd r:embed="rId2" name="Sokyoku_-_Etenraku_-_%5Bournia.com%5D.wav"/>
          </p:stSnd>
        </p:sndAc>
      </p:transition>
    </mc:Choice>
    <mc:Fallback xmlns="">
      <p:transition spd="slow" advTm="21000">
        <p:fade/>
        <p:sndAc>
          <p:stSnd>
            <p:snd r:embed="rId4" name="Sokyoku_-_Etenraku_-_%5Bournia.com%5D.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10832" y="1"/>
            <a:ext cx="1138620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5774081"/>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Image 1"/>
          <p:cNvPicPr>
            <a:picLocks noChangeAspect="1"/>
          </p:cNvPicPr>
          <p:nvPr/>
        </p:nvPicPr>
        <p:blipFill rotWithShape="1">
          <a:blip r:embed="rId2">
            <a:extLst>
              <a:ext uri="{28A0092B-C50C-407E-A947-70E740481C1C}">
                <a14:useLocalDpi xmlns:a14="http://schemas.microsoft.com/office/drawing/2010/main" val="0"/>
              </a:ext>
            </a:extLst>
          </a:blip>
          <a:srcRect l="7105"/>
          <a:stretch/>
        </p:blipFill>
        <p:spPr bwMode="auto">
          <a:xfrm>
            <a:off x="0" y="-62508"/>
            <a:ext cx="10266133" cy="6920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9515381"/>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68341" y="-25400"/>
            <a:ext cx="11594469"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9533950"/>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001" y="1"/>
            <a:ext cx="10141879" cy="684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7501" y="-44450"/>
            <a:ext cx="1167323" cy="736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4" name="Rectangle 3"/>
          <p:cNvSpPr/>
          <p:nvPr/>
        </p:nvSpPr>
        <p:spPr>
          <a:xfrm>
            <a:off x="150510" y="107951"/>
            <a:ext cx="1167323" cy="296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721265719"/>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60" name="Picture 4" descr="EL FESTIVAL DE HIELO DE HARB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0948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028490"/>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4" name="Picture 4" descr="https://upload.wikimedia.org/wikipedia/commons/thumb/6/63/Harbin_Ice_Festival.jpg/800px-Harbin_Ice_Festiv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331420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42" y="-6927"/>
            <a:ext cx="10075375" cy="6956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7295199"/>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65176"/>
            <a:ext cx="10075375"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46304" y="888481"/>
            <a:ext cx="1167323" cy="736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487408066"/>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01" y="398463"/>
            <a:ext cx="10077125" cy="645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97763" y="549275"/>
            <a:ext cx="1169072" cy="736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3753797442"/>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Users\cantarel\Desktop\Nouveau dossier\Image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3364"/>
            <a:ext cx="10080625" cy="662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5287483"/>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cantarel\Desktop\Nouveau dossier\Imag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253" y="908050"/>
            <a:ext cx="10019371" cy="594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0924677"/>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Users\cantarel\Desktop\Nouveau dossier\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51" y="1125538"/>
            <a:ext cx="10099877" cy="573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8362316"/>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Users\cantarel\Desktop\Nouveau dossier\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5763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1198800"/>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25538"/>
            <a:ext cx="10085876" cy="573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43768" y="1187450"/>
            <a:ext cx="1728192" cy="10174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152168772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Inauguran el festival de esculturas de hielo de Harbin | ORO ::  Organización Radiofónica de Oaxa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540"/>
            <a:ext cx="10279645" cy="6832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649112"/>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CHINA-HARBIN-FESTIVAL DE HIELO Y NIEVE-APER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064"/>
            <a:ext cx="10105028" cy="7331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06294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Users\cantarel\Desktop\Nouveau dossier\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10080625"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7383303"/>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00" y="538163"/>
            <a:ext cx="10087625" cy="630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76517" y="550863"/>
            <a:ext cx="1169072" cy="73501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1220284027"/>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Users\cantarel\Desktop\Nouveau dossier\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71526"/>
            <a:ext cx="10080625" cy="608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4332361"/>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01" y="0"/>
            <a:ext cx="1016463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26757" y="30065"/>
            <a:ext cx="1169072" cy="736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2555782551"/>
      </p:ext>
    </p:extLst>
  </p:cSld>
  <p:clrMapOvr>
    <a:masterClrMapping/>
  </p:clrMapOvr>
  <mc:AlternateContent xmlns:mc="http://schemas.openxmlformats.org/markup-compatibility/2006" xmlns:p14="http://schemas.microsoft.com/office/powerpoint/2010/main">
    <mc:Choice Requires="p14">
      <p:transition spd="slow" p14:dur="3000" advClick="0" advTm="5000">
        <p14:shred/>
        <p:sndAc>
          <p:stSnd>
            <p:snd r:embed="rId2" name="suenos en un bosque magico .wav"/>
          </p:stSnd>
        </p:sndAc>
      </p:transition>
    </mc:Choice>
    <mc:Fallback xmlns="">
      <p:transition spd="slow" advClick="0" advTm="5000">
        <p:fade/>
        <p:sndAc>
          <p:stSnd>
            <p:snd r:embed="rId4" name="suenos en un bosque magico .wav"/>
          </p:stSnd>
        </p:sndAc>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1125538"/>
            <a:ext cx="10070124" cy="571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76517" y="1196975"/>
            <a:ext cx="1169072" cy="736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256073011"/>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51571" y="-427038"/>
            <a:ext cx="11225196" cy="728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9342296"/>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https://upload.wikimedia.org/wikipedia/commons/a/ad/Ice_Snow_Worl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04"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8546618"/>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30" name="Picture 6" descr="CHINA-HARBIN-FESTIVAL DE HIELO Y NIEVE-APER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320043" cy="7317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8955448"/>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CHINA-HARBIN-FESTIVAL DE HIELO Y NIEVE-APER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79" y="-1107504"/>
            <a:ext cx="10069546" cy="857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207791"/>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HARBIN: FESTIVAL DE HIELO Y NIEVE EN CHINA - LTL Chin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046310"/>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Fuegos artificiales estallan sobre las esculturas de hielo expuestas en la trigésimo tercera edición del Festival Internacional de Hielo y Nieve de Harbin. Foto: Wu Hong /EF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26" y="65088"/>
            <a:ext cx="10104643" cy="6792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023272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57034" y="47157"/>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4"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sábado, 26 de diciembre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10:20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mc:Choice xmlns:p14="http://schemas.microsoft.com/office/powerpoint/2010/main" Requires="p14">
      <p:transition spd="slow" p14:dur="3000" advTm="14000">
        <p14:shre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1000"/>
                                  </p:stCondLst>
                                  <p:childTnLst>
                                    <p:set>
                                      <p:cBhvr rctx="PPT">
                                        <p:cTn id="6" dur="2250"/>
                                        <p:tgtEl>
                                          <p:spTgt spid="14"/>
                                        </p:tgtEl>
                                        <p:attrNameLst>
                                          <p:attrName>style.opacity</p:attrName>
                                        </p:attrNameLst>
                                      </p:cBhvr>
                                      <p:to>
                                        <p:strVal val="0.25"/>
                                      </p:to>
                                    </p:set>
                                    <p:animEffect filter="image" prLst="opacity: 0.25">
                                      <p:cBhvr rctx="IE">
                                        <p:cTn id="7" dur="2250"/>
                                        <p:tgtEl>
                                          <p:spTgt spid="14"/>
                                        </p:tgtEl>
                                      </p:cBhvr>
                                    </p:animEffect>
                                  </p:childTnLst>
                                </p:cTn>
                              </p:par>
                            </p:childTnLst>
                          </p:cTn>
                        </p:par>
                        <p:par>
                          <p:cTn id="8" fill="hold">
                            <p:stCondLst>
                              <p:cond delay="3250"/>
                            </p:stCondLst>
                            <p:childTnLst>
                              <p:par>
                                <p:cTn id="9" presetID="21" presetClass="exit" presetSubtype="4" fill="hold" nodeType="afterEffect">
                                  <p:stCondLst>
                                    <p:cond delay="1000"/>
                                  </p:stCondLst>
                                  <p:childTnLst>
                                    <p:animEffect transition="out" filter="wheel(4)">
                                      <p:cBhvr>
                                        <p:cTn id="10" dur="2250"/>
                                        <p:tgtEl>
                                          <p:spTgt spid="14"/>
                                        </p:tgtEl>
                                      </p:cBhvr>
                                    </p:animEffect>
                                    <p:set>
                                      <p:cBhvr>
                                        <p:cTn id="11" dur="1" fill="hold">
                                          <p:stCondLst>
                                            <p:cond delay="224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FESTIVAL DE HIELO DE HARBI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FESTIVAL DE HIELO DE HARBIN</Template>
  <TotalTime>103</TotalTime>
  <Words>551</Words>
  <Application>Microsoft Office PowerPoint</Application>
  <PresentationFormat>Personalizado</PresentationFormat>
  <Paragraphs>22</Paragraphs>
  <Slides>74</Slides>
  <Notes>1</Notes>
  <HiddenSlides>0</HiddenSlides>
  <MMClips>0</MMClips>
  <ScaleCrop>false</ScaleCrop>
  <HeadingPairs>
    <vt:vector size="4" baseType="variant">
      <vt:variant>
        <vt:lpstr>Tema</vt:lpstr>
      </vt:variant>
      <vt:variant>
        <vt:i4>2</vt:i4>
      </vt:variant>
      <vt:variant>
        <vt:lpstr>Títulos de diapositiva</vt:lpstr>
      </vt:variant>
      <vt:variant>
        <vt:i4>74</vt:i4>
      </vt:variant>
    </vt:vector>
  </HeadingPairs>
  <TitlesOfParts>
    <vt:vector size="76" baseType="lpstr">
      <vt:lpstr>FESTIVAL DE HIELO DE HARBIN</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24</cp:revision>
  <dcterms:created xsi:type="dcterms:W3CDTF">2020-12-26T09:18:01Z</dcterms:created>
  <dcterms:modified xsi:type="dcterms:W3CDTF">2020-12-26T11:01:42Z</dcterms:modified>
</cp:coreProperties>
</file>