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9"/>
  </p:notesMasterIdLst>
  <p:sldIdLst>
    <p:sldId id="393" r:id="rId3"/>
    <p:sldId id="256" r:id="rId4"/>
    <p:sldId id="327" r:id="rId5"/>
    <p:sldId id="328" r:id="rId6"/>
    <p:sldId id="329" r:id="rId7"/>
    <p:sldId id="336" r:id="rId8"/>
    <p:sldId id="330" r:id="rId9"/>
    <p:sldId id="334" r:id="rId10"/>
    <p:sldId id="331" r:id="rId11"/>
    <p:sldId id="332" r:id="rId12"/>
    <p:sldId id="333" r:id="rId13"/>
    <p:sldId id="335" r:id="rId14"/>
    <p:sldId id="337" r:id="rId15"/>
    <p:sldId id="338" r:id="rId16"/>
    <p:sldId id="339" r:id="rId17"/>
    <p:sldId id="340" r:id="rId18"/>
    <p:sldId id="342" r:id="rId19"/>
    <p:sldId id="341" r:id="rId20"/>
    <p:sldId id="343" r:id="rId21"/>
    <p:sldId id="344" r:id="rId22"/>
    <p:sldId id="348" r:id="rId23"/>
    <p:sldId id="345" r:id="rId24"/>
    <p:sldId id="346" r:id="rId25"/>
    <p:sldId id="347" r:id="rId26"/>
    <p:sldId id="350" r:id="rId27"/>
    <p:sldId id="352" r:id="rId28"/>
    <p:sldId id="353" r:id="rId29"/>
    <p:sldId id="355" r:id="rId30"/>
    <p:sldId id="356" r:id="rId31"/>
    <p:sldId id="357" r:id="rId32"/>
    <p:sldId id="358" r:id="rId33"/>
    <p:sldId id="359" r:id="rId34"/>
    <p:sldId id="360" r:id="rId35"/>
    <p:sldId id="361" r:id="rId36"/>
    <p:sldId id="362" r:id="rId37"/>
    <p:sldId id="364" r:id="rId38"/>
    <p:sldId id="365" r:id="rId39"/>
    <p:sldId id="366" r:id="rId40"/>
    <p:sldId id="367" r:id="rId41"/>
    <p:sldId id="368" r:id="rId42"/>
    <p:sldId id="371" r:id="rId43"/>
    <p:sldId id="372" r:id="rId44"/>
    <p:sldId id="373" r:id="rId45"/>
    <p:sldId id="374" r:id="rId46"/>
    <p:sldId id="375" r:id="rId47"/>
    <p:sldId id="376" r:id="rId48"/>
    <p:sldId id="377" r:id="rId49"/>
    <p:sldId id="397" r:id="rId50"/>
    <p:sldId id="379" r:id="rId51"/>
    <p:sldId id="380" r:id="rId52"/>
    <p:sldId id="381" r:id="rId53"/>
    <p:sldId id="382" r:id="rId54"/>
    <p:sldId id="383" r:id="rId55"/>
    <p:sldId id="384" r:id="rId56"/>
    <p:sldId id="369" r:id="rId57"/>
    <p:sldId id="370" r:id="rId58"/>
    <p:sldId id="385" r:id="rId59"/>
    <p:sldId id="388" r:id="rId60"/>
    <p:sldId id="386" r:id="rId61"/>
    <p:sldId id="387" r:id="rId62"/>
    <p:sldId id="389" r:id="rId63"/>
    <p:sldId id="390" r:id="rId64"/>
    <p:sldId id="391" r:id="rId65"/>
    <p:sldId id="392" r:id="rId66"/>
    <p:sldId id="394" r:id="rId67"/>
    <p:sldId id="398" r:id="rId68"/>
  </p:sldIdLst>
  <p:sldSz cx="9144000" cy="5715000" type="screen16x10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byY4odCvzdMK4jdcOKDlhg==" hashData="cXX1MnJyXJQ2wjKqQ54HlCz1W6M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6E6C"/>
    <a:srgbClr val="E23A1E"/>
    <a:srgbClr val="503500"/>
    <a:srgbClr val="806A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89" autoAdjust="0"/>
    <p:restoredTop sz="94660"/>
  </p:normalViewPr>
  <p:slideViewPr>
    <p:cSldViewPr>
      <p:cViewPr>
        <p:scale>
          <a:sx n="60" d="100"/>
          <a:sy n="60" d="100"/>
        </p:scale>
        <p:origin x="946" y="32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578D1CE-E76C-4E58-96E8-833FC40BCDF2}" type="datetimeFigureOut">
              <a:rPr lang="es-ES"/>
              <a:pPr/>
              <a:t>08/06/2026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960307D-E9FC-4121-AFD0-535B205C137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06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073EF8A-C3F1-4D6A-BB32-3EEC375B8CA7}" type="slidenum">
              <a:rPr lang="es-ES"/>
              <a:pPr/>
              <a:t>43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3A5A1E-BECF-4E11-BD39-80C4E489D509}" type="slidenum">
              <a:rPr lang="es-ES"/>
              <a:pPr/>
              <a:t>57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96CAB4E-F5E6-476D-B57F-EB48B3B0F55F}" type="slidenum">
              <a:rPr lang="es-ES"/>
              <a:pPr/>
              <a:t>64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E8D206-500F-4D87-973B-87AE3BB9B0C6}" type="datetimeFigureOut">
              <a:rPr lang="es-ES"/>
              <a:pPr/>
              <a:t>08/06/2026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276E5-F101-4FD1-B8A2-E2ED0925F44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1CE21B-A1A7-4E42-A181-C7AEAAF74D2F}" type="datetimeFigureOut">
              <a:rPr lang="es-ES"/>
              <a:pPr/>
              <a:t>08/06/2026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05920C-7B7C-4CFD-B806-C1DB88D970D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DCA904-967A-42B7-ABBF-BD7E091727AC}" type="datetimeFigureOut">
              <a:rPr lang="es-ES"/>
              <a:pPr/>
              <a:t>08/06/2026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D48373-B118-4A27-B008-C9073D154BE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6598CD-B1E7-466C-B858-760838C64288}" type="datetimeFigureOut">
              <a:rPr lang="es-ES"/>
              <a:pPr/>
              <a:t>08/06/2026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19D8D-97BF-45A8-B737-2C7A87084FE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B3D59B-65BB-4CA8-B41C-A0FB2777F6F0}" type="datetimeFigureOut">
              <a:rPr lang="es-ES"/>
              <a:pPr/>
              <a:t>08/06/2026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2BF567-9D50-44BA-861F-918CDF18381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8ADEAC-128C-495A-8F49-22A1B5A0B654}" type="datetimeFigureOut">
              <a:rPr lang="es-ES"/>
              <a:pPr/>
              <a:t>08/06/2026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1D383E-F0A2-4150-8949-C6D709FEE18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28C3E7-759B-455A-A707-A36AD8FEF874}" type="datetimeFigureOut">
              <a:rPr lang="es-ES"/>
              <a:pPr/>
              <a:t>08/06/2026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CCB90F-9B94-4F06-9486-086D2E7EA6A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700285-B3EA-4A14-9768-2E9F0A5EE38B}" type="datetimeFigureOut">
              <a:rPr lang="es-ES"/>
              <a:pPr/>
              <a:t>08/06/2026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31BDF0-962F-46EE-B07B-65033FD0AE9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EDA128-18FA-4D7F-AA46-FA3C9D4B2674}" type="datetimeFigureOut">
              <a:rPr lang="es-ES"/>
              <a:pPr/>
              <a:t>08/06/2026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C1EFAC-CBE9-4A7C-83D8-D6C3599EB4B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2C4307-CE58-45FA-A902-B20EBEB6E886}" type="datetimeFigureOut">
              <a:rPr lang="es-ES"/>
              <a:pPr/>
              <a:t>08/06/2026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C660B9-C572-4C10-9269-D3BC4A3BBF6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50F2EE-CF20-4C7D-AFB7-8B381A3A6BB9}" type="datetimeFigureOut">
              <a:rPr lang="es-ES"/>
              <a:pPr/>
              <a:t>08/06/2026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420F3-8DDE-431A-9098-A9623D56FE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354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2C8E949B-EC17-48B8-B9CA-818CE3FFC4A3}" type="datetimeFigureOut">
              <a:rPr lang="es-ES"/>
              <a:pPr/>
              <a:t>08/06/2026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E8D085BD-3FDF-442A-ACD6-27DDCFF040DF}" type="slidenum">
              <a:rPr lang="es-ES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601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WordArt 3"/>
          <p:cNvSpPr>
            <a:spLocks noChangeArrowheads="1" noChangeShapeType="1" noTextEdit="1"/>
          </p:cNvSpPr>
          <p:nvPr/>
        </p:nvSpPr>
        <p:spPr bwMode="auto">
          <a:xfrm>
            <a:off x="1043609" y="157200"/>
            <a:ext cx="7273925" cy="960045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9620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Fantasías de Luis Royo y Boris Vallejo </a:t>
            </a:r>
          </a:p>
        </p:txBody>
      </p:sp>
      <p:sp>
        <p:nvSpPr>
          <p:cNvPr id="80900" name="WordArt 4"/>
          <p:cNvSpPr>
            <a:spLocks noChangeArrowheads="1" noChangeShapeType="1" noTextEdit="1"/>
          </p:cNvSpPr>
          <p:nvPr/>
        </p:nvSpPr>
        <p:spPr bwMode="auto">
          <a:xfrm>
            <a:off x="1115616" y="1633364"/>
            <a:ext cx="7056437" cy="719667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431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imágenes seleccionadas de L. Royo y B. Vallejo </a:t>
            </a:r>
          </a:p>
        </p:txBody>
      </p:sp>
      <p:sp>
        <p:nvSpPr>
          <p:cNvPr id="80901" name="WordArt 5"/>
          <p:cNvSpPr>
            <a:spLocks noChangeArrowheads="1" noChangeShapeType="1" noTextEdit="1"/>
          </p:cNvSpPr>
          <p:nvPr/>
        </p:nvSpPr>
        <p:spPr bwMode="auto">
          <a:xfrm>
            <a:off x="1115616" y="2785492"/>
            <a:ext cx="6911975" cy="73193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8153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Creación y Diseño: </a:t>
            </a:r>
          </a:p>
        </p:txBody>
      </p:sp>
      <p:sp>
        <p:nvSpPr>
          <p:cNvPr id="80902" name="WordArt 6"/>
          <p:cNvSpPr>
            <a:spLocks noChangeArrowheads="1" noChangeShapeType="1" noTextEdit="1"/>
          </p:cNvSpPr>
          <p:nvPr/>
        </p:nvSpPr>
        <p:spPr bwMode="auto">
          <a:xfrm>
            <a:off x="1547664" y="3793604"/>
            <a:ext cx="6048672" cy="62423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V I C E N T E  G A R C Í A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</a:rPr>
              <a:t> </a:t>
            </a:r>
          </a:p>
        </p:txBody>
      </p:sp>
      <p:sp>
        <p:nvSpPr>
          <p:cNvPr id="80903" name="WordArt 7"/>
          <p:cNvSpPr>
            <a:spLocks noChangeArrowheads="1" noChangeShapeType="1" noTextEdit="1"/>
          </p:cNvSpPr>
          <p:nvPr/>
        </p:nvSpPr>
        <p:spPr bwMode="auto">
          <a:xfrm>
            <a:off x="2339752" y="4801716"/>
            <a:ext cx="4033837" cy="58841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Automático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2860"/>
            <a:ext cx="9144000" cy="6408712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0" y="-382860"/>
            <a:ext cx="9144000" cy="6408712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357158" y="1071550"/>
            <a:ext cx="857256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200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Luis Royo </a:t>
            </a:r>
            <a:r>
              <a:rPr lang="es-ES" sz="2200" i="1" dirty="0" smtClean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nació </a:t>
            </a:r>
            <a:r>
              <a:rPr lang="es-ES" sz="2200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en 1954 en Olalla, un pueblecito de </a:t>
            </a:r>
            <a:r>
              <a:rPr lang="es-ES" sz="2200" i="1" dirty="0" smtClean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Teruel. </a:t>
            </a:r>
            <a:r>
              <a:rPr lang="es-ES" sz="2200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Estudió pintura, dibujo técnico. Paralelamente, trabajó para varios estudios de decoración de 1970 a 2005. Entre 1972 y 1976, se implicó principalmente con la pintura de gran formato, participando en diversas exposiciones individuales en diferentes ciudades.</a:t>
            </a:r>
            <a:endParaRPr lang="es-ES" sz="2200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214414" y="0"/>
            <a:ext cx="6840760" cy="771474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>
              <a:defRPr/>
            </a:pPr>
            <a:r>
              <a:rPr lang="es-ES" sz="24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LUIS ROYO  Y  BORIS VALLEJO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57158" y="3643318"/>
            <a:ext cx="835824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Boris Vallejo nació en Lima, el 8 de enero de 1941, es un dibujante peruano Estadounidense. Vallejo emigró a Estados Unidos en 1964, donde reside actualmente en Allentown, Pensilvania. Con frecuencia trabaja con </a:t>
            </a:r>
            <a:r>
              <a:rPr lang="es-ES" sz="2200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Julie</a:t>
            </a:r>
            <a:r>
              <a:rPr lang="es-ES" sz="2200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Bell, su esposa, pintora y modelo.</a:t>
            </a:r>
            <a:endParaRPr lang="es-ES" sz="2200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4000">
        <p:split orient="vert"/>
      </p:transition>
    </mc:Choice>
    <mc:Fallback>
      <p:transition spd="slow" advTm="5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6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01 time_city_by_engendrarte-d5r7fai.jpg"/>
          <p:cNvPicPr>
            <a:picLocks noChangeAspect="1"/>
          </p:cNvPicPr>
          <p:nvPr/>
        </p:nvPicPr>
        <p:blipFill>
          <a:blip r:embed="rId3" cstate="print"/>
          <a:srcRect t="50000" r="50000"/>
          <a:stretch>
            <a:fillRect/>
          </a:stretch>
        </p:blipFill>
        <p:spPr bwMode="auto">
          <a:xfrm>
            <a:off x="0" y="2857500"/>
            <a:ext cx="4572000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Imagen" descr="01 time_city_by_engendrarte-d5r7fai.jpg"/>
          <p:cNvPicPr>
            <a:picLocks noChangeAspect="1"/>
          </p:cNvPicPr>
          <p:nvPr/>
        </p:nvPicPr>
        <p:blipFill>
          <a:blip r:embed="rId3" cstate="print"/>
          <a:srcRect r="50000" b="50000"/>
          <a:stretch>
            <a:fillRect/>
          </a:stretch>
        </p:blipFill>
        <p:spPr bwMode="auto">
          <a:xfrm>
            <a:off x="0" y="-238125"/>
            <a:ext cx="45720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 descr="01 time_city_by_engendrarte-d5r7fai.jpg"/>
          <p:cNvPicPr>
            <a:picLocks noChangeAspect="1"/>
          </p:cNvPicPr>
          <p:nvPr/>
        </p:nvPicPr>
        <p:blipFill>
          <a:blip r:embed="rId3" cstate="print"/>
          <a:srcRect l="50000" t="50000"/>
          <a:stretch>
            <a:fillRect/>
          </a:stretch>
        </p:blipFill>
        <p:spPr bwMode="auto">
          <a:xfrm>
            <a:off x="4572000" y="2857500"/>
            <a:ext cx="4572000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 descr="E:\MIS COSAS\DOCUMENTOS ANA\PAISAJES\MONTAÑAS\portitsa_canyon_by_pestilence-d2y011e.jpg"/>
          <p:cNvPicPr>
            <a:picLocks noChangeAspect="1" noChangeArrowheads="1"/>
          </p:cNvPicPr>
          <p:nvPr/>
        </p:nvPicPr>
        <p:blipFill>
          <a:blip r:embed="rId3" cstate="print"/>
          <a:srcRect l="50000" b="49907"/>
          <a:stretch>
            <a:fillRect/>
          </a:stretch>
        </p:blipFill>
        <p:spPr bwMode="auto">
          <a:xfrm>
            <a:off x="4572000" y="-238844"/>
            <a:ext cx="457200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Luna"/>
          <p:cNvSpPr/>
          <p:nvPr/>
        </p:nvSpPr>
        <p:spPr>
          <a:xfrm rot="13290098">
            <a:off x="1244600" y="757238"/>
            <a:ext cx="2749550" cy="1841500"/>
          </a:xfrm>
          <a:prstGeom prst="moon">
            <a:avLst>
              <a:gd name="adj" fmla="val 18393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" name="2 Luna"/>
          <p:cNvSpPr/>
          <p:nvPr/>
        </p:nvSpPr>
        <p:spPr>
          <a:xfrm rot="19620462">
            <a:off x="4994275" y="538163"/>
            <a:ext cx="2941638" cy="2019300"/>
          </a:xfrm>
          <a:prstGeom prst="moon">
            <a:avLst>
              <a:gd name="adj" fmla="val 17533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Luna"/>
          <p:cNvSpPr/>
          <p:nvPr/>
        </p:nvSpPr>
        <p:spPr>
          <a:xfrm rot="8736296">
            <a:off x="1017588" y="3036888"/>
            <a:ext cx="3005137" cy="1905000"/>
          </a:xfrm>
          <a:prstGeom prst="moon">
            <a:avLst>
              <a:gd name="adj" fmla="val 18292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Luna"/>
          <p:cNvSpPr/>
          <p:nvPr/>
        </p:nvSpPr>
        <p:spPr>
          <a:xfrm rot="2345729">
            <a:off x="4735513" y="3044825"/>
            <a:ext cx="2776537" cy="1849438"/>
          </a:xfrm>
          <a:prstGeom prst="moon">
            <a:avLst>
              <a:gd name="adj" fmla="val 17662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Luna"/>
          <p:cNvSpPr/>
          <p:nvPr/>
        </p:nvSpPr>
        <p:spPr>
          <a:xfrm rot="13290098">
            <a:off x="1133475" y="608013"/>
            <a:ext cx="2282825" cy="1595437"/>
          </a:xfrm>
          <a:prstGeom prst="moon">
            <a:avLst>
              <a:gd name="adj" fmla="val 17560"/>
            </a:avLst>
          </a:prstGeom>
          <a:noFill/>
          <a:ln w="381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rot="13290098">
            <a:off x="1101725" y="512763"/>
            <a:ext cx="1830388" cy="1370012"/>
          </a:xfrm>
          <a:prstGeom prst="moon">
            <a:avLst>
              <a:gd name="adj" fmla="val 17560"/>
            </a:avLst>
          </a:prstGeom>
          <a:noFill/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Luna"/>
          <p:cNvSpPr/>
          <p:nvPr/>
        </p:nvSpPr>
        <p:spPr>
          <a:xfrm rot="19554271">
            <a:off x="5626100" y="576263"/>
            <a:ext cx="2282825" cy="1592262"/>
          </a:xfrm>
          <a:prstGeom prst="moon">
            <a:avLst>
              <a:gd name="adj" fmla="val 17560"/>
            </a:avLst>
          </a:prstGeom>
          <a:noFill/>
          <a:ln w="381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Luna"/>
          <p:cNvSpPr/>
          <p:nvPr/>
        </p:nvSpPr>
        <p:spPr>
          <a:xfrm rot="19404489">
            <a:off x="6167438" y="498475"/>
            <a:ext cx="1830387" cy="1371600"/>
          </a:xfrm>
          <a:prstGeom prst="moon">
            <a:avLst>
              <a:gd name="adj" fmla="val 17560"/>
            </a:avLst>
          </a:prstGeom>
          <a:noFill/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Luna"/>
          <p:cNvSpPr/>
          <p:nvPr/>
        </p:nvSpPr>
        <p:spPr>
          <a:xfrm rot="8746212">
            <a:off x="1022350" y="3286125"/>
            <a:ext cx="2282825" cy="1701800"/>
          </a:xfrm>
          <a:prstGeom prst="moon">
            <a:avLst>
              <a:gd name="adj" fmla="val 14155"/>
            </a:avLst>
          </a:prstGeom>
          <a:noFill/>
          <a:ln w="381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Luna"/>
          <p:cNvSpPr/>
          <p:nvPr/>
        </p:nvSpPr>
        <p:spPr>
          <a:xfrm rot="8944796">
            <a:off x="1006475" y="3568700"/>
            <a:ext cx="1831975" cy="1371600"/>
          </a:xfrm>
          <a:prstGeom prst="moon">
            <a:avLst>
              <a:gd name="adj" fmla="val 17560"/>
            </a:avLst>
          </a:prstGeom>
          <a:noFill/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Luna"/>
          <p:cNvSpPr/>
          <p:nvPr/>
        </p:nvSpPr>
        <p:spPr>
          <a:xfrm rot="2317560">
            <a:off x="5348288" y="3395663"/>
            <a:ext cx="2282825" cy="1593850"/>
          </a:xfrm>
          <a:prstGeom prst="moon">
            <a:avLst>
              <a:gd name="adj" fmla="val 17560"/>
            </a:avLst>
          </a:prstGeom>
          <a:noFill/>
          <a:ln w="381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Luna"/>
          <p:cNvSpPr/>
          <p:nvPr/>
        </p:nvSpPr>
        <p:spPr>
          <a:xfrm rot="2206474">
            <a:off x="5881688" y="3713163"/>
            <a:ext cx="1831975" cy="1371600"/>
          </a:xfrm>
          <a:prstGeom prst="moon">
            <a:avLst>
              <a:gd name="adj" fmla="val 17560"/>
            </a:avLst>
          </a:prstGeom>
          <a:noFill/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187451" y="5160963"/>
            <a:ext cx="6956450" cy="369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Luis Royo nació en Olalla, un pequeño pueblo de Teruel, España.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6000">
        <p:split/>
        <p:sndAc>
          <p:stSnd loop="1">
            <p:snd r:embed="rId2" name="Variadas.wav"/>
          </p:stSnd>
        </p:sndAc>
      </p:transition>
    </mc:Choice>
    <mc:Fallback xmlns="">
      <p:transition spd="slow" advTm="16000">
        <p:split/>
        <p:sndAc>
          <p:stSnd loop="1">
            <p:snd r:embed="rId4" name="Varia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 cstate="print"/>
          <a:srcRect r="87800"/>
          <a:stretch>
            <a:fillRect/>
          </a:stretch>
        </p:blipFill>
        <p:spPr bwMode="auto">
          <a:xfrm>
            <a:off x="0" y="0"/>
            <a:ext cx="1115616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 cstate="print"/>
          <a:srcRect l="12200" r="75200"/>
          <a:stretch>
            <a:fillRect/>
          </a:stretch>
        </p:blipFill>
        <p:spPr bwMode="auto">
          <a:xfrm>
            <a:off x="1115616" y="0"/>
            <a:ext cx="115212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 cstate="print"/>
          <a:srcRect l="24800" r="62600"/>
          <a:stretch>
            <a:fillRect/>
          </a:stretch>
        </p:blipFill>
        <p:spPr bwMode="auto">
          <a:xfrm>
            <a:off x="2267744" y="0"/>
            <a:ext cx="115212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 cstate="print"/>
          <a:srcRect l="37400" r="50000"/>
          <a:stretch>
            <a:fillRect/>
          </a:stretch>
        </p:blipFill>
        <p:spPr bwMode="auto">
          <a:xfrm>
            <a:off x="3419872" y="0"/>
            <a:ext cx="115212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 cstate="print"/>
          <a:srcRect l="50000" r="37400"/>
          <a:stretch>
            <a:fillRect/>
          </a:stretch>
        </p:blipFill>
        <p:spPr bwMode="auto">
          <a:xfrm>
            <a:off x="4572000" y="0"/>
            <a:ext cx="1152128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 cstate="print"/>
          <a:srcRect l="62600" r="24800"/>
          <a:stretch>
            <a:fillRect/>
          </a:stretch>
        </p:blipFill>
        <p:spPr bwMode="auto">
          <a:xfrm>
            <a:off x="5724128" y="0"/>
            <a:ext cx="115212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 cstate="print"/>
          <a:srcRect l="75200" r="12200"/>
          <a:stretch>
            <a:fillRect/>
          </a:stretch>
        </p:blipFill>
        <p:spPr bwMode="auto">
          <a:xfrm>
            <a:off x="6876256" y="0"/>
            <a:ext cx="115212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 cstate="print"/>
          <a:srcRect l="87800"/>
          <a:stretch>
            <a:fillRect/>
          </a:stretch>
        </p:blipFill>
        <p:spPr bwMode="auto">
          <a:xfrm>
            <a:off x="8028384" y="0"/>
            <a:ext cx="1115616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611189" y="4873625"/>
            <a:ext cx="7604150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Poco después de su nacimiento, la familia Royo se trasladó a Zaragoza, donde por primera vez empieza la escuela.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:wipe/>
      </p:transition>
    </mc:Choice>
    <mc:Fallback xmlns="">
      <p:transition spd="slow" advTm="19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029" y="0"/>
            <a:ext cx="9141971" cy="5715000"/>
          </a:xfrm>
          <a:prstGeom prst="frame">
            <a:avLst>
              <a:gd name="adj1" fmla="val 8426"/>
            </a:avLst>
          </a:prstGeom>
          <a:noFill/>
          <a:ln w="38100">
            <a:solidFill>
              <a:schemeClr val="tx1"/>
            </a:solidFill>
          </a:ln>
        </p:spPr>
      </p:pic>
      <p:pic>
        <p:nvPicPr>
          <p:cNvPr id="4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93D250"/>
              </a:clrFrom>
              <a:clrTo>
                <a:srgbClr val="93D25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028" y="0"/>
            <a:ext cx="9141972" cy="5715000"/>
          </a:xfrm>
          <a:prstGeom prst="frame">
            <a:avLst>
              <a:gd name="adj1" fmla="val 9352"/>
            </a:avLst>
          </a:prstGeom>
          <a:noFill/>
          <a:ln w="38100">
            <a:solidFill>
              <a:schemeClr val="tx1"/>
            </a:solidFill>
          </a:ln>
        </p:spPr>
      </p:pic>
      <p:pic>
        <p:nvPicPr>
          <p:cNvPr id="5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7131A1"/>
              </a:clrFrom>
              <a:clrTo>
                <a:srgbClr val="7131A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029" y="0"/>
            <a:ext cx="9141971" cy="5715000"/>
          </a:xfrm>
          <a:prstGeom prst="frame">
            <a:avLst>
              <a:gd name="adj1" fmla="val 9352"/>
            </a:avLst>
          </a:prstGeom>
          <a:noFill/>
          <a:ln w="381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958C55"/>
              </a:clrFrom>
              <a:clrTo>
                <a:srgbClr val="958C55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029" y="0"/>
            <a:ext cx="9141971" cy="5715000"/>
          </a:xfrm>
          <a:prstGeom prst="frame">
            <a:avLst>
              <a:gd name="adj1" fmla="val 8981"/>
            </a:avLst>
          </a:prstGeom>
          <a:noFill/>
          <a:ln w="381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uadroTexto"/>
          <p:cNvSpPr txBox="1"/>
          <p:nvPr/>
        </p:nvSpPr>
        <p:spPr>
          <a:xfrm>
            <a:off x="684213" y="4873625"/>
            <a:ext cx="7531125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Su punto de vista práctico, que adquirió de su familia económicamente humilde, le llevó a estudiar dibujo técnico para la construcción.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:wipe/>
      </p:transition>
    </mc:Choice>
    <mc:Fallback xmlns="">
      <p:transition spd="slow" advTm="2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7235825" y="0"/>
            <a:ext cx="1908175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ZZESPECTACULONOCHEENELHOTELNACIONAL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0"/>
            <a:ext cx="5327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1908175" y="193675"/>
            <a:ext cx="5327650" cy="5364163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124075" y="409575"/>
            <a:ext cx="4824413" cy="4968875"/>
          </a:xfrm>
          <a:prstGeom prst="rect">
            <a:avLst/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908175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692275" y="4945063"/>
            <a:ext cx="5451493" cy="6477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Pronto descubrió que las formas geométricas no le satisfacían plenamente.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:wipe dir="d"/>
      </p:transition>
    </mc:Choice>
    <mc:Fallback xmlns="">
      <p:transition spd="slow" advTm="1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8" grpId="0" animBg="1"/>
      <p:bldP spid="6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Ana María\Escritorio\negri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71513"/>
            <a:ext cx="9144000" cy="698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negri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71513"/>
            <a:ext cx="9144000" cy="698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258888" y="4802188"/>
            <a:ext cx="6742136" cy="7080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Boris Vallejo dibuja casi exclusivamente para los géneros fantásticos y eróticos.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54502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47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979613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164388" y="0"/>
            <a:ext cx="1979612" cy="5715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979613" y="0"/>
            <a:ext cx="5184775" cy="5715000"/>
          </a:xfrm>
          <a:prstGeom prst="rect">
            <a:avLst/>
          </a:prstGeom>
          <a:solidFill>
            <a:schemeClr val="tx2">
              <a:lumMod val="50000"/>
              <a:alpha val="6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643042" y="4643450"/>
            <a:ext cx="602458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Sus dibujos han ilustrado la portada de docenas de obras de ciencia ficción y han sido presentados en unas series de calendarios que se han convertido en 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best-sellers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3000">
        <p14:vortex dir="d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1835150" cy="5715000"/>
          </a:xfrm>
          <a:prstGeom prst="rect">
            <a:avLst/>
          </a:prstGeom>
          <a:gradFill flip="none" rotWithShape="1">
            <a:gsLst>
              <a:gs pos="0">
                <a:srgbClr val="BCBBA0">
                  <a:shade val="30000"/>
                  <a:satMod val="115000"/>
                </a:srgbClr>
              </a:gs>
              <a:gs pos="50000">
                <a:srgbClr val="BCBBA0">
                  <a:shade val="67500"/>
                  <a:satMod val="115000"/>
                </a:srgbClr>
              </a:gs>
              <a:gs pos="100000">
                <a:srgbClr val="BCBB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Interior4 LA SALA PRINCIPAL CONTIENE ADEMAS DE LOS CENOTAFIOS DE MUNTAZ Y SHA  JAHAN OBRAS MAESTRAS DE ARTESANIA VIRTUALMENTE SIN PRECEDENTES EN 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006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835150" y="0"/>
            <a:ext cx="5400675" cy="5715000"/>
          </a:xfrm>
          <a:prstGeom prst="rect">
            <a:avLst/>
          </a:prstGeom>
          <a:solidFill>
            <a:schemeClr val="tx2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835150" y="0"/>
            <a:ext cx="5400675" cy="5715000"/>
          </a:xfrm>
          <a:prstGeom prst="rect">
            <a:avLst/>
          </a:prstGeom>
          <a:solidFill>
            <a:schemeClr val="tx2">
              <a:lumMod val="2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235825" y="0"/>
            <a:ext cx="1908175" cy="5715000"/>
          </a:xfrm>
          <a:prstGeom prst="rect">
            <a:avLst/>
          </a:prstGeom>
          <a:gradFill flip="none" rotWithShape="1">
            <a:gsLst>
              <a:gs pos="0">
                <a:srgbClr val="BCBBA0">
                  <a:shade val="30000"/>
                  <a:satMod val="115000"/>
                </a:srgbClr>
              </a:gs>
              <a:gs pos="50000">
                <a:srgbClr val="BCBBA0">
                  <a:shade val="67500"/>
                  <a:satMod val="115000"/>
                </a:srgbClr>
              </a:gs>
              <a:gs pos="100000">
                <a:srgbClr val="BCBB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476375" y="4873625"/>
            <a:ext cx="5953145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Vallejo ha creado póster para películas, como 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Barbarian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Queen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 and 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National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Lampoon's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Vacation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17000">
        <p15:prstTrans prst="prestig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537468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1588"/>
            <a:ext cx="5616575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715250" y="0"/>
            <a:ext cx="1428750" cy="571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763713" y="0"/>
            <a:ext cx="5616575" cy="5715000"/>
          </a:xfrm>
          <a:prstGeom prst="rect">
            <a:avLst/>
          </a:prstGeom>
          <a:solidFill>
            <a:schemeClr val="bg2">
              <a:lumMod val="60000"/>
              <a:lumOff val="40000"/>
              <a:alpha val="6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380288" y="0"/>
            <a:ext cx="1763712" cy="5715000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1763713" cy="5715000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rect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28728" y="4572012"/>
            <a:ext cx="6643734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Luis Royo, comenzó a estudiar pintura, decoración y diseño de interiores en la Escuela Industrial y la Escuela de Artes Aplicadas.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20000">
        <p15:prstTrans prst="prestig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6875463" y="0"/>
            <a:ext cx="2268537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P5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606925" cy="5715000"/>
          </a:xfrm>
          <a:prstGeom prst="rect">
            <a:avLst/>
          </a:prstGeom>
          <a:noFill/>
          <a:ln w="228600" cap="sq" cmpd="thickThin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2268538" y="0"/>
            <a:ext cx="4606925" cy="5715000"/>
          </a:xfrm>
          <a:prstGeom prst="rect">
            <a:avLst/>
          </a:prstGeom>
          <a:solidFill>
            <a:schemeClr val="bg2">
              <a:lumMod val="40000"/>
              <a:lumOff val="60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268538" y="0"/>
            <a:ext cx="4606925" cy="5557838"/>
          </a:xfrm>
          <a:prstGeom prst="rect">
            <a:avLst/>
          </a:prstGeom>
          <a:solidFill>
            <a:schemeClr val="accent6">
              <a:lumMod val="40000"/>
              <a:lumOff val="60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2268538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714481" y="4929202"/>
            <a:ext cx="5429288" cy="64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se combinó con diferentes trabajos en diseño de interiores y decoración de estudios en 1970 y 1971.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:blinds/>
      </p:transition>
    </mc:Choice>
    <mc:Fallback xmlns="">
      <p:transition spd="slow" advTm="18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42cc11810a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79613" y="0"/>
            <a:ext cx="5184775" cy="5715000"/>
          </a:xfrm>
        </p:spPr>
      </p:pic>
      <p:sp>
        <p:nvSpPr>
          <p:cNvPr id="6" name="5 Rectángulo"/>
          <p:cNvSpPr/>
          <p:nvPr/>
        </p:nvSpPr>
        <p:spPr>
          <a:xfrm flipH="1">
            <a:off x="971550" y="0"/>
            <a:ext cx="1008063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71550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 flipH="1">
            <a:off x="7164388" y="0"/>
            <a:ext cx="1008062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172450" y="0"/>
            <a:ext cx="971550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Lágrima"/>
          <p:cNvSpPr/>
          <p:nvPr/>
        </p:nvSpPr>
        <p:spPr>
          <a:xfrm rot="18937742" flipH="1" flipV="1">
            <a:off x="-3811224" y="1853950"/>
            <a:ext cx="49957" cy="42554"/>
          </a:xfrm>
          <a:prstGeom prst="teardrop">
            <a:avLst>
              <a:gd name="adj" fmla="val 114567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Lágrima"/>
          <p:cNvSpPr/>
          <p:nvPr/>
        </p:nvSpPr>
        <p:spPr>
          <a:xfrm rot="20689045" flipV="1">
            <a:off x="12034245" y="-32444"/>
            <a:ext cx="45719" cy="38099"/>
          </a:xfrm>
          <a:prstGeom prst="teardrop">
            <a:avLst>
              <a:gd name="adj" fmla="val 114567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Lágrima"/>
          <p:cNvSpPr/>
          <p:nvPr/>
        </p:nvSpPr>
        <p:spPr>
          <a:xfrm rot="16871572" flipV="1">
            <a:off x="-2630390" y="-21219"/>
            <a:ext cx="38099" cy="68699"/>
          </a:xfrm>
          <a:prstGeom prst="teardrop">
            <a:avLst>
              <a:gd name="adj" fmla="val 114567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Lágrima"/>
          <p:cNvSpPr/>
          <p:nvPr/>
        </p:nvSpPr>
        <p:spPr>
          <a:xfrm rot="19055765">
            <a:off x="-7570725" y="372561"/>
            <a:ext cx="5050822" cy="4509053"/>
          </a:xfrm>
          <a:prstGeom prst="teardrop">
            <a:avLst>
              <a:gd name="adj" fmla="val 114567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1979613" y="0"/>
            <a:ext cx="5184775" cy="57150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1979613" y="0"/>
            <a:ext cx="5184775" cy="5715000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979613" y="0"/>
            <a:ext cx="5184775" cy="5715000"/>
          </a:xfrm>
          <a:prstGeom prst="rect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339975" y="4945063"/>
            <a:ext cx="4751388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este tiempo también combinó su actividad laboral con la pintura.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6000">
        <p:blinds/>
      </p:transition>
    </mc:Choice>
    <mc:Fallback xmlns="">
      <p:transition spd="slow" advTm="16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20" grpId="0" animBg="1"/>
      <p:bldP spid="17" grpId="0" animBg="1"/>
      <p:bldP spid="19" grpId="0" animBg="1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-166688"/>
            <a:ext cx="4572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-166688"/>
            <a:ext cx="4572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CCCCCC"/>
              </a:clrFrom>
              <a:clrTo>
                <a:srgbClr val="CCCCCC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526" y="1710"/>
            <a:ext cx="9134475" cy="5713291"/>
          </a:xfrm>
          <a:prstGeom prst="flowChartExtract">
            <a:avLst/>
          </a:prstGeom>
          <a:solidFill>
            <a:schemeClr val="tx2">
              <a:lumMod val="75000"/>
              <a:alpha val="60000"/>
            </a:schemeClr>
          </a:solidFill>
          <a:ln w="38100">
            <a:solidFill>
              <a:schemeClr val="tx2">
                <a:lumMod val="9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526" y="0"/>
            <a:ext cx="9134475" cy="5715000"/>
          </a:xfrm>
          <a:prstGeom prst="flowChartMerge">
            <a:avLst/>
          </a:prstGeom>
          <a:solidFill>
            <a:schemeClr val="tx2">
              <a:lumMod val="75000"/>
              <a:alpha val="60000"/>
            </a:schemeClr>
          </a:solidFill>
          <a:ln w="38100">
            <a:solidFill>
              <a:schemeClr val="tx2">
                <a:lumMod val="9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611188" y="4657725"/>
            <a:ext cx="81375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Influenciado por las revueltas estudiantiles de mayo de 1968 en Francia pintó cuadros de gran formato con temas sociales y realizó exposiciones de 1972 a 1977.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shred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jerconflo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1150"/>
            <a:ext cx="91440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mujerconflores.jpg"/>
          <p:cNvPicPr>
            <a:picLocks noChangeAspect="1"/>
          </p:cNvPicPr>
          <p:nvPr/>
        </p:nvPicPr>
        <p:blipFill>
          <a:blip r:embed="rId2" cstate="print"/>
          <a:srcRect r="50023" b="50046"/>
          <a:stretch>
            <a:fillRect/>
          </a:stretch>
        </p:blipFill>
        <p:spPr bwMode="auto">
          <a:xfrm>
            <a:off x="4763" y="-311150"/>
            <a:ext cx="4567237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mujerconflores.jpg"/>
          <p:cNvPicPr>
            <a:picLocks noChangeAspect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-311150"/>
            <a:ext cx="457200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ujerconflores.jpg"/>
          <p:cNvPicPr>
            <a:picLocks noChangeAspect="1"/>
          </p:cNvPicPr>
          <p:nvPr/>
        </p:nvPicPr>
        <p:blipFill>
          <a:blip r:embed="rId2" cstate="print"/>
          <a:srcRect l="50023" t="50046"/>
          <a:stretch>
            <a:fillRect/>
          </a:stretch>
        </p:blipFill>
        <p:spPr bwMode="auto">
          <a:xfrm>
            <a:off x="4572000" y="2857500"/>
            <a:ext cx="4567238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mujerconflores.jpg"/>
          <p:cNvPicPr>
            <a:picLocks noChangeAspect="1"/>
          </p:cNvPicPr>
          <p:nvPr/>
        </p:nvPicPr>
        <p:blipFill>
          <a:blip r:embed="rId2" cstate="print"/>
          <a:srcRect t="50046" r="50023"/>
          <a:stretch>
            <a:fillRect/>
          </a:stretch>
        </p:blipFill>
        <p:spPr bwMode="auto">
          <a:xfrm>
            <a:off x="4763" y="2857500"/>
            <a:ext cx="4567237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mujerconflo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1150"/>
            <a:ext cx="91440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900113" y="4873625"/>
            <a:ext cx="7029473" cy="6477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Vallejo tiene dos hijos de un matrimonio anterior, uno de los cuales,                              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Dórian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Vallejo, también ha trabajado en el género de fantasía.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shred dir="out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Documents and Settings\Ana María\Mis documentos\naturalez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-598884"/>
            <a:ext cx="9324975" cy="6769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Arco de bloque"/>
          <p:cNvSpPr/>
          <p:nvPr/>
        </p:nvSpPr>
        <p:spPr>
          <a:xfrm rot="5400000">
            <a:off x="5447507" y="-357981"/>
            <a:ext cx="2641600" cy="3671887"/>
          </a:xfrm>
          <a:prstGeom prst="blockArc">
            <a:avLst>
              <a:gd name="adj1" fmla="val 10801916"/>
              <a:gd name="adj2" fmla="val 21386851"/>
              <a:gd name="adj3" fmla="val 8334"/>
            </a:avLst>
          </a:prstGeom>
          <a:noFill/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5400000">
            <a:off x="1060450" y="-352424"/>
            <a:ext cx="2701925" cy="3600450"/>
          </a:xfrm>
          <a:prstGeom prst="blockArc">
            <a:avLst>
              <a:gd name="adj1" fmla="val 10823328"/>
              <a:gd name="adj2" fmla="val 21489985"/>
              <a:gd name="adj3" fmla="val 6040"/>
            </a:avLst>
          </a:prstGeom>
          <a:noFill/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5400000">
            <a:off x="1091406" y="2497932"/>
            <a:ext cx="2640013" cy="3600450"/>
          </a:xfrm>
          <a:prstGeom prst="blockArc">
            <a:avLst>
              <a:gd name="adj1" fmla="val 10768302"/>
              <a:gd name="adj2" fmla="val 21485642"/>
              <a:gd name="adj3" fmla="val 7231"/>
            </a:avLst>
          </a:prstGeom>
          <a:noFill/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5400000">
            <a:off x="5478363" y="2383185"/>
            <a:ext cx="2579688" cy="3816350"/>
          </a:xfrm>
          <a:prstGeom prst="blockArc">
            <a:avLst>
              <a:gd name="adj1" fmla="val 10845365"/>
              <a:gd name="adj2" fmla="val 21263854"/>
              <a:gd name="adj3" fmla="val 7468"/>
            </a:avLst>
          </a:prstGeom>
          <a:noFill/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 rot="16200000">
            <a:off x="5447507" y="-357981"/>
            <a:ext cx="2641600" cy="3671887"/>
          </a:xfrm>
          <a:prstGeom prst="blockArc">
            <a:avLst>
              <a:gd name="adj1" fmla="val 10815172"/>
              <a:gd name="adj2" fmla="val 21517560"/>
              <a:gd name="adj3" fmla="val 8376"/>
            </a:avLst>
          </a:prstGeom>
          <a:noFill/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 rot="16200000">
            <a:off x="5586884" y="2346673"/>
            <a:ext cx="2579688" cy="3889375"/>
          </a:xfrm>
          <a:prstGeom prst="blockArc">
            <a:avLst>
              <a:gd name="adj1" fmla="val 10762504"/>
              <a:gd name="adj2" fmla="val 21265463"/>
              <a:gd name="adj3" fmla="val 7798"/>
            </a:avLst>
          </a:prstGeom>
          <a:noFill/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 rot="16200000">
            <a:off x="1127919" y="2461419"/>
            <a:ext cx="2640013" cy="3673475"/>
          </a:xfrm>
          <a:prstGeom prst="blockArc">
            <a:avLst>
              <a:gd name="adj1" fmla="val 10804590"/>
              <a:gd name="adj2" fmla="val 21413752"/>
              <a:gd name="adj3" fmla="val 7262"/>
            </a:avLst>
          </a:prstGeom>
          <a:noFill/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 rot="16200000">
            <a:off x="1096963" y="-388937"/>
            <a:ext cx="2701925" cy="3673475"/>
          </a:xfrm>
          <a:prstGeom prst="blockArc">
            <a:avLst>
              <a:gd name="adj1" fmla="val 10839416"/>
              <a:gd name="adj2" fmla="val 21487988"/>
              <a:gd name="adj3" fmla="val 6824"/>
            </a:avLst>
          </a:prstGeom>
          <a:noFill/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68313" y="5068888"/>
            <a:ext cx="7246959" cy="64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dibujos de Vallejo muestran típicamente a dioses, monstruos y/o musculados bárbaros (hombres o mujeres) en plena batalla.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14:ripple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CA6E6C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SONRISAS-DESDE-LA--------INDIA-2-we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513" y="0"/>
            <a:ext cx="4752975" cy="5715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12 Rectángulo"/>
          <p:cNvSpPr/>
          <p:nvPr/>
        </p:nvSpPr>
        <p:spPr>
          <a:xfrm>
            <a:off x="2195513" y="0"/>
            <a:ext cx="4752975" cy="5715000"/>
          </a:xfrm>
          <a:prstGeom prst="rect">
            <a:avLst/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Elipse"/>
          <p:cNvSpPr/>
          <p:nvPr/>
        </p:nvSpPr>
        <p:spPr>
          <a:xfrm>
            <a:off x="6948488" y="1057275"/>
            <a:ext cx="2195512" cy="378142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Elipse"/>
          <p:cNvSpPr/>
          <p:nvPr/>
        </p:nvSpPr>
        <p:spPr>
          <a:xfrm>
            <a:off x="0" y="1057275"/>
            <a:ext cx="2195513" cy="378142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000232" y="4929202"/>
            <a:ext cx="49688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Muchas de las figuras masculinas se basan en el propio Vallejo.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688916147_4b728d1b1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133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979613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92950" y="0"/>
            <a:ext cx="2051050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79613" y="0"/>
            <a:ext cx="5113337" cy="5715000"/>
          </a:xfrm>
          <a:prstGeom prst="rect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051050" y="4873625"/>
            <a:ext cx="496887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Mientras que muchas de las femeninas se basan en su esposa.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:checker dir="vert"/>
      </p:transition>
    </mc:Choice>
    <mc:Fallback xmlns="">
      <p:transition spd="slow" advTm="14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10101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49688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051050" cy="57150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19925" y="0"/>
            <a:ext cx="2124075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P10101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49688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1000100" y="4929202"/>
            <a:ext cx="6886598" cy="64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descubrimiento de cómics para adultos con la obra de artistas como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Enki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Bilal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Moebius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en 1978 cautivó a Luis Royo.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9000">
        <p:checker dir="vert"/>
      </p:transition>
    </mc:Choice>
    <mc:Fallback xmlns="">
      <p:transition spd="slow" advTm="19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688916147_4b728d1b1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0419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051050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92950" y="0"/>
            <a:ext cx="2051050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051050" y="0"/>
            <a:ext cx="5041900" cy="5715000"/>
          </a:xfrm>
          <a:prstGeom prst="rect">
            <a:avLst/>
          </a:prstGeom>
          <a:solidFill>
            <a:schemeClr val="accent6">
              <a:lumMod val="50000"/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547813" y="4657725"/>
            <a:ext cx="6096021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empezó a dibujar historietas para diferentes fanzines y cómics que expone en el Salón del Cómic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Angoulême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1980.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19000">
        <p15:prstTrans prst="wind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857947689_6103ea050f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47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Anillo"/>
          <p:cNvSpPr/>
          <p:nvPr/>
        </p:nvSpPr>
        <p:spPr>
          <a:xfrm flipH="1">
            <a:off x="11287171" y="2440778"/>
            <a:ext cx="45719" cy="59532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1287172" y="3512348"/>
            <a:ext cx="71438" cy="3809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825" y="4286250"/>
            <a:ext cx="1441450" cy="1428750"/>
          </a:xfrm>
          <a:prstGeom prst="donut">
            <a:avLst>
              <a:gd name="adj" fmla="val 14524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214742" y="-1012058"/>
            <a:ext cx="71438" cy="38099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25000" lnSpcReduction="20000"/>
          </a:bodyPr>
          <a:lstStyle/>
          <a:p>
            <a:pPr eaLnBrk="1" hangingPunct="1">
              <a:lnSpc>
                <a:spcPct val="60000"/>
              </a:lnSpc>
            </a:pPr>
            <a:endParaRPr lang="es-ES" sz="200" smtClean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825" y="2917825"/>
            <a:ext cx="1512888" cy="1487488"/>
          </a:xfrm>
          <a:prstGeom prst="donut">
            <a:avLst>
              <a:gd name="adj" fmla="val 12472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429500" y="0"/>
            <a:ext cx="1463675" cy="1417638"/>
          </a:xfrm>
          <a:prstGeom prst="donut">
            <a:avLst>
              <a:gd name="adj" fmla="val 12472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0825" y="1477963"/>
            <a:ext cx="1512888" cy="1487487"/>
          </a:xfrm>
          <a:prstGeom prst="donut">
            <a:avLst>
              <a:gd name="adj" fmla="val 12472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50825" y="0"/>
            <a:ext cx="1535113" cy="1489075"/>
          </a:xfrm>
          <a:prstGeom prst="donut">
            <a:avLst>
              <a:gd name="adj" fmla="val 12472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429500" y="1417638"/>
            <a:ext cx="1463675" cy="1439862"/>
          </a:xfrm>
          <a:prstGeom prst="donut">
            <a:avLst>
              <a:gd name="adj" fmla="val 12472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429500" y="2857500"/>
            <a:ext cx="1463675" cy="1441450"/>
          </a:xfrm>
          <a:prstGeom prst="donut">
            <a:avLst>
              <a:gd name="adj" fmla="val 12472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429500" y="4298950"/>
            <a:ext cx="1463675" cy="1416050"/>
          </a:xfrm>
          <a:prstGeom prst="donut">
            <a:avLst>
              <a:gd name="adj" fmla="val 12472"/>
            </a:avLst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20" name="19 Imagen" descr="4857947689_6103ea050f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847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1979613" y="0"/>
            <a:ext cx="5184775" cy="5715000"/>
          </a:xfrm>
          <a:prstGeom prst="rect">
            <a:avLst/>
          </a:prstGeom>
          <a:solidFill>
            <a:srgbClr val="C09200">
              <a:alpha val="5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835150" y="4657725"/>
            <a:ext cx="54006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Boris Vallejo en sus últimas historias se inclina más hacia el lado erótico, aunque siguen conservando los temas de fantasía.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MIHRAB_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958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124075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19925" y="0"/>
            <a:ext cx="2124075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MEZQUITA_CATEDRAL_MIHRAB_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958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1908175" y="4873625"/>
            <a:ext cx="5449907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Boris también ha ilustrado para cubiertas, arte de la caja de vídeo y la publicidad cinematográfica.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8000">
        <p14:glitter dir="u" pattern="hexagon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136519916_e5beec314f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6799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268538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48488" y="0"/>
            <a:ext cx="2195512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5136519916_e5beec314f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6799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2268538" y="0"/>
            <a:ext cx="4679950" cy="5715000"/>
          </a:xfrm>
          <a:prstGeom prst="rect">
            <a:avLst/>
          </a:prstGeom>
          <a:solidFill>
            <a:schemeClr val="tx2">
              <a:lumMod val="2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000232" y="4572012"/>
            <a:ext cx="5378469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Luis Royo en 1979 dejó su trabajo de dibujante de decoración, a pesar de ya tener un hijo, para dedicarse enteramente a los cómics.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0000">
        <p14:glitter dir="u" pattern="hexagon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135054452_7dafe58c41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6069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0" y="0"/>
            <a:ext cx="2268538" cy="5715000"/>
          </a:xfrm>
          <a:prstGeom prst="frame">
            <a:avLst>
              <a:gd name="adj1" fmla="val 39364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877050" y="0"/>
            <a:ext cx="2266950" cy="5715000"/>
          </a:xfrm>
          <a:prstGeom prst="frame">
            <a:avLst>
              <a:gd name="adj1" fmla="val 39525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7" name="6 Imagen" descr="5135054452_7dafe58c41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6069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2268538" y="0"/>
            <a:ext cx="4606925" cy="5715000"/>
          </a:xfrm>
          <a:prstGeom prst="rect">
            <a:avLst/>
          </a:prstGeom>
          <a:solidFill>
            <a:schemeClr val="tx2">
              <a:lumMod val="25000"/>
              <a:alpha val="61961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000232" y="4643450"/>
            <a:ext cx="5237180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1981 y 1982 comienza a publicar en revistas, Comics Rambla internacional, y en ocasiones, en la revista El Víbora y en Heavy Metal.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:wedge/>
      </p:transition>
    </mc:Choice>
    <mc:Fallback xmlns="">
      <p:transition spd="slow" advTm="2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134455417_643997e945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958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124075" cy="5715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19925" y="0"/>
            <a:ext cx="2124075" cy="5715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5134455417_643997e945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958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2124075" y="0"/>
            <a:ext cx="4895850" cy="57150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835151" y="4657725"/>
            <a:ext cx="5165742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reunión en 1983 con Rafael Martínez, en el Salón del Cómic de Zaragoza, establecería su futuro profesional.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:wedge/>
      </p:transition>
    </mc:Choice>
    <mc:Fallback xmlns=""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fondohoj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-311150"/>
            <a:ext cx="993775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Medio marco"/>
          <p:cNvSpPr/>
          <p:nvPr/>
        </p:nvSpPr>
        <p:spPr>
          <a:xfrm rot="2667547">
            <a:off x="3540125" y="531813"/>
            <a:ext cx="1981200" cy="1974850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7030A0">
              <a:alpha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0" y="0"/>
            <a:ext cx="4500563" cy="2857500"/>
          </a:xfrm>
          <a:prstGeom prst="halfFrame">
            <a:avLst>
              <a:gd name="adj1" fmla="val 11127"/>
              <a:gd name="adj2" fmla="val 10708"/>
            </a:avLst>
          </a:prstGeom>
          <a:solidFill>
            <a:srgbClr val="7030A0">
              <a:alpha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5" name="24 Medio marco"/>
          <p:cNvSpPr/>
          <p:nvPr/>
        </p:nvSpPr>
        <p:spPr>
          <a:xfrm rot="13508278">
            <a:off x="3550444" y="3393282"/>
            <a:ext cx="1828800" cy="1738312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7030A0">
              <a:alpha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4500563" y="0"/>
            <a:ext cx="4643437" cy="2857500"/>
          </a:xfrm>
          <a:prstGeom prst="halfFrame">
            <a:avLst>
              <a:gd name="adj1" fmla="val 11127"/>
              <a:gd name="adj2" fmla="val 10708"/>
            </a:avLst>
          </a:prstGeom>
          <a:solidFill>
            <a:srgbClr val="7030A0">
              <a:alpha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4572000" y="2857500"/>
            <a:ext cx="4572000" cy="2857500"/>
          </a:xfrm>
          <a:prstGeom prst="halfFrame">
            <a:avLst>
              <a:gd name="adj1" fmla="val 11127"/>
              <a:gd name="adj2" fmla="val 10708"/>
            </a:avLst>
          </a:prstGeom>
          <a:solidFill>
            <a:srgbClr val="7030A0">
              <a:alpha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V="1">
            <a:off x="0" y="2857500"/>
            <a:ext cx="4500563" cy="2857500"/>
          </a:xfrm>
          <a:prstGeom prst="halfFrame">
            <a:avLst>
              <a:gd name="adj1" fmla="val 11127"/>
              <a:gd name="adj2" fmla="val 10708"/>
            </a:avLst>
          </a:prstGeom>
          <a:solidFill>
            <a:srgbClr val="7030A0">
              <a:alpha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1" name="20 Medio marco"/>
          <p:cNvSpPr/>
          <p:nvPr/>
        </p:nvSpPr>
        <p:spPr>
          <a:xfrm rot="18815499">
            <a:off x="2238375" y="1892300"/>
            <a:ext cx="1944688" cy="1944688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7030A0">
              <a:alpha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 rot="8278600">
            <a:off x="4802188" y="1882775"/>
            <a:ext cx="2024062" cy="1990725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7030A0">
              <a:alpha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827088" y="4586288"/>
            <a:ext cx="77771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trabajo despunta rápidamente y no se limita al territorio nacional. Sus imágenes se publican con frecuencia en los medios de comunicación extranjeros.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14:prism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E:\MIS COSAS\DOCUMENTOS ANA\PAISAJES\PRIMAVERA\PRIMAVERA-2\rio_lago3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28125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 descr="E:\MIS COSAS\DOCUMENTOS ANA\PAISAJES\PRIMAVERA\PRIMAVERA-2\rio_lago30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632625"/>
              </a:clrFrom>
              <a:clrTo>
                <a:srgbClr val="632625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5508104" y="1705372"/>
            <a:ext cx="2664296" cy="2616291"/>
          </a:xfrm>
          <a:prstGeom prst="donut">
            <a:avLst>
              <a:gd name="adj" fmla="val 14659"/>
            </a:avLst>
          </a:prstGeom>
          <a:solidFill>
            <a:schemeClr val="tx2">
              <a:lumMod val="50000"/>
              <a:alpha val="40000"/>
            </a:schemeClr>
          </a:solidFill>
          <a:ln w="3175">
            <a:solidFill>
              <a:schemeClr val="tx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3" descr="E:\MIS COSAS\DOCUMENTOS ANA\PAISAJES\PRIMAVERA\PRIMAVERA-2\rio_lago30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7131A1"/>
              </a:clrFrom>
              <a:clrTo>
                <a:srgbClr val="7131A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71600" y="1705372"/>
            <a:ext cx="2664296" cy="2616291"/>
          </a:xfrm>
          <a:prstGeom prst="donut">
            <a:avLst>
              <a:gd name="adj" fmla="val 14490"/>
            </a:avLst>
          </a:prstGeom>
          <a:solidFill>
            <a:schemeClr val="tx2">
              <a:lumMod val="50000"/>
              <a:alpha val="40000"/>
            </a:schemeClr>
          </a:solidFill>
          <a:ln w="3175">
            <a:solidFill>
              <a:schemeClr val="tx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Picture 3" descr="E:\MIS COSAS\DOCUMENTOS ANA\PAISAJES\PRIMAVERA\PRIMAVERA-2\rio_lago30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7131A1"/>
              </a:clrFrom>
              <a:clrTo>
                <a:srgbClr val="7131A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3203848" y="2929508"/>
            <a:ext cx="2592288" cy="2496276"/>
          </a:xfrm>
          <a:prstGeom prst="donut">
            <a:avLst>
              <a:gd name="adj" fmla="val 14110"/>
            </a:avLst>
          </a:prstGeom>
          <a:solidFill>
            <a:schemeClr val="tx2">
              <a:lumMod val="50000"/>
              <a:alpha val="40000"/>
            </a:schemeClr>
          </a:solidFill>
          <a:ln w="3175">
            <a:solidFill>
              <a:schemeClr val="tx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Picture 3" descr="E:\MIS COSAS\DOCUMENTOS ANA\PAISAJES\PRIMAVERA\PRIMAVERA-2\rio_lago301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7131A1"/>
              </a:clrFrom>
              <a:clrTo>
                <a:srgbClr val="7131A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3275856" y="697260"/>
            <a:ext cx="2592288" cy="2556284"/>
          </a:xfrm>
          <a:prstGeom prst="donut">
            <a:avLst>
              <a:gd name="adj" fmla="val 13709"/>
            </a:avLst>
          </a:prstGeom>
          <a:solidFill>
            <a:schemeClr val="tx2">
              <a:lumMod val="50000"/>
              <a:alpha val="40000"/>
            </a:schemeClr>
          </a:solidFill>
          <a:ln w="3175">
            <a:solidFill>
              <a:schemeClr val="tx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CuadroTexto"/>
          <p:cNvSpPr txBox="1"/>
          <p:nvPr/>
        </p:nvSpPr>
        <p:spPr>
          <a:xfrm>
            <a:off x="971550" y="4586288"/>
            <a:ext cx="7127875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producción cubre las portadas para editoriales de prestigio como </a:t>
            </a:r>
            <a:r>
              <a:rPr lang="es-ES" i="1" dirty="0" err="1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</a:t>
            </a:r>
            <a:r>
              <a:rPr lang="es-ES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Books</a:t>
            </a:r>
            <a:r>
              <a:rPr lang="es-ES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i="1" dirty="0" err="1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Berkley</a:t>
            </a:r>
            <a:r>
              <a:rPr lang="es-ES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Books</a:t>
            </a:r>
            <a:r>
              <a:rPr lang="es-ES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Avon, Warner </a:t>
            </a:r>
            <a:r>
              <a:rPr lang="es-ES" i="1" dirty="0" err="1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Books</a:t>
            </a:r>
            <a:r>
              <a:rPr lang="es-ES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Bantam </a:t>
            </a:r>
            <a:r>
              <a:rPr lang="es-ES" i="1" dirty="0" err="1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Books</a:t>
            </a:r>
            <a:r>
              <a:rPr lang="es-ES" i="1" dirty="0">
                <a:effectLst>
                  <a:glow rad="1016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otros.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Ana María\Escritorio\entreca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6688"/>
            <a:ext cx="914400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entreca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6688"/>
            <a:ext cx="914400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900113" y="4945063"/>
            <a:ext cx="75596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Revistas estadounidenses como Heavy Metal y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National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Lampoon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recurren a menudo a Luis Royo para sus ilustraciones de portada.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14:gallery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CAPILLA_SANTATERESA_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244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124075" cy="5715000"/>
          </a:xfrm>
          <a:prstGeom prst="rect">
            <a:avLst/>
          </a:prstGeom>
          <a:gradFill flip="none" rotWithShape="1">
            <a:gsLst>
              <a:gs pos="0">
                <a:srgbClr val="D5BF87">
                  <a:shade val="30000"/>
                  <a:satMod val="115000"/>
                </a:srgbClr>
              </a:gs>
              <a:gs pos="50000">
                <a:srgbClr val="D5BF87">
                  <a:shade val="67500"/>
                  <a:satMod val="115000"/>
                </a:srgbClr>
              </a:gs>
              <a:gs pos="100000">
                <a:srgbClr val="D5BF8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48488" y="0"/>
            <a:ext cx="2195512" cy="5715000"/>
          </a:xfrm>
          <a:prstGeom prst="rect">
            <a:avLst/>
          </a:prstGeom>
          <a:gradFill flip="none" rotWithShape="1">
            <a:gsLst>
              <a:gs pos="0">
                <a:srgbClr val="D5BF87">
                  <a:shade val="30000"/>
                  <a:satMod val="115000"/>
                </a:srgbClr>
              </a:gs>
              <a:gs pos="50000">
                <a:srgbClr val="D5BF87">
                  <a:shade val="67500"/>
                  <a:satMod val="115000"/>
                </a:srgbClr>
              </a:gs>
              <a:gs pos="100000">
                <a:srgbClr val="D5BF8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24075" y="0"/>
            <a:ext cx="4824413" cy="5715000"/>
          </a:xfrm>
          <a:prstGeom prst="rect">
            <a:avLst/>
          </a:prstGeom>
          <a:solidFill>
            <a:schemeClr val="tx2">
              <a:lumMod val="50000"/>
              <a:alpha val="6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051051" y="4657725"/>
            <a:ext cx="4592652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trabajo no se restringe sólo a portadas de revistas, también realiza carátulas para videojuegos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14:gallery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CAPILLA_SANTATERESA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958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2124075" cy="5715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19925" y="0"/>
            <a:ext cx="2124075" cy="5715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124075" y="0"/>
            <a:ext cx="4895850" cy="5715000"/>
          </a:xfrm>
          <a:prstGeom prst="rect">
            <a:avLst/>
          </a:prstGeom>
          <a:solidFill>
            <a:schemeClr val="accent6">
              <a:lumMod val="50000"/>
              <a:alpha val="6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195513" y="4791075"/>
            <a:ext cx="48974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1985, paralelamente a su trabajo como ilustrador, publicó un álbum de historietas de la serie de Rambla.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18000">
        <p15:prstTrans prst="peelOff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CAPILLA_SAGRARIO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7529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195513" cy="5715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48488" y="0"/>
            <a:ext cx="2195512" cy="5715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MEZQUITA_CATEDRAL_CAPILLA_SAGRARIO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7529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1643042" y="4929202"/>
            <a:ext cx="619283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1990, Se establece en una posición privilegiada en el mercado del arte y la ilustración internacional.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18000">
        <p15:prstTrans prst="peelOff" invX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CAPILLA_MAYOR_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17463"/>
            <a:ext cx="4895850" cy="568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124075" cy="5715000"/>
          </a:xfrm>
          <a:prstGeom prst="rect">
            <a:avLst/>
          </a:prstGeom>
          <a:gradFill flip="none" rotWithShape="1">
            <a:gsLst>
              <a:gs pos="0">
                <a:srgbClr val="CA6E6C">
                  <a:shade val="30000"/>
                  <a:satMod val="115000"/>
                </a:srgbClr>
              </a:gs>
              <a:gs pos="50000">
                <a:srgbClr val="CA6E6C">
                  <a:shade val="67500"/>
                  <a:satMod val="115000"/>
                </a:srgbClr>
              </a:gs>
              <a:gs pos="100000">
                <a:srgbClr val="CA6E6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19925" y="0"/>
            <a:ext cx="2124075" cy="5715000"/>
          </a:xfrm>
          <a:prstGeom prst="rect">
            <a:avLst/>
          </a:prstGeom>
          <a:gradFill flip="none" rotWithShape="1">
            <a:gsLst>
              <a:gs pos="0">
                <a:srgbClr val="CA6E6C">
                  <a:shade val="30000"/>
                  <a:satMod val="115000"/>
                </a:srgbClr>
              </a:gs>
              <a:gs pos="50000">
                <a:srgbClr val="CA6E6C">
                  <a:shade val="67500"/>
                  <a:satMod val="115000"/>
                </a:srgbClr>
              </a:gs>
              <a:gs pos="100000">
                <a:srgbClr val="CA6E6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MEZQUITA_CATEDRAL_CAPILLA_MAYOR_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17463"/>
            <a:ext cx="4895850" cy="568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2428860" y="4857764"/>
            <a:ext cx="4448189" cy="64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obra se recoge en libros y se empieza a editar en multitud de soportes.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:split/>
      </p:transition>
    </mc:Choice>
    <mc:Fallback xmlns="">
      <p:transition spd="slow" advTm="1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Ana María\Escritorio\CIELO\conmaripos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-166688"/>
            <a:ext cx="9136062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Ana María\Escritorio\CIELO\conmaripos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6688"/>
            <a:ext cx="914400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827089" y="4945063"/>
            <a:ext cx="7102498" cy="64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1992, se publica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Women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un álbum que reúne sus ilustraciones emblemáticas de aquélla década.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7000">
        <p:split/>
      </p:transition>
    </mc:Choice>
    <mc:Fallback xmlns="">
      <p:transition spd="slow" advTm="17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CCCCCC"/>
              </a:clrFrom>
              <a:clrTo>
                <a:srgbClr val="CCCCCC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526" y="1710"/>
            <a:ext cx="9134475" cy="5713291"/>
          </a:xfrm>
          <a:prstGeom prst="flowChartExtract">
            <a:avLst/>
          </a:prstGeom>
          <a:solidFill>
            <a:schemeClr val="bg2">
              <a:lumMod val="60000"/>
              <a:lumOff val="40000"/>
              <a:alpha val="67000"/>
            </a:schemeClr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526" y="1710"/>
            <a:ext cx="9134475" cy="5713290"/>
          </a:xfrm>
          <a:prstGeom prst="flowChartMerge">
            <a:avLst/>
          </a:prstGeom>
          <a:solidFill>
            <a:schemeClr val="bg2">
              <a:lumMod val="60000"/>
              <a:lumOff val="40000"/>
              <a:alpha val="67000"/>
            </a:schemeClr>
          </a:solidFill>
          <a:ln w="38100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1187450" y="4657725"/>
            <a:ext cx="69850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este libro ya es reconocido como un gran ilustrador y su preferencia por el dibujo de la figura femenina comenzó a emerger con claridad.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1000">
        <p:wipe/>
      </p:transition>
    </mc:Choice>
    <mc:Fallback xmlns="">
      <p:transition spd="slow" advTm="21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5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7938" y="0"/>
            <a:ext cx="9136062" cy="5746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1 Cheurón"/>
          <p:cNvSpPr/>
          <p:nvPr/>
        </p:nvSpPr>
        <p:spPr>
          <a:xfrm>
            <a:off x="-33338" y="0"/>
            <a:ext cx="9177338" cy="5799138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bg2">
              <a:lumMod val="75000"/>
              <a:alpha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10800000">
            <a:off x="0" y="0"/>
            <a:ext cx="9144000" cy="5715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bg2">
              <a:lumMod val="75000"/>
              <a:alpha val="6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331913" y="4945063"/>
            <a:ext cx="6240483" cy="64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un libro sorprendente para los amantes del cómic, que abarcaba una serie de géneros diferentes.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14:flip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 cstate="print"/>
          <a:srcRect b="66800"/>
          <a:stretch>
            <a:fillRect/>
          </a:stretch>
        </p:blipFill>
        <p:spPr bwMode="auto">
          <a:xfrm>
            <a:off x="0" y="-238125"/>
            <a:ext cx="914400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 cstate="print"/>
          <a:srcRect t="66800"/>
          <a:stretch>
            <a:fillRect/>
          </a:stretch>
        </p:blipFill>
        <p:spPr bwMode="auto">
          <a:xfrm>
            <a:off x="0" y="4010025"/>
            <a:ext cx="9144000" cy="213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 cstate="print"/>
          <a:srcRect t="33200" r="50000" b="33200"/>
          <a:stretch>
            <a:fillRect/>
          </a:stretch>
        </p:blipFill>
        <p:spPr bwMode="auto">
          <a:xfrm>
            <a:off x="0" y="1993900"/>
            <a:ext cx="45720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 cstate="print"/>
          <a:srcRect l="50000" t="33200" b="33200"/>
          <a:stretch>
            <a:fillRect/>
          </a:stretch>
        </p:blipFill>
        <p:spPr bwMode="auto">
          <a:xfrm>
            <a:off x="4572000" y="1993900"/>
            <a:ext cx="45720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 cstate="print"/>
          <a:srcRect b="66800"/>
          <a:stretch>
            <a:fillRect/>
          </a:stretch>
        </p:blipFill>
        <p:spPr bwMode="auto">
          <a:xfrm>
            <a:off x="0" y="-238125"/>
            <a:ext cx="914400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 cstate="print"/>
          <a:srcRect t="66800"/>
          <a:stretch>
            <a:fillRect/>
          </a:stretch>
        </p:blipFill>
        <p:spPr bwMode="auto">
          <a:xfrm>
            <a:off x="0" y="4010025"/>
            <a:ext cx="9144000" cy="213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 cstate="print"/>
          <a:srcRect t="33200" r="50000" b="33200"/>
          <a:stretch>
            <a:fillRect/>
          </a:stretch>
        </p:blipFill>
        <p:spPr bwMode="auto">
          <a:xfrm>
            <a:off x="0" y="1993900"/>
            <a:ext cx="45720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 cstate="print"/>
          <a:srcRect l="50000" t="33200" b="33200"/>
          <a:stretch>
            <a:fillRect/>
          </a:stretch>
        </p:blipFill>
        <p:spPr bwMode="auto">
          <a:xfrm>
            <a:off x="4572000" y="1993900"/>
            <a:ext cx="45720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971550" y="4873625"/>
            <a:ext cx="74168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condujo a su publicación por la Editorial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Soleil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Francia, Ediciones Comic en Alemania y NBM en Estados Unidos.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14:flip dir="r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heurón"/>
          <p:cNvSpPr/>
          <p:nvPr/>
        </p:nvSpPr>
        <p:spPr>
          <a:xfrm rot="5400000">
            <a:off x="3148012" y="-1433512"/>
            <a:ext cx="2917825" cy="578485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806ABE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1 Cheurón"/>
          <p:cNvSpPr/>
          <p:nvPr/>
        </p:nvSpPr>
        <p:spPr>
          <a:xfrm rot="16200000">
            <a:off x="3150394" y="1364457"/>
            <a:ext cx="2916237" cy="578485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806ABE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>
            <a:off x="-33338" y="506413"/>
            <a:ext cx="4749801" cy="4821237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806ABE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10800000">
            <a:off x="4608513" y="528638"/>
            <a:ext cx="4535487" cy="4770437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806ABE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13 Imagen" descr="Diapositiva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-311150"/>
            <a:ext cx="9136062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116013" y="4873625"/>
            <a:ext cx="6527821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 la base de esta compilación se llevó a cabo su primera exposición de ilustraciones originales.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shred pattern="rectangl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Ana María\Escritorio\CIELO\tulipanes5.jpg"/>
          <p:cNvPicPr>
            <a:picLocks noChangeAspect="1" noChangeArrowheads="1"/>
          </p:cNvPicPr>
          <p:nvPr/>
        </p:nvPicPr>
        <p:blipFill>
          <a:blip r:embed="rId2" cstate="print"/>
          <a:srcRect b="75200"/>
          <a:stretch>
            <a:fillRect/>
          </a:stretch>
        </p:blipFill>
        <p:spPr bwMode="auto">
          <a:xfrm>
            <a:off x="0" y="0"/>
            <a:ext cx="9144000" cy="1417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CIELO\tulipanes5.jpg"/>
          <p:cNvPicPr>
            <a:picLocks noChangeAspect="1" noChangeArrowheads="1"/>
          </p:cNvPicPr>
          <p:nvPr/>
        </p:nvPicPr>
        <p:blipFill>
          <a:blip r:embed="rId2" cstate="print"/>
          <a:srcRect t="24800" b="50000"/>
          <a:stretch>
            <a:fillRect/>
          </a:stretch>
        </p:blipFill>
        <p:spPr bwMode="auto">
          <a:xfrm>
            <a:off x="0" y="1417340"/>
            <a:ext cx="91440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CIELO\tulipanes5.jpg"/>
          <p:cNvPicPr>
            <a:picLocks noChangeAspect="1" noChangeArrowheads="1"/>
          </p:cNvPicPr>
          <p:nvPr/>
        </p:nvPicPr>
        <p:blipFill>
          <a:blip r:embed="rId2" cstate="print"/>
          <a:srcRect t="50000" b="24800"/>
          <a:stretch>
            <a:fillRect/>
          </a:stretch>
        </p:blipFill>
        <p:spPr bwMode="auto">
          <a:xfrm>
            <a:off x="0" y="2857500"/>
            <a:ext cx="91440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CIELO\tulipanes5.jpg"/>
          <p:cNvPicPr>
            <a:picLocks noChangeAspect="1" noChangeArrowheads="1"/>
          </p:cNvPicPr>
          <p:nvPr/>
        </p:nvPicPr>
        <p:blipFill>
          <a:blip r:embed="rId2" cstate="print"/>
          <a:srcRect t="75200"/>
          <a:stretch>
            <a:fillRect/>
          </a:stretch>
        </p:blipFill>
        <p:spPr bwMode="auto">
          <a:xfrm>
            <a:off x="0" y="4297660"/>
            <a:ext cx="9144000" cy="1417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827088" y="4945063"/>
            <a:ext cx="6959622" cy="64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año más tarde, Comic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sacó una colección de cromos utilizando sus ilustraciones, bajo el título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Fantasy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Reality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shred pattern="rectang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CAPILLA_SAGRARIO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244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124075" cy="5715000"/>
          </a:xfrm>
          <a:prstGeom prst="rect">
            <a:avLst/>
          </a:prstGeom>
          <a:solidFill>
            <a:srgbClr val="5035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48488" y="0"/>
            <a:ext cx="2195512" cy="5715000"/>
          </a:xfrm>
          <a:prstGeom prst="rect">
            <a:avLst/>
          </a:prstGeom>
          <a:solidFill>
            <a:srgbClr val="5035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MEZQUITA_CATEDRAL_CAPILLA_SAGRARIO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244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1619250" y="4945063"/>
            <a:ext cx="58324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década de los años 90 también fue el autor de las cubiertas de algunos juegos de rol españoles.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shred pattern="rectangle" dir="ou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Diapositiva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6688"/>
            <a:ext cx="9144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una"/>
          <p:cNvSpPr/>
          <p:nvPr/>
        </p:nvSpPr>
        <p:spPr>
          <a:xfrm rot="10800000" flipH="1">
            <a:off x="0" y="0"/>
            <a:ext cx="4000500" cy="5715000"/>
          </a:xfrm>
          <a:prstGeom prst="moon">
            <a:avLst>
              <a:gd name="adj" fmla="val 6472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Luna"/>
          <p:cNvSpPr/>
          <p:nvPr/>
        </p:nvSpPr>
        <p:spPr>
          <a:xfrm rot="10800000" flipH="1">
            <a:off x="1000125" y="0"/>
            <a:ext cx="3500438" cy="5715000"/>
          </a:xfrm>
          <a:prstGeom prst="moon">
            <a:avLst>
              <a:gd name="adj" fmla="val 647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Luna"/>
          <p:cNvSpPr/>
          <p:nvPr/>
        </p:nvSpPr>
        <p:spPr>
          <a:xfrm rot="10800000" flipH="1">
            <a:off x="2000250" y="0"/>
            <a:ext cx="2714625" cy="5715000"/>
          </a:xfrm>
          <a:prstGeom prst="moon">
            <a:avLst>
              <a:gd name="adj" fmla="val 6472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Luna"/>
          <p:cNvSpPr/>
          <p:nvPr/>
        </p:nvSpPr>
        <p:spPr>
          <a:xfrm rot="10800000">
            <a:off x="4357688" y="0"/>
            <a:ext cx="2714625" cy="5715000"/>
          </a:xfrm>
          <a:prstGeom prst="moon">
            <a:avLst>
              <a:gd name="adj" fmla="val 6472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Luna"/>
          <p:cNvSpPr/>
          <p:nvPr/>
        </p:nvSpPr>
        <p:spPr>
          <a:xfrm rot="10800000">
            <a:off x="4714875" y="0"/>
            <a:ext cx="3500438" cy="5715000"/>
          </a:xfrm>
          <a:prstGeom prst="moon">
            <a:avLst>
              <a:gd name="adj" fmla="val 647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rot="10800000">
            <a:off x="5143500" y="0"/>
            <a:ext cx="4000500" cy="5715000"/>
          </a:xfrm>
          <a:prstGeom prst="moon">
            <a:avLst>
              <a:gd name="adj" fmla="val 6472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 rot="10800000">
            <a:off x="4572000" y="0"/>
            <a:ext cx="1562100" cy="5715000"/>
          </a:xfrm>
          <a:prstGeom prst="moon">
            <a:avLst>
              <a:gd name="adj" fmla="val 647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Luna"/>
          <p:cNvSpPr/>
          <p:nvPr/>
        </p:nvSpPr>
        <p:spPr>
          <a:xfrm rot="10800000" flipH="1">
            <a:off x="3000375" y="0"/>
            <a:ext cx="1571625" cy="5715000"/>
          </a:xfrm>
          <a:prstGeom prst="moon">
            <a:avLst>
              <a:gd name="adj" fmla="val 647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84213" y="5068888"/>
            <a:ext cx="81359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la de la única edición que hubo del juego Fuerza Delta1 (1991) o la cubierta de la reimpresión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West2 (reimpresión de 1994).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22000">
        <p15:prstTrans prst="curtains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na María\Escritorio\congafa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2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congafa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2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900113" y="4657725"/>
            <a:ext cx="7386663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Tras el éxito de su primer libro de autor, en 1994 se publica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Malefic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Luis Royo con colaboración de Rómulo Royo en la ambientación y escenarios.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22000">
        <p15:prstTrans prst="curtains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-311150"/>
            <a:ext cx="9136062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Imagen" descr="Diapositiva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1150"/>
            <a:ext cx="91440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 Cheurón"/>
          <p:cNvSpPr/>
          <p:nvPr/>
        </p:nvSpPr>
        <p:spPr>
          <a:xfrm>
            <a:off x="0" y="11113"/>
            <a:ext cx="4749800" cy="5713412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 Cheurón"/>
          <p:cNvSpPr/>
          <p:nvPr/>
        </p:nvSpPr>
        <p:spPr>
          <a:xfrm>
            <a:off x="0" y="714375"/>
            <a:ext cx="3059113" cy="428625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 Cheurón"/>
          <p:cNvSpPr/>
          <p:nvPr/>
        </p:nvSpPr>
        <p:spPr>
          <a:xfrm>
            <a:off x="0" y="1530350"/>
            <a:ext cx="2051050" cy="26543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 Cheurón"/>
          <p:cNvSpPr/>
          <p:nvPr/>
        </p:nvSpPr>
        <p:spPr>
          <a:xfrm flipH="1">
            <a:off x="4357688" y="11113"/>
            <a:ext cx="4749800" cy="5713412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 Cheurón"/>
          <p:cNvSpPr/>
          <p:nvPr/>
        </p:nvSpPr>
        <p:spPr>
          <a:xfrm flipH="1">
            <a:off x="6084888" y="655638"/>
            <a:ext cx="3059112" cy="4405312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 Cheurón"/>
          <p:cNvSpPr/>
          <p:nvPr/>
        </p:nvSpPr>
        <p:spPr>
          <a:xfrm flipH="1">
            <a:off x="7080250" y="1547813"/>
            <a:ext cx="2052638" cy="2655887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27088" y="4657725"/>
            <a:ext cx="741838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él se presenta un mundo apocalíptico y personal. Fue revelado como un ilustrador capaz, no solo de representar mundos de fantasía, también de crear una historia.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5000">
        <p:circle/>
      </p:transition>
    </mc:Choice>
    <mc:Fallback xmlns="">
      <p:transition spd="slow" advTm="2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1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na María\Escritorio\deamaril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1150"/>
            <a:ext cx="9126538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deamaril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-311150"/>
            <a:ext cx="9136062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827088" y="4586288"/>
            <a:ext cx="72739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sus ángeles apocalípticos y oscuros despertaron toda una corriente de seguidores. A este trabajo acompaña una escultura del autor.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:zoom/>
      </p:transition>
    </mc:Choice>
    <mc:Fallback xmlns="">
      <p:transition spd="slow" advTm="20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MELANCOLICO OTOÑO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2588"/>
            <a:ext cx="9144000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una"/>
          <p:cNvSpPr/>
          <p:nvPr/>
        </p:nvSpPr>
        <p:spPr>
          <a:xfrm rot="7810718">
            <a:off x="3428206" y="-223043"/>
            <a:ext cx="1071563" cy="6858000"/>
          </a:xfrm>
          <a:prstGeom prst="moon">
            <a:avLst>
              <a:gd name="adj" fmla="val 12855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Luna"/>
          <p:cNvSpPr/>
          <p:nvPr/>
        </p:nvSpPr>
        <p:spPr>
          <a:xfrm rot="3082570" flipH="1">
            <a:off x="3543300" y="-928687"/>
            <a:ext cx="1073150" cy="6858000"/>
          </a:xfrm>
          <a:prstGeom prst="moon">
            <a:avLst>
              <a:gd name="adj" fmla="val 12855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Luna"/>
          <p:cNvSpPr/>
          <p:nvPr/>
        </p:nvSpPr>
        <p:spPr>
          <a:xfrm rot="13795738" flipH="1">
            <a:off x="4574382" y="-227806"/>
            <a:ext cx="1071562" cy="6858000"/>
          </a:xfrm>
          <a:prstGeom prst="moon">
            <a:avLst>
              <a:gd name="adj" fmla="val 12855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 rot="18656010">
            <a:off x="4475957" y="-913606"/>
            <a:ext cx="1071562" cy="6858000"/>
          </a:xfrm>
          <a:prstGeom prst="moon">
            <a:avLst>
              <a:gd name="adj" fmla="val 12855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Luna"/>
          <p:cNvSpPr/>
          <p:nvPr/>
        </p:nvSpPr>
        <p:spPr>
          <a:xfrm rot="18656010">
            <a:off x="4647406" y="396082"/>
            <a:ext cx="676275" cy="4364038"/>
          </a:xfrm>
          <a:prstGeom prst="moon">
            <a:avLst>
              <a:gd name="adj" fmla="val 20205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Luna"/>
          <p:cNvSpPr/>
          <p:nvPr/>
        </p:nvSpPr>
        <p:spPr>
          <a:xfrm rot="7903129">
            <a:off x="3703637" y="1066801"/>
            <a:ext cx="676275" cy="4362450"/>
          </a:xfrm>
          <a:prstGeom prst="moon">
            <a:avLst>
              <a:gd name="adj" fmla="val 20205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Luna"/>
          <p:cNvSpPr/>
          <p:nvPr/>
        </p:nvSpPr>
        <p:spPr>
          <a:xfrm rot="13799815">
            <a:off x="3808412" y="377826"/>
            <a:ext cx="676275" cy="4362450"/>
          </a:xfrm>
          <a:prstGeom prst="moon">
            <a:avLst>
              <a:gd name="adj" fmla="val 20205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Luna"/>
          <p:cNvSpPr/>
          <p:nvPr/>
        </p:nvSpPr>
        <p:spPr>
          <a:xfrm rot="2994846">
            <a:off x="4806950" y="974726"/>
            <a:ext cx="676275" cy="4362450"/>
          </a:xfrm>
          <a:prstGeom prst="moon">
            <a:avLst>
              <a:gd name="adj" fmla="val 20205"/>
            </a:avLst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331913" y="4873625"/>
            <a:ext cx="633571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1994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Women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reedita y la revista estadounidense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Penthouse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publica un artículo sobre sus ilustraciones.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1000">
        <p14:switch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deamarill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2588"/>
            <a:ext cx="9144000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Escritorio\deamarill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2588"/>
            <a:ext cx="9144000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heurón"/>
          <p:cNvSpPr/>
          <p:nvPr/>
        </p:nvSpPr>
        <p:spPr>
          <a:xfrm>
            <a:off x="0" y="-382588"/>
            <a:ext cx="9144000" cy="6335713"/>
          </a:xfrm>
          <a:prstGeom prst="chevro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58888" y="4945063"/>
            <a:ext cx="6384946" cy="64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1995, los nuevos editores empezaron a interesarse en la obra de Luis Royo.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7000">
        <p14:switch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Ana María\Escritorio\denaran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2588"/>
            <a:ext cx="9144000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denaran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-382588"/>
            <a:ext cx="9136062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denaranj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2588"/>
            <a:ext cx="9144000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900113" y="4657725"/>
            <a:ext cx="7315225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serie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Trek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Penthouse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Comix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las cartas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Fleer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Ultra X-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por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Marvel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Comics. Desde ese año, la obra de Luis Royo aparece en multitud de formatos diferentes y en muy diferentes países.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5000">
        <p14:warp dir="in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irtualI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0"/>
            <a:ext cx="44640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339975" cy="5715000"/>
          </a:xfrm>
          <a:prstGeom prst="rect">
            <a:avLst/>
          </a:prstGeom>
          <a:blipFill dpi="0" rotWithShape="1">
            <a:blip r:embed="rId3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04025" y="0"/>
            <a:ext cx="2339975" cy="5715000"/>
          </a:xfrm>
          <a:prstGeom prst="rect">
            <a:avLst/>
          </a:prstGeom>
          <a:blipFill dpi="0" rotWithShape="1">
            <a:blip r:embed="rId3" cstate="print"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VirtualI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0"/>
            <a:ext cx="44640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1835151" y="4945063"/>
            <a:ext cx="5380056" cy="64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Calendarios, posters, camisetas, carátulas de CD, alfombrillas de ratón.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6000">
        <p14:warp dir="in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CAPILLA_SAGRARIO_NAVECENTRAL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7529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195513" cy="5715000"/>
          </a:xfrm>
          <a:prstGeom prst="rect">
            <a:avLst/>
          </a:prstGeom>
          <a:gradFill flip="none" rotWithShape="1">
            <a:gsLst>
              <a:gs pos="0">
                <a:srgbClr val="E23A1E">
                  <a:shade val="30000"/>
                  <a:satMod val="115000"/>
                </a:srgbClr>
              </a:gs>
              <a:gs pos="50000">
                <a:srgbClr val="E23A1E">
                  <a:shade val="67500"/>
                  <a:satMod val="115000"/>
                </a:srgbClr>
              </a:gs>
              <a:gs pos="100000">
                <a:srgbClr val="E23A1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48488" y="0"/>
            <a:ext cx="2195512" cy="5715000"/>
          </a:xfrm>
          <a:prstGeom prst="rect">
            <a:avLst/>
          </a:prstGeom>
          <a:gradFill flip="none" rotWithShape="1">
            <a:gsLst>
              <a:gs pos="0">
                <a:srgbClr val="E23A1E">
                  <a:shade val="30000"/>
                  <a:satMod val="115000"/>
                </a:srgbClr>
              </a:gs>
              <a:gs pos="50000">
                <a:srgbClr val="E23A1E">
                  <a:shade val="67500"/>
                  <a:satMod val="115000"/>
                </a:srgbClr>
              </a:gs>
              <a:gs pos="100000">
                <a:srgbClr val="E23A1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857356" y="4643450"/>
            <a:ext cx="57610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Cartas colecciones en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Art of Heavy Metal y la tercera parte de su colección de cromos,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Best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Royo.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14:prism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delie_Penguin_South_Shetland_Islands_Antarctic_Peninsu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delie_Penguin_South_Shetland_Islands_Antarctic_Peninsu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900113" y="4791075"/>
            <a:ext cx="77755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fantasía y la calidad de la obra de Luis Royo comenzó a encontrar su lugar en todo tipo de medios de comunicación, y su nombre se hizo cada vez más conocido.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14:prism isInverted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3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2588"/>
            <a:ext cx="9144000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1 Cheurón"/>
          <p:cNvSpPr/>
          <p:nvPr/>
        </p:nvSpPr>
        <p:spPr>
          <a:xfrm rot="5400000">
            <a:off x="-315913" y="315913"/>
            <a:ext cx="2917825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970087" y="315913"/>
            <a:ext cx="2917825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4256087" y="315913"/>
            <a:ext cx="2917825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542087" y="315913"/>
            <a:ext cx="2917825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315119" y="3113882"/>
            <a:ext cx="29162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970881" y="3113882"/>
            <a:ext cx="29162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4256881" y="3113882"/>
            <a:ext cx="29162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542881" y="3113882"/>
            <a:ext cx="29162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61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55651" y="4657725"/>
            <a:ext cx="7173936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1996 aparece atípicamente una pintura suya en la cubierta en la edición estadounidense de la revista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Penthouse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(sustituyendo a la tradicional foto de chica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Penthause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24000">
        <p15:prstTrans prst="fallOver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na María\Escritorio\ramasmoradas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-311150"/>
            <a:ext cx="45720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ramasmoradas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-311150"/>
            <a:ext cx="45720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ramasmoradas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-311150"/>
            <a:ext cx="45720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ramasmoradas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-311150"/>
            <a:ext cx="45720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116013" y="4791075"/>
            <a:ext cx="6742135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mismo año, numerosos artículos de su trabajo aparecen en publicaciones de prestigio como La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Stampa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Italia, o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Airbrush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Action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Estados Unidos.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22000">
        <p15:prstTrans prst="fallOver" invX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4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-382588"/>
            <a:ext cx="9136062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Forma libre"/>
          <p:cNvSpPr/>
          <p:nvPr/>
        </p:nvSpPr>
        <p:spPr>
          <a:xfrm flipH="1">
            <a:off x="2843213" y="28575"/>
            <a:ext cx="4570412" cy="565943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1692275" y="0"/>
            <a:ext cx="4568825" cy="5715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flipH="1">
            <a:off x="4575175" y="0"/>
            <a:ext cx="4568825" cy="5659438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0" y="0"/>
            <a:ext cx="4568825" cy="5715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  <a:gd name="connsiteX0" fmla="*/ 812799 w 4572000"/>
              <a:gd name="connsiteY0" fmla="*/ 0 h 8650227"/>
              <a:gd name="connsiteX1" fmla="*/ 0 w 4572000"/>
              <a:gd name="connsiteY1" fmla="*/ 1792227 h 8650227"/>
              <a:gd name="connsiteX2" fmla="*/ 4572000 w 4572000"/>
              <a:gd name="connsiteY2" fmla="*/ 5221227 h 8650227"/>
              <a:gd name="connsiteX3" fmla="*/ 0 w 4572000"/>
              <a:gd name="connsiteY3" fmla="*/ 8650227 h 8650227"/>
              <a:gd name="connsiteX4" fmla="*/ 0 w 4572000"/>
              <a:gd name="connsiteY4" fmla="*/ 8650227 h 8650227"/>
              <a:gd name="connsiteX5" fmla="*/ 3214678 w 4572000"/>
              <a:gd name="connsiteY5" fmla="*/ 5221227 h 8650227"/>
              <a:gd name="connsiteX6" fmla="*/ 812799 w 4572000"/>
              <a:gd name="connsiteY6" fmla="*/ 0 h 8650227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78 w 4572000"/>
              <a:gd name="connsiteY5" fmla="*/ 5221227 h 10460742"/>
              <a:gd name="connsiteX6" fmla="*/ 812799 w 4572000"/>
              <a:gd name="connsiteY6" fmla="*/ 0 h 10460742"/>
              <a:gd name="connsiteX0" fmla="*/ 812799 w 4572000"/>
              <a:gd name="connsiteY0" fmla="*/ 0 h 10460742"/>
              <a:gd name="connsiteX1" fmla="*/ 0 w 4572000"/>
              <a:gd name="connsiteY1" fmla="*/ 1792227 h 10460742"/>
              <a:gd name="connsiteX2" fmla="*/ 4572000 w 4572000"/>
              <a:gd name="connsiteY2" fmla="*/ 5221227 h 10460742"/>
              <a:gd name="connsiteX3" fmla="*/ 0 w 4572000"/>
              <a:gd name="connsiteY3" fmla="*/ 8650227 h 10460742"/>
              <a:gd name="connsiteX4" fmla="*/ 373889 w 4572000"/>
              <a:gd name="connsiteY4" fmla="*/ 10460742 h 10460742"/>
              <a:gd name="connsiteX5" fmla="*/ 3214682 w 4572000"/>
              <a:gd name="connsiteY5" fmla="*/ 5277018 h 10460742"/>
              <a:gd name="connsiteX6" fmla="*/ 812799 w 4572000"/>
              <a:gd name="connsiteY6" fmla="*/ 0 h 10460742"/>
              <a:gd name="connsiteX0" fmla="*/ 845312 w 4604513"/>
              <a:gd name="connsiteY0" fmla="*/ 0 h 10460742"/>
              <a:gd name="connsiteX1" fmla="*/ 0 w 4604513"/>
              <a:gd name="connsiteY1" fmla="*/ 1610905 h 10460742"/>
              <a:gd name="connsiteX2" fmla="*/ 4604513 w 4604513"/>
              <a:gd name="connsiteY2" fmla="*/ 5221227 h 10460742"/>
              <a:gd name="connsiteX3" fmla="*/ 32513 w 4604513"/>
              <a:gd name="connsiteY3" fmla="*/ 8650227 h 10460742"/>
              <a:gd name="connsiteX4" fmla="*/ 406402 w 4604513"/>
              <a:gd name="connsiteY4" fmla="*/ 10460742 h 10460742"/>
              <a:gd name="connsiteX5" fmla="*/ 3247195 w 4604513"/>
              <a:gd name="connsiteY5" fmla="*/ 5277018 h 10460742"/>
              <a:gd name="connsiteX6" fmla="*/ 845312 w 4604513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650227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162561 w 4637025"/>
              <a:gd name="connsiteY3" fmla="*/ 8887338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211329 w 4637025"/>
              <a:gd name="connsiteY3" fmla="*/ 8692071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60742"/>
              <a:gd name="connsiteX1" fmla="*/ 0 w 4637025"/>
              <a:gd name="connsiteY1" fmla="*/ 1541166 h 10460742"/>
              <a:gd name="connsiteX2" fmla="*/ 4637025 w 4637025"/>
              <a:gd name="connsiteY2" fmla="*/ 5221227 h 10460742"/>
              <a:gd name="connsiteX3" fmla="*/ 65025 w 4637025"/>
              <a:gd name="connsiteY3" fmla="*/ 8706019 h 10460742"/>
              <a:gd name="connsiteX4" fmla="*/ 438914 w 4637025"/>
              <a:gd name="connsiteY4" fmla="*/ 10460742 h 10460742"/>
              <a:gd name="connsiteX5" fmla="*/ 3279707 w 4637025"/>
              <a:gd name="connsiteY5" fmla="*/ 5277018 h 10460742"/>
              <a:gd name="connsiteX6" fmla="*/ 877824 w 4637025"/>
              <a:gd name="connsiteY6" fmla="*/ 0 h 10460742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65025 w 4637025"/>
              <a:gd name="connsiteY3" fmla="*/ 8706019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877824 w 4637025"/>
              <a:gd name="connsiteY0" fmla="*/ 0 h 10418899"/>
              <a:gd name="connsiteX1" fmla="*/ 0 w 4637025"/>
              <a:gd name="connsiteY1" fmla="*/ 1541166 h 10418899"/>
              <a:gd name="connsiteX2" fmla="*/ 4637025 w 4637025"/>
              <a:gd name="connsiteY2" fmla="*/ 5221227 h 10418899"/>
              <a:gd name="connsiteX3" fmla="*/ 23603 w 4637025"/>
              <a:gd name="connsiteY3" fmla="*/ 8817601 h 10418899"/>
              <a:gd name="connsiteX4" fmla="*/ 877995 w 4637025"/>
              <a:gd name="connsiteY4" fmla="*/ 10418899 h 10418899"/>
              <a:gd name="connsiteX5" fmla="*/ 3279707 w 4637025"/>
              <a:gd name="connsiteY5" fmla="*/ 5277018 h 10418899"/>
              <a:gd name="connsiteX6" fmla="*/ 877824 w 4637025"/>
              <a:gd name="connsiteY6" fmla="*/ 0 h 10418899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1983026 w 6596448"/>
              <a:gd name="connsiteY3" fmla="*/ 883407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837247 w 6596448"/>
              <a:gd name="connsiteY0" fmla="*/ 16472 h 10435371"/>
              <a:gd name="connsiteX1" fmla="*/ 0 w 6596448"/>
              <a:gd name="connsiteY1" fmla="*/ 0 h 10435371"/>
              <a:gd name="connsiteX2" fmla="*/ 6596448 w 6596448"/>
              <a:gd name="connsiteY2" fmla="*/ 5237699 h 10435371"/>
              <a:gd name="connsiteX3" fmla="*/ 627450 w 6596448"/>
              <a:gd name="connsiteY3" fmla="*/ 10429243 h 10435371"/>
              <a:gd name="connsiteX4" fmla="*/ 2837418 w 6596448"/>
              <a:gd name="connsiteY4" fmla="*/ 10435371 h 10435371"/>
              <a:gd name="connsiteX5" fmla="*/ 5239130 w 6596448"/>
              <a:gd name="connsiteY5" fmla="*/ 5293490 h 10435371"/>
              <a:gd name="connsiteX6" fmla="*/ 2837247 w 6596448"/>
              <a:gd name="connsiteY6" fmla="*/ 16472 h 10435371"/>
              <a:gd name="connsiteX0" fmla="*/ 2307340 w 6066541"/>
              <a:gd name="connsiteY0" fmla="*/ 0 h 10418899"/>
              <a:gd name="connsiteX1" fmla="*/ 0 w 6066541"/>
              <a:gd name="connsiteY1" fmla="*/ 77362 h 10418899"/>
              <a:gd name="connsiteX2" fmla="*/ 6066541 w 6066541"/>
              <a:gd name="connsiteY2" fmla="*/ 5221227 h 10418899"/>
              <a:gd name="connsiteX3" fmla="*/ 97543 w 6066541"/>
              <a:gd name="connsiteY3" fmla="*/ 10412771 h 10418899"/>
              <a:gd name="connsiteX4" fmla="*/ 2307511 w 6066541"/>
              <a:gd name="connsiteY4" fmla="*/ 10418899 h 10418899"/>
              <a:gd name="connsiteX5" fmla="*/ 4709223 w 6066541"/>
              <a:gd name="connsiteY5" fmla="*/ 5277018 h 10418899"/>
              <a:gd name="connsiteX6" fmla="*/ 2307340 w 6066541"/>
              <a:gd name="connsiteY6" fmla="*/ 0 h 10418899"/>
              <a:gd name="connsiteX0" fmla="*/ 2307340 w 6066541"/>
              <a:gd name="connsiteY0" fmla="*/ 35238 h 10454137"/>
              <a:gd name="connsiteX1" fmla="*/ 0 w 6066541"/>
              <a:gd name="connsiteY1" fmla="*/ 0 h 10454137"/>
              <a:gd name="connsiteX2" fmla="*/ 6066541 w 6066541"/>
              <a:gd name="connsiteY2" fmla="*/ 5256465 h 10454137"/>
              <a:gd name="connsiteX3" fmla="*/ 97543 w 6066541"/>
              <a:gd name="connsiteY3" fmla="*/ 10448009 h 10454137"/>
              <a:gd name="connsiteX4" fmla="*/ 2307511 w 6066541"/>
              <a:gd name="connsiteY4" fmla="*/ 10454137 h 10454137"/>
              <a:gd name="connsiteX5" fmla="*/ 4709223 w 6066541"/>
              <a:gd name="connsiteY5" fmla="*/ 5312256 h 10454137"/>
              <a:gd name="connsiteX6" fmla="*/ 2307340 w 6066541"/>
              <a:gd name="connsiteY6" fmla="*/ 35238 h 10454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6541" h="10454137">
                <a:moveTo>
                  <a:pt x="2307340" y="35238"/>
                </a:moveTo>
                <a:lnTo>
                  <a:pt x="0" y="0"/>
                </a:lnTo>
                <a:lnTo>
                  <a:pt x="6066541" y="5256465"/>
                </a:lnTo>
                <a:lnTo>
                  <a:pt x="97543" y="10448009"/>
                </a:lnTo>
                <a:lnTo>
                  <a:pt x="2307511" y="10454137"/>
                </a:lnTo>
                <a:lnTo>
                  <a:pt x="4709223" y="5312256"/>
                </a:lnTo>
                <a:lnTo>
                  <a:pt x="2307340" y="35238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042988" y="4657725"/>
            <a:ext cx="6315094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recibió el premio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Silver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Award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Spectrum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III, el más prestigioso en arte gráfico de fantasía contemporánea en Estados Unidos.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14:doors dir="vert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na María\Escritorio\arbolamaril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-455613"/>
            <a:ext cx="9136062" cy="655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Ana María\Escritorio\arbolamaril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-455613"/>
            <a:ext cx="9136062" cy="655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Ana María\Escritorio\arbolamaril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-455613"/>
            <a:ext cx="9136062" cy="655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900113" y="4657725"/>
            <a:ext cx="6815159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tercer álbum,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Secrets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aparece en 1996. La magia y la figura femenina ocupan el papel central, y la presencia subyacente del cuento de La Bella y la Bestia impregna el libro.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000">
        <p14:doors dir="vert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CORO_08 la ascension de cristo, preside el asiento episcop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958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124075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19925" y="0"/>
            <a:ext cx="2124075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42976" y="4572012"/>
            <a:ext cx="72009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/>
              <a:t> 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hubo más sorpresas aún por venir ese año para sus fans, con el compendio de ilustraciones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Warm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Winds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publicado por Norma Editorial, en colaboración con Heavy Metal.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000">
        <p14:ripple dir="ru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3 Imagen" descr="cristo de marfil,autor granadino anónimo-1633-16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73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835150" cy="5715000"/>
          </a:xfrm>
          <a:prstGeom prst="rect">
            <a:avLst/>
          </a:prstGeom>
          <a:blipFill dpi="0" rotWithShape="1">
            <a:blip r:embed="rId3" cstate="print">
              <a:lum bright="-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08850" y="0"/>
            <a:ext cx="1835150" cy="5715000"/>
          </a:xfrm>
          <a:prstGeom prst="rect">
            <a:avLst/>
          </a:prstGeom>
          <a:blipFill dpi="0" rotWithShape="1">
            <a:blip r:embed="rId3" cstate="print">
              <a:lum bright="-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03350" y="4657725"/>
            <a:ext cx="66246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1997, el interés de Heavy Metal por Luis Royo se reflejó en una serie de portadas y calendarios, así como en su galería, que estuvo dedicada enteramente a Royo.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14:ripple dir="lu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MELANCOLICO OTOÑ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6688"/>
            <a:ext cx="9144000" cy="626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Forma libre"/>
          <p:cNvSpPr/>
          <p:nvPr/>
        </p:nvSpPr>
        <p:spPr>
          <a:xfrm rot="18873084">
            <a:off x="3289300" y="954088"/>
            <a:ext cx="2800350" cy="343535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chemeClr val="tx2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8873084">
            <a:off x="3268663" y="992188"/>
            <a:ext cx="2768600" cy="337185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chemeClr val="tx2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8873084">
            <a:off x="3251993" y="1018382"/>
            <a:ext cx="2728913" cy="332105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chemeClr val="tx2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8873084">
            <a:off x="3256756" y="1021557"/>
            <a:ext cx="2725737" cy="33147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chemeClr val="tx2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900113" y="4945063"/>
            <a:ext cx="73437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Boris Vallejo, su dominio de la pintura al óleo es inmediata y muy claro para cualquiera que mira a su trabajo y su sentido clásico.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14:rippl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MIS COSAS\DOCUMENTOS ANA\PAISAJES\PRIMAVERA\PRIMAVERA\150601_e8fd3969cadd6b37f2deaf14707006df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2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MIS COSAS\DOCUMENTOS ANA\PAISAJES\PRIMAVERA\PRIMAVERA\150601_e8fd3969cadd6b37f2deaf14707006df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2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 descr="E:\MIS COSAS\DOCUMENTOS ANA\PAISAJES\PRIMAVERA\PRIMAVERA\150601_e8fd3969cadd6b37f2deaf14707006df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2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258888" y="4657725"/>
            <a:ext cx="6384946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Es tanto un homenaje a los viejos maestros como lo es para cualquier persona simultáneamente trabajando en el género de la fantasía.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0000">
        <p14:honeycomb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Diapositiva2.JPG"/>
          <p:cNvPicPr>
            <a:picLocks noGrp="1" noChangeAspect="1"/>
          </p:cNvPicPr>
          <p:nvPr isPhoto="1"/>
        </p:nvPicPr>
        <p:blipFill>
          <a:blip r:embed="rId3" cstate="print"/>
          <a:srcRect t="50000"/>
          <a:stretch>
            <a:fillRect/>
          </a:stretch>
        </p:blipFill>
        <p:spPr bwMode="auto">
          <a:xfrm>
            <a:off x="0" y="2857500"/>
            <a:ext cx="9144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Imagen" descr="Diapositiva2.JPG"/>
          <p:cNvPicPr>
            <a:picLocks noGrp="1" noChangeAspect="1"/>
          </p:cNvPicPr>
          <p:nvPr isPhoto="1"/>
        </p:nvPicPr>
        <p:blipFill>
          <a:blip r:embed="rId3" cstate="print"/>
          <a:srcRect b="50000"/>
          <a:stretch>
            <a:fillRect/>
          </a:stretch>
        </p:blipFill>
        <p:spPr bwMode="auto">
          <a:xfrm>
            <a:off x="0" y="0"/>
            <a:ext cx="9144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Luna"/>
          <p:cNvSpPr/>
          <p:nvPr/>
        </p:nvSpPr>
        <p:spPr>
          <a:xfrm flipH="1">
            <a:off x="2214563" y="0"/>
            <a:ext cx="2143125" cy="2857500"/>
          </a:xfrm>
          <a:prstGeom prst="moon">
            <a:avLst>
              <a:gd name="adj" fmla="val 8839"/>
            </a:avLst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Luna"/>
          <p:cNvSpPr/>
          <p:nvPr/>
        </p:nvSpPr>
        <p:spPr>
          <a:xfrm flipH="1">
            <a:off x="2143125" y="2857500"/>
            <a:ext cx="2143125" cy="2857500"/>
          </a:xfrm>
          <a:prstGeom prst="moon">
            <a:avLst>
              <a:gd name="adj" fmla="val 10345"/>
            </a:avLst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Luna"/>
          <p:cNvSpPr/>
          <p:nvPr/>
        </p:nvSpPr>
        <p:spPr>
          <a:xfrm flipH="1">
            <a:off x="1071563" y="0"/>
            <a:ext cx="2143125" cy="2857500"/>
          </a:xfrm>
          <a:prstGeom prst="moon">
            <a:avLst>
              <a:gd name="adj" fmla="val 9843"/>
            </a:avLst>
          </a:prstGeom>
          <a:solidFill>
            <a:srgbClr val="CA6E6C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2143125" cy="2857500"/>
          </a:xfrm>
          <a:prstGeom prst="moon">
            <a:avLst>
              <a:gd name="adj" fmla="val 9341"/>
            </a:avLst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Luna"/>
          <p:cNvSpPr/>
          <p:nvPr/>
        </p:nvSpPr>
        <p:spPr>
          <a:xfrm flipH="1">
            <a:off x="1000125" y="2857500"/>
            <a:ext cx="2143125" cy="2857500"/>
          </a:xfrm>
          <a:prstGeom prst="moon">
            <a:avLst>
              <a:gd name="adj" fmla="val 10847"/>
            </a:avLst>
          </a:prstGeom>
          <a:solidFill>
            <a:srgbClr val="CA6E6C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0" y="2857500"/>
            <a:ext cx="2143125" cy="2857500"/>
          </a:xfrm>
          <a:prstGeom prst="moon">
            <a:avLst>
              <a:gd name="adj" fmla="val 10345"/>
            </a:avLst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>
            <a:off x="4572000" y="2857500"/>
            <a:ext cx="2143125" cy="2857500"/>
          </a:xfrm>
          <a:prstGeom prst="moon">
            <a:avLst>
              <a:gd name="adj" fmla="val 10345"/>
            </a:avLst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Luna"/>
          <p:cNvSpPr/>
          <p:nvPr/>
        </p:nvSpPr>
        <p:spPr>
          <a:xfrm>
            <a:off x="7000875" y="0"/>
            <a:ext cx="2143125" cy="2857500"/>
          </a:xfrm>
          <a:prstGeom prst="moon">
            <a:avLst>
              <a:gd name="adj" fmla="val 10847"/>
            </a:avLst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Luna"/>
          <p:cNvSpPr/>
          <p:nvPr/>
        </p:nvSpPr>
        <p:spPr>
          <a:xfrm>
            <a:off x="7000875" y="2857500"/>
            <a:ext cx="2143125" cy="2857500"/>
          </a:xfrm>
          <a:prstGeom prst="moon">
            <a:avLst>
              <a:gd name="adj" fmla="val 8839"/>
            </a:avLst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Luna"/>
          <p:cNvSpPr/>
          <p:nvPr/>
        </p:nvSpPr>
        <p:spPr>
          <a:xfrm>
            <a:off x="5929313" y="0"/>
            <a:ext cx="2143125" cy="2857500"/>
          </a:xfrm>
          <a:prstGeom prst="moon">
            <a:avLst>
              <a:gd name="adj" fmla="val 9843"/>
            </a:avLst>
          </a:prstGeom>
          <a:solidFill>
            <a:srgbClr val="CA6E6C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Luna"/>
          <p:cNvSpPr/>
          <p:nvPr/>
        </p:nvSpPr>
        <p:spPr>
          <a:xfrm>
            <a:off x="5786438" y="2857500"/>
            <a:ext cx="2143125" cy="2857500"/>
          </a:xfrm>
          <a:prstGeom prst="moon">
            <a:avLst>
              <a:gd name="adj" fmla="val 9341"/>
            </a:avLst>
          </a:prstGeom>
          <a:solidFill>
            <a:srgbClr val="CA6E6C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Luna"/>
          <p:cNvSpPr/>
          <p:nvPr/>
        </p:nvSpPr>
        <p:spPr>
          <a:xfrm>
            <a:off x="4643438" y="0"/>
            <a:ext cx="2143125" cy="2857500"/>
          </a:xfrm>
          <a:prstGeom prst="moon">
            <a:avLst>
              <a:gd name="adj" fmla="val 10847"/>
            </a:avLst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928662" y="4929202"/>
            <a:ext cx="76327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Por pura bravura indómita, pocos han empujado los límites al igual que Boris con sus hermosas doncellas y monstruos temibles.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14:prism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500"/>
                            </p:stCondLst>
                            <p:childTnLst>
                              <p:par>
                                <p:cTn id="15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NAVES_ALHAKAM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613" y="0"/>
            <a:ext cx="5184775" cy="571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4 Rectángulo"/>
          <p:cNvSpPr/>
          <p:nvPr/>
        </p:nvSpPr>
        <p:spPr>
          <a:xfrm>
            <a:off x="0" y="0"/>
            <a:ext cx="1979613" cy="5715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164388" y="0"/>
            <a:ext cx="1979612" cy="5715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MEZQUITA_CATEDRAL_NAVES_ALHAKAM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613" y="0"/>
            <a:ext cx="5184775" cy="571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7 CuadroTexto"/>
          <p:cNvSpPr txBox="1"/>
          <p:nvPr/>
        </p:nvSpPr>
        <p:spPr>
          <a:xfrm>
            <a:off x="1258888" y="4657725"/>
            <a:ext cx="69850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</a:effectLst>
              </a:rPr>
              <a:t> 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Ha hecho un gran volumen de trabajo para el campo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Fantasy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habiendo trabajado para casi todas las casas editoriales más importantes con una de ciencia ficción / línea de la fantasía.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14:prism dir="r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na María\Escritorio\paletasenf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paletasenf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36062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paletasenf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36062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55650" y="4657725"/>
            <a:ext cx="7531126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Coincidiendo con el Salón del Cómic de Barcelona en 1999, Luis Royo presenta un nuevo álbum: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Dreams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una recopilación de todo su trabajo y sus mundos variados de los últimos diez años.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4000">
        <p15:prstTrans prst="origami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115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Imagen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1150"/>
            <a:ext cx="9144000" cy="601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071538" y="4857764"/>
            <a:ext cx="6959622" cy="64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más destaca en este álbum es la versatilidad con la que el artista es capaz de adaptarse a diferentes temas y estilos.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0000">
        <p15:prstTrans prst="origami" invX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chicacroc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2"/>
            <a:ext cx="91440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Ana María\Escritorio\chicacroc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1150"/>
            <a:ext cx="91440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827089" y="4945063"/>
            <a:ext cx="7173936" cy="64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primera figura de vinilo basada en la portada del libro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Malefic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fue producido por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Inteleg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1999, y supervisada por el propio artista.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:wheel spokes="1"/>
      </p:transition>
    </mc:Choice>
    <mc:Fallback xmlns="">
      <p:transition spd="slow" advTm="2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Triángulo isósceles"/>
          <p:cNvSpPr/>
          <p:nvPr/>
        </p:nvSpPr>
        <p:spPr>
          <a:xfrm>
            <a:off x="4500563" y="952500"/>
            <a:ext cx="714375" cy="3584575"/>
          </a:xfrm>
          <a:prstGeom prst="triangle">
            <a:avLst/>
          </a:prstGeom>
          <a:solidFill>
            <a:schemeClr val="tx2">
              <a:lumMod val="90000"/>
              <a:alpha val="67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Triángulo isósceles"/>
          <p:cNvSpPr/>
          <p:nvPr/>
        </p:nvSpPr>
        <p:spPr>
          <a:xfrm>
            <a:off x="5929313" y="952500"/>
            <a:ext cx="714375" cy="3584575"/>
          </a:xfrm>
          <a:prstGeom prst="triangle">
            <a:avLst/>
          </a:prstGeom>
          <a:solidFill>
            <a:schemeClr val="tx2">
              <a:lumMod val="90000"/>
              <a:alpha val="67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Triángulo isósceles"/>
          <p:cNvSpPr/>
          <p:nvPr/>
        </p:nvSpPr>
        <p:spPr>
          <a:xfrm>
            <a:off x="5143500" y="952500"/>
            <a:ext cx="785813" cy="3584575"/>
          </a:xfrm>
          <a:prstGeom prst="triangle">
            <a:avLst/>
          </a:prstGeom>
          <a:solidFill>
            <a:schemeClr val="tx2">
              <a:lumMod val="90000"/>
              <a:alpha val="67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Triángulo isósceles"/>
          <p:cNvSpPr/>
          <p:nvPr/>
        </p:nvSpPr>
        <p:spPr>
          <a:xfrm>
            <a:off x="6643688" y="952500"/>
            <a:ext cx="714375" cy="3584575"/>
          </a:xfrm>
          <a:prstGeom prst="triangle">
            <a:avLst/>
          </a:prstGeom>
          <a:solidFill>
            <a:schemeClr val="tx2">
              <a:lumMod val="90000"/>
              <a:alpha val="67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Triángulo isósceles"/>
          <p:cNvSpPr/>
          <p:nvPr/>
        </p:nvSpPr>
        <p:spPr>
          <a:xfrm>
            <a:off x="8072438" y="952500"/>
            <a:ext cx="714375" cy="3584575"/>
          </a:xfrm>
          <a:prstGeom prst="triangle">
            <a:avLst/>
          </a:prstGeom>
          <a:solidFill>
            <a:schemeClr val="tx2">
              <a:lumMod val="90000"/>
              <a:alpha val="67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Triángulo isósceles"/>
          <p:cNvSpPr/>
          <p:nvPr/>
        </p:nvSpPr>
        <p:spPr>
          <a:xfrm>
            <a:off x="7286625" y="952500"/>
            <a:ext cx="785813" cy="3584575"/>
          </a:xfrm>
          <a:prstGeom prst="triangle">
            <a:avLst/>
          </a:prstGeom>
          <a:solidFill>
            <a:schemeClr val="tx2">
              <a:lumMod val="90000"/>
              <a:alpha val="67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Triángulo isósceles"/>
          <p:cNvSpPr/>
          <p:nvPr/>
        </p:nvSpPr>
        <p:spPr>
          <a:xfrm>
            <a:off x="214313" y="952500"/>
            <a:ext cx="714375" cy="3584575"/>
          </a:xfrm>
          <a:prstGeom prst="triangle">
            <a:avLst/>
          </a:prstGeom>
          <a:solidFill>
            <a:schemeClr val="tx2">
              <a:lumMod val="90000"/>
              <a:alpha val="67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Triángulo isósceles"/>
          <p:cNvSpPr/>
          <p:nvPr/>
        </p:nvSpPr>
        <p:spPr>
          <a:xfrm>
            <a:off x="1643063" y="952500"/>
            <a:ext cx="714375" cy="3584575"/>
          </a:xfrm>
          <a:prstGeom prst="triangle">
            <a:avLst/>
          </a:prstGeom>
          <a:solidFill>
            <a:schemeClr val="tx2">
              <a:lumMod val="90000"/>
              <a:alpha val="67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Triángulo isósceles"/>
          <p:cNvSpPr/>
          <p:nvPr/>
        </p:nvSpPr>
        <p:spPr>
          <a:xfrm>
            <a:off x="857250" y="952500"/>
            <a:ext cx="785813" cy="3584575"/>
          </a:xfrm>
          <a:prstGeom prst="triangle">
            <a:avLst/>
          </a:prstGeom>
          <a:solidFill>
            <a:schemeClr val="tx2">
              <a:lumMod val="90000"/>
              <a:alpha val="67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Triángulo isósceles"/>
          <p:cNvSpPr/>
          <p:nvPr/>
        </p:nvSpPr>
        <p:spPr>
          <a:xfrm>
            <a:off x="2357438" y="952500"/>
            <a:ext cx="714375" cy="3584575"/>
          </a:xfrm>
          <a:prstGeom prst="triangle">
            <a:avLst/>
          </a:prstGeom>
          <a:solidFill>
            <a:schemeClr val="tx2">
              <a:lumMod val="90000"/>
              <a:alpha val="67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21 Triángulo isósceles"/>
          <p:cNvSpPr/>
          <p:nvPr/>
        </p:nvSpPr>
        <p:spPr>
          <a:xfrm>
            <a:off x="3786188" y="952500"/>
            <a:ext cx="714375" cy="3584575"/>
          </a:xfrm>
          <a:prstGeom prst="triangle">
            <a:avLst/>
          </a:prstGeom>
          <a:solidFill>
            <a:schemeClr val="tx2">
              <a:lumMod val="90000"/>
              <a:alpha val="67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22 Triángulo isósceles"/>
          <p:cNvSpPr/>
          <p:nvPr/>
        </p:nvSpPr>
        <p:spPr>
          <a:xfrm>
            <a:off x="3000375" y="952500"/>
            <a:ext cx="785813" cy="3584575"/>
          </a:xfrm>
          <a:prstGeom prst="triangle">
            <a:avLst/>
          </a:prstGeom>
          <a:solidFill>
            <a:schemeClr val="tx2">
              <a:lumMod val="90000"/>
              <a:alpha val="67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042989" y="4657725"/>
            <a:ext cx="7029474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artista ofreció un nuevo giro a finales de año con un trabajo aún más atrevido, la publicación del primer volumen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Prohibited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Book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(literalmente 'Libro prohibido').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14:wheelReverse spokes="1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C:\Documents and Settings\Ana María\Escritorio\pompones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 flipH="1">
            <a:off x="0" y="1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Rectángulo"/>
          <p:cNvSpPr/>
          <p:nvPr/>
        </p:nvSpPr>
        <p:spPr>
          <a:xfrm flipH="1">
            <a:off x="0" y="1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 flipH="1">
            <a:off x="0" y="1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 flipH="1">
            <a:off x="0" y="1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042989" y="4945063"/>
            <a:ext cx="6386532" cy="64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 contenido erótico en el que las pasiones, incluso las inconfesables tienen gran importancia.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:wedge/>
      </p:transition>
    </mc:Choice>
    <mc:Fallback xmlns=""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3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3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3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heurón"/>
          <p:cNvSpPr/>
          <p:nvPr/>
        </p:nvSpPr>
        <p:spPr>
          <a:xfrm rot="2441467">
            <a:off x="3424238" y="1939925"/>
            <a:ext cx="1438275" cy="977900"/>
          </a:xfrm>
          <a:prstGeom prst="chevron">
            <a:avLst>
              <a:gd name="adj" fmla="val 72146"/>
            </a:avLst>
          </a:prstGeom>
          <a:solidFill>
            <a:schemeClr val="accent1">
              <a:alpha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" name="5 Cheurón"/>
          <p:cNvSpPr/>
          <p:nvPr/>
        </p:nvSpPr>
        <p:spPr>
          <a:xfrm rot="8227759">
            <a:off x="4494213" y="1943100"/>
            <a:ext cx="1438275" cy="981075"/>
          </a:xfrm>
          <a:prstGeom prst="chevron">
            <a:avLst>
              <a:gd name="adj" fmla="val 72146"/>
            </a:avLst>
          </a:prstGeom>
          <a:solidFill>
            <a:schemeClr val="accent1">
              <a:alpha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" name="6 Cheurón"/>
          <p:cNvSpPr/>
          <p:nvPr/>
        </p:nvSpPr>
        <p:spPr>
          <a:xfrm rot="19380634">
            <a:off x="3422650" y="2703513"/>
            <a:ext cx="1439863" cy="979487"/>
          </a:xfrm>
          <a:prstGeom prst="chevron">
            <a:avLst>
              <a:gd name="adj" fmla="val 72146"/>
            </a:avLst>
          </a:prstGeom>
          <a:solidFill>
            <a:schemeClr val="accent1">
              <a:alpha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Cheurón"/>
          <p:cNvSpPr/>
          <p:nvPr/>
        </p:nvSpPr>
        <p:spPr>
          <a:xfrm rot="13018612">
            <a:off x="4565650" y="2703513"/>
            <a:ext cx="1439863" cy="977900"/>
          </a:xfrm>
          <a:prstGeom prst="chevron">
            <a:avLst>
              <a:gd name="adj" fmla="val 72146"/>
            </a:avLst>
          </a:prstGeom>
          <a:solidFill>
            <a:schemeClr val="accent1">
              <a:alpha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Cheurón"/>
          <p:cNvSpPr/>
          <p:nvPr/>
        </p:nvSpPr>
        <p:spPr>
          <a:xfrm rot="2441467">
            <a:off x="2781300" y="1522413"/>
            <a:ext cx="1438275" cy="979487"/>
          </a:xfrm>
          <a:prstGeom prst="chevron">
            <a:avLst>
              <a:gd name="adj" fmla="val 72146"/>
            </a:avLst>
          </a:prstGeom>
          <a:solidFill>
            <a:schemeClr val="accent1">
              <a:alpha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Cheurón"/>
          <p:cNvSpPr/>
          <p:nvPr/>
        </p:nvSpPr>
        <p:spPr>
          <a:xfrm rot="8227759">
            <a:off x="5065713" y="1527175"/>
            <a:ext cx="1438275" cy="979488"/>
          </a:xfrm>
          <a:prstGeom prst="chevron">
            <a:avLst>
              <a:gd name="adj" fmla="val 72146"/>
            </a:avLst>
          </a:prstGeom>
          <a:solidFill>
            <a:schemeClr val="accent1">
              <a:alpha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10 Cheurón"/>
          <p:cNvSpPr/>
          <p:nvPr/>
        </p:nvSpPr>
        <p:spPr>
          <a:xfrm rot="13018612">
            <a:off x="5208588" y="3119438"/>
            <a:ext cx="1439862" cy="979487"/>
          </a:xfrm>
          <a:prstGeom prst="chevron">
            <a:avLst>
              <a:gd name="adj" fmla="val 72146"/>
            </a:avLst>
          </a:prstGeom>
          <a:solidFill>
            <a:schemeClr val="accent1">
              <a:alpha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" name="11 Cheurón"/>
          <p:cNvSpPr/>
          <p:nvPr/>
        </p:nvSpPr>
        <p:spPr>
          <a:xfrm rot="19380634">
            <a:off x="2779713" y="3060700"/>
            <a:ext cx="1439862" cy="979488"/>
          </a:xfrm>
          <a:prstGeom prst="chevron">
            <a:avLst>
              <a:gd name="adj" fmla="val 72146"/>
            </a:avLst>
          </a:prstGeom>
          <a:solidFill>
            <a:schemeClr val="accent1">
              <a:alpha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3" name="12 Cheurón"/>
          <p:cNvSpPr/>
          <p:nvPr/>
        </p:nvSpPr>
        <p:spPr>
          <a:xfrm rot="2441467">
            <a:off x="2209800" y="1106488"/>
            <a:ext cx="1438275" cy="977900"/>
          </a:xfrm>
          <a:prstGeom prst="chevron">
            <a:avLst>
              <a:gd name="adj" fmla="val 72146"/>
            </a:avLst>
          </a:prstGeom>
          <a:solidFill>
            <a:schemeClr val="accent1">
              <a:alpha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13 Cheurón"/>
          <p:cNvSpPr/>
          <p:nvPr/>
        </p:nvSpPr>
        <p:spPr>
          <a:xfrm rot="8227759">
            <a:off x="5637213" y="1109663"/>
            <a:ext cx="1438275" cy="981075"/>
          </a:xfrm>
          <a:prstGeom prst="chevron">
            <a:avLst>
              <a:gd name="adj" fmla="val 72146"/>
            </a:avLst>
          </a:prstGeom>
          <a:solidFill>
            <a:schemeClr val="accent1">
              <a:alpha val="60000"/>
            </a:schemeClr>
          </a:solidFill>
          <a:ln w="28575"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" name="14 Cheurón"/>
          <p:cNvSpPr/>
          <p:nvPr/>
        </p:nvSpPr>
        <p:spPr>
          <a:xfrm rot="13018612">
            <a:off x="5851525" y="3536950"/>
            <a:ext cx="1439863" cy="977900"/>
          </a:xfrm>
          <a:prstGeom prst="chevron">
            <a:avLst>
              <a:gd name="adj" fmla="val 72146"/>
            </a:avLst>
          </a:prstGeom>
          <a:solidFill>
            <a:schemeClr val="accent1">
              <a:alpha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6" name="15 Cheurón"/>
          <p:cNvSpPr/>
          <p:nvPr/>
        </p:nvSpPr>
        <p:spPr>
          <a:xfrm rot="19380634">
            <a:off x="2136775" y="3417888"/>
            <a:ext cx="1439863" cy="979487"/>
          </a:xfrm>
          <a:prstGeom prst="chevron">
            <a:avLst>
              <a:gd name="adj" fmla="val 72146"/>
            </a:avLst>
          </a:prstGeom>
          <a:solidFill>
            <a:schemeClr val="accent1">
              <a:alpha val="6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03237" y="4214822"/>
            <a:ext cx="8640763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sz="2000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Esta publicación de lujo y de formato más pequeño que los otros álbumes anteriores, ofrece imágenes que son tan sensuales como elegantes y provocadoras. En 1999 su obra fue incluida en la portada y el manual de instrucciones para el juego de PC </a:t>
            </a:r>
            <a:r>
              <a:rPr lang="es-ES" sz="2000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Starsiege</a:t>
            </a:r>
            <a:r>
              <a:rPr lang="es-ES" sz="2000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: </a:t>
            </a:r>
            <a:r>
              <a:rPr lang="es-ES" sz="2000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Tribes</a:t>
            </a:r>
            <a:r>
              <a:rPr lang="es-ES" sz="2000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. 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6000">
        <p14:vortex dir="r"/>
      </p:transition>
    </mc:Choice>
    <mc:Fallback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6000"/>
                            </p:stCondLst>
                            <p:childTnLst>
                              <p:par>
                                <p:cTn id="18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WordArt 2"/>
          <p:cNvSpPr>
            <a:spLocks noChangeArrowheads="1" noChangeShapeType="1" noTextEdit="1"/>
          </p:cNvSpPr>
          <p:nvPr/>
        </p:nvSpPr>
        <p:spPr bwMode="auto">
          <a:xfrm>
            <a:off x="1500166" y="0"/>
            <a:ext cx="5688013" cy="8255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4903"/>
              </a:avLst>
            </a:prstTxWarp>
            <a:scene3d>
              <a:camera prst="perspectiveAbove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55000" endA="50" endPos="85000" dir="5400000" sy="-100000" algn="bl" rotWithShape="0"/>
                </a:effectLst>
                <a:latin typeface="High Tower Text"/>
              </a:rPr>
              <a:t>Música Enlazada </a:t>
            </a:r>
          </a:p>
        </p:txBody>
      </p:sp>
      <p:sp>
        <p:nvSpPr>
          <p:cNvPr id="78851" name="WordArt 3"/>
          <p:cNvSpPr>
            <a:spLocks noChangeArrowheads="1" noChangeShapeType="1" noTextEdit="1"/>
          </p:cNvSpPr>
          <p:nvPr/>
        </p:nvSpPr>
        <p:spPr bwMode="auto">
          <a:xfrm>
            <a:off x="1928794" y="928674"/>
            <a:ext cx="5040313" cy="657225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Títulos: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</a:p>
        </p:txBody>
      </p:sp>
      <p:sp>
        <p:nvSpPr>
          <p:cNvPr id="78852" name="WordArt 4"/>
          <p:cNvSpPr>
            <a:spLocks noChangeArrowheads="1" noChangeShapeType="1" noTextEdit="1"/>
          </p:cNvSpPr>
          <p:nvPr/>
        </p:nvSpPr>
        <p:spPr bwMode="auto">
          <a:xfrm>
            <a:off x="928662" y="1785930"/>
            <a:ext cx="7143800" cy="78105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97117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light LET"/>
              </a:rPr>
              <a:t> 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</a:rPr>
              <a:t>- Harem  (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</a:rPr>
              <a:t>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</a:rPr>
              <a:t>Sarah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</a:rPr>
              <a:t>Brightman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</a:rPr>
              <a:t> ) 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effectLst>
                <a:prstShdw prst="shdw17" dist="17961" dir="13500000">
                  <a:srgbClr val="385F99"/>
                </a:prstShdw>
                <a:reflection blurRad="6350" stA="60000" endA="900" endPos="58000" dir="5400000" sy="-100000" algn="bl" rotWithShape="0"/>
              </a:effectLst>
              <a:latin typeface="Highlight LET"/>
            </a:endParaRPr>
          </a:p>
        </p:txBody>
      </p:sp>
      <p:sp>
        <p:nvSpPr>
          <p:cNvPr id="82954" name="WordArt 10"/>
          <p:cNvSpPr>
            <a:spLocks noChangeArrowheads="1" noChangeShapeType="1" noTextEdit="1"/>
          </p:cNvSpPr>
          <p:nvPr/>
        </p:nvSpPr>
        <p:spPr bwMode="auto">
          <a:xfrm>
            <a:off x="1000100" y="3000376"/>
            <a:ext cx="6929486" cy="6461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Hijo de la Luna  (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Sarah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Brightman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) 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effectLst>
                <a:prstShdw prst="shdw17" dist="17961" dir="13500000">
                  <a:srgbClr val="385F99"/>
                </a:prstShdw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  <p:sp>
        <p:nvSpPr>
          <p:cNvPr id="7" name="WordArt 10"/>
          <p:cNvSpPr>
            <a:spLocks noChangeArrowheads="1" noChangeShapeType="1" noTextEdit="1"/>
          </p:cNvSpPr>
          <p:nvPr/>
        </p:nvSpPr>
        <p:spPr bwMode="auto">
          <a:xfrm>
            <a:off x="1142976" y="4071946"/>
            <a:ext cx="7358114" cy="86042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The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Legend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of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Zelda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,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the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wind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waker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 (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Andrew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Skeet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) 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effectLst>
                <a:prstShdw prst="shdw17" dist="17961" dir="13500000">
                  <a:srgbClr val="385F99"/>
                </a:prstShdw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9000">
        <p14:vortex dir="r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</a:rPr>
              <a:t>¿Te ha gustado?</a:t>
            </a:r>
            <a:r>
              <a:rPr kumimoji="0" 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</a:rPr>
              <a:t> </a:t>
            </a:r>
            <a:br>
              <a:rPr kumimoji="0" 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</a:rPr>
            </a:br>
            <a:r>
              <a:rPr kumimoji="0" 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</a:rPr>
              <a:t>Puedes ver más entrando </a:t>
            </a:r>
            <a:br>
              <a:rPr kumimoji="0" 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</a:rPr>
            </a:br>
            <a:r>
              <a:rPr kumimoji="0" 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  <a:hlinkClick r:id="rId2"/>
              </a:rPr>
              <a:t>Aquí</a:t>
            </a:r>
            <a:endParaRPr kumimoji="0" 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itchFamily="66" charset="0"/>
              <a:ea typeface="+mn-ea"/>
              <a:cs typeface="Arial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itchFamily="66" charset="0"/>
                <a:ea typeface="+mn-ea"/>
                <a:cs typeface="Arial" charset="0"/>
              </a:rPr>
              <a:t>Además puedes recibir powerpoints en tu correo electrónico suscribiéndote aquí:</a:t>
            </a:r>
            <a:r>
              <a:rPr kumimoji="0" lang="es-ES_tradnl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3437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4255</TotalTime>
  <Words>1445</Words>
  <Application>Microsoft Office PowerPoint</Application>
  <PresentationFormat>Presentación en pantalla (16:10)</PresentationFormat>
  <Paragraphs>80</Paragraphs>
  <Slides>66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76" baseType="lpstr">
      <vt:lpstr>Arial</vt:lpstr>
      <vt:lpstr>Arial Black</vt:lpstr>
      <vt:lpstr>Calibri</vt:lpstr>
      <vt:lpstr>High Tower Text</vt:lpstr>
      <vt:lpstr>Highlight LET</vt:lpstr>
      <vt:lpstr>Kristen ITC</vt:lpstr>
      <vt:lpstr>Lucida Bright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269</cp:revision>
  <dcterms:created xsi:type="dcterms:W3CDTF">2015-05-06T12:03:35Z</dcterms:created>
  <dcterms:modified xsi:type="dcterms:W3CDTF">2026-06-08T17:30:18Z</dcterms:modified>
</cp:coreProperties>
</file>