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99" r:id="rId3"/>
    <p:sldId id="421" r:id="rId4"/>
    <p:sldId id="360" r:id="rId5"/>
    <p:sldId id="361" r:id="rId6"/>
    <p:sldId id="362" r:id="rId7"/>
    <p:sldId id="396" r:id="rId8"/>
    <p:sldId id="364" r:id="rId9"/>
    <p:sldId id="363" r:id="rId10"/>
    <p:sldId id="365" r:id="rId11"/>
    <p:sldId id="366" r:id="rId12"/>
    <p:sldId id="329" r:id="rId13"/>
    <p:sldId id="416" r:id="rId14"/>
    <p:sldId id="367" r:id="rId15"/>
    <p:sldId id="417" r:id="rId16"/>
    <p:sldId id="418" r:id="rId17"/>
    <p:sldId id="333" r:id="rId18"/>
    <p:sldId id="335" r:id="rId19"/>
    <p:sldId id="337" r:id="rId20"/>
    <p:sldId id="338" r:id="rId21"/>
    <p:sldId id="340" r:id="rId22"/>
    <p:sldId id="339" r:id="rId23"/>
    <p:sldId id="341" r:id="rId24"/>
    <p:sldId id="419" r:id="rId25"/>
    <p:sldId id="342" r:id="rId26"/>
    <p:sldId id="343" r:id="rId27"/>
    <p:sldId id="344" r:id="rId28"/>
    <p:sldId id="368" r:id="rId29"/>
    <p:sldId id="369" r:id="rId30"/>
    <p:sldId id="370" r:id="rId31"/>
    <p:sldId id="371" r:id="rId32"/>
    <p:sldId id="373" r:id="rId33"/>
    <p:sldId id="374" r:id="rId34"/>
    <p:sldId id="345" r:id="rId35"/>
    <p:sldId id="420" r:id="rId36"/>
    <p:sldId id="358" r:id="rId37"/>
    <p:sldId id="375" r:id="rId38"/>
    <p:sldId id="346" r:id="rId39"/>
    <p:sldId id="347" r:id="rId40"/>
    <p:sldId id="348" r:id="rId41"/>
    <p:sldId id="349" r:id="rId42"/>
    <p:sldId id="359" r:id="rId43"/>
    <p:sldId id="351" r:id="rId44"/>
    <p:sldId id="353" r:id="rId45"/>
    <p:sldId id="356" r:id="rId46"/>
    <p:sldId id="354" r:id="rId47"/>
    <p:sldId id="401" r:id="rId48"/>
    <p:sldId id="402" r:id="rId49"/>
    <p:sldId id="403" r:id="rId50"/>
    <p:sldId id="404" r:id="rId51"/>
    <p:sldId id="406" r:id="rId52"/>
    <p:sldId id="407" r:id="rId53"/>
    <p:sldId id="408" r:id="rId54"/>
    <p:sldId id="409" r:id="rId55"/>
    <p:sldId id="410" r:id="rId56"/>
    <p:sldId id="411" r:id="rId57"/>
    <p:sldId id="412" r:id="rId58"/>
    <p:sldId id="414" r:id="rId59"/>
    <p:sldId id="395" r:id="rId60"/>
    <p:sldId id="422" r:id="rId6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WCgssquXgatGshUbV85Wg==" hashData="7YPhFSTUCSX33ehEybJqvAXonB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D7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84" autoAdjust="0"/>
    <p:restoredTop sz="94660"/>
  </p:normalViewPr>
  <p:slideViewPr>
    <p:cSldViewPr>
      <p:cViewPr>
        <p:scale>
          <a:sx n="60" d="100"/>
          <a:sy n="60" d="100"/>
        </p:scale>
        <p:origin x="518"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9BEAD80-6A73-4581-BFF1-4D66217F4DC1}" type="datetimeFigureOut">
              <a:rPr lang="es-ES"/>
              <a:pPr>
                <a:defRPr/>
              </a:pPr>
              <a:t>02/03/2026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408CE1-EB51-4E61-B5DD-293513FF348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A9132D-4706-4486-85E0-3E87A950781D}" type="datetimeFigureOut">
              <a:rPr lang="es-ES"/>
              <a:pPr>
                <a:defRPr/>
              </a:pPr>
              <a:t>02/03/2026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77BE2D-A7B1-451D-8955-74492D715FA7}"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2F79F73-4E98-4C0F-A3D1-8A1E033950EC}" type="datetimeFigureOut">
              <a:rPr lang="es-ES"/>
              <a:pPr>
                <a:defRPr/>
              </a:pPr>
              <a:t>02/03/2026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8EB948-6E1D-4D93-86B2-F839B1063A4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C5A731D-FFEB-4976-9C45-BA6F4ED152FA}" type="datetimeFigureOut">
              <a:rPr lang="es-ES"/>
              <a:pPr>
                <a:defRPr/>
              </a:pPr>
              <a:t>02/03/2026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836E16-79E6-4B58-A98F-117E71C4782C}"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DBD9C5F-53C5-41EB-A492-7FE7065428A6}" type="datetimeFigureOut">
              <a:rPr lang="es-ES"/>
              <a:pPr>
                <a:defRPr/>
              </a:pPr>
              <a:t>02/03/2026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49AA5CF-9646-4EA1-BB2B-792341DDD0F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E8B5876-57FC-4EB1-BB08-57624E9C3FFA}" type="datetimeFigureOut">
              <a:rPr lang="es-ES"/>
              <a:pPr>
                <a:defRPr/>
              </a:pPr>
              <a:t>02/03/2026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0393A8B-5D7C-4B04-848A-896FA5A05630}"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67E82B1-9F8B-495E-9710-17F65B1F8B7D}" type="datetimeFigureOut">
              <a:rPr lang="es-ES"/>
              <a:pPr>
                <a:defRPr/>
              </a:pPr>
              <a:t>02/03/2026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8C49C2F-2891-43A5-B542-A127CC2D6310}"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D5B8E12-41E2-440F-9BA7-2265467FFDC5}" type="datetimeFigureOut">
              <a:rPr lang="es-ES"/>
              <a:pPr>
                <a:defRPr/>
              </a:pPr>
              <a:t>02/03/2026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1A6682-1AFC-4929-876E-6C41D6A11B0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ACAD237-CE4E-49EF-B049-5023BB685B40}" type="datetimeFigureOut">
              <a:rPr lang="es-ES"/>
              <a:pPr>
                <a:defRPr/>
              </a:pPr>
              <a:t>02/03/2026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275326-0BAE-448D-8438-7A84A7CE12CD}"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902EFD3-FD9F-4769-8881-A7D90E2DC144}" type="datetimeFigureOut">
              <a:rPr lang="es-ES"/>
              <a:pPr>
                <a:defRPr/>
              </a:pPr>
              <a:t>02/03/2026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437324F-77B8-42C5-8AD2-121180E7429D}"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DBCBED9-F712-42F5-AEA6-84A49D4D06A3}" type="datetimeFigureOut">
              <a:rPr lang="es-ES"/>
              <a:pPr>
                <a:defRPr/>
              </a:pPr>
              <a:t>02/03/2026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CB20AC-08AB-456F-AC94-AB9490917E47}"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8793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6587E31D-0838-451E-8A69-3A28687DB7AD}" type="datetimeFigureOut">
              <a:rPr lang="es-ES"/>
              <a:pPr>
                <a:defRPr/>
              </a:pPr>
              <a:t>02/03/2026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92505BF9-2187-497C-A69C-C38A2A45BDD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37690491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I C E N T E  G A R C Í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A  </a:t>
            </a:r>
            <a:endPar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042988" y="120650"/>
            <a:ext cx="6985000" cy="1079500"/>
          </a:xfrm>
          <a:prstGeom prst="rect">
            <a:avLst/>
          </a:prstGeom>
        </p:spPr>
        <p:txBody>
          <a:bodyPr wrap="none" fromWordArt="1">
            <a:prstTxWarp prst="textTriangle">
              <a:avLst>
                <a:gd name="adj" fmla="val 3844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España </a:t>
            </a:r>
            <a:r>
              <a:rPr lang="fr-FR"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Visigoda</a:t>
            </a:r>
            <a:r>
              <a:rPr lang="fr-FR"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calcmode="lin" valueType="num">
                                      <p:cBhvr>
                                        <p:cTn id="24" dur="2000" fill="hold"/>
                                        <p:tgtEl>
                                          <p:spTgt spid="16390"/>
                                        </p:tgtEl>
                                        <p:attrNameLst>
                                          <p:attrName>ppt_w</p:attrName>
                                        </p:attrNameLst>
                                      </p:cBhvr>
                                      <p:tavLst>
                                        <p:tav tm="0">
                                          <p:val>
                                            <p:fltVal val="0"/>
                                          </p:val>
                                        </p:tav>
                                        <p:tav tm="100000">
                                          <p:val>
                                            <p:strVal val="#ppt_w"/>
                                          </p:val>
                                        </p:tav>
                                      </p:tavLst>
                                    </p:anim>
                                    <p:anim calcmode="lin" valueType="num">
                                      <p:cBhvr>
                                        <p:cTn id="25" dur="2000" fill="hold"/>
                                        <p:tgtEl>
                                          <p:spTgt spid="16390"/>
                                        </p:tgtEl>
                                        <p:attrNameLst>
                                          <p:attrName>ppt_h</p:attrName>
                                        </p:attrNameLst>
                                      </p:cBhvr>
                                      <p:tavLst>
                                        <p:tav tm="0">
                                          <p:val>
                                            <p:fltVal val="0"/>
                                          </p:val>
                                        </p:tav>
                                        <p:tav tm="100000">
                                          <p:val>
                                            <p:strVal val="#ppt_h"/>
                                          </p:val>
                                        </p:tav>
                                      </p:tavLst>
                                    </p:anim>
                                  </p:childTnLst>
                                </p:cTn>
                              </p:par>
                            </p:childTnLst>
                          </p:cTn>
                        </p:par>
                        <p:par>
                          <p:cTn id="26" fill="hold">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16391"/>
                                        </p:tgtEl>
                                        <p:attrNameLst>
                                          <p:attrName>style.visibility</p:attrName>
                                        </p:attrNameLst>
                                      </p:cBhvr>
                                      <p:to>
                                        <p:strVal val="visible"/>
                                      </p:to>
                                    </p:set>
                                    <p:anim calcmode="lin" valueType="num">
                                      <p:cBhvr>
                                        <p:cTn id="29" dur="1000" fill="hold"/>
                                        <p:tgtEl>
                                          <p:spTgt spid="16391"/>
                                        </p:tgtEl>
                                        <p:attrNameLst>
                                          <p:attrName>ppt_w</p:attrName>
                                        </p:attrNameLst>
                                      </p:cBhvr>
                                      <p:tavLst>
                                        <p:tav tm="0">
                                          <p:val>
                                            <p:fltVal val="0"/>
                                          </p:val>
                                        </p:tav>
                                        <p:tav tm="100000">
                                          <p:val>
                                            <p:strVal val="#ppt_w"/>
                                          </p:val>
                                        </p:tav>
                                      </p:tavLst>
                                    </p:anim>
                                    <p:anim calcmode="lin" valueType="num">
                                      <p:cBhvr>
                                        <p:cTn id="30"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28 godos en guerra.jpg"/>
          <p:cNvPicPr>
            <a:picLocks noChangeAspect="1"/>
          </p:cNvPicPr>
          <p:nvPr/>
        </p:nvPicPr>
        <p:blipFill>
          <a:blip r:embed="rId2" cstate="print"/>
          <a:stretch>
            <a:fillRect/>
          </a:stretch>
        </p:blipFill>
        <p:spPr>
          <a:xfrm>
            <a:off x="0" y="0"/>
            <a:ext cx="9144000" cy="5715000"/>
          </a:xfrm>
          <a:prstGeom prst="rect">
            <a:avLst/>
          </a:prstGeom>
        </p:spPr>
      </p:pic>
      <p:sp>
        <p:nvSpPr>
          <p:cNvPr id="10" name="9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51520" y="553244"/>
            <a:ext cx="8712968"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visigodos eran un pueblo guerrero acostumbrado a la lucha y la muerte. Solo hay que echar un vistazo a sus biografías para darse cuenta. De los 35 reyes godos que reinaron en Hispania muchos de ellos acabaron siendo asesinados. Para contar todas las sangrientas luchas de poder y líos amorosos que se sucedieron en cuatro siglos habríamos necesitado autores de la talla de Shakespeare o George R. R. Martin. Estas apasionantes historias hubieran inspirado para hacer temporadas de una serie tan exitosa como Juego de Tronos.</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Rectángulo"/>
          <p:cNvSpPr/>
          <p:nvPr/>
        </p:nvSpPr>
        <p:spPr>
          <a:xfrm>
            <a:off x="2553587" y="0"/>
            <a:ext cx="3531736" cy="523220"/>
          </a:xfrm>
          <a:prstGeom prst="rect">
            <a:avLst/>
          </a:prstGeom>
          <a:noFill/>
        </p:spPr>
        <p:txBody>
          <a:bodyPr wrap="squar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Reyes Godos</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323528" y="3073524"/>
            <a:ext cx="8496944"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Los elegidos, por si algún curioso quiere darle un vistazo a la lista de los reyes godos, y porque el saber no ocupa lugar, fueron los siguientes: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Ataúlfo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Sigerico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Walia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Teodorico 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Turismundo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Teodorico II, Eurico, Alarico II,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Gesaleico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Teodorico III,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Amalarico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Teudis</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Teudiselo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Ágila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Atanagildo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Liuva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I, Leovigildo,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Recaredo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Liuva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II,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Witerico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Gundemaro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Sisebuto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Recaredo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II,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Suintila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Sisenando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Khintila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Tulga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Chindasvinto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Recesvinto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Wamba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Ervigio</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Égica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Witiza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Ágila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II y Rodrigo.</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97000">
        <p:split/>
      </p:transition>
    </mc:Choice>
    <mc:Fallback>
      <p:transition spd="slow" advTm="9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par>
                          <p:cTn id="16" fill="hold">
                            <p:stCondLst>
                              <p:cond delay="471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pic>
        <p:nvPicPr>
          <p:cNvPr id="6" name="5 Imagen" descr="1086.jpg"/>
          <p:cNvPicPr>
            <a:picLocks noChangeAspect="1"/>
          </p:cNvPicPr>
          <p:nvPr/>
        </p:nvPicPr>
        <p:blipFill>
          <a:blip r:embed="rId3" cstate="print"/>
          <a:stretch>
            <a:fillRect/>
          </a:stretch>
        </p:blipFill>
        <p:spPr bwMode="auto">
          <a:xfrm>
            <a:off x="1" y="0"/>
            <a:ext cx="9143999" cy="5715000"/>
          </a:xfrm>
          <a:prstGeom prst="rect">
            <a:avLst/>
          </a:prstGeom>
          <a:noFill/>
          <a:ln w="9525">
            <a:noFill/>
            <a:miter lim="800000"/>
            <a:headEnd/>
            <a:tailEnd/>
          </a:ln>
        </p:spPr>
      </p:pic>
      <p:pic>
        <p:nvPicPr>
          <p:cNvPr id="7" name="6 Imagen" descr="1086.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sp>
        <p:nvSpPr>
          <p:cNvPr id="8" name="7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Alarico I quiso hacerse con el poder de facto del Imperio romano de Occidente, pero no pudo y en cambio saqueó Roma y se declaró rey de los godos.</a:t>
            </a:r>
            <a:r>
              <a:rPr lang="es-ES" b="1" dirty="0" smtClean="0"/>
              <a:t> </a:t>
            </a:r>
            <a:r>
              <a:rPr lang="es-ES" i="1" dirty="0" smtClean="0">
                <a:effectLst>
                  <a:glow rad="101600">
                    <a:srgbClr val="C00000">
                      <a:alpha val="60000"/>
                    </a:srgbClr>
                  </a:glow>
                  <a:outerShdw blurRad="38100" dist="38100" dir="2700000" algn="tl">
                    <a:srgbClr val="000000">
                      <a:alpha val="43137"/>
                    </a:srgbClr>
                  </a:outerShdw>
                </a:effectLst>
              </a:rPr>
              <a:t>Alarico I nació alrededor del año 370 en la región de </a:t>
            </a:r>
            <a:r>
              <a:rPr lang="es-ES" i="1" dirty="0" err="1" smtClean="0">
                <a:effectLst>
                  <a:glow rad="101600">
                    <a:srgbClr val="C00000">
                      <a:alpha val="60000"/>
                    </a:srgbClr>
                  </a:glow>
                  <a:outerShdw blurRad="38100" dist="38100" dir="2700000" algn="tl">
                    <a:srgbClr val="000000">
                      <a:alpha val="43137"/>
                    </a:srgbClr>
                  </a:outerShdw>
                </a:effectLst>
              </a:rPr>
              <a:t>Perice</a:t>
            </a:r>
            <a:r>
              <a:rPr lang="es-ES" i="1" dirty="0" smtClean="0">
                <a:effectLst>
                  <a:glow rad="101600">
                    <a:srgbClr val="C00000">
                      <a:alpha val="60000"/>
                    </a:srgbClr>
                  </a:glow>
                  <a:outerShdw blurRad="38100" dist="38100" dir="2700000" algn="tl">
                    <a:srgbClr val="000000">
                      <a:alpha val="43137"/>
                    </a:srgbClr>
                  </a:outerShdw>
                </a:effectLst>
              </a:rPr>
              <a:t>, localizada en lo que hoy es Rumanía, en el entorno tribal de los visigodos, pueblo germánico de estirpe goda.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Rectángulo"/>
          <p:cNvSpPr/>
          <p:nvPr/>
        </p:nvSpPr>
        <p:spPr>
          <a:xfrm>
            <a:off x="1143249" y="481236"/>
            <a:ext cx="2077812"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ALARICO I</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ripple/>
        <p:sndAc>
          <p:stSnd loop="1">
            <p:snd r:embed="rId2" name="Variadas.wav"/>
          </p:stSnd>
        </p:sndAc>
      </p:transition>
    </mc:Choice>
    <mc:Fallback>
      <p:transition spd="slow" advTm="3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ppt_w*0.70"/>
                                          </p:val>
                                        </p:tav>
                                      </p:tavLst>
                                    </p:anim>
                                    <p:anim calcmode="lin" valueType="num">
                                      <p:cBhvr>
                                        <p:cTn id="7" dur="5000"/>
                                        <p:tgtEl>
                                          <p:spTgt spid="7"/>
                                        </p:tgtEl>
                                        <p:attrNameLst>
                                          <p:attrName>ppt_h</p:attrName>
                                        </p:attrNameLst>
                                      </p:cBhvr>
                                      <p:tavLst>
                                        <p:tav tm="0">
                                          <p:val>
                                            <p:strVal val="ppt_h"/>
                                          </p:val>
                                        </p:tav>
                                        <p:tav tm="100000">
                                          <p:val>
                                            <p:strVal val="ppt_h"/>
                                          </p:val>
                                        </p:tav>
                                      </p:tavLst>
                                    </p:anim>
                                    <p:animEffect transition="out" filter="fade">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5000"/>
                                        <p:tgtEl>
                                          <p:spTgt spid="6"/>
                                        </p:tgtEl>
                                      </p:cBhvr>
                                    </p:animEffect>
                                    <p:set>
                                      <p:cBhvr>
                                        <p:cTn id="12" dur="1" fill="hold">
                                          <p:stCondLst>
                                            <p:cond delay="4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ppt_w+.3"/>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animEffect transition="in" filter="fade">
                                      <p:cBhvr>
                                        <p:cTn id="17" dur="5000"/>
                                        <p:tgtEl>
                                          <p:spTgt spid="5"/>
                                        </p:tgtEl>
                                      </p:cBhvr>
                                    </p:animEffect>
                                  </p:childTnLst>
                                </p:cTn>
                              </p:par>
                              <p:par>
                                <p:cTn id="18" presetID="3" presetClass="entr" presetSubtype="10" fill="hold" nodeType="withEffect">
                                  <p:stCondLst>
                                    <p:cond delay="10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0"/>
                                        <p:tgtEl>
                                          <p:spTgt spid="5"/>
                                        </p:tgtEl>
                                      </p:cBhvr>
                                    </p:animEffect>
                                  </p:childTnLst>
                                </p:cTn>
                              </p:par>
                            </p:childTnLst>
                          </p:cTn>
                        </p:par>
                        <p:par>
                          <p:cTn id="21" fill="hold">
                            <p:stCondLst>
                              <p:cond delay="6000"/>
                            </p:stCondLst>
                            <p:childTnLst>
                              <p:par>
                                <p:cTn id="22" presetID="23" presetClass="entr" presetSubtype="16"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1" cy="5715000"/>
          </a:xfrm>
          <a:prstGeom prst="rect">
            <a:avLst/>
          </a:prstGeom>
          <a:noFill/>
          <a:ln w="9525">
            <a:noFill/>
            <a:miter lim="800000"/>
            <a:headEnd/>
            <a:tailEnd/>
          </a:ln>
        </p:spPr>
      </p:pic>
      <p:pic>
        <p:nvPicPr>
          <p:cNvPr id="5" name="4 Imagen" descr="imagen-330.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pic>
        <p:nvPicPr>
          <p:cNvPr id="6" name="5 Imagen" descr="imagen-330.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sp>
        <p:nvSpPr>
          <p:cNvPr id="7" name="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Vándalos, suevos y alanos cruzaron los Pirineos en el 409 y se asentaron en Hispania.</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Según se cree fue hijo o nieto paterno del caudillo visigodo </a:t>
            </a:r>
            <a:r>
              <a:rPr lang="es-ES" i="1" dirty="0" err="1" smtClean="0">
                <a:effectLst>
                  <a:glow rad="101600">
                    <a:srgbClr val="C00000">
                      <a:alpha val="60000"/>
                    </a:srgbClr>
                  </a:glow>
                  <a:outerShdw blurRad="38100" dist="38100" dir="2700000" algn="tl">
                    <a:srgbClr val="000000">
                      <a:alpha val="43137"/>
                    </a:srgbClr>
                  </a:outerShdw>
                </a:effectLst>
              </a:rPr>
              <a:t>Rocestes</a:t>
            </a:r>
            <a:r>
              <a:rPr lang="es-ES" i="1" dirty="0" smtClean="0">
                <a:effectLst>
                  <a:glow rad="101600">
                    <a:srgbClr val="C00000">
                      <a:alpha val="60000"/>
                    </a:srgbClr>
                  </a:glow>
                  <a:outerShdw blurRad="38100" dist="38100" dir="2700000" algn="tl">
                    <a:srgbClr val="000000">
                      <a:alpha val="43137"/>
                    </a:srgbClr>
                  </a:outerShdw>
                </a:effectLst>
              </a:rPr>
              <a:t>.          Pertenecía a la rama de los </a:t>
            </a:r>
            <a:r>
              <a:rPr lang="es-ES" i="1" dirty="0" err="1" smtClean="0">
                <a:effectLst>
                  <a:glow rad="101600">
                    <a:srgbClr val="C00000">
                      <a:alpha val="60000"/>
                    </a:srgbClr>
                  </a:glow>
                  <a:outerShdw blurRad="38100" dist="38100" dir="2700000" algn="tl">
                    <a:srgbClr val="000000">
                      <a:alpha val="43137"/>
                    </a:srgbClr>
                  </a:outerShdw>
                </a:effectLst>
              </a:rPr>
              <a:t>baltingos</a:t>
            </a:r>
            <a:r>
              <a:rPr lang="es-ES" i="1" dirty="0" smtClean="0">
                <a:effectLst>
                  <a:glow rad="101600">
                    <a:srgbClr val="C00000">
                      <a:alpha val="60000"/>
                    </a:srgbClr>
                  </a:glow>
                  <a:outerShdw blurRad="38100" dist="38100" dir="2700000" algn="tl">
                    <a:srgbClr val="000000">
                      <a:alpha val="43137"/>
                    </a:srgbClr>
                  </a:outerShdw>
                </a:effectLst>
              </a:rPr>
              <a:t>, una de las familias reales visigodas, lo que lo situaba en una posición privilegiada para aspirar al liderazgo.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Mirando_al_mar_1[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6" name="5 Imagen" descr="Mirando_al_mar_1[2].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149" name="8 CuadroTexto"/>
          <p:cNvSpPr txBox="1">
            <a:spLocks noChangeArrowheads="1"/>
          </p:cNvSpPr>
          <p:nvPr/>
        </p:nvSpPr>
        <p:spPr bwMode="auto">
          <a:xfrm>
            <a:off x="5637469" y="5551120"/>
            <a:ext cx="196338" cy="369332"/>
          </a:xfrm>
          <a:prstGeom prst="rect">
            <a:avLst/>
          </a:prstGeom>
          <a:noFill/>
          <a:ln w="9525">
            <a:noFill/>
            <a:miter lim="800000"/>
            <a:headEnd/>
            <a:tailEnd/>
          </a:ln>
        </p:spPr>
        <p:txBody>
          <a:bodyPr wrap="square">
            <a:spAutoFit/>
          </a:bodyPr>
          <a:lstStyle/>
          <a:p>
            <a:endParaRPr lang="es-ES">
              <a:latin typeface="Calibri" pitchFamily="34" charset="0"/>
            </a:endParaRPr>
          </a:p>
        </p:txBody>
      </p:sp>
      <p:sp>
        <p:nvSpPr>
          <p:cNvPr id="7" name="6 CuadroTexto"/>
          <p:cNvSpPr txBox="1"/>
          <p:nvPr/>
        </p:nvSpPr>
        <p:spPr>
          <a:xfrm>
            <a:off x="539552"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vándalos y alanos emigraron al norte de África en el 429 y se quedaron los suevos, que desde </a:t>
            </a:r>
            <a:r>
              <a:rPr lang="es-ES" i="1" dirty="0" err="1" smtClean="0">
                <a:effectLst>
                  <a:glow rad="101600">
                    <a:srgbClr val="C00000">
                      <a:alpha val="60000"/>
                    </a:srgbClr>
                  </a:glow>
                  <a:outerShdw blurRad="38100" dist="38100" dir="2700000" algn="tl">
                    <a:srgbClr val="000000">
                      <a:alpha val="43137"/>
                    </a:srgbClr>
                  </a:outerShdw>
                </a:effectLst>
              </a:rPr>
              <a:t>Gallaecia</a:t>
            </a:r>
            <a:r>
              <a:rPr lang="es-ES" i="1" dirty="0" smtClean="0">
                <a:effectLst>
                  <a:glow rad="101600">
                    <a:srgbClr val="C00000">
                      <a:alpha val="60000"/>
                    </a:srgbClr>
                  </a:glow>
                  <a:outerShdw blurRad="38100" dist="38100" dir="2700000" algn="tl">
                    <a:srgbClr val="000000">
                      <a:alpha val="43137"/>
                    </a:srgbClr>
                  </a:outerShdw>
                </a:effectLst>
              </a:rPr>
              <a:t> extendieron su dominio nominal por otras regiones de Hispania aprovechando el vacío de poder.</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Alarico no recibió una educación formal al estilo romano, pero creció en un entorno militar y tribal profundamente influenciado por el contacto con el Imperio romano.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wedge/>
      </p:transition>
    </mc:Choice>
    <mc:Fallback>
      <p:transition spd="slow" advTm="4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6349" y="-311283"/>
            <a:ext cx="9156697" cy="6345504"/>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6" name="5 CuadroTexto"/>
          <p:cNvSpPr txBox="1"/>
          <p:nvPr/>
        </p:nvSpPr>
        <p:spPr>
          <a:xfrm>
            <a:off x="179512" y="4081636"/>
            <a:ext cx="89644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Alarico murió en el año 410, poco después del saqueo de Roma, cerca de la ciudad de Cosenza, en el sur de Italia. La causa fue una fiebre repentina, probablemente malaria u otra enfermedad infecciosa común en la región. Sus seguidores desviaron          </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temporalmente el curso del río </a:t>
            </a:r>
            <a:r>
              <a:rPr lang="es-ES" i="1" dirty="0" err="1" smtClean="0">
                <a:effectLst>
                  <a:glow rad="101600">
                    <a:srgbClr val="C00000">
                      <a:alpha val="60000"/>
                    </a:srgbClr>
                  </a:glow>
                  <a:outerShdw blurRad="38100" dist="38100" dir="2700000" algn="tl">
                    <a:srgbClr val="000000">
                      <a:alpha val="43137"/>
                    </a:srgbClr>
                  </a:outerShdw>
                </a:effectLst>
              </a:rPr>
              <a:t>Busento</a:t>
            </a:r>
            <a:r>
              <a:rPr lang="es-ES" i="1" dirty="0" smtClean="0">
                <a:effectLst>
                  <a:glow rad="101600">
                    <a:srgbClr val="C00000">
                      <a:alpha val="60000"/>
                    </a:srgbClr>
                  </a:glow>
                  <a:outerShdw blurRad="38100" dist="38100" dir="2700000" algn="tl">
                    <a:srgbClr val="000000">
                      <a:alpha val="43137"/>
                    </a:srgbClr>
                  </a:outerShdw>
                </a:effectLst>
              </a:rPr>
              <a:t> para enterrarlo con un gran tesoro, sellando el lugar y matando a los esclavos que participaron en la obra para mantener el secreto.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wedge/>
      </p:transition>
    </mc:Choice>
    <mc:Fallback>
      <p:transition spd="slow" advTm="4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ppt_w+.3"/>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animEffect transition="in" filter="fade">
                                      <p:cBhvr>
                                        <p:cTn id="9" dur="5000"/>
                                        <p:tgtEl>
                                          <p:spTgt spid="5"/>
                                        </p:tgtEl>
                                      </p:cBhvr>
                                    </p:animEffect>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flipH="1">
            <a:off x="0" y="2052"/>
            <a:ext cx="9144000" cy="5677592"/>
          </a:xfrm>
          <a:prstGeom prst="rect">
            <a:avLst/>
          </a:prstGeom>
          <a:noFill/>
          <a:ln w="9525">
            <a:noFill/>
            <a:miter lim="800000"/>
            <a:headEnd/>
            <a:tailEnd/>
          </a:ln>
        </p:spPr>
      </p:pic>
      <p:pic>
        <p:nvPicPr>
          <p:cNvPr id="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18704"/>
            <a:ext cx="9144000" cy="5677592"/>
          </a:xfrm>
          <a:prstGeom prst="rect">
            <a:avLst/>
          </a:prstGeom>
          <a:noFill/>
          <a:ln w="9525">
            <a:noFill/>
            <a:miter lim="800000"/>
            <a:headEnd/>
            <a:tailEnd/>
          </a:ln>
        </p:spPr>
      </p:pic>
      <p:sp>
        <p:nvSpPr>
          <p:cNvPr id="6" name="5 Rectángulo"/>
          <p:cNvSpPr/>
          <p:nvPr/>
        </p:nvSpPr>
        <p:spPr>
          <a:xfrm>
            <a:off x="5646151" y="481236"/>
            <a:ext cx="1893019"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ATAÚLFO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7" name="6 CuadroTexto"/>
          <p:cNvSpPr txBox="1"/>
          <p:nvPr/>
        </p:nvSpPr>
        <p:spPr>
          <a:xfrm>
            <a:off x="251520" y="436966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Empezaremos por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el considerado primer rey hispánico. En 410 Alarico I había saqueado Roma y tenía en su poder a Gala </a:t>
            </a:r>
            <a:r>
              <a:rPr lang="es-ES" i="1" dirty="0" err="1" smtClean="0">
                <a:effectLst>
                  <a:glow rad="101600">
                    <a:srgbClr val="C00000">
                      <a:alpha val="60000"/>
                    </a:srgbClr>
                  </a:glow>
                  <a:outerShdw blurRad="38100" dist="38100" dir="2700000" algn="tl">
                    <a:srgbClr val="000000">
                      <a:alpha val="43137"/>
                    </a:srgbClr>
                  </a:outerShdw>
                </a:effectLst>
              </a:rPr>
              <a:t>Placidia</a:t>
            </a:r>
            <a:r>
              <a:rPr lang="es-ES" i="1" dirty="0" smtClean="0">
                <a:effectLst>
                  <a:glow rad="101600">
                    <a:srgbClr val="C00000">
                      <a:alpha val="60000"/>
                    </a:srgbClr>
                  </a:glow>
                  <a:outerShdw blurRad="38100" dist="38100" dir="2700000" algn="tl">
                    <a:srgbClr val="000000">
                      <a:alpha val="43137"/>
                    </a:srgbClr>
                  </a:outerShdw>
                </a:effectLst>
              </a:rPr>
              <a:t>, era hija de Teodosio I el Grande, y sus hermanastros, por parte de padre, eran Honorio, emperador romano de Occidente, y Arcadio, emperador romano de Oriente. Sangre azul no, lo siguiente.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9000">
        <p14:honeycomb/>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wedge">
                                      <p:cBhvr>
                                        <p:cTn id="10" dur="5000"/>
                                        <p:tgtEl>
                                          <p:spTgt spid="3072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p:cTn id="13" dur="5000" fill="hold"/>
                                        <p:tgtEl>
                                          <p:spTgt spid="30724"/>
                                        </p:tgtEl>
                                        <p:attrNameLst>
                                          <p:attrName>ppt_w</p:attrName>
                                        </p:attrNameLst>
                                      </p:cBhvr>
                                      <p:tavLst>
                                        <p:tav tm="0">
                                          <p:val>
                                            <p:strVal val="#ppt_w+.3"/>
                                          </p:val>
                                        </p:tav>
                                        <p:tav tm="100000">
                                          <p:val>
                                            <p:strVal val="#ppt_w"/>
                                          </p:val>
                                        </p:tav>
                                      </p:tavLst>
                                    </p:anim>
                                    <p:anim calcmode="lin" valueType="num">
                                      <p:cBhvr>
                                        <p:cTn id="14" dur="5000" fill="hold"/>
                                        <p:tgtEl>
                                          <p:spTgt spid="30724"/>
                                        </p:tgtEl>
                                        <p:attrNameLst>
                                          <p:attrName>ppt_h</p:attrName>
                                        </p:attrNameLst>
                                      </p:cBhvr>
                                      <p:tavLst>
                                        <p:tav tm="0">
                                          <p:val>
                                            <p:strVal val="#ppt_h"/>
                                          </p:val>
                                        </p:tav>
                                        <p:tav tm="100000">
                                          <p:val>
                                            <p:strVal val="#ppt_h"/>
                                          </p:val>
                                        </p:tav>
                                      </p:tavLst>
                                    </p:anim>
                                    <p:animEffect transition="in" filter="fade">
                                      <p:cBhvr>
                                        <p:cTn id="15" dur="5000"/>
                                        <p:tgtEl>
                                          <p:spTgt spid="30724"/>
                                        </p:tgtEl>
                                      </p:cBhvr>
                                    </p:animEffect>
                                  </p:childTnLst>
                                </p:cTn>
                              </p:par>
                            </p:childTnLst>
                          </p:cTn>
                        </p:par>
                        <p:par>
                          <p:cTn id="16" fill="hold">
                            <p:stCondLst>
                              <p:cond delay="5000"/>
                            </p:stCondLst>
                            <p:childTnLst>
                              <p:par>
                                <p:cTn id="17" presetID="2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MIS COSAS\DOCUMENTOS ANA\PAISAJES\PLAYAS\384386.jpg"/>
          <p:cNvPicPr>
            <a:picLocks noChangeAspect="1" noChangeArrowheads="1"/>
          </p:cNvPicPr>
          <p:nvPr/>
        </p:nvPicPr>
        <p:blipFill>
          <a:blip r:embed="rId2" cstate="print"/>
          <a:stretch>
            <a:fillRect/>
          </a:stretch>
        </p:blipFill>
        <p:spPr bwMode="auto">
          <a:xfrm>
            <a:off x="0" y="-718"/>
            <a:ext cx="9144000" cy="5715000"/>
          </a:xfrm>
          <a:prstGeom prst="rect">
            <a:avLst/>
          </a:prstGeom>
          <a:noFill/>
          <a:ln w="9525">
            <a:noFill/>
            <a:miter lim="800000"/>
            <a:headEnd/>
            <a:tailEnd/>
          </a:ln>
        </p:spPr>
      </p:pic>
      <p:pic>
        <p:nvPicPr>
          <p:cNvPr id="6146" name="Picture 2" descr="F:\MIS COSAS\DOCUMENTOS ANA\PAISAJES\PLAYAS\38438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falleció Alarico, los visigodos eligieron como rey a su cuñado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que, desde el principio, se vio envuelto en las luchas de poder por la púrpura romana. Y aunque inicialmente acertó apostando por Honorio, en Roma la lealtad era un chiste de mal gusto y salió trasquilado.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6146"/>
                                        </p:tgtEl>
                                        <p:attrNameLst>
                                          <p:attrName>ppt_w</p:attrName>
                                        </p:attrNameLst>
                                      </p:cBhvr>
                                      <p:tavLst>
                                        <p:tav tm="0">
                                          <p:val>
                                            <p:strVal val="ppt_w"/>
                                          </p:val>
                                        </p:tav>
                                        <p:tav tm="100000">
                                          <p:val>
                                            <p:strVal val="ppt_w+.3"/>
                                          </p:val>
                                        </p:tav>
                                      </p:tavLst>
                                    </p:anim>
                                    <p:anim calcmode="lin" valueType="num">
                                      <p:cBhvr>
                                        <p:cTn id="10" dur="5000"/>
                                        <p:tgtEl>
                                          <p:spTgt spid="6146"/>
                                        </p:tgtEl>
                                        <p:attrNameLst>
                                          <p:attrName>ppt_h</p:attrName>
                                        </p:attrNameLst>
                                      </p:cBhvr>
                                      <p:tavLst>
                                        <p:tav tm="0">
                                          <p:val>
                                            <p:strVal val="ppt_h"/>
                                          </p:val>
                                        </p:tav>
                                        <p:tav tm="100000">
                                          <p:val>
                                            <p:strVal val="ppt_h"/>
                                          </p:val>
                                        </p:tav>
                                      </p:tavLst>
                                    </p:anim>
                                    <p:animEffect transition="out" filter="fade">
                                      <p:cBhvr>
                                        <p:cTn id="11" dur="5000"/>
                                        <p:tgtEl>
                                          <p:spTgt spid="6146"/>
                                        </p:tgtEl>
                                      </p:cBhvr>
                                    </p:animEffect>
                                    <p:set>
                                      <p:cBhvr>
                                        <p:cTn id="12" dur="1" fill="hold">
                                          <p:stCondLst>
                                            <p:cond delay="4999"/>
                                          </p:stCondLst>
                                        </p:cTn>
                                        <p:tgtEl>
                                          <p:spTgt spid="6146"/>
                                        </p:tgtEl>
                                        <p:attrNameLst>
                                          <p:attrName>style.visibility</p:attrName>
                                        </p:attrNameLst>
                                      </p:cBhvr>
                                      <p:to>
                                        <p:strVal val="hidden"/>
                                      </p:to>
                                    </p:set>
                                  </p:childTnLst>
                                </p:cTn>
                              </p:par>
                              <p:par>
                                <p:cTn id="13" presetID="20" presetClass="entr" presetSubtype="0"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5000"/>
                                        <p:tgtEl>
                                          <p:spTgt spid="7"/>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visigodos tuvieron que huir y atravesaron los Pirineos para refugiarse en Hispania. Pero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no se fue solo, se llevó con él a su esposa, Gala </a:t>
            </a:r>
            <a:r>
              <a:rPr lang="es-ES" i="1" dirty="0" err="1" smtClean="0">
                <a:effectLst>
                  <a:glow rad="101600">
                    <a:srgbClr val="C00000">
                      <a:alpha val="60000"/>
                    </a:srgbClr>
                  </a:glow>
                  <a:outerShdw blurRad="38100" dist="38100" dir="2700000" algn="tl">
                    <a:srgbClr val="000000">
                      <a:alpha val="43137"/>
                    </a:srgbClr>
                  </a:outerShdw>
                </a:effectLst>
              </a:rPr>
              <a:t>Placidia</a:t>
            </a:r>
            <a:r>
              <a:rPr lang="es-ES" i="1" dirty="0" smtClean="0">
                <a:effectLst>
                  <a:glow rad="101600">
                    <a:srgbClr val="C00000">
                      <a:alpha val="60000"/>
                    </a:srgbClr>
                  </a:glow>
                  <a:outerShdw blurRad="38100" dist="38100" dir="2700000" algn="tl">
                    <a:srgbClr val="000000">
                      <a:alpha val="43137"/>
                    </a:srgbClr>
                  </a:outerShdw>
                </a:effectLst>
              </a:rPr>
              <a:t>. Aunque muchos vean en este matrimonio un intento del visigodo por emparentar con la transmisora de la legitimidad dinástica.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invX="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2/3*#ppt_w"/>
                                          </p:val>
                                        </p:tav>
                                        <p:tav tm="100000">
                                          <p:val>
                                            <p:strVal val="#ppt_w"/>
                                          </p:val>
                                        </p:tav>
                                      </p:tavLst>
                                    </p:anim>
                                    <p:anim calcmode="lin" valueType="num">
                                      <p:cBhvr>
                                        <p:cTn id="11" dur="5000" fill="hold"/>
                                        <p:tgtEl>
                                          <p:spTgt spid="3"/>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0"/>
                                        <p:tgtEl>
                                          <p:spTgt spid="6146"/>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pic>
        <p:nvPicPr>
          <p:cNvPr id="5" name="4 Imagen" descr="20120323_2588861.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pic>
        <p:nvPicPr>
          <p:cNvPr id="6" name="5 Imagen" descr="20120323_2588861.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Yo quiero creer, y muchos historiadores opinan lo mismo, que en aquella unión hubo más amor que política. Y lo que podría haber sido una vida idílica de la pareja junto a su hijo Teodosio en las </a:t>
            </a:r>
            <a:r>
              <a:rPr lang="es-ES" i="1" dirty="0" smtClean="0">
                <a:effectLst>
                  <a:glow rad="101600">
                    <a:srgbClr val="C00000">
                      <a:alpha val="60000"/>
                    </a:srgbClr>
                  </a:glow>
                  <a:outerShdw blurRad="38100" dist="38100" dir="2700000" algn="tl">
                    <a:srgbClr val="000000">
                      <a:alpha val="43137"/>
                    </a:srgbClr>
                  </a:outerShdw>
                </a:effectLst>
              </a:rPr>
              <a:t>playas </a:t>
            </a:r>
            <a:r>
              <a:rPr lang="es-ES" i="1" dirty="0" smtClean="0">
                <a:effectLst>
                  <a:glow rad="101600">
                    <a:srgbClr val="C00000">
                      <a:alpha val="60000"/>
                    </a:srgbClr>
                  </a:glow>
                  <a:outerShdw blurRad="38100" dist="38100" dir="2700000" algn="tl">
                    <a:srgbClr val="000000">
                      <a:alpha val="43137"/>
                    </a:srgbClr>
                  </a:outerShdw>
                </a:effectLst>
              </a:rPr>
              <a:t>de la Barceloneta, estalló por los aires y se vino abajo.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3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decía el poeta británico </a:t>
            </a:r>
            <a:r>
              <a:rPr lang="es-ES" i="1" dirty="0" err="1" smtClean="0">
                <a:effectLst>
                  <a:glow rad="101600">
                    <a:srgbClr val="C00000">
                      <a:alpha val="60000"/>
                    </a:srgbClr>
                  </a:glow>
                  <a:outerShdw blurRad="38100" dist="38100" dir="2700000" algn="tl">
                    <a:srgbClr val="000000">
                      <a:alpha val="43137"/>
                    </a:srgbClr>
                  </a:outerShdw>
                </a:effectLst>
              </a:rPr>
              <a:t>Ernest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Dowson</a:t>
            </a:r>
            <a:r>
              <a:rPr lang="es-ES" i="1" dirty="0" smtClean="0">
                <a:effectLst>
                  <a:glow rad="101600">
                    <a:srgbClr val="C00000">
                      <a:alpha val="60000"/>
                    </a:srgbClr>
                  </a:glow>
                  <a:outerShdw blurRad="38100" dist="38100" dir="2700000" algn="tl">
                    <a:srgbClr val="000000">
                      <a:alpha val="43137"/>
                    </a:srgbClr>
                  </a:outerShdw>
                </a:effectLst>
              </a:rPr>
              <a:t> “No duran mucho, los días de vino y rosas”.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fue atacado por la espalda por un tal </a:t>
            </a:r>
            <a:r>
              <a:rPr lang="es-ES" i="1" dirty="0" err="1" smtClean="0">
                <a:effectLst>
                  <a:glow rad="101600">
                    <a:srgbClr val="C00000">
                      <a:alpha val="60000"/>
                    </a:srgbClr>
                  </a:glow>
                  <a:outerShdw blurRad="38100" dist="38100" dir="2700000" algn="tl">
                    <a:srgbClr val="000000">
                      <a:alpha val="43137"/>
                    </a:srgbClr>
                  </a:outerShdw>
                </a:effectLst>
              </a:rPr>
              <a:t>Dubius</a:t>
            </a:r>
            <a:r>
              <a:rPr lang="es-ES" i="1" dirty="0" smtClean="0">
                <a:effectLst>
                  <a:glow rad="101600">
                    <a:srgbClr val="C00000">
                      <a:alpha val="60000"/>
                    </a:srgbClr>
                  </a:glow>
                  <a:outerShdw blurRad="38100" dist="38100" dir="2700000" algn="tl">
                    <a:srgbClr val="000000">
                      <a:alpha val="43137"/>
                    </a:srgbClr>
                  </a:outerShdw>
                </a:effectLst>
              </a:rPr>
              <a:t> y herido de gravedad. Hay varias versiones de porqué lo hizo: unos dicen que si por una afrenta personal y otros que fue un servicio contratado por </a:t>
            </a:r>
            <a:r>
              <a:rPr lang="es-ES" i="1" dirty="0" err="1" smtClean="0">
                <a:effectLst>
                  <a:glow rad="101600">
                    <a:srgbClr val="C00000">
                      <a:alpha val="60000"/>
                    </a:srgbClr>
                  </a:glow>
                  <a:outerShdw blurRad="38100" dist="38100" dir="2700000" algn="tl">
                    <a:srgbClr val="000000">
                      <a:alpha val="43137"/>
                    </a:srgbClr>
                  </a:outerShdw>
                </a:effectLst>
              </a:rPr>
              <a:t>Sigerico</a:t>
            </a:r>
            <a:r>
              <a:rPr lang="es-ES" i="1" dirty="0" smtClean="0">
                <a:effectLst>
                  <a:glow rad="101600">
                    <a:srgbClr val="C00000">
                      <a:alpha val="60000"/>
                    </a:srgbClr>
                  </a:glow>
                  <a:outerShdw blurRad="38100" dist="38100" dir="2700000" algn="tl">
                    <a:srgbClr val="000000">
                      <a:alpha val="43137"/>
                    </a:srgbClr>
                  </a:outerShdw>
                </a:effectLst>
              </a:rPr>
              <a:t>, el líder de otra facción goda.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ppt_w+.3"/>
                                          </p:val>
                                        </p:tav>
                                        <p:tav tm="100000">
                                          <p:val>
                                            <p:strVal val="#ppt_w"/>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animEffect transition="in" filter="fade">
                                      <p:cBhvr>
                                        <p:cTn id="16" dur="5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0"/>
                                        <p:tgtEl>
                                          <p:spTgt spid="8"/>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cstate="print"/>
          <a:stretch>
            <a:fillRect/>
          </a:stretch>
        </p:blipFill>
        <p:spPr bwMode="auto">
          <a:xfrm>
            <a:off x="2339752" y="0"/>
            <a:ext cx="4320480" cy="5715000"/>
          </a:xfrm>
          <a:prstGeom prst="rect">
            <a:avLst/>
          </a:prstGeom>
          <a:noFill/>
          <a:ln w="9525">
            <a:noFill/>
            <a:miter lim="800000"/>
            <a:headEnd/>
            <a:tailEnd/>
          </a:ln>
        </p:spPr>
      </p:pic>
      <p:sp>
        <p:nvSpPr>
          <p:cNvPr id="5" name="4 Rectángulo"/>
          <p:cNvSpPr/>
          <p:nvPr/>
        </p:nvSpPr>
        <p:spPr>
          <a:xfrm>
            <a:off x="2339751" y="0"/>
            <a:ext cx="2160811"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00563" y="2857500"/>
            <a:ext cx="2159669"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00563" y="0"/>
            <a:ext cx="2159669"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339751" y="2857500"/>
            <a:ext cx="2160811" cy="28575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2339752"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660232" y="0"/>
            <a:ext cx="2483768"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688659" y="409228"/>
            <a:ext cx="1141146"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Walia</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13" name="12 CuadroTexto"/>
          <p:cNvSpPr txBox="1"/>
          <p:nvPr/>
        </p:nvSpPr>
        <p:spPr>
          <a:xfrm>
            <a:off x="53955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una forma u otra, en 415 moría nuestro primer rey godo, pero todavía tuvo tiempo, mientras estaba en su lecho de muerte, para designar sucesor a su hermano </a:t>
            </a:r>
            <a:r>
              <a:rPr lang="es-ES" i="1" dirty="0" err="1" smtClean="0">
                <a:effectLst>
                  <a:glow rad="101600">
                    <a:srgbClr val="C00000">
                      <a:alpha val="60000"/>
                    </a:srgbClr>
                  </a:glow>
                  <a:outerShdw blurRad="38100" dist="38100" dir="2700000" algn="tl">
                    <a:srgbClr val="000000">
                      <a:alpha val="43137"/>
                    </a:srgbClr>
                  </a:outerShdw>
                </a:effectLst>
              </a:rPr>
              <a:t>Walia</a:t>
            </a:r>
            <a:r>
              <a:rPr lang="es-ES" i="1" dirty="0" smtClean="0">
                <a:effectLst>
                  <a:glow rad="101600">
                    <a:srgbClr val="C00000">
                      <a:alpha val="60000"/>
                    </a:srgbClr>
                  </a:glow>
                  <a:outerShdw blurRad="38100" dist="38100" dir="2700000" algn="tl">
                    <a:srgbClr val="000000">
                      <a:alpha val="43137"/>
                    </a:srgbClr>
                  </a:outerShdw>
                </a:effectLst>
              </a:rPr>
              <a:t> y hacerle prometer que devolvería a Gala a su hermano, ya que temía por su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blinds/>
      </p:transition>
    </mc:Choice>
    <mc:Fallback>
      <p:transition spd="slow" advTm="3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2/3*#ppt_w"/>
                                          </p:val>
                                        </p:tav>
                                        <p:tav tm="100000">
                                          <p:val>
                                            <p:strVal val="#ppt_w"/>
                                          </p:val>
                                        </p:tav>
                                      </p:tavLst>
                                    </p:anim>
                                    <p:anim calcmode="lin" valueType="num">
                                      <p:cBhvr>
                                        <p:cTn id="20" dur="5000" fill="hold"/>
                                        <p:tgtEl>
                                          <p:spTgt spid="4"/>
                                        </p:tgtEl>
                                        <p:attrNameLst>
                                          <p:attrName>ppt_h</p:attrName>
                                        </p:attrNameLst>
                                      </p:cBhvr>
                                      <p:tavLst>
                                        <p:tav tm="0">
                                          <p:val>
                                            <p:strVal val="2/3*#ppt_h"/>
                                          </p:val>
                                        </p:tav>
                                        <p:tav tm="100000">
                                          <p:val>
                                            <p:strVal val="#ppt_h"/>
                                          </p:val>
                                        </p:tav>
                                      </p:tavLst>
                                    </p:anim>
                                  </p:childTnLst>
                                </p:cTn>
                              </p:par>
                              <p:par>
                                <p:cTn id="21" presetID="16" presetClass="entr" presetSubtype="2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Horizontal)">
                                      <p:cBhvr>
                                        <p:cTn id="23" dur="5000"/>
                                        <p:tgtEl>
                                          <p:spTgt spid="9"/>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Horizontal)">
                                      <p:cBhvr>
                                        <p:cTn id="26" dur="5000"/>
                                        <p:tgtEl>
                                          <p:spTgt spid="10"/>
                                        </p:tgtEl>
                                      </p:cBhvr>
                                    </p:animEffect>
                                  </p:childTnLst>
                                </p:cTn>
                              </p:par>
                            </p:childTnLst>
                          </p:cTn>
                        </p:par>
                        <p:par>
                          <p:cTn id="27" fill="hold">
                            <p:stCondLst>
                              <p:cond delay="5000"/>
                            </p:stCondLst>
                            <p:childTnLst>
                              <p:par>
                                <p:cTn id="28" presetID="23" presetClass="entr" presetSubtype="16"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000" fill="hold"/>
                                        <p:tgtEl>
                                          <p:spTgt spid="12"/>
                                        </p:tgtEl>
                                        <p:attrNameLst>
                                          <p:attrName>ppt_w</p:attrName>
                                        </p:attrNameLst>
                                      </p:cBhvr>
                                      <p:tavLst>
                                        <p:tav tm="0">
                                          <p:val>
                                            <p:fltVal val="0"/>
                                          </p:val>
                                        </p:tav>
                                        <p:tav tm="100000">
                                          <p:val>
                                            <p:strVal val="#ppt_w"/>
                                          </p:val>
                                        </p:tav>
                                      </p:tavLst>
                                    </p:anim>
                                    <p:anim calcmode="lin" valueType="num">
                                      <p:cBhvr>
                                        <p:cTn id="31" dur="2000" fill="hold"/>
                                        <p:tgtEl>
                                          <p:spTgt spid="12"/>
                                        </p:tgtEl>
                                        <p:attrNameLst>
                                          <p:attrName>ppt_h</p:attrName>
                                        </p:attrNameLst>
                                      </p:cBhvr>
                                      <p:tavLst>
                                        <p:tav tm="0">
                                          <p:val>
                                            <p:fltVal val="0"/>
                                          </p:val>
                                        </p:tav>
                                        <p:tav tm="100000">
                                          <p:val>
                                            <p:strVal val="#ppt_h"/>
                                          </p:val>
                                        </p:tav>
                                      </p:tavLst>
                                    </p:anim>
                                  </p:childTnLst>
                                </p:cTn>
                              </p:par>
                            </p:childTnLst>
                          </p:cTn>
                        </p:par>
                        <p:par>
                          <p:cTn id="32" fill="hold">
                            <p:stCondLst>
                              <p:cond delay="7000"/>
                            </p:stCondLst>
                            <p:childTnLst>
                              <p:par>
                                <p:cTn id="33" presetID="40" presetClass="entr" presetSubtype="0" fill="hold" grpId="0" nodeType="afterEffect">
                                  <p:stCondLst>
                                    <p:cond delay="50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1"/>
                                          </p:val>
                                        </p:tav>
                                        <p:tav tm="100000">
                                          <p:val>
                                            <p:strVal val="#ppt_x"/>
                                          </p:val>
                                        </p:tav>
                                      </p:tavLst>
                                    </p:anim>
                                    <p:anim calcmode="lin" valueType="num">
                                      <p:cBhvr>
                                        <p:cTn id="3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tretch>
            <a:fillRect/>
          </a:stretch>
        </p:blipFill>
        <p:spPr bwMode="auto">
          <a:xfrm>
            <a:off x="0" y="1"/>
            <a:ext cx="9143999" cy="5714999"/>
          </a:xfrm>
          <a:prstGeom prst="rect">
            <a:avLst/>
          </a:prstGeom>
          <a:noFill/>
          <a:ln w="9525">
            <a:noFill/>
            <a:miter lim="800000"/>
            <a:headEnd/>
            <a:tailEnd/>
          </a:ln>
        </p:spPr>
      </p:pic>
      <p:pic>
        <p:nvPicPr>
          <p:cNvPr id="5" name="4 Imagen" descr="20130204_65816.jpg"/>
          <p:cNvPicPr>
            <a:picLocks noChangeAspect="1"/>
          </p:cNvPicPr>
          <p:nvPr/>
        </p:nvPicPr>
        <p:blipFill>
          <a:blip r:embed="rId2" cstate="print"/>
          <a:stretch>
            <a:fillRect/>
          </a:stretch>
        </p:blipFill>
        <p:spPr bwMode="auto">
          <a:xfrm>
            <a:off x="0" y="1"/>
            <a:ext cx="9143999" cy="5714999"/>
          </a:xfrm>
          <a:prstGeom prst="rect">
            <a:avLst/>
          </a:prstGeom>
          <a:noFill/>
          <a:ln w="9525">
            <a:noFill/>
            <a:miter lim="800000"/>
            <a:headEnd/>
            <a:tailEnd/>
          </a:ln>
        </p:spPr>
      </p:pic>
      <p:pic>
        <p:nvPicPr>
          <p:cNvPr id="6" name="5 Imagen" descr="20130204_65816.jpg"/>
          <p:cNvPicPr>
            <a:picLocks noChangeAspect="1"/>
          </p:cNvPicPr>
          <p:nvPr/>
        </p:nvPicPr>
        <p:blipFill>
          <a:blip r:embed="rId2" cstate="print"/>
          <a:stretch>
            <a:fillRect/>
          </a:stretch>
        </p:blipFill>
        <p:spPr bwMode="auto">
          <a:xfrm>
            <a:off x="0" y="1"/>
            <a:ext cx="9143999" cy="5714999"/>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quién sucedió a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Pues el conspirador </a:t>
            </a:r>
            <a:r>
              <a:rPr lang="es-ES" i="1" dirty="0" err="1" smtClean="0">
                <a:effectLst>
                  <a:glow rad="101600">
                    <a:srgbClr val="C00000">
                      <a:alpha val="60000"/>
                    </a:srgbClr>
                  </a:glow>
                  <a:outerShdw blurRad="38100" dist="38100" dir="2700000" algn="tl">
                    <a:srgbClr val="000000">
                      <a:alpha val="43137"/>
                    </a:srgbClr>
                  </a:outerShdw>
                </a:effectLst>
              </a:rPr>
              <a:t>Sigerico</a:t>
            </a:r>
            <a:r>
              <a:rPr lang="es-ES" i="1" dirty="0" smtClean="0">
                <a:effectLst>
                  <a:glow rad="101600">
                    <a:srgbClr val="C00000">
                      <a:alpha val="60000"/>
                    </a:srgbClr>
                  </a:glow>
                  <a:outerShdw blurRad="38100" dist="38100" dir="2700000" algn="tl">
                    <a:srgbClr val="000000">
                      <a:alpha val="43137"/>
                    </a:srgbClr>
                  </a:outerShdw>
                </a:effectLst>
              </a:rPr>
              <a:t>. En su primera semana como rey se dedicó a eliminar a la competencia (mató a los hijos que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había tenido con su primera esposa), ordenó azotar a nuestra querida Gala y la puso a caminar descalza durante decenas de kilómetros.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blinds dir="vert"/>
      </p:transition>
    </mc:Choice>
    <mc:Fallback>
      <p:transition spd="slow" advTm="3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5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tretch>
            <a:fillRect/>
          </a:stretch>
        </p:blipFill>
        <p:spPr bwMode="auto">
          <a:xfrm>
            <a:off x="1619672" y="0"/>
            <a:ext cx="5773315" cy="5715000"/>
          </a:xfrm>
          <a:prstGeom prst="rect">
            <a:avLst/>
          </a:prstGeom>
          <a:noFill/>
          <a:ln w="9525">
            <a:noFill/>
            <a:miter lim="800000"/>
            <a:headEnd/>
            <a:tailEnd/>
          </a:ln>
        </p:spPr>
      </p:pic>
      <p:sp>
        <p:nvSpPr>
          <p:cNvPr id="5" name="4 Triángulo rectángulo"/>
          <p:cNvSpPr/>
          <p:nvPr/>
        </p:nvSpPr>
        <p:spPr>
          <a:xfrm>
            <a:off x="1643063" y="0"/>
            <a:ext cx="5786437" cy="5715000"/>
          </a:xfrm>
          <a:prstGeom prst="rtTriangle">
            <a:avLst/>
          </a:prstGeom>
          <a:solidFill>
            <a:schemeClr val="tx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654969" y="-35719"/>
            <a:ext cx="5715000" cy="5786438"/>
          </a:xfrm>
          <a:prstGeom prst="rtTriangle">
            <a:avLst/>
          </a:prstGeom>
          <a:solidFill>
            <a:schemeClr val="tx1">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164306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380312" y="0"/>
            <a:ext cx="1763688"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octavo día como rey… fue el último. Los partidarios de </a:t>
            </a:r>
            <a:r>
              <a:rPr lang="es-ES" i="1" dirty="0" err="1" smtClean="0">
                <a:effectLst>
                  <a:glow rad="101600">
                    <a:srgbClr val="C00000">
                      <a:alpha val="60000"/>
                    </a:srgbClr>
                  </a:glow>
                  <a:outerShdw blurRad="38100" dist="38100" dir="2700000" algn="tl">
                    <a:srgbClr val="000000">
                      <a:alpha val="43137"/>
                    </a:srgbClr>
                  </a:outerShdw>
                </a:effectLst>
              </a:rPr>
              <a:t>Ataúlfo</a:t>
            </a:r>
            <a:r>
              <a:rPr lang="es-ES" i="1" dirty="0" smtClean="0">
                <a:effectLst>
                  <a:glow rad="101600">
                    <a:srgbClr val="C00000">
                      <a:alpha val="60000"/>
                    </a:srgbClr>
                  </a:glow>
                  <a:outerShdw blurRad="38100" dist="38100" dir="2700000" algn="tl">
                    <a:srgbClr val="000000">
                      <a:alpha val="43137"/>
                    </a:srgbClr>
                  </a:outerShdw>
                </a:effectLst>
              </a:rPr>
              <a:t> y su hermano </a:t>
            </a:r>
            <a:r>
              <a:rPr lang="es-ES" i="1" dirty="0" err="1" smtClean="0">
                <a:effectLst>
                  <a:glow rad="101600">
                    <a:srgbClr val="C00000">
                      <a:alpha val="60000"/>
                    </a:srgbClr>
                  </a:glow>
                  <a:outerShdw blurRad="38100" dist="38100" dir="2700000" algn="tl">
                    <a:srgbClr val="000000">
                      <a:alpha val="43137"/>
                    </a:srgbClr>
                  </a:outerShdw>
                </a:effectLst>
              </a:rPr>
              <a:t>Walia</a:t>
            </a:r>
            <a:r>
              <a:rPr lang="es-ES" i="1" dirty="0" smtClean="0">
                <a:effectLst>
                  <a:glow rad="101600">
                    <a:srgbClr val="C00000">
                      <a:alpha val="60000"/>
                    </a:srgbClr>
                  </a:glow>
                  <a:outerShdw blurRad="38100" dist="38100" dir="2700000" algn="tl">
                    <a:srgbClr val="000000">
                      <a:alpha val="43137"/>
                    </a:srgbClr>
                  </a:outerShdw>
                </a:effectLst>
              </a:rPr>
              <a:t> se hartaron de tanta crueldad gratuita y lo asesinaron, eligiendo rey a </a:t>
            </a:r>
            <a:r>
              <a:rPr lang="es-ES" i="1" dirty="0" err="1" smtClean="0">
                <a:effectLst>
                  <a:glow rad="101600">
                    <a:srgbClr val="C00000">
                      <a:alpha val="60000"/>
                    </a:srgbClr>
                  </a:glow>
                  <a:outerShdw blurRad="38100" dist="38100" dir="2700000" algn="tl">
                    <a:srgbClr val="000000">
                      <a:alpha val="43137"/>
                    </a:srgbClr>
                  </a:outerShdw>
                </a:effectLst>
              </a:rPr>
              <a:t>Walia</a:t>
            </a:r>
            <a:r>
              <a:rPr lang="es-ES" i="1" dirty="0" smtClean="0">
                <a:effectLst>
                  <a:glow rad="101600">
                    <a:srgbClr val="C00000">
                      <a:alpha val="60000"/>
                    </a:srgbClr>
                  </a:glow>
                  <a:outerShdw blurRad="38100" dist="38100" dir="2700000" algn="tl">
                    <a:srgbClr val="000000">
                      <a:alpha val="43137"/>
                    </a:srgbClr>
                  </a:outerShdw>
                </a:effectLst>
              </a:rPr>
              <a:t>. Éste pudo cumplir la última voluntad de su hermano y Gala fue devuelta a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5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5000"/>
                                        <p:tgtEl>
                                          <p:spTgt spid="8"/>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2/3*#ppt_w"/>
                                          </p:val>
                                        </p:tav>
                                        <p:tav tm="100000">
                                          <p:val>
                                            <p:strVal val="#ppt_w"/>
                                          </p:val>
                                        </p:tav>
                                      </p:tavLst>
                                    </p:anim>
                                    <p:anim calcmode="lin" valueType="num">
                                      <p:cBhvr>
                                        <p:cTn id="20" dur="5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cstate="print"/>
          <a:stretch>
            <a:fillRect/>
          </a:stretch>
        </p:blipFill>
        <p:spPr bwMode="auto">
          <a:xfrm>
            <a:off x="2555776" y="0"/>
            <a:ext cx="4104456" cy="5715000"/>
          </a:xfrm>
          <a:prstGeom prst="rect">
            <a:avLst/>
          </a:prstGeom>
          <a:noFill/>
          <a:ln w="9525">
            <a:noFill/>
            <a:miter lim="800000"/>
            <a:headEnd/>
            <a:tailEnd/>
          </a:ln>
        </p:spPr>
      </p:pic>
      <p:sp>
        <p:nvSpPr>
          <p:cNvPr id="5" name="4 Triángulo rectángulo"/>
          <p:cNvSpPr/>
          <p:nvPr/>
        </p:nvSpPr>
        <p:spPr>
          <a:xfrm>
            <a:off x="2555776" y="0"/>
            <a:ext cx="4104456" cy="5715000"/>
          </a:xfrm>
          <a:prstGeom prst="rtTriangle">
            <a:avLst/>
          </a:prstGeom>
          <a:solidFill>
            <a:schemeClr val="accent2">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2555772" y="0"/>
            <a:ext cx="4104457" cy="5715000"/>
          </a:xfrm>
          <a:prstGeom prst="rtTriangle">
            <a:avLst/>
          </a:prstGeom>
          <a:solidFill>
            <a:schemeClr val="accent2">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0" y="0"/>
            <a:ext cx="2555776" cy="5715000"/>
          </a:xfrm>
          <a:prstGeom prst="r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1" y="0"/>
            <a:ext cx="2555776" cy="57150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flipV="1">
            <a:off x="6660232" y="0"/>
            <a:ext cx="2483768" cy="57150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a:off x="6660233" y="0"/>
            <a:ext cx="2483768" cy="5715000"/>
          </a:xfrm>
          <a:prstGeom prst="r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904490" y="265212"/>
            <a:ext cx="2627642"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TEODORICO I</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12" name="11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Dejaremos a </a:t>
            </a:r>
            <a:r>
              <a:rPr lang="es-ES" i="1" dirty="0" err="1" smtClean="0">
                <a:effectLst>
                  <a:glow rad="101600">
                    <a:srgbClr val="C00000">
                      <a:alpha val="60000"/>
                    </a:srgbClr>
                  </a:glow>
                  <a:outerShdw blurRad="38100" dist="38100" dir="2700000" algn="tl">
                    <a:srgbClr val="000000">
                      <a:alpha val="43137"/>
                    </a:srgbClr>
                  </a:outerShdw>
                </a:effectLst>
              </a:rPr>
              <a:t>Walia</a:t>
            </a:r>
            <a:r>
              <a:rPr lang="es-ES" i="1" dirty="0" smtClean="0">
                <a:effectLst>
                  <a:glow rad="101600">
                    <a:srgbClr val="C00000">
                      <a:alpha val="60000"/>
                    </a:srgbClr>
                  </a:glow>
                  <a:outerShdw blurRad="38100" dist="38100" dir="2700000" algn="tl">
                    <a:srgbClr val="000000">
                      <a:alpha val="43137"/>
                    </a:srgbClr>
                  </a:outerShdw>
                </a:effectLst>
              </a:rPr>
              <a:t> morir en paz y daremos un salto hasta el 451. En este año tuvo lugar la batalla de los Campos Cataláunicos, en el norte de Francia, que enfrentó a una coalición de romanos, encabezada por el general Flavio </a:t>
            </a:r>
            <a:r>
              <a:rPr lang="es-ES" i="1" dirty="0" err="1" smtClean="0">
                <a:effectLst>
                  <a:glow rad="101600">
                    <a:srgbClr val="C00000">
                      <a:alpha val="60000"/>
                    </a:srgbClr>
                  </a:glow>
                  <a:outerShdw blurRad="38100" dist="38100" dir="2700000" algn="tl">
                    <a:srgbClr val="000000">
                      <a:alpha val="43137"/>
                    </a:srgbClr>
                  </a:outerShdw>
                </a:effectLst>
              </a:rPr>
              <a:t>Aecio</a:t>
            </a:r>
            <a:r>
              <a:rPr lang="es-ES" i="1" dirty="0" smtClean="0">
                <a:effectLst>
                  <a:glow rad="101600">
                    <a:srgbClr val="C00000">
                      <a:alpha val="60000"/>
                    </a:srgbClr>
                  </a:glow>
                  <a:outerShdw blurRad="38100" dist="38100" dir="2700000" algn="tl">
                    <a:srgbClr val="000000">
                      <a:alpha val="43137"/>
                    </a:srgbClr>
                  </a:outerShdw>
                </a:effectLst>
              </a:rPr>
              <a:t>, y visigodos, con el rey Teodorico I al frente, contra los hunos de Atila.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7000">
        <p14:shred pattern="rectang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5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5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0"/>
                                        <p:tgtEl>
                                          <p:spTgt spid="9"/>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2/3*#ppt_w"/>
                                          </p:val>
                                        </p:tav>
                                        <p:tav tm="100000">
                                          <p:val>
                                            <p:strVal val="#ppt_w"/>
                                          </p:val>
                                        </p:tav>
                                      </p:tavLst>
                                    </p:anim>
                                    <p:anim calcmode="lin" valueType="num">
                                      <p:cBhvr>
                                        <p:cTn id="26" dur="5000" fill="hold"/>
                                        <p:tgtEl>
                                          <p:spTgt spid="4"/>
                                        </p:tgtEl>
                                        <p:attrNameLst>
                                          <p:attrName>ppt_h</p:attrName>
                                        </p:attrNameLst>
                                      </p:cBhvr>
                                      <p:tavLst>
                                        <p:tav tm="0">
                                          <p:val>
                                            <p:strVal val="2/3*#ppt_h"/>
                                          </p:val>
                                        </p:tav>
                                        <p:tav tm="100000">
                                          <p:val>
                                            <p:strVal val="#ppt_h"/>
                                          </p:val>
                                        </p:tav>
                                      </p:tavLst>
                                    </p:anim>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0" fill="hold"/>
                                        <p:tgtEl>
                                          <p:spTgt spid="4"/>
                                        </p:tgtEl>
                                        <p:attrNameLst>
                                          <p:attrName>ppt_w</p:attrName>
                                        </p:attrNameLst>
                                      </p:cBhvr>
                                      <p:tavLst>
                                        <p:tav tm="0">
                                          <p:val>
                                            <p:strVal val="2/3*#ppt_w"/>
                                          </p:val>
                                        </p:tav>
                                        <p:tav tm="100000">
                                          <p:val>
                                            <p:strVal val="#ppt_w"/>
                                          </p:val>
                                        </p:tav>
                                      </p:tavLst>
                                    </p:anim>
                                    <p:anim calcmode="lin" valueType="num">
                                      <p:cBhvr>
                                        <p:cTn id="30" dur="5000" fill="hold"/>
                                        <p:tgtEl>
                                          <p:spTgt spid="4"/>
                                        </p:tgtEl>
                                        <p:attrNameLst>
                                          <p:attrName>ppt_h</p:attrName>
                                        </p:attrNameLst>
                                      </p:cBhvr>
                                      <p:tavLst>
                                        <p:tav tm="0">
                                          <p:val>
                                            <p:strVal val="2/3*#ppt_h"/>
                                          </p:val>
                                        </p:tav>
                                        <p:tav tm="100000">
                                          <p:val>
                                            <p:strVal val="#ppt_h"/>
                                          </p:val>
                                        </p:tav>
                                      </p:tavLst>
                                    </p:anim>
                                  </p:childTnLst>
                                </p:cTn>
                              </p:par>
                            </p:childTnLst>
                          </p:cTn>
                        </p:par>
                        <p:par>
                          <p:cTn id="31" fill="hold">
                            <p:stCondLst>
                              <p:cond delay="5000"/>
                            </p:stCondLst>
                            <p:childTnLst>
                              <p:par>
                                <p:cTn id="32" presetID="23" presetClass="entr" presetSubtype="16"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7000"/>
                            </p:stCondLst>
                            <p:childTnLst>
                              <p:par>
                                <p:cTn id="37" presetID="40" presetClass="entr" presetSubtype="0" fill="hold" grpId="0" nodeType="afterEffect">
                                  <p:stCondLst>
                                    <p:cond delay="5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 enfrentamiento murió Teodorico, y en el mismo campo de batalla, sin apenas tiempo para limpiarse la sangre de la cara, fue elevado sobre el escudo y proclamado rey su hijo </a:t>
            </a:r>
            <a:r>
              <a:rPr lang="es-ES" i="1" dirty="0" err="1" smtClean="0">
                <a:effectLst>
                  <a:glow rad="101600">
                    <a:srgbClr val="C00000">
                      <a:alpha val="60000"/>
                    </a:srgbClr>
                  </a:glow>
                  <a:outerShdw blurRad="38100" dist="38100" dir="2700000" algn="tl">
                    <a:srgbClr val="000000">
                      <a:alpha val="43137"/>
                    </a:srgbClr>
                  </a:outerShdw>
                </a:effectLst>
              </a:rPr>
              <a:t>Turismundo</a:t>
            </a:r>
            <a:r>
              <a:rPr lang="es-ES" i="1" dirty="0" smtClean="0">
                <a:effectLst>
                  <a:glow rad="101600">
                    <a:srgbClr val="C00000">
                      <a:alpha val="60000"/>
                    </a:srgbClr>
                  </a:glow>
                  <a:outerShdw blurRad="38100" dist="38100" dir="2700000" algn="tl">
                    <a:srgbClr val="000000">
                      <a:alpha val="43137"/>
                    </a:srgbClr>
                  </a:outerShdw>
                </a:effectLst>
              </a:rPr>
              <a:t>, uno de esos guerreros que siempre quieres tener en tu equipo.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272"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a pesar de ser respetado por la comunidad goda, apenas dos años más tarde fue asesinado en un complot urdido por Teodorico y </a:t>
            </a:r>
            <a:r>
              <a:rPr lang="es-ES" i="1" dirty="0" err="1" smtClean="0">
                <a:effectLst>
                  <a:glow rad="101600">
                    <a:srgbClr val="C00000">
                      <a:alpha val="60000"/>
                    </a:srgbClr>
                  </a:glow>
                  <a:outerShdw blurRad="38100" dist="38100" dir="2700000" algn="tl">
                    <a:srgbClr val="000000">
                      <a:alpha val="43137"/>
                    </a:srgbClr>
                  </a:outerShdw>
                </a:effectLst>
              </a:rPr>
              <a:t>Frederico</a:t>
            </a:r>
            <a:r>
              <a:rPr lang="es-ES" i="1" dirty="0" smtClean="0">
                <a:effectLst>
                  <a:glow rad="101600">
                    <a:srgbClr val="C00000">
                      <a:alpha val="60000"/>
                    </a:srgbClr>
                  </a:glow>
                  <a:outerShdw blurRad="38100" dist="38100" dir="2700000" algn="tl">
                    <a:srgbClr val="000000">
                      <a:alpha val="43137"/>
                    </a:srgbClr>
                  </a:outerShdw>
                </a:effectLst>
              </a:rPr>
              <a:t>. ¿Sabéis quienes eran estos personajes? Pues sus propios hermanos. No hubo que buscar facciones ajenas, tenía los enemigos en su propia casa.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p:spPr>
      </p:pic>
      <p:pic>
        <p:nvPicPr>
          <p:cNvPr id="5" name="4 Imagen" descr="24.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p:spPr>
      </p:pic>
      <p:pic>
        <p:nvPicPr>
          <p:cNvPr id="6" name="5 Imagen" descr="24.jpg"/>
          <p:cNvPicPr>
            <a:picLocks noChangeAspect="1"/>
          </p:cNvPicPr>
          <p:nvPr/>
        </p:nvPicPr>
        <p:blipFill>
          <a:blip r:embed="rId2" cstate="print"/>
          <a:stretch>
            <a:fillRect/>
          </a:stretch>
        </p:blipFill>
        <p:spPr bwMode="auto">
          <a:xfrm>
            <a:off x="0" y="0"/>
            <a:ext cx="4283968" cy="5715000"/>
          </a:xfrm>
          <a:prstGeom prst="rect">
            <a:avLst/>
          </a:prstGeom>
          <a:noFill/>
          <a:ln w="9525">
            <a:noFill/>
            <a:miter lim="800000"/>
            <a:headEnd/>
            <a:tailEnd/>
          </a:ln>
        </p:spPr>
      </p:pic>
      <p:sp>
        <p:nvSpPr>
          <p:cNvPr id="7" name="6 CuadroTexto"/>
          <p:cNvSpPr txBox="1"/>
          <p:nvPr/>
        </p:nvSpPr>
        <p:spPr>
          <a:xfrm>
            <a:off x="4572000" y="1777380"/>
            <a:ext cx="439248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las tabernas de la época se comentaba que a los hermanos les había calentado la cabeza el propio </a:t>
            </a:r>
            <a:r>
              <a:rPr lang="es-ES" sz="2000" i="1" dirty="0" err="1" smtClean="0">
                <a:effectLst>
                  <a:glow rad="101600">
                    <a:srgbClr val="C00000">
                      <a:alpha val="60000"/>
                    </a:srgbClr>
                  </a:glow>
                  <a:outerShdw blurRad="38100" dist="38100" dir="2700000" algn="tl">
                    <a:srgbClr val="000000">
                      <a:alpha val="43137"/>
                    </a:srgbClr>
                  </a:outerShdw>
                </a:effectLst>
              </a:rPr>
              <a:t>Aecio</a:t>
            </a:r>
            <a:r>
              <a:rPr lang="es-ES" sz="2000" i="1" dirty="0" smtClean="0">
                <a:effectLst>
                  <a:glow rad="101600">
                    <a:srgbClr val="C00000">
                      <a:alpha val="60000"/>
                    </a:srgbClr>
                  </a:glow>
                  <a:outerShdw blurRad="38100" dist="38100" dir="2700000" algn="tl">
                    <a:srgbClr val="000000">
                      <a:alpha val="43137"/>
                    </a:srgbClr>
                  </a:outerShdw>
                </a:effectLst>
              </a:rPr>
              <a:t> para tener a los visigodos enfrentados y que no se le subieran a la chepa. Nombraron rey a Teodorico II.</a:t>
            </a:r>
          </a:p>
          <a:p>
            <a:r>
              <a:rPr lang="es-ES" sz="2000" i="1" dirty="0" smtClean="0">
                <a:effectLst>
                  <a:glow rad="101600">
                    <a:srgbClr val="C00000">
                      <a:alpha val="60000"/>
                    </a:srgbClr>
                  </a:glow>
                  <a:outerShdw blurRad="38100" dist="38100" dir="2700000" algn="tl">
                    <a:srgbClr val="000000">
                      <a:alpha val="43137"/>
                    </a:srgbClr>
                  </a:outerShdw>
                </a:effectLst>
              </a:rPr>
              <a:t>¿Y cómo le fue a Teodorico? Pues que sufrió en sus propias carnes el refrán “el que a hierro mata, a hierro muere”. </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5833729" y="409228"/>
            <a:ext cx="1619353"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EURICO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8000">
        <p15:prstTrans prst="crush"/>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5000"/>
                                        <p:tgtEl>
                                          <p:spTgt spid="5"/>
                                        </p:tgtEl>
                                      </p:cBhvr>
                                    </p:animEffect>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0" y="-3175"/>
            <a:ext cx="3995936" cy="5715000"/>
          </a:xfrm>
        </p:spPr>
      </p:pic>
      <p:pic>
        <p:nvPicPr>
          <p:cNvPr id="5" name="3 Marcador de contenido" descr="6257883736_af1fb00a5f_b.jpg"/>
          <p:cNvPicPr>
            <a:picLocks noChangeAspect="1"/>
          </p:cNvPicPr>
          <p:nvPr/>
        </p:nvPicPr>
        <p:blipFill>
          <a:blip r:embed="rId2" cstate="print"/>
          <a:stretch>
            <a:fillRect/>
          </a:stretch>
        </p:blipFill>
        <p:spPr bwMode="auto">
          <a:xfrm>
            <a:off x="0" y="0"/>
            <a:ext cx="3995936" cy="5715000"/>
          </a:xfrm>
          <a:prstGeom prst="rect">
            <a:avLst/>
          </a:prstGeom>
          <a:noFill/>
          <a:ln w="9525">
            <a:noFill/>
            <a:miter lim="800000"/>
            <a:headEnd/>
            <a:tailEnd/>
          </a:ln>
        </p:spPr>
      </p:pic>
      <p:pic>
        <p:nvPicPr>
          <p:cNvPr id="6" name="3 Marcador de contenido" descr="6257883736_af1fb00a5f_b.jpg"/>
          <p:cNvPicPr>
            <a:picLocks noChangeAspect="1"/>
          </p:cNvPicPr>
          <p:nvPr/>
        </p:nvPicPr>
        <p:blipFill>
          <a:blip r:embed="rId2" cstate="print"/>
          <a:stretch>
            <a:fillRect/>
          </a:stretch>
        </p:blipFill>
        <p:spPr bwMode="auto">
          <a:xfrm>
            <a:off x="0" y="0"/>
            <a:ext cx="3995936" cy="5715000"/>
          </a:xfrm>
          <a:prstGeom prst="rect">
            <a:avLst/>
          </a:prstGeom>
          <a:noFill/>
          <a:ln w="9525">
            <a:noFill/>
            <a:miter lim="800000"/>
            <a:headEnd/>
            <a:tailEnd/>
          </a:ln>
        </p:spPr>
      </p:pic>
      <p:sp>
        <p:nvSpPr>
          <p:cNvPr id="9" name="8 CuadroTexto"/>
          <p:cNvSpPr txBox="1"/>
          <p:nvPr/>
        </p:nvSpPr>
        <p:spPr>
          <a:xfrm>
            <a:off x="4211960" y="1201316"/>
            <a:ext cx="4680520"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466, Eurico, el único hermano con vida y que hasta ahora había permanecido en el anonimato (</a:t>
            </a:r>
            <a:r>
              <a:rPr lang="es-ES" sz="2000" i="1" dirty="0" err="1" smtClean="0">
                <a:effectLst>
                  <a:glow rad="101600">
                    <a:srgbClr val="C00000">
                      <a:alpha val="60000"/>
                    </a:srgbClr>
                  </a:glow>
                  <a:outerShdw blurRad="38100" dist="38100" dir="2700000" algn="tl">
                    <a:srgbClr val="000000">
                      <a:alpha val="43137"/>
                    </a:srgbClr>
                  </a:outerShdw>
                </a:effectLst>
              </a:rPr>
              <a:t>Frederico</a:t>
            </a:r>
            <a:r>
              <a:rPr lang="es-ES" sz="2000" i="1" dirty="0" smtClean="0">
                <a:effectLst>
                  <a:glow rad="101600">
                    <a:srgbClr val="C00000">
                      <a:alpha val="60000"/>
                    </a:srgbClr>
                  </a:glow>
                  <a:outerShdw blurRad="38100" dist="38100" dir="2700000" algn="tl">
                    <a:srgbClr val="000000">
                      <a:alpha val="43137"/>
                    </a:srgbClr>
                  </a:outerShdw>
                </a:effectLst>
              </a:rPr>
              <a:t> había muerto en batalla), lo mandó con su Dios Padre arriano y, por cierto, no trinitario. En la religión arriana Dios era Dios y Jesucristo, como buen hijo, le pedía la paga los domingos y permiso para salir hasta las 12 de la noche.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fractur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0" y="0"/>
            <a:ext cx="3995936" cy="5715000"/>
          </a:xfrm>
          <a:prstGeom prst="rect">
            <a:avLst/>
          </a:prstGeom>
          <a:noFill/>
          <a:ln w="9525">
            <a:noFill/>
            <a:miter lim="800000"/>
            <a:headEnd/>
            <a:tailEnd/>
          </a:ln>
        </p:spPr>
      </p:pic>
      <p:pic>
        <p:nvPicPr>
          <p:cNvPr id="7" name="6 Imagen" descr="irma-1.jpg"/>
          <p:cNvPicPr>
            <a:picLocks noChangeAspect="1"/>
          </p:cNvPicPr>
          <p:nvPr/>
        </p:nvPicPr>
        <p:blipFill>
          <a:blip r:embed="rId2" cstate="print"/>
          <a:stretch>
            <a:fillRect/>
          </a:stretch>
        </p:blipFill>
        <p:spPr bwMode="auto">
          <a:xfrm>
            <a:off x="0" y="0"/>
            <a:ext cx="3995936" cy="5715000"/>
          </a:xfrm>
          <a:prstGeom prst="rect">
            <a:avLst/>
          </a:prstGeom>
          <a:noFill/>
          <a:ln w="9525">
            <a:noFill/>
            <a:miter lim="800000"/>
            <a:headEnd/>
            <a:tailEnd/>
          </a:ln>
        </p:spPr>
      </p:pic>
      <p:sp>
        <p:nvSpPr>
          <p:cNvPr id="6" name="5 CuadroTexto"/>
          <p:cNvSpPr txBox="1"/>
          <p:nvPr/>
        </p:nvSpPr>
        <p:spPr>
          <a:xfrm>
            <a:off x="4211960" y="2065412"/>
            <a:ext cx="4680520"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Daremos un salto de medio siglo y creeremos que hasta </a:t>
            </a:r>
            <a:r>
              <a:rPr lang="es-ES" sz="2000" i="1" dirty="0" err="1" smtClean="0">
                <a:effectLst>
                  <a:glow rad="101600">
                    <a:srgbClr val="C00000">
                      <a:alpha val="60000"/>
                    </a:srgbClr>
                  </a:glow>
                  <a:outerShdw blurRad="38100" dist="38100" dir="2700000" algn="tl">
                    <a:srgbClr val="000000">
                      <a:alpha val="43137"/>
                    </a:srgbClr>
                  </a:outerShdw>
                </a:effectLst>
              </a:rPr>
              <a:t>Amalarico</a:t>
            </a:r>
            <a:r>
              <a:rPr lang="es-ES" sz="2000" i="1" dirty="0" smtClean="0">
                <a:effectLst>
                  <a:glow rad="101600">
                    <a:srgbClr val="C00000">
                      <a:alpha val="60000"/>
                    </a:srgbClr>
                  </a:glow>
                  <a:outerShdw blurRad="38100" dist="38100" dir="2700000" algn="tl">
                    <a:srgbClr val="000000">
                      <a:alpha val="43137"/>
                    </a:srgbClr>
                  </a:outerShdw>
                </a:effectLst>
              </a:rPr>
              <a:t>, a pesar de alguna muerte más en “extrañas circunstancias”, nuestros protagonistas murieron en batalla o por causas naturales. Este nuevo rey visigodo decidió echar mano del viejo recurso del matrimonio concertado para firmar la paz con los francos.</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4716016" y="553244"/>
            <a:ext cx="3376245" cy="707886"/>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AMALARICO</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gallery dir="l"/>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3"/>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21"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5000"/>
                                        <p:tgtEl>
                                          <p:spTgt spid="4"/>
                                        </p:tgtEl>
                                      </p:cBhvr>
                                    </p:animEffect>
                                  </p:childTnLst>
                                </p:cTn>
                              </p:par>
                            </p:childTnLst>
                          </p:cTn>
                        </p:par>
                        <p:par>
                          <p:cTn id="16" fill="hold">
                            <p:stCondLst>
                              <p:cond delay="5000"/>
                            </p:stCondLst>
                            <p:childTnLst>
                              <p:par>
                                <p:cTn id="17" presetID="2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11890" y="621"/>
            <a:ext cx="9167780" cy="5896178"/>
          </a:xfrm>
        </p:spPr>
      </p:pic>
      <p:pic>
        <p:nvPicPr>
          <p:cNvPr id="5" name="3 Marcador de contenido" descr="6265080460_c9d5bc5501_b.jpg"/>
          <p:cNvPicPr>
            <a:picLocks noChangeAspect="1"/>
          </p:cNvPicPr>
          <p:nvPr/>
        </p:nvPicPr>
        <p:blipFill>
          <a:blip r:embed="rId2" cstate="print"/>
          <a:stretch>
            <a:fillRect/>
          </a:stretch>
        </p:blipFill>
        <p:spPr bwMode="auto">
          <a:xfrm>
            <a:off x="0" y="0"/>
            <a:ext cx="9144000" cy="5880884"/>
          </a:xfrm>
          <a:prstGeom prst="rect">
            <a:avLst/>
          </a:prstGeom>
          <a:noFill/>
          <a:ln w="9525">
            <a:noFill/>
            <a:miter lim="800000"/>
            <a:headEnd/>
            <a:tailEnd/>
          </a:ln>
        </p:spPr>
      </p:pic>
      <p:pic>
        <p:nvPicPr>
          <p:cNvPr id="6" name="3 Marcador de contenido" descr="6265080460_c9d5bc5501_b.jpg"/>
          <p:cNvPicPr>
            <a:picLocks noChangeAspect="1"/>
          </p:cNvPicPr>
          <p:nvPr/>
        </p:nvPicPr>
        <p:blipFill>
          <a:blip r:embed="rId2" cstate="print"/>
          <a:stretch>
            <a:fillRect/>
          </a:stretch>
        </p:blipFill>
        <p:spPr bwMode="auto">
          <a:xfrm>
            <a:off x="0" y="0"/>
            <a:ext cx="9144000" cy="5880884"/>
          </a:xfrm>
          <a:prstGeom prst="rect">
            <a:avLst/>
          </a:prstGeom>
          <a:noFill/>
          <a:ln w="9525">
            <a:noFill/>
            <a:miter lim="800000"/>
            <a:headEnd/>
            <a:tailEnd/>
          </a:ln>
        </p:spPr>
      </p:pic>
      <p:sp>
        <p:nvSpPr>
          <p:cNvPr id="7" name="6 CuadroTexto"/>
          <p:cNvSpPr txBox="1"/>
          <p:nvPr/>
        </p:nvSpPr>
        <p:spPr>
          <a:xfrm>
            <a:off x="323528" y="4237672"/>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pueda extrañar este tipo de matrimonios, porque los contrayentes profesaran religiones distintas , </a:t>
            </a:r>
            <a:r>
              <a:rPr lang="es-ES" i="1" dirty="0" err="1" smtClean="0">
                <a:effectLst>
                  <a:glow rad="101600">
                    <a:srgbClr val="C00000">
                      <a:alpha val="60000"/>
                    </a:srgbClr>
                  </a:glow>
                  <a:outerShdw blurRad="38100" dist="38100" dir="2700000" algn="tl">
                    <a:srgbClr val="000000">
                      <a:alpha val="43137"/>
                    </a:srgbClr>
                  </a:outerShdw>
                </a:effectLst>
              </a:rPr>
              <a:t>Amalarico</a:t>
            </a:r>
            <a:r>
              <a:rPr lang="es-ES" i="1" dirty="0" smtClean="0">
                <a:effectLst>
                  <a:glow rad="101600">
                    <a:srgbClr val="C00000">
                      <a:alpha val="60000"/>
                    </a:srgbClr>
                  </a:glow>
                  <a:outerShdw blurRad="38100" dist="38100" dir="2700000" algn="tl">
                    <a:srgbClr val="000000">
                      <a:alpha val="43137"/>
                    </a:srgbClr>
                  </a:outerShdw>
                </a:effectLst>
              </a:rPr>
              <a:t> era arriano y Clotilde católica, eran frecuentes en esta época. Clodoveo era arriano y fue su mujer, también llamada Clotilde -bueno, Santa Clotilde, porque fue canonizada- quien lo convenció para que se convirtiese al catolicismo.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gallery dir="l"/>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pic>
        <p:nvPicPr>
          <p:cNvPr id="6" name="5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pic>
        <p:nvPicPr>
          <p:cNvPr id="7" name="6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sp>
        <p:nvSpPr>
          <p:cNvPr id="8" name="7 CuadroTexto"/>
          <p:cNvSpPr txBox="1"/>
          <p:nvPr/>
        </p:nvSpPr>
        <p:spPr>
          <a:xfrm>
            <a:off x="539552"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en este nuevo matrimonio también hubo un intento de una de las partes por convertir a la otra, pero no con buenas palabras o razonamientos teológicos… sino por la fuerza y con humillaciones constantes. ¿Adivináis quién fue el macarra de turno? Efectivamente, </a:t>
            </a:r>
            <a:r>
              <a:rPr lang="es-ES" i="1" dirty="0" err="1" smtClean="0">
                <a:effectLst>
                  <a:glow rad="101600">
                    <a:srgbClr val="C00000">
                      <a:alpha val="60000"/>
                    </a:srgbClr>
                  </a:glow>
                  <a:outerShdw blurRad="38100" dist="38100" dir="2700000" algn="tl">
                    <a:srgbClr val="000000">
                      <a:alpha val="43137"/>
                    </a:srgbClr>
                  </a:outerShdw>
                </a:effectLst>
              </a:rPr>
              <a:t>Amalarico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3*#ppt_w"/>
                                          </p:val>
                                        </p:tav>
                                        <p:tav tm="100000">
                                          <p:val>
                                            <p:strVal val="#ppt_w"/>
                                          </p:val>
                                        </p:tav>
                                      </p:tavLst>
                                    </p:anim>
                                    <p:anim calcmode="lin" valueType="num">
                                      <p:cBhvr>
                                        <p:cTn id="11" dur="5000" fill="hold"/>
                                        <p:tgtEl>
                                          <p:spTgt spid="7"/>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cstate="print"/>
          <a:stretch>
            <a:fillRect/>
          </a:stretch>
        </p:blipFill>
        <p:spPr bwMode="auto">
          <a:xfrm>
            <a:off x="2339752" y="0"/>
            <a:ext cx="4464496" cy="5715000"/>
          </a:xfrm>
          <a:prstGeom prst="rect">
            <a:avLst/>
          </a:prstGeom>
          <a:solidFill>
            <a:schemeClr val="tx1">
              <a:lumMod val="50000"/>
            </a:schemeClr>
          </a:solidFill>
          <a:ln w="9525">
            <a:noFill/>
            <a:miter lim="800000"/>
            <a:headEnd/>
            <a:tailEnd/>
          </a:ln>
        </p:spPr>
      </p:pic>
      <p:sp>
        <p:nvSpPr>
          <p:cNvPr id="5" name="4 Rectángulo"/>
          <p:cNvSpPr/>
          <p:nvPr/>
        </p:nvSpPr>
        <p:spPr>
          <a:xfrm>
            <a:off x="2339752" y="0"/>
            <a:ext cx="864096"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03848" y="0"/>
            <a:ext cx="850974"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95936" y="0"/>
            <a:ext cx="1008112"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004048" y="0"/>
            <a:ext cx="936104"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940152" y="0"/>
            <a:ext cx="864097"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2339752" cy="1964525"/>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964525"/>
            <a:ext cx="2339752" cy="1845482"/>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7"/>
            <a:ext cx="2339752" cy="1904993"/>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04248" y="0"/>
            <a:ext cx="2339752" cy="1904993"/>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804248" y="1904993"/>
            <a:ext cx="2339752" cy="1845482"/>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04248" y="3750475"/>
            <a:ext cx="2339752" cy="1964525"/>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1610915" y="481236"/>
            <a:ext cx="1532279"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Á</a:t>
            </a: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GILA I</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17" name="16 CuadroTexto"/>
          <p:cNvSpPr txBox="1"/>
          <p:nvPr/>
        </p:nvSpPr>
        <p:spPr>
          <a:xfrm>
            <a:off x="683568"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nebuloso origen de los visigodos nos lleva hasta la fría Escandinavia, en un viaje de siglos. De allí, durante siglos también, fueron dando tumbos por Europa, hasta adentrarse peligrosamente en los limes del Imperio Romano.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warp dir="i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out)">
                                      <p:cBhvr>
                                        <p:cTn id="22" dur="5000"/>
                                        <p:tgtEl>
                                          <p:spTgt spid="10"/>
                                        </p:tgtEl>
                                      </p:cBhvr>
                                    </p:animEffect>
                                  </p:childTnLst>
                                </p:cTn>
                              </p:par>
                              <p:par>
                                <p:cTn id="23" presetID="6"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out)">
                                      <p:cBhvr>
                                        <p:cTn id="25" dur="5000"/>
                                        <p:tgtEl>
                                          <p:spTgt spid="11"/>
                                        </p:tgtEl>
                                      </p:cBhvr>
                                    </p:animEffect>
                                  </p:childTnLst>
                                </p:cTn>
                              </p:par>
                              <p:par>
                                <p:cTn id="26" presetID="6" presetClass="entr" presetSubtype="32"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ircle(out)">
                                      <p:cBhvr>
                                        <p:cTn id="28" dur="5000"/>
                                        <p:tgtEl>
                                          <p:spTgt spid="12"/>
                                        </p:tgtEl>
                                      </p:cBhvr>
                                    </p:animEffect>
                                  </p:childTnLst>
                                </p:cTn>
                              </p:par>
                              <p:par>
                                <p:cTn id="29" presetID="6" presetClass="entr" presetSubtype="3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out)">
                                      <p:cBhvr>
                                        <p:cTn id="31" dur="5000"/>
                                        <p:tgtEl>
                                          <p:spTgt spid="13"/>
                                        </p:tgtEl>
                                      </p:cBhvr>
                                    </p:animEffect>
                                  </p:childTnLst>
                                </p:cTn>
                              </p:par>
                              <p:par>
                                <p:cTn id="32" presetID="6" presetClass="entr" presetSubtype="3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ircle(out)">
                                      <p:cBhvr>
                                        <p:cTn id="34" dur="5000"/>
                                        <p:tgtEl>
                                          <p:spTgt spid="14"/>
                                        </p:tgtEl>
                                      </p:cBhvr>
                                    </p:animEffect>
                                  </p:childTnLst>
                                </p:cTn>
                              </p:par>
                              <p:par>
                                <p:cTn id="35" presetID="6" presetClass="entr" presetSubtype="3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out)">
                                      <p:cBhvr>
                                        <p:cTn id="37" dur="5000"/>
                                        <p:tgtEl>
                                          <p:spTgt spid="15"/>
                                        </p:tgtEl>
                                      </p:cBhvr>
                                    </p:animEffect>
                                  </p:childTnLst>
                                </p:cTn>
                              </p:par>
                              <p:par>
                                <p:cTn id="38" presetID="4" presetClass="entr" presetSubtype="3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ox(out)">
                                      <p:cBhvr>
                                        <p:cTn id="40" dur="5000"/>
                                        <p:tgtEl>
                                          <p:spTgt spid="4"/>
                                        </p:tgtEl>
                                      </p:cBhvr>
                                    </p:animEffec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2/3*#ppt_w"/>
                                          </p:val>
                                        </p:tav>
                                        <p:tav tm="100000">
                                          <p:val>
                                            <p:strVal val="#ppt_w"/>
                                          </p:val>
                                        </p:tav>
                                      </p:tavLst>
                                    </p:anim>
                                    <p:anim calcmode="lin" valueType="num">
                                      <p:cBhvr>
                                        <p:cTn id="44" dur="5000" fill="hold"/>
                                        <p:tgtEl>
                                          <p:spTgt spid="4"/>
                                        </p:tgtEl>
                                        <p:attrNameLst>
                                          <p:attrName>ppt_h</p:attrName>
                                        </p:attrNameLst>
                                      </p:cBhvr>
                                      <p:tavLst>
                                        <p:tav tm="0">
                                          <p:val>
                                            <p:strVal val="2/3*#ppt_h"/>
                                          </p:val>
                                        </p:tav>
                                        <p:tav tm="100000">
                                          <p:val>
                                            <p:strVal val="#ppt_h"/>
                                          </p:val>
                                        </p:tav>
                                      </p:tavLst>
                                    </p:anim>
                                  </p:childTnLst>
                                </p:cTn>
                              </p:par>
                            </p:childTnLst>
                          </p:cTn>
                        </p:par>
                        <p:par>
                          <p:cTn id="45" fill="hold">
                            <p:stCondLst>
                              <p:cond delay="5000"/>
                            </p:stCondLst>
                            <p:childTnLst>
                              <p:par>
                                <p:cTn id="46" presetID="23" presetClass="entr" presetSubtype="16"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000" fill="hold"/>
                                        <p:tgtEl>
                                          <p:spTgt spid="16"/>
                                        </p:tgtEl>
                                        <p:attrNameLst>
                                          <p:attrName>ppt_w</p:attrName>
                                        </p:attrNameLst>
                                      </p:cBhvr>
                                      <p:tavLst>
                                        <p:tav tm="0">
                                          <p:val>
                                            <p:fltVal val="0"/>
                                          </p:val>
                                        </p:tav>
                                        <p:tav tm="100000">
                                          <p:val>
                                            <p:strVal val="#ppt_w"/>
                                          </p:val>
                                        </p:tav>
                                      </p:tavLst>
                                    </p:anim>
                                    <p:anim calcmode="lin" valueType="num">
                                      <p:cBhvr>
                                        <p:cTn id="49" dur="2000" fill="hold"/>
                                        <p:tgtEl>
                                          <p:spTgt spid="16"/>
                                        </p:tgtEl>
                                        <p:attrNameLst>
                                          <p:attrName>ppt_h</p:attrName>
                                        </p:attrNameLst>
                                      </p:cBhvr>
                                      <p:tavLst>
                                        <p:tav tm="0">
                                          <p:val>
                                            <p:fltVal val="0"/>
                                          </p:val>
                                        </p:tav>
                                        <p:tav tm="100000">
                                          <p:val>
                                            <p:strVal val="#ppt_h"/>
                                          </p:val>
                                        </p:tav>
                                      </p:tavLst>
                                    </p:anim>
                                  </p:childTnLst>
                                </p:cTn>
                              </p:par>
                            </p:childTnLst>
                          </p:cTn>
                        </p:par>
                        <p:par>
                          <p:cTn id="50" fill="hold">
                            <p:stCondLst>
                              <p:cond delay="7000"/>
                            </p:stCondLst>
                            <p:childTnLst>
                              <p:par>
                                <p:cTn id="51" presetID="40" presetClass="entr" presetSubtype="0" fill="hold" grpId="0" nodeType="afterEffect">
                                  <p:stCondLst>
                                    <p:cond delay="500"/>
                                  </p:stCondLst>
                                  <p:iterate type="lt">
                                    <p:tmPct val="10000"/>
                                  </p:iterate>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1"/>
                                          </p:val>
                                        </p:tav>
                                        <p:tav tm="100000">
                                          <p:val>
                                            <p:strVal val="#ppt_x"/>
                                          </p:val>
                                        </p:tav>
                                      </p:tavLst>
                                    </p:anim>
                                    <p:anim calcmode="lin" valueType="num">
                                      <p:cBhvr>
                                        <p:cTn id="5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166836"/>
            <a:ext cx="9144000" cy="6264696"/>
          </a:xfrm>
          <a:prstGeom prst="rect">
            <a:avLst/>
          </a:prstGeom>
          <a:noFill/>
          <a:ln w="9525">
            <a:noFill/>
            <a:miter lim="800000"/>
            <a:headEnd/>
            <a:tailEnd/>
          </a:ln>
        </p:spPr>
      </p:pic>
      <p:pic>
        <p:nvPicPr>
          <p:cNvPr id="5" name="4 Imagen" descr="2011_4_21_nakagawa.jpg"/>
          <p:cNvPicPr>
            <a:picLocks noChangeAspect="1"/>
          </p:cNvPicPr>
          <p:nvPr/>
        </p:nvPicPr>
        <p:blipFill>
          <a:blip r:embed="rId2" cstate="print"/>
          <a:stretch>
            <a:fillRect/>
          </a:stretch>
        </p:blipFill>
        <p:spPr bwMode="auto">
          <a:xfrm>
            <a:off x="0" y="-166836"/>
            <a:ext cx="9144000" cy="6264696"/>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166836"/>
            <a:ext cx="9144000" cy="6264696"/>
          </a:xfrm>
          <a:prstGeom prst="rect">
            <a:avLst/>
          </a:prstGeom>
          <a:noFill/>
          <a:ln w="9525">
            <a:noFill/>
            <a:miter lim="800000"/>
            <a:headEnd/>
            <a:tailEnd/>
          </a:ln>
        </p:spPr>
      </p:pic>
      <p:sp>
        <p:nvSpPr>
          <p:cNvPr id="7" name="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Lograron lo que parecía imposible: saquear la Ciudad Eterna. Romanos a su manera se asentaron en la península ibérica, donde fundaron el reino más poderoso de su momento en el occidente cristiano, el reino visigodo de Toledo, con Roma en el recuerdo y la intención.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checker dir="vert"/>
      </p:transition>
    </mc:Choice>
    <mc:Fallback>
      <p:transition spd="slow" advTm="3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ppt_w+.3"/>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animEffect transition="in" filter="fade">
                                      <p:cBhvr>
                                        <p:cTn id="18" dur="5000"/>
                                        <p:tgtEl>
                                          <p:spTgt spid="6"/>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297660"/>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que les sobrevino la ruina en 711, en buena parte debida a su desmesurada afición por los juegos de tronos de la que hemos hablado. Aunque hay otras razones. Pero no todo fue pérdida y disensiones, también hubo continuidad y recuperación.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4067944" cy="5715000"/>
          </a:xfrm>
          <a:prstGeom prst="rect">
            <a:avLst/>
          </a:prstGeom>
          <a:noFill/>
          <a:ln w="9525">
            <a:noFill/>
            <a:miter lim="800000"/>
            <a:headEnd/>
            <a:tailEnd/>
          </a:ln>
        </p:spPr>
      </p:pic>
      <p:pic>
        <p:nvPicPr>
          <p:cNvPr id="5" name="4 Imagen" descr="Colores-de-Otoo-11-a22934840.jpg"/>
          <p:cNvPicPr>
            <a:picLocks noChangeAspect="1"/>
          </p:cNvPicPr>
          <p:nvPr/>
        </p:nvPicPr>
        <p:blipFill>
          <a:blip r:embed="rId2" cstate="print"/>
          <a:stretch>
            <a:fillRect/>
          </a:stretch>
        </p:blipFill>
        <p:spPr bwMode="auto">
          <a:xfrm>
            <a:off x="0" y="0"/>
            <a:ext cx="4067944" cy="5715000"/>
          </a:xfrm>
          <a:prstGeom prst="rect">
            <a:avLst/>
          </a:prstGeom>
          <a:noFill/>
          <a:ln w="9525">
            <a:noFill/>
            <a:miter lim="800000"/>
            <a:headEnd/>
            <a:tailEnd/>
          </a:ln>
        </p:spPr>
      </p:pic>
      <p:pic>
        <p:nvPicPr>
          <p:cNvPr id="6" name="5 Imagen" descr="Colores-de-Otoo-11-a22934840.jpg"/>
          <p:cNvPicPr>
            <a:picLocks noChangeAspect="1"/>
          </p:cNvPicPr>
          <p:nvPr/>
        </p:nvPicPr>
        <p:blipFill>
          <a:blip r:embed="rId2" cstate="print"/>
          <a:stretch>
            <a:fillRect/>
          </a:stretch>
        </p:blipFill>
        <p:spPr bwMode="auto">
          <a:xfrm>
            <a:off x="0" y="0"/>
            <a:ext cx="4067944" cy="5715000"/>
          </a:xfrm>
          <a:prstGeom prst="rect">
            <a:avLst/>
          </a:prstGeom>
          <a:noFill/>
          <a:ln w="9525">
            <a:noFill/>
            <a:miter lim="800000"/>
            <a:headEnd/>
            <a:tailEnd/>
          </a:ln>
        </p:spPr>
      </p:pic>
      <p:sp>
        <p:nvSpPr>
          <p:cNvPr id="7" name="6 Rectángulo"/>
          <p:cNvSpPr/>
          <p:nvPr/>
        </p:nvSpPr>
        <p:spPr>
          <a:xfrm>
            <a:off x="4932040" y="193204"/>
            <a:ext cx="3258072" cy="646331"/>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ATANAGILDO</a:t>
            </a:r>
            <a:endParaRPr lang="es-E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4283968" y="1849388"/>
            <a:ext cx="4608512"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unidad política y religiosa con Leovigildo y </a:t>
            </a:r>
            <a:r>
              <a:rPr lang="es-ES" sz="2000" i="1" dirty="0" err="1" smtClean="0">
                <a:effectLst>
                  <a:glow rad="101600">
                    <a:srgbClr val="C00000">
                      <a:alpha val="60000"/>
                    </a:srgbClr>
                  </a:glow>
                  <a:outerShdw blurRad="38100" dist="38100" dir="2700000" algn="tl">
                    <a:srgbClr val="000000">
                      <a:alpha val="43137"/>
                    </a:srgbClr>
                  </a:outerShdw>
                </a:effectLst>
              </a:rPr>
              <a:t>Recaredo</a:t>
            </a:r>
            <a:r>
              <a:rPr lang="es-ES" sz="2000" i="1" dirty="0" smtClean="0">
                <a:effectLst>
                  <a:glow rad="101600">
                    <a:srgbClr val="C00000">
                      <a:alpha val="60000"/>
                    </a:srgbClr>
                  </a:glow>
                  <a:outerShdw blurRad="38100" dist="38100" dir="2700000" algn="tl">
                    <a:srgbClr val="000000">
                      <a:alpha val="43137"/>
                    </a:srgbClr>
                  </a:outerShdw>
                </a:effectLst>
              </a:rPr>
              <a:t>, la unidad territorial peninsular con </a:t>
            </a:r>
            <a:r>
              <a:rPr lang="es-ES" sz="2000" i="1" dirty="0" err="1" smtClean="0">
                <a:effectLst>
                  <a:glow rad="101600">
                    <a:srgbClr val="C00000">
                      <a:alpha val="60000"/>
                    </a:srgbClr>
                  </a:glow>
                  <a:outerShdw blurRad="38100" dist="38100" dir="2700000" algn="tl">
                    <a:srgbClr val="000000">
                      <a:alpha val="43137"/>
                    </a:srgbClr>
                  </a:outerShdw>
                </a:effectLst>
              </a:rPr>
              <a:t>Suintila</a:t>
            </a:r>
            <a:r>
              <a:rPr lang="es-ES" sz="2000" i="1" dirty="0" smtClean="0">
                <a:effectLst>
                  <a:glow rad="101600">
                    <a:srgbClr val="C00000">
                      <a:alpha val="60000"/>
                    </a:srgbClr>
                  </a:glow>
                  <a:outerShdw blurRad="38100" dist="38100" dir="2700000" algn="tl">
                    <a:srgbClr val="000000">
                      <a:alpha val="43137"/>
                    </a:srgbClr>
                  </a:outerShdw>
                </a:effectLst>
              </a:rPr>
              <a:t>, la igualdad jurídica con </a:t>
            </a:r>
            <a:r>
              <a:rPr lang="es-ES" sz="2000" i="1" dirty="0" err="1" smtClean="0">
                <a:effectLst>
                  <a:glow rad="101600">
                    <a:srgbClr val="C00000">
                      <a:alpha val="60000"/>
                    </a:srgbClr>
                  </a:glow>
                  <a:outerShdw blurRad="38100" dist="38100" dir="2700000" algn="tl">
                    <a:srgbClr val="000000">
                      <a:alpha val="43137"/>
                    </a:srgbClr>
                  </a:outerShdw>
                </a:effectLst>
              </a:rPr>
              <a:t>Recesvinto</a:t>
            </a:r>
            <a:r>
              <a:rPr lang="es-ES" sz="2000" i="1" dirty="0" smtClean="0">
                <a:effectLst>
                  <a:glow rad="101600">
                    <a:srgbClr val="C00000">
                      <a:alpha val="60000"/>
                    </a:srgbClr>
                  </a:glow>
                  <a:outerShdw blurRad="38100" dist="38100" dir="2700000" algn="tl">
                    <a:srgbClr val="000000">
                      <a:alpha val="43137"/>
                    </a:srgbClr>
                  </a:outerShdw>
                </a:effectLst>
              </a:rPr>
              <a:t>,          personajes fascinantes como San Isidoro de Sevilla… El esplendor cultural forjado por ellos durante tres siglos serían núcleo de resistencia, semilla de nuevos reinos e impulso restaurador.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flip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nte-a22959036.jpg"/>
          <p:cNvPicPr>
            <a:picLocks noChangeAspect="1"/>
          </p:cNvPicPr>
          <p:nvPr/>
        </p:nvPicPr>
        <p:blipFill>
          <a:blip r:embed="rId2" cstate="print"/>
          <a:stretch>
            <a:fillRect/>
          </a:stretch>
        </p:blipFill>
        <p:spPr bwMode="auto">
          <a:xfrm>
            <a:off x="4762" y="0"/>
            <a:ext cx="9134476" cy="5714999"/>
          </a:xfrm>
          <a:prstGeom prst="rect">
            <a:avLst/>
          </a:prstGeom>
          <a:noFill/>
          <a:ln w="9525">
            <a:noFill/>
            <a:miter lim="800000"/>
            <a:headEnd/>
            <a:tailEnd/>
          </a:ln>
        </p:spPr>
      </p:pic>
      <p:pic>
        <p:nvPicPr>
          <p:cNvPr id="5" name="4 Imagen" descr="Gante-a22959036.jpg"/>
          <p:cNvPicPr>
            <a:picLocks noChangeAspect="1"/>
          </p:cNvPicPr>
          <p:nvPr/>
        </p:nvPicPr>
        <p:blipFill>
          <a:blip r:embed="rId2" cstate="print"/>
          <a:stretch>
            <a:fillRect/>
          </a:stretch>
        </p:blipFill>
        <p:spPr bwMode="auto">
          <a:xfrm>
            <a:off x="4762" y="0"/>
            <a:ext cx="9134476" cy="5714999"/>
          </a:xfrm>
          <a:prstGeom prst="rect">
            <a:avLst/>
          </a:prstGeom>
          <a:noFill/>
          <a:ln w="9525">
            <a:noFill/>
            <a:miter lim="800000"/>
            <a:headEnd/>
            <a:tailEnd/>
          </a:ln>
        </p:spPr>
      </p:pic>
      <p:pic>
        <p:nvPicPr>
          <p:cNvPr id="6" name="5 Imagen" descr="Gante-a22959036.jpg"/>
          <p:cNvPicPr>
            <a:picLocks noChangeAspect="1"/>
          </p:cNvPicPr>
          <p:nvPr/>
        </p:nvPicPr>
        <p:blipFill>
          <a:blip r:embed="rId2" cstate="print"/>
          <a:stretch>
            <a:fillRect/>
          </a:stretch>
        </p:blipFill>
        <p:spPr bwMode="auto">
          <a:xfrm>
            <a:off x="4762" y="0"/>
            <a:ext cx="9134476" cy="5714999"/>
          </a:xfrm>
          <a:prstGeom prst="rect">
            <a:avLst/>
          </a:prstGeom>
          <a:noFill/>
          <a:ln w="9525">
            <a:noFill/>
            <a:miter lim="800000"/>
            <a:headEnd/>
            <a:tailEnd/>
          </a:ln>
        </p:spPr>
      </p:pic>
      <p:sp>
        <p:nvSpPr>
          <p:cNvPr id="7" name="6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los visigodos, los grandes protagonistas del tránsito de la Antigüedad a la Edad Media. La suya fue, de principio a fin, una aventura contra todo pronóstico. Sin ellos, la historia de Europa y, sobre todo, la de España sería bien distinta.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4762" y="0"/>
            <a:ext cx="9134476" cy="5715000"/>
          </a:xfrm>
        </p:spPr>
      </p:pic>
      <p:pic>
        <p:nvPicPr>
          <p:cNvPr id="5" name="3 Marcador de contenido" descr="6269296814_eab758b532_b.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pic>
        <p:nvPicPr>
          <p:cNvPr id="6" name="3 Marcador de contenido" descr="6269296814_eab758b532_b.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sp>
        <p:nvSpPr>
          <p:cNvPr id="7" name="6 Rectángulo"/>
          <p:cNvSpPr/>
          <p:nvPr/>
        </p:nvSpPr>
        <p:spPr>
          <a:xfrm>
            <a:off x="856946" y="553244"/>
            <a:ext cx="2460930"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LEOVIGILDO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Aquella </a:t>
            </a:r>
            <a:r>
              <a:rPr lang="es-ES" i="1" dirty="0" err="1" smtClean="0">
                <a:effectLst>
                  <a:glow rad="101600">
                    <a:srgbClr val="C00000">
                      <a:alpha val="60000"/>
                    </a:srgbClr>
                  </a:glow>
                  <a:outerShdw blurRad="38100" dist="38100" dir="2700000" algn="tl">
                    <a:srgbClr val="000000">
                      <a:alpha val="43137"/>
                    </a:srgbClr>
                  </a:outerShdw>
                </a:effectLst>
              </a:rPr>
              <a:t>Spania</a:t>
            </a:r>
            <a:r>
              <a:rPr lang="es-ES" i="1" dirty="0" smtClean="0">
                <a:effectLst>
                  <a:glow rad="101600">
                    <a:srgbClr val="C00000">
                      <a:alpha val="60000"/>
                    </a:srgbClr>
                  </a:glow>
                  <a:outerShdw blurRad="38100" dist="38100" dir="2700000" algn="tl">
                    <a:srgbClr val="000000">
                      <a:alpha val="43137"/>
                    </a:srgbClr>
                  </a:outerShdw>
                </a:effectLst>
              </a:rPr>
              <a:t>, la del obispo hispanorromano Isidoro de Sevilla y la del godo rey </a:t>
            </a:r>
            <a:r>
              <a:rPr lang="es-ES" i="1" dirty="0" err="1" smtClean="0">
                <a:effectLst>
                  <a:glow rad="101600">
                    <a:srgbClr val="C00000">
                      <a:alpha val="60000"/>
                    </a:srgbClr>
                  </a:glow>
                  <a:outerShdw blurRad="38100" dist="38100" dir="2700000" algn="tl">
                    <a:srgbClr val="000000">
                      <a:alpha val="43137"/>
                    </a:srgbClr>
                  </a:outerShdw>
                </a:effectLst>
              </a:rPr>
              <a:t>Suintila</a:t>
            </a:r>
            <a:r>
              <a:rPr lang="es-ES" i="1" dirty="0" smtClean="0">
                <a:effectLst>
                  <a:glow rad="101600">
                    <a:srgbClr val="C00000">
                      <a:alpha val="60000"/>
                    </a:srgbClr>
                  </a:glow>
                  <a:outerShdw blurRad="38100" dist="38100" dir="2700000" algn="tl">
                    <a:srgbClr val="000000">
                      <a:alpha val="43137"/>
                    </a:srgbClr>
                  </a:outerShdw>
                </a:effectLst>
              </a:rPr>
              <a:t>, fue la primera España, la </a:t>
            </a:r>
            <a:r>
              <a:rPr lang="es-ES" i="1" dirty="0" err="1" smtClean="0">
                <a:effectLst>
                  <a:glow rad="101600">
                    <a:srgbClr val="C00000">
                      <a:alpha val="60000"/>
                    </a:srgbClr>
                  </a:glow>
                  <a:outerShdw blurRad="38100" dist="38100" dir="2700000" algn="tl">
                    <a:srgbClr val="000000">
                      <a:alpha val="43137"/>
                    </a:srgbClr>
                  </a:outerShdw>
                </a:effectLst>
              </a:rPr>
              <a:t>première</a:t>
            </a:r>
            <a:r>
              <a:rPr lang="es-ES" i="1" dirty="0" smtClean="0">
                <a:effectLst>
                  <a:glow rad="101600">
                    <a:srgbClr val="C00000">
                      <a:alpha val="60000"/>
                    </a:srgbClr>
                  </a:glow>
                  <a:outerShdw blurRad="38100" dist="38100" dir="2700000" algn="tl">
                    <a:srgbClr val="000000">
                      <a:alpha val="43137"/>
                    </a:srgbClr>
                  </a:outerShdw>
                </a:effectLst>
              </a:rPr>
              <a:t> en </a:t>
            </a:r>
            <a:r>
              <a:rPr lang="es-ES" i="1" dirty="0" err="1" smtClean="0">
                <a:effectLst>
                  <a:glow rad="101600">
                    <a:srgbClr val="C00000">
                      <a:alpha val="60000"/>
                    </a:srgbClr>
                  </a:glow>
                  <a:outerShdw blurRad="38100" dist="38100" dir="2700000" algn="tl">
                    <a:srgbClr val="000000">
                      <a:alpha val="43137"/>
                    </a:srgbClr>
                  </a:outerShdw>
                </a:effectLst>
              </a:rPr>
              <a:t>Europe</a:t>
            </a:r>
            <a:r>
              <a:rPr lang="es-ES" i="1" dirty="0" smtClean="0">
                <a:effectLst>
                  <a:glow rad="101600">
                    <a:srgbClr val="C00000">
                      <a:alpha val="60000"/>
                    </a:srgbClr>
                  </a:glow>
                  <a:outerShdw blurRad="38100" dist="38100" dir="2700000" algn="tl">
                    <a:srgbClr val="000000">
                      <a:alpha val="43137"/>
                    </a:srgbClr>
                  </a:outerShdw>
                </a:effectLst>
              </a:rPr>
              <a:t> y la España primigenia y común de la que surgirían las Españas musulmana y cristiana con sus múltiples ramas que, a la postre, volverían a sumarse en el siglo XVI</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wind"/>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4762" y="0"/>
            <a:ext cx="9679806" cy="5715000"/>
          </a:xfrm>
          <a:prstGeom prst="rect">
            <a:avLst/>
          </a:prstGeom>
          <a:noFill/>
          <a:ln w="9525">
            <a:noFill/>
            <a:miter lim="800000"/>
            <a:headEnd/>
            <a:tailEnd/>
          </a:ln>
        </p:spPr>
      </p:pic>
      <p:pic>
        <p:nvPicPr>
          <p:cNvPr id="7" name="6 Imagen" descr="EasyCapture1.jpg"/>
          <p:cNvPicPr>
            <a:picLocks noChangeAspect="1"/>
          </p:cNvPicPr>
          <p:nvPr/>
        </p:nvPicPr>
        <p:blipFill>
          <a:blip r:embed="rId2" cstate="print"/>
          <a:stretch>
            <a:fillRect/>
          </a:stretch>
        </p:blipFill>
        <p:spPr bwMode="auto">
          <a:xfrm>
            <a:off x="4762" y="0"/>
            <a:ext cx="9679806" cy="5715000"/>
          </a:xfrm>
          <a:prstGeom prst="rect">
            <a:avLst/>
          </a:prstGeom>
          <a:noFill/>
          <a:ln w="9525">
            <a:noFill/>
            <a:miter lim="800000"/>
            <a:headEnd/>
            <a:tailEnd/>
          </a:ln>
        </p:spPr>
      </p:pic>
      <p:sp>
        <p:nvSpPr>
          <p:cNvPr id="4" name="3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la monarquía visigoda fuera electiva no ayudaba mucho a la paz. El rey tenía que ser de estirpe goda pero como eran los ricos, los nobles y los obispos los que elegían al sucesor ya se cuidaban ellos mismos de que el siguiente estuviera bastante emparentado en sangre.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4000">
        <p15:prstTrans prst="wind" invX="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4000"/>
                                        <p:tgtEl>
                                          <p:spTgt spid="6"/>
                                        </p:tgtEl>
                                        <p:attrNameLst>
                                          <p:attrName>ppt_w</p:attrName>
                                        </p:attrNameLst>
                                      </p:cBhvr>
                                      <p:tavLst>
                                        <p:tav tm="0">
                                          <p:val>
                                            <p:strVal val="ppt_w"/>
                                          </p:val>
                                        </p:tav>
                                        <p:tav tm="100000">
                                          <p:val>
                                            <p:fltVal val="0"/>
                                          </p:val>
                                        </p:tav>
                                      </p:tavLst>
                                    </p:anim>
                                    <p:anim calcmode="lin" valueType="num">
                                      <p:cBhvr>
                                        <p:cTn id="17" dur="4000"/>
                                        <p:tgtEl>
                                          <p:spTgt spid="6"/>
                                        </p:tgtEl>
                                        <p:attrNameLst>
                                          <p:attrName>ppt_h</p:attrName>
                                        </p:attrNameLst>
                                      </p:cBhvr>
                                      <p:tavLst>
                                        <p:tav tm="0">
                                          <p:val>
                                            <p:strVal val="ppt_h"/>
                                          </p:val>
                                        </p:tav>
                                        <p:tav tm="100000">
                                          <p:val>
                                            <p:strVal val="ppt_h"/>
                                          </p:val>
                                        </p:tav>
                                      </p:tavLst>
                                    </p:anim>
                                    <p:set>
                                      <p:cBhvr>
                                        <p:cTn id="18" dur="1" fill="hold">
                                          <p:stCondLst>
                                            <p:cond delay="3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4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4000" fill="hold"/>
                                        <p:tgtEl>
                                          <p:spTgt spid="7"/>
                                        </p:tgtEl>
                                        <p:attrNameLst>
                                          <p:attrName>ppt_w</p:attrName>
                                        </p:attrNameLst>
                                      </p:cBhvr>
                                      <p:tavLst>
                                        <p:tav tm="0">
                                          <p:val>
                                            <p:fltVal val="0"/>
                                          </p:val>
                                        </p:tav>
                                        <p:tav tm="100000">
                                          <p:val>
                                            <p:strVal val="#ppt_w"/>
                                          </p:val>
                                        </p:tav>
                                      </p:tavLst>
                                    </p:anim>
                                    <p:anim calcmode="lin" valueType="num">
                                      <p:cBhvr>
                                        <p:cTn id="25" dur="4000" fill="hold"/>
                                        <p:tgtEl>
                                          <p:spTgt spid="7"/>
                                        </p:tgtEl>
                                        <p:attrNameLst>
                                          <p:attrName>ppt_h</p:attrName>
                                        </p:attrNameLst>
                                      </p:cBhvr>
                                      <p:tavLst>
                                        <p:tav tm="0">
                                          <p:val>
                                            <p:fltVal val="0"/>
                                          </p:val>
                                        </p:tav>
                                        <p:tav tm="100000">
                                          <p:val>
                                            <p:strVal val="#ppt_h"/>
                                          </p:val>
                                        </p:tav>
                                      </p:tavLst>
                                    </p:anim>
                                    <p:anim calcmode="lin" valueType="num">
                                      <p:cBhvr>
                                        <p:cTn id="26" dur="4000" fill="hold"/>
                                        <p:tgtEl>
                                          <p:spTgt spid="7"/>
                                        </p:tgtEl>
                                        <p:attrNameLst>
                                          <p:attrName>style.rotation</p:attrName>
                                        </p:attrNameLst>
                                      </p:cBhvr>
                                      <p:tavLst>
                                        <p:tav tm="0">
                                          <p:val>
                                            <p:fltVal val="90"/>
                                          </p:val>
                                        </p:tav>
                                        <p:tav tm="100000">
                                          <p:val>
                                            <p:fltVal val="0"/>
                                          </p:val>
                                        </p:tav>
                                      </p:tavLst>
                                    </p:anim>
                                    <p:animEffect transition="in" filter="fade">
                                      <p:cBhvr>
                                        <p:cTn id="27" dur="4000"/>
                                        <p:tgtEl>
                                          <p:spTgt spid="7"/>
                                        </p:tgtEl>
                                      </p:cBhvr>
                                    </p:animEffect>
                                  </p:childTnLst>
                                </p:cTn>
                              </p:par>
                            </p:childTnLst>
                          </p:cTn>
                        </p:par>
                        <p:par>
                          <p:cTn id="28" fill="hold">
                            <p:stCondLst>
                              <p:cond delay="7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7 Imagen" descr="24 plaza-con-la-fuente-de-los-leones-en-oporto-harry-potter-en-oporto.jpg"/>
          <p:cNvPicPr>
            <a:picLocks noChangeAspect="1"/>
          </p:cNvPicPr>
          <p:nvPr/>
        </p:nvPicPr>
        <p:blipFill>
          <a:blip r:embed="rId2" cstate="print"/>
          <a:srcRect r="50000"/>
          <a:stretch>
            <a:fillRect/>
          </a:stretch>
        </p:blipFill>
        <p:spPr>
          <a:xfrm>
            <a:off x="0" y="0"/>
            <a:ext cx="4572000" cy="5715000"/>
          </a:xfrm>
          <a:prstGeom prst="rect">
            <a:avLst/>
          </a:prstGeom>
        </p:spPr>
      </p:pic>
      <p:sp>
        <p:nvSpPr>
          <p:cNvPr id="7" name="6 CuadroTexto"/>
          <p:cNvSpPr txBox="1"/>
          <p:nvPr/>
        </p:nvSpPr>
        <p:spPr>
          <a:xfrm>
            <a:off x="827584" y="4585692"/>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los reyes muchas veces conseguían dejar en el trono a sus descendientes a base de comprar o hacer desaparecer nobles, otras tantas las guerras civiles y la lucha fratricida estaban servidas.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ppt_w/2"/>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0"/>
                                        <p:tgtEl>
                                          <p:spTgt spid="6"/>
                                        </p:tgtEl>
                                      </p:cBhvr>
                                    </p:animEffect>
                                  </p:childTnLst>
                                </p:cTn>
                              </p:par>
                              <p:par>
                                <p:cTn id="14" presetID="17"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ppt_x</p:attrName>
                                        </p:attrNameLst>
                                      </p:cBhvr>
                                      <p:tavLst>
                                        <p:tav tm="0">
                                          <p:val>
                                            <p:strVal val="#ppt_x-#ppt_w/2"/>
                                          </p:val>
                                        </p:tav>
                                        <p:tav tm="100000">
                                          <p:val>
                                            <p:strVal val="#ppt_x"/>
                                          </p:val>
                                        </p:tav>
                                      </p:tavLst>
                                    </p:anim>
                                    <p:anim calcmode="lin" valueType="num">
                                      <p:cBhvr>
                                        <p:cTn id="17" dur="5000" fill="hold"/>
                                        <p:tgtEl>
                                          <p:spTgt spid="8"/>
                                        </p:tgtEl>
                                        <p:attrNameLst>
                                          <p:attrName>ppt_y</p:attrName>
                                        </p:attrNameLst>
                                      </p:cBhvr>
                                      <p:tavLst>
                                        <p:tav tm="0">
                                          <p:val>
                                            <p:strVal val="#ppt_y"/>
                                          </p:val>
                                        </p:tav>
                                        <p:tav tm="100000">
                                          <p:val>
                                            <p:strVal val="#ppt_y"/>
                                          </p:val>
                                        </p:tav>
                                      </p:tavLst>
                                    </p:anim>
                                    <p:anim calcmode="lin" valueType="num">
                                      <p:cBhvr>
                                        <p:cTn id="18" dur="5000" fill="hold"/>
                                        <p:tgtEl>
                                          <p:spTgt spid="8"/>
                                        </p:tgtEl>
                                        <p:attrNameLst>
                                          <p:attrName>ppt_w</p:attrName>
                                        </p:attrNameLst>
                                      </p:cBhvr>
                                      <p:tavLst>
                                        <p:tav tm="0">
                                          <p:val>
                                            <p:fltVal val="0"/>
                                          </p:val>
                                        </p:tav>
                                        <p:tav tm="100000">
                                          <p:val>
                                            <p:strVal val="#ppt_w"/>
                                          </p:val>
                                        </p:tav>
                                      </p:tavLst>
                                    </p:anim>
                                    <p:anim calcmode="lin" valueType="num">
                                      <p:cBhvr>
                                        <p:cTn id="19" dur="5000" fill="hold"/>
                                        <p:tgtEl>
                                          <p:spTgt spid="8"/>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downRight)">
                                      <p:cBhvr>
                                        <p:cTn id="22" dur="5000"/>
                                        <p:tgtEl>
                                          <p:spTgt spid="8"/>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5000"/>
                                        <p:tgtEl>
                                          <p:spTgt spid="5"/>
                                        </p:tgtEl>
                                        <p:attrNameLst>
                                          <p:attrName>style.opacity</p:attrName>
                                        </p:attrNameLst>
                                      </p:cBhvr>
                                      <p:to>
                                        <p:strVal val="0.25"/>
                                      </p:to>
                                    </p:set>
                                    <p:animEffect filter="image" prLst="opacity: 0.25">
                                      <p:cBhvr rctx="IE">
                                        <p:cTn id="29" dur="5000"/>
                                        <p:tgtEl>
                                          <p:spTgt spid="5"/>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0"/>
            <a:ext cx="9144000" cy="5752507"/>
          </a:xfrm>
          <a:prstGeom prst="rect">
            <a:avLst/>
          </a:prstGeom>
          <a:noFill/>
          <a:ln w="9525">
            <a:noFill/>
            <a:miter lim="800000"/>
            <a:headEnd/>
            <a:tailEnd/>
          </a:ln>
        </p:spPr>
      </p:pic>
      <p:pic>
        <p:nvPicPr>
          <p:cNvPr id="5" name="4 Imagen" descr="3361517184-2.jpg"/>
          <p:cNvPicPr>
            <a:picLocks noChangeAspect="1"/>
          </p:cNvPicPr>
          <p:nvPr/>
        </p:nvPicPr>
        <p:blipFill>
          <a:blip r:embed="rId2" cstate="print"/>
          <a:stretch>
            <a:fillRect/>
          </a:stretch>
        </p:blipFill>
        <p:spPr bwMode="auto">
          <a:xfrm>
            <a:off x="0" y="0"/>
            <a:ext cx="9144000" cy="5752507"/>
          </a:xfrm>
          <a:prstGeom prst="rect">
            <a:avLst/>
          </a:prstGeom>
          <a:noFill/>
          <a:ln w="9525">
            <a:noFill/>
            <a:miter lim="800000"/>
            <a:headEnd/>
            <a:tailEnd/>
          </a:ln>
        </p:spPr>
      </p:pic>
      <p:pic>
        <p:nvPicPr>
          <p:cNvPr id="6" name="5 Imagen" descr="3361517184-2.jpg"/>
          <p:cNvPicPr>
            <a:picLocks noChangeAspect="1"/>
          </p:cNvPicPr>
          <p:nvPr/>
        </p:nvPicPr>
        <p:blipFill>
          <a:blip r:embed="rId2" cstate="print"/>
          <a:stretch>
            <a:fillRect/>
          </a:stretch>
        </p:blipFill>
        <p:spPr bwMode="auto">
          <a:xfrm>
            <a:off x="0" y="0"/>
            <a:ext cx="9144000" cy="5752507"/>
          </a:xfrm>
          <a:prstGeom prst="rect">
            <a:avLst/>
          </a:prstGeom>
          <a:noFill/>
          <a:ln w="9525">
            <a:noFill/>
            <a:miter lim="800000"/>
            <a:headEnd/>
            <a:tailEnd/>
          </a:ln>
        </p:spPr>
      </p:pic>
      <p:sp>
        <p:nvSpPr>
          <p:cNvPr id="7" name="6 Rectángulo"/>
          <p:cNvSpPr/>
          <p:nvPr/>
        </p:nvSpPr>
        <p:spPr>
          <a:xfrm>
            <a:off x="5436096" y="481236"/>
            <a:ext cx="3193502"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HERMENEGILDO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9" name="8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 Hermenegildo había nacido en Sevilla el año 564, y murió en Tarragona, decapitado, el 13 de abril del año  585. Fue un príncipe y noble visigodo, hijo del rey Leovigildo y de su primera mujer, y hermano de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7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6169868"/>
          </a:xfrm>
        </p:spPr>
      </p:pic>
      <p:pic>
        <p:nvPicPr>
          <p:cNvPr id="5" name="3 Marcador de contenido" descr="img_8198.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pic>
        <p:nvPicPr>
          <p:cNvPr id="6" name="3 Marcador de contenido" descr="img_8198.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9" name="8 CuadroTexto"/>
          <p:cNvSpPr txBox="1"/>
          <p:nvPr/>
        </p:nvSpPr>
        <p:spPr>
          <a:xfrm>
            <a:off x="395536"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educado en el arrianismo imperante entre los visigodos de la Península en aquella época, en la que la mayoría de los hispanorromanos eran católicos. ( El arrianismo era una doctrina cristiana creada por </a:t>
            </a:r>
            <a:r>
              <a:rPr lang="es-ES" i="1" dirty="0" err="1" smtClean="0">
                <a:effectLst>
                  <a:glow rad="101600">
                    <a:srgbClr val="C00000">
                      <a:alpha val="60000"/>
                    </a:srgbClr>
                  </a:glow>
                  <a:outerShdw blurRad="38100" dist="38100" dir="2700000" algn="tl">
                    <a:srgbClr val="000000">
                      <a:alpha val="43137"/>
                    </a:srgbClr>
                  </a:outerShdw>
                </a:effectLst>
              </a:rPr>
              <a:t>Arrio</a:t>
            </a:r>
            <a:r>
              <a:rPr lang="es-ES" i="1" dirty="0" smtClean="0">
                <a:effectLst>
                  <a:glow rad="101600">
                    <a:srgbClr val="C00000">
                      <a:alpha val="60000"/>
                    </a:srgbClr>
                  </a:glow>
                  <a:outerShdw blurRad="38100" dist="38100" dir="2700000" algn="tl">
                    <a:srgbClr val="000000">
                      <a:alpha val="43137"/>
                    </a:srgbClr>
                  </a:outerShdw>
                </a:effectLst>
              </a:rPr>
              <a:t>, en el siglo III. Los arrianos creían que Jesús no era el Padre, creador de todo).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comb/>
      </p:transition>
    </mc:Choice>
    <mc:Fallback>
      <p:transition spd="slow" advTm="3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e4r5r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e4r5r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25152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Basados en una cita del evangelio de San Juan, creían que Jesucristo no era el mismo Dios, sino que había sido creado por Él. Rechazaba el dogma de La Trinidad. Su conversión al catolicismo lo enfrentó con su padre y provocó una larga contienda militar, que acabaría con su captura y muerte.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comb/>
      </p:transition>
    </mc:Choice>
    <mc:Fallback>
      <p:transition spd="slow" advTm="3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tretch>
            <a:fillRect/>
          </a:stretch>
        </p:blipFill>
        <p:spPr bwMode="auto">
          <a:xfrm>
            <a:off x="2411760" y="0"/>
            <a:ext cx="4392488" cy="5715000"/>
          </a:xfrm>
          <a:prstGeom prst="rect">
            <a:avLst/>
          </a:prstGeom>
          <a:noFill/>
          <a:ln w="9525">
            <a:noFill/>
            <a:miter lim="800000"/>
            <a:headEnd/>
            <a:tailEnd/>
          </a:ln>
        </p:spPr>
      </p:pic>
      <p:sp>
        <p:nvSpPr>
          <p:cNvPr id="5" name="4 Rectángulo"/>
          <p:cNvSpPr/>
          <p:nvPr/>
        </p:nvSpPr>
        <p:spPr>
          <a:xfrm>
            <a:off x="0" y="0"/>
            <a:ext cx="2411760"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04249" y="0"/>
            <a:ext cx="2339752"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411760" y="0"/>
            <a:ext cx="4392488" cy="5715000"/>
          </a:xfrm>
          <a:prstGeom prst="rect">
            <a:avLst/>
          </a:prstGeom>
          <a:solidFill>
            <a:schemeClr val="accent2">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411760" y="0"/>
            <a:ext cx="4392488" cy="5715000"/>
          </a:xfrm>
          <a:prstGeom prst="rect">
            <a:avLst/>
          </a:prstGeom>
          <a:solidFill>
            <a:schemeClr val="accent2">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560"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nobles que estaban hartos de no contar nada en los asuntos palaciegos, impusieron a su propio candidato, el duque Rodrigo.</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San Hermenegildo había nacido en Sevilla el año 564, y murió en Tarragona, decapitado, el 13 de abril del año  585. Fue un príncipe y noble visigodo, hijo del rey Leovigildo y de su primera mujer, y hermano de </a:t>
            </a:r>
            <a:r>
              <a:rPr lang="es-ES" i="1" dirty="0" err="1" smtClean="0">
                <a:effectLst>
                  <a:glow rad="101600">
                    <a:srgbClr val="C00000">
                      <a:alpha val="60000"/>
                    </a:srgbClr>
                  </a:glow>
                  <a:outerShdw blurRad="38100" dist="38100" dir="2700000" algn="tl">
                    <a:srgbClr val="000000">
                      <a:alpha val="43137"/>
                    </a:srgbClr>
                  </a:outerShdw>
                </a:effectLst>
              </a:rPr>
              <a:t>Recaredo</a:t>
            </a:r>
            <a:r>
              <a:rPr lang="es-ES" i="1" dirty="0" smtClean="0">
                <a:effectLst>
                  <a:glow rad="101600">
                    <a:srgbClr val="C00000">
                      <a:alpha val="60000"/>
                    </a:srgbClr>
                  </a:glow>
                  <a:outerShdw blurRad="38100" dist="38100" dir="2700000" algn="tl">
                    <a:srgbClr val="000000">
                      <a:alpha val="43137"/>
                    </a:srgbClr>
                  </a:outerShdw>
                </a:effectLst>
              </a:rPr>
              <a:t>.</a:t>
            </a:r>
          </a:p>
        </p:txBody>
      </p:sp>
      <p:sp>
        <p:nvSpPr>
          <p:cNvPr id="10" name="9 Rectángulo"/>
          <p:cNvSpPr/>
          <p:nvPr/>
        </p:nvSpPr>
        <p:spPr>
          <a:xfrm>
            <a:off x="611560" y="337220"/>
            <a:ext cx="2087431"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Recaredo</a:t>
            </a: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I</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1000">
        <p14:doors dir="vert"/>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3" presetClass="entr" presetSubtype="10"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0"/>
                                        <p:tgtEl>
                                          <p:spTgt spid="5"/>
                                        </p:tgtEl>
                                      </p:cBhvr>
                                    </p:animEffect>
                                  </p:childTnLst>
                                </p:cTn>
                              </p:par>
                              <p:par>
                                <p:cTn id="21" presetID="3" presetClass="entr" presetSubtype="10"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0"/>
                                        <p:tgtEl>
                                          <p:spTgt spid="6"/>
                                        </p:tgtEl>
                                      </p:cBhvr>
                                    </p:animEffect>
                                  </p:childTnLst>
                                </p:cTn>
                              </p:par>
                            </p:childTnLst>
                          </p:cTn>
                        </p:par>
                        <p:par>
                          <p:cTn id="24" fill="hold">
                            <p:stCondLst>
                              <p:cond delay="5000"/>
                            </p:stCondLst>
                            <p:childTnLst>
                              <p:par>
                                <p:cTn id="25" presetID="2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1" animBg="1"/>
      <p:bldP spid="7" grpId="0" animBg="1"/>
      <p:bldP spid="8" grpId="0" animBg="1"/>
      <p:bldP spid="9"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710, cuando murió </a:t>
            </a:r>
            <a:r>
              <a:rPr lang="es-ES" i="1" dirty="0" err="1" smtClean="0">
                <a:effectLst>
                  <a:glow rad="101600">
                    <a:srgbClr val="C00000">
                      <a:alpha val="60000"/>
                    </a:srgbClr>
                  </a:glow>
                  <a:outerShdw blurRad="38100" dist="38100" dir="2700000" algn="tl">
                    <a:srgbClr val="000000">
                      <a:alpha val="43137"/>
                    </a:srgbClr>
                  </a:outerShdw>
                </a:effectLst>
              </a:rPr>
              <a:t>Witiza</a:t>
            </a:r>
            <a:r>
              <a:rPr lang="es-ES" i="1" dirty="0" smtClean="0">
                <a:effectLst>
                  <a:glow rad="101600">
                    <a:srgbClr val="C00000">
                      <a:alpha val="60000"/>
                    </a:srgbClr>
                  </a:glow>
                  <a:outerShdw blurRad="38100" dist="38100" dir="2700000" algn="tl">
                    <a:srgbClr val="000000">
                      <a:alpha val="43137"/>
                    </a:srgbClr>
                  </a:outerShdw>
                </a:effectLst>
              </a:rPr>
              <a:t>, el penúltimo rey godo, a muy temprana edad, sus familiares y amigos, que no tenían muchas ganas de dejar el poder, intentaron perpetuarse haciendo recaer la corona en un hijo de </a:t>
            </a:r>
            <a:r>
              <a:rPr lang="es-ES" i="1" dirty="0" err="1" smtClean="0">
                <a:effectLst>
                  <a:glow rad="101600">
                    <a:srgbClr val="C00000">
                      <a:alpha val="60000"/>
                    </a:srgbClr>
                  </a:glow>
                  <a:outerShdw blurRad="38100" dist="38100" dir="2700000" algn="tl">
                    <a:srgbClr val="000000">
                      <a:alpha val="43137"/>
                    </a:srgbClr>
                  </a:outerShdw>
                </a:effectLst>
              </a:rPr>
              <a:t>Witiza</a:t>
            </a:r>
            <a:r>
              <a:rPr lang="es-ES" i="1" dirty="0" smtClean="0">
                <a:effectLst>
                  <a:glow rad="101600">
                    <a:srgbClr val="C00000">
                      <a:alpha val="60000"/>
                    </a:srgbClr>
                  </a:glow>
                  <a:outerShdw blurRad="38100" dist="38100" dir="2700000" algn="tl">
                    <a:srgbClr val="000000">
                      <a:alpha val="43137"/>
                    </a:srgbClr>
                  </a:outerShdw>
                </a:effectLst>
              </a:rPr>
              <a:t>, un niño llamado </a:t>
            </a:r>
            <a:r>
              <a:rPr lang="es-ES" i="1" dirty="0" err="1" smtClean="0">
                <a:effectLst>
                  <a:glow rad="101600">
                    <a:srgbClr val="C00000">
                      <a:alpha val="60000"/>
                    </a:srgbClr>
                  </a:glow>
                  <a:outerShdw blurRad="38100" dist="38100" dir="2700000" algn="tl">
                    <a:srgbClr val="000000">
                      <a:alpha val="43137"/>
                    </a:srgbClr>
                  </a:outerShdw>
                </a:effectLst>
              </a:rPr>
              <a:t>Ágila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000">
        <p14:doors dir="vert"/>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Horizontal)">
                                      <p:cBhvr>
                                        <p:cTn id="15" dur="5000"/>
                                        <p:tgtEl>
                                          <p:spTgt spid="1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5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instancias del rey Felipe II de España, el Papa Sixto V lo canonizó el  13 de abril de 1585, cuando se cumplía el milésimo aniversario de su muerte, como mártir de la Iglesia Católica. Es patrono de los conversos y su festividad se celebra el aniversario de su muerte, el 13 de abril.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glitter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pic>
        <p:nvPicPr>
          <p:cNvPr id="7" name="6 Imagen" descr="3871436269_00f0be29ee_b.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sp>
        <p:nvSpPr>
          <p:cNvPr id="9" name="8 Rectángulo"/>
          <p:cNvSpPr/>
          <p:nvPr/>
        </p:nvSpPr>
        <p:spPr>
          <a:xfrm>
            <a:off x="5724128" y="265212"/>
            <a:ext cx="2029723"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WITERICO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4572000" y="1129308"/>
            <a:ext cx="4320480"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Su antropónimo y las circunstancias conocidas de su vida han hecho pensar a algunos historiadores que el futuro rey godo era del linaje de los </a:t>
            </a:r>
            <a:r>
              <a:rPr lang="es-ES" sz="2000" i="1" dirty="0" err="1" smtClean="0">
                <a:effectLst>
                  <a:glow rad="101600">
                    <a:srgbClr val="C00000">
                      <a:alpha val="60000"/>
                    </a:srgbClr>
                  </a:glow>
                  <a:outerShdw blurRad="38100" dist="38100" dir="2700000" algn="tl">
                    <a:srgbClr val="000000">
                      <a:alpha val="43137"/>
                    </a:srgbClr>
                  </a:outerShdw>
                </a:effectLst>
              </a:rPr>
              <a:t>Amalos</a:t>
            </a:r>
            <a:r>
              <a:rPr lang="es-ES" sz="2000" i="1" dirty="0" smtClean="0">
                <a:effectLst>
                  <a:glow rad="101600">
                    <a:srgbClr val="C00000">
                      <a:alpha val="60000"/>
                    </a:srgbClr>
                  </a:glow>
                  <a:outerShdw blurRad="38100" dist="38100" dir="2700000" algn="tl">
                    <a:srgbClr val="000000">
                      <a:alpha val="43137"/>
                    </a:srgbClr>
                  </a:outerShdw>
                </a:effectLst>
              </a:rPr>
              <a:t>, junto con el de los Baltos el más noble y prestigioso entre los godos. En todo caso lo seguro es que la noble familia de </a:t>
            </a:r>
            <a:r>
              <a:rPr lang="es-ES" sz="2000" i="1" dirty="0" err="1" smtClean="0">
                <a:effectLst>
                  <a:glow rad="101600">
                    <a:srgbClr val="C00000">
                      <a:alpha val="60000"/>
                    </a:srgbClr>
                  </a:glow>
                  <a:outerShdw blurRad="38100" dist="38100" dir="2700000" algn="tl">
                    <a:srgbClr val="000000">
                      <a:alpha val="43137"/>
                    </a:srgbClr>
                  </a:outerShdw>
                </a:effectLst>
              </a:rPr>
              <a:t>Witerico</a:t>
            </a:r>
            <a:r>
              <a:rPr lang="es-ES" sz="2000" i="1" dirty="0" smtClean="0">
                <a:effectLst>
                  <a:glow rad="101600">
                    <a:srgbClr val="C00000">
                      <a:alpha val="60000"/>
                    </a:srgbClr>
                  </a:glow>
                  <a:outerShdw blurRad="38100" dist="38100" dir="2700000" algn="tl">
                    <a:srgbClr val="000000">
                      <a:alpha val="43137"/>
                    </a:srgbClr>
                  </a:outerShdw>
                </a:effectLst>
              </a:rPr>
              <a:t> en el último tercio del siglo VI tenía su asiento y riquezas en </a:t>
            </a:r>
            <a:r>
              <a:rPr lang="es-ES" sz="2000" i="1" dirty="0" err="1" smtClean="0">
                <a:effectLst>
                  <a:glow rad="101600">
                    <a:srgbClr val="C00000">
                      <a:alpha val="60000"/>
                    </a:srgbClr>
                  </a:glow>
                  <a:outerShdw blurRad="38100" dist="38100" dir="2700000" algn="tl">
                    <a:srgbClr val="000000">
                      <a:alpha val="43137"/>
                    </a:srgbClr>
                  </a:outerShdw>
                </a:effectLst>
              </a:rPr>
              <a:t>Lusitania</a:t>
            </a:r>
            <a:r>
              <a:rPr lang="es-ES" sz="2000" i="1" dirty="0" smtClean="0">
                <a:effectLst>
                  <a:glow rad="101600">
                    <a:srgbClr val="C00000">
                      <a:alpha val="60000"/>
                    </a:srgbClr>
                  </a:glow>
                  <a:outerShdw blurRad="38100" dist="38100" dir="2700000" algn="tl">
                    <a:srgbClr val="000000">
                      <a:alpha val="43137"/>
                    </a:srgbClr>
                  </a:outerShdw>
                </a:effectLst>
              </a:rPr>
              <a:t>, posiblemente en el territorio de </a:t>
            </a:r>
            <a:r>
              <a:rPr lang="es-ES" sz="2000" i="1" dirty="0" err="1" smtClean="0">
                <a:effectLst>
                  <a:glow rad="101600">
                    <a:srgbClr val="C00000">
                      <a:alpha val="60000"/>
                    </a:srgbClr>
                  </a:glow>
                  <a:outerShdw blurRad="38100" dist="38100" dir="2700000" algn="tl">
                    <a:srgbClr val="000000">
                      <a:alpha val="43137"/>
                    </a:srgbClr>
                  </a:outerShdw>
                </a:effectLst>
              </a:rPr>
              <a:t>Idanha</a:t>
            </a:r>
            <a:r>
              <a:rPr lang="es-ES" sz="2000" i="1" dirty="0" smtClean="0">
                <a:effectLst>
                  <a:glow rad="101600">
                    <a:srgbClr val="C00000">
                      <a:alpha val="60000"/>
                    </a:srgbClr>
                  </a:glow>
                  <a:outerShdw blurRad="38100" dist="38100" dir="2700000" algn="tl">
                    <a:srgbClr val="000000">
                      <a:alpha val="43137"/>
                    </a:srgbClr>
                  </a:outerShdw>
                </a:effectLst>
              </a:rPr>
              <a:t>-a-</a:t>
            </a:r>
            <a:r>
              <a:rPr lang="es-ES" sz="2000" i="1" dirty="0" err="1" smtClean="0">
                <a:effectLst>
                  <a:glow rad="101600">
                    <a:srgbClr val="C00000">
                      <a:alpha val="60000"/>
                    </a:srgbClr>
                  </a:glow>
                  <a:outerShdw blurRad="38100" dist="38100" dir="2700000" algn="tl">
                    <a:srgbClr val="000000">
                      <a:alpha val="43137"/>
                    </a:srgbClr>
                  </a:outerShdw>
                </a:effectLst>
              </a:rPr>
              <a:t>velha</a:t>
            </a:r>
            <a:r>
              <a:rPr lang="es-ES" sz="2000" i="1" dirty="0" smtClean="0">
                <a:effectLst>
                  <a:glow rad="101600">
                    <a:srgbClr val="C00000">
                      <a:alpha val="60000"/>
                    </a:srgbClr>
                  </a:glow>
                  <a:outerShdw blurRad="38100" dist="38100" dir="2700000" algn="tl">
                    <a:srgbClr val="000000">
                      <a:alpha val="43137"/>
                    </a:srgbClr>
                  </a:outerShdw>
                </a:effectLst>
              </a:rPr>
              <a:t> y el valle del Coa.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900" advTm="48000">
        <p14:glitter pattern="hexagon"/>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6000"/>
                            </p:stCondLst>
                            <p:childTnLst>
                              <p:par>
                                <p:cTn id="15" presetID="23"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2000" fill="hold"/>
                                        <p:tgtEl>
                                          <p:spTgt spid="9"/>
                                        </p:tgtEl>
                                        <p:attrNameLst>
                                          <p:attrName>ppt_w</p:attrName>
                                        </p:attrNameLst>
                                      </p:cBhvr>
                                      <p:tavLst>
                                        <p:tav tm="0">
                                          <p:val>
                                            <p:fltVal val="0"/>
                                          </p:val>
                                        </p:tav>
                                        <p:tav tm="100000">
                                          <p:val>
                                            <p:strVal val="#ppt_w"/>
                                          </p:val>
                                        </p:tav>
                                      </p:tavLst>
                                    </p:anim>
                                    <p:anim calcmode="lin" valueType="num">
                                      <p:cBhvr>
                                        <p:cTn id="18" dur="2000" fill="hold"/>
                                        <p:tgtEl>
                                          <p:spTgt spid="9"/>
                                        </p:tgtEl>
                                        <p:attrNameLst>
                                          <p:attrName>ppt_h</p:attrName>
                                        </p:attrNameLst>
                                      </p:cBhvr>
                                      <p:tavLst>
                                        <p:tav tm="0">
                                          <p:val>
                                            <p:fltVal val="0"/>
                                          </p:val>
                                        </p:tav>
                                        <p:tav tm="100000">
                                          <p:val>
                                            <p:strVal val="#ppt_h"/>
                                          </p:val>
                                        </p:tav>
                                      </p:tavLst>
                                    </p:anim>
                                  </p:childTnLst>
                                </p:cTn>
                              </p:par>
                            </p:childTnLst>
                          </p:cTn>
                        </p:par>
                        <p:par>
                          <p:cTn id="19" fill="hold">
                            <p:stCondLst>
                              <p:cond delay="8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540568" y="0"/>
            <a:ext cx="9937104" cy="5715000"/>
          </a:xfrm>
          <a:prstGeom prst="rect">
            <a:avLst/>
          </a:prstGeom>
          <a:noFill/>
          <a:ln w="9525">
            <a:noFill/>
            <a:miter lim="800000"/>
            <a:headEnd/>
            <a:tailEnd/>
          </a:ln>
        </p:spPr>
      </p:pic>
      <p:pic>
        <p:nvPicPr>
          <p:cNvPr id="5" name="4 Imagen" descr="Enamorados.jpg"/>
          <p:cNvPicPr>
            <a:picLocks noChangeAspect="1"/>
          </p:cNvPicPr>
          <p:nvPr/>
        </p:nvPicPr>
        <p:blipFill>
          <a:blip r:embed="rId2" cstate="print"/>
          <a:stretch>
            <a:fillRect/>
          </a:stretch>
        </p:blipFill>
        <p:spPr bwMode="auto">
          <a:xfrm>
            <a:off x="-540568" y="0"/>
            <a:ext cx="9937104" cy="5715000"/>
          </a:xfrm>
          <a:prstGeom prst="rect">
            <a:avLst/>
          </a:prstGeom>
          <a:noFill/>
          <a:ln w="9525">
            <a:noFill/>
            <a:miter lim="800000"/>
            <a:headEnd/>
            <a:tailEnd/>
          </a:ln>
        </p:spPr>
      </p:pic>
      <p:pic>
        <p:nvPicPr>
          <p:cNvPr id="6" name="5 Imagen" descr="Enamorados.jpg"/>
          <p:cNvPicPr>
            <a:picLocks noChangeAspect="1"/>
          </p:cNvPicPr>
          <p:nvPr/>
        </p:nvPicPr>
        <p:blipFill>
          <a:blip r:embed="rId2" cstate="print"/>
          <a:stretch>
            <a:fillRect/>
          </a:stretch>
        </p:blipFill>
        <p:spPr bwMode="auto">
          <a:xfrm>
            <a:off x="-540568" y="0"/>
            <a:ext cx="9937104" cy="5715000"/>
          </a:xfrm>
          <a:prstGeom prst="rect">
            <a:avLst/>
          </a:prstGeom>
          <a:noFill/>
          <a:ln w="9525">
            <a:noFill/>
            <a:miter lim="800000"/>
            <a:headEnd/>
            <a:tailEnd/>
          </a:ln>
        </p:spPr>
      </p:pic>
      <p:sp>
        <p:nvSpPr>
          <p:cNvPr id="7" name="6 CuadroTexto"/>
          <p:cNvSpPr txBox="1"/>
          <p:nvPr/>
        </p:nvSpPr>
        <p:spPr>
          <a:xfrm>
            <a:off x="0" y="4081636"/>
            <a:ext cx="89644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orígenes familiares y su fuerza y destreza militar posiblemente permitieron que, </a:t>
            </a:r>
            <a:r>
              <a:rPr lang="es-ES" i="1" dirty="0" err="1" smtClean="0">
                <a:effectLst>
                  <a:glow rad="101600">
                    <a:srgbClr val="C00000">
                      <a:alpha val="60000"/>
                    </a:srgbClr>
                  </a:glow>
                  <a:outerShdw blurRad="38100" dist="38100" dir="2700000" algn="tl">
                    <a:srgbClr val="000000">
                      <a:alpha val="43137"/>
                    </a:srgbClr>
                  </a:outerShdw>
                </a:effectLst>
              </a:rPr>
              <a:t>Witerico</a:t>
            </a:r>
            <a:r>
              <a:rPr lang="es-ES" i="1" dirty="0" smtClean="0">
                <a:effectLst>
                  <a:glow rad="101600">
                    <a:srgbClr val="C00000">
                      <a:alpha val="60000"/>
                    </a:srgbClr>
                  </a:glow>
                  <a:outerShdw blurRad="38100" dist="38100" dir="2700000" algn="tl">
                    <a:srgbClr val="000000">
                      <a:alpha val="43137"/>
                    </a:srgbClr>
                  </a:outerShdw>
                </a:effectLst>
              </a:rPr>
              <a:t> ostentase el cargo de conde en una ciudad lusitana en 587. Esas cualidades y virtudes hicieron de </a:t>
            </a:r>
            <a:r>
              <a:rPr lang="es-ES" i="1" dirty="0" err="1" smtClean="0">
                <a:effectLst>
                  <a:glow rad="101600">
                    <a:srgbClr val="C00000">
                      <a:alpha val="60000"/>
                    </a:srgbClr>
                  </a:glow>
                  <a:outerShdw blurRad="38100" dist="38100" dir="2700000" algn="tl">
                    <a:srgbClr val="000000">
                      <a:alpha val="43137"/>
                    </a:srgbClr>
                  </a:outerShdw>
                </a:effectLst>
              </a:rPr>
              <a:t>Witerico</a:t>
            </a:r>
            <a:r>
              <a:rPr lang="es-ES" i="1" dirty="0" smtClean="0">
                <a:effectLst>
                  <a:glow rad="101600">
                    <a:srgbClr val="C00000">
                      <a:alpha val="60000"/>
                    </a:srgbClr>
                  </a:glow>
                  <a:outerShdw blurRad="38100" dist="38100" dir="2700000" algn="tl">
                    <a:srgbClr val="000000">
                      <a:alpha val="43137"/>
                    </a:srgbClr>
                  </a:outerShdw>
                </a:effectLst>
              </a:rPr>
              <a:t> un miembro decisivo de una importante conjura de nobles godos de </a:t>
            </a:r>
            <a:r>
              <a:rPr lang="es-ES" i="1" dirty="0" err="1" smtClean="0">
                <a:effectLst>
                  <a:glow rad="101600">
                    <a:srgbClr val="C00000">
                      <a:alpha val="60000"/>
                    </a:srgbClr>
                  </a:glow>
                  <a:outerShdw blurRad="38100" dist="38100" dir="2700000" algn="tl">
                    <a:srgbClr val="000000">
                      <a:alpha val="43137"/>
                    </a:srgbClr>
                  </a:outerShdw>
                </a:effectLst>
              </a:rPr>
              <a:t>Lusitania</a:t>
            </a:r>
            <a:r>
              <a:rPr lang="es-ES" i="1" dirty="0" smtClean="0">
                <a:effectLst>
                  <a:glow rad="101600">
                    <a:srgbClr val="C00000">
                      <a:alpha val="60000"/>
                    </a:srgbClr>
                  </a:glow>
                  <a:outerShdw blurRad="38100" dist="38100" dir="2700000" algn="tl">
                    <a:srgbClr val="000000">
                      <a:alpha val="43137"/>
                    </a:srgbClr>
                  </a:outerShdw>
                </a:effectLst>
              </a:rPr>
              <a:t> cuyo primer objetivo era asesinar en la Pascua (18 de abril) del 587 a Masona.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9000">
        <p15:prstTrans prst="curtains"/>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310852"/>
            <a:ext cx="4427984" cy="6216352"/>
          </a:xfrm>
          <a:prstGeom prst="rect">
            <a:avLst/>
          </a:prstGeom>
          <a:noFill/>
          <a:ln w="9525">
            <a:noFill/>
            <a:miter lim="800000"/>
            <a:headEnd/>
            <a:tailEnd/>
          </a:ln>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310852"/>
            <a:ext cx="4427984" cy="6216352"/>
          </a:xfrm>
          <a:prstGeom prst="rect">
            <a:avLst/>
          </a:prstGeom>
          <a:noFill/>
          <a:ln w="9525">
            <a:noFill/>
            <a:miter lim="800000"/>
            <a:headEnd/>
            <a:tailEnd/>
          </a:ln>
        </p:spPr>
      </p:pic>
      <p:sp>
        <p:nvSpPr>
          <p:cNvPr id="5" name="4 Rectángulo"/>
          <p:cNvSpPr/>
          <p:nvPr/>
        </p:nvSpPr>
        <p:spPr>
          <a:xfrm>
            <a:off x="5580112" y="193204"/>
            <a:ext cx="2063322"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SISEBUTO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6" name="5 CuadroTexto"/>
          <p:cNvSpPr txBox="1"/>
          <p:nvPr/>
        </p:nvSpPr>
        <p:spPr>
          <a:xfrm>
            <a:off x="4572000" y="1561356"/>
            <a:ext cx="4392488" cy="286232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Sisebuto</a:t>
            </a:r>
            <a:r>
              <a:rPr lang="es-ES" sz="2000" i="1" dirty="0" smtClean="0">
                <a:effectLst>
                  <a:glow rad="101600">
                    <a:srgbClr val="C00000">
                      <a:alpha val="60000"/>
                    </a:srgbClr>
                  </a:glow>
                  <a:outerShdw blurRad="38100" dist="38100" dir="2700000" algn="tl">
                    <a:srgbClr val="000000">
                      <a:alpha val="43137"/>
                    </a:srgbClr>
                  </a:outerShdw>
                </a:effectLst>
              </a:rPr>
              <a:t> fue rey de los visigodos entre 612 y 621, destacando como uno de los monarcas más cultos y enérgicos, con una fuerte apuesta por la unidad territorial y religiosa en Hispania. Durante su reinado, redujo al mínimo la presencia bizantina en la península, impulsó la cultura y promulgó severas leyes antijudías.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8000">
        <p15:prstTrans prst="curtains"/>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4000"/>
                                        <p:tgtEl>
                                          <p:spTgt spid="3"/>
                                        </p:tgtEl>
                                      </p:cBhvr>
                                    </p:animEffect>
                                  </p:childTnLst>
                                </p:cTn>
                              </p:par>
                            </p:childTnLst>
                          </p:cTn>
                        </p:par>
                        <p:par>
                          <p:cTn id="11" fill="hold">
                            <p:stCondLst>
                              <p:cond delay="5000"/>
                            </p:stCondLst>
                            <p:childTnLst>
                              <p:par>
                                <p:cTn id="12" presetID="2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7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tretch>
            <a:fillRect/>
          </a:stretch>
        </p:blipFill>
        <p:spPr bwMode="auto">
          <a:xfrm>
            <a:off x="0" y="-1"/>
            <a:ext cx="4860032" cy="4513685"/>
          </a:xfrm>
          <a:prstGeom prst="rect">
            <a:avLst/>
          </a:prstGeom>
          <a:noFill/>
          <a:ln w="9525">
            <a:noFill/>
            <a:miter lim="800000"/>
            <a:headEnd/>
            <a:tailEnd/>
          </a:ln>
        </p:spPr>
      </p:pic>
      <p:pic>
        <p:nvPicPr>
          <p:cNvPr id="15" name="14 Imagen" descr="611670610_o.jpg"/>
          <p:cNvPicPr>
            <a:picLocks noChangeAspect="1"/>
          </p:cNvPicPr>
          <p:nvPr/>
        </p:nvPicPr>
        <p:blipFill>
          <a:blip r:embed="rId2" cstate="print"/>
          <a:stretch>
            <a:fillRect/>
          </a:stretch>
        </p:blipFill>
        <p:spPr bwMode="auto">
          <a:xfrm>
            <a:off x="0" y="-1"/>
            <a:ext cx="4860032" cy="4513685"/>
          </a:xfrm>
          <a:prstGeom prst="rect">
            <a:avLst/>
          </a:prstGeom>
          <a:noFill/>
          <a:ln w="9525">
            <a:noFill/>
            <a:miter lim="800000"/>
            <a:headEnd/>
            <a:tailEnd/>
          </a:ln>
        </p:spPr>
      </p:pic>
      <p:sp>
        <p:nvSpPr>
          <p:cNvPr id="6" name="5 CuadroTexto"/>
          <p:cNvSpPr txBox="1"/>
          <p:nvPr/>
        </p:nvSpPr>
        <p:spPr>
          <a:xfrm>
            <a:off x="5004048" y="481236"/>
            <a:ext cx="3888432"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Aprovechando la debilidad bizantina, el general </a:t>
            </a:r>
            <a:r>
              <a:rPr lang="es-ES" sz="2000" i="1" dirty="0" err="1" smtClean="0">
                <a:effectLst>
                  <a:glow rad="101600">
                    <a:srgbClr val="C00000">
                      <a:alpha val="60000"/>
                    </a:srgbClr>
                  </a:glow>
                  <a:outerShdw blurRad="38100" dist="38100" dir="2700000" algn="tl">
                    <a:srgbClr val="000000">
                      <a:alpha val="43137"/>
                    </a:srgbClr>
                  </a:outerShdw>
                </a:effectLst>
              </a:rPr>
              <a:t>Suintila</a:t>
            </a:r>
            <a:r>
              <a:rPr lang="es-ES" sz="2000" i="1" dirty="0" smtClean="0">
                <a:effectLst>
                  <a:glow rad="101600">
                    <a:srgbClr val="C00000">
                      <a:alpha val="60000"/>
                    </a:srgbClr>
                  </a:glow>
                  <a:outerShdw blurRad="38100" dist="38100" dir="2700000" algn="tl">
                    <a:srgbClr val="000000">
                      <a:alpha val="43137"/>
                    </a:srgbClr>
                  </a:outerShdw>
                </a:effectLst>
              </a:rPr>
              <a:t> conquistó para </a:t>
            </a:r>
            <a:r>
              <a:rPr lang="es-ES" sz="2000" i="1" dirty="0" err="1" smtClean="0">
                <a:effectLst>
                  <a:glow rad="101600">
                    <a:srgbClr val="C00000">
                      <a:alpha val="60000"/>
                    </a:srgbClr>
                  </a:glow>
                  <a:outerShdw blurRad="38100" dist="38100" dir="2700000" algn="tl">
                    <a:srgbClr val="000000">
                      <a:alpha val="43137"/>
                    </a:srgbClr>
                  </a:outerShdw>
                </a:effectLst>
              </a:rPr>
              <a:t>Sisebuto</a:t>
            </a:r>
            <a:r>
              <a:rPr lang="es-ES" sz="2000" i="1" dirty="0" smtClean="0">
                <a:effectLst>
                  <a:glow rad="101600">
                    <a:srgbClr val="C00000">
                      <a:alpha val="60000"/>
                    </a:srgbClr>
                  </a:glow>
                  <a:outerShdw blurRad="38100" dist="38100" dir="2700000" algn="tl">
                    <a:srgbClr val="000000">
                      <a:alpha val="43137"/>
                    </a:srgbClr>
                  </a:outerShdw>
                </a:effectLst>
              </a:rPr>
              <a:t> ciudades clave como Málaga y Medina Sidonia (615), limitando a los bizantinos al Algarbe y Baleares. Sofocó revueltas en el norte (astures y </a:t>
            </a:r>
            <a:r>
              <a:rPr lang="es-ES" sz="2000" i="1" dirty="0" err="1" smtClean="0">
                <a:effectLst>
                  <a:glow rad="101600">
                    <a:srgbClr val="C00000">
                      <a:alpha val="60000"/>
                    </a:srgbClr>
                  </a:glow>
                  <a:outerShdw blurRad="38100" dist="38100" dir="2700000" algn="tl">
                    <a:srgbClr val="000000">
                      <a:alpha val="43137"/>
                    </a:srgbClr>
                  </a:outerShdw>
                </a:effectLst>
              </a:rPr>
              <a:t>rugones</a:t>
            </a:r>
            <a:r>
              <a:rPr lang="es-ES" sz="2000" i="1" dirty="0" smtClean="0">
                <a:effectLst>
                  <a:glow rad="101600">
                    <a:srgbClr val="C00000">
                      <a:alpha val="60000"/>
                    </a:srgbClr>
                  </a:glow>
                  <a:outerShdw blurRad="38100" dist="38100" dir="2700000" algn="tl">
                    <a:srgbClr val="000000">
                      <a:alpha val="43137"/>
                    </a:srgbClr>
                  </a:outerShdw>
                </a:effectLst>
              </a:rPr>
              <a:t>).</a:t>
            </a:r>
          </a:p>
          <a:p>
            <a:r>
              <a:rPr lang="es-ES" sz="2000" i="1" dirty="0" smtClean="0">
                <a:effectLst>
                  <a:glow rad="101600">
                    <a:srgbClr val="C00000">
                      <a:alpha val="60000"/>
                    </a:srgbClr>
                  </a:glow>
                  <a:outerShdw blurRad="38100" dist="38100" dir="2700000" algn="tl">
                    <a:srgbClr val="000000">
                      <a:alpha val="43137"/>
                    </a:srgbClr>
                  </a:outerShdw>
                </a:effectLst>
              </a:rPr>
              <a:t>Se le considera el rey más instruido de su época, interesado en astronomía y teología, manteniendo correspondencia con sabios.</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51520" y="4513684"/>
            <a:ext cx="8712968" cy="101566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 le atribuye la construcción de la iglesia de Santa Leocadia en Toledo.          Falleció en febrero de 621 (algunas fuentes mencionan dudas sobre si fue natural o envenenamiento), siendo sucedido por su hijo </a:t>
            </a:r>
            <a:r>
              <a:rPr lang="es-ES" sz="2000" i="1" dirty="0" err="1" smtClean="0">
                <a:effectLst>
                  <a:glow rad="101600">
                    <a:srgbClr val="C00000">
                      <a:alpha val="60000"/>
                    </a:srgbClr>
                  </a:glow>
                  <a:outerShdw blurRad="38100" dist="38100" dir="2700000" algn="tl">
                    <a:srgbClr val="000000">
                      <a:alpha val="43137"/>
                    </a:srgbClr>
                  </a:outerShdw>
                </a:effectLst>
              </a:rPr>
              <a:t>Recaredo</a:t>
            </a:r>
            <a:r>
              <a:rPr lang="es-ES" sz="2000" i="1" dirty="0" smtClean="0">
                <a:effectLst>
                  <a:glow rad="101600">
                    <a:srgbClr val="C00000">
                      <a:alpha val="60000"/>
                    </a:srgbClr>
                  </a:glow>
                  <a:outerShdw blurRad="38100" dist="38100" dir="2700000" algn="tl">
                    <a:srgbClr val="000000">
                      <a:alpha val="43137"/>
                    </a:srgbClr>
                  </a:outerShdw>
                </a:effectLst>
              </a:rPr>
              <a:t> II.</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9000">
        <p14:prism isInverted="1"/>
      </p:transition>
    </mc:Choice>
    <mc:Fallback>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5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36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0" y="-382860"/>
            <a:ext cx="4572000" cy="6285185"/>
          </a:xfrm>
          <a:prstGeom prst="rect">
            <a:avLst/>
          </a:prstGeom>
          <a:noFill/>
          <a:ln w="9525">
            <a:noFill/>
            <a:miter lim="800000"/>
            <a:headEnd/>
            <a:tailEnd/>
          </a:ln>
        </p:spPr>
      </p:pic>
      <p:pic>
        <p:nvPicPr>
          <p:cNvPr id="8" name="7 Imagen" descr="ccabc48f8829c0cf2d6c0c24d3a62cde.jpg"/>
          <p:cNvPicPr>
            <a:picLocks noChangeAspect="1"/>
          </p:cNvPicPr>
          <p:nvPr/>
        </p:nvPicPr>
        <p:blipFill>
          <a:blip r:embed="rId2" cstate="print"/>
          <a:stretch>
            <a:fillRect/>
          </a:stretch>
        </p:blipFill>
        <p:spPr bwMode="auto">
          <a:xfrm>
            <a:off x="0" y="-382860"/>
            <a:ext cx="4572000" cy="6285185"/>
          </a:xfrm>
          <a:prstGeom prst="rect">
            <a:avLst/>
          </a:prstGeom>
          <a:noFill/>
          <a:ln w="9525">
            <a:noFill/>
            <a:miter lim="800000"/>
            <a:headEnd/>
            <a:tailEnd/>
          </a:ln>
        </p:spPr>
      </p:pic>
      <p:sp>
        <p:nvSpPr>
          <p:cNvPr id="5" name="4 Rectángulo"/>
          <p:cNvSpPr/>
          <p:nvPr/>
        </p:nvSpPr>
        <p:spPr>
          <a:xfrm>
            <a:off x="5436096" y="625252"/>
            <a:ext cx="1891865"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SUINTILA</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6" name="5 CuadroTexto"/>
          <p:cNvSpPr txBox="1"/>
          <p:nvPr/>
        </p:nvSpPr>
        <p:spPr>
          <a:xfrm>
            <a:off x="4788024" y="1633364"/>
            <a:ext cx="4032448" cy="286232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Suintila</a:t>
            </a:r>
            <a:r>
              <a:rPr lang="es-ES" sz="2000" i="1" dirty="0" smtClean="0">
                <a:effectLst>
                  <a:glow rad="101600">
                    <a:srgbClr val="C00000">
                      <a:alpha val="60000"/>
                    </a:srgbClr>
                  </a:glow>
                  <a:outerShdw blurRad="38100" dist="38100" dir="2700000" algn="tl">
                    <a:srgbClr val="000000">
                      <a:alpha val="43137"/>
                    </a:srgbClr>
                  </a:outerShdw>
                </a:effectLst>
              </a:rPr>
              <a:t> pertenecía a la nobleza goda, habiendo ocupado un puesto destacado como duque en tiempos de </a:t>
            </a:r>
            <a:r>
              <a:rPr lang="es-ES" sz="2000" i="1" dirty="0" err="1" smtClean="0">
                <a:effectLst>
                  <a:glow rad="101600">
                    <a:srgbClr val="C00000">
                      <a:alpha val="60000"/>
                    </a:srgbClr>
                  </a:glow>
                  <a:outerShdw blurRad="38100" dist="38100" dir="2700000" algn="tl">
                    <a:srgbClr val="000000">
                      <a:alpha val="43137"/>
                    </a:srgbClr>
                  </a:outerShdw>
                </a:effectLst>
              </a:rPr>
              <a:t>Sisebuto</a:t>
            </a:r>
            <a:r>
              <a:rPr lang="es-ES" sz="2000" i="1" dirty="0" smtClean="0">
                <a:effectLst>
                  <a:glow rad="101600">
                    <a:srgbClr val="C00000">
                      <a:alpha val="60000"/>
                    </a:srgbClr>
                  </a:glow>
                  <a:outerShdw blurRad="38100" dist="38100" dir="2700000" algn="tl">
                    <a:srgbClr val="000000">
                      <a:alpha val="43137"/>
                    </a:srgbClr>
                  </a:outerShdw>
                </a:effectLst>
              </a:rPr>
              <a:t> (612-621). Puesto desde el que condujo sendas campañas militares contra los </a:t>
            </a:r>
            <a:r>
              <a:rPr lang="es-ES" sz="2000" i="1" dirty="0" err="1" smtClean="0">
                <a:effectLst>
                  <a:glow rad="101600">
                    <a:srgbClr val="C00000">
                      <a:alpha val="60000"/>
                    </a:srgbClr>
                  </a:glow>
                  <a:outerShdw blurRad="38100" dist="38100" dir="2700000" algn="tl">
                    <a:srgbClr val="000000">
                      <a:alpha val="43137"/>
                    </a:srgbClr>
                  </a:outerShdw>
                </a:effectLst>
              </a:rPr>
              <a:t>Rucones</a:t>
            </a:r>
            <a:r>
              <a:rPr lang="es-ES" sz="2000" i="1" dirty="0" smtClean="0">
                <a:effectLst>
                  <a:glow rad="101600">
                    <a:srgbClr val="C00000">
                      <a:alpha val="60000"/>
                    </a:srgbClr>
                  </a:glow>
                  <a:outerShdw blurRad="38100" dist="38100" dir="2700000" algn="tl">
                    <a:srgbClr val="000000">
                      <a:alpha val="43137"/>
                    </a:srgbClr>
                  </a:outerShdw>
                </a:effectLst>
              </a:rPr>
              <a:t>, pueblo de la </a:t>
            </a:r>
            <a:r>
              <a:rPr lang="es-ES" sz="2000" i="1" dirty="0" err="1" smtClean="0">
                <a:effectLst>
                  <a:glow rad="101600">
                    <a:srgbClr val="C00000">
                      <a:alpha val="60000"/>
                    </a:srgbClr>
                  </a:glow>
                  <a:outerShdw blurRad="38100" dist="38100" dir="2700000" algn="tl">
                    <a:srgbClr val="000000">
                      <a:alpha val="43137"/>
                    </a:srgbClr>
                  </a:outerShdw>
                </a:effectLst>
              </a:rPr>
              <a:t>Asturia</a:t>
            </a:r>
            <a:r>
              <a:rPr lang="es-ES" sz="2000" i="1" dirty="0" smtClean="0">
                <a:effectLst>
                  <a:glow rad="101600">
                    <a:srgbClr val="C00000">
                      <a:alpha val="60000"/>
                    </a:srgbClr>
                  </a:glow>
                  <a:outerShdw blurRad="38100" dist="38100" dir="2700000" algn="tl">
                    <a:srgbClr val="000000">
                      <a:alpha val="43137"/>
                    </a:srgbClr>
                  </a:outerShdw>
                </a:effectLst>
              </a:rPr>
              <a:t> occidental, y los bizantinos.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2/3*#ppt_w"/>
                                          </p:val>
                                        </p:tav>
                                        <p:tav tm="100000">
                                          <p:val>
                                            <p:strVal val="#ppt_w"/>
                                          </p:val>
                                        </p:tav>
                                      </p:tavLst>
                                    </p:anim>
                                    <p:anim calcmode="lin" valueType="num">
                                      <p:cBhvr>
                                        <p:cTn id="15" dur="5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441" y="-384203"/>
            <a:ext cx="9176081" cy="6286527"/>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382860"/>
            <a:ext cx="9144000" cy="6264548"/>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última se desarrolló entre el año 612 y el 615, terminando con la conquista visigoda de las importantes plazas de Medina Sidonia y Málaga y la reducción de las posesiones imperiales en la Península a las tierras del sudeste en torno a su capital, Cartagena.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dir="ru"/>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3" presetClass="entr" presetSubtype="10" fill="hold" nodeType="with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blinds(horizontal)">
                                      <p:cBhvr>
                                        <p:cTn id="15" dur="5000"/>
                                        <p:tgtEl>
                                          <p:spTgt spid="26626"/>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pic>
        <p:nvPicPr>
          <p:cNvPr id="5" name="4 Imagen" descr="101126_1454101.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pic>
        <p:nvPicPr>
          <p:cNvPr id="6" name="5 Imagen" descr="101126_1454101.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sp>
        <p:nvSpPr>
          <p:cNvPr id="7" name="6 Rectángulo"/>
          <p:cNvSpPr/>
          <p:nvPr/>
        </p:nvSpPr>
        <p:spPr>
          <a:xfrm>
            <a:off x="5652120" y="265212"/>
            <a:ext cx="1912703"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CHINTILA</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4499992" y="985292"/>
            <a:ext cx="4464496"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Durante el reinado de </a:t>
            </a:r>
            <a:r>
              <a:rPr lang="es-ES" sz="2000" i="1" dirty="0" err="1" smtClean="0">
                <a:effectLst>
                  <a:glow rad="101600">
                    <a:srgbClr val="C00000">
                      <a:alpha val="60000"/>
                    </a:srgbClr>
                  </a:glow>
                  <a:outerShdw blurRad="38100" dist="38100" dir="2700000" algn="tl">
                    <a:srgbClr val="000000">
                      <a:alpha val="43137"/>
                    </a:srgbClr>
                  </a:outerShdw>
                </a:effectLst>
              </a:rPr>
              <a:t>Chintila</a:t>
            </a:r>
            <a:r>
              <a:rPr lang="es-ES" sz="2000" i="1" dirty="0" smtClean="0">
                <a:effectLst>
                  <a:glow rad="101600">
                    <a:srgbClr val="C00000">
                      <a:alpha val="60000"/>
                    </a:srgbClr>
                  </a:glow>
                  <a:outerShdw blurRad="38100" dist="38100" dir="2700000" algn="tl">
                    <a:srgbClr val="000000">
                      <a:alpha val="43137"/>
                    </a:srgbClr>
                  </a:outerShdw>
                </a:effectLst>
              </a:rPr>
              <a:t>, sucesor de </a:t>
            </a:r>
            <a:r>
              <a:rPr lang="es-ES" sz="2000" i="1" dirty="0" err="1" smtClean="0">
                <a:effectLst>
                  <a:glow rad="101600">
                    <a:srgbClr val="C00000">
                      <a:alpha val="60000"/>
                    </a:srgbClr>
                  </a:glow>
                  <a:outerShdw blurRad="38100" dist="38100" dir="2700000" algn="tl">
                    <a:srgbClr val="000000">
                      <a:alpha val="43137"/>
                    </a:srgbClr>
                  </a:outerShdw>
                </a:effectLst>
              </a:rPr>
              <a:t>Sisenando</a:t>
            </a:r>
            <a:r>
              <a:rPr lang="es-ES" sz="2000" i="1" dirty="0" smtClean="0">
                <a:effectLst>
                  <a:glow rad="101600">
                    <a:srgbClr val="C00000">
                      <a:alpha val="60000"/>
                    </a:srgbClr>
                  </a:glow>
                  <a:outerShdw blurRad="38100" dist="38100" dir="2700000" algn="tl">
                    <a:srgbClr val="000000">
                      <a:alpha val="43137"/>
                    </a:srgbClr>
                  </a:outerShdw>
                </a:effectLst>
              </a:rPr>
              <a:t>, se realizaron dos nuevos concilios en Toledo, el V en 636 y el VI en 638, donde se reafirmaba la protección de la persona del rey al prohibir atentar contra él. También se establecían los impedimentos para ocupar el trono, como: apoderarse del trono de manera violenta, ser tonsurado bajo hábito religioso, ser decalvado vergonzosamente, pertenecer a la orden servil o ser extranjero.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9000">
        <p14:ripple dir="ru"/>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5000"/>
                                        <p:tgtEl>
                                          <p:spTgt spid="6"/>
                                        </p:tgtEl>
                                      </p:cBhvr>
                                    </p:animEffect>
                                  </p:childTnLst>
                                </p:cTn>
                              </p:par>
                            </p:childTnLst>
                          </p:cTn>
                        </p:par>
                        <p:par>
                          <p:cTn id="14" fill="hold">
                            <p:stCondLst>
                              <p:cond delay="5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7362343406_8af61c346e_h.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donaciones realizadas por el rey a la Iglesia serían mantenidas y los cargos públicos podrían ser transmitidos por herencia. La monarquía visigoda iniciaba así un proceso de </a:t>
            </a:r>
            <a:r>
              <a:rPr lang="es-ES" i="1" dirty="0" err="1" smtClean="0">
                <a:effectLst>
                  <a:glow rad="101600">
                    <a:srgbClr val="C00000">
                      <a:alpha val="60000"/>
                    </a:srgbClr>
                  </a:glow>
                  <a:outerShdw blurRad="38100" dist="38100" dir="2700000" algn="tl">
                    <a:srgbClr val="000000">
                      <a:alpha val="43137"/>
                    </a:srgbClr>
                  </a:outerShdw>
                </a:effectLst>
              </a:rPr>
              <a:t>feudalización</a:t>
            </a:r>
            <a:r>
              <a:rPr lang="es-ES" i="1" dirty="0" smtClean="0">
                <a:effectLst>
                  <a:glow rad="101600">
                    <a:srgbClr val="C00000">
                      <a:alpha val="60000"/>
                    </a:srgbClr>
                  </a:glow>
                  <a:outerShdw blurRad="38100" dist="38100" dir="2700000" algn="tl">
                    <a:srgbClr val="000000">
                      <a:alpha val="43137"/>
                    </a:srgbClr>
                  </a:outerShdw>
                </a:effectLst>
              </a:rPr>
              <a:t> cada vez más acentuado.</a:t>
            </a:r>
          </a:p>
          <a:p>
            <a:r>
              <a:rPr lang="es-ES" i="1" dirty="0" smtClean="0">
                <a:effectLst>
                  <a:glow rad="101600">
                    <a:srgbClr val="C00000">
                      <a:alpha val="60000"/>
                    </a:srgbClr>
                  </a:glow>
                  <a:outerShdw blurRad="38100" dist="38100" dir="2700000" algn="tl">
                    <a:srgbClr val="000000">
                      <a:alpha val="43137"/>
                    </a:srgbClr>
                  </a:outerShdw>
                </a:effectLst>
              </a:rPr>
              <a:t>A la muerte de </a:t>
            </a:r>
            <a:r>
              <a:rPr lang="es-ES" i="1" dirty="0" err="1" smtClean="0">
                <a:effectLst>
                  <a:glow rad="101600">
                    <a:srgbClr val="C00000">
                      <a:alpha val="60000"/>
                    </a:srgbClr>
                  </a:glow>
                  <a:outerShdw blurRad="38100" dist="38100" dir="2700000" algn="tl">
                    <a:srgbClr val="000000">
                      <a:alpha val="43137"/>
                    </a:srgbClr>
                  </a:outerShdw>
                </a:effectLst>
              </a:rPr>
              <a:t>Chintila</a:t>
            </a:r>
            <a:r>
              <a:rPr lang="es-ES" i="1" dirty="0" smtClean="0">
                <a:effectLst>
                  <a:glow rad="101600">
                    <a:srgbClr val="C00000">
                      <a:alpha val="60000"/>
                    </a:srgbClr>
                  </a:glow>
                  <a:outerShdw blurRad="38100" dist="38100" dir="2700000" algn="tl">
                    <a:srgbClr val="000000">
                      <a:alpha val="43137"/>
                    </a:srgbClr>
                  </a:outerShdw>
                </a:effectLst>
              </a:rPr>
              <a:t> en el año 639, su hijo </a:t>
            </a:r>
            <a:r>
              <a:rPr lang="es-ES" i="1" dirty="0" err="1" smtClean="0">
                <a:effectLst>
                  <a:glow rad="101600">
                    <a:srgbClr val="C00000">
                      <a:alpha val="60000"/>
                    </a:srgbClr>
                  </a:glow>
                  <a:outerShdw blurRad="38100" dist="38100" dir="2700000" algn="tl">
                    <a:srgbClr val="000000">
                      <a:alpha val="43137"/>
                    </a:srgbClr>
                  </a:outerShdw>
                </a:effectLst>
              </a:rPr>
              <a:t>Tulga</a:t>
            </a:r>
            <a:r>
              <a:rPr lang="es-ES" i="1" dirty="0" smtClean="0">
                <a:effectLst>
                  <a:glow rad="101600">
                    <a:srgbClr val="C00000">
                      <a:alpha val="60000"/>
                    </a:srgbClr>
                  </a:glow>
                  <a:outerShdw blurRad="38100" dist="38100" dir="2700000" algn="tl">
                    <a:srgbClr val="000000">
                      <a:alpha val="43137"/>
                    </a:srgbClr>
                  </a:outerShdw>
                </a:effectLst>
              </a:rPr>
              <a:t> fue nombrado 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newsflash/>
      </p:transition>
    </mc:Choice>
    <mc:Fallback>
      <p:transition spd="slow" advTm="33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5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fltVal val="0"/>
                                          </p:val>
                                        </p:tav>
                                        <p:tav tm="100000">
                                          <p:val>
                                            <p:strVal val="#ppt_w"/>
                                          </p:val>
                                        </p:tav>
                                      </p:tavLst>
                                    </p:anim>
                                    <p:anim calcmode="lin" valueType="num">
                                      <p:cBhvr>
                                        <p:cTn id="18" dur="5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10505 032.jpg"/>
          <p:cNvPicPr>
            <a:picLocks noChangeAspect="1"/>
          </p:cNvPicPr>
          <p:nvPr/>
        </p:nvPicPr>
        <p:blipFill>
          <a:blip r:embed="rId2" cstate="print"/>
          <a:stretch>
            <a:fillRect/>
          </a:stretch>
        </p:blipFill>
        <p:spPr bwMode="auto">
          <a:xfrm>
            <a:off x="0" y="0"/>
            <a:ext cx="4016932" cy="5715000"/>
          </a:xfrm>
          <a:prstGeom prst="rect">
            <a:avLst/>
          </a:prstGeom>
          <a:noFill/>
          <a:ln w="9525">
            <a:noFill/>
            <a:miter lim="800000"/>
            <a:headEnd/>
            <a:tailEnd/>
          </a:ln>
        </p:spPr>
      </p:pic>
      <p:pic>
        <p:nvPicPr>
          <p:cNvPr id="6" name="5 Imagen" descr="110505 032.jpg"/>
          <p:cNvPicPr>
            <a:picLocks noChangeAspect="1"/>
          </p:cNvPicPr>
          <p:nvPr/>
        </p:nvPicPr>
        <p:blipFill>
          <a:blip r:embed="rId2" cstate="print"/>
          <a:stretch>
            <a:fillRect/>
          </a:stretch>
        </p:blipFill>
        <p:spPr bwMode="auto">
          <a:xfrm>
            <a:off x="0" y="0"/>
            <a:ext cx="4016932" cy="5715000"/>
          </a:xfrm>
          <a:prstGeom prst="rect">
            <a:avLst/>
          </a:prstGeom>
          <a:noFill/>
          <a:ln w="9525">
            <a:noFill/>
            <a:miter lim="800000"/>
            <a:headEnd/>
            <a:tailEnd/>
          </a:ln>
        </p:spPr>
      </p:pic>
      <p:sp>
        <p:nvSpPr>
          <p:cNvPr id="4" name="3 Rectángulo"/>
          <p:cNvSpPr/>
          <p:nvPr/>
        </p:nvSpPr>
        <p:spPr>
          <a:xfrm>
            <a:off x="5148064" y="697260"/>
            <a:ext cx="2539478" cy="523220"/>
          </a:xfrm>
          <a:prstGeom prst="rect">
            <a:avLst/>
          </a:prstGeom>
          <a:noFill/>
        </p:spPr>
        <p:txBody>
          <a:bodyPr wrap="squar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Chindasvinto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7" name="6 CuadroTexto"/>
          <p:cNvSpPr txBox="1"/>
          <p:nvPr/>
        </p:nvSpPr>
        <p:spPr>
          <a:xfrm>
            <a:off x="4355976" y="1705372"/>
            <a:ext cx="4536504" cy="286232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Chindasvinto</a:t>
            </a:r>
            <a:r>
              <a:rPr lang="es-ES" sz="2000" i="1" dirty="0" smtClean="0">
                <a:effectLst>
                  <a:glow rad="101600">
                    <a:srgbClr val="C00000">
                      <a:alpha val="60000"/>
                    </a:srgbClr>
                  </a:glow>
                  <a:outerShdw blurRad="38100" dist="38100" dir="2700000" algn="tl">
                    <a:srgbClr val="000000">
                      <a:alpha val="43137"/>
                    </a:srgbClr>
                  </a:outerShdw>
                </a:effectLst>
              </a:rPr>
              <a:t> (r. 642-653) fue un enérgico rey visigodo que, tras usurpar el trono a </a:t>
            </a:r>
            <a:r>
              <a:rPr lang="es-ES" sz="2000" i="1" dirty="0" err="1" smtClean="0">
                <a:effectLst>
                  <a:glow rad="101600">
                    <a:srgbClr val="C00000">
                      <a:alpha val="60000"/>
                    </a:srgbClr>
                  </a:glow>
                  <a:outerShdw blurRad="38100" dist="38100" dir="2700000" algn="tl">
                    <a:srgbClr val="000000">
                      <a:alpha val="43137"/>
                    </a:srgbClr>
                  </a:outerShdw>
                </a:effectLst>
              </a:rPr>
              <a:t>Tulga</a:t>
            </a:r>
            <a:r>
              <a:rPr lang="es-ES" sz="2000" i="1" dirty="0" smtClean="0">
                <a:effectLst>
                  <a:glow rad="101600">
                    <a:srgbClr val="C00000">
                      <a:alpha val="60000"/>
                    </a:srgbClr>
                  </a:glow>
                  <a:outerShdw blurRad="38100" dist="38100" dir="2700000" algn="tl">
                    <a:srgbClr val="000000">
                      <a:alpha val="43137"/>
                    </a:srgbClr>
                  </a:outerShdw>
                </a:effectLst>
              </a:rPr>
              <a:t> a los 79 años, pacificó el reino de Hispania mediante una dura represión contra la nobleza levantisca. Consolidó el poder real, impulsó la unificación legislativa con el </a:t>
            </a:r>
            <a:r>
              <a:rPr lang="es-ES" sz="2000" i="1" dirty="0" err="1" smtClean="0">
                <a:effectLst>
                  <a:glow rad="101600">
                    <a:srgbClr val="C00000">
                      <a:alpha val="60000"/>
                    </a:srgbClr>
                  </a:glow>
                  <a:outerShdw blurRad="38100" dist="38100" dir="2700000" algn="tl">
                    <a:srgbClr val="000000">
                      <a:alpha val="43137"/>
                    </a:srgbClr>
                  </a:outerShdw>
                </a:effectLst>
              </a:rPr>
              <a:t>Liber</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Iudiciorum</a:t>
            </a:r>
            <a:r>
              <a:rPr lang="es-ES" sz="2000" i="1" dirty="0" smtClean="0">
                <a:effectLst>
                  <a:glow rad="101600">
                    <a:srgbClr val="C00000">
                      <a:alpha val="60000"/>
                    </a:srgbClr>
                  </a:glow>
                  <a:outerShdw blurRad="38100" dist="38100" dir="2700000" algn="tl">
                    <a:srgbClr val="000000">
                      <a:alpha val="43137"/>
                    </a:srgbClr>
                  </a:outerShdw>
                </a:effectLst>
              </a:rPr>
              <a:t> y asoció al trono a su hijo </a:t>
            </a:r>
            <a:r>
              <a:rPr lang="es-ES" sz="2000" i="1" dirty="0" err="1" smtClean="0">
                <a:effectLst>
                  <a:glow rad="101600">
                    <a:srgbClr val="C00000">
                      <a:alpha val="60000"/>
                    </a:srgbClr>
                  </a:glow>
                  <a:outerShdw blurRad="38100" dist="38100" dir="2700000" algn="tl">
                    <a:srgbClr val="000000">
                      <a:alpha val="43137"/>
                    </a:srgbClr>
                  </a:outerShdw>
                </a:effectLst>
              </a:rPr>
              <a:t>Recesvinto</a:t>
            </a:r>
            <a:r>
              <a:rPr lang="es-ES" sz="2000" i="1" dirty="0" smtClean="0">
                <a:effectLst>
                  <a:glow rad="101600">
                    <a:srgbClr val="C00000">
                      <a:alpha val="60000"/>
                    </a:srgbClr>
                  </a:glow>
                  <a:outerShdw blurRad="38100" dist="38100" dir="2700000" algn="tl">
                    <a:srgbClr val="000000">
                      <a:alpha val="43137"/>
                    </a:srgbClr>
                  </a:outerShdw>
                </a:effectLst>
              </a:rPr>
              <a:t> en 649.</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newsflash/>
      </p:transition>
    </mc:Choice>
    <mc:Fallback>
      <p:transition spd="slow" advTm="39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Rectángulo"/>
          <p:cNvSpPr/>
          <p:nvPr/>
        </p:nvSpPr>
        <p:spPr>
          <a:xfrm>
            <a:off x="0" y="1"/>
            <a:ext cx="4572000" cy="2857500"/>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857500"/>
            <a:ext cx="4572000" cy="2857500"/>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72000" y="0"/>
            <a:ext cx="4572000" cy="2857500"/>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2857500"/>
            <a:ext cx="4572000" cy="2857500"/>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337" name="Rectangle 1"/>
          <p:cNvSpPr>
            <a:spLocks noChangeArrowheads="1"/>
          </p:cNvSpPr>
          <p:nvPr/>
        </p:nvSpPr>
        <p:spPr bwMode="auto">
          <a:xfrm>
            <a:off x="467544" y="4441676"/>
            <a:ext cx="8496944" cy="1107996"/>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Aspectos clave de su reinado:</a:t>
            </a:r>
            <a:r>
              <a:rPr kumimoji="0" lang="es-ES" b="1"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Represión y autoritarismo.</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Para asegurar su posición, ejecutó y desterró</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 cientos de nobles y miembros del clero, confiscando sus bienes. El VII Concilio de Toledo (646) respaldó sus medidas severas contra los alzamientos.</a:t>
            </a:r>
          </a:p>
        </p:txBody>
      </p:sp>
    </p:spTree>
  </p:cSld>
  <p:clrMapOvr>
    <a:masterClrMapping/>
  </p:clrMapOvr>
  <mc:AlternateContent xmlns:mc="http://schemas.openxmlformats.org/markup-compatibility/2006">
    <mc:Choice xmlns:p14="http://schemas.microsoft.com/office/powerpoint/2010/main" Requires="p14">
      <p:transition spd="slow" p14:dur="2250" advTm="31000">
        <p:zoom/>
      </p:transition>
    </mc:Choice>
    <mc:Fallback>
      <p:transition spd="slow" advTm="31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4337"/>
                                        </p:tgtEl>
                                        <p:attrNameLst>
                                          <p:attrName>style.visibility</p:attrName>
                                        </p:attrNameLst>
                                      </p:cBhvr>
                                      <p:to>
                                        <p:strVal val="visible"/>
                                      </p:to>
                                    </p:set>
                                    <p:animEffect transition="in" filter="fade">
                                      <p:cBhvr>
                                        <p:cTn id="27" dur="1000"/>
                                        <p:tgtEl>
                                          <p:spTgt spid="14337"/>
                                        </p:tgtEl>
                                      </p:cBhvr>
                                    </p:animEffect>
                                    <p:anim calcmode="lin" valueType="num">
                                      <p:cBhvr>
                                        <p:cTn id="28" dur="1000" fill="hold"/>
                                        <p:tgtEl>
                                          <p:spTgt spid="14337"/>
                                        </p:tgtEl>
                                        <p:attrNameLst>
                                          <p:attrName>ppt_x</p:attrName>
                                        </p:attrNameLst>
                                      </p:cBhvr>
                                      <p:tavLst>
                                        <p:tav tm="0">
                                          <p:val>
                                            <p:strVal val="#ppt_x-.1"/>
                                          </p:val>
                                        </p:tav>
                                        <p:tav tm="100000">
                                          <p:val>
                                            <p:strVal val="#ppt_x"/>
                                          </p:val>
                                        </p:tav>
                                      </p:tavLst>
                                    </p:anim>
                                    <p:anim calcmode="lin" valueType="num">
                                      <p:cBhvr>
                                        <p:cTn id="29" dur="1000" fill="hold"/>
                                        <p:tgtEl>
                                          <p:spTgt spid="143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cstate="print"/>
          <a:stretch>
            <a:fillRect/>
          </a:stretch>
        </p:blipFill>
        <p:spPr bwMode="auto">
          <a:xfrm>
            <a:off x="0" y="-310852"/>
            <a:ext cx="4499992" cy="6264696"/>
          </a:xfrm>
          <a:prstGeom prst="rect">
            <a:avLst/>
          </a:prstGeom>
          <a:noFill/>
          <a:ln w="9525">
            <a:noFill/>
            <a:miter lim="800000"/>
            <a:headEnd/>
            <a:tailEnd/>
          </a:ln>
        </p:spPr>
      </p:pic>
      <p:pic>
        <p:nvPicPr>
          <p:cNvPr id="5" name="4 Imagen" descr="66_full.jpg"/>
          <p:cNvPicPr>
            <a:picLocks noChangeAspect="1"/>
          </p:cNvPicPr>
          <p:nvPr/>
        </p:nvPicPr>
        <p:blipFill>
          <a:blip r:embed="rId2" cstate="print"/>
          <a:stretch>
            <a:fillRect/>
          </a:stretch>
        </p:blipFill>
        <p:spPr bwMode="auto">
          <a:xfrm>
            <a:off x="0" y="-310852"/>
            <a:ext cx="4499992" cy="6264696"/>
          </a:xfrm>
          <a:prstGeom prst="rect">
            <a:avLst/>
          </a:prstGeom>
          <a:noFill/>
          <a:ln w="9525">
            <a:noFill/>
            <a:miter lim="800000"/>
            <a:headEnd/>
            <a:tailEnd/>
          </a:ln>
        </p:spPr>
      </p:pic>
      <p:pic>
        <p:nvPicPr>
          <p:cNvPr id="6" name="5 Imagen" descr="66_full.jpg"/>
          <p:cNvPicPr>
            <a:picLocks noChangeAspect="1"/>
          </p:cNvPicPr>
          <p:nvPr/>
        </p:nvPicPr>
        <p:blipFill>
          <a:blip r:embed="rId2" cstate="print"/>
          <a:stretch>
            <a:fillRect/>
          </a:stretch>
        </p:blipFill>
        <p:spPr bwMode="auto">
          <a:xfrm>
            <a:off x="0" y="-310852"/>
            <a:ext cx="4499992" cy="6264696"/>
          </a:xfrm>
          <a:prstGeom prst="rect">
            <a:avLst/>
          </a:prstGeom>
          <a:noFill/>
          <a:ln w="9525">
            <a:noFill/>
            <a:miter lim="800000"/>
            <a:headEnd/>
            <a:tailEnd/>
          </a:ln>
        </p:spPr>
      </p:pic>
      <p:sp>
        <p:nvSpPr>
          <p:cNvPr id="7" name="6 CuadroTexto"/>
          <p:cNvSpPr txBox="1"/>
          <p:nvPr/>
        </p:nvSpPr>
        <p:spPr>
          <a:xfrm>
            <a:off x="4644008" y="985292"/>
            <a:ext cx="4320480"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Labor legislativa: Impulsó, junto a Braulio de Zaragoza, un código legal único para visigodos e hispanorromanos, el </a:t>
            </a:r>
            <a:r>
              <a:rPr lang="es-ES" sz="2000" i="1" dirty="0" err="1" smtClean="0">
                <a:effectLst>
                  <a:glow rad="101600">
                    <a:srgbClr val="C00000">
                      <a:alpha val="60000"/>
                    </a:srgbClr>
                  </a:glow>
                  <a:outerShdw blurRad="38100" dist="38100" dir="2700000" algn="tl">
                    <a:srgbClr val="000000">
                      <a:alpha val="43137"/>
                    </a:srgbClr>
                  </a:outerShdw>
                </a:effectLst>
              </a:rPr>
              <a:t>Liber</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Iudiciorum</a:t>
            </a:r>
            <a:r>
              <a:rPr lang="es-ES" sz="2000" i="1" dirty="0" smtClean="0">
                <a:effectLst>
                  <a:glow rad="101600">
                    <a:srgbClr val="C00000">
                      <a:alpha val="60000"/>
                    </a:srgbClr>
                  </a:glow>
                  <a:outerShdw blurRad="38100" dist="38100" dir="2700000" algn="tl">
                    <a:srgbClr val="000000">
                      <a:alpha val="43137"/>
                    </a:srgbClr>
                  </a:outerShdw>
                </a:effectLst>
              </a:rPr>
              <a:t>, que consolidó el derecho territorial. Política eclesiástica y militar: Aunque limitó el poder de la nobleza, fue un gran benefactor de la Iglesia, a la que hizo donaciones y tierras. Sofocó rebeliones de vascones y lusitanos.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zoom/>
      </p:transition>
    </mc:Choice>
    <mc:Fallback>
      <p:transition spd="slow" advTm="39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4" presetClass="exit" presetSubtype="16" fill="hold" nodeType="withEffect">
                                  <p:stCondLst>
                                    <p:cond delay="0"/>
                                  </p:stCondLst>
                                  <p:childTnLst>
                                    <p:animEffect transition="out" filter="box(in)">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17" presetClass="exit" presetSubtype="10"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flowers_578-1024x768.jpg"/>
          <p:cNvPicPr>
            <a:picLocks noChangeAspect="1"/>
          </p:cNvPicPr>
          <p:nvPr/>
        </p:nvPicPr>
        <p:blipFill>
          <a:blip r:embed="rId2" cstate="print"/>
          <a:stretch>
            <a:fillRect/>
          </a:stretch>
        </p:blipFill>
        <p:spPr bwMode="auto">
          <a:xfrm>
            <a:off x="29567" y="0"/>
            <a:ext cx="4294267" cy="5634038"/>
          </a:xfrm>
          <a:prstGeom prst="rect">
            <a:avLst/>
          </a:prstGeom>
          <a:noFill/>
          <a:ln w="9525">
            <a:noFill/>
            <a:miter lim="800000"/>
            <a:headEnd/>
            <a:tailEnd/>
          </a:ln>
        </p:spPr>
      </p:pic>
      <p:pic>
        <p:nvPicPr>
          <p:cNvPr id="6" name="Afbeelding 5" descr="flowers_578-1024x768.jpg">
            <a:hlinkClick r:id="rId3"/>
          </p:cNvPr>
          <p:cNvPicPr>
            <a:picLocks noChangeAspect="1"/>
          </p:cNvPicPr>
          <p:nvPr/>
        </p:nvPicPr>
        <p:blipFill>
          <a:blip r:embed="rId2" cstate="print"/>
          <a:stretch>
            <a:fillRect/>
          </a:stretch>
        </p:blipFill>
        <p:spPr bwMode="auto">
          <a:xfrm>
            <a:off x="0" y="0"/>
            <a:ext cx="4355976" cy="5715000"/>
          </a:xfrm>
          <a:prstGeom prst="rect">
            <a:avLst/>
          </a:prstGeom>
          <a:noFill/>
          <a:ln w="9525">
            <a:noFill/>
            <a:miter lim="800000"/>
            <a:headEnd/>
            <a:tailEnd/>
          </a:ln>
        </p:spPr>
      </p:pic>
      <p:sp>
        <p:nvSpPr>
          <p:cNvPr id="5" name="4 Rectángulo"/>
          <p:cNvSpPr/>
          <p:nvPr/>
        </p:nvSpPr>
        <p:spPr>
          <a:xfrm>
            <a:off x="5477226" y="193204"/>
            <a:ext cx="2169185"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Rece</a:t>
            </a:r>
            <a:r>
              <a:rPr lang="es-ES" sz="2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svinto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7" name="6 CuadroTexto"/>
          <p:cNvSpPr txBox="1"/>
          <p:nvPr/>
        </p:nvSpPr>
        <p:spPr>
          <a:xfrm>
            <a:off x="4644008" y="1201316"/>
            <a:ext cx="4248472"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familia a la que pertenecía </a:t>
            </a:r>
            <a:r>
              <a:rPr lang="es-ES" sz="2000" i="1" dirty="0" err="1" smtClean="0">
                <a:effectLst>
                  <a:glow rad="101600">
                    <a:srgbClr val="C00000">
                      <a:alpha val="60000"/>
                    </a:srgbClr>
                  </a:glow>
                  <a:outerShdw blurRad="38100" dist="38100" dir="2700000" algn="tl">
                    <a:srgbClr val="000000">
                      <a:alpha val="43137"/>
                    </a:srgbClr>
                  </a:outerShdw>
                </a:effectLst>
              </a:rPr>
              <a:t>Recesvinto</a:t>
            </a:r>
            <a:r>
              <a:rPr lang="es-ES" sz="2000" i="1" dirty="0" smtClean="0">
                <a:effectLst>
                  <a:glow rad="101600">
                    <a:srgbClr val="C00000">
                      <a:alpha val="60000"/>
                    </a:srgbClr>
                  </a:glow>
                  <a:outerShdw blurRad="38100" dist="38100" dir="2700000" algn="tl">
                    <a:srgbClr val="000000">
                      <a:alpha val="43137"/>
                    </a:srgbClr>
                  </a:outerShdw>
                </a:effectLst>
              </a:rPr>
              <a:t> era una de las más importantes del Reino godo a mediados del siglo VII. Por parte de su padre, el rey </a:t>
            </a:r>
            <a:r>
              <a:rPr lang="es-ES" sz="2000" i="1" dirty="0" err="1" smtClean="0">
                <a:effectLst>
                  <a:glow rad="101600">
                    <a:srgbClr val="C00000">
                      <a:alpha val="60000"/>
                    </a:srgbClr>
                  </a:glow>
                  <a:outerShdw blurRad="38100" dist="38100" dir="2700000" algn="tl">
                    <a:srgbClr val="000000">
                      <a:alpha val="43137"/>
                    </a:srgbClr>
                  </a:outerShdw>
                </a:effectLst>
              </a:rPr>
              <a:t>Quindasvinto</a:t>
            </a:r>
            <a:r>
              <a:rPr lang="es-ES" sz="2000" i="1" dirty="0" smtClean="0">
                <a:effectLst>
                  <a:glow rad="101600">
                    <a:srgbClr val="C00000">
                      <a:alpha val="60000"/>
                    </a:srgbClr>
                  </a:glow>
                  <a:outerShdw blurRad="38100" dist="38100" dir="2700000" algn="tl">
                    <a:srgbClr val="000000">
                      <a:alpha val="43137"/>
                    </a:srgbClr>
                  </a:outerShdw>
                </a:effectLst>
              </a:rPr>
              <a:t> (642-653), su linaje venía ocupando el Trono desde los tiempos de </a:t>
            </a:r>
            <a:r>
              <a:rPr lang="es-ES" sz="2000" i="1" dirty="0" err="1" smtClean="0">
                <a:effectLst>
                  <a:glow rad="101600">
                    <a:srgbClr val="C00000">
                      <a:alpha val="60000"/>
                    </a:srgbClr>
                  </a:glow>
                  <a:outerShdw blurRad="38100" dist="38100" dir="2700000" algn="tl">
                    <a:srgbClr val="000000">
                      <a:alpha val="43137"/>
                    </a:srgbClr>
                  </a:outerShdw>
                </a:effectLst>
              </a:rPr>
              <a:t>Quintila</a:t>
            </a:r>
            <a:r>
              <a:rPr lang="es-ES" sz="2000" i="1" dirty="0" smtClean="0">
                <a:effectLst>
                  <a:glow rad="101600">
                    <a:srgbClr val="C00000">
                      <a:alpha val="60000"/>
                    </a:srgbClr>
                  </a:glow>
                  <a:outerShdw blurRad="38100" dist="38100" dir="2700000" algn="tl">
                    <a:srgbClr val="000000">
                      <a:alpha val="43137"/>
                    </a:srgbClr>
                  </a:outerShdw>
                </a:effectLst>
              </a:rPr>
              <a:t> (636- 639) sin interrupción. Esta familia durante el reinado de </a:t>
            </a:r>
            <a:r>
              <a:rPr lang="es-ES" sz="2000" i="1" dirty="0" err="1" smtClean="0">
                <a:effectLst>
                  <a:glow rad="101600">
                    <a:srgbClr val="C00000">
                      <a:alpha val="60000"/>
                    </a:srgbClr>
                  </a:glow>
                  <a:outerShdw blurRad="38100" dist="38100" dir="2700000" algn="tl">
                    <a:srgbClr val="000000">
                      <a:alpha val="43137"/>
                    </a:srgbClr>
                  </a:outerShdw>
                </a:effectLst>
              </a:rPr>
              <a:t>Quintila</a:t>
            </a:r>
            <a:r>
              <a:rPr lang="es-ES" sz="2000" i="1" dirty="0" smtClean="0">
                <a:effectLst>
                  <a:glow rad="101600">
                    <a:srgbClr val="C00000">
                      <a:alpha val="60000"/>
                    </a:srgbClr>
                  </a:glow>
                  <a:outerShdw blurRad="38100" dist="38100" dir="2700000" algn="tl">
                    <a:srgbClr val="000000">
                      <a:alpha val="43137"/>
                    </a:srgbClr>
                  </a:outerShdw>
                </a:effectLst>
              </a:rPr>
              <a:t> había fortalecido enormemente su posición, con abundantes entregas de patrimonio por parte del Soberano.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randomBar dir="vert"/>
      </p:transition>
    </mc:Choice>
    <mc:Fallback>
      <p:transition spd="slow" advTm="47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childTnLst>
                          </p:cTn>
                        </p:par>
                        <p:par>
                          <p:cTn id="11" fill="hold">
                            <p:stCondLst>
                              <p:cond delay="5000"/>
                            </p:stCondLst>
                            <p:childTnLst>
                              <p:par>
                                <p:cTn id="12" presetID="2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7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cstate="print"/>
          <a:stretch>
            <a:fillRect/>
          </a:stretch>
        </p:blipFill>
        <p:spPr bwMode="auto">
          <a:xfrm>
            <a:off x="0" y="-238844"/>
            <a:ext cx="9144000" cy="5953844"/>
          </a:xfrm>
          <a:prstGeom prst="rect">
            <a:avLst/>
          </a:prstGeom>
          <a:noFill/>
          <a:ln w="9525">
            <a:noFill/>
            <a:miter lim="800000"/>
            <a:headEnd/>
            <a:tailEnd/>
          </a:ln>
        </p:spPr>
      </p:pic>
      <p:pic>
        <p:nvPicPr>
          <p:cNvPr id="5" name="4 Imagen" descr="58551665.jpg"/>
          <p:cNvPicPr>
            <a:picLocks noChangeAspect="1"/>
          </p:cNvPicPr>
          <p:nvPr/>
        </p:nvPicPr>
        <p:blipFill>
          <a:blip r:embed="rId2" cstate="print"/>
          <a:stretch>
            <a:fillRect/>
          </a:stretch>
        </p:blipFill>
        <p:spPr bwMode="auto">
          <a:xfrm>
            <a:off x="0" y="-238844"/>
            <a:ext cx="9144000" cy="5953844"/>
          </a:xfrm>
          <a:prstGeom prst="rect">
            <a:avLst/>
          </a:prstGeom>
          <a:noFill/>
          <a:ln w="9525">
            <a:noFill/>
            <a:miter lim="800000"/>
            <a:headEnd/>
            <a:tailEnd/>
          </a:ln>
        </p:spPr>
      </p:pic>
      <p:pic>
        <p:nvPicPr>
          <p:cNvPr id="6" name="5 Imagen" descr="58551665.jpg"/>
          <p:cNvPicPr>
            <a:picLocks noChangeAspect="1"/>
          </p:cNvPicPr>
          <p:nvPr/>
        </p:nvPicPr>
        <p:blipFill>
          <a:blip r:embed="rId2" cstate="print"/>
          <a:stretch>
            <a:fillRect/>
          </a:stretch>
        </p:blipFill>
        <p:spPr bwMode="auto">
          <a:xfrm>
            <a:off x="0" y="-238844"/>
            <a:ext cx="9144000" cy="5953844"/>
          </a:xfrm>
          <a:prstGeom prst="rect">
            <a:avLst/>
          </a:prstGeom>
          <a:noFill/>
          <a:ln w="9525">
            <a:noFill/>
            <a:miter lim="800000"/>
            <a:headEnd/>
            <a:tailEnd/>
          </a:ln>
        </p:spPr>
      </p:pic>
      <p:sp>
        <p:nvSpPr>
          <p:cNvPr id="7" name="6 CuadroTexto"/>
          <p:cNvSpPr txBox="1"/>
          <p:nvPr/>
        </p:nvSpPr>
        <p:spPr>
          <a:xfrm>
            <a:off x="323528" y="4081636"/>
            <a:ext cx="8496944"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Quindasvinto</a:t>
            </a:r>
            <a:r>
              <a:rPr lang="es-ES" i="1" dirty="0" smtClean="0">
                <a:effectLst>
                  <a:glow rad="101600">
                    <a:srgbClr val="C00000">
                      <a:alpha val="60000"/>
                    </a:srgbClr>
                  </a:glow>
                  <a:outerShdw blurRad="38100" dist="38100" dir="2700000" algn="tl">
                    <a:srgbClr val="000000">
                      <a:alpha val="43137"/>
                    </a:srgbClr>
                  </a:outerShdw>
                </a:effectLst>
              </a:rPr>
              <a:t> siguió esa política pero en unas proporciones muchísimo mayores. Las terribles purgas realizadas en el seno de la nobleza, además de incrementar el patrimonio familiar y el de la Corona, convirtieron de una u otra manera a la mayor parte de la nobleza en “fieles del rey”, formando parte así de un bloque social y político hegemónico.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randomBar dir="vert"/>
      </p:transition>
    </mc:Choice>
    <mc:Fallback>
      <p:transition spd="slow" advTm="38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cstate="print"/>
          <a:stretch>
            <a:fillRect/>
          </a:stretch>
        </p:blipFill>
        <p:spPr bwMode="auto">
          <a:xfrm>
            <a:off x="0" y="-310852"/>
            <a:ext cx="9143999" cy="6336704"/>
          </a:xfrm>
          <a:prstGeom prst="rect">
            <a:avLst/>
          </a:prstGeom>
          <a:noFill/>
          <a:ln w="228600" cap="sq" cmpd="thickThin">
            <a:noFill/>
            <a:miter lim="800000"/>
            <a:headEnd/>
            <a:tailEnd/>
          </a:ln>
        </p:spPr>
      </p:pic>
      <p:pic>
        <p:nvPicPr>
          <p:cNvPr id="5" name="4 Imagen" descr="P2W3.JPG"/>
          <p:cNvPicPr>
            <a:picLocks noChangeAspect="1"/>
          </p:cNvPicPr>
          <p:nvPr/>
        </p:nvPicPr>
        <p:blipFill>
          <a:blip r:embed="rId2" cstate="print"/>
          <a:stretch>
            <a:fillRect/>
          </a:stretch>
        </p:blipFill>
        <p:spPr bwMode="auto">
          <a:xfrm>
            <a:off x="0" y="-310852"/>
            <a:ext cx="9143999" cy="6336704"/>
          </a:xfrm>
          <a:prstGeom prst="rect">
            <a:avLst/>
          </a:prstGeom>
          <a:noFill/>
          <a:ln w="3175" cap="sq" cmpd="thickThin">
            <a:noFill/>
            <a:miter lim="800000"/>
            <a:headEnd/>
            <a:tailEnd/>
          </a:ln>
        </p:spPr>
      </p:pic>
      <p:pic>
        <p:nvPicPr>
          <p:cNvPr id="6" name="5 Imagen" descr="P2W3.JPG"/>
          <p:cNvPicPr>
            <a:picLocks noChangeAspect="1"/>
          </p:cNvPicPr>
          <p:nvPr/>
        </p:nvPicPr>
        <p:blipFill>
          <a:blip r:embed="rId2" cstate="print"/>
          <a:stretch>
            <a:fillRect/>
          </a:stretch>
        </p:blipFill>
        <p:spPr bwMode="auto">
          <a:xfrm>
            <a:off x="0" y="-310852"/>
            <a:ext cx="9143999" cy="6336704"/>
          </a:xfrm>
          <a:prstGeom prst="rect">
            <a:avLst/>
          </a:prstGeom>
          <a:noFill/>
          <a:ln w="3175" cap="sq" cmpd="thickThin">
            <a:noFill/>
            <a:miter lim="800000"/>
            <a:headEnd/>
            <a:tailEnd/>
          </a:ln>
        </p:spPr>
      </p:pic>
      <p:sp>
        <p:nvSpPr>
          <p:cNvPr id="7" name="6 Rectángulo"/>
          <p:cNvSpPr/>
          <p:nvPr/>
        </p:nvSpPr>
        <p:spPr>
          <a:xfrm>
            <a:off x="5292080" y="193204"/>
            <a:ext cx="2539478" cy="523220"/>
          </a:xfrm>
          <a:prstGeom prst="rect">
            <a:avLst/>
          </a:prstGeom>
          <a:noFill/>
        </p:spPr>
        <p:txBody>
          <a:bodyPr wrap="squar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WAMBA</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19 de septiembre del año 672 tuvo lugar un gran hecho histórico en la ciudad de Toledo: la coronación del rey visigodo </a:t>
            </a:r>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Reinó de 672 a 680.</a:t>
            </a:r>
          </a:p>
          <a:p>
            <a:r>
              <a:rPr lang="es-ES" i="1" dirty="0" smtClean="0">
                <a:effectLst>
                  <a:glow rad="101600">
                    <a:srgbClr val="C00000">
                      <a:alpha val="60000"/>
                    </a:srgbClr>
                  </a:glow>
                  <a:outerShdw blurRad="38100" dist="38100" dir="2700000" algn="tl">
                    <a:srgbClr val="000000">
                      <a:alpha val="43137"/>
                    </a:srgbClr>
                  </a:outerShdw>
                </a:effectLst>
              </a:rPr>
              <a:t> Sucedió al rey  </a:t>
            </a:r>
            <a:r>
              <a:rPr lang="es-ES" i="1" dirty="0" err="1" smtClean="0">
                <a:effectLst>
                  <a:glow rad="101600">
                    <a:srgbClr val="C00000">
                      <a:alpha val="60000"/>
                    </a:srgbClr>
                  </a:glow>
                  <a:outerShdw blurRad="38100" dist="38100" dir="2700000" algn="tl">
                    <a:srgbClr val="000000">
                      <a:alpha val="43137"/>
                    </a:srgbClr>
                  </a:outerShdw>
                </a:effectLst>
              </a:rPr>
              <a:t>Recesvinto</a:t>
            </a:r>
            <a:r>
              <a:rPr lang="es-ES" i="1" dirty="0" smtClean="0">
                <a:effectLst>
                  <a:glow rad="101600">
                    <a:srgbClr val="C00000">
                      <a:alpha val="60000"/>
                    </a:srgbClr>
                  </a:glow>
                  <a:outerShdw blurRad="38100" dist="38100" dir="2700000" algn="tl">
                    <a:srgbClr val="000000">
                      <a:alpha val="43137"/>
                    </a:srgbClr>
                  </a:outerShdw>
                </a:effectLst>
              </a:rPr>
              <a:t>, tras la muerte de éste. Al comienzo de su reinado tuvo que hacer frente a las rebeliones que se produjeron en la Galia narbonense.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pull/>
      </p:transition>
    </mc:Choice>
    <mc:Fallback>
      <p:transition spd="slow" advTm="3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par>
                          <p:cTn id="22" fill="hold">
                            <p:stCondLst>
                              <p:cond delay="5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70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9155" name="4 CuadroTexto"/>
          <p:cNvSpPr txBox="1">
            <a:spLocks noChangeArrowheads="1"/>
          </p:cNvSpPr>
          <p:nvPr/>
        </p:nvSpPr>
        <p:spPr bwMode="auto">
          <a:xfrm>
            <a:off x="3571875" y="6049372"/>
            <a:ext cx="5000625" cy="369332"/>
          </a:xfrm>
          <a:prstGeom prst="rect">
            <a:avLst/>
          </a:prstGeom>
          <a:noFill/>
          <a:ln w="9525">
            <a:noFill/>
            <a:miter lim="800000"/>
            <a:headEnd/>
            <a:tailEnd/>
          </a:ln>
        </p:spPr>
        <p:txBody>
          <a:bodyPr wrap="square">
            <a:spAutoFit/>
          </a:bodyPr>
          <a:lstStyle/>
          <a:p>
            <a:endParaRPr lang="es-ES">
              <a:solidFill>
                <a:schemeClr val="bg1"/>
              </a:solidFill>
              <a:latin typeface="Calibri" pitchFamily="34" charset="0"/>
            </a:endParaRPr>
          </a:p>
        </p:txBody>
      </p:sp>
      <p:pic>
        <p:nvPicPr>
          <p:cNvPr id="6" name="5 Imagen" descr="anywalls.com-5819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anywalls.com-5819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pasó a la Historia por su intento de retirar poder a la Iglesia. Una de las primeras medidas que se adoptaron fue la de prohibir a los obispos que se tomaran la justicia por su mano y que no incautaran bienes a la población sin que intervinieran los jueces respectivos.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over/>
      </p:transition>
    </mc:Choice>
    <mc:Fallback>
      <p:transition spd="slow" advTm="32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5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J Sans titre 13"/>
          <p:cNvPicPr>
            <a:picLocks noChangeAspect="1" noChangeArrowheads="1"/>
          </p:cNvPicPr>
          <p:nvPr/>
        </p:nvPicPr>
        <p:blipFill>
          <a:blip r:embed="rId2" cstate="print"/>
          <a:stretch>
            <a:fillRect/>
          </a:stretch>
        </p:blipFill>
        <p:spPr bwMode="auto">
          <a:xfrm>
            <a:off x="0" y="-382860"/>
            <a:ext cx="9143999" cy="6408712"/>
          </a:xfrm>
          <a:prstGeom prst="rect">
            <a:avLst/>
          </a:prstGeom>
          <a:noFill/>
          <a:ln w="9525">
            <a:noFill/>
            <a:miter lim="800000"/>
            <a:headEnd/>
            <a:tailEnd/>
          </a:ln>
        </p:spPr>
      </p:pic>
      <p:pic>
        <p:nvPicPr>
          <p:cNvPr id="8196" name="Picture 4" descr="J Sans titre 13"/>
          <p:cNvPicPr>
            <a:picLocks noChangeAspect="1" noChangeArrowheads="1"/>
          </p:cNvPicPr>
          <p:nvPr/>
        </p:nvPicPr>
        <p:blipFill>
          <a:blip r:embed="rId2" cstate="print"/>
          <a:stretch>
            <a:fillRect/>
          </a:stretch>
        </p:blipFill>
        <p:spPr bwMode="auto">
          <a:xfrm>
            <a:off x="0" y="-382860"/>
            <a:ext cx="9143999" cy="6408712"/>
          </a:xfrm>
          <a:prstGeom prst="rect">
            <a:avLst/>
          </a:prstGeom>
          <a:noFill/>
          <a:ln w="9525">
            <a:noFill/>
            <a:miter lim="800000"/>
            <a:headEnd/>
            <a:tailEnd/>
          </a:ln>
        </p:spPr>
      </p:pic>
      <p:sp>
        <p:nvSpPr>
          <p:cNvPr id="4" name="3 CuadroTexto"/>
          <p:cNvSpPr txBox="1"/>
          <p:nvPr/>
        </p:nvSpPr>
        <p:spPr>
          <a:xfrm>
            <a:off x="467544" y="3793604"/>
            <a:ext cx="8496944"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final del reinado de </a:t>
            </a:r>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se produjo el 14 de octubre del año 680. Al llegar la noche, el rey cayó al suelo y los nobles y algunos visigodos, pensando que estaba ya agonizando, realizaron el ritual de la penitencia pública que los cristianos realizaban para conseguir el descanso eterno. Pero como era de esperar, el rey no estaba muerto, en realidad estaba narcotizado a causa de algo que le dieron a beber.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wheel spokes="1"/>
      </p:transition>
    </mc:Choice>
    <mc:Fallback>
      <p:transition spd="slow" advTm="4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5000" accel="50000">
                                          <p:stCondLst>
                                            <p:cond delay="0"/>
                                          </p:stCondLst>
                                        </p:cTn>
                                        <p:tgtEl>
                                          <p:spTgt spid="8195"/>
                                        </p:tgtEl>
                                      </p:cBhvr>
                                    </p:animEffect>
                                    <p:anim calcmode="lin" valueType="num">
                                      <p:cBhvr>
                                        <p:cTn id="7" dur="2500" accel="50000">
                                          <p:stCondLst>
                                            <p:cond delay="0"/>
                                          </p:stCondLst>
                                        </p:cTn>
                                        <p:tgtEl>
                                          <p:spTgt spid="8195"/>
                                        </p:tgtEl>
                                        <p:attrNameLst>
                                          <p:attrName>ppt_y</p:attrName>
                                        </p:attrNameLst>
                                      </p:cBhvr>
                                      <p:tavLst>
                                        <p:tav tm="0">
                                          <p:val>
                                            <p:strVal val="ppt_y"/>
                                          </p:val>
                                        </p:tav>
                                        <p:tav tm="100000">
                                          <p:val>
                                            <p:strVal val="ppt_y+.1"/>
                                          </p:val>
                                        </p:tav>
                                      </p:tavLst>
                                    </p:anim>
                                    <p:anim calcmode="lin" valueType="num">
                                      <p:cBhvr>
                                        <p:cTn id="8" dur="2500" decel="50000">
                                          <p:stCondLst>
                                            <p:cond delay="2500"/>
                                          </p:stCondLst>
                                        </p:cTn>
                                        <p:tgtEl>
                                          <p:spTgt spid="8195"/>
                                        </p:tgtEl>
                                        <p:attrNameLst>
                                          <p:attrName>ppt_y</p:attrName>
                                        </p:attrNameLst>
                                      </p:cBhvr>
                                      <p:tavLst>
                                        <p:tav tm="0">
                                          <p:val>
                                            <p:strVal val="ppt_y"/>
                                          </p:val>
                                        </p:tav>
                                        <p:tav tm="100000">
                                          <p:val>
                                            <p:strVal val="ppt_y-.1"/>
                                          </p:val>
                                        </p:tav>
                                      </p:tavLst>
                                    </p:anim>
                                    <p:anim calcmode="lin" valueType="num">
                                      <p:cBhvr>
                                        <p:cTn id="9" dur="2500" accel="50000">
                                          <p:stCondLst>
                                            <p:cond delay="2500"/>
                                          </p:stCondLst>
                                        </p:cTn>
                                        <p:tgtEl>
                                          <p:spTgt spid="8195"/>
                                        </p:tgtEl>
                                        <p:attrNameLst>
                                          <p:attrName>ppt_x</p:attrName>
                                        </p:attrNameLst>
                                      </p:cBhvr>
                                      <p:tavLst>
                                        <p:tav tm="0">
                                          <p:val>
                                            <p:strVal val="ppt_x"/>
                                          </p:val>
                                        </p:tav>
                                        <p:tav tm="100000">
                                          <p:val>
                                            <p:strVal val="ppt_x+.4"/>
                                          </p:val>
                                        </p:tav>
                                      </p:tavLst>
                                    </p:anim>
                                    <p:anim calcmode="lin" valueType="num">
                                      <p:cBhvr>
                                        <p:cTn id="10" dur="5000"/>
                                        <p:tgtEl>
                                          <p:spTgt spid="8195"/>
                                        </p:tgtEl>
                                        <p:attrNameLst>
                                          <p:attrName>ppt_h</p:attrName>
                                        </p:attrNameLst>
                                      </p:cBhvr>
                                      <p:tavLst>
                                        <p:tav tm="0">
                                          <p:val>
                                            <p:strVal val="ppt_h"/>
                                          </p:val>
                                        </p:tav>
                                        <p:tav tm="100000">
                                          <p:val>
                                            <p:strVal val="ppt_h"/>
                                          </p:val>
                                        </p:tav>
                                      </p:tavLst>
                                    </p:anim>
                                    <p:anim calcmode="lin" valueType="num">
                                      <p:cBhvr>
                                        <p:cTn id="11" dur="2500" accel="50000">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12" dur="2500" decel="50000">
                                          <p:stCondLst>
                                            <p:cond delay="2500"/>
                                          </p:stCondLst>
                                        </p:cTn>
                                        <p:tgtEl>
                                          <p:spTgt spid="8195"/>
                                        </p:tgtEl>
                                        <p:attrNameLst>
                                          <p:attrName>ppt_w</p:attrName>
                                        </p:attrNameLst>
                                      </p:cBhvr>
                                      <p:tavLst>
                                        <p:tav tm="0">
                                          <p:val>
                                            <p:strVal val="ppt_w"/>
                                          </p:val>
                                        </p:tav>
                                        <p:tav tm="100000">
                                          <p:val>
                                            <p:strVal val="ppt_w/.05"/>
                                          </p:val>
                                        </p:tav>
                                      </p:tavLst>
                                    </p:anim>
                                    <p:anim calcmode="lin" valueType="num">
                                      <p:cBhvr>
                                        <p:cTn id="13" dur="2500" accel="50000">
                                          <p:stCondLst>
                                            <p:cond delay="2500"/>
                                          </p:stCondLst>
                                        </p:cTn>
                                        <p:tgtEl>
                                          <p:spTgt spid="8195"/>
                                        </p:tgtEl>
                                        <p:attrNameLst>
                                          <p:attrName>style.rotation</p:attrName>
                                        </p:attrNameLst>
                                      </p:cBhvr>
                                      <p:tavLst>
                                        <p:tav tm="0">
                                          <p:val>
                                            <p:fltVal val="0"/>
                                          </p:val>
                                        </p:tav>
                                        <p:tav tm="100000">
                                          <p:val>
                                            <p:fltVal val="-90"/>
                                          </p:val>
                                        </p:tav>
                                      </p:tavLst>
                                    </p:anim>
                                    <p:set>
                                      <p:cBhvr>
                                        <p:cTn id="14" dur="1" fill="hold">
                                          <p:stCondLst>
                                            <p:cond delay="4999"/>
                                          </p:stCondLst>
                                        </p:cTn>
                                        <p:tgtEl>
                                          <p:spTgt spid="8195"/>
                                        </p:tgtEl>
                                        <p:attrNameLst>
                                          <p:attrName>style.visibility</p:attrName>
                                        </p:attrNameLst>
                                      </p:cBhvr>
                                      <p:to>
                                        <p:strVal val="hidden"/>
                                      </p:to>
                                    </p:se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8196"/>
                                        </p:tgtEl>
                                        <p:attrNameLst>
                                          <p:attrName>style.visibility</p:attrName>
                                        </p:attrNameLst>
                                      </p:cBhvr>
                                      <p:to>
                                        <p:strVal val="visible"/>
                                      </p:to>
                                    </p:set>
                                    <p:anim calcmode="lin" valueType="num">
                                      <p:cBhvr>
                                        <p:cTn id="17" dur="5000" fill="hold"/>
                                        <p:tgtEl>
                                          <p:spTgt spid="8196"/>
                                        </p:tgtEl>
                                        <p:attrNameLst>
                                          <p:attrName>ppt_x</p:attrName>
                                        </p:attrNameLst>
                                      </p:cBhvr>
                                      <p:tavLst>
                                        <p:tav tm="0">
                                          <p:val>
                                            <p:strVal val="#ppt_x-.2"/>
                                          </p:val>
                                        </p:tav>
                                        <p:tav tm="100000">
                                          <p:val>
                                            <p:strVal val="#ppt_x"/>
                                          </p:val>
                                        </p:tav>
                                      </p:tavLst>
                                    </p:anim>
                                    <p:anim calcmode="lin" valueType="num">
                                      <p:cBhvr>
                                        <p:cTn id="18" dur="5000" fill="hold"/>
                                        <p:tgtEl>
                                          <p:spTgt spid="8196"/>
                                        </p:tgtEl>
                                        <p:attrNameLst>
                                          <p:attrName>ppt_y</p:attrName>
                                        </p:attrNameLst>
                                      </p:cBhvr>
                                      <p:tavLst>
                                        <p:tav tm="0">
                                          <p:val>
                                            <p:strVal val="#ppt_y"/>
                                          </p:val>
                                        </p:tav>
                                        <p:tav tm="100000">
                                          <p:val>
                                            <p:strVal val="#ppt_y"/>
                                          </p:val>
                                        </p:tav>
                                      </p:tavLst>
                                    </p:anim>
                                    <p:animEffect transition="in" filter="wipe(right)" prLst="gradientSize: 0.1">
                                      <p:cBhvr>
                                        <p:cTn id="19" dur="5000"/>
                                        <p:tgtEl>
                                          <p:spTgt spid="8196"/>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8196"/>
                                        </p:tgtEl>
                                        <p:attrNameLst>
                                          <p:attrName>style.visibility</p:attrName>
                                        </p:attrNameLst>
                                      </p:cBhvr>
                                      <p:to>
                                        <p:strVal val="visible"/>
                                      </p:to>
                                    </p:set>
                                    <p:anim calcmode="lin" valueType="num">
                                      <p:cBhvr>
                                        <p:cTn id="22" dur="5000" fill="hold"/>
                                        <p:tgtEl>
                                          <p:spTgt spid="8196"/>
                                        </p:tgtEl>
                                        <p:attrNameLst>
                                          <p:attrName>ppt_w</p:attrName>
                                        </p:attrNameLst>
                                      </p:cBhvr>
                                      <p:tavLst>
                                        <p:tav tm="0">
                                          <p:val>
                                            <p:fltVal val="0"/>
                                          </p:val>
                                        </p:tav>
                                        <p:tav tm="100000">
                                          <p:val>
                                            <p:strVal val="#ppt_w"/>
                                          </p:val>
                                        </p:tav>
                                      </p:tavLst>
                                    </p:anim>
                                    <p:anim calcmode="lin" valueType="num">
                                      <p:cBhvr>
                                        <p:cTn id="23" dur="5000" fill="hold"/>
                                        <p:tgtEl>
                                          <p:spTgt spid="8196"/>
                                        </p:tgtEl>
                                        <p:attrNameLst>
                                          <p:attrName>ppt_h</p:attrName>
                                        </p:attrNameLst>
                                      </p:cBhvr>
                                      <p:tavLst>
                                        <p:tav tm="0">
                                          <p:val>
                                            <p:fltVal val="0"/>
                                          </p:val>
                                        </p:tav>
                                        <p:tav tm="100000">
                                          <p:val>
                                            <p:strVal val="#ppt_h"/>
                                          </p:val>
                                        </p:tav>
                                      </p:tavLst>
                                    </p:anim>
                                    <p:anim calcmode="lin" valueType="num">
                                      <p:cBhvr>
                                        <p:cTn id="24" dur="5000" fill="hold"/>
                                        <p:tgtEl>
                                          <p:spTgt spid="8196"/>
                                        </p:tgtEl>
                                        <p:attrNameLst>
                                          <p:attrName>style.rotation</p:attrName>
                                        </p:attrNameLst>
                                      </p:cBhvr>
                                      <p:tavLst>
                                        <p:tav tm="0">
                                          <p:val>
                                            <p:fltVal val="90"/>
                                          </p:val>
                                        </p:tav>
                                        <p:tav tm="100000">
                                          <p:val>
                                            <p:fltVal val="0"/>
                                          </p:val>
                                        </p:tav>
                                      </p:tavLst>
                                    </p:anim>
                                    <p:animEffect transition="in" filter="fade">
                                      <p:cBhvr>
                                        <p:cTn id="25" dur="5000"/>
                                        <p:tgtEl>
                                          <p:spTgt spid="819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k_razvlechenij_Ferrari_World_4.jpg"/>
          <p:cNvPicPr>
            <a:picLocks noGrp="1" noChangeAspect="1"/>
          </p:cNvPicPr>
          <p:nvPr>
            <p:ph idx="1"/>
          </p:nvPr>
        </p:nvPicPr>
        <p:blipFill>
          <a:blip r:embed="rId2" cstate="print"/>
          <a:stretch>
            <a:fillRect/>
          </a:stretch>
        </p:blipFill>
        <p:spPr>
          <a:xfrm>
            <a:off x="0" y="-526876"/>
            <a:ext cx="9144000" cy="6624736"/>
          </a:xfrm>
        </p:spPr>
      </p:pic>
      <p:pic>
        <p:nvPicPr>
          <p:cNvPr id="5" name="3 Marcador de contenido" descr="Park_razvlechenij_Ferrari_World_4.jpg"/>
          <p:cNvPicPr>
            <a:picLocks noChangeAspect="1"/>
          </p:cNvPicPr>
          <p:nvPr/>
        </p:nvPicPr>
        <p:blipFill>
          <a:blip r:embed="rId2" cstate="print"/>
          <a:stretch>
            <a:fillRect/>
          </a:stretch>
        </p:blipFill>
        <p:spPr bwMode="auto">
          <a:xfrm>
            <a:off x="0" y="-526876"/>
            <a:ext cx="9144000" cy="6624736"/>
          </a:xfrm>
          <a:prstGeom prst="rect">
            <a:avLst/>
          </a:prstGeom>
          <a:noFill/>
          <a:ln w="9525">
            <a:noFill/>
            <a:miter lim="800000"/>
            <a:headEnd/>
            <a:tailEnd/>
          </a:ln>
        </p:spPr>
      </p:pic>
      <p:sp>
        <p:nvSpPr>
          <p:cNvPr id="6" name="5 CuadroTexto"/>
          <p:cNvSpPr txBox="1"/>
          <p:nvPr/>
        </p:nvSpPr>
        <p:spPr>
          <a:xfrm>
            <a:off x="539552" y="4081636"/>
            <a:ext cx="820891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ocurría una cosa grave: al haber recibido la extremaunción, ya no podía reinar, pues se le consideraba un "muerto en vida". </a:t>
            </a:r>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fue sustituido por </a:t>
            </a:r>
            <a:r>
              <a:rPr lang="es-ES" i="1" dirty="0" err="1" smtClean="0">
                <a:effectLst>
                  <a:glow rad="101600">
                    <a:srgbClr val="C00000">
                      <a:alpha val="60000"/>
                    </a:srgbClr>
                  </a:glow>
                  <a:outerShdw blurRad="38100" dist="38100" dir="2700000" algn="tl">
                    <a:srgbClr val="000000">
                      <a:alpha val="43137"/>
                    </a:srgbClr>
                  </a:outerShdw>
                </a:effectLst>
              </a:rPr>
              <a:t>Ervigio</a:t>
            </a:r>
            <a:r>
              <a:rPr lang="es-ES" i="1" dirty="0" smtClean="0">
                <a:effectLst>
                  <a:glow rad="101600">
                    <a:srgbClr val="C00000">
                      <a:alpha val="60000"/>
                    </a:srgbClr>
                  </a:glow>
                  <a:outerShdw blurRad="38100" dist="38100" dir="2700000" algn="tl">
                    <a:srgbClr val="000000">
                      <a:alpha val="43137"/>
                    </a:srgbClr>
                  </a:outerShdw>
                </a:effectLst>
              </a:rPr>
              <a:t>, del cual se sospecha que fue culpable de aquellos actos, junto con el obispo Julián, de Toledo, y otros personajes poco afines a </a:t>
            </a:r>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Wamba</a:t>
            </a:r>
            <a:r>
              <a:rPr lang="es-ES" i="1" dirty="0" smtClean="0">
                <a:effectLst>
                  <a:glow rad="101600">
                    <a:srgbClr val="C00000">
                      <a:alpha val="60000"/>
                    </a:srgbClr>
                  </a:glow>
                  <a:outerShdw blurRad="38100" dist="38100" dir="2700000" algn="tl">
                    <a:srgbClr val="000000">
                      <a:alpha val="43137"/>
                    </a:srgbClr>
                  </a:outerShdw>
                </a:effectLst>
              </a:rPr>
              <a:t> se retiró al monasterio de </a:t>
            </a:r>
            <a:r>
              <a:rPr lang="es-ES" i="1" dirty="0" err="1" smtClean="0">
                <a:effectLst>
                  <a:glow rad="101600">
                    <a:srgbClr val="C00000">
                      <a:alpha val="60000"/>
                    </a:srgbClr>
                  </a:glow>
                  <a:outerShdw blurRad="38100" dist="38100" dir="2700000" algn="tl">
                    <a:srgbClr val="000000">
                      <a:alpha val="43137"/>
                    </a:srgbClr>
                  </a:outerShdw>
                </a:effectLst>
              </a:rPr>
              <a:t>Pampliega</a:t>
            </a:r>
            <a:r>
              <a:rPr lang="es-ES" i="1" dirty="0" smtClean="0">
                <a:effectLst>
                  <a:glow rad="101600">
                    <a:srgbClr val="C00000">
                      <a:alpha val="60000"/>
                    </a:srgbClr>
                  </a:glow>
                  <a:outerShdw blurRad="38100" dist="38100" dir="2700000" algn="tl">
                    <a:srgbClr val="000000">
                      <a:alpha val="43137"/>
                    </a:srgbClr>
                  </a:outerShdw>
                </a:effectLst>
              </a:rPr>
              <a:t>, en Burgos, donde falleció en el año 680.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wheel spokes="1"/>
      </p:transition>
    </mc:Choice>
    <mc:Fallback>
      <p:transition spd="slow" advTm="4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0"/>
                                        <p:tgtEl>
                                          <p:spTgt spid="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3"/>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5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ppt_w+.3"/>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animEffect transition="in" filter="fade">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opening-large004.jpg"/>
          <p:cNvPicPr>
            <a:picLocks noChangeAspect="1"/>
          </p:cNvPicPr>
          <p:nvPr/>
        </p:nvPicPr>
        <p:blipFill>
          <a:blip r:embed="rId2" cstate="print"/>
          <a:stretch>
            <a:fillRect/>
          </a:stretch>
        </p:blipFill>
        <p:spPr bwMode="auto">
          <a:xfrm>
            <a:off x="1" y="0"/>
            <a:ext cx="9127434" cy="5715000"/>
          </a:xfrm>
          <a:prstGeom prst="rect">
            <a:avLst/>
          </a:prstGeom>
          <a:noFill/>
          <a:ln w="9525">
            <a:noFill/>
            <a:miter lim="800000"/>
            <a:headEnd/>
            <a:tailEnd/>
          </a:ln>
        </p:spPr>
      </p:pic>
      <p:pic>
        <p:nvPicPr>
          <p:cNvPr id="5" name="4 Imagen" descr="ferrari-world-opening-large004.jpg"/>
          <p:cNvPicPr>
            <a:picLocks noChangeAspect="1"/>
          </p:cNvPicPr>
          <p:nvPr/>
        </p:nvPicPr>
        <p:blipFill>
          <a:blip r:embed="rId2" cstate="print"/>
          <a:stretch>
            <a:fillRect/>
          </a:stretch>
        </p:blipFill>
        <p:spPr bwMode="auto">
          <a:xfrm>
            <a:off x="1" y="0"/>
            <a:ext cx="9127434" cy="5715000"/>
          </a:xfrm>
          <a:prstGeom prst="rect">
            <a:avLst/>
          </a:prstGeom>
          <a:noFill/>
          <a:ln w="9525">
            <a:noFill/>
            <a:miter lim="800000"/>
            <a:headEnd/>
            <a:tailEnd/>
          </a:ln>
        </p:spPr>
      </p:pic>
      <p:pic>
        <p:nvPicPr>
          <p:cNvPr id="6" name="5 Imagen" descr="ferrari-world-opening-large004.jpg"/>
          <p:cNvPicPr>
            <a:picLocks noChangeAspect="1"/>
          </p:cNvPicPr>
          <p:nvPr/>
        </p:nvPicPr>
        <p:blipFill>
          <a:blip r:embed="rId2" cstate="print"/>
          <a:stretch>
            <a:fillRect/>
          </a:stretch>
        </p:blipFill>
        <p:spPr bwMode="auto">
          <a:xfrm>
            <a:off x="1" y="0"/>
            <a:ext cx="9127434" cy="5715000"/>
          </a:xfrm>
          <a:prstGeom prst="rect">
            <a:avLst/>
          </a:prstGeom>
          <a:noFill/>
          <a:ln w="9525">
            <a:noFill/>
            <a:miter lim="800000"/>
            <a:headEnd/>
            <a:tailEnd/>
          </a:ln>
        </p:spPr>
      </p:pic>
      <p:sp>
        <p:nvSpPr>
          <p:cNvPr id="7" name="6 Rectángulo"/>
          <p:cNvSpPr/>
          <p:nvPr/>
        </p:nvSpPr>
        <p:spPr>
          <a:xfrm>
            <a:off x="4788024" y="481236"/>
            <a:ext cx="1944763" cy="523220"/>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RODRIGO</a:t>
            </a:r>
            <a:endParaRPr lang="es-E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8" name="7 CuadroTexto"/>
          <p:cNvSpPr txBox="1"/>
          <p:nvPr/>
        </p:nvSpPr>
        <p:spPr>
          <a:xfrm>
            <a:off x="323528"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Rodrigo (o </a:t>
            </a:r>
            <a:r>
              <a:rPr lang="es-ES" i="1" dirty="0" err="1" smtClean="0">
                <a:effectLst>
                  <a:glow rad="101600">
                    <a:srgbClr val="C00000">
                      <a:alpha val="60000"/>
                    </a:srgbClr>
                  </a:glow>
                  <a:outerShdw blurRad="38100" dist="38100" dir="2700000" algn="tl">
                    <a:srgbClr val="000000">
                      <a:alpha val="43137"/>
                    </a:srgbClr>
                  </a:outerShdw>
                </a:effectLst>
              </a:rPr>
              <a:t>Roderico</a:t>
            </a:r>
            <a:r>
              <a:rPr lang="es-ES" i="1" dirty="0" smtClean="0">
                <a:effectLst>
                  <a:glow rad="101600">
                    <a:srgbClr val="C00000">
                      <a:alpha val="60000"/>
                    </a:srgbClr>
                  </a:glow>
                  <a:outerShdw blurRad="38100" dist="38100" dir="2700000" algn="tl">
                    <a:srgbClr val="000000">
                      <a:alpha val="43137"/>
                    </a:srgbClr>
                  </a:outerShdw>
                </a:effectLst>
              </a:rPr>
              <a:t>) fue el último rey visigodo en Hispania, gobernando entre 710 y 711. Ascendió al trono tras una disputa sucesoria tras la muerte de </a:t>
            </a:r>
            <a:r>
              <a:rPr lang="es-ES" i="1" dirty="0" err="1" smtClean="0">
                <a:effectLst>
                  <a:glow rad="101600">
                    <a:srgbClr val="C00000">
                      <a:alpha val="60000"/>
                    </a:srgbClr>
                  </a:glow>
                  <a:outerShdw blurRad="38100" dist="38100" dir="2700000" algn="tl">
                    <a:srgbClr val="000000">
                      <a:alpha val="43137"/>
                    </a:srgbClr>
                  </a:outerShdw>
                </a:effectLst>
              </a:rPr>
              <a:t>Witiza</a:t>
            </a:r>
            <a:r>
              <a:rPr lang="es-ES" i="1" dirty="0" smtClean="0">
                <a:effectLst>
                  <a:glow rad="101600">
                    <a:srgbClr val="C00000">
                      <a:alpha val="60000"/>
                    </a:srgbClr>
                  </a:glow>
                  <a:outerShdw blurRad="38100" dist="38100" dir="2700000" algn="tl">
                    <a:srgbClr val="000000">
                      <a:alpha val="43137"/>
                    </a:srgbClr>
                  </a:outerShdw>
                </a:effectLst>
              </a:rPr>
              <a:t> y es famoso por su derrota en la batalla de Guadalete (711) frente a los invasores musulmanes, marcando el fin del reino visigodo y el inicio de la conquista islámica.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9000">
        <p15:prstTrans prst="pageCurlDoub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7" presetClass="exit" presetSubtype="8" fill="hold" nodeType="withEffect">
                                  <p:stCondLst>
                                    <p:cond delay="0"/>
                                  </p:stCondLst>
                                  <p:childTnLst>
                                    <p:anim calcmode="lin" valueType="num">
                                      <p:cBhvr>
                                        <p:cTn id="14" dur="5000"/>
                                        <p:tgtEl>
                                          <p:spTgt spid="5"/>
                                        </p:tgtEl>
                                        <p:attrNameLst>
                                          <p:attrName>ppt_x</p:attrName>
                                        </p:attrNameLst>
                                      </p:cBhvr>
                                      <p:tavLst>
                                        <p:tav tm="0">
                                          <p:val>
                                            <p:strVal val="ppt_x"/>
                                          </p:val>
                                        </p:tav>
                                        <p:tav tm="100000">
                                          <p:val>
                                            <p:strVal val="ppt_x-ppt_w/2"/>
                                          </p:val>
                                        </p:tav>
                                      </p:tavLst>
                                    </p:anim>
                                    <p:anim calcmode="lin" valueType="num">
                                      <p:cBhvr>
                                        <p:cTn id="15" dur="5000"/>
                                        <p:tgtEl>
                                          <p:spTgt spid="5"/>
                                        </p:tgtEl>
                                        <p:attrNameLst>
                                          <p:attrName>ppt_y</p:attrName>
                                        </p:attrNameLst>
                                      </p:cBhvr>
                                      <p:tavLst>
                                        <p:tav tm="0">
                                          <p:val>
                                            <p:strVal val="ppt_y"/>
                                          </p:val>
                                        </p:tav>
                                        <p:tav tm="100000">
                                          <p:val>
                                            <p:strVal val="ppt_y"/>
                                          </p:val>
                                        </p:tav>
                                      </p:tavLst>
                                    </p:anim>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17" presetClass="exit" presetSubtype="2" fill="hold" nodeType="withEffect">
                                  <p:stCondLst>
                                    <p:cond delay="0"/>
                                  </p:stCondLst>
                                  <p:childTnLst>
                                    <p:anim calcmode="lin" valueType="num">
                                      <p:cBhvr>
                                        <p:cTn id="23" dur="5000"/>
                                        <p:tgtEl>
                                          <p:spTgt spid="6"/>
                                        </p:tgtEl>
                                        <p:attrNameLst>
                                          <p:attrName>ppt_x</p:attrName>
                                        </p:attrNameLst>
                                      </p:cBhvr>
                                      <p:tavLst>
                                        <p:tav tm="0">
                                          <p:val>
                                            <p:strVal val="ppt_x"/>
                                          </p:val>
                                        </p:tav>
                                        <p:tav tm="100000">
                                          <p:val>
                                            <p:strVal val="ppt_x+ppt_w/2"/>
                                          </p:val>
                                        </p:tav>
                                      </p:tavLst>
                                    </p:anim>
                                    <p:anim calcmode="lin" valueType="num">
                                      <p:cBhvr>
                                        <p:cTn id="24" dur="5000"/>
                                        <p:tgtEl>
                                          <p:spTgt spid="6"/>
                                        </p:tgtEl>
                                        <p:attrNameLst>
                                          <p:attrName>ppt_y</p:attrName>
                                        </p:attrNameLst>
                                      </p:cBhvr>
                                      <p:tavLst>
                                        <p:tav tm="0">
                                          <p:val>
                                            <p:strVal val="ppt_y"/>
                                          </p:val>
                                        </p:tav>
                                        <p:tav tm="100000">
                                          <p:val>
                                            <p:strVal val="ppt_y"/>
                                          </p:val>
                                        </p:tav>
                                      </p:tavLst>
                                    </p:anim>
                                    <p:anim calcmode="lin" valueType="num">
                                      <p:cBhvr>
                                        <p:cTn id="25" dur="5000"/>
                                        <p:tgtEl>
                                          <p:spTgt spid="6"/>
                                        </p:tgtEl>
                                        <p:attrNameLst>
                                          <p:attrName>ppt_w</p:attrName>
                                        </p:attrNameLst>
                                      </p:cBhvr>
                                      <p:tavLst>
                                        <p:tav tm="0">
                                          <p:val>
                                            <p:strVal val="ppt_w"/>
                                          </p:val>
                                        </p:tav>
                                        <p:tav tm="100000">
                                          <p:val>
                                            <p:fltVal val="0"/>
                                          </p:val>
                                        </p:tav>
                                      </p:tavLst>
                                    </p:anim>
                                    <p:anim calcmode="lin" valueType="num">
                                      <p:cBhvr>
                                        <p:cTn id="26" dur="5000"/>
                                        <p:tgtEl>
                                          <p:spTgt spid="6"/>
                                        </p:tgtEl>
                                        <p:attrNameLst>
                                          <p:attrName>ppt_h</p:attrName>
                                        </p:attrNameLst>
                                      </p:cBhvr>
                                      <p:tavLst>
                                        <p:tav tm="0">
                                          <p:val>
                                            <p:strVal val="ppt_h"/>
                                          </p:val>
                                        </p:tav>
                                        <p:tav tm="100000">
                                          <p:val>
                                            <p:strVal val="ppt_h"/>
                                          </p:val>
                                        </p:tav>
                                      </p:tavLst>
                                    </p:anim>
                                    <p:set>
                                      <p:cBhvr>
                                        <p:cTn id="27" dur="1" fill="hold">
                                          <p:stCondLst>
                                            <p:cond delay="4999"/>
                                          </p:stCondLst>
                                        </p:cTn>
                                        <p:tgtEl>
                                          <p:spTgt spid="6"/>
                                        </p:tgtEl>
                                        <p:attrNameLst>
                                          <p:attrName>style.visibility</p:attrName>
                                        </p:attrNameLst>
                                      </p:cBhvr>
                                      <p:to>
                                        <p:strVal val="hidden"/>
                                      </p:to>
                                    </p:set>
                                  </p:childTnLst>
                                </p:cTn>
                              </p:par>
                              <p:par>
                                <p:cTn id="28" presetID="6" presetClass="exit" presetSubtype="32" fill="hold" nodeType="withEffect">
                                  <p:stCondLst>
                                    <p:cond delay="0"/>
                                  </p:stCondLst>
                                  <p:childTnLst>
                                    <p:animEffect transition="out" filter="circle(out)">
                                      <p:cBhvr>
                                        <p:cTn id="29" dur="5000"/>
                                        <p:tgtEl>
                                          <p:spTgt spid="6"/>
                                        </p:tgtEl>
                                      </p:cBhvr>
                                    </p:animEffect>
                                    <p:set>
                                      <p:cBhvr>
                                        <p:cTn id="30" dur="1" fill="hold">
                                          <p:stCondLst>
                                            <p:cond delay="4999"/>
                                          </p:stCondLst>
                                        </p:cTn>
                                        <p:tgtEl>
                                          <p:spTgt spid="6"/>
                                        </p:tgtEl>
                                        <p:attrNameLst>
                                          <p:attrName>style.visibility</p:attrName>
                                        </p:attrNameLst>
                                      </p:cBhvr>
                                      <p:to>
                                        <p:strVal val="hidden"/>
                                      </p:to>
                                    </p:set>
                                  </p:childTnLst>
                                </p:cTn>
                              </p:par>
                            </p:childTnLst>
                          </p:cTn>
                        </p:par>
                        <p:par>
                          <p:cTn id="31" fill="hold">
                            <p:stCondLst>
                              <p:cond delay="5000"/>
                            </p:stCondLst>
                            <p:childTnLst>
                              <p:par>
                                <p:cTn id="32" presetID="23" presetClass="entr" presetSubtype="16"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childTnLst>
                                </p:cTn>
                              </p:par>
                            </p:childTnLst>
                          </p:cTn>
                        </p:par>
                        <p:par>
                          <p:cTn id="36" fill="hold">
                            <p:stCondLst>
                              <p:cond delay="7000"/>
                            </p:stCondLst>
                            <p:childTnLst>
                              <p:par>
                                <p:cTn id="37" presetID="40" presetClass="entr" presetSubtype="0" fill="hold" grpId="0" nodeType="afterEffect">
                                  <p:stCondLst>
                                    <p:cond delay="50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7" name="Picture 33" descr="223138572_b4e0c2e697_om1"/>
          <p:cNvPicPr>
            <a:picLocks noChangeAspect="1" noChangeArrowheads="1"/>
          </p:cNvPicPr>
          <p:nvPr/>
        </p:nvPicPr>
        <p:blipFill>
          <a:blip r:embed="rId2" cstate="print"/>
          <a:stretch>
            <a:fillRect/>
          </a:stretch>
        </p:blipFill>
        <p:spPr bwMode="auto">
          <a:xfrm>
            <a:off x="0" y="-382860"/>
            <a:ext cx="9144000" cy="6097860"/>
          </a:xfrm>
          <a:prstGeom prst="rect">
            <a:avLst/>
          </a:prstGeom>
          <a:noFill/>
          <a:ln w="9525">
            <a:noFill/>
            <a:miter lim="800000"/>
            <a:headEnd/>
            <a:tailEnd/>
          </a:ln>
        </p:spPr>
      </p:pic>
      <p:pic>
        <p:nvPicPr>
          <p:cNvPr id="6179" name="Picture 35" descr="0520m"/>
          <p:cNvPicPr>
            <a:picLocks noChangeAspect="1" noChangeArrowheads="1"/>
          </p:cNvPicPr>
          <p:nvPr/>
        </p:nvPicPr>
        <p:blipFill>
          <a:blip r:embed="rId2" cstate="print"/>
          <a:stretch>
            <a:fillRect/>
          </a:stretch>
        </p:blipFill>
        <p:spPr bwMode="auto">
          <a:xfrm>
            <a:off x="0" y="-382860"/>
            <a:ext cx="9144000" cy="6097860"/>
          </a:xfrm>
          <a:prstGeom prst="rect">
            <a:avLst/>
          </a:prstGeom>
          <a:noFill/>
          <a:ln w="9525">
            <a:noFill/>
            <a:miter lim="800000"/>
            <a:headEnd/>
            <a:tailEnd/>
          </a:ln>
        </p:spPr>
      </p:pic>
      <p:sp>
        <p:nvSpPr>
          <p:cNvPr id="4" name="3 CuadroTexto"/>
          <p:cNvSpPr txBox="1"/>
          <p:nvPr/>
        </p:nvSpPr>
        <p:spPr>
          <a:xfrm>
            <a:off x="395536" y="4657700"/>
            <a:ext cx="820891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Batalla de Guadalete (711):</a:t>
            </a:r>
            <a:r>
              <a:rPr lang="es-ES" i="1" dirty="0" smtClean="0">
                <a:effectLst>
                  <a:glow rad="101600">
                    <a:srgbClr val="C00000">
                      <a:alpha val="60000"/>
                    </a:srgbClr>
                  </a:glow>
                  <a:outerShdw blurRad="38100" dist="38100" dir="2700000" algn="tl">
                    <a:srgbClr val="000000">
                      <a:alpha val="43137"/>
                    </a:srgbClr>
                  </a:outerShdw>
                </a:effectLst>
              </a:rPr>
              <a:t> Rodrigo se enfrentó al ejército de </a:t>
            </a:r>
            <a:r>
              <a:rPr lang="es-ES" i="1" dirty="0" err="1" smtClean="0">
                <a:effectLst>
                  <a:glow rad="101600">
                    <a:srgbClr val="C00000">
                      <a:alpha val="60000"/>
                    </a:srgbClr>
                  </a:glow>
                  <a:outerShdw blurRad="38100" dist="38100" dir="2700000" algn="tl">
                    <a:srgbClr val="000000">
                      <a:alpha val="43137"/>
                    </a:srgbClr>
                  </a:outerShdw>
                </a:effectLst>
              </a:rPr>
              <a:t>Táriq</a:t>
            </a:r>
            <a:r>
              <a:rPr lang="es-ES" i="1" dirty="0" smtClean="0">
                <a:effectLst>
                  <a:glow rad="101600">
                    <a:srgbClr val="C00000">
                      <a:alpha val="60000"/>
                    </a:srgbClr>
                  </a:glow>
                  <a:outerShdw blurRad="38100" dist="38100" dir="2700000" algn="tl">
                    <a:srgbClr val="000000">
                      <a:alpha val="43137"/>
                    </a:srgbClr>
                  </a:outerShdw>
                </a:effectLst>
              </a:rPr>
              <a:t> ibn </a:t>
            </a:r>
            <a:r>
              <a:rPr lang="es-ES" i="1" dirty="0" err="1" smtClean="0">
                <a:effectLst>
                  <a:glow rad="101600">
                    <a:srgbClr val="C00000">
                      <a:alpha val="60000"/>
                    </a:srgbClr>
                  </a:glow>
                  <a:outerShdw blurRad="38100" dist="38100" dir="2700000" algn="tl">
                    <a:srgbClr val="000000">
                      <a:alpha val="43137"/>
                    </a:srgbClr>
                  </a:outerShdw>
                </a:effectLst>
              </a:rPr>
              <a:t>Ziyad</a:t>
            </a:r>
            <a:r>
              <a:rPr lang="es-ES" i="1" dirty="0" smtClean="0">
                <a:effectLst>
                  <a:glow rad="101600">
                    <a:srgbClr val="C00000">
                      <a:alpha val="60000"/>
                    </a:srgbClr>
                  </a:glow>
                  <a:outerShdw blurRad="38100" dist="38100" dir="2700000" algn="tl">
                    <a:srgbClr val="000000">
                      <a:alpha val="43137"/>
                    </a:srgbClr>
                  </a:outerShdw>
                </a:effectLst>
              </a:rPr>
              <a:t> en el sur de la península. Según la tradición y crónicas, fue traicionado por los partidarios de la facción rival (los </a:t>
            </a:r>
            <a:r>
              <a:rPr lang="es-ES" i="1" dirty="0" err="1" smtClean="0">
                <a:effectLst>
                  <a:glow rad="101600">
                    <a:srgbClr val="C00000">
                      <a:alpha val="60000"/>
                    </a:srgbClr>
                  </a:glow>
                  <a:outerShdw blurRad="38100" dist="38100" dir="2700000" algn="tl">
                    <a:srgbClr val="000000">
                      <a:alpha val="43137"/>
                    </a:srgbClr>
                  </a:outerShdw>
                </a:effectLst>
              </a:rPr>
              <a:t>witizanos</a:t>
            </a:r>
            <a:r>
              <a:rPr lang="es-ES" i="1" dirty="0" smtClean="0">
                <a:effectLst>
                  <a:glow rad="101600">
                    <a:srgbClr val="C00000">
                      <a:alpha val="60000"/>
                    </a:srgbClr>
                  </a:glow>
                  <a:outerShdw blurRad="38100" dist="38100" dir="2700000" algn="tl">
                    <a:srgbClr val="000000">
                      <a:alpha val="43137"/>
                    </a:srgbClr>
                  </a:outerShdw>
                </a:effectLst>
              </a:rPr>
              <a:t>), lo que llevó a su derrota.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pageCurlDoub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177"/>
                                        </p:tgtEl>
                                        <p:attrNameLst>
                                          <p:attrName>ppt_w</p:attrName>
                                        </p:attrNameLst>
                                      </p:cBhvr>
                                      <p:tavLst>
                                        <p:tav tm="0">
                                          <p:val>
                                            <p:strVal val="ppt_w"/>
                                          </p:val>
                                        </p:tav>
                                        <p:tav tm="100000">
                                          <p:val>
                                            <p:fltVal val="0"/>
                                          </p:val>
                                        </p:tav>
                                      </p:tavLst>
                                    </p:anim>
                                    <p:anim calcmode="lin" valueType="num">
                                      <p:cBhvr>
                                        <p:cTn id="7" dur="5000"/>
                                        <p:tgtEl>
                                          <p:spTgt spid="6177"/>
                                        </p:tgtEl>
                                        <p:attrNameLst>
                                          <p:attrName>ppt_h</p:attrName>
                                        </p:attrNameLst>
                                      </p:cBhvr>
                                      <p:tavLst>
                                        <p:tav tm="0">
                                          <p:val>
                                            <p:strVal val="ppt_h"/>
                                          </p:val>
                                        </p:tav>
                                        <p:tav tm="100000">
                                          <p:val>
                                            <p:strVal val="ppt_h"/>
                                          </p:val>
                                        </p:tav>
                                      </p:tavLst>
                                    </p:anim>
                                    <p:set>
                                      <p:cBhvr>
                                        <p:cTn id="8" dur="1" fill="hold">
                                          <p:stCondLst>
                                            <p:cond delay="4999"/>
                                          </p:stCondLst>
                                        </p:cTn>
                                        <p:tgtEl>
                                          <p:spTgt spid="6177"/>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6179"/>
                                        </p:tgtEl>
                                        <p:attrNameLst>
                                          <p:attrName>style.visibility</p:attrName>
                                        </p:attrNameLst>
                                      </p:cBhvr>
                                      <p:to>
                                        <p:strVal val="visible"/>
                                      </p:to>
                                    </p:set>
                                    <p:anim calcmode="lin" valueType="num">
                                      <p:cBhvr>
                                        <p:cTn id="11" dur="5000" fill="hold"/>
                                        <p:tgtEl>
                                          <p:spTgt spid="6179"/>
                                        </p:tgtEl>
                                        <p:attrNameLst>
                                          <p:attrName>ppt_w</p:attrName>
                                        </p:attrNameLst>
                                      </p:cBhvr>
                                      <p:tavLst>
                                        <p:tav tm="0">
                                          <p:val>
                                            <p:fltVal val="0"/>
                                          </p:val>
                                        </p:tav>
                                        <p:tav tm="100000">
                                          <p:val>
                                            <p:strVal val="#ppt_w"/>
                                          </p:val>
                                        </p:tav>
                                      </p:tavLst>
                                    </p:anim>
                                    <p:anim calcmode="lin" valueType="num">
                                      <p:cBhvr>
                                        <p:cTn id="12" dur="5000" fill="hold"/>
                                        <p:tgtEl>
                                          <p:spTgt spid="6179"/>
                                        </p:tgtEl>
                                        <p:attrNameLst>
                                          <p:attrName>ppt_h</p:attrName>
                                        </p:attrNameLst>
                                      </p:cBhvr>
                                      <p:tavLst>
                                        <p:tav tm="0">
                                          <p:val>
                                            <p:strVal val="#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179"/>
                                        </p:tgtEl>
                                        <p:attrNameLst>
                                          <p:attrName>style.visibility</p:attrName>
                                        </p:attrNameLst>
                                      </p:cBhvr>
                                      <p:to>
                                        <p:strVal val="visible"/>
                                      </p:to>
                                    </p:set>
                                    <p:animEffect transition="in" filter="diamond(in)">
                                      <p:cBhvr>
                                        <p:cTn id="15" dur="5000"/>
                                        <p:tgtEl>
                                          <p:spTgt spid="6179"/>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Junior_GT.jpg"/>
          <p:cNvPicPr>
            <a:picLocks noChangeAspect="1"/>
          </p:cNvPicPr>
          <p:nvPr/>
        </p:nvPicPr>
        <p:blipFill>
          <a:blip r:embed="rId2" cstate="print"/>
          <a:stretch>
            <a:fillRect/>
          </a:stretch>
        </p:blipFill>
        <p:spPr bwMode="auto">
          <a:xfrm>
            <a:off x="0" y="0"/>
            <a:ext cx="9143999" cy="6025852"/>
          </a:xfrm>
          <a:prstGeom prst="rect">
            <a:avLst/>
          </a:prstGeom>
          <a:noFill/>
          <a:ln w="9525">
            <a:noFill/>
            <a:miter lim="800000"/>
            <a:headEnd/>
            <a:tailEnd/>
          </a:ln>
        </p:spPr>
      </p:pic>
      <p:pic>
        <p:nvPicPr>
          <p:cNvPr id="5" name="4 Imagen" descr="1024px-Junior_GT.jpg"/>
          <p:cNvPicPr>
            <a:picLocks noChangeAspect="1"/>
          </p:cNvPicPr>
          <p:nvPr/>
        </p:nvPicPr>
        <p:blipFill>
          <a:blip r:embed="rId2" cstate="print"/>
          <a:stretch>
            <a:fillRect/>
          </a:stretch>
        </p:blipFill>
        <p:spPr bwMode="auto">
          <a:xfrm>
            <a:off x="0" y="0"/>
            <a:ext cx="9143999" cy="6025852"/>
          </a:xfrm>
          <a:prstGeom prst="rect">
            <a:avLst/>
          </a:prstGeom>
          <a:noFill/>
          <a:ln w="9525">
            <a:noFill/>
            <a:miter lim="800000"/>
            <a:headEnd/>
            <a:tailEnd/>
          </a:ln>
        </p:spPr>
      </p:pic>
      <p:sp>
        <p:nvSpPr>
          <p:cNvPr id="7" name="6 CuadroTexto"/>
          <p:cNvSpPr txBox="1"/>
          <p:nvPr/>
        </p:nvSpPr>
        <p:spPr>
          <a:xfrm>
            <a:off x="82758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desconoce el paradero exacto de su cuerpo tras la batalla, lo que ha generado múltiples leyendas. Se considera el fin de la monarquía visigoda, aunque la resistencia continuó brevemente con otros líderes.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5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011_4_21_nakagaw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179512" y="3793604"/>
            <a:ext cx="8712968"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batalla se libró cerca de la antigua localidad de Laca, en la calzada romana de Cádiz a Sevilla. La tradición islámica afirma que el rey Rodrigo murió en su huida al intentar cruzar a caballo un riachuelo, aunque su cadáver no se habría encontrado.</a:t>
            </a:r>
          </a:p>
          <a:p>
            <a:r>
              <a:rPr lang="es-ES" i="1" dirty="0" smtClean="0">
                <a:effectLst>
                  <a:glow rad="101600">
                    <a:srgbClr val="C00000">
                      <a:alpha val="60000"/>
                    </a:srgbClr>
                  </a:glow>
                  <a:outerShdw blurRad="38100" dist="38100" dir="2700000" algn="tl">
                    <a:srgbClr val="000000">
                      <a:alpha val="43137"/>
                    </a:srgbClr>
                  </a:outerShdw>
                </a:effectLst>
              </a:rPr>
              <a:t>Una vez acabada la batalla de Guadalete, Rodrigo desaparece de las </a:t>
            </a:r>
            <a:r>
              <a:rPr lang="es-ES" i="1" dirty="0" smtClean="0">
                <a:effectLst>
                  <a:glow rad="101600">
                    <a:srgbClr val="C00000">
                      <a:alpha val="60000"/>
                    </a:srgbClr>
                  </a:glow>
                  <a:outerShdw blurRad="38100" dist="38100" dir="2700000" algn="tl">
                    <a:srgbClr val="000000">
                      <a:alpha val="43137"/>
                    </a:srgbClr>
                  </a:outerShdw>
                </a:effectLst>
              </a:rPr>
              <a:t>crónicas, </a:t>
            </a:r>
            <a:r>
              <a:rPr lang="es-ES" i="1" dirty="0" smtClean="0">
                <a:effectLst>
                  <a:glow rad="101600">
                    <a:srgbClr val="C00000">
                      <a:alpha val="60000"/>
                    </a:srgbClr>
                  </a:glow>
                  <a:outerShdw blurRad="38100" dist="38100" dir="2700000" algn="tl">
                    <a:srgbClr val="000000">
                      <a:alpha val="43137"/>
                    </a:srgbClr>
                  </a:outerShdw>
                </a:effectLst>
              </a:rPr>
              <a:t>se ignora si falleció en combate o después, pero desde luego no volvió a presentar una nueva batalla ante la invasión musulmana.  </a:t>
            </a:r>
          </a:p>
        </p:txBody>
      </p:sp>
    </p:spTree>
  </p:cSld>
  <p:clrMapOvr>
    <a:masterClrMapping/>
  </p:clrMapOvr>
  <mc:AlternateContent xmlns:mc="http://schemas.openxmlformats.org/markup-compatibility/2006">
    <mc:Choice xmlns:p14="http://schemas.microsoft.com/office/powerpoint/2010/main" Requires="p14">
      <p:transition spd="slow" p14:dur="3500" advTm="50000">
        <p14:vortex dir="r"/>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ppt_w+.3"/>
                                          </p:val>
                                        </p:tav>
                                        <p:tav tm="100000">
                                          <p:val>
                                            <p:strVal val="#ppt_w"/>
                                          </p:val>
                                        </p:tav>
                                      </p:tavLst>
                                    </p:anim>
                                    <p:anim calcmode="lin" valueType="num">
                                      <p:cBhvr>
                                        <p:cTn id="14" dur="5000" fill="hold"/>
                                        <p:tgtEl>
                                          <p:spTgt spid="6"/>
                                        </p:tgtEl>
                                        <p:attrNameLst>
                                          <p:attrName>ppt_h</p:attrName>
                                        </p:attrNameLst>
                                      </p:cBhvr>
                                      <p:tavLst>
                                        <p:tav tm="0">
                                          <p:val>
                                            <p:strVal val="#ppt_h"/>
                                          </p:val>
                                        </p:tav>
                                        <p:tav tm="100000">
                                          <p:val>
                                            <p:strVal val="#ppt_h"/>
                                          </p:val>
                                        </p:tav>
                                      </p:tavLst>
                                    </p:anim>
                                    <p:animEffect transition="in" filter="fade">
                                      <p:cBhvr>
                                        <p:cTn id="15" dur="5000"/>
                                        <p:tgtEl>
                                          <p:spTgt spid="6"/>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664" y="0"/>
            <a:ext cx="6119812" cy="684113"/>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267744" y="841276"/>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763688" y="1777380"/>
            <a:ext cx="6840760" cy="504056"/>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La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carta</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al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soldado</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Nick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Glennie</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835696" y="2353444"/>
            <a:ext cx="5471989" cy="59943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Los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gavilanes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763688" y="3001516"/>
            <a:ext cx="4896544" cy="660400"/>
          </a:xfrm>
          <a:prstGeom prst="rect">
            <a:avLst/>
          </a:prstGeom>
        </p:spPr>
        <p:txBody>
          <a:bodyPr wrap="none" fromWordArt="1">
            <a:prstTxWarp prst="textInflateTop">
              <a:avLst>
                <a:gd name="adj" fmla="val 3191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Recaredo</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69641" name="WordArt 9"/>
          <p:cNvSpPr>
            <a:spLocks noChangeArrowheads="1" noChangeShapeType="1" noTextEdit="1"/>
          </p:cNvSpPr>
          <p:nvPr/>
        </p:nvSpPr>
        <p:spPr bwMode="auto">
          <a:xfrm>
            <a:off x="1763688" y="3793604"/>
            <a:ext cx="5616624" cy="72008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9900"/>
                </a:solidFill>
                <a:effectLst>
                  <a:prstShdw prst="shdw17" dist="17961" dir="2700000">
                    <a:srgbClr val="995C00"/>
                  </a:prstShdw>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Provincias de la paz </a:t>
            </a:r>
            <a:endPar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1835696" y="4729708"/>
            <a:ext cx="5040610" cy="504056"/>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Ego Rodrigo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Effect transition="in" filter="fade">
                                      <p:cBhvr>
                                        <p:cTn id="13" dur="2000"/>
                                        <p:tgtEl>
                                          <p:spTgt spid="62467"/>
                                        </p:tgtEl>
                                      </p:cBhvr>
                                    </p:animEffect>
                                    <p:anim calcmode="lin" valueType="num">
                                      <p:cBhvr>
                                        <p:cTn id="14" dur="2000" fill="hold"/>
                                        <p:tgtEl>
                                          <p:spTgt spid="62467"/>
                                        </p:tgtEl>
                                        <p:attrNameLst>
                                          <p:attrName>ppt_x</p:attrName>
                                        </p:attrNameLst>
                                      </p:cBhvr>
                                      <p:tavLst>
                                        <p:tav tm="0">
                                          <p:val>
                                            <p:strVal val="#ppt_x"/>
                                          </p:val>
                                        </p:tav>
                                        <p:tav tm="100000">
                                          <p:val>
                                            <p:strVal val="#ppt_x"/>
                                          </p:val>
                                        </p:tav>
                                      </p:tavLst>
                                    </p:anim>
                                    <p:anim calcmode="lin" valueType="num">
                                      <p:cBhvr>
                                        <p:cTn id="15" dur="2000" fill="hold"/>
                                        <p:tgtEl>
                                          <p:spTgt spid="62467"/>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42" presetClass="entr" presetSubtype="0" fill="hold" nodeType="afterEffect">
                                  <p:stCondLst>
                                    <p:cond delay="500"/>
                                  </p:stCondLst>
                                  <p:childTnLst>
                                    <p:set>
                                      <p:cBhvr>
                                        <p:cTn id="18" dur="1" fill="hold">
                                          <p:stCondLst>
                                            <p:cond delay="0"/>
                                          </p:stCondLst>
                                        </p:cTn>
                                        <p:tgtEl>
                                          <p:spTgt spid="62468"/>
                                        </p:tgtEl>
                                        <p:attrNameLst>
                                          <p:attrName>style.visibility</p:attrName>
                                        </p:attrNameLst>
                                      </p:cBhvr>
                                      <p:to>
                                        <p:strVal val="visible"/>
                                      </p:to>
                                    </p:set>
                                    <p:animEffect transition="in" filter="fade">
                                      <p:cBhvr>
                                        <p:cTn id="19" dur="2000"/>
                                        <p:tgtEl>
                                          <p:spTgt spid="62468"/>
                                        </p:tgtEl>
                                      </p:cBhvr>
                                    </p:animEffect>
                                    <p:anim calcmode="lin" valueType="num">
                                      <p:cBhvr>
                                        <p:cTn id="20" dur="2000" fill="hold"/>
                                        <p:tgtEl>
                                          <p:spTgt spid="62468"/>
                                        </p:tgtEl>
                                        <p:attrNameLst>
                                          <p:attrName>ppt_x</p:attrName>
                                        </p:attrNameLst>
                                      </p:cBhvr>
                                      <p:tavLst>
                                        <p:tav tm="0">
                                          <p:val>
                                            <p:strVal val="#ppt_x"/>
                                          </p:val>
                                        </p:tav>
                                        <p:tav tm="100000">
                                          <p:val>
                                            <p:strVal val="#ppt_x"/>
                                          </p:val>
                                        </p:tav>
                                      </p:tavLst>
                                    </p:anim>
                                    <p:anim calcmode="lin" valueType="num">
                                      <p:cBhvr>
                                        <p:cTn id="21" dur="2000" fill="hold"/>
                                        <p:tgtEl>
                                          <p:spTgt spid="62468"/>
                                        </p:tgtEl>
                                        <p:attrNameLst>
                                          <p:attrName>ppt_y</p:attrName>
                                        </p:attrNameLst>
                                      </p:cBhvr>
                                      <p:tavLst>
                                        <p:tav tm="0">
                                          <p:val>
                                            <p:strVal val="#ppt_y+.1"/>
                                          </p:val>
                                        </p:tav>
                                        <p:tav tm="100000">
                                          <p:val>
                                            <p:strVal val="#ppt_y"/>
                                          </p:val>
                                        </p:tav>
                                      </p:tavLst>
                                    </p:anim>
                                  </p:childTnLst>
                                </p:cTn>
                              </p:par>
                            </p:childTnLst>
                          </p:cTn>
                        </p:par>
                        <p:par>
                          <p:cTn id="22" fill="hold">
                            <p:stCondLst>
                              <p:cond delay="7000"/>
                            </p:stCondLst>
                            <p:childTnLst>
                              <p:par>
                                <p:cTn id="23" presetID="42" presetClass="entr" presetSubtype="0" fill="hold" nodeType="afterEffect">
                                  <p:stCondLst>
                                    <p:cond delay="500"/>
                                  </p:stCondLst>
                                  <p:childTnLst>
                                    <p:set>
                                      <p:cBhvr>
                                        <p:cTn id="24" dur="1" fill="hold">
                                          <p:stCondLst>
                                            <p:cond delay="0"/>
                                          </p:stCondLst>
                                        </p:cTn>
                                        <p:tgtEl>
                                          <p:spTgt spid="62469"/>
                                        </p:tgtEl>
                                        <p:attrNameLst>
                                          <p:attrName>style.visibility</p:attrName>
                                        </p:attrNameLst>
                                      </p:cBhvr>
                                      <p:to>
                                        <p:strVal val="visible"/>
                                      </p:to>
                                    </p:set>
                                    <p:animEffect transition="in" filter="fade">
                                      <p:cBhvr>
                                        <p:cTn id="25" dur="2000"/>
                                        <p:tgtEl>
                                          <p:spTgt spid="62469"/>
                                        </p:tgtEl>
                                      </p:cBhvr>
                                    </p:animEffect>
                                    <p:anim calcmode="lin" valueType="num">
                                      <p:cBhvr>
                                        <p:cTn id="26" dur="2000" fill="hold"/>
                                        <p:tgtEl>
                                          <p:spTgt spid="62469"/>
                                        </p:tgtEl>
                                        <p:attrNameLst>
                                          <p:attrName>ppt_x</p:attrName>
                                        </p:attrNameLst>
                                      </p:cBhvr>
                                      <p:tavLst>
                                        <p:tav tm="0">
                                          <p:val>
                                            <p:strVal val="#ppt_x"/>
                                          </p:val>
                                        </p:tav>
                                        <p:tav tm="100000">
                                          <p:val>
                                            <p:strVal val="#ppt_x"/>
                                          </p:val>
                                        </p:tav>
                                      </p:tavLst>
                                    </p:anim>
                                    <p:anim calcmode="lin" valueType="num">
                                      <p:cBhvr>
                                        <p:cTn id="27" dur="2000" fill="hold"/>
                                        <p:tgtEl>
                                          <p:spTgt spid="62469"/>
                                        </p:tgtEl>
                                        <p:attrNameLst>
                                          <p:attrName>ppt_y</p:attrName>
                                        </p:attrNameLst>
                                      </p:cBhvr>
                                      <p:tavLst>
                                        <p:tav tm="0">
                                          <p:val>
                                            <p:strVal val="#ppt_y+.1"/>
                                          </p:val>
                                        </p:tav>
                                        <p:tav tm="100000">
                                          <p:val>
                                            <p:strVal val="#ppt_y"/>
                                          </p:val>
                                        </p:tav>
                                      </p:tavLst>
                                    </p:anim>
                                  </p:childTnLst>
                                </p:cTn>
                              </p:par>
                            </p:childTnLst>
                          </p:cTn>
                        </p:par>
                        <p:par>
                          <p:cTn id="28" fill="hold">
                            <p:stCondLst>
                              <p:cond delay="9500"/>
                            </p:stCondLst>
                            <p:childTnLst>
                              <p:par>
                                <p:cTn id="29" presetID="42" presetClass="entr" presetSubtype="0" fill="hold" nodeType="afterEffect">
                                  <p:stCondLst>
                                    <p:cond delay="500"/>
                                  </p:stCondLst>
                                  <p:childTnLst>
                                    <p:set>
                                      <p:cBhvr>
                                        <p:cTn id="30" dur="1" fill="hold">
                                          <p:stCondLst>
                                            <p:cond delay="0"/>
                                          </p:stCondLst>
                                        </p:cTn>
                                        <p:tgtEl>
                                          <p:spTgt spid="62470"/>
                                        </p:tgtEl>
                                        <p:attrNameLst>
                                          <p:attrName>style.visibility</p:attrName>
                                        </p:attrNameLst>
                                      </p:cBhvr>
                                      <p:to>
                                        <p:strVal val="visible"/>
                                      </p:to>
                                    </p:set>
                                    <p:animEffect transition="in" filter="fade">
                                      <p:cBhvr>
                                        <p:cTn id="31" dur="2000"/>
                                        <p:tgtEl>
                                          <p:spTgt spid="62470"/>
                                        </p:tgtEl>
                                      </p:cBhvr>
                                    </p:animEffect>
                                    <p:anim calcmode="lin" valueType="num">
                                      <p:cBhvr>
                                        <p:cTn id="32" dur="2000" fill="hold"/>
                                        <p:tgtEl>
                                          <p:spTgt spid="62470"/>
                                        </p:tgtEl>
                                        <p:attrNameLst>
                                          <p:attrName>ppt_x</p:attrName>
                                        </p:attrNameLst>
                                      </p:cBhvr>
                                      <p:tavLst>
                                        <p:tav tm="0">
                                          <p:val>
                                            <p:strVal val="#ppt_x"/>
                                          </p:val>
                                        </p:tav>
                                        <p:tav tm="100000">
                                          <p:val>
                                            <p:strVal val="#ppt_x"/>
                                          </p:val>
                                        </p:tav>
                                      </p:tavLst>
                                    </p:anim>
                                    <p:anim calcmode="lin" valueType="num">
                                      <p:cBhvr>
                                        <p:cTn id="33" dur="2000" fill="hold"/>
                                        <p:tgtEl>
                                          <p:spTgt spid="62470"/>
                                        </p:tgtEl>
                                        <p:attrNameLst>
                                          <p:attrName>ppt_y</p:attrName>
                                        </p:attrNameLst>
                                      </p:cBhvr>
                                      <p:tavLst>
                                        <p:tav tm="0">
                                          <p:val>
                                            <p:strVal val="#ppt_y+.1"/>
                                          </p:val>
                                        </p:tav>
                                        <p:tav tm="100000">
                                          <p:val>
                                            <p:strVal val="#ppt_y"/>
                                          </p:val>
                                        </p:tav>
                                      </p:tavLst>
                                    </p:anim>
                                  </p:childTnLst>
                                </p:cTn>
                              </p:par>
                            </p:childTnLst>
                          </p:cTn>
                        </p:par>
                        <p:par>
                          <p:cTn id="34" fill="hold">
                            <p:stCondLst>
                              <p:cond delay="12000"/>
                            </p:stCondLst>
                            <p:childTnLst>
                              <p:par>
                                <p:cTn id="35" presetID="42" presetClass="entr" presetSubtype="0" fill="hold" nodeType="afterEffect">
                                  <p:stCondLst>
                                    <p:cond delay="500"/>
                                  </p:stCondLst>
                                  <p:childTnLst>
                                    <p:set>
                                      <p:cBhvr>
                                        <p:cTn id="36" dur="1" fill="hold">
                                          <p:stCondLst>
                                            <p:cond delay="0"/>
                                          </p:stCondLst>
                                        </p:cTn>
                                        <p:tgtEl>
                                          <p:spTgt spid="69641"/>
                                        </p:tgtEl>
                                        <p:attrNameLst>
                                          <p:attrName>style.visibility</p:attrName>
                                        </p:attrNameLst>
                                      </p:cBhvr>
                                      <p:to>
                                        <p:strVal val="visible"/>
                                      </p:to>
                                    </p:set>
                                    <p:animEffect transition="in" filter="fade">
                                      <p:cBhvr>
                                        <p:cTn id="37" dur="2000"/>
                                        <p:tgtEl>
                                          <p:spTgt spid="69641"/>
                                        </p:tgtEl>
                                      </p:cBhvr>
                                    </p:animEffect>
                                    <p:anim calcmode="lin" valueType="num">
                                      <p:cBhvr>
                                        <p:cTn id="38" dur="2000" fill="hold"/>
                                        <p:tgtEl>
                                          <p:spTgt spid="69641"/>
                                        </p:tgtEl>
                                        <p:attrNameLst>
                                          <p:attrName>ppt_x</p:attrName>
                                        </p:attrNameLst>
                                      </p:cBhvr>
                                      <p:tavLst>
                                        <p:tav tm="0">
                                          <p:val>
                                            <p:strVal val="#ppt_x"/>
                                          </p:val>
                                        </p:tav>
                                        <p:tav tm="100000">
                                          <p:val>
                                            <p:strVal val="#ppt_x"/>
                                          </p:val>
                                        </p:tav>
                                      </p:tavLst>
                                    </p:anim>
                                    <p:anim calcmode="lin" valueType="num">
                                      <p:cBhvr>
                                        <p:cTn id="39" dur="2000" fill="hold"/>
                                        <p:tgtEl>
                                          <p:spTgt spid="69641"/>
                                        </p:tgtEl>
                                        <p:attrNameLst>
                                          <p:attrName>ppt_y</p:attrName>
                                        </p:attrNameLst>
                                      </p:cBhvr>
                                      <p:tavLst>
                                        <p:tav tm="0">
                                          <p:val>
                                            <p:strVal val="#ppt_y+.1"/>
                                          </p:val>
                                        </p:tav>
                                        <p:tav tm="100000">
                                          <p:val>
                                            <p:strVal val="#ppt_y"/>
                                          </p:val>
                                        </p:tav>
                                      </p:tavLst>
                                    </p:anim>
                                  </p:childTnLst>
                                </p:cTn>
                              </p:par>
                            </p:childTnLst>
                          </p:cTn>
                        </p:par>
                        <p:par>
                          <p:cTn id="40" fill="hold">
                            <p:stCondLst>
                              <p:cond delay="14500"/>
                            </p:stCondLst>
                            <p:childTnLst>
                              <p:par>
                                <p:cTn id="41" presetID="42" presetClass="entr" presetSubtype="0" fill="hold" nodeType="afterEffect">
                                  <p:stCondLst>
                                    <p:cond delay="50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2000"/>
                                        <p:tgtEl>
                                          <p:spTgt spid="8"/>
                                        </p:tgtEl>
                                      </p:cBhvr>
                                    </p:animEffect>
                                    <p:anim calcmode="lin" valueType="num">
                                      <p:cBhvr>
                                        <p:cTn id="44" dur="2000" fill="hold"/>
                                        <p:tgtEl>
                                          <p:spTgt spid="8"/>
                                        </p:tgtEl>
                                        <p:attrNameLst>
                                          <p:attrName>ppt_x</p:attrName>
                                        </p:attrNameLst>
                                      </p:cBhvr>
                                      <p:tavLst>
                                        <p:tav tm="0">
                                          <p:val>
                                            <p:strVal val="#ppt_x"/>
                                          </p:val>
                                        </p:tav>
                                        <p:tav tm="100000">
                                          <p:val>
                                            <p:strVal val="#ppt_x"/>
                                          </p:val>
                                        </p:tav>
                                      </p:tavLst>
                                    </p:anim>
                                    <p:anim calcmode="lin" valueType="num">
                                      <p:cBhvr>
                                        <p:cTn id="45"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00496867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4762</TotalTime>
  <Words>3673</Words>
  <Application>Microsoft Office PowerPoint</Application>
  <PresentationFormat>Presentación en pantalla (16:10)</PresentationFormat>
  <Paragraphs>97</Paragraphs>
  <Slides>59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59</vt:i4>
      </vt:variant>
    </vt:vector>
  </HeadingPairs>
  <TitlesOfParts>
    <vt:vector size="68"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407</cp:revision>
  <dcterms:created xsi:type="dcterms:W3CDTF">2013-09-24T23:00:48Z</dcterms:created>
  <dcterms:modified xsi:type="dcterms:W3CDTF">2026-03-02T13:31:18Z</dcterms:modified>
</cp:coreProperties>
</file>