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4"/>
  </p:notesMasterIdLst>
  <p:sldIdLst>
    <p:sldId id="352" r:id="rId3"/>
    <p:sldId id="354" r:id="rId4"/>
    <p:sldId id="298" r:id="rId5"/>
    <p:sldId id="277" r:id="rId6"/>
    <p:sldId id="355" r:id="rId7"/>
    <p:sldId id="356" r:id="rId8"/>
    <p:sldId id="337" r:id="rId9"/>
    <p:sldId id="281" r:id="rId10"/>
    <p:sldId id="299" r:id="rId11"/>
    <p:sldId id="293" r:id="rId12"/>
    <p:sldId id="294" r:id="rId13"/>
    <p:sldId id="300" r:id="rId14"/>
    <p:sldId id="328" r:id="rId15"/>
    <p:sldId id="302" r:id="rId16"/>
    <p:sldId id="329" r:id="rId17"/>
    <p:sldId id="303" r:id="rId18"/>
    <p:sldId id="330" r:id="rId19"/>
    <p:sldId id="304" r:id="rId20"/>
    <p:sldId id="305" r:id="rId21"/>
    <p:sldId id="306" r:id="rId22"/>
    <p:sldId id="307" r:id="rId23"/>
    <p:sldId id="333" r:id="rId24"/>
    <p:sldId id="308" r:id="rId25"/>
    <p:sldId id="309" r:id="rId26"/>
    <p:sldId id="331" r:id="rId27"/>
    <p:sldId id="332" r:id="rId28"/>
    <p:sldId id="336" r:id="rId29"/>
    <p:sldId id="310" r:id="rId30"/>
    <p:sldId id="334" r:id="rId31"/>
    <p:sldId id="359" r:id="rId32"/>
    <p:sldId id="360" r:id="rId33"/>
    <p:sldId id="361" r:id="rId34"/>
    <p:sldId id="362" r:id="rId35"/>
    <p:sldId id="311" r:id="rId36"/>
    <p:sldId id="363" r:id="rId37"/>
    <p:sldId id="312" r:id="rId38"/>
    <p:sldId id="357" r:id="rId39"/>
    <p:sldId id="358" r:id="rId40"/>
    <p:sldId id="320" r:id="rId41"/>
    <p:sldId id="338" r:id="rId42"/>
    <p:sldId id="327" r:id="rId43"/>
    <p:sldId id="365" r:id="rId44"/>
    <p:sldId id="335" r:id="rId45"/>
    <p:sldId id="364" r:id="rId46"/>
    <p:sldId id="316" r:id="rId47"/>
    <p:sldId id="313" r:id="rId48"/>
    <p:sldId id="314" r:id="rId49"/>
    <p:sldId id="315" r:id="rId50"/>
    <p:sldId id="341" r:id="rId51"/>
    <p:sldId id="317" r:id="rId52"/>
    <p:sldId id="319" r:id="rId53"/>
    <p:sldId id="318" r:id="rId54"/>
    <p:sldId id="339" r:id="rId55"/>
    <p:sldId id="345" r:id="rId56"/>
    <p:sldId id="321" r:id="rId57"/>
    <p:sldId id="322" r:id="rId58"/>
    <p:sldId id="323" r:id="rId59"/>
    <p:sldId id="340" r:id="rId60"/>
    <p:sldId id="366" r:id="rId61"/>
    <p:sldId id="324" r:id="rId62"/>
    <p:sldId id="325" r:id="rId63"/>
    <p:sldId id="326" r:id="rId64"/>
    <p:sldId id="342" r:id="rId65"/>
    <p:sldId id="343" r:id="rId66"/>
    <p:sldId id="347" r:id="rId67"/>
    <p:sldId id="348" r:id="rId68"/>
    <p:sldId id="349" r:id="rId69"/>
    <p:sldId id="350" r:id="rId70"/>
    <p:sldId id="351" r:id="rId71"/>
    <p:sldId id="353" r:id="rId72"/>
    <p:sldId id="367" r:id="rId7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3jgXU/UDMs6Du/E0wMD9sA==" hashData="LEU9lp21fDigvdVnnKPwUA3gI/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84" autoAdjust="0"/>
    <p:restoredTop sz="94668" autoAdjust="0"/>
  </p:normalViewPr>
  <p:slideViewPr>
    <p:cSldViewPr>
      <p:cViewPr>
        <p:scale>
          <a:sx n="60" d="100"/>
          <a:sy n="60" d="100"/>
        </p:scale>
        <p:origin x="518" y="331"/>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24/02/2026</a:t>
            </a:fld>
            <a:endParaRPr lang="es-ES" dirty="0"/>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8</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9</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10</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11</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12</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13</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15</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16</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17</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18</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19</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20</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21</a:t>
            </a:fld>
            <a:endParaRPr lang="es-E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23</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24</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28</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33</a:t>
            </a:fld>
            <a:endParaRPr lang="es-E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34</a:t>
            </a:fld>
            <a:endParaRPr lang="es-E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36</a:t>
            </a:fld>
            <a:endParaRPr lang="es-E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37</a:t>
            </a:fld>
            <a:endParaRPr lang="es-E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39</a:t>
            </a:fld>
            <a:endParaRPr lang="es-E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41</a:t>
            </a:fld>
            <a:endParaRPr lang="es-E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44</a:t>
            </a:fld>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45</a:t>
            </a:fld>
            <a:endParaRPr lang="es-E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46</a:t>
            </a:fld>
            <a:endParaRPr lang="es-ES_tradnl" dirty="0" smtClean="0">
              <a:solidFill>
                <a:srgbClr val="000000"/>
              </a:solidFill>
              <a:cs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47</a:t>
            </a:fld>
            <a:endParaRPr lang="es-E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48</a:t>
            </a:fld>
            <a:endParaRPr lang="es-E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50</a:t>
            </a:fld>
            <a:endParaRPr lang="es-ES_tradnl" dirty="0" smtClean="0">
              <a:solidFill>
                <a:srgbClr val="000000"/>
              </a:solidFill>
              <a:cs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51</a:t>
            </a:fld>
            <a:endParaRPr lang="es-E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52</a:t>
            </a:fld>
            <a:endParaRPr lang="es-E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54</a:t>
            </a:fld>
            <a:endParaRPr lang="es-E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55</a:t>
            </a:fld>
            <a:endParaRPr lang="es-E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56</a:t>
            </a:fld>
            <a:endParaRPr lang="es-E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57</a:t>
            </a:fld>
            <a:endParaRPr lang="es-E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59</a:t>
            </a:fld>
            <a:endParaRPr lang="es-E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60</a:t>
            </a:fld>
            <a:endParaRPr lang="es-E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61</a:t>
            </a:fld>
            <a:endParaRPr lang="es-E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62</a:t>
            </a:fld>
            <a:endParaRPr lang="es-E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65</a:t>
            </a:fld>
            <a:endParaRPr lang="es-E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66</a:t>
            </a:fld>
            <a:endParaRPr lang="es-E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67</a:t>
            </a:fld>
            <a:endParaRPr lang="es-E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68</a:t>
            </a:fld>
            <a:endParaRPr lang="es-E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69</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24/02/2026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24/02/2026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24/02/2026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24/02/2026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24/02/2026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24/02/2026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24/02/2026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24/02/2026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24/02/2026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24/02/2026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24/02/2026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109617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24/02/2026</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91893517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España Romana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fltVal val="0"/>
                                          </p:val>
                                        </p:tav>
                                        <p:tav tm="100000">
                                          <p:val>
                                            <p:strVal val="#ppt_w"/>
                                          </p:val>
                                        </p:tav>
                                      </p:tavLst>
                                    </p:anim>
                                    <p:anim calcmode="lin" valueType="num">
                                      <p:cBhvr>
                                        <p:cTn id="8" dur="2000" fill="hold"/>
                                        <p:tgtEl>
                                          <p:spTgt spid="16387"/>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fltVal val="0"/>
                                          </p:val>
                                        </p:tav>
                                        <p:tav tm="100000">
                                          <p:val>
                                            <p:strVal val="#ppt_w"/>
                                          </p:val>
                                        </p:tav>
                                      </p:tavLst>
                                    </p:anim>
                                    <p:anim calcmode="lin" valueType="num">
                                      <p:cBhvr>
                                        <p:cTn id="13" dur="2000" fill="hold"/>
                                        <p:tgtEl>
                                          <p:spTgt spid="16388"/>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23" presetClass="entr" presetSubtype="16" fill="hold" nodeType="afterEffect">
                                  <p:stCondLst>
                                    <p:cond delay="500"/>
                                  </p:stCondLst>
                                  <p:childTnLst>
                                    <p:set>
                                      <p:cBhvr>
                                        <p:cTn id="16" dur="1" fill="hold">
                                          <p:stCondLst>
                                            <p:cond delay="0"/>
                                          </p:stCondLst>
                                        </p:cTn>
                                        <p:tgtEl>
                                          <p:spTgt spid="16389"/>
                                        </p:tgtEl>
                                        <p:attrNameLst>
                                          <p:attrName>style.visibility</p:attrName>
                                        </p:attrNameLst>
                                      </p:cBhvr>
                                      <p:to>
                                        <p:strVal val="visible"/>
                                      </p:to>
                                    </p:set>
                                    <p:anim calcmode="lin" valueType="num">
                                      <p:cBhvr>
                                        <p:cTn id="17" dur="2000" fill="hold"/>
                                        <p:tgtEl>
                                          <p:spTgt spid="16389"/>
                                        </p:tgtEl>
                                        <p:attrNameLst>
                                          <p:attrName>ppt_w</p:attrName>
                                        </p:attrNameLst>
                                      </p:cBhvr>
                                      <p:tavLst>
                                        <p:tav tm="0">
                                          <p:val>
                                            <p:fltVal val="0"/>
                                          </p:val>
                                        </p:tav>
                                        <p:tav tm="100000">
                                          <p:val>
                                            <p:strVal val="#ppt_w"/>
                                          </p:val>
                                        </p:tav>
                                      </p:tavLst>
                                    </p:anim>
                                    <p:anim calcmode="lin" valueType="num">
                                      <p:cBhvr>
                                        <p:cTn id="18" dur="2000" fill="hold"/>
                                        <p:tgtEl>
                                          <p:spTgt spid="16389"/>
                                        </p:tgtEl>
                                        <p:attrNameLst>
                                          <p:attrName>ppt_h</p:attrName>
                                        </p:attrNameLst>
                                      </p:cBhvr>
                                      <p:tavLst>
                                        <p:tav tm="0">
                                          <p:val>
                                            <p:fltVal val="0"/>
                                          </p:val>
                                        </p:tav>
                                        <p:tav tm="100000">
                                          <p:val>
                                            <p:strVal val="#ppt_h"/>
                                          </p:val>
                                        </p:tav>
                                      </p:tavLst>
                                    </p:anim>
                                  </p:childTnLst>
                                </p:cTn>
                              </p:par>
                            </p:childTnLst>
                          </p:cTn>
                        </p:par>
                        <p:par>
                          <p:cTn id="19" fill="hold">
                            <p:stCondLst>
                              <p:cond delay="7500"/>
                            </p:stCondLst>
                            <p:childTnLst>
                              <p:par>
                                <p:cTn id="20" presetID="23" presetClass="entr" presetSubtype="16" fill="hold" nodeType="afterEffect">
                                  <p:stCondLst>
                                    <p:cond delay="500"/>
                                  </p:stCondLst>
                                  <p:childTnLst>
                                    <p:set>
                                      <p:cBhvr>
                                        <p:cTn id="21" dur="1" fill="hold">
                                          <p:stCondLst>
                                            <p:cond delay="0"/>
                                          </p:stCondLst>
                                        </p:cTn>
                                        <p:tgtEl>
                                          <p:spTgt spid="16390"/>
                                        </p:tgtEl>
                                        <p:attrNameLst>
                                          <p:attrName>style.visibility</p:attrName>
                                        </p:attrNameLst>
                                      </p:cBhvr>
                                      <p:to>
                                        <p:strVal val="visible"/>
                                      </p:to>
                                    </p:set>
                                    <p:anim calcmode="lin" valueType="num">
                                      <p:cBhvr>
                                        <p:cTn id="22" dur="2000" fill="hold"/>
                                        <p:tgtEl>
                                          <p:spTgt spid="16390"/>
                                        </p:tgtEl>
                                        <p:attrNameLst>
                                          <p:attrName>ppt_w</p:attrName>
                                        </p:attrNameLst>
                                      </p:cBhvr>
                                      <p:tavLst>
                                        <p:tav tm="0">
                                          <p:val>
                                            <p:fltVal val="0"/>
                                          </p:val>
                                        </p:tav>
                                        <p:tav tm="100000">
                                          <p:val>
                                            <p:strVal val="#ppt_w"/>
                                          </p:val>
                                        </p:tav>
                                      </p:tavLst>
                                    </p:anim>
                                    <p:anim calcmode="lin" valueType="num">
                                      <p:cBhvr>
                                        <p:cTn id="23" dur="2000" fill="hold"/>
                                        <p:tgtEl>
                                          <p:spTgt spid="16390"/>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23" presetClass="entr" presetSubtype="32" repeatCount="2000" fill="hold" nodeType="afterEffect">
                                  <p:stCondLst>
                                    <p:cond delay="500"/>
                                  </p:stCondLst>
                                  <p:childTnLst>
                                    <p:set>
                                      <p:cBhvr>
                                        <p:cTn id="26" dur="1" fill="hold">
                                          <p:stCondLst>
                                            <p:cond delay="0"/>
                                          </p:stCondLst>
                                        </p:cTn>
                                        <p:tgtEl>
                                          <p:spTgt spid="16391"/>
                                        </p:tgtEl>
                                        <p:attrNameLst>
                                          <p:attrName>style.visibility</p:attrName>
                                        </p:attrNameLst>
                                      </p:cBhvr>
                                      <p:to>
                                        <p:strVal val="visible"/>
                                      </p:to>
                                    </p:set>
                                    <p:anim calcmode="lin" valueType="num">
                                      <p:cBhvr>
                                        <p:cTn id="27" dur="1000" fill="hold"/>
                                        <p:tgtEl>
                                          <p:spTgt spid="16391"/>
                                        </p:tgtEl>
                                        <p:attrNameLst>
                                          <p:attrName>ppt_w</p:attrName>
                                        </p:attrNameLst>
                                      </p:cBhvr>
                                      <p:tavLst>
                                        <p:tav tm="0">
                                          <p:val>
                                            <p:strVal val="4*#ppt_w"/>
                                          </p:val>
                                        </p:tav>
                                        <p:tav tm="100000">
                                          <p:val>
                                            <p:strVal val="#ppt_w"/>
                                          </p:val>
                                        </p:tav>
                                      </p:tavLst>
                                    </p:anim>
                                    <p:anim calcmode="lin" valueType="num">
                                      <p:cBhvr>
                                        <p:cTn id="28" dur="1000" fill="hold"/>
                                        <p:tgtEl>
                                          <p:spTgt spid="1639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7 Foro romano como legado de su imperio2.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193204"/>
            <a:ext cx="7056784" cy="730126"/>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Los Romanos en Hispania</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395536" y="1129308"/>
            <a:ext cx="813690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romanos</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llegaron a la península ibérica casi por casualidad. Fue en el contexto del enfrentamiento entre</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Cartago</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Roma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la </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segunda guerra púnica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(218-201 a. C) cuando tuvo lugar el inicio de la presencia romana. Por tanto, vamos a repasar dicho conflicto.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073524"/>
            <a:ext cx="8352928"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primera guerra púnica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el enfrentamiento entre estas dos potencias tuvo como principal escenario la isla de </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Sicilia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Dicho enfrentamiento tuvo lugar entre el 267 y el 242 a. C. Los cartagineses (o púnicos) fueron expulsados de Sicilia y obligados a pagar a Roma compensaciones económicas. Aquí está el origen del siguiente enfrentamiento.</a:t>
            </a:r>
          </a:p>
        </p:txBody>
      </p:sp>
    </p:spTree>
  </p:cSld>
  <p:clrMapOvr>
    <a:masterClrMapping/>
  </p:clrMapOvr>
  <mc:AlternateContent xmlns:mc="http://schemas.openxmlformats.org/markup-compatibility/2006">
    <mc:Choice xmlns:p14="http://schemas.microsoft.com/office/powerpoint/2010/main" Requires="p14">
      <p:transition spd="slow" p14:dur="2250" advTm="55000">
        <p:wipe/>
      </p:transition>
    </mc:Choice>
    <mc:Fallback>
      <p:transition spd="slow" advTm="5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4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4" cstate="print"/>
          <a:stretch>
            <a:fillRect/>
          </a:stretch>
        </p:blipFill>
        <p:spPr bwMode="auto">
          <a:xfrm>
            <a:off x="0" y="-310852"/>
            <a:ext cx="9144000" cy="6336704"/>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bg1">
              <a:lumMod val="75000"/>
              <a:lumOff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tx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Aníbal Barca; Cartago, hoy desaparecida, actual Túnez, 247 a.C. - Bitinia, actual Turquía, 183 a.C. Militar cartaginés. Era hijo de Amílcar Barca, quien, según la leyenda, le hizo jurar odio eterno a los romanos ante los dioses.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3419872" y="697260"/>
            <a:ext cx="2690159" cy="584775"/>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Aníbal Barca</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dir="r"/>
        <p:sndAc>
          <p:stSnd loop="1">
            <p:snd r:embed="rId3" name="Variadas.wav"/>
          </p:stSnd>
        </p:sndAc>
      </p:transition>
    </mc:Choice>
    <mc:Fallback>
      <p:transition spd="slow" advTm="31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4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4000" fill="hold"/>
                                        <p:tgtEl>
                                          <p:spTgt spid="16386"/>
                                        </p:tgtEl>
                                        <p:attrNameLst>
                                          <p:attrName>ppt_w</p:attrName>
                                        </p:attrNameLst>
                                      </p:cBhvr>
                                      <p:tavLst>
                                        <p:tav tm="0">
                                          <p:val>
                                            <p:strVal val="2/3*#ppt_w"/>
                                          </p:val>
                                        </p:tav>
                                        <p:tav tm="100000">
                                          <p:val>
                                            <p:strVal val="#ppt_w"/>
                                          </p:val>
                                        </p:tav>
                                      </p:tavLst>
                                    </p:anim>
                                    <p:anim calcmode="lin" valueType="num">
                                      <p:cBhvr>
                                        <p:cTn id="20" dur="4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5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accent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accent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 muerte de su padre (229 a.C.) y el asesinato de su cuñado Asdrúbal (221 a.C.), Aníbal asumió la jefatura del ejército cartaginés, que ya entonces controlaba el sur de Hispania.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409252" y="-4410"/>
            <a:ext cx="9937104"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396552" y="0"/>
            <a:ext cx="9937104" cy="5715000"/>
          </a:xfrm>
          <a:prstGeom prst="rect">
            <a:avLst/>
          </a:prstGeom>
          <a:noFill/>
          <a:ln w="9525">
            <a:noFill/>
            <a:miter lim="800000"/>
            <a:headEnd/>
            <a:tailEnd/>
          </a:ln>
        </p:spPr>
      </p:pic>
      <p:sp>
        <p:nvSpPr>
          <p:cNvPr id="4" name="3 CuadroTexto"/>
          <p:cNvSpPr txBox="1"/>
          <p:nvPr/>
        </p:nvSpPr>
        <p:spPr>
          <a:xfrm>
            <a:off x="251520" y="4081636"/>
            <a:ext cx="8640960" cy="1477328"/>
          </a:xfrm>
          <a:prstGeom prst="rect">
            <a:avLst/>
          </a:prstGeom>
          <a:noFill/>
        </p:spPr>
        <p:txBody>
          <a:bodyPr wrap="square" rtlCol="0">
            <a:spAutoFit/>
          </a:bodyPr>
          <a:lstStyle/>
          <a:p>
            <a:r>
              <a:rPr lang="es-ES" dirty="0" err="1" smtClean="0">
                <a:effectLst>
                  <a:glow rad="101600">
                    <a:srgbClr val="C00000">
                      <a:alpha val="60000"/>
                    </a:srgbClr>
                  </a:glow>
                </a:effectLst>
              </a:rPr>
              <a:t>Himilce</a:t>
            </a:r>
            <a:r>
              <a:rPr lang="es-ES" dirty="0" smtClean="0">
                <a:effectLst>
                  <a:glow rad="101600">
                    <a:srgbClr val="C00000">
                      <a:alpha val="60000"/>
                    </a:srgbClr>
                  </a:glow>
                </a:effectLst>
              </a:rPr>
              <a:t> era la princesa de los oretanos (íberos de las actuales provincias de Ciudad Real, Albacete y Jaén) en la ciudad de Cástulo (actual Linares). Los oretanos estaban en guerra contra los Cartagineses, que ya habían conquistado el sur de la Península Ibérica hacia el s. III a.C. Sin embargo, fue la boda del general </a:t>
            </a:r>
            <a:r>
              <a:rPr lang="es-ES" dirty="0" err="1" smtClean="0">
                <a:effectLst>
                  <a:glow rad="101600">
                    <a:srgbClr val="C00000">
                      <a:alpha val="60000"/>
                    </a:srgbClr>
                  </a:glow>
                </a:effectLst>
              </a:rPr>
              <a:t>Anibal</a:t>
            </a:r>
            <a:r>
              <a:rPr lang="es-ES" dirty="0" smtClean="0">
                <a:effectLst>
                  <a:glow rad="101600">
                    <a:srgbClr val="C00000">
                      <a:alpha val="60000"/>
                    </a:srgbClr>
                  </a:glow>
                </a:effectLst>
              </a:rPr>
              <a:t> Barca con </a:t>
            </a:r>
            <a:r>
              <a:rPr lang="es-ES" dirty="0" err="1" smtClean="0">
                <a:effectLst>
                  <a:glow rad="101600">
                    <a:srgbClr val="C00000">
                      <a:alpha val="60000"/>
                    </a:srgbClr>
                  </a:glow>
                </a:effectLst>
              </a:rPr>
              <a:t>Himilce</a:t>
            </a:r>
            <a:r>
              <a:rPr lang="es-ES" dirty="0" smtClean="0">
                <a:effectLst>
                  <a:glow rad="101600">
                    <a:srgbClr val="C00000">
                      <a:alpha val="60000"/>
                    </a:srgbClr>
                  </a:glow>
                </a:effectLst>
              </a:rPr>
              <a:t> lo que hizo sucumbir a los oretanos y sellar la paz.</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vortex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0"/>
                                        <p:tgtEl>
                                          <p:spTgt spid="3074"/>
                                        </p:tgtEl>
                                      </p:cBhvr>
                                    </p:animEffect>
                                  </p:childTnLst>
                                </p:cTn>
                              </p:par>
                              <p:par>
                                <p:cTn id="8" presetID="23" presetClass="entr" presetSubtype="28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p:cTn id="10" dur="5000" fill="hold"/>
                                        <p:tgtEl>
                                          <p:spTgt spid="3074"/>
                                        </p:tgtEl>
                                        <p:attrNameLst>
                                          <p:attrName>ppt_w</p:attrName>
                                        </p:attrNameLst>
                                      </p:cBhvr>
                                      <p:tavLst>
                                        <p:tav tm="0">
                                          <p:val>
                                            <p:strVal val="4/3*#ppt_w"/>
                                          </p:val>
                                        </p:tav>
                                        <p:tav tm="100000">
                                          <p:val>
                                            <p:strVal val="#ppt_w"/>
                                          </p:val>
                                        </p:tav>
                                      </p:tavLst>
                                    </p:anim>
                                    <p:anim calcmode="lin" valueType="num">
                                      <p:cBhvr>
                                        <p:cTn id="11" dur="5000" fill="hold"/>
                                        <p:tgtEl>
                                          <p:spTgt spid="3074"/>
                                        </p:tgtEl>
                                        <p:attrNameLst>
                                          <p:attrName>ppt_h</p:attrName>
                                        </p:attrNameLst>
                                      </p:cBhvr>
                                      <p:tavLst>
                                        <p:tav tm="0">
                                          <p:val>
                                            <p:strVal val="4/3*#ppt_h"/>
                                          </p:val>
                                        </p:tav>
                                        <p:tav tm="100000">
                                          <p:val>
                                            <p:strVal val="#ppt_h"/>
                                          </p:val>
                                        </p:tav>
                                      </p:tavLst>
                                    </p:anim>
                                  </p:childTnLst>
                                </p:cTn>
                              </p:par>
                              <p:par>
                                <p:cTn id="12" presetID="42" presetClass="entr" presetSubtype="0" fill="hold" nodeType="with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fade">
                                      <p:cBhvr>
                                        <p:cTn id="14" dur="5000"/>
                                        <p:tgtEl>
                                          <p:spTgt spid="3075"/>
                                        </p:tgtEl>
                                      </p:cBhvr>
                                    </p:animEffect>
                                    <p:anim calcmode="lin" valueType="num">
                                      <p:cBhvr>
                                        <p:cTn id="15" dur="5000" fill="hold"/>
                                        <p:tgtEl>
                                          <p:spTgt spid="3075"/>
                                        </p:tgtEl>
                                        <p:attrNameLst>
                                          <p:attrName>ppt_x</p:attrName>
                                        </p:attrNameLst>
                                      </p:cBhvr>
                                      <p:tavLst>
                                        <p:tav tm="0">
                                          <p:val>
                                            <p:strVal val="#ppt_x"/>
                                          </p:val>
                                        </p:tav>
                                        <p:tav tm="100000">
                                          <p:val>
                                            <p:strVal val="#ppt_x"/>
                                          </p:val>
                                        </p:tav>
                                      </p:tavLst>
                                    </p:anim>
                                    <p:anim calcmode="lin" valueType="num">
                                      <p:cBhvr>
                                        <p:cTn id="16" dur="5000" fill="hold"/>
                                        <p:tgtEl>
                                          <p:spTgt spid="3075"/>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0"/>
                                  </p:stCondLst>
                                  <p:childTnLst>
                                    <p:set>
                                      <p:cBhvr>
                                        <p:cTn id="18" dur="1" fill="hold">
                                          <p:stCondLst>
                                            <p:cond delay="0"/>
                                          </p:stCondLst>
                                        </p:cTn>
                                        <p:tgtEl>
                                          <p:spTgt spid="3075"/>
                                        </p:tgtEl>
                                        <p:attrNameLst>
                                          <p:attrName>style.visibility</p:attrName>
                                        </p:attrNameLst>
                                      </p:cBhvr>
                                      <p:to>
                                        <p:strVal val="visible"/>
                                      </p:to>
                                    </p:set>
                                    <p:anim calcmode="lin" valueType="num">
                                      <p:cBhvr>
                                        <p:cTn id="19" dur="5000" fill="hold"/>
                                        <p:tgtEl>
                                          <p:spTgt spid="3075"/>
                                        </p:tgtEl>
                                        <p:attrNameLst>
                                          <p:attrName>ppt_w</p:attrName>
                                        </p:attrNameLst>
                                      </p:cBhvr>
                                      <p:tavLst>
                                        <p:tav tm="0">
                                          <p:val>
                                            <p:strVal val="4/3*#ppt_w"/>
                                          </p:val>
                                        </p:tav>
                                        <p:tav tm="100000">
                                          <p:val>
                                            <p:strVal val="#ppt_w"/>
                                          </p:val>
                                        </p:tav>
                                      </p:tavLst>
                                    </p:anim>
                                    <p:anim calcmode="lin" valueType="num">
                                      <p:cBhvr>
                                        <p:cTn id="20" dur="5000" fill="hold"/>
                                        <p:tgtEl>
                                          <p:spTgt spid="307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4499992" cy="5714999"/>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4499992" cy="5714999"/>
          </a:xfrm>
          <a:prstGeom prst="rect">
            <a:avLst/>
          </a:prstGeom>
          <a:solidFill>
            <a:schemeClr val="bg1"/>
          </a:solidFill>
          <a:ln w="9525">
            <a:noFill/>
            <a:miter lim="800000"/>
            <a:headEnd/>
            <a:tailEnd/>
          </a:ln>
        </p:spPr>
      </p:pic>
      <p:sp>
        <p:nvSpPr>
          <p:cNvPr id="6" name="5 CuadroTexto"/>
          <p:cNvSpPr txBox="1"/>
          <p:nvPr/>
        </p:nvSpPr>
        <p:spPr>
          <a:xfrm>
            <a:off x="4716016" y="1273324"/>
            <a:ext cx="4248472"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Bajo la atenta mirada de </a:t>
            </a:r>
            <a:r>
              <a:rPr lang="es-ES" sz="2000" i="1" dirty="0" err="1" smtClean="0">
                <a:effectLst>
                  <a:glow rad="101600">
                    <a:srgbClr val="C00000">
                      <a:alpha val="60000"/>
                    </a:srgbClr>
                  </a:glow>
                  <a:outerShdw blurRad="38100" dist="38100" dir="2700000" algn="tl">
                    <a:srgbClr val="000000">
                      <a:alpha val="43137"/>
                    </a:srgbClr>
                  </a:outerShdw>
                </a:effectLst>
              </a:rPr>
              <a:t>Himilce</a:t>
            </a:r>
            <a:r>
              <a:rPr lang="es-ES" sz="2000" i="1" dirty="0" smtClean="0">
                <a:effectLst>
                  <a:glow rad="101600">
                    <a:srgbClr val="C00000">
                      <a:alpha val="60000"/>
                    </a:srgbClr>
                  </a:glow>
                  <a:outerShdw blurRad="38100" dist="38100" dir="2700000" algn="tl">
                    <a:srgbClr val="000000">
                      <a:alpha val="43137"/>
                    </a:srgbClr>
                  </a:outerShdw>
                </a:effectLst>
              </a:rPr>
              <a:t>, Aníbal se aproximó al </a:t>
            </a:r>
            <a:r>
              <a:rPr lang="es-ES" sz="2000" i="1" dirty="0" err="1" smtClean="0">
                <a:effectLst>
                  <a:glow rad="101600">
                    <a:srgbClr val="C00000">
                      <a:alpha val="60000"/>
                    </a:srgbClr>
                  </a:glow>
                  <a:outerShdw blurRad="38100" dist="38100" dir="2700000" algn="tl">
                    <a:srgbClr val="000000">
                      <a:alpha val="43137"/>
                    </a:srgbClr>
                  </a:outerShdw>
                </a:effectLst>
              </a:rPr>
              <a:t>Rab</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Kohanim</a:t>
            </a:r>
            <a:r>
              <a:rPr lang="es-ES" sz="2000" i="1" dirty="0" smtClean="0">
                <a:effectLst>
                  <a:glow rad="101600">
                    <a:srgbClr val="C00000">
                      <a:alpha val="60000"/>
                    </a:srgbClr>
                  </a:glow>
                  <a:outerShdw blurRad="38100" dist="38100" dir="2700000" algn="tl">
                    <a:srgbClr val="000000">
                      <a:alpha val="43137"/>
                    </a:srgbClr>
                  </a:outerShdw>
                </a:effectLst>
              </a:rPr>
              <a:t> y le entregó el gallo sacrificado. Esa fue la señal para que los sacerdotes comenzaran a tocar sus instrumentos y un clamor de alborozo se alzó en el patio del palacio. Poco después un eco le respondió desde la ciudad, que subió de tono hasta convertirse en un </a:t>
            </a:r>
            <a:r>
              <a:rPr lang="es-ES" sz="2000" i="1" dirty="0" smtClean="0">
                <a:effectLst>
                  <a:glow rad="101600">
                    <a:srgbClr val="C00000">
                      <a:alpha val="60000"/>
                    </a:srgbClr>
                  </a:glow>
                  <a:outerShdw blurRad="38100" dist="38100" dir="2700000" algn="tl">
                    <a:srgbClr val="000000">
                      <a:alpha val="43137"/>
                    </a:srgbClr>
                  </a:outerShdw>
                </a:effectLst>
              </a:rPr>
              <a:t>estruendo.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blinds/>
      </p:transition>
    </mc:Choice>
    <mc:Fallback>
      <p:transition spd="slow" advTm="3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4555580" y="0"/>
            <a:ext cx="4588419"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4555580" y="0"/>
            <a:ext cx="4588419"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4555580" y="0"/>
            <a:ext cx="4588419" cy="5715000"/>
          </a:xfrm>
          <a:prstGeom prst="rect">
            <a:avLst/>
          </a:prstGeom>
          <a:noFill/>
          <a:ln w="9525">
            <a:noFill/>
            <a:miter lim="800000"/>
            <a:headEnd/>
            <a:tailEnd/>
          </a:ln>
        </p:spPr>
      </p:pic>
      <p:sp>
        <p:nvSpPr>
          <p:cNvPr id="7" name="6 CuadroTexto"/>
          <p:cNvSpPr txBox="1"/>
          <p:nvPr/>
        </p:nvSpPr>
        <p:spPr>
          <a:xfrm>
            <a:off x="179512" y="1489348"/>
            <a:ext cx="417646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boda se celebró en Cartago Nova (actual Cartagena), donde dejó Aníbal a su mujer y a su hijo para emprender su famosa campaña de Italia contra Roma. </a:t>
            </a:r>
            <a:r>
              <a:rPr lang="es-ES" sz="2000" i="1" dirty="0" err="1" smtClean="0">
                <a:effectLst>
                  <a:glow rad="101600">
                    <a:srgbClr val="C00000">
                      <a:alpha val="60000"/>
                    </a:srgbClr>
                  </a:glow>
                  <a:outerShdw blurRad="38100" dist="38100" dir="2700000" algn="tl">
                    <a:srgbClr val="000000">
                      <a:alpha val="43137"/>
                    </a:srgbClr>
                  </a:outerShdw>
                </a:effectLst>
              </a:rPr>
              <a:t>Himilce</a:t>
            </a:r>
            <a:r>
              <a:rPr lang="es-ES" sz="2000" i="1" dirty="0" smtClean="0">
                <a:effectLst>
                  <a:glow rad="101600">
                    <a:srgbClr val="C00000">
                      <a:alpha val="60000"/>
                    </a:srgbClr>
                  </a:glow>
                  <a:outerShdw blurRad="38100" dist="38100" dir="2700000" algn="tl">
                    <a:srgbClr val="000000">
                      <a:alpha val="43137"/>
                    </a:srgbClr>
                  </a:outerShdw>
                </a:effectLst>
              </a:rPr>
              <a:t> decidió regresar a la </a:t>
            </a:r>
            <a:r>
              <a:rPr lang="es-ES" sz="2000" i="1" dirty="0" err="1" smtClean="0">
                <a:effectLst>
                  <a:glow rad="101600">
                    <a:srgbClr val="C00000">
                      <a:alpha val="60000"/>
                    </a:srgbClr>
                  </a:glow>
                  <a:outerShdw blurRad="38100" dist="38100" dir="2700000" algn="tl">
                    <a:srgbClr val="000000">
                      <a:alpha val="43137"/>
                    </a:srgbClr>
                  </a:outerShdw>
                </a:effectLst>
              </a:rPr>
              <a:t>Oretania</a:t>
            </a:r>
            <a:r>
              <a:rPr lang="es-ES" sz="2000" i="1" dirty="0" smtClean="0">
                <a:effectLst>
                  <a:glow rad="101600">
                    <a:srgbClr val="C00000">
                      <a:alpha val="60000"/>
                    </a:srgbClr>
                  </a:glow>
                  <a:outerShdw blurRad="38100" dist="38100" dir="2700000" algn="tl">
                    <a:srgbClr val="000000">
                      <a:alpha val="43137"/>
                    </a:srgbClr>
                  </a:outerShdw>
                </a:effectLst>
              </a:rPr>
              <a:t> para esperarle, pero murió antes de que Aníbal lograra volver a por ella.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blinds/>
      </p:transition>
    </mc:Choice>
    <mc:Fallback>
      <p:transition spd="slow" advTm="31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324544" y="0"/>
            <a:ext cx="9721080" cy="5715000"/>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tx2">
              <a:lumMod val="75000"/>
              <a:alpha val="70000"/>
            </a:schemeClr>
          </a:solidFill>
        </p:grpSpPr>
        <p:sp>
          <p:nvSpPr>
            <p:cNvPr id="4" name="3 Triángulo isósceles"/>
            <p:cNvSpPr/>
            <p:nvPr/>
          </p:nvSpPr>
          <p:spPr>
            <a:xfrm>
              <a:off x="4932040" y="3429000"/>
              <a:ext cx="3816424" cy="2426258"/>
            </a:xfrm>
            <a:prstGeom prst="triangle">
              <a:avLst/>
            </a:prstGeom>
            <a:grp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tx2">
              <a:lumMod val="75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base de Cartago Nova (la actual Cartagena), Aníbal realizó varias expediciones hacia el altiplano central y sometió a diversas tribus iberas. En el 219 a.C. destruyó Sagunto, ciudad aliada de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fractur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0"/>
            <a:ext cx="9143999" cy="6097860"/>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tx2">
              <a:lumMod val="75000"/>
              <a:alpha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tx2">
              <a:lumMod val="75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Traspasó el Ebro, río en que, siete años antes, cartagineses y romanos habían fijado el límite de sus respectivas influencias en territorio peninsular; esta acción significó el inicio de la Segunda Guerra Púnica (219-202 a.C.).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fractur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3999" cy="5730876"/>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accent1">
              <a:lumMod val="60000"/>
              <a:lumOff val="40000"/>
              <a:alpha val="7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1">
              <a:lumMod val="60000"/>
              <a:lumOff val="40000"/>
              <a:alpha val="7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1">
              <a:lumMod val="60000"/>
              <a:lumOff val="40000"/>
              <a:alpha val="7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1">
              <a:lumMod val="60000"/>
              <a:lumOff val="40000"/>
              <a:alpha val="7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primavera del 218 a.C., Aníbal concedió a su hermano Asdrúbal Barca el mando de las tropas en Hispania y partió hacia Italia con un ejército de 60.000 hombres y 38 elefantes.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2" y="0"/>
            <a:ext cx="154766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atravesar los Pirineos, y los Alpes, llegó a la llanura del Po, donde derrotó a los romanos sucesivamente en Tesino y en </a:t>
            </a:r>
            <a:r>
              <a:rPr lang="es-ES" i="1" dirty="0" err="1" smtClean="0">
                <a:effectLst>
                  <a:glow rad="101600">
                    <a:srgbClr val="C00000">
                      <a:alpha val="60000"/>
                    </a:srgbClr>
                  </a:glow>
                  <a:outerShdw blurRad="38100" dist="38100" dir="2700000" algn="tl">
                    <a:srgbClr val="000000">
                      <a:alpha val="43137"/>
                    </a:srgbClr>
                  </a:outerShdw>
                </a:effectLst>
              </a:rPr>
              <a:t>Trebia</a:t>
            </a:r>
            <a:r>
              <a:rPr lang="es-ES" i="1" dirty="0" smtClean="0">
                <a:effectLst>
                  <a:glow rad="101600">
                    <a:srgbClr val="C00000">
                      <a:alpha val="60000"/>
                    </a:srgbClr>
                  </a:glow>
                  <a:outerShdw blurRad="38100" dist="38100" dir="2700000" algn="tl">
                    <a:srgbClr val="000000">
                      <a:alpha val="43137"/>
                    </a:srgbClr>
                  </a:outerShdw>
                </a:effectLst>
              </a:rPr>
              <a:t>, a pesar de las numerosas bajas que había sufrido en el curso de la marcha.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0"/>
            <a:ext cx="9144000" cy="6169868"/>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chemeClr val="bg2">
                  <a:lumMod val="60000"/>
                  <a:lumOff val="40000"/>
                  <a:alpha val="30000"/>
                </a:schemeClr>
              </a:gs>
              <a:gs pos="30000">
                <a:schemeClr val="bg2">
                  <a:lumMod val="40000"/>
                  <a:lumOff val="60000"/>
                </a:schemeClr>
              </a:gs>
              <a:gs pos="70000">
                <a:schemeClr val="bg2">
                  <a:lumMod val="20000"/>
                  <a:lumOff val="80000"/>
                </a:schemeClr>
              </a:gs>
              <a:gs pos="100000">
                <a:schemeClr val="accent5">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chemeClr val="bg2">
                  <a:lumMod val="40000"/>
                  <a:lumOff val="6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chemeClr val="bg2">
                  <a:lumMod val="60000"/>
                  <a:lumOff val="40000"/>
                </a:schemeClr>
              </a:gs>
              <a:gs pos="30000">
                <a:schemeClr val="bg2">
                  <a:lumMod val="40000"/>
                  <a:lumOff val="60000"/>
                </a:schemeClr>
              </a:gs>
              <a:gs pos="70000">
                <a:schemeClr val="bg2">
                  <a:lumMod val="20000"/>
                  <a:lumOff val="80000"/>
                </a:schemeClr>
              </a:gs>
              <a:gs pos="100000">
                <a:schemeClr val="accent1">
                  <a:lumMod val="20000"/>
                  <a:lumOff val="8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4" name="13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estar luchando un mes contra tribus de la zona como los </a:t>
            </a:r>
            <a:r>
              <a:rPr lang="es-ES" i="1" dirty="0" err="1" smtClean="0">
                <a:effectLst>
                  <a:glow rad="101600">
                    <a:srgbClr val="C00000">
                      <a:alpha val="60000"/>
                    </a:srgbClr>
                  </a:glow>
                  <a:outerShdw blurRad="38100" dist="38100" dir="2700000" algn="tl">
                    <a:srgbClr val="000000">
                      <a:alpha val="43137"/>
                    </a:srgbClr>
                  </a:outerShdw>
                </a:effectLst>
              </a:rPr>
              <a:t>ilergetas</a:t>
            </a:r>
            <a:r>
              <a:rPr lang="es-ES" i="1" dirty="0" smtClean="0">
                <a:effectLst>
                  <a:glow rad="101600">
                    <a:srgbClr val="C00000">
                      <a:alpha val="60000"/>
                    </a:srgbClr>
                  </a:glow>
                  <a:outerShdw blurRad="38100" dist="38100" dir="2700000" algn="tl">
                    <a:srgbClr val="000000">
                      <a:alpha val="43137"/>
                    </a:srgbClr>
                  </a:outerShdw>
                </a:effectLst>
              </a:rPr>
              <a:t>, los </a:t>
            </a:r>
            <a:r>
              <a:rPr lang="es-ES" i="1" dirty="0" err="1" smtClean="0">
                <a:effectLst>
                  <a:glow rad="101600">
                    <a:srgbClr val="C00000">
                      <a:alpha val="60000"/>
                    </a:srgbClr>
                  </a:glow>
                  <a:outerShdw blurRad="38100" dist="38100" dir="2700000" algn="tl">
                    <a:srgbClr val="000000">
                      <a:alpha val="43137"/>
                    </a:srgbClr>
                  </a:outerShdw>
                </a:effectLst>
              </a:rPr>
              <a:t>bargusios</a:t>
            </a:r>
            <a:r>
              <a:rPr lang="es-ES" i="1" dirty="0" smtClean="0">
                <a:effectLst>
                  <a:glow rad="101600">
                    <a:srgbClr val="C00000">
                      <a:alpha val="60000"/>
                    </a:srgbClr>
                  </a:glow>
                  <a:outerShdw blurRad="38100" dist="38100" dir="2700000" algn="tl">
                    <a:srgbClr val="000000">
                      <a:alpha val="43137"/>
                    </a:srgbClr>
                  </a:outerShdw>
                </a:effectLst>
              </a:rPr>
              <a:t>, los ausetanos o los lacetanos, alcanzaron los Pirineos en pleno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0"/>
            <a:ext cx="9143999" cy="609786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0"/>
            <a:ext cx="9143999" cy="609786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0"/>
            <a:ext cx="9143999" cy="6097860"/>
          </a:xfrm>
          <a:prstGeom prst="rect">
            <a:avLst/>
          </a:prstGeom>
          <a:noFill/>
          <a:ln w="9525">
            <a:noFill/>
            <a:miter lim="800000"/>
            <a:headEnd/>
            <a:tailEnd/>
          </a:ln>
        </p:spPr>
      </p:pic>
      <p:sp>
        <p:nvSpPr>
          <p:cNvPr id="5" name="4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superar los Pirineos sin mayores dificultades, el siguiente obstáculo importante era el valle del río Ródano, donde las tropas de Aníbal Barca debieron enfrentarse a la oposición de las tribus galas. Antes de cruzarlo, el líder cartaginés acampó junto a un vado y ordenó la construcción de múltiples balsas, incluidas unas especiales para el paso de los elefantes.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14:prism/>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1044" y="0"/>
            <a:ext cx="9112955" cy="5715000"/>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0" y="1"/>
            <a:ext cx="9144000" cy="5715000"/>
          </a:xfrm>
          <a:prstGeom prst="rect">
            <a:avLst/>
          </a:prstGeom>
          <a:noFill/>
          <a:ln w="9525">
            <a:noFill/>
            <a:miter lim="800000"/>
            <a:headEnd/>
            <a:tailEnd/>
          </a:ln>
        </p:spPr>
      </p:pic>
      <p:sp>
        <p:nvSpPr>
          <p:cNvPr id="8" name="7 CuadroTexto"/>
          <p:cNvSpPr txBox="1"/>
          <p:nvPr/>
        </p:nvSpPr>
        <p:spPr>
          <a:xfrm>
            <a:off x="251520"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destacar que en su camino Aníbal evitó entrar en conflicto con las ciudades griegas que se cruzaban en su camino, tales como Ampurias, Rosas o Marsella. Quizás esto se debió tanto a la necesidad de no perder el tiempo con largos asedios como a la esperanza de que en un futuro estas ciudades se pusieran del lado cartaginés.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3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3000" fill="hold"/>
                                        <p:tgtEl>
                                          <p:spTgt spid="15361"/>
                                        </p:tgtEl>
                                        <p:attrNameLst>
                                          <p:attrName>ppt_w</p:attrName>
                                        </p:attrNameLst>
                                      </p:cBhvr>
                                      <p:tavLst>
                                        <p:tav tm="0">
                                          <p:val>
                                            <p:strVal val="4/3*#ppt_w"/>
                                          </p:val>
                                        </p:tav>
                                        <p:tav tm="100000">
                                          <p:val>
                                            <p:strVal val="#ppt_w"/>
                                          </p:val>
                                        </p:tav>
                                      </p:tavLst>
                                    </p:anim>
                                    <p:anim calcmode="lin" valueType="num">
                                      <p:cBhvr>
                                        <p:cTn id="17" dur="3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3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3000" fill="hold"/>
                                        <p:tgtEl>
                                          <p:spTgt spid="15362"/>
                                        </p:tgtEl>
                                        <p:attrNameLst>
                                          <p:attrName>ppt_w</p:attrName>
                                        </p:attrNameLst>
                                      </p:cBhvr>
                                      <p:tavLst>
                                        <p:tav tm="0">
                                          <p:val>
                                            <p:strVal val="4/3*#ppt_w"/>
                                          </p:val>
                                        </p:tav>
                                        <p:tav tm="100000">
                                          <p:val>
                                            <p:strVal val="#ppt_w"/>
                                          </p:val>
                                        </p:tav>
                                      </p:tavLst>
                                    </p:anim>
                                    <p:anim calcmode="lin" valueType="num">
                                      <p:cBhvr>
                                        <p:cTn id="24" dur="3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4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396552" y="0"/>
            <a:ext cx="9865096" cy="5715000"/>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396552" y="0"/>
            <a:ext cx="9865096" cy="5715000"/>
          </a:xfrm>
          <a:prstGeom prst="rect">
            <a:avLst/>
          </a:prstGeom>
          <a:solidFill>
            <a:schemeClr val="bg1"/>
          </a:solidFill>
          <a:ln w="9525">
            <a:noFill/>
            <a:miter lim="800000"/>
            <a:headEnd/>
            <a:tailEnd/>
          </a:ln>
        </p:spPr>
      </p:pic>
      <p:sp>
        <p:nvSpPr>
          <p:cNvPr id="6" name="5 CuadroTexto"/>
          <p:cNvSpPr txBox="1"/>
          <p:nvPr/>
        </p:nvSpPr>
        <p:spPr>
          <a:xfrm>
            <a:off x="539552" y="4657700"/>
            <a:ext cx="80283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Tal y como se demostrará con el tiempo, esta estrategia fue equivocada: Marsella apoyará a la marina de guerra romana y Ampurias se convertirá en la cabeza de puente de la futura penetración de Roma en Hispania.</a:t>
            </a: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3" name="2 Rectángulo"/>
          <p:cNvSpPr/>
          <p:nvPr/>
        </p:nvSpPr>
        <p:spPr>
          <a:xfrm>
            <a:off x="4572000" y="0"/>
            <a:ext cx="4572000" cy="5715000"/>
          </a:xfrm>
          <a:prstGeom prst="rect">
            <a:avLst/>
          </a:prstGeom>
          <a:gradFill>
            <a:gsLst>
              <a:gs pos="0">
                <a:schemeClr val="accent3">
                  <a:lumMod val="40000"/>
                  <a:lumOff val="60000"/>
                  <a:alpha val="0"/>
                </a:schemeClr>
              </a:gs>
              <a:gs pos="30000">
                <a:schemeClr val="accent3">
                  <a:lumMod val="60000"/>
                  <a:lumOff val="40000"/>
                </a:schemeClr>
              </a:gs>
              <a:gs pos="70000">
                <a:schemeClr val="accent3">
                  <a:lumMod val="75000"/>
                </a:schemeClr>
              </a:gs>
              <a:gs pos="100000">
                <a:schemeClr val="accent3">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flipH="1">
            <a:off x="0" y="0"/>
            <a:ext cx="4572000" cy="5715000"/>
          </a:xfrm>
          <a:prstGeom prst="rect">
            <a:avLst/>
          </a:prstGeom>
          <a:gradFill>
            <a:gsLst>
              <a:gs pos="0">
                <a:schemeClr val="accent3">
                  <a:lumMod val="20000"/>
                  <a:lumOff val="80000"/>
                  <a:alpha val="0"/>
                </a:schemeClr>
              </a:gs>
              <a:gs pos="30000">
                <a:schemeClr val="accent3">
                  <a:lumMod val="60000"/>
                  <a:lumOff val="40000"/>
                </a:schemeClr>
              </a:gs>
              <a:gs pos="70000">
                <a:schemeClr val="accent3">
                  <a:lumMod val="75000"/>
                </a:schemeClr>
              </a:gs>
              <a:gs pos="100000">
                <a:schemeClr val="accent3">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mediados de septiembre, las legiones de </a:t>
            </a:r>
            <a:r>
              <a:rPr lang="es-ES" i="1" dirty="0" err="1" smtClean="0">
                <a:effectLst>
                  <a:glow rad="101600">
                    <a:srgbClr val="C00000">
                      <a:alpha val="60000"/>
                    </a:srgbClr>
                  </a:glow>
                  <a:outerShdw blurRad="38100" dist="38100" dir="2700000" algn="tl">
                    <a:srgbClr val="000000">
                      <a:alpha val="43137"/>
                    </a:srgbClr>
                  </a:outerShdw>
                </a:effectLst>
              </a:rPr>
              <a:t>Escipión</a:t>
            </a:r>
            <a:r>
              <a:rPr lang="es-ES" i="1" dirty="0" smtClean="0">
                <a:effectLst>
                  <a:glow rad="101600">
                    <a:srgbClr val="C00000">
                      <a:alpha val="60000"/>
                    </a:srgbClr>
                  </a:glow>
                  <a:outerShdw blurRad="38100" dist="38100" dir="2700000" algn="tl">
                    <a:srgbClr val="000000">
                      <a:alpha val="43137"/>
                    </a:srgbClr>
                  </a:outerShdw>
                </a:effectLst>
              </a:rPr>
              <a:t> llegan cerca de Marsella y se ven obligadas a dejar pasar sin problemas a Aníbal por la zona porque no tienen fuerzas suficientes para enfrentarlo.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2" fill="hold" grpId="0" nodeType="withEffect">
                                  <p:stCondLst>
                                    <p:cond delay="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4" presetClass="exit" presetSubtype="5" fill="hold" grpId="1" nodeType="withEffect">
                                  <p:stCondLst>
                                    <p:cond delay="0"/>
                                  </p:stCondLst>
                                  <p:childTnLst>
                                    <p:animEffect transition="out" filter="randombar(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5000"/>
                                        <p:tgtEl>
                                          <p:spTgt spid="4"/>
                                        </p:tgtEl>
                                        <p:attrNameLst>
                                          <p:attrName>ppt_x</p:attrName>
                                        </p:attrNameLst>
                                      </p:cBhvr>
                                      <p:tavLst>
                                        <p:tav tm="0">
                                          <p:val>
                                            <p:strVal val="ppt_x"/>
                                          </p:val>
                                        </p:tav>
                                        <p:tav tm="100000">
                                          <p:val>
                                            <p:strVal val="ppt_x-ppt_w/2"/>
                                          </p:val>
                                        </p:tav>
                                      </p:tavLst>
                                    </p:anim>
                                    <p:anim calcmode="lin" valueType="num">
                                      <p:cBhvr>
                                        <p:cTn id="23" dur="5000"/>
                                        <p:tgtEl>
                                          <p:spTgt spid="4"/>
                                        </p:tgtEl>
                                        <p:attrNameLst>
                                          <p:attrName>ppt_y</p:attrName>
                                        </p:attrNameLst>
                                      </p:cBhvr>
                                      <p:tavLst>
                                        <p:tav tm="0">
                                          <p:val>
                                            <p:strVal val="ppt_y"/>
                                          </p:val>
                                        </p:tav>
                                        <p:tav tm="100000">
                                          <p:val>
                                            <p:strVal val="ppt_y"/>
                                          </p:val>
                                        </p:tav>
                                      </p:tavLst>
                                    </p:anim>
                                    <p:anim calcmode="lin" valueType="num">
                                      <p:cBhvr>
                                        <p:cTn id="24" dur="5000"/>
                                        <p:tgtEl>
                                          <p:spTgt spid="4"/>
                                        </p:tgtEl>
                                        <p:attrNameLst>
                                          <p:attrName>ppt_w</p:attrName>
                                        </p:attrNameLst>
                                      </p:cBhvr>
                                      <p:tavLst>
                                        <p:tav tm="0">
                                          <p:val>
                                            <p:strVal val="ppt_w"/>
                                          </p:val>
                                        </p:tav>
                                        <p:tav tm="100000">
                                          <p:val>
                                            <p:fltVal val="0"/>
                                          </p:val>
                                        </p:tav>
                                      </p:tavLst>
                                    </p:anim>
                                    <p:anim calcmode="lin" valueType="num">
                                      <p:cBhvr>
                                        <p:cTn id="25" dur="5000"/>
                                        <p:tgtEl>
                                          <p:spTgt spid="4"/>
                                        </p:tgtEl>
                                        <p:attrNameLst>
                                          <p:attrName>ppt_h</p:attrName>
                                        </p:attrNameLst>
                                      </p:cBhvr>
                                      <p:tavLst>
                                        <p:tav tm="0">
                                          <p:val>
                                            <p:strVal val="ppt_h"/>
                                          </p:val>
                                        </p:tav>
                                        <p:tav tm="100000">
                                          <p:val>
                                            <p:strVal val="ppt_h"/>
                                          </p:val>
                                        </p:tav>
                                      </p:tavLst>
                                    </p:anim>
                                    <p:set>
                                      <p:cBhvr>
                                        <p:cTn id="26" dur="1" fill="hold">
                                          <p:stCondLst>
                                            <p:cond delay="4999"/>
                                          </p:stCondLst>
                                        </p:cTn>
                                        <p:tgtEl>
                                          <p:spTgt spid="4"/>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396553" y="-1"/>
            <a:ext cx="9793090" cy="5689571"/>
          </a:xfrm>
          <a:prstGeom prst="rect">
            <a:avLst/>
          </a:prstGeom>
          <a:noFill/>
          <a:ln w="9525">
            <a:noFill/>
            <a:miter lim="800000"/>
            <a:headEnd/>
            <a:tailEnd/>
          </a:ln>
        </p:spPr>
      </p:pic>
      <p:pic>
        <p:nvPicPr>
          <p:cNvPr id="5" name="4 Imagen" descr="453581.jpg"/>
          <p:cNvPicPr>
            <a:picLocks noChangeAspect="1"/>
          </p:cNvPicPr>
          <p:nvPr/>
        </p:nvPicPr>
        <p:blipFill>
          <a:blip r:embed="rId3" cstate="print"/>
          <a:stretch>
            <a:fillRect/>
          </a:stretch>
        </p:blipFill>
        <p:spPr bwMode="auto">
          <a:xfrm>
            <a:off x="-396553" y="0"/>
            <a:ext cx="9793090" cy="5689571"/>
          </a:xfrm>
          <a:prstGeom prst="rect">
            <a:avLst/>
          </a:prstGeom>
          <a:noFill/>
          <a:ln w="9525">
            <a:noFill/>
            <a:miter lim="800000"/>
            <a:headEnd/>
            <a:tailEnd/>
          </a:ln>
        </p:spPr>
      </p:pic>
      <p:pic>
        <p:nvPicPr>
          <p:cNvPr id="6" name="5 Imagen" descr="453581.jpg"/>
          <p:cNvPicPr>
            <a:picLocks noChangeAspect="1"/>
          </p:cNvPicPr>
          <p:nvPr/>
        </p:nvPicPr>
        <p:blipFill>
          <a:blip r:embed="rId3" cstate="print"/>
          <a:stretch>
            <a:fillRect/>
          </a:stretch>
        </p:blipFill>
        <p:spPr bwMode="auto">
          <a:xfrm>
            <a:off x="-396552" y="1"/>
            <a:ext cx="9793088" cy="5689570"/>
          </a:xfrm>
          <a:prstGeom prst="rect">
            <a:avLst/>
          </a:prstGeom>
          <a:noFill/>
          <a:ln w="9525">
            <a:noFill/>
            <a:miter lim="800000"/>
            <a:headEnd/>
            <a:tailEnd/>
          </a:ln>
        </p:spPr>
      </p:pic>
      <p:sp>
        <p:nvSpPr>
          <p:cNvPr id="7" name="6 CuadroTexto"/>
          <p:cNvSpPr txBox="1"/>
          <p:nvPr/>
        </p:nvSpPr>
        <p:spPr>
          <a:xfrm>
            <a:off x="539552" y="4585692"/>
            <a:ext cx="80283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consecuencia, el cónsul manda a Hispania a su hermano </a:t>
            </a:r>
            <a:r>
              <a:rPr lang="es-ES" i="1" dirty="0" err="1" smtClean="0">
                <a:effectLst>
                  <a:glow rad="101600">
                    <a:srgbClr val="C00000">
                      <a:alpha val="60000"/>
                    </a:srgbClr>
                  </a:glow>
                  <a:outerShdw blurRad="38100" dist="38100" dir="2700000" algn="tl">
                    <a:srgbClr val="000000">
                      <a:alpha val="43137"/>
                    </a:srgbClr>
                  </a:outerShdw>
                </a:effectLst>
              </a:rPr>
              <a:t>Cneo</a:t>
            </a:r>
            <a:r>
              <a:rPr lang="es-ES" i="1" dirty="0" smtClean="0">
                <a:effectLst>
                  <a:glow rad="101600">
                    <a:srgbClr val="C00000">
                      <a:alpha val="60000"/>
                    </a:srgbClr>
                  </a:glow>
                  <a:outerShdw blurRad="38100" dist="38100" dir="2700000" algn="tl">
                    <a:srgbClr val="000000">
                      <a:alpha val="43137"/>
                    </a:srgbClr>
                  </a:outerShdw>
                </a:effectLst>
              </a:rPr>
              <a:t> Cornelio </a:t>
            </a:r>
            <a:r>
              <a:rPr lang="es-ES" i="1" dirty="0" err="1" smtClean="0">
                <a:effectLst>
                  <a:glow rad="101600">
                    <a:srgbClr val="C00000">
                      <a:alpha val="60000"/>
                    </a:srgbClr>
                  </a:glow>
                  <a:outerShdw blurRad="38100" dist="38100" dir="2700000" algn="tl">
                    <a:srgbClr val="000000">
                      <a:alpha val="43137"/>
                    </a:srgbClr>
                  </a:outerShdw>
                </a:effectLst>
              </a:rPr>
              <a:t>Escipión</a:t>
            </a:r>
            <a:r>
              <a:rPr lang="es-ES" i="1" dirty="0" smtClean="0">
                <a:effectLst>
                  <a:glow rad="101600">
                    <a:srgbClr val="C00000">
                      <a:alpha val="60000"/>
                    </a:srgbClr>
                  </a:glow>
                  <a:outerShdw blurRad="38100" dist="38100" dir="2700000" algn="tl">
                    <a:srgbClr val="000000">
                      <a:alpha val="43137"/>
                    </a:srgbClr>
                  </a:outerShdw>
                </a:effectLst>
              </a:rPr>
              <a:t> al frente de dos legiones con una misión muy concreta: acabar con las líneas de comunicación y abastecimiento del ejército cartaginés.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p:transition>
    </mc:Choice>
    <mc:Fallback>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468560" y="0"/>
            <a:ext cx="10225136" cy="5715000"/>
          </a:xfrm>
          <a:prstGeom prst="rect">
            <a:avLst/>
          </a:prstGeom>
          <a:solidFill>
            <a:schemeClr val="bg1"/>
          </a:solidFill>
          <a:ln w="9525">
            <a:noFill/>
            <a:miter lim="800000"/>
            <a:headEnd/>
            <a:tailEnd/>
          </a:ln>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los propios contemporáneos de la Segunda Guerra Púnica hasta épocas modernas, numerosas leyendas y obras de arte fantásticas se han formado alrededor del paso de Aníbal Barca y sus elefantes por los Alpes.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5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5000" fill="hold"/>
                                        <p:tgtEl>
                                          <p:spTgt spid="5126"/>
                                        </p:tgtEl>
                                        <p:attrNameLst>
                                          <p:attrName>ppt_w</p:attrName>
                                        </p:attrNameLst>
                                      </p:cBhvr>
                                      <p:tavLst>
                                        <p:tav tm="0">
                                          <p:val>
                                            <p:strVal val="4/3*#ppt_w"/>
                                          </p:val>
                                        </p:tav>
                                        <p:tav tm="100000">
                                          <p:val>
                                            <p:strVal val="#ppt_w"/>
                                          </p:val>
                                        </p:tav>
                                      </p:tavLst>
                                    </p:anim>
                                    <p:anim calcmode="lin" valueType="num">
                                      <p:cBhvr>
                                        <p:cTn id="35" dur="5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396281" y="4628"/>
            <a:ext cx="10002170" cy="5711038"/>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396552" y="0"/>
            <a:ext cx="10009112" cy="5715000"/>
          </a:xfrm>
          <a:prstGeom prst="rect">
            <a:avLst/>
          </a:prstGeom>
          <a:noFill/>
          <a:ln w="9525">
            <a:noFill/>
            <a:miter lim="800000"/>
            <a:headEnd/>
            <a:tailEnd/>
          </a:ln>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Incluso hay quienes comparan a Aníbal con Alejandro Magno en sus hazañas por la India, como si se tratara de un trabajo hercúleo más. Sin embargo, si se deja atrás el halo literario y épico, lo cierto es que este episodio no fue tan espectacular como se imagina.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prestig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0"/>
                                        <p:tgtEl>
                                          <p:spTgt spid="717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3" cstate="print"/>
          <a:stretch>
            <a:fillRect/>
          </a:stretch>
        </p:blipFill>
        <p:spPr bwMode="auto">
          <a:xfrm>
            <a:off x="1" y="0"/>
            <a:ext cx="9144000" cy="5730876"/>
          </a:xfrm>
          <a:prstGeom prst="rect">
            <a:avLst/>
          </a:prstGeom>
          <a:noFill/>
          <a:ln w="9525">
            <a:noFill/>
            <a:miter lim="800000"/>
            <a:headEnd/>
            <a:tailEnd/>
          </a:ln>
        </p:spPr>
      </p:pic>
      <p:sp>
        <p:nvSpPr>
          <p:cNvPr id="8" name="7 Triángulo rectángulo"/>
          <p:cNvSpPr/>
          <p:nvPr/>
        </p:nvSpPr>
        <p:spPr>
          <a:xfrm>
            <a:off x="0" y="0"/>
            <a:ext cx="9144000" cy="5715000"/>
          </a:xfrm>
          <a:prstGeom prst="rtTriangle">
            <a:avLst/>
          </a:prstGeom>
          <a:solidFill>
            <a:schemeClr val="accent5">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0" y="0"/>
            <a:ext cx="9144000" cy="5715000"/>
          </a:xfrm>
          <a:prstGeom prst="rtTriangle">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general, puede ser que transcurrieran entre tres y cuatro semanas desde el principio de la ascensión hasta la llegada a las llanuras de la vertiente sur de las montañas. Asimismo, se estima que la marcha completa desde </a:t>
            </a:r>
            <a:r>
              <a:rPr lang="es-ES" i="1" dirty="0" err="1" smtClean="0">
                <a:effectLst>
                  <a:glow rad="101600">
                    <a:srgbClr val="C00000">
                      <a:alpha val="60000"/>
                    </a:srgbClr>
                  </a:glow>
                  <a:outerShdw blurRad="38100" dist="38100" dir="2700000" algn="tl">
                    <a:srgbClr val="000000">
                      <a:alpha val="43137"/>
                    </a:srgbClr>
                  </a:outerShdw>
                </a:effectLst>
              </a:rPr>
              <a:t>Carthago</a:t>
            </a:r>
            <a:r>
              <a:rPr lang="es-ES" i="1" dirty="0" smtClean="0">
                <a:effectLst>
                  <a:glow rad="101600">
                    <a:srgbClr val="C00000">
                      <a:alpha val="60000"/>
                    </a:srgbClr>
                  </a:glow>
                  <a:outerShdw blurRad="38100" dist="38100" dir="2700000" algn="tl">
                    <a:srgbClr val="000000">
                      <a:alpha val="43137"/>
                    </a:srgbClr>
                  </a:outerShdw>
                </a:effectLst>
              </a:rPr>
              <a:t> Nova había costado a Aníbal Barca un total de cinco meses.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prestig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2700" y="-4410"/>
            <a:ext cx="9156700" cy="5714999"/>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0"/>
            <a:ext cx="9156700" cy="5714999"/>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Aníbal lo había pensado todo minuciosamente, de manera que pertrechos, armas, víveres y abrigos de montaña habían sido conseguidos y puestos a disposición de las tropas. No obstante, era inevitable sufrir  algunos contratiempos en una gesta tan complicada como pasar los Alpes.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wheel spokes="1"/>
      </p:transition>
    </mc:Choice>
    <mc:Fallback>
      <p:transition spd="slow" advTm="33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0" fill="hold"/>
                                        <p:tgtEl>
                                          <p:spTgt spid="3074"/>
                                        </p:tgtEl>
                                        <p:attrNameLst>
                                          <p:attrName>ppt_w</p:attrName>
                                        </p:attrNameLst>
                                      </p:cBhvr>
                                      <p:tavLst>
                                        <p:tav tm="0">
                                          <p:val>
                                            <p:strVal val="#ppt_w+.3"/>
                                          </p:val>
                                        </p:tav>
                                        <p:tav tm="100000">
                                          <p:val>
                                            <p:strVal val="#ppt_w"/>
                                          </p:val>
                                        </p:tav>
                                      </p:tavLst>
                                    </p:anim>
                                    <p:anim calcmode="lin" valueType="num">
                                      <p:cBhvr>
                                        <p:cTn id="8" dur="5000" fill="hold"/>
                                        <p:tgtEl>
                                          <p:spTgt spid="3074"/>
                                        </p:tgtEl>
                                        <p:attrNameLst>
                                          <p:attrName>ppt_h</p:attrName>
                                        </p:attrNameLst>
                                      </p:cBhvr>
                                      <p:tavLst>
                                        <p:tav tm="0">
                                          <p:val>
                                            <p:strVal val="#ppt_h"/>
                                          </p:val>
                                        </p:tav>
                                        <p:tav tm="100000">
                                          <p:val>
                                            <p:strVal val="#ppt_h"/>
                                          </p:val>
                                        </p:tav>
                                      </p:tavLst>
                                    </p:anim>
                                    <p:animEffect transition="in" filter="fade">
                                      <p:cBhvr>
                                        <p:cTn id="9" dur="5000"/>
                                        <p:tgtEl>
                                          <p:spTgt spid="3074"/>
                                        </p:tgtEl>
                                      </p:cBhvr>
                                    </p:animEffect>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0"/>
                                        <p:tgtEl>
                                          <p:spTgt spid="3075"/>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526876"/>
            <a:ext cx="9144000" cy="648072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526876"/>
            <a:ext cx="9144000" cy="648072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526876"/>
            <a:ext cx="9144000" cy="6480720"/>
          </a:xfrm>
          <a:prstGeom prst="rect">
            <a:avLst/>
          </a:prstGeom>
          <a:noFill/>
          <a:ln w="9525">
            <a:noFill/>
            <a:miter lim="800000"/>
            <a:headEnd/>
            <a:tailEnd/>
          </a:ln>
        </p:spPr>
      </p:pic>
      <p:sp>
        <p:nvSpPr>
          <p:cNvPr id="7" name="6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más famoso de ellos es la pérdida de un gran número de elefantes, provocada seguramente por el agotamiento del viaje y la exposición a temperaturas mucho más frías de las que estaban acostumbrados, por no hablar de los desastres causados por las placas de hielo y la copiosa nieve.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wheel spokes="1"/>
      </p:transition>
    </mc:Choice>
    <mc:Fallback>
      <p:transition spd="slow" advTm="3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3" cstate="print"/>
          <a:stretch>
            <a:fillRect/>
          </a:stretch>
        </p:blipFill>
        <p:spPr bwMode="auto">
          <a:xfrm>
            <a:off x="-3869" y="-7056"/>
            <a:ext cx="9158095" cy="5730876"/>
          </a:xfrm>
          <a:prstGeom prst="rect">
            <a:avLst/>
          </a:prstGeom>
          <a:noFill/>
          <a:ln w="9525">
            <a:noFill/>
            <a:miter lim="800000"/>
            <a:headEnd/>
            <a:tailEnd/>
          </a:ln>
        </p:spPr>
      </p:pic>
      <p:pic>
        <p:nvPicPr>
          <p:cNvPr id="4098" name="Picture 2" descr="E:\PPS  EXCLUSIVOS\- Esencia divina\Imágenes\425793.jpg"/>
          <p:cNvPicPr>
            <a:picLocks noChangeAspect="1" noChangeArrowheads="1"/>
          </p:cNvPicPr>
          <p:nvPr/>
        </p:nvPicPr>
        <p:blipFill>
          <a:blip r:embed="rId3" cstate="print"/>
          <a:stretch>
            <a:fillRect/>
          </a:stretch>
        </p:blipFill>
        <p:spPr bwMode="auto">
          <a:xfrm>
            <a:off x="2481" y="0"/>
            <a:ext cx="9158095" cy="5715000"/>
          </a:xfrm>
          <a:prstGeom prst="rect">
            <a:avLst/>
          </a:prstGeom>
          <a:noFill/>
          <a:ln w="9525">
            <a:noFill/>
            <a:miter lim="800000"/>
            <a:headEnd/>
            <a:tailEnd/>
          </a:ln>
        </p:spPr>
      </p:pic>
      <p:pic>
        <p:nvPicPr>
          <p:cNvPr id="4099" name="Picture 3" descr="E:\PPS  EXCLUSIVOS\- Esencia divina\Imágenes\26 - 971285.jpg"/>
          <p:cNvPicPr>
            <a:picLocks noChangeAspect="1" noChangeArrowheads="1"/>
          </p:cNvPicPr>
          <p:nvPr/>
        </p:nvPicPr>
        <p:blipFill>
          <a:blip r:embed="rId3" cstate="print"/>
          <a:stretch>
            <a:fillRect/>
          </a:stretch>
        </p:blipFill>
        <p:spPr bwMode="auto">
          <a:xfrm>
            <a:off x="0" y="0"/>
            <a:ext cx="9144000" cy="5722056"/>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Aníbal Barca llega por fin a la altura de lo que hoy es la ciudad italiana de Turín, a principios de noviembre, lo hace con un ejército agotado, debilitado y diezmado: de los más de 40.000 soldados con los que partió de la península Ibérica solo le quedan unos 26.000 (20.000 infantes más 6000 jinetes).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wedge/>
      </p:transition>
    </mc:Choice>
    <mc:Fallback>
      <p:transition spd="slow" advTm="35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3" presetClass="entr" presetSubtype="288"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 calcmode="lin" valueType="num">
                                      <p:cBhvr>
                                        <p:cTn id="10" dur="5000" fill="hold"/>
                                        <p:tgtEl>
                                          <p:spTgt spid="4100"/>
                                        </p:tgtEl>
                                        <p:attrNameLst>
                                          <p:attrName>ppt_w</p:attrName>
                                        </p:attrNameLst>
                                      </p:cBhvr>
                                      <p:tavLst>
                                        <p:tav tm="0">
                                          <p:val>
                                            <p:strVal val="4/3*#ppt_w"/>
                                          </p:val>
                                        </p:tav>
                                        <p:tav tm="100000">
                                          <p:val>
                                            <p:strVal val="#ppt_w"/>
                                          </p:val>
                                        </p:tav>
                                      </p:tavLst>
                                    </p:anim>
                                    <p:anim calcmode="lin" valueType="num">
                                      <p:cBhvr>
                                        <p:cTn id="11" dur="5000" fill="hold"/>
                                        <p:tgtEl>
                                          <p:spTgt spid="4100"/>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wheel(2)">
                                      <p:cBhvr>
                                        <p:cTn id="14" dur="5000"/>
                                        <p:tgtEl>
                                          <p:spTgt spid="4098"/>
                                        </p:tgtEl>
                                      </p:cBhvr>
                                    </p:animEffect>
                                  </p:childTnLst>
                                </p:cTn>
                              </p:par>
                              <p:par>
                                <p:cTn id="15" presetID="23" presetClass="entr" presetSubtype="288" fill="hold" nodeType="withEffect">
                                  <p:stCondLst>
                                    <p:cond delay="0"/>
                                  </p:stCondLst>
                                  <p:childTnLst>
                                    <p:set>
                                      <p:cBhvr>
                                        <p:cTn id="16" dur="1" fill="hold">
                                          <p:stCondLst>
                                            <p:cond delay="0"/>
                                          </p:stCondLst>
                                        </p:cTn>
                                        <p:tgtEl>
                                          <p:spTgt spid="4098"/>
                                        </p:tgtEl>
                                        <p:attrNameLst>
                                          <p:attrName>style.visibility</p:attrName>
                                        </p:attrNameLst>
                                      </p:cBhvr>
                                      <p:to>
                                        <p:strVal val="visible"/>
                                      </p:to>
                                    </p:set>
                                    <p:anim calcmode="lin" valueType="num">
                                      <p:cBhvr>
                                        <p:cTn id="17" dur="5000" fill="hold"/>
                                        <p:tgtEl>
                                          <p:spTgt spid="4098"/>
                                        </p:tgtEl>
                                        <p:attrNameLst>
                                          <p:attrName>ppt_w</p:attrName>
                                        </p:attrNameLst>
                                      </p:cBhvr>
                                      <p:tavLst>
                                        <p:tav tm="0">
                                          <p:val>
                                            <p:strVal val="4/3*#ppt_w"/>
                                          </p:val>
                                        </p:tav>
                                        <p:tav tm="100000">
                                          <p:val>
                                            <p:strVal val="#ppt_w"/>
                                          </p:val>
                                        </p:tav>
                                      </p:tavLst>
                                    </p:anim>
                                    <p:anim calcmode="lin" valueType="num">
                                      <p:cBhvr>
                                        <p:cTn id="18" dur="5000" fill="hold"/>
                                        <p:tgtEl>
                                          <p:spTgt spid="4098"/>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1000"/>
                                  </p:stCondLst>
                                  <p:childTnLst>
                                    <p:set>
                                      <p:cBhvr>
                                        <p:cTn id="20" dur="1" fill="hold">
                                          <p:stCondLst>
                                            <p:cond delay="0"/>
                                          </p:stCondLst>
                                        </p:cTn>
                                        <p:tgtEl>
                                          <p:spTgt spid="4099"/>
                                        </p:tgtEl>
                                        <p:attrNameLst>
                                          <p:attrName>style.visibility</p:attrName>
                                        </p:attrNameLst>
                                      </p:cBhvr>
                                      <p:to>
                                        <p:strVal val="visible"/>
                                      </p:to>
                                    </p:set>
                                    <p:animEffect transition="in" filter="fade">
                                      <p:cBhvr>
                                        <p:cTn id="21" dur="4000"/>
                                        <p:tgtEl>
                                          <p:spTgt spid="4099"/>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PPS  EXCLUSIVOS\- Esencia divina\Imágenes\677135.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3" name="2 Rectángulo"/>
          <p:cNvSpPr/>
          <p:nvPr/>
        </p:nvSpPr>
        <p:spPr>
          <a:xfrm>
            <a:off x="0" y="0"/>
            <a:ext cx="914400" cy="5715000"/>
          </a:xfrm>
          <a:prstGeom prst="rect">
            <a:avLst/>
          </a:prstGeom>
          <a:gradFill>
            <a:gsLst>
              <a:gs pos="0">
                <a:srgbClr val="D6B19C">
                  <a:alpha val="8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899592" y="0"/>
            <a:ext cx="943496" cy="5715000"/>
          </a:xfrm>
          <a:prstGeom prst="rect">
            <a:avLst/>
          </a:prstGeom>
          <a:gradFill>
            <a:gsLst>
              <a:gs pos="0">
                <a:srgbClr val="D6B19C">
                  <a:alpha val="76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1835696" y="0"/>
            <a:ext cx="936079" cy="5715000"/>
          </a:xfrm>
          <a:prstGeom prst="rect">
            <a:avLst/>
          </a:prstGeom>
          <a:gradFill>
            <a:gsLst>
              <a:gs pos="0">
                <a:srgbClr val="D6B19C">
                  <a:alpha val="7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Rectángulo"/>
          <p:cNvSpPr/>
          <p:nvPr/>
        </p:nvSpPr>
        <p:spPr>
          <a:xfrm>
            <a:off x="2699792" y="0"/>
            <a:ext cx="1000671" cy="5715000"/>
          </a:xfrm>
          <a:prstGeom prst="rect">
            <a:avLst/>
          </a:prstGeom>
          <a:gradFill>
            <a:gsLst>
              <a:gs pos="0">
                <a:srgbClr val="D6B19C">
                  <a:alpha val="65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635896" y="0"/>
            <a:ext cx="993254" cy="5715000"/>
          </a:xfrm>
          <a:prstGeom prst="rect">
            <a:avLst/>
          </a:prstGeom>
          <a:gradFill>
            <a:gsLst>
              <a:gs pos="0">
                <a:srgbClr val="D6B19C">
                  <a:alpha val="6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4572000" y="0"/>
            <a:ext cx="985838" cy="5715000"/>
          </a:xfrm>
          <a:prstGeom prst="rect">
            <a:avLst/>
          </a:prstGeom>
          <a:gradFill flip="none" rotWithShape="1">
            <a:gsLst>
              <a:gs pos="0">
                <a:srgbClr val="D6B19C">
                  <a:alpha val="5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5508104" y="0"/>
            <a:ext cx="978421"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6444208" y="0"/>
            <a:ext cx="971005"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a:off x="7380312" y="0"/>
            <a:ext cx="835000" cy="5715000"/>
          </a:xfrm>
          <a:prstGeom prst="rect">
            <a:avLst/>
          </a:prstGeom>
          <a:gradFill flip="none" rotWithShape="1">
            <a:gsLst>
              <a:gs pos="0">
                <a:srgbClr val="D6B19C">
                  <a:alpha val="4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a:off x="8172400" y="0"/>
            <a:ext cx="971600" cy="5715000"/>
          </a:xfrm>
          <a:prstGeom prst="rect">
            <a:avLst/>
          </a:prstGeom>
          <a:gradFill flip="none" rotWithShape="1">
            <a:gsLst>
              <a:gs pos="0">
                <a:srgbClr val="D6B19C">
                  <a:alpha val="4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 así, gracias a diversos tratados con tribus celtas consigue suficientes tropas, animales, víveres y pertrechos para sufrir las cuantiosas pérdidas que el paso por los Alpes había ocasionado.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gallery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0" presetClass="entr" presetSubtype="0" decel="100000"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 calcmode="lin" valueType="num">
                                      <p:cBhvr>
                                        <p:cTn id="37" dur="6000" fill="hold"/>
                                        <p:tgtEl>
                                          <p:spTgt spid="19458"/>
                                        </p:tgtEl>
                                        <p:attrNameLst>
                                          <p:attrName>ppt_w</p:attrName>
                                        </p:attrNameLst>
                                      </p:cBhvr>
                                      <p:tavLst>
                                        <p:tav tm="0">
                                          <p:val>
                                            <p:strVal val="#ppt_w+.3"/>
                                          </p:val>
                                        </p:tav>
                                        <p:tav tm="100000">
                                          <p:val>
                                            <p:strVal val="#ppt_w"/>
                                          </p:val>
                                        </p:tav>
                                      </p:tavLst>
                                    </p:anim>
                                    <p:anim calcmode="lin" valueType="num">
                                      <p:cBhvr>
                                        <p:cTn id="38" dur="6000" fill="hold"/>
                                        <p:tgtEl>
                                          <p:spTgt spid="19458"/>
                                        </p:tgtEl>
                                        <p:attrNameLst>
                                          <p:attrName>ppt_h</p:attrName>
                                        </p:attrNameLst>
                                      </p:cBhvr>
                                      <p:tavLst>
                                        <p:tav tm="0">
                                          <p:val>
                                            <p:strVal val="#ppt_h"/>
                                          </p:val>
                                        </p:tav>
                                        <p:tav tm="100000">
                                          <p:val>
                                            <p:strVal val="#ppt_h"/>
                                          </p:val>
                                        </p:tav>
                                      </p:tavLst>
                                    </p:anim>
                                    <p:animEffect transition="in" filter="fade">
                                      <p:cBhvr>
                                        <p:cTn id="39" dur="6000"/>
                                        <p:tgtEl>
                                          <p:spTgt spid="19458"/>
                                        </p:tgtEl>
                                      </p:cBhvr>
                                    </p:animEffect>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5508104"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5508104" cy="5715000"/>
          </a:xfrm>
          <a:prstGeom prst="rect">
            <a:avLst/>
          </a:prstGeom>
          <a:noFill/>
          <a:ln w="9525">
            <a:noFill/>
            <a:miter lim="800000"/>
            <a:headEnd/>
            <a:tailEnd/>
          </a:ln>
        </p:spPr>
      </p:pic>
      <p:sp>
        <p:nvSpPr>
          <p:cNvPr id="6" name="5 CuadroTexto"/>
          <p:cNvSpPr txBox="1"/>
          <p:nvPr/>
        </p:nvSpPr>
        <p:spPr>
          <a:xfrm>
            <a:off x="5580112" y="841276"/>
            <a:ext cx="3384376"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 año siguiente, una nueva victoria, esta vez junto al lago </a:t>
            </a:r>
            <a:r>
              <a:rPr lang="es-ES" sz="2000" i="1" dirty="0" err="1" smtClean="0">
                <a:effectLst>
                  <a:glow rad="101600">
                    <a:srgbClr val="C00000">
                      <a:alpha val="60000"/>
                    </a:srgbClr>
                  </a:glow>
                  <a:outerShdw blurRad="38100" dist="38100" dir="2700000" algn="tl">
                    <a:srgbClr val="000000">
                      <a:alpha val="43137"/>
                    </a:srgbClr>
                  </a:outerShdw>
                </a:effectLst>
              </a:rPr>
              <a:t>Trasimeno</a:t>
            </a:r>
            <a:r>
              <a:rPr lang="es-ES" sz="2000" i="1" dirty="0" smtClean="0">
                <a:effectLst>
                  <a:glow rad="101600">
                    <a:srgbClr val="C00000">
                      <a:alpha val="60000"/>
                    </a:srgbClr>
                  </a:glow>
                  <a:outerShdw blurRad="38100" dist="38100" dir="2700000" algn="tl">
                    <a:srgbClr val="000000">
                      <a:alpha val="43137"/>
                    </a:srgbClr>
                  </a:outerShdw>
                </a:effectLst>
              </a:rPr>
              <a:t>, le dio el control sobre la Italia central. Aplastado el ejército romano de </a:t>
            </a:r>
            <a:r>
              <a:rPr lang="es-ES" sz="2000" i="1" dirty="0" err="1" smtClean="0">
                <a:effectLst>
                  <a:glow rad="101600">
                    <a:srgbClr val="C00000">
                      <a:alpha val="60000"/>
                    </a:srgbClr>
                  </a:glow>
                  <a:outerShdw blurRad="38100" dist="38100" dir="2700000" algn="tl">
                    <a:srgbClr val="000000">
                      <a:alpha val="43137"/>
                    </a:srgbClr>
                  </a:outerShdw>
                </a:effectLst>
              </a:rPr>
              <a:t>Flaminio</a:t>
            </a:r>
            <a:r>
              <a:rPr lang="es-ES" sz="2000" i="1" dirty="0" smtClean="0">
                <a:effectLst>
                  <a:glow rad="101600">
                    <a:srgbClr val="C00000">
                      <a:alpha val="60000"/>
                    </a:srgbClr>
                  </a:glow>
                  <a:outerShdw blurRad="38100" dist="38100" dir="2700000" algn="tl">
                    <a:srgbClr val="000000">
                      <a:alpha val="43137"/>
                    </a:srgbClr>
                  </a:outerShdw>
                </a:effectLst>
              </a:rPr>
              <a:t>, Roma quedó a merced del cartaginés, pero Aníbal no se atrevió a asaltar las sólidas murallas de la ciudad y prefirió dominar la Italia meridional.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gallery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3707904" y="0"/>
            <a:ext cx="5436096"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3707904" y="0"/>
            <a:ext cx="5436096"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3707904" y="0"/>
            <a:ext cx="5436096" cy="5715000"/>
          </a:xfrm>
          <a:prstGeom prst="rect">
            <a:avLst/>
          </a:prstGeom>
          <a:noFill/>
          <a:ln w="9525">
            <a:noFill/>
            <a:miter lim="800000"/>
            <a:headEnd/>
            <a:tailEnd/>
          </a:ln>
        </p:spPr>
      </p:pic>
      <p:sp>
        <p:nvSpPr>
          <p:cNvPr id="7" name="6 CuadroTexto"/>
          <p:cNvSpPr txBox="1"/>
          <p:nvPr/>
        </p:nvSpPr>
        <p:spPr>
          <a:xfrm>
            <a:off x="251520" y="409228"/>
            <a:ext cx="3312368" cy="501675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agosto del 216 a.C., venció en </a:t>
            </a:r>
            <a:r>
              <a:rPr lang="es-ES" sz="2000" i="1" dirty="0" err="1" smtClean="0">
                <a:effectLst>
                  <a:glow rad="101600">
                    <a:srgbClr val="C00000">
                      <a:alpha val="60000"/>
                    </a:srgbClr>
                  </a:glow>
                  <a:outerShdw blurRad="38100" dist="38100" dir="2700000" algn="tl">
                    <a:srgbClr val="000000">
                      <a:alpha val="43137"/>
                    </a:srgbClr>
                  </a:outerShdw>
                </a:effectLst>
              </a:rPr>
              <a:t>Cannas</a:t>
            </a:r>
            <a:r>
              <a:rPr lang="es-ES" sz="2000" i="1" dirty="0" smtClean="0">
                <a:effectLst>
                  <a:glow rad="101600">
                    <a:srgbClr val="C00000">
                      <a:alpha val="60000"/>
                    </a:srgbClr>
                  </a:glow>
                  <a:outerShdw blurRad="38100" dist="38100" dir="2700000" algn="tl">
                    <a:srgbClr val="000000">
                      <a:alpha val="43137"/>
                    </a:srgbClr>
                  </a:outerShdw>
                </a:effectLst>
              </a:rPr>
              <a:t> a las tropas de Lucio Emilio Paulo y Marco Terencio Varrón, cuyos efectivos duplicaban a los suyos. No obstante, lejos de sus bases de avituallamiento y sin posibilidad de recibir refuerzos, ya que su hermano Asdrúbal había sido derrotado y muerto por Claudio Nerón en la batalla de </a:t>
            </a:r>
            <a:r>
              <a:rPr lang="es-ES" sz="2000" i="1" dirty="0" err="1" smtClean="0">
                <a:effectLst>
                  <a:glow rad="101600">
                    <a:srgbClr val="C00000">
                      <a:alpha val="60000"/>
                    </a:srgbClr>
                  </a:glow>
                  <a:outerShdw blurRad="38100" dist="38100" dir="2700000" algn="tl">
                    <a:srgbClr val="000000">
                      <a:alpha val="43137"/>
                    </a:srgbClr>
                  </a:outerShdw>
                </a:effectLst>
              </a:rPr>
              <a:t>Metauro</a:t>
            </a:r>
            <a:r>
              <a:rPr lang="es-ES" sz="2000" i="1" dirty="0" smtClean="0">
                <a:effectLst>
                  <a:glow rad="101600">
                    <a:srgbClr val="C00000">
                      <a:alpha val="60000"/>
                    </a:srgbClr>
                  </a:glow>
                  <a:outerShdw blurRad="38100" dist="38100" dir="2700000" algn="tl">
                    <a:srgbClr val="000000">
                      <a:alpha val="43137"/>
                    </a:srgbClr>
                  </a:outerShdw>
                </a:effectLst>
              </a:rPr>
              <a:t> cuando se dirigía a socorrerle (207 a.C.)…</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gallery dir="l"/>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3707904" y="0"/>
            <a:ext cx="5436096"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3707904" y="0"/>
            <a:ext cx="5436096" cy="5715000"/>
          </a:xfrm>
          <a:prstGeom prst="rect">
            <a:avLst/>
          </a:prstGeom>
          <a:noFill/>
          <a:ln w="9525">
            <a:noFill/>
            <a:miter lim="800000"/>
            <a:headEnd/>
            <a:tailEnd/>
          </a:ln>
        </p:spPr>
      </p:pic>
      <p:sp>
        <p:nvSpPr>
          <p:cNvPr id="6" name="5 CuadroTexto"/>
          <p:cNvSpPr txBox="1"/>
          <p:nvPr/>
        </p:nvSpPr>
        <p:spPr>
          <a:xfrm>
            <a:off x="251520" y="841276"/>
            <a:ext cx="331236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…y habiendo fracasado en el intento de atraer a su causa a los pueblos itálicos sometidos por Roma, el ejército de Aníbal quedó aislado e inmovilizado en la Italia meridional durante varios años, situación que aprovecharon los romanos para contraatacar.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pull/>
      </p:transition>
    </mc:Choice>
    <mc:Fallback>
      <p:transition spd="slow" advTm="31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5000"/>
                                        <p:tgtEl>
                                          <p:spTgt spid="5"/>
                                        </p:tgtEl>
                                      </p:cBhvr>
                                    </p:animEffect>
                                  </p:childTnLst>
                                </p:cTn>
                              </p:par>
                            </p:childTnLst>
                          </p:cTn>
                        </p:par>
                        <p:par>
                          <p:cTn id="19" fill="hold">
                            <p:stCondLst>
                              <p:cond delay="50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1000"/>
                                        <p:tgtEl>
                                          <p:spTgt spid="6">
                                            <p:txEl>
                                              <p:pRg st="0" end="0"/>
                                            </p:txEl>
                                          </p:spTgt>
                                        </p:tgtEl>
                                      </p:cBhvr>
                                    </p:animEffect>
                                    <p:anim calcmode="lin" valueType="num">
                                      <p:cBhvr>
                                        <p:cTn id="23" dur="1000" fill="hold"/>
                                        <p:tgtEl>
                                          <p:spTgt spid="6">
                                            <p:txEl>
                                              <p:pRg st="0" end="0"/>
                                            </p:txEl>
                                          </p:spTgt>
                                        </p:tgtEl>
                                        <p:attrNameLst>
                                          <p:attrName>ppt_x</p:attrName>
                                        </p:attrNameLst>
                                      </p:cBhvr>
                                      <p:tavLst>
                                        <p:tav tm="0">
                                          <p:val>
                                            <p:strVal val="#ppt_x-.1"/>
                                          </p:val>
                                        </p:tav>
                                        <p:tav tm="100000">
                                          <p:val>
                                            <p:strVal val="#ppt_x"/>
                                          </p:val>
                                        </p:tav>
                                      </p:tavLst>
                                    </p:anim>
                                    <p:anim calcmode="lin" valueType="num">
                                      <p:cBhvr>
                                        <p:cTn id="24" dur="1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1" y="0"/>
            <a:ext cx="9144000" cy="5714999"/>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accent6">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accent6">
              <a:lumMod val="20000"/>
              <a:lumOff val="80000"/>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49" y="0"/>
            <a:ext cx="5364163" cy="5690306"/>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expulsar a los cartagineses de la península Ibérica, el general romano                  Publio Cornelio </a:t>
            </a:r>
            <a:r>
              <a:rPr lang="es-ES" i="1" dirty="0" err="1" smtClean="0">
                <a:effectLst>
                  <a:glow rad="101600">
                    <a:srgbClr val="C00000">
                      <a:alpha val="60000"/>
                    </a:srgbClr>
                  </a:glow>
                  <a:outerShdw blurRad="38100" dist="38100" dir="2700000" algn="tl">
                    <a:srgbClr val="000000">
                      <a:alpha val="43137"/>
                    </a:srgbClr>
                  </a:outerShdw>
                </a:effectLst>
              </a:rPr>
              <a:t>Escipión</a:t>
            </a:r>
            <a:r>
              <a:rPr lang="es-ES" i="1" dirty="0" smtClean="0">
                <a:effectLst>
                  <a:glow rad="101600">
                    <a:srgbClr val="C00000">
                      <a:alpha val="60000"/>
                    </a:srgbClr>
                  </a:glow>
                  <a:outerShdw blurRad="38100" dist="38100" dir="2700000" algn="tl">
                    <a:srgbClr val="000000">
                      <a:alpha val="43137"/>
                    </a:srgbClr>
                  </a:outerShdw>
                </a:effectLst>
              </a:rPr>
              <a:t>, llamado el Africano, desembarcó cerca de Cartago (203 a.C.), hecho que obligó a Aníbal a regresar a África, donde fue vencido en la batalla de </a:t>
            </a:r>
            <a:r>
              <a:rPr lang="es-ES" i="1" dirty="0" err="1" smtClean="0">
                <a:effectLst>
                  <a:glow rad="101600">
                    <a:srgbClr val="C00000">
                      <a:alpha val="60000"/>
                    </a:srgbClr>
                  </a:glow>
                  <a:outerShdw blurRad="38100" dist="38100" dir="2700000" algn="tl">
                    <a:srgbClr val="000000">
                      <a:alpha val="43137"/>
                    </a:srgbClr>
                  </a:outerShdw>
                </a:effectLst>
              </a:rPr>
              <a:t>Zama</a:t>
            </a:r>
            <a:r>
              <a:rPr lang="es-ES" i="1" dirty="0" smtClean="0">
                <a:effectLst>
                  <a:glow rad="101600">
                    <a:srgbClr val="C00000">
                      <a:alpha val="60000"/>
                    </a:srgbClr>
                  </a:glow>
                  <a:outerShdw blurRad="38100" dist="38100" dir="2700000" algn="tl">
                    <a:srgbClr val="000000">
                      <a:alpha val="43137"/>
                    </a:srgbClr>
                  </a:outerShdw>
                </a:effectLst>
              </a:rPr>
              <a:t>, en el 202 a.C.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pull/>
      </p:transition>
    </mc:Choice>
    <mc:Fallback>
      <p:transition spd="slow" advTm="3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454868"/>
            <a:ext cx="9144000" cy="6336704"/>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454868"/>
            <a:ext cx="9144000" cy="6336704"/>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454868"/>
            <a:ext cx="9143999" cy="6336704"/>
          </a:xfrm>
          <a:prstGeom prst="rect">
            <a:avLst/>
          </a:prstGeom>
          <a:noFill/>
          <a:ln w="9525">
            <a:noFill/>
            <a:miter lim="800000"/>
            <a:headEnd/>
            <a:tailEnd/>
          </a:ln>
        </p:spPr>
      </p:pic>
      <p:sp>
        <p:nvSpPr>
          <p:cNvPr id="7" name="6 CuadroTexto"/>
          <p:cNvSpPr txBox="1"/>
          <p:nvPr/>
        </p:nvSpPr>
        <p:spPr>
          <a:xfrm>
            <a:off x="611560" y="4657700"/>
            <a:ext cx="7848872"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A consecuencia de esta derrota, Cartago se vio obligada a firmar una paz humillante, que puso fin al sueño cartaginés de crear un gran imperio en el Mediterráneo occidental.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3000">
        <p15:prstTrans prst="peelOff"/>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4707942"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4707942" cy="5715000"/>
          </a:xfrm>
          <a:prstGeom prst="rect">
            <a:avLst/>
          </a:prstGeom>
          <a:noFill/>
          <a:ln w="9525">
            <a:noFill/>
            <a:miter lim="800000"/>
            <a:headEnd/>
            <a:tailEnd/>
          </a:ln>
        </p:spPr>
      </p:pic>
      <p:sp>
        <p:nvSpPr>
          <p:cNvPr id="5" name="4 CuadroTexto"/>
          <p:cNvSpPr txBox="1"/>
          <p:nvPr/>
        </p:nvSpPr>
        <p:spPr>
          <a:xfrm>
            <a:off x="4788024" y="409228"/>
            <a:ext cx="4176464" cy="501675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Aníbal Barca murió por suicidio                            alrededor del año 183 a.C. en </a:t>
            </a:r>
            <a:r>
              <a:rPr lang="es-ES" sz="2000" i="1" dirty="0" err="1" smtClean="0">
                <a:effectLst>
                  <a:glow rad="101600">
                    <a:srgbClr val="C00000">
                      <a:alpha val="60000"/>
                    </a:srgbClr>
                  </a:glow>
                  <a:outerShdw blurRad="38100" dist="38100" dir="2700000" algn="tl">
                    <a:srgbClr val="000000">
                      <a:alpha val="43137"/>
                    </a:srgbClr>
                  </a:outerShdw>
                </a:effectLst>
              </a:rPr>
              <a:t>Libyssa</a:t>
            </a:r>
            <a:r>
              <a:rPr lang="es-ES" sz="2000" i="1" dirty="0" smtClean="0">
                <a:effectLst>
                  <a:glow rad="101600">
                    <a:srgbClr val="C00000">
                      <a:alpha val="60000"/>
                    </a:srgbClr>
                  </a:glow>
                  <a:outerShdw blurRad="38100" dist="38100" dir="2700000" algn="tl">
                    <a:srgbClr val="000000">
                      <a:alpha val="43137"/>
                    </a:srgbClr>
                  </a:outerShdw>
                </a:effectLst>
              </a:rPr>
              <a:t> (actual Turquía). Para evitar ser capturado por los romanos, quienes lo perseguían tras su exilio, el general cartaginés ingirió veneno, poniendo fin a su vida.  Perseguido por Roma tras la derrota de Cartago y su posterior exilio, acorralado por el rey </a:t>
            </a:r>
            <a:r>
              <a:rPr lang="es-ES" sz="2000" i="1" dirty="0" err="1" smtClean="0">
                <a:effectLst>
                  <a:glow rad="101600">
                    <a:srgbClr val="C00000">
                      <a:alpha val="60000"/>
                    </a:srgbClr>
                  </a:glow>
                  <a:outerShdw blurRad="38100" dist="38100" dir="2700000" algn="tl">
                    <a:srgbClr val="000000">
                      <a:alpha val="43137"/>
                    </a:srgbClr>
                  </a:outerShdw>
                </a:effectLst>
              </a:rPr>
              <a:t>Prusias</a:t>
            </a:r>
            <a:r>
              <a:rPr lang="es-ES" sz="2000" i="1" dirty="0" smtClean="0">
                <a:effectLst>
                  <a:glow rad="101600">
                    <a:srgbClr val="C00000">
                      <a:alpha val="60000"/>
                    </a:srgbClr>
                  </a:glow>
                  <a:outerShdw blurRad="38100" dist="38100" dir="2700000" algn="tl">
                    <a:srgbClr val="000000">
                      <a:alpha val="43137"/>
                    </a:srgbClr>
                  </a:outerShdw>
                </a:effectLst>
              </a:rPr>
              <a:t> I, que cedió a las presiones romanas.  Veneno (se cree que lo llevaba consigo en un anillo).  Aníbal prefirió quitarse la vida antes que ser tomado como trofeo por sus eternos enemigos.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2000">
        <p15:prstTrans prst="peelOff" invX="1"/>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6156176" y="697260"/>
            <a:ext cx="2014398"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VIRIATO</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539552" y="4369668"/>
            <a:ext cx="8208912"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el guerrero hispano que mantuvo en jaque a la Antigua Roma. El líder</a:t>
            </a:r>
          </a:p>
          <a:p>
            <a:r>
              <a:rPr lang="es-ES" i="1" dirty="0" smtClean="0">
                <a:effectLst>
                  <a:glow rad="101600">
                    <a:srgbClr val="C00000">
                      <a:alpha val="60000"/>
                    </a:srgbClr>
                  </a:glow>
                  <a:outerShdw blurRad="38100" dist="38100" dir="2700000" algn="tl">
                    <a:srgbClr val="000000">
                      <a:alpha val="43137"/>
                    </a:srgbClr>
                  </a:outerShdw>
                </a:effectLst>
              </a:rPr>
              <a:t>hispano que nunca fue derrotado en combate llegó a ser considerado el 'terror de Roma' por sus hazañas en el campo de batalla contra la gran potencia del momento.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attern="rectang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7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6012160" cy="4801716"/>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6012160" cy="4801716"/>
          </a:xfrm>
          <a:prstGeom prst="rect">
            <a:avLst/>
          </a:prstGeom>
          <a:noFill/>
          <a:ln w="9525">
            <a:noFill/>
            <a:miter lim="800000"/>
            <a:headEnd/>
            <a:tailEnd/>
          </a:ln>
        </p:spPr>
      </p:pic>
      <p:sp>
        <p:nvSpPr>
          <p:cNvPr id="6" name="5 CuadroTexto"/>
          <p:cNvSpPr txBox="1"/>
          <p:nvPr/>
        </p:nvSpPr>
        <p:spPr>
          <a:xfrm>
            <a:off x="611560" y="4873724"/>
            <a:ext cx="8352928" cy="70788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pero todos coinciden en que acabó convirtiéndose en una de las figuras más importantes de la lucha hispana contra Roma, sino la que más.</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6228184" y="1777380"/>
            <a:ext cx="277281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Algunos dicen que </a:t>
            </a:r>
            <a:r>
              <a:rPr lang="es-ES" sz="2000" i="1" dirty="0" err="1" smtClean="0">
                <a:effectLst>
                  <a:glow rad="101600">
                    <a:srgbClr val="C00000">
                      <a:alpha val="60000"/>
                    </a:srgbClr>
                  </a:glow>
                  <a:outerShdw blurRad="38100" dist="38100" dir="2700000" algn="tl">
                    <a:srgbClr val="000000">
                      <a:alpha val="43137"/>
                    </a:srgbClr>
                  </a:outerShdw>
                </a:effectLst>
              </a:rPr>
              <a:t>Viriato</a:t>
            </a:r>
            <a:r>
              <a:rPr lang="es-ES" sz="2000" i="1" dirty="0" smtClean="0">
                <a:effectLst>
                  <a:glow rad="101600">
                    <a:srgbClr val="C00000">
                      <a:alpha val="60000"/>
                    </a:srgbClr>
                  </a:glow>
                  <a:outerShdw blurRad="38100" dist="38100" dir="2700000" algn="tl">
                    <a:srgbClr val="000000">
                      <a:alpha val="43137"/>
                    </a:srgbClr>
                  </a:outerShdw>
                </a:effectLst>
              </a:rPr>
              <a:t> empezó siendo tan solo un simple pastor, otros afirman que se ganaba la vida como cazador. Los hay que incluso aseguran que se trataba de un vulgar ladrón, </a:t>
            </a:r>
          </a:p>
        </p:txBody>
      </p:sp>
    </p:spTree>
  </p:cSld>
  <p:clrMapOvr>
    <a:masterClrMapping/>
  </p:clrMapOvr>
  <mc:AlternateContent xmlns:mc="http://schemas.openxmlformats.org/markup-compatibility/2006">
    <mc:Choice xmlns:p14="http://schemas.microsoft.com/office/powerpoint/2010/main" Requires="p14">
      <p:transition spd="slow" p14:dur="3000" advTm="36000">
        <p14:shred pattern="rectangle"/>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209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11205" y="-4410"/>
            <a:ext cx="9341010"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98505" y="0"/>
            <a:ext cx="9341010" cy="5715000"/>
          </a:xfrm>
          <a:prstGeom prst="rect">
            <a:avLst/>
          </a:prstGeom>
          <a:noFill/>
          <a:ln w="9525">
            <a:noFill/>
            <a:miter lim="800000"/>
            <a:headEnd/>
            <a:tailEnd/>
          </a:ln>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Hablar de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es hablar de un líder nato, un guerrero implacable, un estratega brillante que nunca fue derrotado en combate y que consiguió mantener en jaque a la mayor potencia del momento, la todopoderosa República Romana. Una hazaña por la que se le llegó a considerar el terror de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0"/>
                                        <p:tgtEl>
                                          <p:spTgt spid="3074"/>
                                        </p:tgtEl>
                                      </p:cBhvr>
                                    </p:animEffect>
                                    <p:anim calcmode="lin" valueType="num">
                                      <p:cBhvr>
                                        <p:cTn id="8" dur="5000" fill="hold"/>
                                        <p:tgtEl>
                                          <p:spTgt spid="3074"/>
                                        </p:tgtEl>
                                        <p:attrNameLst>
                                          <p:attrName>ppt_x</p:attrName>
                                        </p:attrNameLst>
                                      </p:cBhvr>
                                      <p:tavLst>
                                        <p:tav tm="0">
                                          <p:val>
                                            <p:strVal val="#ppt_x"/>
                                          </p:val>
                                        </p:tav>
                                        <p:tav tm="100000">
                                          <p:val>
                                            <p:strVal val="#ppt_x"/>
                                          </p:val>
                                        </p:tav>
                                      </p:tavLst>
                                    </p:anim>
                                    <p:anim calcmode="lin" valueType="num">
                                      <p:cBhvr>
                                        <p:cTn id="9" dur="5000" fill="hold"/>
                                        <p:tgtEl>
                                          <p:spTgt spid="307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5000" fill="hold"/>
                                        <p:tgtEl>
                                          <p:spTgt spid="3074"/>
                                        </p:tgtEl>
                                        <p:attrNameLst>
                                          <p:attrName>ppt_w</p:attrName>
                                        </p:attrNameLst>
                                      </p:cBhvr>
                                      <p:tavLst>
                                        <p:tav tm="0">
                                          <p:val>
                                            <p:strVal val="4/3*#ppt_w"/>
                                          </p:val>
                                        </p:tav>
                                        <p:tav tm="100000">
                                          <p:val>
                                            <p:strVal val="#ppt_w"/>
                                          </p:val>
                                        </p:tav>
                                      </p:tavLst>
                                    </p:anim>
                                    <p:anim calcmode="lin" valueType="num">
                                      <p:cBhvr>
                                        <p:cTn id="13" dur="5000" fill="hold"/>
                                        <p:tgtEl>
                                          <p:spTgt spid="3074"/>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5000"/>
                                        <p:tgtEl>
                                          <p:spTgt spid="3075"/>
                                        </p:tgtEl>
                                      </p:cBhvr>
                                    </p:animEffect>
                                    <p:anim calcmode="lin" valueType="num">
                                      <p:cBhvr>
                                        <p:cTn id="17" dur="5000" fill="hold"/>
                                        <p:tgtEl>
                                          <p:spTgt spid="3075"/>
                                        </p:tgtEl>
                                        <p:attrNameLst>
                                          <p:attrName>ppt_x</p:attrName>
                                        </p:attrNameLst>
                                      </p:cBhvr>
                                      <p:tavLst>
                                        <p:tav tm="0">
                                          <p:val>
                                            <p:strVal val="#ppt_x"/>
                                          </p:val>
                                        </p:tav>
                                        <p:tav tm="100000">
                                          <p:val>
                                            <p:strVal val="#ppt_x"/>
                                          </p:val>
                                        </p:tav>
                                      </p:tavLst>
                                    </p:anim>
                                    <p:anim calcmode="lin" valueType="num">
                                      <p:cBhvr>
                                        <p:cTn id="18" dur="5000" fill="hold"/>
                                        <p:tgtEl>
                                          <p:spTgt spid="307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075"/>
                                        </p:tgtEl>
                                        <p:attrNameLst>
                                          <p:attrName>style.visibility</p:attrName>
                                        </p:attrNameLst>
                                      </p:cBhvr>
                                      <p:to>
                                        <p:strVal val="visible"/>
                                      </p:to>
                                    </p:set>
                                    <p:anim calcmode="lin" valueType="num">
                                      <p:cBhvr>
                                        <p:cTn id="21" dur="5000" fill="hold"/>
                                        <p:tgtEl>
                                          <p:spTgt spid="3075"/>
                                        </p:tgtEl>
                                        <p:attrNameLst>
                                          <p:attrName>ppt_w</p:attrName>
                                        </p:attrNameLst>
                                      </p:cBhvr>
                                      <p:tavLst>
                                        <p:tav tm="0">
                                          <p:val>
                                            <p:strVal val="4/3*#ppt_w"/>
                                          </p:val>
                                        </p:tav>
                                        <p:tav tm="100000">
                                          <p:val>
                                            <p:strVal val="#ppt_w"/>
                                          </p:val>
                                        </p:tav>
                                      </p:tavLst>
                                    </p:anim>
                                    <p:anim calcmode="lin" valueType="num">
                                      <p:cBhvr>
                                        <p:cTn id="22" dur="5000" fill="hold"/>
                                        <p:tgtEl>
                                          <p:spTgt spid="3075"/>
                                        </p:tgtEl>
                                        <p:attrNameLst>
                                          <p:attrName>ppt_h</p:attrName>
                                        </p:attrNameLst>
                                      </p:cBhvr>
                                      <p:tavLst>
                                        <p:tav tm="0">
                                          <p:val>
                                            <p:strVal val="4/3*#ppt_h"/>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Triángulo isósceles"/>
          <p:cNvSpPr/>
          <p:nvPr/>
        </p:nvSpPr>
        <p:spPr>
          <a:xfrm>
            <a:off x="0" y="2813404"/>
            <a:ext cx="9144000" cy="2903361"/>
          </a:xfrm>
          <a:prstGeom prst="triangle">
            <a:avLst>
              <a:gd name="adj" fmla="val 50097"/>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7" name="6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poco se conoce de los primeros años de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lo que sí sabemos y podemos afirmar es que toda su vida transcurre a lo largo del siglo II a.C., una vida estrechamente relacionada con Roma, una vida de lucha contra el invasor.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5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5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5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anim calcmode="lin" valueType="num">
                                      <p:cBhvr>
                                        <p:cTn id="45" dur="5000" fill="hold"/>
                                        <p:tgtEl>
                                          <p:spTgt spid="12"/>
                                        </p:tgtEl>
                                        <p:attrNameLst>
                                          <p:attrName>ppt_x</p:attrName>
                                        </p:attrNameLst>
                                      </p:cBhvr>
                                      <p:tavLst>
                                        <p:tav tm="0">
                                          <p:val>
                                            <p:fltVal val="0.5"/>
                                          </p:val>
                                        </p:tav>
                                        <p:tav tm="100000">
                                          <p:val>
                                            <p:strVal val="#ppt_x"/>
                                          </p:val>
                                        </p:tav>
                                      </p:tavLst>
                                    </p:anim>
                                    <p:anim calcmode="lin" valueType="num">
                                      <p:cBhvr>
                                        <p:cTn id="46" dur="5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encontramos en el siglo II a.C., la Península Ibérica se encuentra dividida entre varios pueblos: los lusitanos, los celtíberos, los astures, los ilergetes y un nuevo jugador en el tablero,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ppt_w"/>
                                          </p:val>
                                        </p:tav>
                                      </p:tavLst>
                                    </p:anim>
                                    <p:anim calcmode="lin" valueType="num">
                                      <p:cBhvr>
                                        <p:cTn id="7" dur="5000"/>
                                        <p:tgtEl>
                                          <p:spTgt spid="3"/>
                                        </p:tgtEl>
                                        <p:attrNameLst>
                                          <p:attrName>ppt_h</p:attrName>
                                        </p:attrNameLst>
                                      </p:cBhvr>
                                      <p:tavLst>
                                        <p:tav tm="0">
                                          <p:val>
                                            <p:strVal val="ppt_h"/>
                                          </p:val>
                                        </p:tav>
                                        <p:tav tm="100000">
                                          <p:val>
                                            <p:strVal val="4*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3" cstate="print"/>
          <a:stretch>
            <a:fillRect/>
          </a:stretch>
        </p:blipFill>
        <p:spPr bwMode="auto">
          <a:xfrm>
            <a:off x="0" y="-310852"/>
            <a:ext cx="9144000" cy="6336704"/>
          </a:xfrm>
          <a:prstGeom prst="rect">
            <a:avLst/>
          </a:prstGeom>
          <a:noFill/>
          <a:ln w="9525">
            <a:noFill/>
            <a:miter lim="800000"/>
            <a:headEnd/>
            <a:tailEnd/>
          </a:ln>
        </p:spPr>
      </p:pic>
      <p:sp>
        <p:nvSpPr>
          <p:cNvPr id="5" name="4 Trapecio"/>
          <p:cNvSpPr/>
          <p:nvPr/>
        </p:nvSpPr>
        <p:spPr>
          <a:xfrm>
            <a:off x="0" y="2799293"/>
            <a:ext cx="9144000" cy="2915707"/>
          </a:xfrm>
          <a:prstGeom prst="trapezoid">
            <a:avLst>
              <a:gd name="adj" fmla="val 65573"/>
            </a:avLst>
          </a:prstGeom>
          <a:gradFill>
            <a:gsLst>
              <a:gs pos="0">
                <a:schemeClr val="accent5">
                  <a:lumMod val="20000"/>
                  <a:lumOff val="80000"/>
                  <a:alpha val="80000"/>
                </a:schemeClr>
              </a:gs>
              <a:gs pos="30000">
                <a:schemeClr val="accent5">
                  <a:lumMod val="40000"/>
                  <a:lumOff val="60000"/>
                  <a:alpha val="80000"/>
                </a:schemeClr>
              </a:gs>
              <a:gs pos="70000">
                <a:schemeClr val="accent5">
                  <a:lumMod val="60000"/>
                  <a:lumOff val="40000"/>
                </a:schemeClr>
              </a:gs>
              <a:gs pos="100000">
                <a:schemeClr val="accent5">
                  <a:lumMod val="60000"/>
                  <a:lumOff val="4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7" name="6 Combinar"/>
          <p:cNvSpPr/>
          <p:nvPr/>
        </p:nvSpPr>
        <p:spPr>
          <a:xfrm rot="16200000">
            <a:off x="-1821656" y="1821656"/>
            <a:ext cx="5715000" cy="2071688"/>
          </a:xfrm>
          <a:prstGeom prst="flowChartMerge">
            <a:avLst/>
          </a:prstGeom>
          <a:gradFill>
            <a:gsLst>
              <a:gs pos="0">
                <a:schemeClr val="accent5">
                  <a:lumMod val="20000"/>
                  <a:lumOff val="80000"/>
                  <a:alpha val="80000"/>
                </a:schemeClr>
              </a:gs>
              <a:gs pos="30000">
                <a:schemeClr val="accent5">
                  <a:lumMod val="20000"/>
                  <a:lumOff val="80000"/>
                  <a:alpha val="80000"/>
                </a:schemeClr>
              </a:gs>
              <a:gs pos="70000">
                <a:schemeClr val="accent5">
                  <a:lumMod val="40000"/>
                  <a:lumOff val="60000"/>
                </a:schemeClr>
              </a:gs>
              <a:gs pos="100000">
                <a:schemeClr val="accent5">
                  <a:lumMod val="60000"/>
                  <a:lumOff val="4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6" name="5 Trapecio"/>
          <p:cNvSpPr/>
          <p:nvPr/>
        </p:nvSpPr>
        <p:spPr>
          <a:xfrm flipV="1">
            <a:off x="0" y="0"/>
            <a:ext cx="9144000" cy="2799292"/>
          </a:xfrm>
          <a:prstGeom prst="trapezoid">
            <a:avLst>
              <a:gd name="adj" fmla="val 70000"/>
            </a:avLst>
          </a:prstGeom>
          <a:gradFill>
            <a:gsLst>
              <a:gs pos="0">
                <a:schemeClr val="accent5">
                  <a:lumMod val="20000"/>
                  <a:lumOff val="80000"/>
                  <a:alpha val="80000"/>
                </a:schemeClr>
              </a:gs>
              <a:gs pos="30000">
                <a:schemeClr val="accent5">
                  <a:lumMod val="40000"/>
                  <a:lumOff val="60000"/>
                  <a:alpha val="80000"/>
                </a:schemeClr>
              </a:gs>
              <a:gs pos="70000">
                <a:schemeClr val="accent5">
                  <a:lumMod val="60000"/>
                  <a:lumOff val="40000"/>
                </a:schemeClr>
              </a:gs>
              <a:gs pos="100000">
                <a:schemeClr val="accent5">
                  <a:lumMod val="60000"/>
                  <a:lumOff val="4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8" name="7 Combinar"/>
          <p:cNvSpPr/>
          <p:nvPr/>
        </p:nvSpPr>
        <p:spPr>
          <a:xfrm rot="16200000" flipV="1">
            <a:off x="5250657" y="1821657"/>
            <a:ext cx="5715000" cy="2071687"/>
          </a:xfrm>
          <a:prstGeom prst="flowChartMerge">
            <a:avLst/>
          </a:prstGeom>
          <a:gradFill>
            <a:gsLst>
              <a:gs pos="0">
                <a:schemeClr val="accent5">
                  <a:lumMod val="20000"/>
                  <a:lumOff val="80000"/>
                  <a:alpha val="80000"/>
                </a:schemeClr>
              </a:gs>
              <a:gs pos="30000">
                <a:schemeClr val="accent5">
                  <a:lumMod val="40000"/>
                  <a:lumOff val="60000"/>
                  <a:alpha val="80000"/>
                </a:schemeClr>
              </a:gs>
              <a:gs pos="70000">
                <a:schemeClr val="accent5">
                  <a:lumMod val="60000"/>
                  <a:lumOff val="40000"/>
                </a:schemeClr>
              </a:gs>
              <a:gs pos="100000">
                <a:schemeClr val="accent5">
                  <a:lumMod val="60000"/>
                  <a:lumOff val="4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9" name="8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el año 218 a.C. los romanos no habían ni pisado la Península Ibérica. Lo hicieron para tratar de cortar la principal línea de abastecimiento de su mayor rival del momento, Cartago. Pueblo con el que Roma mantenía una guerra a muerte por el dominio del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396552" y="0"/>
            <a:ext cx="9865096" cy="5714999"/>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accent6">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accent6">
              <a:lumMod val="20000"/>
              <a:lumOff val="80000"/>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49" y="0"/>
            <a:ext cx="5364163" cy="5690306"/>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avance permitió a los romanos encontrarse con nuevos aliados entre las tribus íberas y celtíberas, aliados que se sumaron a sus tropas, pero el maltrato de algunos pretores romanos hacia algunos pueblos creó una feroz resistencia.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wipe dir="d"/>
      </p:transition>
    </mc:Choice>
    <mc:Fallback>
      <p:transition spd="slow" advTm="29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sp>
        <p:nvSpPr>
          <p:cNvPr id="7" name="6 CuadroTexto"/>
          <p:cNvSpPr txBox="1"/>
          <p:nvPr/>
        </p:nvSpPr>
        <p:spPr>
          <a:xfrm>
            <a:off x="323528" y="4369668"/>
            <a:ext cx="88204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campaña de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tuvo lugar en el año 147 a.C. cuando el líder hispano decidió realizar una incursión en la </a:t>
            </a:r>
            <a:r>
              <a:rPr lang="es-ES" i="1" dirty="0" err="1" smtClean="0">
                <a:effectLst>
                  <a:glow rad="101600">
                    <a:srgbClr val="C00000">
                      <a:alpha val="60000"/>
                    </a:srgbClr>
                  </a:glow>
                  <a:outerShdw blurRad="38100" dist="38100" dir="2700000" algn="tl">
                    <a:srgbClr val="000000">
                      <a:alpha val="43137"/>
                    </a:srgbClr>
                  </a:outerShdw>
                </a:effectLst>
              </a:rPr>
              <a:t>Turdetania</a:t>
            </a:r>
            <a:r>
              <a:rPr lang="es-ES" i="1" dirty="0" smtClean="0">
                <a:effectLst>
                  <a:glow rad="101600">
                    <a:srgbClr val="C00000">
                      <a:alpha val="60000"/>
                    </a:srgbClr>
                  </a:glow>
                  <a:outerShdw blurRad="38100" dist="38100" dir="2700000" algn="tl">
                    <a:srgbClr val="000000">
                      <a:alpha val="43137"/>
                    </a:srgbClr>
                  </a:outerShdw>
                </a:effectLst>
              </a:rPr>
              <a:t>, al sur de la Península Ibérica, al mando de 10.000 guerreros que pronto se vieron rodeados por las tropas del pretor romano Cayo </a:t>
            </a:r>
            <a:r>
              <a:rPr lang="es-ES" i="1" dirty="0" err="1" smtClean="0">
                <a:effectLst>
                  <a:glow rad="101600">
                    <a:srgbClr val="C00000">
                      <a:alpha val="60000"/>
                    </a:srgbClr>
                  </a:glow>
                  <a:outerShdw blurRad="38100" dist="38100" dir="2700000" algn="tl">
                    <a:srgbClr val="000000">
                      <a:alpha val="43137"/>
                    </a:srgbClr>
                  </a:outerShdw>
                </a:effectLst>
              </a:rPr>
              <a:t>Vetilio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ipe dir="d"/>
      </p:transition>
    </mc:Choice>
    <mc:Fallback>
      <p:transition spd="slow" advTm="3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ombo"/>
          <p:cNvSpPr/>
          <p:nvPr/>
        </p:nvSpPr>
        <p:spPr>
          <a:xfrm>
            <a:off x="5940425" y="0"/>
            <a:ext cx="3240088" cy="5716764"/>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7" y="0"/>
            <a:ext cx="3133725" cy="2841624"/>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2" name="11 Triángulo rectángulo"/>
          <p:cNvSpPr/>
          <p:nvPr/>
        </p:nvSpPr>
        <p:spPr>
          <a:xfrm flipH="1" flipV="1">
            <a:off x="7451726"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5" name="14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sería la última vez que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hiciese creer a su enemigo que huía del campo de batalla para más tarde contraatacar mediante emboscadas. Una táctica que aterraba a los romanos y que estos denominaron </a:t>
            </a:r>
            <a:r>
              <a:rPr lang="es-ES" i="1" dirty="0" err="1" smtClean="0">
                <a:effectLst>
                  <a:glow rad="101600">
                    <a:srgbClr val="C00000">
                      <a:alpha val="60000"/>
                    </a:srgbClr>
                  </a:glow>
                  <a:outerShdw blurRad="38100" dist="38100" dir="2700000" algn="tl">
                    <a:srgbClr val="000000">
                      <a:alpha val="43137"/>
                    </a:srgbClr>
                  </a:outerShdw>
                </a:effectLst>
              </a:rPr>
              <a:t>bellum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latocinium</a:t>
            </a:r>
            <a:r>
              <a:rPr lang="es-ES" i="1" dirty="0" smtClean="0">
                <a:effectLst>
                  <a:glow rad="101600">
                    <a:srgbClr val="C00000">
                      <a:alpha val="60000"/>
                    </a:srgbClr>
                  </a:glow>
                  <a:outerShdw blurRad="38100" dist="38100" dir="2700000" algn="tl">
                    <a:srgbClr val="000000">
                      <a:alpha val="43137"/>
                    </a:srgbClr>
                  </a:outerShdw>
                </a:effectLst>
              </a:rPr>
              <a:t> (guerra de bandidos). Con ella, el líder lusitano logró derrotar a los ejércitos romanos uno tras otro.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6444208"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6444208" cy="5715000"/>
          </a:xfrm>
          <a:prstGeom prst="rect">
            <a:avLst/>
          </a:prstGeom>
          <a:noFill/>
          <a:ln w="9525">
            <a:noFill/>
            <a:miter lim="800000"/>
            <a:headEnd/>
            <a:tailEnd/>
          </a:ln>
        </p:spPr>
      </p:pic>
      <p:sp>
        <p:nvSpPr>
          <p:cNvPr id="8" name="7 CuadroTexto"/>
          <p:cNvSpPr txBox="1"/>
          <p:nvPr/>
        </p:nvSpPr>
        <p:spPr>
          <a:xfrm>
            <a:off x="6588224" y="1345332"/>
            <a:ext cx="230425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Todo transcurría a favor de los lusitanos, pero la victoria total de Roma sobre Cartago durante la Tercera Guerra Púnica en el 146 a.C. supuso un auténtico punto de inflexión.</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win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3" cstate="print"/>
          <a:stretch>
            <a:fillRect/>
          </a:stretch>
        </p:blipFill>
        <p:spPr bwMode="auto">
          <a:xfrm>
            <a:off x="0" y="-310852"/>
            <a:ext cx="9144000" cy="6336704"/>
          </a:xfrm>
          <a:prstGeom prst="rect">
            <a:avLst/>
          </a:prstGeom>
          <a:noFill/>
          <a:ln w="9525">
            <a:noFill/>
            <a:miter lim="800000"/>
            <a:headEnd/>
            <a:tailEnd/>
          </a:ln>
        </p:spPr>
      </p:pic>
      <p:sp>
        <p:nvSpPr>
          <p:cNvPr id="6" name="5 Triángulo isósceles"/>
          <p:cNvSpPr/>
          <p:nvPr/>
        </p:nvSpPr>
        <p:spPr>
          <a:xfrm>
            <a:off x="1466850" y="2785492"/>
            <a:ext cx="3041650" cy="2931273"/>
          </a:xfrm>
          <a:prstGeom prst="triangle">
            <a:avLst>
              <a:gd name="adj" fmla="val 50000"/>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785492"/>
            <a:ext cx="3055937" cy="2922453"/>
          </a:xfrm>
          <a:prstGeom prst="triangle">
            <a:avLst>
              <a:gd name="adj" fmla="val 50416"/>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motivo: los romanos ya no tenían que preocuparse de un ataque desde el norte de África y ya podían destinar más tropas y atención en Hispania al haber derrotado a su mayor rival del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ppt_x"/>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fltVal val="0"/>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Horizontal)">
                                      <p:cBhvr>
                                        <p:cTn id="27" dur="5000"/>
                                        <p:tgtEl>
                                          <p:spTgt spid="1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PPS  EXCLUSIVOS\- Esencia divina\Imágenes\709441.jpg"/>
          <p:cNvPicPr>
            <a:picLocks noChangeAspect="1" noChangeArrowheads="1"/>
          </p:cNvPicPr>
          <p:nvPr/>
        </p:nvPicPr>
        <p:blipFill>
          <a:blip r:embed="rId2" cstate="print"/>
          <a:stretch>
            <a:fillRect/>
          </a:stretch>
        </p:blipFill>
        <p:spPr bwMode="auto">
          <a:xfrm>
            <a:off x="0" y="-238844"/>
            <a:ext cx="9144000" cy="6192688"/>
          </a:xfrm>
          <a:prstGeom prst="rect">
            <a:avLst/>
          </a:prstGeom>
          <a:noFill/>
          <a:ln w="9525">
            <a:noFill/>
            <a:miter lim="800000"/>
            <a:headEnd/>
            <a:tailEnd/>
          </a:ln>
        </p:spPr>
      </p:pic>
      <p:sp>
        <p:nvSpPr>
          <p:cNvPr id="3" name="2 CuadroTexto"/>
          <p:cNvSpPr txBox="1"/>
          <p:nvPr/>
        </p:nvSpPr>
        <p:spPr>
          <a:xfrm>
            <a:off x="179512" y="3937620"/>
            <a:ext cx="8784976"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a:t>
            </a:r>
            <a:r>
              <a:rPr lang="es-ES" sz="2000" i="1" dirty="0" err="1" smtClean="0">
                <a:effectLst>
                  <a:glow rad="101600">
                    <a:srgbClr val="C00000">
                      <a:alpha val="60000"/>
                    </a:srgbClr>
                  </a:glow>
                  <a:outerShdw blurRad="38100" dist="38100" dir="2700000" algn="tl">
                    <a:srgbClr val="000000">
                      <a:alpha val="43137"/>
                    </a:srgbClr>
                  </a:outerShdw>
                </a:effectLst>
              </a:rPr>
              <a:t>proconsul</a:t>
            </a:r>
            <a:r>
              <a:rPr lang="es-ES" sz="2000" i="1" dirty="0" smtClean="0">
                <a:effectLst>
                  <a:glow rad="101600">
                    <a:srgbClr val="C00000">
                      <a:alpha val="60000"/>
                    </a:srgbClr>
                  </a:glow>
                  <a:outerShdw blurRad="38100" dist="38100" dir="2700000" algn="tl">
                    <a:srgbClr val="000000">
                      <a:alpha val="43137"/>
                    </a:srgbClr>
                  </a:outerShdw>
                </a:effectLst>
              </a:rPr>
              <a:t> Quinto Fabio Máximo Emiliano regresó a Roma sin capturar al líder lusitano y sin la mayor parte de los refuerzos debido a las emboscadas. En el 140 a.C. el cónsul Quinto Fabio Máximo </a:t>
            </a:r>
            <a:r>
              <a:rPr lang="es-ES" sz="2000" i="1" dirty="0" err="1" smtClean="0">
                <a:effectLst>
                  <a:glow rad="101600">
                    <a:srgbClr val="C00000">
                      <a:alpha val="60000"/>
                    </a:srgbClr>
                  </a:glow>
                  <a:outerShdw blurRad="38100" dist="38100" dir="2700000" algn="tl">
                    <a:srgbClr val="000000">
                      <a:alpha val="43137"/>
                    </a:srgbClr>
                  </a:outerShdw>
                </a:effectLst>
              </a:rPr>
              <a:t>Serviliano</a:t>
            </a:r>
            <a:r>
              <a:rPr lang="es-ES" sz="2000" i="1" dirty="0" smtClean="0">
                <a:effectLst>
                  <a:glow rad="101600">
                    <a:srgbClr val="C00000">
                      <a:alpha val="60000"/>
                    </a:srgbClr>
                  </a:glow>
                  <a:outerShdw blurRad="38100" dist="38100" dir="2700000" algn="tl">
                    <a:srgbClr val="000000">
                      <a:alpha val="43137"/>
                    </a:srgbClr>
                  </a:outerShdw>
                </a:effectLst>
              </a:rPr>
              <a:t> se disponía a arrebatar otra ciudad del sur de Hispania a </a:t>
            </a:r>
            <a:r>
              <a:rPr lang="es-ES" sz="2000" i="1" dirty="0" err="1" smtClean="0">
                <a:effectLst>
                  <a:glow rad="101600">
                    <a:srgbClr val="C00000">
                      <a:alpha val="60000"/>
                    </a:srgbClr>
                  </a:glow>
                  <a:outerShdw blurRad="38100" dist="38100" dir="2700000" algn="tl">
                    <a:srgbClr val="000000">
                      <a:alpha val="43137"/>
                    </a:srgbClr>
                  </a:outerShdw>
                </a:effectLst>
              </a:rPr>
              <a:t>Viriato</a:t>
            </a:r>
            <a:r>
              <a:rPr lang="es-ES" sz="2000" i="1" dirty="0" smtClean="0">
                <a:effectLst>
                  <a:glow rad="101600">
                    <a:srgbClr val="C00000">
                      <a:alpha val="60000"/>
                    </a:srgbClr>
                  </a:glow>
                  <a:outerShdw blurRad="38100" dist="38100" dir="2700000" algn="tl">
                    <a:srgbClr val="000000">
                      <a:alpha val="43137"/>
                    </a:srgbClr>
                  </a:outerShdw>
                </a:effectLst>
              </a:rPr>
              <a:t>, pero el líder lusitano fue el que terminó cercando a los romanos.</a:t>
            </a:r>
          </a:p>
        </p:txBody>
      </p:sp>
    </p:spTree>
  </p:cSld>
  <p:clrMapOvr>
    <a:masterClrMapping/>
  </p:clrMapOvr>
  <mc:AlternateContent xmlns:mc="http://schemas.openxmlformats.org/markup-compatibility/2006">
    <mc:Choice xmlns:p14="http://schemas.microsoft.com/office/powerpoint/2010/main" Requires="p14">
      <p:transition spd="slow" p14:dur="3500" advTm="38000">
        <p14:glitter pattern="hexago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anim calcmode="lin" valueType="num">
                                      <p:cBhvr>
                                        <p:cTn id="8" dur="5000" fill="hold"/>
                                        <p:tgtEl>
                                          <p:spTgt spid="2"/>
                                        </p:tgtEl>
                                        <p:attrNameLst>
                                          <p:attrName>ppt_x</p:attrName>
                                        </p:attrNameLst>
                                      </p:cBhvr>
                                      <p:tavLst>
                                        <p:tav tm="0">
                                          <p:val>
                                            <p:strVal val="#ppt_x"/>
                                          </p:val>
                                        </p:tav>
                                        <p:tav tm="100000">
                                          <p:val>
                                            <p:strVal val="#ppt_x"/>
                                          </p:val>
                                        </p:tav>
                                      </p:tavLst>
                                    </p:anim>
                                    <p:anim calcmode="lin" valueType="num">
                                      <p:cBhvr>
                                        <p:cTn id="9" dur="50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0" fill="hold"/>
                                        <p:tgtEl>
                                          <p:spTgt spid="2"/>
                                        </p:tgtEl>
                                        <p:attrNameLst>
                                          <p:attrName>ppt_w</p:attrName>
                                        </p:attrNameLst>
                                      </p:cBhvr>
                                      <p:tavLst>
                                        <p:tav tm="0">
                                          <p:val>
                                            <p:strVal val="4/3*#ppt_w"/>
                                          </p:val>
                                        </p:tav>
                                        <p:tav tm="100000">
                                          <p:val>
                                            <p:strVal val="#ppt_w"/>
                                          </p:val>
                                        </p:tav>
                                      </p:tavLst>
                                    </p:anim>
                                    <p:anim calcmode="lin" valueType="num">
                                      <p:cBhvr>
                                        <p:cTn id="13" dur="5000" fill="hold"/>
                                        <p:tgtEl>
                                          <p:spTgt spid="2"/>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310852"/>
            <a:ext cx="9144000" cy="648072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310852"/>
            <a:ext cx="9144000" cy="648072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310852"/>
            <a:ext cx="9144000" cy="6480720"/>
          </a:xfrm>
          <a:prstGeom prst="rect">
            <a:avLst/>
          </a:prstGeom>
          <a:noFill/>
          <a:ln w="9525">
            <a:noFill/>
            <a:miter lim="800000"/>
            <a:headEnd/>
            <a:tailEnd/>
          </a:ln>
        </p:spPr>
      </p:pic>
      <p:sp>
        <p:nvSpPr>
          <p:cNvPr id="7" name="6 CuadroTexto"/>
          <p:cNvSpPr txBox="1"/>
          <p:nvPr/>
        </p:nvSpPr>
        <p:spPr>
          <a:xfrm>
            <a:off x="179512" y="4225652"/>
            <a:ext cx="878497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llegada de Quinto </a:t>
            </a:r>
            <a:r>
              <a:rPr lang="es-ES" sz="2000" i="1" dirty="0" err="1" smtClean="0">
                <a:effectLst>
                  <a:glow rad="101600">
                    <a:srgbClr val="C00000">
                      <a:alpha val="60000"/>
                    </a:srgbClr>
                  </a:glow>
                  <a:outerShdw blurRad="38100" dist="38100" dir="2700000" algn="tl">
                    <a:srgbClr val="000000">
                      <a:alpha val="43137"/>
                    </a:srgbClr>
                  </a:outerShdw>
                </a:effectLst>
              </a:rPr>
              <a:t>Servilio</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Cepión</a:t>
            </a:r>
            <a:r>
              <a:rPr lang="es-ES" sz="2000" i="1" dirty="0" smtClean="0">
                <a:effectLst>
                  <a:glow rad="101600">
                    <a:srgbClr val="C00000">
                      <a:alpha val="60000"/>
                    </a:srgbClr>
                  </a:glow>
                  <a:outerShdw blurRad="38100" dist="38100" dir="2700000" algn="tl">
                    <a:srgbClr val="000000">
                      <a:alpha val="43137"/>
                    </a:srgbClr>
                  </a:outerShdw>
                </a:effectLst>
              </a:rPr>
              <a:t> a la zona decanta nuevamente la balanza del lado de Roma. La presión ejercida por los romanos por varios frentes obligaron a </a:t>
            </a:r>
            <a:r>
              <a:rPr lang="es-ES" sz="2000" i="1" dirty="0" err="1" smtClean="0">
                <a:effectLst>
                  <a:glow rad="101600">
                    <a:srgbClr val="C00000">
                      <a:alpha val="60000"/>
                    </a:srgbClr>
                  </a:glow>
                  <a:outerShdw blurRad="38100" dist="38100" dir="2700000" algn="tl">
                    <a:srgbClr val="000000">
                      <a:alpha val="43137"/>
                    </a:srgbClr>
                  </a:outerShdw>
                </a:effectLst>
              </a:rPr>
              <a:t>Viriato</a:t>
            </a:r>
            <a:r>
              <a:rPr lang="es-ES" sz="2000" i="1" dirty="0" smtClean="0">
                <a:effectLst>
                  <a:glow rad="101600">
                    <a:srgbClr val="C00000">
                      <a:alpha val="60000"/>
                    </a:srgbClr>
                  </a:glow>
                  <a:outerShdw blurRad="38100" dist="38100" dir="2700000" algn="tl">
                    <a:srgbClr val="000000">
                      <a:alpha val="43137"/>
                    </a:srgbClr>
                  </a:outerShdw>
                </a:effectLst>
              </a:rPr>
              <a:t> a retirarse una vez más aunque, en está ocasión, también se vio forzado a negociar.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0" y="-238844"/>
            <a:ext cx="9144000" cy="6552728"/>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238844"/>
            <a:ext cx="9144000" cy="6552728"/>
          </a:xfrm>
          <a:prstGeom prst="rect">
            <a:avLst/>
          </a:prstGeom>
          <a:noFill/>
          <a:ln w="9525">
            <a:noFill/>
            <a:miter lim="800000"/>
            <a:headEnd/>
            <a:tailEnd/>
          </a:ln>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Primero lo hizo con el procónsul Marco </a:t>
            </a:r>
            <a:r>
              <a:rPr lang="es-ES" i="1" dirty="0" err="1" smtClean="0">
                <a:effectLst>
                  <a:glow rad="101600">
                    <a:srgbClr val="C00000">
                      <a:alpha val="60000"/>
                    </a:srgbClr>
                  </a:glow>
                  <a:outerShdw blurRad="38100" dist="38100" dir="2700000" algn="tl">
                    <a:srgbClr val="000000">
                      <a:alpha val="43137"/>
                    </a:srgbClr>
                  </a:outerShdw>
                </a:effectLst>
              </a:rPr>
              <a:t>Popilio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Lenas</a:t>
            </a:r>
            <a:r>
              <a:rPr lang="es-ES" i="1" dirty="0" smtClean="0">
                <a:effectLst>
                  <a:glow rad="101600">
                    <a:srgbClr val="C00000">
                      <a:alpha val="60000"/>
                    </a:srgbClr>
                  </a:glow>
                  <a:outerShdw blurRad="38100" dist="38100" dir="2700000" algn="tl">
                    <a:srgbClr val="000000">
                      <a:alpha val="43137"/>
                    </a:srgbClr>
                  </a:outerShdw>
                </a:effectLst>
              </a:rPr>
              <a:t> y, más tarde, tras no llegar a algún acuerdo, con Quinto </a:t>
            </a:r>
            <a:r>
              <a:rPr lang="es-ES" i="1" dirty="0" err="1" smtClean="0">
                <a:effectLst>
                  <a:glow rad="101600">
                    <a:srgbClr val="C00000">
                      <a:alpha val="60000"/>
                    </a:srgbClr>
                  </a:glow>
                  <a:outerShdw blurRad="38100" dist="38100" dir="2700000" algn="tl">
                    <a:srgbClr val="000000">
                      <a:alpha val="43137"/>
                    </a:srgbClr>
                  </a:outerShdw>
                </a:effectLst>
              </a:rPr>
              <a:t>Servilio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Cepión</a:t>
            </a:r>
            <a:r>
              <a:rPr lang="es-ES" i="1" dirty="0" smtClean="0">
                <a:effectLst>
                  <a:glow rad="101600">
                    <a:srgbClr val="C00000">
                      <a:alpha val="60000"/>
                    </a:srgbClr>
                  </a:glow>
                  <a:outerShdw blurRad="38100" dist="38100" dir="2700000" algn="tl">
                    <a:srgbClr val="000000">
                      <a:alpha val="43137"/>
                    </a:srgbClr>
                  </a:outerShdw>
                </a:effectLst>
              </a:rPr>
              <a:t> a través de tres hombres de su confianza: </a:t>
            </a:r>
            <a:r>
              <a:rPr lang="es-ES" i="1" dirty="0" err="1" smtClean="0">
                <a:effectLst>
                  <a:glow rad="101600">
                    <a:srgbClr val="C00000">
                      <a:alpha val="60000"/>
                    </a:srgbClr>
                  </a:glow>
                  <a:outerShdw blurRad="38100" dist="38100" dir="2700000" algn="tl">
                    <a:srgbClr val="000000">
                      <a:alpha val="43137"/>
                    </a:srgbClr>
                  </a:outerShdw>
                </a:effectLst>
              </a:rPr>
              <a:t>Audax</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Ditalco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Minuro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0"/>
                                        <p:tgtEl>
                                          <p:spTgt spid="3074"/>
                                        </p:tgtEl>
                                      </p:cBhvr>
                                    </p:animEffect>
                                  </p:childTnLst>
                                </p:cTn>
                              </p:par>
                              <p:par>
                                <p:cTn id="8" presetID="23" presetClass="entr" presetSubtype="28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p:cTn id="10" dur="5000" fill="hold"/>
                                        <p:tgtEl>
                                          <p:spTgt spid="3074"/>
                                        </p:tgtEl>
                                        <p:attrNameLst>
                                          <p:attrName>ppt_w</p:attrName>
                                        </p:attrNameLst>
                                      </p:cBhvr>
                                      <p:tavLst>
                                        <p:tav tm="0">
                                          <p:val>
                                            <p:strVal val="4/3*#ppt_w"/>
                                          </p:val>
                                        </p:tav>
                                        <p:tav tm="100000">
                                          <p:val>
                                            <p:strVal val="#ppt_w"/>
                                          </p:val>
                                        </p:tav>
                                      </p:tavLst>
                                    </p:anim>
                                    <p:anim calcmode="lin" valueType="num">
                                      <p:cBhvr>
                                        <p:cTn id="11" dur="5000" fill="hold"/>
                                        <p:tgtEl>
                                          <p:spTgt spid="3074"/>
                                        </p:tgtEl>
                                        <p:attrNameLst>
                                          <p:attrName>ppt_h</p:attrName>
                                        </p:attrNameLst>
                                      </p:cBhvr>
                                      <p:tavLst>
                                        <p:tav tm="0">
                                          <p:val>
                                            <p:strVal val="4/3*#ppt_h"/>
                                          </p:val>
                                        </p:tav>
                                        <p:tav tm="100000">
                                          <p:val>
                                            <p:strVal val="#ppt_h"/>
                                          </p:val>
                                        </p:tav>
                                      </p:tavLst>
                                    </p:anim>
                                  </p:childTnLst>
                                </p:cTn>
                              </p:par>
                              <p:par>
                                <p:cTn id="12" presetID="42" presetClass="entr" presetSubtype="0" fill="hold" nodeType="with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fade">
                                      <p:cBhvr>
                                        <p:cTn id="14" dur="5000"/>
                                        <p:tgtEl>
                                          <p:spTgt spid="3075"/>
                                        </p:tgtEl>
                                      </p:cBhvr>
                                    </p:animEffect>
                                    <p:anim calcmode="lin" valueType="num">
                                      <p:cBhvr>
                                        <p:cTn id="15" dur="5000" fill="hold"/>
                                        <p:tgtEl>
                                          <p:spTgt spid="3075"/>
                                        </p:tgtEl>
                                        <p:attrNameLst>
                                          <p:attrName>ppt_x</p:attrName>
                                        </p:attrNameLst>
                                      </p:cBhvr>
                                      <p:tavLst>
                                        <p:tav tm="0">
                                          <p:val>
                                            <p:strVal val="#ppt_x"/>
                                          </p:val>
                                        </p:tav>
                                        <p:tav tm="100000">
                                          <p:val>
                                            <p:strVal val="#ppt_x"/>
                                          </p:val>
                                        </p:tav>
                                      </p:tavLst>
                                    </p:anim>
                                    <p:anim calcmode="lin" valueType="num">
                                      <p:cBhvr>
                                        <p:cTn id="16" dur="5000" fill="hold"/>
                                        <p:tgtEl>
                                          <p:spTgt spid="3075"/>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0"/>
                                  </p:stCondLst>
                                  <p:childTnLst>
                                    <p:set>
                                      <p:cBhvr>
                                        <p:cTn id="18" dur="1" fill="hold">
                                          <p:stCondLst>
                                            <p:cond delay="0"/>
                                          </p:stCondLst>
                                        </p:cTn>
                                        <p:tgtEl>
                                          <p:spTgt spid="3075"/>
                                        </p:tgtEl>
                                        <p:attrNameLst>
                                          <p:attrName>style.visibility</p:attrName>
                                        </p:attrNameLst>
                                      </p:cBhvr>
                                      <p:to>
                                        <p:strVal val="visible"/>
                                      </p:to>
                                    </p:set>
                                    <p:anim calcmode="lin" valueType="num">
                                      <p:cBhvr>
                                        <p:cTn id="19" dur="5000" fill="hold"/>
                                        <p:tgtEl>
                                          <p:spTgt spid="3075"/>
                                        </p:tgtEl>
                                        <p:attrNameLst>
                                          <p:attrName>ppt_w</p:attrName>
                                        </p:attrNameLst>
                                      </p:cBhvr>
                                      <p:tavLst>
                                        <p:tav tm="0">
                                          <p:val>
                                            <p:strVal val="4/3*#ppt_w"/>
                                          </p:val>
                                        </p:tav>
                                        <p:tav tm="100000">
                                          <p:val>
                                            <p:strVal val="#ppt_w"/>
                                          </p:val>
                                        </p:tav>
                                      </p:tavLst>
                                    </p:anim>
                                    <p:anim calcmode="lin" valueType="num">
                                      <p:cBhvr>
                                        <p:cTn id="20" dur="5000" fill="hold"/>
                                        <p:tgtEl>
                                          <p:spTgt spid="307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3" cstate="print"/>
          <a:stretch>
            <a:fillRect/>
          </a:stretch>
        </p:blipFill>
        <p:spPr bwMode="auto">
          <a:xfrm>
            <a:off x="-396552" y="0"/>
            <a:ext cx="9937104" cy="5715000"/>
          </a:xfrm>
          <a:prstGeom prst="rect">
            <a:avLst/>
          </a:prstGeom>
          <a:noFill/>
          <a:ln w="9525">
            <a:noFill/>
            <a:miter lim="800000"/>
            <a:headEnd/>
            <a:tailEnd/>
          </a:ln>
        </p:spPr>
      </p:pic>
      <p:sp>
        <p:nvSpPr>
          <p:cNvPr id="3" name="2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el historiador Apiano, fue en esa reunión cuando Quinto </a:t>
            </a:r>
            <a:r>
              <a:rPr lang="es-ES" i="1" dirty="0" err="1" smtClean="0">
                <a:effectLst>
                  <a:glow rad="101600">
                    <a:srgbClr val="C00000">
                      <a:alpha val="60000"/>
                    </a:srgbClr>
                  </a:glow>
                  <a:outerShdw blurRad="38100" dist="38100" dir="2700000" algn="tl">
                    <a:srgbClr val="000000">
                      <a:alpha val="43137"/>
                    </a:srgbClr>
                  </a:outerShdw>
                </a:effectLst>
              </a:rPr>
              <a:t>Servilio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Cepión</a:t>
            </a:r>
            <a:r>
              <a:rPr lang="es-ES" i="1" dirty="0" smtClean="0">
                <a:effectLst>
                  <a:glow rad="101600">
                    <a:srgbClr val="C00000">
                      <a:alpha val="60000"/>
                    </a:srgbClr>
                  </a:glow>
                  <a:outerShdw blurRad="38100" dist="38100" dir="2700000" algn="tl">
                    <a:srgbClr val="000000">
                      <a:alpha val="43137"/>
                    </a:srgbClr>
                  </a:outerShdw>
                </a:effectLst>
              </a:rPr>
              <a:t> prometió a los tres hombres de confianza de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grandes riquezas, ventajas y tierras si acababan con la vida del líder lusitano.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honeycomb/>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ppt_w/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 calcmode="lin" valueType="num">
                                      <p:cBhvr>
                                        <p:cTn id="14" dur="5000"/>
                                        <p:tgtEl>
                                          <p:spTgt spid="3"/>
                                        </p:tgtEl>
                                        <p:attrNameLst>
                                          <p:attrName>ppt_w</p:attrName>
                                        </p:attrNameLst>
                                      </p:cBhvr>
                                      <p:tavLst>
                                        <p:tav tm="0">
                                          <p:val>
                                            <p:strVal val="ppt_w"/>
                                          </p:val>
                                        </p:tav>
                                        <p:tav tm="100000">
                                          <p:val>
                                            <p:fltVal val="0"/>
                                          </p:val>
                                        </p:tav>
                                      </p:tavLst>
                                    </p:anim>
                                    <p:anim calcmode="lin" valueType="num">
                                      <p:cBhvr>
                                        <p:cTn id="15" dur="5000"/>
                                        <p:tgtEl>
                                          <p:spTgt spid="3"/>
                                        </p:tgtEl>
                                        <p:attrNameLst>
                                          <p:attrName>ppt_h</p:attrName>
                                        </p:attrNameLst>
                                      </p:cBhvr>
                                      <p:tavLst>
                                        <p:tav tm="0">
                                          <p:val>
                                            <p:strVal val="ppt_h"/>
                                          </p:val>
                                        </p:tav>
                                        <p:tav tm="100000">
                                          <p:val>
                                            <p:strVal val="ppt_h"/>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ppt_w/2"/>
                                          </p:val>
                                        </p:tav>
                                      </p:tavLst>
                                    </p:anim>
                                    <p:anim calcmode="lin" valueType="num">
                                      <p:cBhvr>
                                        <p:cTn id="19" dur="5000"/>
                                        <p:tgtEl>
                                          <p:spTgt spid="4"/>
                                        </p:tgtEl>
                                        <p:attrNameLst>
                                          <p:attrName>ppt_y</p:attrName>
                                        </p:attrNameLst>
                                      </p:cBhvr>
                                      <p:tavLst>
                                        <p:tav tm="0">
                                          <p:val>
                                            <p:strVal val="ppt_y"/>
                                          </p:val>
                                        </p:tav>
                                        <p:tav tm="100000">
                                          <p:val>
                                            <p:strVal val="ppt_y"/>
                                          </p:val>
                                        </p:tav>
                                      </p:tavLst>
                                    </p:anim>
                                    <p:anim calcmode="lin" valueType="num">
                                      <p:cBhvr>
                                        <p:cTn id="20" dur="5000"/>
                                        <p:tgtEl>
                                          <p:spTgt spid="4"/>
                                        </p:tgtEl>
                                        <p:attrNameLst>
                                          <p:attrName>ppt_w</p:attrName>
                                        </p:attrNameLst>
                                      </p:cBhvr>
                                      <p:tavLst>
                                        <p:tav tm="0">
                                          <p:val>
                                            <p:strVal val="ppt_w"/>
                                          </p:val>
                                        </p:tav>
                                        <p:tav tm="100000">
                                          <p:val>
                                            <p:fltVal val="0"/>
                                          </p:val>
                                        </p:tav>
                                      </p:tavLst>
                                    </p:anim>
                                    <p:anim calcmode="lin" valueType="num">
                                      <p:cBhvr>
                                        <p:cTn id="21" dur="5000"/>
                                        <p:tgtEl>
                                          <p:spTgt spid="4"/>
                                        </p:tgtEl>
                                        <p:attrNameLst>
                                          <p:attrName>ppt_h</p:attrName>
                                        </p:attrNameLst>
                                      </p:cBhvr>
                                      <p:tavLst>
                                        <p:tav tm="0">
                                          <p:val>
                                            <p:strVal val="ppt_h"/>
                                          </p:val>
                                        </p:tav>
                                        <p:tav tm="100000">
                                          <p:val>
                                            <p:strVal val="ppt_h"/>
                                          </p:val>
                                        </p:tav>
                                      </p:tavLst>
                                    </p:anim>
                                    <p:set>
                                      <p:cBhvr>
                                        <p:cTn id="22" dur="1" fill="hold">
                                          <p:stCondLst>
                                            <p:cond delay="4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0" fill="hold"/>
                                        <p:tgtEl>
                                          <p:spTgt spid="12"/>
                                        </p:tgtEl>
                                        <p:attrNameLst>
                                          <p:attrName>ppt_w</p:attrName>
                                        </p:attrNameLst>
                                      </p:cBhvr>
                                      <p:tavLst>
                                        <p:tav tm="0">
                                          <p:val>
                                            <p:strVal val="4/3*#ppt_w"/>
                                          </p:val>
                                        </p:tav>
                                        <p:tav tm="100000">
                                          <p:val>
                                            <p:strVal val="#ppt_w"/>
                                          </p:val>
                                        </p:tav>
                                      </p:tavLst>
                                    </p:anim>
                                    <p:anim calcmode="lin" valueType="num">
                                      <p:cBhvr>
                                        <p:cTn id="38" dur="5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5000"/>
                                        <p:tgtEl>
                                          <p:spTgt spid="12"/>
                                        </p:tgtEl>
                                      </p:cBhvr>
                                    </p:animEffect>
                                  </p:childTnLst>
                                </p:cTn>
                              </p:par>
                            </p:childTnLst>
                          </p:cTn>
                        </p:par>
                        <p:par>
                          <p:cTn id="42" fill="hold">
                            <p:stCondLst>
                              <p:cond delay="5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p:spPr>
      </p:pic>
      <p:sp>
        <p:nvSpPr>
          <p:cNvPr id="4" name="3 Triángulo rectángulo"/>
          <p:cNvSpPr/>
          <p:nvPr/>
        </p:nvSpPr>
        <p:spPr>
          <a:xfrm flipH="1" flipV="1">
            <a:off x="0" y="0"/>
            <a:ext cx="9144000" cy="292950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a:off x="1" y="2713484"/>
            <a:ext cx="9174163" cy="300151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existe documentación sobre lo que sucedió realmente pero la leyenda cuenta que, tras concluir la reunión, </a:t>
            </a:r>
            <a:r>
              <a:rPr lang="es-ES" i="1" dirty="0" err="1" smtClean="0">
                <a:effectLst>
                  <a:glow rad="101600">
                    <a:srgbClr val="C00000">
                      <a:alpha val="60000"/>
                    </a:srgbClr>
                  </a:glow>
                  <a:outerShdw blurRad="38100" dist="38100" dir="2700000" algn="tl">
                    <a:srgbClr val="000000">
                      <a:alpha val="43137"/>
                    </a:srgbClr>
                  </a:outerShdw>
                </a:effectLst>
              </a:rPr>
              <a:t>Audax</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Ditalco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Minuro</a:t>
            </a:r>
            <a:r>
              <a:rPr lang="es-ES" i="1" dirty="0" smtClean="0">
                <a:effectLst>
                  <a:glow rad="101600">
                    <a:srgbClr val="C00000">
                      <a:alpha val="60000"/>
                    </a:srgbClr>
                  </a:glow>
                  <a:outerShdw blurRad="38100" dist="38100" dir="2700000" algn="tl">
                    <a:srgbClr val="000000">
                      <a:alpha val="43137"/>
                    </a:srgbClr>
                  </a:outerShdw>
                </a:effectLst>
              </a:rPr>
              <a:t> regresaron al campamento y mataron a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al clavarle un puñal en el cuello mientras dormía con la armadura puesta.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2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Acto seguido, regresaron al campamento romano para reclamar la recompensa prometida por Quinto </a:t>
            </a:r>
            <a:r>
              <a:rPr lang="es-ES" i="1" dirty="0" err="1" smtClean="0">
                <a:effectLst>
                  <a:glow rad="101600">
                    <a:srgbClr val="C00000">
                      <a:alpha val="60000"/>
                    </a:srgbClr>
                  </a:glow>
                  <a:outerShdw blurRad="38100" dist="38100" dir="2700000" algn="tl">
                    <a:srgbClr val="000000">
                      <a:alpha val="43137"/>
                    </a:srgbClr>
                  </a:outerShdw>
                </a:effectLst>
              </a:rPr>
              <a:t>Servilio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Cepión</a:t>
            </a:r>
            <a:r>
              <a:rPr lang="es-ES" i="1" dirty="0" smtClean="0">
                <a:effectLst>
                  <a:glow rad="101600">
                    <a:srgbClr val="C00000">
                      <a:alpha val="60000"/>
                    </a:srgbClr>
                  </a:glow>
                  <a:outerShdw blurRad="38100" dist="38100" dir="2700000" algn="tl">
                    <a:srgbClr val="000000">
                      <a:alpha val="43137"/>
                    </a:srgbClr>
                  </a:outerShdw>
                </a:effectLst>
              </a:rPr>
              <a:t>, sin embargo, este les negó lo que los tres hispanos pedían con una frase que pasaría a la historia: «Roma no paga a traidores».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395536" y="4081636"/>
            <a:ext cx="8496944"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recibió un digno funeral en el que fue incinerado y recibió distintos sacrificios animales y más de doscientos combates en su honor. Un funeral que no solo supuso el adiós de </a:t>
            </a:r>
            <a:r>
              <a:rPr lang="es-ES" i="1" dirty="0" err="1" smtClean="0">
                <a:effectLst>
                  <a:glow rad="101600">
                    <a:srgbClr val="C00000">
                      <a:alpha val="60000"/>
                    </a:srgbClr>
                  </a:glow>
                  <a:outerShdw blurRad="38100" dist="38100" dir="2700000" algn="tl">
                    <a:srgbClr val="000000">
                      <a:alpha val="43137"/>
                    </a:srgbClr>
                  </a:outerShdw>
                </a:effectLst>
              </a:rPr>
              <a:t>Viriato</a:t>
            </a:r>
            <a:r>
              <a:rPr lang="es-ES" i="1" dirty="0" smtClean="0">
                <a:effectLst>
                  <a:glow rad="101600">
                    <a:srgbClr val="C00000">
                      <a:alpha val="60000"/>
                    </a:srgbClr>
                  </a:glow>
                  <a:outerShdw blurRad="38100" dist="38100" dir="2700000" algn="tl">
                    <a:srgbClr val="000000">
                      <a:alpha val="43137"/>
                    </a:srgbClr>
                  </a:outerShdw>
                </a:effectLst>
              </a:rPr>
              <a:t>, sino que también significó el principio del fin de la resistencia hispana que durante tantos años había plantado cara a la todopoderosa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switch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0" name="9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romanos llegaron a la península ibérica casi por casualidad. Fue en el contexto del enfrentamiento entre Cartago y Roma de la segunda guerra púnica (218-201 a. C) cuando tuvo lugar el inicio de la presencia romana.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259632" y="481236"/>
            <a:ext cx="3440365" cy="584775"/>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dirty="0" smtClean="0">
                <a:ln w="11430"/>
                <a:solidFill>
                  <a:srgbClr val="FFC000"/>
                </a:solidFill>
                <a:effectLst>
                  <a:outerShdw blurRad="50800" dist="39000" dir="5460000" algn="tl">
                    <a:srgbClr val="000000">
                      <a:alpha val="38000"/>
                    </a:srgbClr>
                  </a:outerShdw>
                  <a:reflection blurRad="6350" stA="60000" endA="900" endPos="58000" dir="5400000" sy="-100000" algn="bl" rotWithShape="0"/>
                </a:effectLst>
              </a:rPr>
              <a:t>Invasión romana</a:t>
            </a:r>
            <a:endParaRPr lang="es-ES" sz="3200" b="1" cap="none" spc="0" dirty="0">
              <a:ln w="11430"/>
              <a:solidFill>
                <a:srgbClr val="FFC000"/>
              </a:soli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1000">
        <p15:prstTrans prst="curtain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50" presetClass="entr" presetSubtype="0" decel="10000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0" fill="hold"/>
                                        <p:tgtEl>
                                          <p:spTgt spid="10"/>
                                        </p:tgtEl>
                                        <p:attrNameLst>
                                          <p:attrName>ppt_w</p:attrName>
                                        </p:attrNameLst>
                                      </p:cBhvr>
                                      <p:tavLst>
                                        <p:tav tm="0">
                                          <p:val>
                                            <p:strVal val="#ppt_w+.3"/>
                                          </p:val>
                                        </p:tav>
                                        <p:tav tm="100000">
                                          <p:val>
                                            <p:strVal val="#ppt_w"/>
                                          </p:val>
                                        </p:tav>
                                      </p:tavLst>
                                    </p:anim>
                                    <p:anim calcmode="lin" valueType="num">
                                      <p:cBhvr>
                                        <p:cTn id="19" dur="5000" fill="hold"/>
                                        <p:tgtEl>
                                          <p:spTgt spid="10"/>
                                        </p:tgtEl>
                                        <p:attrNameLst>
                                          <p:attrName>ppt_h</p:attrName>
                                        </p:attrNameLst>
                                      </p:cBhvr>
                                      <p:tavLst>
                                        <p:tav tm="0">
                                          <p:val>
                                            <p:strVal val="#ppt_h"/>
                                          </p:val>
                                        </p:tav>
                                        <p:tav tm="100000">
                                          <p:val>
                                            <p:strVal val="#ppt_h"/>
                                          </p:val>
                                        </p:tav>
                                      </p:tavLst>
                                    </p:anim>
                                    <p:animEffect transition="in" filter="fade">
                                      <p:cBhvr>
                                        <p:cTn id="20" dur="5000"/>
                                        <p:tgtEl>
                                          <p:spTgt spid="10"/>
                                        </p:tgtEl>
                                      </p:cBhvr>
                                    </p:animEffect>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211299"/>
            <a:ext cx="9144000" cy="6093136"/>
          </a:xfrm>
          <a:prstGeom prst="rect">
            <a:avLst/>
          </a:prstGeom>
          <a:solidFill>
            <a:srgbClr val="000000"/>
          </a:solidFill>
          <a:ln w="9525">
            <a:noFill/>
            <a:miter lim="800000"/>
            <a:headEnd/>
            <a:tailEnd/>
          </a:ln>
        </p:spPr>
      </p:pic>
      <p:sp>
        <p:nvSpPr>
          <p:cNvPr id="3" name="2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cartagineses se asentaron en el sur de la península ibérica, pensando que ello les compensaría de su derrota. Las hostilidades con Roma no tardaron en producirse. Tras tomar Sagunto, ciudad aliada de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derrota de Cartago en la Segunda Guerra Púnica, Roma se convirtió en señora de la parte oriental de la península Ibérica, y empezó a extenderse hacia el Atlántico mediante una serie de campañas de conquista emprendidas por gobernadores ávidos de botín.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strVal val="4/3*#ppt_w"/>
                                          </p:val>
                                        </p:tav>
                                        <p:tav tm="100000">
                                          <p:val>
                                            <p:strVal val="#ppt_w"/>
                                          </p:val>
                                        </p:tav>
                                      </p:tavLst>
                                    </p:anim>
                                    <p:anim calcmode="lin" valueType="num">
                                      <p:cBhvr>
                                        <p:cTn id="23" dur="5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5000"/>
                                        <p:tgtEl>
                                          <p:spTgt spid="8"/>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4500560"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asedio de Numancia se erige como un símbolo de la inquebrantable resistencia ibérica, una ciudad que, cercada por Roma, eligió el suicidio antes que rendirse. Esta batalla no solo demostró la determinación de los pueblos ibéricos, sino que también forzó a Roma a replantear sus estrategias militares.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doors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454868"/>
            <a:ext cx="9143999" cy="648072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454868"/>
            <a:ext cx="9143999" cy="6480720"/>
          </a:xfrm>
          <a:prstGeom prst="rect">
            <a:avLst/>
          </a:prstGeom>
          <a:noFill/>
          <a:ln w="9525">
            <a:noFill/>
            <a:miter lim="800000"/>
            <a:headEnd/>
            <a:tailEnd/>
          </a:ln>
        </p:spPr>
      </p:pic>
      <p:sp>
        <p:nvSpPr>
          <p:cNvPr id="6" name="5 CuadroTexto"/>
          <p:cNvSpPr txBox="1"/>
          <p:nvPr/>
        </p:nvSpPr>
        <p:spPr>
          <a:xfrm>
            <a:off x="323528" y="4009628"/>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había posibilidad de salvación para Numancia, la ciudad se rindió el 6 de agosto del 133 a.C., tras quince meses de asedio y veinte de guerra (del 153 al 133 a.C.). El hambre había diezmado la población. Muchos de sus moradores prefirieron poner fin a sus vidas y a las de sus familias antes de caer en manos romanas.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395536" y="4081636"/>
            <a:ext cx="8568952"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Escipión</a:t>
            </a:r>
            <a:r>
              <a:rPr lang="es-ES" i="1" dirty="0" smtClean="0">
                <a:effectLst>
                  <a:glow rad="101600">
                    <a:srgbClr val="C00000">
                      <a:alpha val="60000"/>
                    </a:srgbClr>
                  </a:glow>
                  <a:outerShdw blurRad="38100" dist="38100" dir="2700000" algn="tl">
                    <a:srgbClr val="000000">
                      <a:alpha val="43137"/>
                    </a:srgbClr>
                  </a:outerShdw>
                </a:effectLst>
              </a:rPr>
              <a:t> Emiliano regresó a Roma rodeado de honores y un gran botín, su victoria le valió un nuevo apodo, Numantino. Su triunfo trajo una era de paz a Hispania. Tras el posterior conflicto de las «Guerras Cántabras» (29 a 19 a.C.) la península acabó asumiendo totalmente la «romanización», perdiendo con ello sus primitivas raíces.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isInverted="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42"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Horizont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15875" y="0"/>
            <a:ext cx="9144000" cy="5715000"/>
          </a:xfrm>
          <a:prstGeom prst="rect">
            <a:avLst/>
          </a:prstGeom>
          <a:solidFill>
            <a:srgbClr val="A9A57C">
              <a:alpha val="56000"/>
            </a:srgbClr>
          </a:solidFill>
          <a:ln w="25400" cap="flat" cmpd="sng" algn="ctr">
            <a:noFill/>
            <a:prstDash val="solid"/>
          </a:ln>
          <a:effectLst/>
        </p:spPr>
        <p:txBody>
          <a:bodyPr anchor="ctr"/>
          <a:lstStyle/>
          <a:p>
            <a:pPr algn="ctr" fontAlgn="auto">
              <a:spcBef>
                <a:spcPts val="0"/>
              </a:spcBef>
              <a:spcAft>
                <a:spcPts val="0"/>
              </a:spcAft>
              <a:defRPr/>
            </a:pPr>
            <a:endParaRPr lang="es-ES_tradnl" kern="0" dirty="0">
              <a:solidFill>
                <a:srgbClr val="FFFFFF"/>
              </a:solidFill>
              <a:latin typeface="Calibri"/>
              <a:cs typeface="+mn-cs"/>
            </a:endParaRPr>
          </a:p>
        </p:txBody>
      </p:sp>
      <p:sp>
        <p:nvSpPr>
          <p:cNvPr id="4" name="3 CuadroTexto"/>
          <p:cNvSpPr txBox="1"/>
          <p:nvPr/>
        </p:nvSpPr>
        <p:spPr>
          <a:xfrm>
            <a:off x="539552"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victoria en la Segunda Guerra Civil romana (49 – 45 a.C.), Julio César se convirtió en el dueño y señor de Roma. Investido de este poder supremo, el nuevo dictador romano realizó una serie de importantes reformas sociales, económicas, institucionales, judiciales y religiosas, algunas de las cuales han tenido repercusión hasta la actualidad.</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539552" y="265212"/>
            <a:ext cx="5673349"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Asesinato de Julio César</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14:prism isInverted="1"/>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3"/>
                                        </p:tgtEl>
                                        <p:attrNameLst>
                                          <p:attrName>ppt_x</p:attrName>
                                        </p:attrNameLst>
                                      </p:cBhvr>
                                      <p:tavLst>
                                        <p:tav tm="0">
                                          <p:val>
                                            <p:strVal val="ppt_x"/>
                                          </p:val>
                                        </p:tav>
                                        <p:tav tm="100000">
                                          <p:val>
                                            <p:strVal val="ppt_x"/>
                                          </p:val>
                                        </p:tav>
                                      </p:tavLst>
                                    </p:anim>
                                    <p:anim calcmode="lin" valueType="num">
                                      <p:cBhvr>
                                        <p:cTn id="10" dur="5000"/>
                                        <p:tgtEl>
                                          <p:spTgt spid="3"/>
                                        </p:tgtEl>
                                        <p:attrNameLst>
                                          <p:attrName>ppt_y</p:attrName>
                                        </p:attrNameLst>
                                      </p:cBhvr>
                                      <p:tavLst>
                                        <p:tav tm="0">
                                          <p:val>
                                            <p:strVal val="ppt_y"/>
                                          </p:val>
                                        </p:tav>
                                        <p:tav tm="100000">
                                          <p:val>
                                            <p:strVal val="ppt_y-ppt_h/2"/>
                                          </p:val>
                                        </p:tav>
                                      </p:tavLst>
                                    </p:anim>
                                    <p:anim calcmode="lin" valueType="num">
                                      <p:cBhvr>
                                        <p:cTn id="11" dur="5000"/>
                                        <p:tgtEl>
                                          <p:spTgt spid="3"/>
                                        </p:tgtEl>
                                        <p:attrNameLst>
                                          <p:attrName>ppt_w</p:attrName>
                                        </p:attrNameLst>
                                      </p:cBhvr>
                                      <p:tavLst>
                                        <p:tav tm="0">
                                          <p:val>
                                            <p:strVal val="ppt_w"/>
                                          </p:val>
                                        </p:tav>
                                        <p:tav tm="100000">
                                          <p:val>
                                            <p:strVal val="ppt_w"/>
                                          </p:val>
                                        </p:tav>
                                      </p:tavLst>
                                    </p:anim>
                                    <p:anim calcmode="lin" valueType="num">
                                      <p:cBhvr>
                                        <p:cTn id="12" dur="5000"/>
                                        <p:tgtEl>
                                          <p:spTgt spid="3"/>
                                        </p:tgtEl>
                                        <p:attrNameLst>
                                          <p:attrName>ppt_h</p:attrName>
                                        </p:attrNameLst>
                                      </p:cBhvr>
                                      <p:tavLst>
                                        <p:tav tm="0">
                                          <p:val>
                                            <p:strVal val="ppt_h"/>
                                          </p:val>
                                        </p:tav>
                                        <p:tav tm="100000">
                                          <p:val>
                                            <p:fltVal val="0"/>
                                          </p:val>
                                        </p:tav>
                                      </p:tavLst>
                                    </p:anim>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ppt_h/2"/>
                                          </p:val>
                                        </p:tav>
                                        <p:tav tm="100000">
                                          <p:val>
                                            <p:strVal val="#ppt_y"/>
                                          </p:val>
                                        </p:tav>
                                      </p:tavLst>
                                    </p:anim>
                                    <p:anim calcmode="lin" valueType="num">
                                      <p:cBhvr>
                                        <p:cTn id="18" dur="5000" fill="hold"/>
                                        <p:tgtEl>
                                          <p:spTgt spid="5"/>
                                        </p:tgtEl>
                                        <p:attrNameLst>
                                          <p:attrName>ppt_w</p:attrName>
                                        </p:attrNameLst>
                                      </p:cBhvr>
                                      <p:tavLst>
                                        <p:tav tm="0">
                                          <p:val>
                                            <p:strVal val="#ppt_w"/>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5000"/>
                                        <p:tgtEl>
                                          <p:spTgt spid="5"/>
                                        </p:tgtEl>
                                      </p:cBhvr>
                                    </p:animEffect>
                                  </p:childTnLst>
                                </p:cTn>
                              </p:par>
                            </p:childTnLst>
                          </p:cTn>
                        </p:par>
                        <p:par>
                          <p:cTn id="23" fill="hold">
                            <p:stCondLst>
                              <p:cond delay="5000"/>
                            </p:stCondLst>
                            <p:childTnLst>
                              <p:par>
                                <p:cTn id="24" presetID="2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childTnLst>
                          </p:cTn>
                        </p:par>
                        <p:par>
                          <p:cTn id="28" fill="hold">
                            <p:stCondLst>
                              <p:cond delay="7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3" name="2 Rectángulo"/>
          <p:cNvSpPr/>
          <p:nvPr/>
        </p:nvSpPr>
        <p:spPr>
          <a:xfrm>
            <a:off x="251521" y="265212"/>
            <a:ext cx="8640960" cy="5232830"/>
          </a:xfrm>
          <a:prstGeom prst="rect">
            <a:avLst/>
          </a:prstGeom>
          <a:solidFill>
            <a:schemeClr val="tx2">
              <a:lumMod val="1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611560" y="553244"/>
            <a:ext cx="7920880" cy="4680520"/>
          </a:xfrm>
          <a:prstGeom prst="rect">
            <a:avLst/>
          </a:prstGeom>
          <a:solidFill>
            <a:schemeClr val="accent4">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899592" y="841276"/>
            <a:ext cx="7344816" cy="4104456"/>
          </a:xfrm>
          <a:prstGeom prst="rect">
            <a:avLst/>
          </a:prstGeom>
          <a:solidFill>
            <a:schemeClr val="tx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ectángulo"/>
          <p:cNvSpPr/>
          <p:nvPr/>
        </p:nvSpPr>
        <p:spPr>
          <a:xfrm>
            <a:off x="1187624" y="1129308"/>
            <a:ext cx="6768752" cy="3528392"/>
          </a:xfrm>
          <a:prstGeom prst="rect">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mes antes de morir asesinado, en febrero del 44 a.C., Julio César fue nombrado dictador vitalicio de Roma (</a:t>
            </a:r>
            <a:r>
              <a:rPr lang="es-ES" i="1" dirty="0" err="1" smtClean="0">
                <a:effectLst>
                  <a:glow rad="101600">
                    <a:srgbClr val="C00000">
                      <a:alpha val="60000"/>
                    </a:srgbClr>
                  </a:glow>
                  <a:outerShdw blurRad="38100" dist="38100" dir="2700000" algn="tl">
                    <a:srgbClr val="000000">
                      <a:alpha val="43137"/>
                    </a:srgbClr>
                  </a:outerShdw>
                </a:effectLst>
              </a:rPr>
              <a:t>dictator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perpetuus</a:t>
            </a:r>
            <a:r>
              <a:rPr lang="es-ES" i="1" dirty="0" smtClean="0">
                <a:effectLst>
                  <a:glow rad="101600">
                    <a:srgbClr val="C00000">
                      <a:alpha val="60000"/>
                    </a:srgbClr>
                  </a:glow>
                  <a:outerShdw blurRad="38100" dist="38100" dir="2700000" algn="tl">
                    <a:srgbClr val="000000">
                      <a:alpha val="43137"/>
                    </a:srgbClr>
                  </a:outerShdw>
                </a:effectLst>
              </a:rPr>
              <a:t>). Sin embargo, hay que aclarar que esta no era la primera vez que el general ostentaba la magistratura extraordinaria.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flipV="1">
            <a:off x="0" y="0"/>
            <a:ext cx="4643438" cy="2857500"/>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chemeClr val="accent1">
              <a:lumMod val="75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0" y="0"/>
            <a:ext cx="4637087" cy="2929820"/>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44000" cy="5715000"/>
          </a:xfrm>
          <a:prstGeom prst="diamond">
            <a:avLst/>
          </a:prstGeom>
          <a:solidFill>
            <a:schemeClr val="accent1">
              <a:lumMod val="60000"/>
              <a:lumOff val="40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467544" y="193203"/>
            <a:ext cx="8136903" cy="5328593"/>
          </a:xfrm>
          <a:prstGeom prst="diamond">
            <a:avLst/>
          </a:pr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Julio César tuviera el control de todos los aspectos militares, políticos, económicos, sociales y religiosos de Roma, eso no significó la desaparición de las instituciones republicanas. Así, los magistrados siguieron siendo elegidos y continuaron desempeñando sus funciones.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comb/>
      </p:transition>
    </mc:Choice>
    <mc:Fallback>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Julio César y Cleopatra se conocieron, en el 48 a.C., él tenía 52 años y ella solo 20. A pesar de su juventud, la reina sobresalía ya por su gran inteligencia. Era políglota, se interesaba por los cultos de Egipto y se le atribuye la autoría de obras de un amplio abanico de temas, desde la cosmética y la peluquería hasta temas científicos y filosóficos.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comb/>
      </p:transition>
    </mc:Choice>
    <mc:Fallback>
      <p:transition spd="slow" advTm="4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ppt_w"/>
                                          </p:val>
                                        </p:tav>
                                      </p:tavLst>
                                    </p:anim>
                                    <p:anim calcmode="lin" valueType="num">
                                      <p:cBhvr>
                                        <p:cTn id="7" dur="5000"/>
                                        <p:tgtEl>
                                          <p:spTgt spid="3"/>
                                        </p:tgtEl>
                                        <p:attrNameLst>
                                          <p:attrName>ppt_h</p:attrName>
                                        </p:attrNameLst>
                                      </p:cBhvr>
                                      <p:tavLst>
                                        <p:tav tm="0">
                                          <p:val>
                                            <p:strVal val="ppt_h"/>
                                          </p:val>
                                        </p:tav>
                                        <p:tav tm="100000">
                                          <p:val>
                                            <p:strVal val="4*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4499992" cy="5714999"/>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4499992" cy="5714999"/>
          </a:xfrm>
          <a:prstGeom prst="rect">
            <a:avLst/>
          </a:prstGeom>
          <a:solidFill>
            <a:schemeClr val="bg1"/>
          </a:solidFill>
          <a:ln w="9525">
            <a:noFill/>
            <a:miter lim="800000"/>
            <a:headEnd/>
            <a:tailEnd/>
          </a:ln>
        </p:spPr>
      </p:pic>
      <p:sp>
        <p:nvSpPr>
          <p:cNvPr id="7" name="6 CuadroTexto"/>
          <p:cNvSpPr txBox="1"/>
          <p:nvPr/>
        </p:nvSpPr>
        <p:spPr>
          <a:xfrm>
            <a:off x="4644008" y="1057300"/>
            <a:ext cx="4104456"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otoño del 46 a.C., Cleopatra, su familia y parte de la corte egipcia se trasladaron a vivir a Roma, a una de las villas que César poseía en la orilla exterior del río </a:t>
            </a:r>
            <a:r>
              <a:rPr lang="es-ES" sz="2000" i="1" dirty="0" err="1" smtClean="0">
                <a:effectLst>
                  <a:glow rad="101600">
                    <a:srgbClr val="C00000">
                      <a:alpha val="60000"/>
                    </a:srgbClr>
                  </a:glow>
                  <a:outerShdw blurRad="38100" dist="38100" dir="2700000" algn="tl">
                    <a:srgbClr val="000000">
                      <a:alpha val="43137"/>
                    </a:srgbClr>
                  </a:outerShdw>
                </a:effectLst>
              </a:rPr>
              <a:t>Tíber</a:t>
            </a:r>
            <a:r>
              <a:rPr lang="es-ES" sz="2000" i="1" dirty="0" smtClean="0">
                <a:effectLst>
                  <a:glow rad="101600">
                    <a:srgbClr val="C00000">
                      <a:alpha val="60000"/>
                    </a:srgbClr>
                  </a:glow>
                  <a:outerShdw blurRad="38100" dist="38100" dir="2700000" algn="tl">
                    <a:srgbClr val="000000">
                      <a:alpha val="43137"/>
                    </a:srgbClr>
                  </a:outerShdw>
                </a:effectLst>
              </a:rPr>
              <a:t>. Allí se quedarían más de un año, hasta el asesinato de Julio César en marzo del 44 a.C. No se conoce el motivo de la visita, pero lo más probable es que, simplemente, quisieran pasar más tiempo juntos.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comb/>
      </p:transition>
    </mc:Choice>
    <mc:Fallback>
      <p:transition spd="slow" advTm="4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251520"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asesinato de Julio César en los idus de marzo del 44 a.C. es uno de los mayores magnicidios no solo de la Antigüedad, sino de toda la historia. Por ello, la historia de su muerte en una reunión del Senado en Roma ha sido narrada y representada en un gran número de pinturas, obras de teatro, películas, series…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warp dir="i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6000" fill="hold"/>
                                        <p:tgtEl>
                                          <p:spTgt spid="9"/>
                                        </p:tgtEl>
                                        <p:attrNameLst>
                                          <p:attrName>ppt_w</p:attrName>
                                        </p:attrNameLst>
                                      </p:cBhvr>
                                      <p:tavLst>
                                        <p:tav tm="0">
                                          <p:val>
                                            <p:fltVal val="0"/>
                                          </p:val>
                                        </p:tav>
                                        <p:tav tm="100000">
                                          <p:val>
                                            <p:strVal val="#ppt_w"/>
                                          </p:val>
                                        </p:tav>
                                      </p:tavLst>
                                    </p:anim>
                                    <p:anim calcmode="lin" valueType="num">
                                      <p:cBhvr>
                                        <p:cTn id="20" dur="6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6000"/>
                                        <p:tgtEl>
                                          <p:spTgt spid="9"/>
                                        </p:tgtEl>
                                      </p:cBhvr>
                                    </p:animEffect>
                                  </p:childTnLst>
                                </p:cTn>
                              </p:par>
                            </p:childTnLst>
                          </p:cTn>
                        </p:par>
                        <p:par>
                          <p:cTn id="24" fill="hold">
                            <p:stCondLst>
                              <p:cond delay="6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primero en apuñalar a César fue </a:t>
            </a:r>
            <a:r>
              <a:rPr lang="es-ES" b="1" i="1" dirty="0" smtClean="0">
                <a:effectLst>
                  <a:glow rad="101600">
                    <a:srgbClr val="C00000">
                      <a:alpha val="60000"/>
                    </a:srgbClr>
                  </a:glow>
                  <a:outerShdw blurRad="38100" dist="38100" dir="2700000" algn="tl">
                    <a:srgbClr val="000000">
                      <a:alpha val="43137"/>
                    </a:srgbClr>
                  </a:outerShdw>
                </a:effectLst>
              </a:rPr>
              <a:t>Casca</a:t>
            </a:r>
            <a:r>
              <a:rPr lang="es-ES" i="1" dirty="0" smtClean="0">
                <a:effectLst>
                  <a:glow rad="101600">
                    <a:srgbClr val="C00000">
                      <a:alpha val="60000"/>
                    </a:srgbClr>
                  </a:glow>
                  <a:outerShdw blurRad="38100" dist="38100" dir="2700000" algn="tl">
                    <a:srgbClr val="000000">
                      <a:alpha val="43137"/>
                    </a:srgbClr>
                  </a:outerShdw>
                </a:effectLst>
              </a:rPr>
              <a:t> desde su posición trasera, pero con el nerviosismo solo acertó a darle en el hombro. César se volvió dolorido y parece que dijo algo como: «¡</a:t>
            </a:r>
            <a:r>
              <a:rPr lang="es-ES" b="1" i="1" dirty="0" smtClean="0">
                <a:effectLst>
                  <a:glow rad="101600">
                    <a:srgbClr val="C00000">
                      <a:alpha val="60000"/>
                    </a:srgbClr>
                  </a:glow>
                  <a:outerShdw blurRad="38100" dist="38100" dir="2700000" algn="tl">
                    <a:srgbClr val="000000">
                      <a:alpha val="43137"/>
                    </a:srgbClr>
                  </a:outerShdw>
                </a:effectLst>
              </a:rPr>
              <a:t>Malvado Casca</a:t>
            </a:r>
            <a:r>
              <a:rPr lang="es-ES" i="1" dirty="0" smtClean="0">
                <a:effectLst>
                  <a:glow rad="101600">
                    <a:srgbClr val="C00000">
                      <a:alpha val="60000"/>
                    </a:srgbClr>
                  </a:glow>
                  <a:outerShdw blurRad="38100" dist="38100" dir="2700000" algn="tl">
                    <a:srgbClr val="000000">
                      <a:alpha val="43137"/>
                    </a:srgbClr>
                  </a:outerShdw>
                </a:effectLst>
              </a:rPr>
              <a:t>!, ¿qué haces?«. Enseguida, los otros conjurados se lanzaron contra él para ensañarse con sus dagas.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3" cstate="print"/>
          <a:stretch>
            <a:fillRect/>
          </a:stretch>
        </p:blipFill>
        <p:spPr bwMode="auto">
          <a:xfrm>
            <a:off x="-252536" y="0"/>
            <a:ext cx="9649072" cy="5715000"/>
          </a:xfrm>
          <a:prstGeom prst="rect">
            <a:avLst/>
          </a:prstGeom>
          <a:solidFill>
            <a:srgbClr val="000000"/>
          </a:solidFill>
          <a:ln w="9525">
            <a:noFill/>
            <a:miter lim="800000"/>
            <a:headEnd/>
            <a:tailEnd/>
          </a:ln>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3" name="22 Rectángulo"/>
          <p:cNvSpPr/>
          <p:nvPr/>
        </p:nvSpPr>
        <p:spPr>
          <a:xfrm>
            <a:off x="7356476" y="4709584"/>
            <a:ext cx="1787524"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1" name="30 Rectángulo"/>
          <p:cNvSpPr/>
          <p:nvPr/>
        </p:nvSpPr>
        <p:spPr>
          <a:xfrm>
            <a:off x="7321551" y="3536598"/>
            <a:ext cx="1822449"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2" name="31 CuadroTexto"/>
          <p:cNvSpPr txBox="1"/>
          <p:nvPr/>
        </p:nvSpPr>
        <p:spPr>
          <a:xfrm>
            <a:off x="251520" y="4009628"/>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Julio César luchó contra ellos, forcejando para intentar zafarse. Sin embargo, parece ser que se detuvo cuando vio que uno de los conspiradores era Marco Junio Bruto, quien era hijo de </a:t>
            </a:r>
            <a:r>
              <a:rPr lang="es-ES" i="1" dirty="0" err="1" smtClean="0">
                <a:effectLst>
                  <a:glow rad="101600">
                    <a:srgbClr val="C00000">
                      <a:alpha val="60000"/>
                    </a:srgbClr>
                  </a:glow>
                  <a:outerShdw blurRad="38100" dist="38100" dir="2700000" algn="tl">
                    <a:srgbClr val="000000">
                      <a:alpha val="43137"/>
                    </a:srgbClr>
                  </a:outerShdw>
                </a:effectLst>
              </a:rPr>
              <a:t>Servilia</a:t>
            </a:r>
            <a:r>
              <a:rPr lang="es-ES" i="1" dirty="0" smtClean="0">
                <a:effectLst>
                  <a:glow rad="101600">
                    <a:srgbClr val="C00000">
                      <a:alpha val="60000"/>
                    </a:srgbClr>
                  </a:glow>
                  <a:outerShdw blurRad="38100" dist="38100" dir="2700000" algn="tl">
                    <a:srgbClr val="000000">
                      <a:alpha val="43137"/>
                    </a:srgbClr>
                  </a:outerShdw>
                </a:effectLst>
              </a:rPr>
              <a:t>, su amante favorita. Entonces, según nos cuentan los historiadores </a:t>
            </a:r>
            <a:r>
              <a:rPr lang="es-ES" i="1" dirty="0" err="1" smtClean="0">
                <a:effectLst>
                  <a:glow rad="101600">
                    <a:srgbClr val="C00000">
                      <a:alpha val="60000"/>
                    </a:srgbClr>
                  </a:glow>
                  <a:outerShdw blurRad="38100" dist="38100" dir="2700000" algn="tl">
                    <a:srgbClr val="000000">
                      <a:alpha val="43137"/>
                    </a:srgbClr>
                  </a:outerShdw>
                </a:effectLst>
              </a:rPr>
              <a:t>Suetonio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Dion</a:t>
            </a:r>
            <a:r>
              <a:rPr lang="es-ES" i="1" dirty="0" smtClean="0">
                <a:effectLst>
                  <a:glow rad="101600">
                    <a:srgbClr val="C00000">
                      <a:alpha val="60000"/>
                    </a:srgbClr>
                  </a:glow>
                  <a:outerShdw blurRad="38100" dist="38100" dir="2700000" algn="tl">
                    <a:srgbClr val="000000">
                      <a:alpha val="43137"/>
                    </a:srgbClr>
                  </a:outerShdw>
                </a:effectLst>
              </a:rPr>
              <a:t>, Julio César pronunció en griego, no en latín, sus últimas palabras: “¿tú también, hijo mío?”.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newsflash/>
      </p:transition>
    </mc:Choice>
    <mc:Fallback>
      <p:transition spd="slow" advTm="40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5000"/>
                                        <p:tgtEl>
                                          <p:spTgt spid="20"/>
                                        </p:tgtEl>
                                      </p:cBhvr>
                                    </p:animEffect>
                                    <p:set>
                                      <p:cBhvr>
                                        <p:cTn id="58" dur="1" fill="hold">
                                          <p:stCondLst>
                                            <p:cond delay="4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5000"/>
                                        <p:tgtEl>
                                          <p:spTgt spid="23"/>
                                        </p:tgtEl>
                                      </p:cBhvr>
                                    </p:animEffect>
                                    <p:set>
                                      <p:cBhvr>
                                        <p:cTn id="67" dur="1" fill="hold">
                                          <p:stCondLst>
                                            <p:cond delay="4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5000"/>
                                        <p:tgtEl>
                                          <p:spTgt spid="28"/>
                                        </p:tgtEl>
                                      </p:cBhvr>
                                    </p:animEffect>
                                    <p:set>
                                      <p:cBhvr>
                                        <p:cTn id="70" dur="1" fill="hold">
                                          <p:stCondLst>
                                            <p:cond delay="4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5000"/>
                                        <p:tgtEl>
                                          <p:spTgt spid="29"/>
                                        </p:tgtEl>
                                      </p:cBhvr>
                                    </p:animEffect>
                                    <p:set>
                                      <p:cBhvr>
                                        <p:cTn id="73" dur="1" fill="hold">
                                          <p:stCondLst>
                                            <p:cond delay="4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5000"/>
                                        <p:tgtEl>
                                          <p:spTgt spid="31"/>
                                        </p:tgtEl>
                                      </p:cBhvr>
                                    </p:animEffect>
                                    <p:set>
                                      <p:cBhvr>
                                        <p:cTn id="79" dur="1" fill="hold">
                                          <p:stCondLst>
                                            <p:cond delay="4999"/>
                                          </p:stCondLst>
                                        </p:cTn>
                                        <p:tgtEl>
                                          <p:spTgt spid="31"/>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5000" fill="hold"/>
                                        <p:tgtEl>
                                          <p:spTgt spid="27"/>
                                        </p:tgtEl>
                                        <p:attrNameLst>
                                          <p:attrName>ppt_w</p:attrName>
                                        </p:attrNameLst>
                                      </p:cBhvr>
                                      <p:tavLst>
                                        <p:tav tm="0">
                                          <p:val>
                                            <p:strVal val="4/3*#ppt_w"/>
                                          </p:val>
                                        </p:tav>
                                        <p:tav tm="100000">
                                          <p:val>
                                            <p:strVal val="#ppt_w"/>
                                          </p:val>
                                        </p:tav>
                                      </p:tavLst>
                                    </p:anim>
                                    <p:anim calcmode="lin" valueType="num">
                                      <p:cBhvr>
                                        <p:cTn id="83" dur="5000" fill="hold"/>
                                        <p:tgtEl>
                                          <p:spTgt spid="27"/>
                                        </p:tgtEl>
                                        <p:attrNameLst>
                                          <p:attrName>ppt_h</p:attrName>
                                        </p:attrNameLst>
                                      </p:cBhvr>
                                      <p:tavLst>
                                        <p:tav tm="0">
                                          <p:val>
                                            <p:strVal val="4/3*#ppt_h"/>
                                          </p:val>
                                        </p:tav>
                                        <p:tav tm="100000">
                                          <p:val>
                                            <p:strVal val="#ppt_h"/>
                                          </p:val>
                                        </p:tav>
                                      </p:tavLst>
                                    </p:anim>
                                  </p:childTnLst>
                                </p:cTn>
                              </p:par>
                            </p:childTnLst>
                          </p:cTn>
                        </p:par>
                        <p:par>
                          <p:cTn id="84" fill="hold">
                            <p:stCondLst>
                              <p:cond delay="5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1"/>
                                          </p:val>
                                        </p:tav>
                                        <p:tav tm="100000">
                                          <p:val>
                                            <p:strVal val="#ppt_x"/>
                                          </p:val>
                                        </p:tav>
                                      </p:tavLst>
                                    </p:anim>
                                    <p:anim calcmode="lin" valueType="num">
                                      <p:cBhvr>
                                        <p:cTn id="8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5" name="4 CuadroTexto"/>
          <p:cNvSpPr txBox="1"/>
          <p:nvPr/>
        </p:nvSpPr>
        <p:spPr>
          <a:xfrm>
            <a:off x="179512" y="4081636"/>
            <a:ext cx="882047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muerte de Julio César no supuso un punto de inflexión en la historia romana, ni a nivel político ni socioeconómico. Lo que sí provocó en los trece años siguientes fue una serie de guerras civiles casi ininterrumpidas que desembocarían en algo realmente trascendental: el nacimiento del régimen imperial en la figura del heredero de César, el joven Cayo Octavio.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newsflash/>
      </p:transition>
    </mc:Choice>
    <mc:Fallback>
      <p:transition spd="slow" advTm="40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muchos siglos, Roma fue la civilización por excelencia en la mayor parte del mundo conocido, sin embargo, como se dice popularmente “torres más altas cayeron” y esto es precisamente lo que le ocurrió al Imperio en Hispania y en el resto de sus territorios.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3563888" y="841276"/>
            <a:ext cx="4544834"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caída de Roma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fallOve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childTnLst>
                          </p:cTn>
                        </p:par>
                        <p:par>
                          <p:cTn id="26" fill="hold">
                            <p:stCondLst>
                              <p:cond delay="5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7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69592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0" y="0"/>
            <a:ext cx="9143999" cy="569592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324544" y="0"/>
            <a:ext cx="9793088" cy="5714998"/>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324544" y="0"/>
            <a:ext cx="9793088" cy="5714999"/>
          </a:xfrm>
          <a:prstGeom prst="rect">
            <a:avLst/>
          </a:prstGeom>
          <a:noFill/>
          <a:ln w="9525">
            <a:noFill/>
            <a:miter lim="800000"/>
            <a:headEnd/>
            <a:tailEnd/>
          </a:ln>
        </p:spPr>
      </p:pic>
      <p:sp>
        <p:nvSpPr>
          <p:cNvPr id="8" name="7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caso de estudiar detenidamente qué es lo que ocurrió con el Imperio, hay que decir que el sistema monetario romano fue uno de los grandes responsables. De hecho, la gran mayoría de estudiosos aseguran que la inflación del mismo ha sido la principal causa de la gran caída, aunque no la única.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fallOve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4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4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4000" fill="hold"/>
                                        <p:tgtEl>
                                          <p:spTgt spid="15361"/>
                                        </p:tgtEl>
                                        <p:attrNameLst>
                                          <p:attrName>ppt_w</p:attrName>
                                        </p:attrNameLst>
                                      </p:cBhvr>
                                      <p:tavLst>
                                        <p:tav tm="0">
                                          <p:val>
                                            <p:strVal val="4/3*#ppt_w"/>
                                          </p:val>
                                        </p:tav>
                                        <p:tav tm="100000">
                                          <p:val>
                                            <p:strVal val="#ppt_w"/>
                                          </p:val>
                                        </p:tav>
                                      </p:tavLst>
                                    </p:anim>
                                    <p:anim calcmode="lin" valueType="num">
                                      <p:cBhvr>
                                        <p:cTn id="17" dur="4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4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4000" fill="hold"/>
                                        <p:tgtEl>
                                          <p:spTgt spid="15362"/>
                                        </p:tgtEl>
                                        <p:attrNameLst>
                                          <p:attrName>ppt_w</p:attrName>
                                        </p:attrNameLst>
                                      </p:cBhvr>
                                      <p:tavLst>
                                        <p:tav tm="0">
                                          <p:val>
                                            <p:strVal val="4/3*#ppt_w"/>
                                          </p:val>
                                        </p:tav>
                                        <p:tav tm="100000">
                                          <p:val>
                                            <p:strVal val="#ppt_w"/>
                                          </p:val>
                                        </p:tav>
                                      </p:tavLst>
                                    </p:anim>
                                    <p:anim calcmode="lin" valueType="num">
                                      <p:cBhvr>
                                        <p:cTn id="24" dur="4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5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828584" cy="5714999"/>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9828584" cy="5714999"/>
          </a:xfrm>
          <a:prstGeom prst="rect">
            <a:avLst/>
          </a:prstGeom>
          <a:solidFill>
            <a:schemeClr val="bg1"/>
          </a:solidFill>
          <a:ln w="9525">
            <a:noFill/>
            <a:miter lim="800000"/>
            <a:headEnd/>
            <a:tailEnd/>
          </a:ln>
        </p:spPr>
      </p:pic>
      <p:sp>
        <p:nvSpPr>
          <p:cNvPr id="6" name="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sentido, hay que decir que los aspectos fiscales y económicos se entrelazaron directamente con otros tan importantes como la política o el ejército, una mezcla “explosiva” que acabó por hacer estallar todo por los aires.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324544" y="0"/>
            <a:ext cx="9721080" cy="5715000"/>
          </a:xfrm>
          <a:prstGeom prst="rect">
            <a:avLst/>
          </a:prstGeom>
          <a:solidFill>
            <a:schemeClr val="bg1"/>
          </a:solidFill>
          <a:ln w="9525">
            <a:noFill/>
            <a:miter lim="800000"/>
            <a:headEnd/>
            <a:tailEnd/>
          </a:ln>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sambenito histórico. El que culpa de la caída del Imperio romano de Occidente directamente a las incursiones o migraciones masivas de los pueblos germánicos. Y nos quedamos tan anchos, cuando los bárbaros lo único que hicieron fue rematar la faena.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5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5000" fill="hold"/>
                                        <p:tgtEl>
                                          <p:spTgt spid="5126"/>
                                        </p:tgtEl>
                                        <p:attrNameLst>
                                          <p:attrName>ppt_w</p:attrName>
                                        </p:attrNameLst>
                                      </p:cBhvr>
                                      <p:tavLst>
                                        <p:tav tm="0">
                                          <p:val>
                                            <p:strVal val="4/3*#ppt_w"/>
                                          </p:val>
                                        </p:tav>
                                        <p:tav tm="100000">
                                          <p:val>
                                            <p:strVal val="#ppt_w"/>
                                          </p:val>
                                        </p:tav>
                                      </p:tavLst>
                                    </p:anim>
                                    <p:anim calcmode="lin" valueType="num">
                                      <p:cBhvr>
                                        <p:cTn id="35" dur="5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180407" y="4629"/>
            <a:ext cx="9570422" cy="5711036"/>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180528" y="0"/>
            <a:ext cx="9577064" cy="5715000"/>
          </a:xfrm>
          <a:prstGeom prst="rect">
            <a:avLst/>
          </a:prstGeom>
          <a:noFill/>
          <a:ln w="9525">
            <a:noFill/>
            <a:miter lim="800000"/>
            <a:headEnd/>
            <a:tailEnd/>
          </a:ln>
        </p:spPr>
      </p:pic>
      <p:sp>
        <p:nvSpPr>
          <p:cNvPr id="5" name="4 CuadroTexto"/>
          <p:cNvSpPr txBox="1"/>
          <p:nvPr/>
        </p:nvSpPr>
        <p:spPr>
          <a:xfrm>
            <a:off x="323528" y="4369668"/>
            <a:ext cx="831641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instituciones que en el pasado organizaron aquel vasto territorio quedaron vacías de poder, y las victoriosas legiones ya no eran más que un batiburrillo de mercenarios o buscavidas sin orden ni cohesión, y que además se permitían poner y deponer emperadores a su antojo.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r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0"/>
                                        <p:tgtEl>
                                          <p:spTgt spid="717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 calcmode="lin" valueType="num">
                                      <p:cBhvr>
                                        <p:cTn id="10" dur="5000" fill="hold"/>
                                        <p:tgtEl>
                                          <p:spTgt spid="7171"/>
                                        </p:tgtEl>
                                        <p:attrNameLst>
                                          <p:attrName>ppt_w</p:attrName>
                                        </p:attrNameLst>
                                      </p:cBhvr>
                                      <p:tavLst>
                                        <p:tav tm="0">
                                          <p:val>
                                            <p:strVal val="#ppt_w+.3"/>
                                          </p:val>
                                        </p:tav>
                                        <p:tav tm="100000">
                                          <p:val>
                                            <p:strVal val="#ppt_w"/>
                                          </p:val>
                                        </p:tav>
                                      </p:tavLst>
                                    </p:anim>
                                    <p:anim calcmode="lin" valueType="num">
                                      <p:cBhvr>
                                        <p:cTn id="11" dur="5000" fill="hold"/>
                                        <p:tgtEl>
                                          <p:spTgt spid="7171"/>
                                        </p:tgtEl>
                                        <p:attrNameLst>
                                          <p:attrName>ppt_h</p:attrName>
                                        </p:attrNameLst>
                                      </p:cBhvr>
                                      <p:tavLst>
                                        <p:tav tm="0">
                                          <p:val>
                                            <p:strVal val="#ppt_h"/>
                                          </p:val>
                                        </p:tav>
                                        <p:tav tm="100000">
                                          <p:val>
                                            <p:strVal val="#ppt_h"/>
                                          </p:val>
                                        </p:tav>
                                      </p:tavLst>
                                    </p:anim>
                                    <p:animEffect transition="in" filter="fade">
                                      <p:cBhvr>
                                        <p:cTn id="12" dur="5000"/>
                                        <p:tgtEl>
                                          <p:spTgt spid="7171"/>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409252" y="-4410"/>
            <a:ext cx="9937104"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396552" y="0"/>
            <a:ext cx="9937104" cy="5715000"/>
          </a:xfrm>
          <a:prstGeom prst="rect">
            <a:avLst/>
          </a:prstGeom>
          <a:noFill/>
          <a:ln w="9525">
            <a:noFill/>
            <a:miter lim="800000"/>
            <a:headEnd/>
            <a:tailEnd/>
          </a:ln>
        </p:spPr>
      </p:pic>
      <p:sp>
        <p:nvSpPr>
          <p:cNvPr id="4" name="3 CuadroTexto"/>
          <p:cNvSpPr txBox="1"/>
          <p:nvPr/>
        </p:nvSpPr>
        <p:spPr>
          <a:xfrm>
            <a:off x="323528" y="3793604"/>
            <a:ext cx="8532440"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Emperadores que, por cierto, a cual más nefasto, ya que solo se preocupaban por asegurarse el saneamiento de sus cuentas personales y hacer lo que fuese por seguir ocupando el trono un día más. Lo de ocuparse del pueblo, eso ya era cuestión del pasado. Bueno, si nos damos cuenta, a día de hoy seguimos igual. Políticos que prometen pero no cumplen, y salen más ricos que cuando entraron. Como diría Julio Iglesias: “La vida sigue igual”.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8000">
        <p14:vortex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0"/>
                                        <p:tgtEl>
                                          <p:spTgt spid="3074"/>
                                        </p:tgtEl>
                                      </p:cBhvr>
                                    </p:animEffect>
                                  </p:childTnLst>
                                </p:cTn>
                              </p:par>
                              <p:par>
                                <p:cTn id="8" presetID="23" presetClass="entr" presetSubtype="28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p:cTn id="10" dur="5000" fill="hold"/>
                                        <p:tgtEl>
                                          <p:spTgt spid="3074"/>
                                        </p:tgtEl>
                                        <p:attrNameLst>
                                          <p:attrName>ppt_w</p:attrName>
                                        </p:attrNameLst>
                                      </p:cBhvr>
                                      <p:tavLst>
                                        <p:tav tm="0">
                                          <p:val>
                                            <p:strVal val="4/3*#ppt_w"/>
                                          </p:val>
                                        </p:tav>
                                        <p:tav tm="100000">
                                          <p:val>
                                            <p:strVal val="#ppt_w"/>
                                          </p:val>
                                        </p:tav>
                                      </p:tavLst>
                                    </p:anim>
                                    <p:anim calcmode="lin" valueType="num">
                                      <p:cBhvr>
                                        <p:cTn id="11" dur="5000" fill="hold"/>
                                        <p:tgtEl>
                                          <p:spTgt spid="3074"/>
                                        </p:tgtEl>
                                        <p:attrNameLst>
                                          <p:attrName>ppt_h</p:attrName>
                                        </p:attrNameLst>
                                      </p:cBhvr>
                                      <p:tavLst>
                                        <p:tav tm="0">
                                          <p:val>
                                            <p:strVal val="4/3*#ppt_h"/>
                                          </p:val>
                                        </p:tav>
                                        <p:tav tm="100000">
                                          <p:val>
                                            <p:strVal val="#ppt_h"/>
                                          </p:val>
                                        </p:tav>
                                      </p:tavLst>
                                    </p:anim>
                                  </p:childTnLst>
                                </p:cTn>
                              </p:par>
                              <p:par>
                                <p:cTn id="12" presetID="42" presetClass="entr" presetSubtype="0" fill="hold" nodeType="with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fade">
                                      <p:cBhvr>
                                        <p:cTn id="14" dur="5000"/>
                                        <p:tgtEl>
                                          <p:spTgt spid="3075"/>
                                        </p:tgtEl>
                                      </p:cBhvr>
                                    </p:animEffect>
                                    <p:anim calcmode="lin" valueType="num">
                                      <p:cBhvr>
                                        <p:cTn id="15" dur="5000" fill="hold"/>
                                        <p:tgtEl>
                                          <p:spTgt spid="3075"/>
                                        </p:tgtEl>
                                        <p:attrNameLst>
                                          <p:attrName>ppt_x</p:attrName>
                                        </p:attrNameLst>
                                      </p:cBhvr>
                                      <p:tavLst>
                                        <p:tav tm="0">
                                          <p:val>
                                            <p:strVal val="#ppt_x"/>
                                          </p:val>
                                        </p:tav>
                                        <p:tav tm="100000">
                                          <p:val>
                                            <p:strVal val="#ppt_x"/>
                                          </p:val>
                                        </p:tav>
                                      </p:tavLst>
                                    </p:anim>
                                    <p:anim calcmode="lin" valueType="num">
                                      <p:cBhvr>
                                        <p:cTn id="16" dur="5000" fill="hold"/>
                                        <p:tgtEl>
                                          <p:spTgt spid="3075"/>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0"/>
                                  </p:stCondLst>
                                  <p:childTnLst>
                                    <p:set>
                                      <p:cBhvr>
                                        <p:cTn id="18" dur="1" fill="hold">
                                          <p:stCondLst>
                                            <p:cond delay="0"/>
                                          </p:stCondLst>
                                        </p:cTn>
                                        <p:tgtEl>
                                          <p:spTgt spid="3075"/>
                                        </p:tgtEl>
                                        <p:attrNameLst>
                                          <p:attrName>style.visibility</p:attrName>
                                        </p:attrNameLst>
                                      </p:cBhvr>
                                      <p:to>
                                        <p:strVal val="visible"/>
                                      </p:to>
                                    </p:set>
                                    <p:anim calcmode="lin" valueType="num">
                                      <p:cBhvr>
                                        <p:cTn id="19" dur="5000" fill="hold"/>
                                        <p:tgtEl>
                                          <p:spTgt spid="3075"/>
                                        </p:tgtEl>
                                        <p:attrNameLst>
                                          <p:attrName>ppt_w</p:attrName>
                                        </p:attrNameLst>
                                      </p:cBhvr>
                                      <p:tavLst>
                                        <p:tav tm="0">
                                          <p:val>
                                            <p:strVal val="4/3*#ppt_w"/>
                                          </p:val>
                                        </p:tav>
                                        <p:tav tm="100000">
                                          <p:val>
                                            <p:strVal val="#ppt_w"/>
                                          </p:val>
                                        </p:tav>
                                      </p:tavLst>
                                    </p:anim>
                                    <p:anim calcmode="lin" valueType="num">
                                      <p:cBhvr>
                                        <p:cTn id="20" dur="5000" fill="hold"/>
                                        <p:tgtEl>
                                          <p:spTgt spid="307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331640" y="0"/>
            <a:ext cx="6336704"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841276"/>
            <a:ext cx="4392488" cy="64807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395536" y="3289548"/>
            <a:ext cx="8208912" cy="648718"/>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Knight</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of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the</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sky</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 </a:t>
            </a:r>
            <a:r>
              <a:rPr lang="sv-SE" sz="36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Johan Söderqvist</a:t>
            </a:r>
            <a:r>
              <a:rPr lang="sv-SE" sz="3600"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y </a:t>
            </a:r>
            <a:r>
              <a:rPr lang="sv-SE" sz="36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Patrik Andrén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395536" y="2497460"/>
            <a:ext cx="8280920"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Mud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and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Blood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sv-SE" sz="3600" b="1"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Johan Söderqvist</a:t>
            </a:r>
            <a:r>
              <a:rPr lang="sv-SE" sz="3600"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 y </a:t>
            </a:r>
            <a:r>
              <a:rPr lang="sv-SE" sz="3600" b="1"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Patrik Andrén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467544" y="1633364"/>
            <a:ext cx="8136904"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war</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to</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end</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all</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wars</a:t>
            </a:r>
            <a:r>
              <a:rPr lang="es-ES" sz="3600" kern="10" dirty="0" smtClean="0">
                <a:ln w="9525">
                  <a:noFill/>
                  <a:round/>
                  <a:headEnd/>
                  <a:tailEnd/>
                </a:ln>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sv-SE" sz="3600" b="1" dirty="0" smtClean="0">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rPr>
              <a:t>Johan Söderqvist</a:t>
            </a:r>
            <a:r>
              <a:rPr lang="sv-SE" sz="3600" dirty="0" smtClean="0">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rPr>
              <a:t> y </a:t>
            </a:r>
            <a:r>
              <a:rPr lang="sv-SE" sz="3600" b="1" dirty="0" smtClean="0">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rPr>
              <a:t>Patrik Andrén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467544" y="4081636"/>
            <a:ext cx="8136904"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Runner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sv-SE" sz="3600" b="1"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Johan Söderqvist</a:t>
            </a:r>
            <a:r>
              <a:rPr lang="sv-SE" sz="3600"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 y </a:t>
            </a:r>
            <a:r>
              <a:rPr lang="sv-SE" sz="3600" b="1" dirty="0" smtClean="0">
                <a:solidFill>
                  <a:schemeClr val="bg2">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Patrik Andrén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683568" y="4801716"/>
            <a:ext cx="7704856"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Deadly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Dozen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Briefing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Mark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Korven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p:cTn id="13" dur="2000" fill="hold"/>
                                        <p:tgtEl>
                                          <p:spTgt spid="89091"/>
                                        </p:tgtEl>
                                        <p:attrNameLst>
                                          <p:attrName>ppt_w</p:attrName>
                                        </p:attrNameLst>
                                      </p:cBhvr>
                                      <p:tavLst>
                                        <p:tav tm="0">
                                          <p:val>
                                            <p:fltVal val="0"/>
                                          </p:val>
                                        </p:tav>
                                        <p:tav tm="100000">
                                          <p:val>
                                            <p:strVal val="#ppt_w"/>
                                          </p:val>
                                        </p:tav>
                                      </p:tavLst>
                                    </p:anim>
                                    <p:anim calcmode="lin" valueType="num">
                                      <p:cBhvr>
                                        <p:cTn id="14" dur="2000" fill="hold"/>
                                        <p:tgtEl>
                                          <p:spTgt spid="89091"/>
                                        </p:tgtEl>
                                        <p:attrNameLst>
                                          <p:attrName>ppt_h</p:attrName>
                                        </p:attrNameLst>
                                      </p:cBhvr>
                                      <p:tavLst>
                                        <p:tav tm="0">
                                          <p:val>
                                            <p:fltVal val="0"/>
                                          </p:val>
                                        </p:tav>
                                        <p:tav tm="100000">
                                          <p:val>
                                            <p:strVal val="#ppt_h"/>
                                          </p:val>
                                        </p:tav>
                                      </p:tavLst>
                                    </p:anim>
                                  </p:childTnLst>
                                </p:cTn>
                              </p:par>
                            </p:childTnLst>
                          </p:cTn>
                        </p:par>
                        <p:par>
                          <p:cTn id="15" fill="hold">
                            <p:stCondLst>
                              <p:cond delay="4500"/>
                            </p:stCondLst>
                            <p:childTnLst>
                              <p:par>
                                <p:cTn id="16" presetID="23" presetClass="entr" presetSubtype="16"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23" presetClass="entr" presetSubtype="16" fill="hold" nodeType="afterEffect">
                                  <p:stCondLst>
                                    <p:cond delay="500"/>
                                  </p:stCondLst>
                                  <p:childTnLst>
                                    <p:set>
                                      <p:cBhvr>
                                        <p:cTn id="22" dur="1" fill="hold">
                                          <p:stCondLst>
                                            <p:cond delay="0"/>
                                          </p:stCondLst>
                                        </p:cTn>
                                        <p:tgtEl>
                                          <p:spTgt spid="75787"/>
                                        </p:tgtEl>
                                        <p:attrNameLst>
                                          <p:attrName>style.visibility</p:attrName>
                                        </p:attrNameLst>
                                      </p:cBhvr>
                                      <p:to>
                                        <p:strVal val="visible"/>
                                      </p:to>
                                    </p:set>
                                    <p:anim calcmode="lin" valueType="num">
                                      <p:cBhvr>
                                        <p:cTn id="23" dur="2000" fill="hold"/>
                                        <p:tgtEl>
                                          <p:spTgt spid="75787"/>
                                        </p:tgtEl>
                                        <p:attrNameLst>
                                          <p:attrName>ppt_w</p:attrName>
                                        </p:attrNameLst>
                                      </p:cBhvr>
                                      <p:tavLst>
                                        <p:tav tm="0">
                                          <p:val>
                                            <p:fltVal val="0"/>
                                          </p:val>
                                        </p:tav>
                                        <p:tav tm="100000">
                                          <p:val>
                                            <p:strVal val="#ppt_w"/>
                                          </p:val>
                                        </p:tav>
                                      </p:tavLst>
                                    </p:anim>
                                    <p:anim calcmode="lin" valueType="num">
                                      <p:cBhvr>
                                        <p:cTn id="24" dur="2000" fill="hold"/>
                                        <p:tgtEl>
                                          <p:spTgt spid="75787"/>
                                        </p:tgtEl>
                                        <p:attrNameLst>
                                          <p:attrName>ppt_h</p:attrName>
                                        </p:attrNameLst>
                                      </p:cBhvr>
                                      <p:tavLst>
                                        <p:tav tm="0">
                                          <p:val>
                                            <p:fltVal val="0"/>
                                          </p:val>
                                        </p:tav>
                                        <p:tav tm="100000">
                                          <p:val>
                                            <p:strVal val="#ppt_h"/>
                                          </p:val>
                                        </p:tav>
                                      </p:tavLst>
                                    </p:anim>
                                  </p:childTnLst>
                                </p:cTn>
                              </p:par>
                            </p:childTnLst>
                          </p:cTn>
                        </p:par>
                        <p:par>
                          <p:cTn id="25" fill="hold">
                            <p:stCondLst>
                              <p:cond delay="9500"/>
                            </p:stCondLst>
                            <p:childTnLst>
                              <p:par>
                                <p:cTn id="26" presetID="23" presetClass="entr" presetSubtype="16" fill="hold"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 calcmode="lin" valueType="num">
                                      <p:cBhvr>
                                        <p:cTn id="28" dur="2000" fill="hold"/>
                                        <p:tgtEl>
                                          <p:spTgt spid="89094"/>
                                        </p:tgtEl>
                                        <p:attrNameLst>
                                          <p:attrName>ppt_w</p:attrName>
                                        </p:attrNameLst>
                                      </p:cBhvr>
                                      <p:tavLst>
                                        <p:tav tm="0">
                                          <p:val>
                                            <p:fltVal val="0"/>
                                          </p:val>
                                        </p:tav>
                                        <p:tav tm="100000">
                                          <p:val>
                                            <p:strVal val="#ppt_w"/>
                                          </p:val>
                                        </p:tav>
                                      </p:tavLst>
                                    </p:anim>
                                    <p:anim calcmode="lin" valueType="num">
                                      <p:cBhvr>
                                        <p:cTn id="29" dur="2000" fill="hold"/>
                                        <p:tgtEl>
                                          <p:spTgt spid="89094"/>
                                        </p:tgtEl>
                                        <p:attrNameLst>
                                          <p:attrName>ppt_h</p:attrName>
                                        </p:attrNameLst>
                                      </p:cBhvr>
                                      <p:tavLst>
                                        <p:tav tm="0">
                                          <p:val>
                                            <p:fltVal val="0"/>
                                          </p:val>
                                        </p:tav>
                                        <p:tav tm="100000">
                                          <p:val>
                                            <p:strVal val="#ppt_h"/>
                                          </p:val>
                                        </p:tav>
                                      </p:tavLst>
                                    </p:anim>
                                  </p:childTnLst>
                                </p:cTn>
                              </p:par>
                            </p:childTnLst>
                          </p:cTn>
                        </p:par>
                        <p:par>
                          <p:cTn id="30" fill="hold">
                            <p:stCondLst>
                              <p:cond delay="12000"/>
                            </p:stCondLst>
                            <p:childTnLst>
                              <p:par>
                                <p:cTn id="31" presetID="23" presetClass="entr" presetSubtype="16" fill="hold" nodeType="after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childTnLst>
                          </p:cTn>
                        </p:par>
                        <p:par>
                          <p:cTn id="35" fill="hold">
                            <p:stCondLst>
                              <p:cond delay="14500"/>
                            </p:stCondLst>
                            <p:childTnLst>
                              <p:par>
                                <p:cTn id="36" presetID="23" presetClass="entr" presetSubtype="16" fill="hold" nodeType="afterEffect">
                                  <p:stCondLst>
                                    <p:cond delay="50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fltVal val="0"/>
                                          </p:val>
                                        </p:tav>
                                        <p:tav tm="100000">
                                          <p:val>
                                            <p:strVal val="#ppt_w"/>
                                          </p:val>
                                        </p:tav>
                                      </p:tavLst>
                                    </p:anim>
                                    <p:anim calcmode="lin" valueType="num">
                                      <p:cBhvr>
                                        <p:cTn id="39"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54433006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3966</Words>
  <Application>Microsoft Office PowerPoint</Application>
  <PresentationFormat>Presentación en pantalla (16:10)</PresentationFormat>
  <Paragraphs>139</Paragraphs>
  <Slides>71</Slides>
  <Notes>48</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71</vt:i4>
      </vt:variant>
    </vt:vector>
  </HeadingPairs>
  <TitlesOfParts>
    <vt:vector size="82" baseType="lpstr">
      <vt:lpstr>Arial</vt:lpstr>
      <vt:lpstr>Arial Black</vt:lpstr>
      <vt:lpstr>Brock Script</vt:lpstr>
      <vt:lpstr>Calibri</vt:lpstr>
      <vt:lpstr>Georgia</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2025-03-09T15:14:40Z</dcterms:created>
  <dcterms:modified xsi:type="dcterms:W3CDTF">2026-02-24T13:27:43Z</dcterms:modified>
</cp:coreProperties>
</file>