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9"/>
  </p:notesMasterIdLst>
  <p:sldIdLst>
    <p:sldId id="479" r:id="rId3"/>
    <p:sldId id="512" r:id="rId4"/>
    <p:sldId id="518" r:id="rId5"/>
    <p:sldId id="336" r:id="rId6"/>
    <p:sldId id="481" r:id="rId7"/>
    <p:sldId id="441" r:id="rId8"/>
    <p:sldId id="482" r:id="rId9"/>
    <p:sldId id="484" r:id="rId10"/>
    <p:sldId id="485" r:id="rId11"/>
    <p:sldId id="486" r:id="rId12"/>
    <p:sldId id="487" r:id="rId13"/>
    <p:sldId id="488" r:id="rId14"/>
    <p:sldId id="443" r:id="rId15"/>
    <p:sldId id="444" r:id="rId16"/>
    <p:sldId id="445" r:id="rId17"/>
    <p:sldId id="489" r:id="rId18"/>
    <p:sldId id="490" r:id="rId19"/>
    <p:sldId id="491" r:id="rId20"/>
    <p:sldId id="492" r:id="rId21"/>
    <p:sldId id="493" r:id="rId22"/>
    <p:sldId id="494" r:id="rId23"/>
    <p:sldId id="495" r:id="rId24"/>
    <p:sldId id="451" r:id="rId25"/>
    <p:sldId id="497" r:id="rId26"/>
    <p:sldId id="496" r:id="rId27"/>
    <p:sldId id="449" r:id="rId28"/>
    <p:sldId id="498" r:id="rId29"/>
    <p:sldId id="469" r:id="rId30"/>
    <p:sldId id="461" r:id="rId31"/>
    <p:sldId id="502" r:id="rId32"/>
    <p:sldId id="455" r:id="rId33"/>
    <p:sldId id="499" r:id="rId34"/>
    <p:sldId id="456" r:id="rId35"/>
    <p:sldId id="458" r:id="rId36"/>
    <p:sldId id="457" r:id="rId37"/>
    <p:sldId id="500" r:id="rId38"/>
    <p:sldId id="505" r:id="rId39"/>
    <p:sldId id="501" r:id="rId40"/>
    <p:sldId id="464" r:id="rId41"/>
    <p:sldId id="503" r:id="rId42"/>
    <p:sldId id="504" r:id="rId43"/>
    <p:sldId id="474" r:id="rId44"/>
    <p:sldId id="508" r:id="rId45"/>
    <p:sldId id="509" r:id="rId46"/>
    <p:sldId id="463" r:id="rId47"/>
    <p:sldId id="506" r:id="rId48"/>
    <p:sldId id="476" r:id="rId49"/>
    <p:sldId id="507" r:id="rId50"/>
    <p:sldId id="513" r:id="rId51"/>
    <p:sldId id="511" r:id="rId52"/>
    <p:sldId id="514" r:id="rId53"/>
    <p:sldId id="515" r:id="rId54"/>
    <p:sldId id="516" r:id="rId55"/>
    <p:sldId id="517" r:id="rId56"/>
    <p:sldId id="480" r:id="rId57"/>
    <p:sldId id="519" r:id="rId58"/>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i/SqcbEhLFloBsVtwhXEnQ==" hashData="zsjZDA/PzrSwZuJazdrxg5yrf0I="/>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306" autoAdjust="0"/>
    <p:restoredTop sz="96338" autoAdjust="0"/>
  </p:normalViewPr>
  <p:slideViewPr>
    <p:cSldViewPr>
      <p:cViewPr>
        <p:scale>
          <a:sx n="60" d="100"/>
          <a:sy n="60" d="100"/>
        </p:scale>
        <p:origin x="523" y="33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13/03/2026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7</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13/03/2026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13/03/2026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13/03/2026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13/03/2026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13/03/2026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13/03/2026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13/03/2026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13/03/2026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13/03/2026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13/03/2026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13/03/2026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0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474338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13/03/2026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313444120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España, Mora y Cristiana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fltVal val="0"/>
                                          </p:val>
                                        </p:tav>
                                        <p:tav tm="100000">
                                          <p:val>
                                            <p:strVal val="#ppt_w"/>
                                          </p:val>
                                        </p:tav>
                                      </p:tavLst>
                                    </p:anim>
                                    <p:anim calcmode="lin" valueType="num">
                                      <p:cBhvr>
                                        <p:cTn id="8" dur="2000" fill="hold"/>
                                        <p:tgtEl>
                                          <p:spTgt spid="16387"/>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ntr" presetSubtype="16" fill="hold" nodeType="afterEffect">
                                  <p:stCondLst>
                                    <p:cond delay="10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fltVal val="0"/>
                                          </p:val>
                                        </p:tav>
                                        <p:tav tm="100000">
                                          <p:val>
                                            <p:strVal val="#ppt_w"/>
                                          </p:val>
                                        </p:tav>
                                      </p:tavLst>
                                    </p:anim>
                                    <p:anim calcmode="lin" valueType="num">
                                      <p:cBhvr>
                                        <p:cTn id="13" dur="2000" fill="hold"/>
                                        <p:tgtEl>
                                          <p:spTgt spid="16388"/>
                                        </p:tgtEl>
                                        <p:attrNameLst>
                                          <p:attrName>ppt_h</p:attrName>
                                        </p:attrNameLst>
                                      </p:cBhvr>
                                      <p:tavLst>
                                        <p:tav tm="0">
                                          <p:val>
                                            <p:fltVal val="0"/>
                                          </p:val>
                                        </p:tav>
                                        <p:tav tm="100000">
                                          <p:val>
                                            <p:strVal val="#ppt_h"/>
                                          </p:val>
                                        </p:tav>
                                      </p:tavLst>
                                    </p:anim>
                                  </p:childTnLst>
                                </p:cTn>
                              </p:par>
                            </p:childTnLst>
                          </p:cTn>
                        </p:par>
                        <p:par>
                          <p:cTn id="14" fill="hold">
                            <p:stCondLst>
                              <p:cond delay="5000"/>
                            </p:stCondLst>
                            <p:childTnLst>
                              <p:par>
                                <p:cTn id="15" presetID="23" presetClass="entr" presetSubtype="16" fill="hold" nodeType="afterEffect">
                                  <p:stCondLst>
                                    <p:cond delay="500"/>
                                  </p:stCondLst>
                                  <p:childTnLst>
                                    <p:set>
                                      <p:cBhvr>
                                        <p:cTn id="16" dur="1" fill="hold">
                                          <p:stCondLst>
                                            <p:cond delay="0"/>
                                          </p:stCondLst>
                                        </p:cTn>
                                        <p:tgtEl>
                                          <p:spTgt spid="16389"/>
                                        </p:tgtEl>
                                        <p:attrNameLst>
                                          <p:attrName>style.visibility</p:attrName>
                                        </p:attrNameLst>
                                      </p:cBhvr>
                                      <p:to>
                                        <p:strVal val="visible"/>
                                      </p:to>
                                    </p:set>
                                    <p:anim calcmode="lin" valueType="num">
                                      <p:cBhvr>
                                        <p:cTn id="17" dur="2000" fill="hold"/>
                                        <p:tgtEl>
                                          <p:spTgt spid="16389"/>
                                        </p:tgtEl>
                                        <p:attrNameLst>
                                          <p:attrName>ppt_w</p:attrName>
                                        </p:attrNameLst>
                                      </p:cBhvr>
                                      <p:tavLst>
                                        <p:tav tm="0">
                                          <p:val>
                                            <p:fltVal val="0"/>
                                          </p:val>
                                        </p:tav>
                                        <p:tav tm="100000">
                                          <p:val>
                                            <p:strVal val="#ppt_w"/>
                                          </p:val>
                                        </p:tav>
                                      </p:tavLst>
                                    </p:anim>
                                    <p:anim calcmode="lin" valueType="num">
                                      <p:cBhvr>
                                        <p:cTn id="18" dur="2000" fill="hold"/>
                                        <p:tgtEl>
                                          <p:spTgt spid="16389"/>
                                        </p:tgtEl>
                                        <p:attrNameLst>
                                          <p:attrName>ppt_h</p:attrName>
                                        </p:attrNameLst>
                                      </p:cBhvr>
                                      <p:tavLst>
                                        <p:tav tm="0">
                                          <p:val>
                                            <p:fltVal val="0"/>
                                          </p:val>
                                        </p:tav>
                                        <p:tav tm="100000">
                                          <p:val>
                                            <p:strVal val="#ppt_h"/>
                                          </p:val>
                                        </p:tav>
                                      </p:tavLst>
                                    </p:anim>
                                  </p:childTnLst>
                                </p:cTn>
                              </p:par>
                            </p:childTnLst>
                          </p:cTn>
                        </p:par>
                        <p:par>
                          <p:cTn id="19" fill="hold">
                            <p:stCondLst>
                              <p:cond delay="7500"/>
                            </p:stCondLst>
                            <p:childTnLst>
                              <p:par>
                                <p:cTn id="20" presetID="23" presetClass="entr" presetSubtype="16" fill="hold" nodeType="afterEffect">
                                  <p:stCondLst>
                                    <p:cond delay="500"/>
                                  </p:stCondLst>
                                  <p:childTnLst>
                                    <p:set>
                                      <p:cBhvr>
                                        <p:cTn id="21" dur="1" fill="hold">
                                          <p:stCondLst>
                                            <p:cond delay="0"/>
                                          </p:stCondLst>
                                        </p:cTn>
                                        <p:tgtEl>
                                          <p:spTgt spid="16390"/>
                                        </p:tgtEl>
                                        <p:attrNameLst>
                                          <p:attrName>style.visibility</p:attrName>
                                        </p:attrNameLst>
                                      </p:cBhvr>
                                      <p:to>
                                        <p:strVal val="visible"/>
                                      </p:to>
                                    </p:set>
                                    <p:anim calcmode="lin" valueType="num">
                                      <p:cBhvr>
                                        <p:cTn id="22" dur="2000" fill="hold"/>
                                        <p:tgtEl>
                                          <p:spTgt spid="16390"/>
                                        </p:tgtEl>
                                        <p:attrNameLst>
                                          <p:attrName>ppt_w</p:attrName>
                                        </p:attrNameLst>
                                      </p:cBhvr>
                                      <p:tavLst>
                                        <p:tav tm="0">
                                          <p:val>
                                            <p:fltVal val="0"/>
                                          </p:val>
                                        </p:tav>
                                        <p:tav tm="100000">
                                          <p:val>
                                            <p:strVal val="#ppt_w"/>
                                          </p:val>
                                        </p:tav>
                                      </p:tavLst>
                                    </p:anim>
                                    <p:anim calcmode="lin" valueType="num">
                                      <p:cBhvr>
                                        <p:cTn id="23" dur="2000" fill="hold"/>
                                        <p:tgtEl>
                                          <p:spTgt spid="16390"/>
                                        </p:tgtEl>
                                        <p:attrNameLst>
                                          <p:attrName>ppt_h</p:attrName>
                                        </p:attrNameLst>
                                      </p:cBhvr>
                                      <p:tavLst>
                                        <p:tav tm="0">
                                          <p:val>
                                            <p:fltVal val="0"/>
                                          </p:val>
                                        </p:tav>
                                        <p:tav tm="100000">
                                          <p:val>
                                            <p:strVal val="#ppt_h"/>
                                          </p:val>
                                        </p:tav>
                                      </p:tavLst>
                                    </p:anim>
                                  </p:childTnLst>
                                </p:cTn>
                              </p:par>
                            </p:childTnLst>
                          </p:cTn>
                        </p:par>
                        <p:par>
                          <p:cTn id="24" fill="hold">
                            <p:stCondLst>
                              <p:cond delay="10000"/>
                            </p:stCondLst>
                            <p:childTnLst>
                              <p:par>
                                <p:cTn id="25" presetID="23" presetClass="entr" presetSubtype="32" repeatCount="2000" fill="hold" nodeType="afterEffect">
                                  <p:stCondLst>
                                    <p:cond delay="500"/>
                                  </p:stCondLst>
                                  <p:childTnLst>
                                    <p:set>
                                      <p:cBhvr>
                                        <p:cTn id="26" dur="1" fill="hold">
                                          <p:stCondLst>
                                            <p:cond delay="0"/>
                                          </p:stCondLst>
                                        </p:cTn>
                                        <p:tgtEl>
                                          <p:spTgt spid="16391"/>
                                        </p:tgtEl>
                                        <p:attrNameLst>
                                          <p:attrName>style.visibility</p:attrName>
                                        </p:attrNameLst>
                                      </p:cBhvr>
                                      <p:to>
                                        <p:strVal val="visible"/>
                                      </p:to>
                                    </p:set>
                                    <p:anim calcmode="lin" valueType="num">
                                      <p:cBhvr>
                                        <p:cTn id="27" dur="1000" fill="hold"/>
                                        <p:tgtEl>
                                          <p:spTgt spid="16391"/>
                                        </p:tgtEl>
                                        <p:attrNameLst>
                                          <p:attrName>ppt_w</p:attrName>
                                        </p:attrNameLst>
                                      </p:cBhvr>
                                      <p:tavLst>
                                        <p:tav tm="0">
                                          <p:val>
                                            <p:strVal val="4*#ppt_w"/>
                                          </p:val>
                                        </p:tav>
                                        <p:tav tm="100000">
                                          <p:val>
                                            <p:strVal val="#ppt_w"/>
                                          </p:val>
                                        </p:tav>
                                      </p:tavLst>
                                    </p:anim>
                                    <p:anim calcmode="lin" valueType="num">
                                      <p:cBhvr>
                                        <p:cTn id="28" dur="1000" fill="hold"/>
                                        <p:tgtEl>
                                          <p:spTgt spid="16391"/>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3 Saqueo de Pamplona (924).jpg"/>
          <p:cNvPicPr>
            <a:picLocks noChangeAspect="1"/>
          </p:cNvPicPr>
          <p:nvPr/>
        </p:nvPicPr>
        <p:blipFill>
          <a:blip r:embed="rId2" cstate="print"/>
          <a:stretch>
            <a:fillRect/>
          </a:stretch>
        </p:blipFill>
        <p:spPr>
          <a:xfrm>
            <a:off x="0" y="-238844"/>
            <a:ext cx="9144000" cy="6264696"/>
          </a:xfrm>
          <a:prstGeom prst="rect">
            <a:avLst/>
          </a:prstGeom>
        </p:spPr>
      </p:pic>
      <p:sp>
        <p:nvSpPr>
          <p:cNvPr id="7" name="6 Rectángulo"/>
          <p:cNvSpPr/>
          <p:nvPr/>
        </p:nvSpPr>
        <p:spPr>
          <a:xfrm>
            <a:off x="0" y="-238844"/>
            <a:ext cx="9144000" cy="6336704"/>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115616" y="193204"/>
            <a:ext cx="7056784" cy="730126"/>
          </a:xfrm>
          <a:prstGeom prst="rect">
            <a:avLst/>
          </a:prstGeom>
          <a:noFill/>
        </p:spPr>
        <p:txBody>
          <a:bodyPr wrap="none" lIns="91440" tIns="45720" rIns="91440" bIns="45720">
            <a:prstTxWarp prst="textFadeUp">
              <a:avLst>
                <a:gd name="adj" fmla="val 6730"/>
              </a:avLst>
            </a:prstTxWarp>
            <a:spAutoFit/>
            <a:scene3d>
              <a:camera prst="perspectiveRelaxedModerately"/>
              <a:lightRig rig="threePt" dir="t"/>
            </a:scene3d>
            <a:sp3d extrusionH="57150">
              <a:bevelT w="38100" h="38100" prst="angle"/>
            </a:sp3d>
          </a:bodyPr>
          <a:lstStyle/>
          <a:p>
            <a:pPr algn="ctr"/>
            <a:r>
              <a:rPr lang="es-E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 </a:t>
            </a:r>
            <a:r>
              <a:rPr lang="es-ES" sz="4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España Mora</a:t>
            </a:r>
            <a:r>
              <a:rPr lang="es-E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 </a:t>
            </a:r>
            <a:endParaRPr lang="es-E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endParaRPr>
          </a:p>
        </p:txBody>
      </p:sp>
      <p:sp>
        <p:nvSpPr>
          <p:cNvPr id="3" name="2 CuadroTexto"/>
          <p:cNvSpPr txBox="1"/>
          <p:nvPr/>
        </p:nvSpPr>
        <p:spPr>
          <a:xfrm>
            <a:off x="323528" y="1129308"/>
            <a:ext cx="8568952"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¡Oh, gentes! ¿Hacia dónde vais a huir si el mar está detrás y el enemigo frente a vosotros? No os queda más que, por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Allah</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firmeza y la perseverancia; en verdad yo seré quien se enfrente a su tirano por mí mismo y no abandonaré hasta que me encuentre con él o caiga antes muerto en el intento» (Ibn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Habib</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m. 853). </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23528" y="3458944"/>
            <a:ext cx="8568952"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Con estas legendarias palabras, cargadas de tópicos retóricos y literarios, </a:t>
            </a:r>
            <a:r>
              <a:rPr lang="es-ES" sz="22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Tariq</a:t>
            </a:r>
            <a:r>
              <a:rPr lang="es-ES" sz="22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b. </a:t>
            </a:r>
            <a:r>
              <a:rPr lang="es-ES" sz="22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Ziyad</a:t>
            </a:r>
            <a:r>
              <a:rPr lang="es-ES" sz="22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habría arengado a sus tropas tras desembarcar en Gibraltar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Yabal</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Tariq</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la «montaña de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Tariq</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en el año 711, y antes de enfrentarse a un ejército visigodo presuntamente muy superior en número. </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52000">
        <p:split/>
      </p:transition>
    </mc:Choice>
    <mc:Fallback>
      <p:transition spd="slow" advTm="52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85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a:off x="-396554" y="0"/>
            <a:ext cx="9865096" cy="5714999"/>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a:off x="-396552" y="0"/>
            <a:ext cx="9865096" cy="5714999"/>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396552" y="0"/>
            <a:ext cx="9865096" cy="5714999"/>
          </a:xfrm>
          <a:prstGeom prst="rect">
            <a:avLst/>
          </a:prstGeom>
          <a:noFill/>
          <a:ln w="9525">
            <a:noFill/>
            <a:miter lim="800000"/>
            <a:headEnd/>
            <a:tailEnd/>
          </a:ln>
        </p:spPr>
      </p:pic>
      <p:sp>
        <p:nvSpPr>
          <p:cNvPr id="5" name="4 CuadroTexto"/>
          <p:cNvSpPr txBox="1"/>
          <p:nvPr/>
        </p:nvSpPr>
        <p:spPr>
          <a:xfrm>
            <a:off x="467544" y="4657700"/>
            <a:ext cx="810039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Último rey visigodo de España </a:t>
            </a:r>
            <a:r>
              <a:rPr lang="es-ES" i="1" dirty="0" smtClean="0">
                <a:effectLst>
                  <a:glow rad="101600">
                    <a:srgbClr val="C00000">
                      <a:alpha val="60000"/>
                    </a:srgbClr>
                  </a:glow>
                  <a:outerShdw blurRad="38100" dist="38100" dir="2700000" algn="tl">
                    <a:srgbClr val="000000">
                      <a:alpha val="43137"/>
                    </a:srgbClr>
                  </a:outerShdw>
                </a:effectLst>
              </a:rPr>
              <a:t>(Guadalete</a:t>
            </a:r>
            <a:r>
              <a:rPr lang="es-ES" i="1" dirty="0" smtClean="0">
                <a:effectLst>
                  <a:glow rad="101600">
                    <a:srgbClr val="C00000">
                      <a:alpha val="60000"/>
                    </a:srgbClr>
                  </a:glow>
                  <a:outerShdw blurRad="38100" dist="38100" dir="2700000" algn="tl">
                    <a:srgbClr val="000000">
                      <a:alpha val="43137"/>
                    </a:srgbClr>
                  </a:outerShdw>
                </a:effectLst>
              </a:rPr>
              <a:t>, Cádiz, 711). Era el duque de la Bética (actual Andalucía), aunque sus verdaderos orígenes permanecen envueltos en la leyenda.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Rectángulo"/>
          <p:cNvSpPr/>
          <p:nvPr/>
        </p:nvSpPr>
        <p:spPr>
          <a:xfrm>
            <a:off x="539552" y="553244"/>
            <a:ext cx="2116285" cy="461665"/>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2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Don Rodrigo</a:t>
            </a:r>
            <a:endParaRPr lang="es-ES" sz="2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wipe/>
        <p:sndAc>
          <p:stSnd loop="1">
            <p:snd r:embed="rId2" name="Variadas.wav"/>
          </p:stSnd>
        </p:sndAc>
      </p:transition>
    </mc:Choice>
    <mc:Fallback>
      <p:transition spd="slow" advTm="29000">
        <p:wip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4*#ppt_w"/>
                                          </p:val>
                                        </p:tav>
                                        <p:tav tm="100000">
                                          <p:val>
                                            <p:strVal val="#ppt_w"/>
                                          </p:val>
                                        </p:tav>
                                      </p:tavLst>
                                    </p:anim>
                                    <p:anim calcmode="lin" valueType="num">
                                      <p:cBhvr>
                                        <p:cTn id="11" dur="5000" fill="hold"/>
                                        <p:tgtEl>
                                          <p:spTgt spid="7"/>
                                        </p:tgtEl>
                                        <p:attrNameLst>
                                          <p:attrName>ppt_h</p:attrName>
                                        </p:attrNameLst>
                                      </p:cBhvr>
                                      <p:tavLst>
                                        <p:tav tm="0">
                                          <p:val>
                                            <p:strVal val="4*#ppt_h"/>
                                          </p:val>
                                        </p:tav>
                                        <p:tav tm="100000">
                                          <p:val>
                                            <p:strVal val="#ppt_h"/>
                                          </p:val>
                                        </p:tav>
                                      </p:tavLst>
                                    </p:anim>
                                  </p:childTnLst>
                                </p:cTn>
                              </p:par>
                              <p:par>
                                <p:cTn id="12" presetID="50" presetClass="entr" presetSubtype="0" decel="10000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ppt_w+.3"/>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animEffect transition="in" filter="fade">
                                      <p:cBhvr>
                                        <p:cTn id="16" dur="5000"/>
                                        <p:tgtEl>
                                          <p:spTgt spid="4"/>
                                        </p:tgtEl>
                                      </p:cBhvr>
                                    </p:animEffect>
                                  </p:childTnLst>
                                </p:cTn>
                              </p:par>
                              <p:par>
                                <p:cTn id="17" presetID="42" presetClass="entr" presetSubtype="0" fill="hold" nodeType="withEffect">
                                  <p:stCondLst>
                                    <p:cond delay="300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0"/>
                                        <p:tgtEl>
                                          <p:spTgt spid="16"/>
                                        </p:tgtEl>
                                      </p:cBhvr>
                                    </p:animEffect>
                                    <p:anim calcmode="lin" valueType="num">
                                      <p:cBhvr>
                                        <p:cTn id="20" dur="5000" fill="hold"/>
                                        <p:tgtEl>
                                          <p:spTgt spid="16"/>
                                        </p:tgtEl>
                                        <p:attrNameLst>
                                          <p:attrName>ppt_x</p:attrName>
                                        </p:attrNameLst>
                                      </p:cBhvr>
                                      <p:tavLst>
                                        <p:tav tm="0">
                                          <p:val>
                                            <p:strVal val="#ppt_x"/>
                                          </p:val>
                                        </p:tav>
                                        <p:tav tm="100000">
                                          <p:val>
                                            <p:strVal val="#ppt_x"/>
                                          </p:val>
                                        </p:tav>
                                      </p:tavLst>
                                    </p:anim>
                                    <p:anim calcmode="lin" valueType="num">
                                      <p:cBhvr>
                                        <p:cTn id="21" dur="5000" fill="hold"/>
                                        <p:tgtEl>
                                          <p:spTgt spid="16"/>
                                        </p:tgtEl>
                                        <p:attrNameLst>
                                          <p:attrName>ppt_y</p:attrName>
                                        </p:attrNameLst>
                                      </p:cBhvr>
                                      <p:tavLst>
                                        <p:tav tm="0">
                                          <p:val>
                                            <p:strVal val="#ppt_y+.1"/>
                                          </p:val>
                                        </p:tav>
                                        <p:tav tm="100000">
                                          <p:val>
                                            <p:strVal val="#ppt_y"/>
                                          </p:val>
                                        </p:tav>
                                      </p:tavLst>
                                    </p:anim>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8000"/>
                            </p:stCondLst>
                            <p:childTnLst>
                              <p:par>
                                <p:cTn id="27" presetID="23" presetClass="entr" presetSubtype="16"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childTnLst>
                                </p:cTn>
                              </p:par>
                            </p:childTnLst>
                          </p:cTn>
                        </p:par>
                        <p:par>
                          <p:cTn id="31" fill="hold">
                            <p:stCondLst>
                              <p:cond delay="10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252536" y="0"/>
            <a:ext cx="9649072" cy="5714999"/>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252536" y="0"/>
            <a:ext cx="9649072"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252536" y="0"/>
            <a:ext cx="9649072" cy="5714999"/>
          </a:xfrm>
          <a:prstGeom prst="rect">
            <a:avLst/>
          </a:prstGeom>
          <a:noFill/>
          <a:ln w="9525">
            <a:noFill/>
            <a:miter lim="800000"/>
            <a:headEnd/>
            <a:tailEnd/>
          </a:ln>
        </p:spPr>
      </p:pic>
      <p:sp>
        <p:nvSpPr>
          <p:cNvPr id="5" name="4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morir el rey </a:t>
            </a:r>
            <a:r>
              <a:rPr lang="es-ES" i="1" dirty="0" err="1" smtClean="0">
                <a:effectLst>
                  <a:glow rad="101600">
                    <a:srgbClr val="C00000">
                      <a:alpha val="60000"/>
                    </a:srgbClr>
                  </a:glow>
                  <a:outerShdw blurRad="38100" dist="38100" dir="2700000" algn="tl">
                    <a:srgbClr val="000000">
                      <a:alpha val="43137"/>
                    </a:srgbClr>
                  </a:outerShdw>
                </a:effectLst>
              </a:rPr>
              <a:t>Vitiza</a:t>
            </a:r>
            <a:r>
              <a:rPr lang="es-ES" i="1" dirty="0" smtClean="0">
                <a:effectLst>
                  <a:glow rad="101600">
                    <a:srgbClr val="C00000">
                      <a:alpha val="60000"/>
                    </a:srgbClr>
                  </a:glow>
                  <a:outerShdw blurRad="38100" dist="38100" dir="2700000" algn="tl">
                    <a:srgbClr val="000000">
                      <a:alpha val="43137"/>
                    </a:srgbClr>
                  </a:outerShdw>
                </a:effectLst>
              </a:rPr>
              <a:t> en el 710, Rodrigo encabezó una revuelta nobiliaria que se oponía a su hijo y sucesor, </a:t>
            </a:r>
            <a:r>
              <a:rPr lang="es-ES" i="1" dirty="0" err="1" smtClean="0">
                <a:effectLst>
                  <a:glow rad="101600">
                    <a:srgbClr val="C00000">
                      <a:alpha val="60000"/>
                    </a:srgbClr>
                  </a:glow>
                  <a:outerShdw blurRad="38100" dist="38100" dir="2700000" algn="tl">
                    <a:srgbClr val="000000">
                      <a:alpha val="43137"/>
                    </a:srgbClr>
                  </a:outerShdw>
                </a:effectLst>
              </a:rPr>
              <a:t>Ágila</a:t>
            </a:r>
            <a:r>
              <a:rPr lang="es-ES" i="1" dirty="0" smtClean="0">
                <a:effectLst>
                  <a:glow rad="101600">
                    <a:srgbClr val="C00000">
                      <a:alpha val="60000"/>
                    </a:srgbClr>
                  </a:glow>
                  <a:outerShdw blurRad="38100" dist="38100" dir="2700000" algn="tl">
                    <a:srgbClr val="000000">
                      <a:alpha val="43137"/>
                    </a:srgbClr>
                  </a:outerShdw>
                </a:effectLst>
              </a:rPr>
              <a:t> II; éste fue apartado del trono por una asamblea que eligió como rey a Rodrigo.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wipe dir="r"/>
      </p:transition>
    </mc:Choice>
    <mc:Fallback>
      <p:transition spd="slow" advTm="28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30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8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7" y="-310853"/>
            <a:ext cx="9144001" cy="6480721"/>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310852"/>
            <a:ext cx="9144000" cy="6480720"/>
          </a:xfrm>
          <a:prstGeom prst="rect">
            <a:avLst/>
          </a:prstGeom>
          <a:noFill/>
          <a:ln w="9525">
            <a:noFill/>
            <a:miter lim="800000"/>
            <a:headEnd/>
            <a:tailEnd/>
          </a:ln>
        </p:spPr>
      </p:pic>
      <p:sp>
        <p:nvSpPr>
          <p:cNvPr id="4" name="3 CuadroTexto"/>
          <p:cNvSpPr txBox="1"/>
          <p:nvPr/>
        </p:nvSpPr>
        <p:spPr>
          <a:xfrm>
            <a:off x="611560"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la descomposición del reino visigodo estaba muy avanzada. Además de las tensiones internas entre facciones rivales (pues los hijos de </a:t>
            </a:r>
            <a:r>
              <a:rPr lang="es-ES" i="1" dirty="0" err="1">
                <a:effectLst>
                  <a:glow rad="101600">
                    <a:srgbClr val="C00000">
                      <a:alpha val="60000"/>
                    </a:srgbClr>
                  </a:glow>
                  <a:outerShdw blurRad="38100" dist="38100" dir="2700000" algn="tl">
                    <a:srgbClr val="000000">
                      <a:alpha val="43137"/>
                    </a:srgbClr>
                  </a:outerShdw>
                </a:effectLst>
              </a:rPr>
              <a:t>W</a:t>
            </a:r>
            <a:r>
              <a:rPr lang="es-ES" i="1" dirty="0" err="1" smtClean="0">
                <a:effectLst>
                  <a:glow rad="101600">
                    <a:srgbClr val="C00000">
                      <a:alpha val="60000"/>
                    </a:srgbClr>
                  </a:glow>
                  <a:outerShdw blurRad="38100" dist="38100" dir="2700000" algn="tl">
                    <a:srgbClr val="000000">
                      <a:alpha val="43137"/>
                    </a:srgbClr>
                  </a:outerShdw>
                </a:effectLst>
              </a:rPr>
              <a:t>itiza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siguieron teniendo partidarios), Rodrigo hubo de luchar contra la insumisión de los vascones en el norte de la Península.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randomBar dir="vert"/>
      </p:transition>
    </mc:Choice>
    <mc:Fallback>
      <p:transition spd="slow" advTm="34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3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3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8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tanto, los árabes del norte de África, bajo el mando de Musa ibn </a:t>
            </a:r>
            <a:r>
              <a:rPr lang="es-ES" i="1" dirty="0" err="1" smtClean="0">
                <a:effectLst>
                  <a:glow rad="101600">
                    <a:srgbClr val="C00000">
                      <a:alpha val="60000"/>
                    </a:srgbClr>
                  </a:glow>
                  <a:outerShdw blurRad="38100" dist="38100" dir="2700000" algn="tl">
                    <a:srgbClr val="000000">
                      <a:alpha val="43137"/>
                    </a:srgbClr>
                  </a:outerShdw>
                </a:effectLst>
              </a:rPr>
              <a:t>Nusair</a:t>
            </a:r>
            <a:r>
              <a:rPr lang="es-ES" i="1" dirty="0" smtClean="0">
                <a:effectLst>
                  <a:glow rad="101600">
                    <a:srgbClr val="C00000">
                      <a:alpha val="60000"/>
                    </a:srgbClr>
                  </a:glow>
                  <a:outerShdw blurRad="38100" dist="38100" dir="2700000" algn="tl">
                    <a:srgbClr val="000000">
                      <a:alpha val="43137"/>
                    </a:srgbClr>
                  </a:outerShdw>
                </a:effectLst>
              </a:rPr>
              <a:t>, aprovecharon las disensiones internas de los godos para penetrar en Hispania con la connivencia del gobernador de Ceuta, el conde don Julián.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flash/>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8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1"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fuerzas de Rodrigo rechazaron una pequeña expedición árabe que pasó el estrecho de Gibraltar en el 710, capitaneada por </a:t>
            </a:r>
            <a:r>
              <a:rPr lang="es-ES" i="1" dirty="0" err="1" smtClean="0">
                <a:effectLst>
                  <a:glow rad="101600">
                    <a:srgbClr val="C00000">
                      <a:alpha val="60000"/>
                    </a:srgbClr>
                  </a:glow>
                  <a:outerShdw blurRad="38100" dist="38100" dir="2700000" algn="tl">
                    <a:srgbClr val="000000">
                      <a:alpha val="43137"/>
                    </a:srgbClr>
                  </a:outerShdw>
                </a:effectLst>
              </a:rPr>
              <a:t>Tarif</a:t>
            </a:r>
            <a:r>
              <a:rPr lang="es-ES" i="1" dirty="0" smtClean="0">
                <a:effectLst>
                  <a:glow rad="101600">
                    <a:srgbClr val="C00000">
                      <a:alpha val="60000"/>
                    </a:srgbClr>
                  </a:glow>
                  <a:outerShdw blurRad="38100" dist="38100" dir="2700000" algn="tl">
                    <a:srgbClr val="000000">
                      <a:alpha val="43137"/>
                    </a:srgbClr>
                  </a:outerShdw>
                </a:effectLst>
              </a:rPr>
              <a:t>; pero sucumbieron a una segunda mayor, que dirigía </a:t>
            </a:r>
            <a:r>
              <a:rPr lang="es-ES" i="1" dirty="0" err="1" smtClean="0">
                <a:effectLst>
                  <a:glow rad="101600">
                    <a:srgbClr val="C00000">
                      <a:alpha val="60000"/>
                    </a:srgbClr>
                  </a:glow>
                  <a:outerShdw blurRad="38100" dist="38100" dir="2700000" algn="tl">
                    <a:srgbClr val="000000">
                      <a:alpha val="43137"/>
                    </a:srgbClr>
                  </a:outerShdw>
                </a:effectLst>
              </a:rPr>
              <a:t>Tariq</a:t>
            </a:r>
            <a:r>
              <a:rPr lang="es-ES" i="1" dirty="0" smtClean="0">
                <a:effectLst>
                  <a:glow rad="101600">
                    <a:srgbClr val="C00000">
                      <a:alpha val="60000"/>
                    </a:srgbClr>
                  </a:glow>
                  <a:outerShdw blurRad="38100" dist="38100" dir="2700000" algn="tl">
                    <a:srgbClr val="000000">
                      <a:alpha val="43137"/>
                    </a:srgbClr>
                  </a:outerShdw>
                </a:effectLst>
              </a:rPr>
              <a:t> ben </a:t>
            </a:r>
            <a:r>
              <a:rPr lang="es-ES" i="1" dirty="0" err="1" smtClean="0">
                <a:effectLst>
                  <a:glow rad="101600">
                    <a:srgbClr val="C00000">
                      <a:alpha val="60000"/>
                    </a:srgbClr>
                  </a:glow>
                  <a:outerShdw blurRad="38100" dist="38100" dir="2700000" algn="tl">
                    <a:srgbClr val="000000">
                      <a:alpha val="43137"/>
                    </a:srgbClr>
                  </a:outerShdw>
                </a:effectLst>
              </a:rPr>
              <a:t>Ziyad</a:t>
            </a:r>
            <a:r>
              <a:rPr lang="es-ES" i="1" dirty="0" smtClean="0">
                <a:effectLst>
                  <a:glow rad="101600">
                    <a:srgbClr val="C00000">
                      <a:alpha val="60000"/>
                    </a:srgbClr>
                  </a:glow>
                  <a:outerShdw blurRad="38100" dist="38100" dir="2700000" algn="tl">
                    <a:srgbClr val="000000">
                      <a:alpha val="43137"/>
                    </a:srgbClr>
                  </a:outerShdw>
                </a:effectLst>
              </a:rPr>
              <a:t>, en el 711.</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rippl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2"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mismo rey Rodrigo murió en la batalla de Guadalete (o </a:t>
            </a:r>
            <a:r>
              <a:rPr lang="es-ES" i="1" dirty="0" err="1" smtClean="0">
                <a:effectLst>
                  <a:glow rad="101600">
                    <a:srgbClr val="C00000">
                      <a:alpha val="60000"/>
                    </a:srgbClr>
                  </a:glow>
                  <a:outerShdw blurRad="38100" dist="38100" dir="2700000" algn="tl">
                    <a:srgbClr val="000000">
                      <a:alpha val="43137"/>
                    </a:srgbClr>
                  </a:outerShdw>
                </a:effectLst>
              </a:rPr>
              <a:t>Wadi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Lakka</a:t>
            </a:r>
            <a:r>
              <a:rPr lang="es-ES" i="1" dirty="0" smtClean="0">
                <a:effectLst>
                  <a:glow rad="101600">
                    <a:srgbClr val="C00000">
                      <a:alpha val="60000"/>
                    </a:srgbClr>
                  </a:glow>
                  <a:outerShdw blurRad="38100" dist="38100" dir="2700000" algn="tl">
                    <a:srgbClr val="000000">
                      <a:alpha val="43137"/>
                    </a:srgbClr>
                  </a:outerShdw>
                </a:effectLst>
              </a:rPr>
              <a:t>, nombre árabe del río andaluz donde se produjo el encuentro entre las tropas de Rodrigo y de </a:t>
            </a:r>
            <a:r>
              <a:rPr lang="es-ES" i="1" dirty="0" err="1" smtClean="0">
                <a:effectLst>
                  <a:glow rad="101600">
                    <a:srgbClr val="C00000">
                      <a:alpha val="60000"/>
                    </a:srgbClr>
                  </a:glow>
                  <a:outerShdw blurRad="38100" dist="38100" dir="2700000" algn="tl">
                    <a:srgbClr val="000000">
                      <a:alpha val="43137"/>
                    </a:srgbClr>
                  </a:outerShdw>
                </a:effectLst>
              </a:rPr>
              <a:t>Tariq</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5000">
        <p15:prstTrans prst="fractur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2" y="-306884"/>
            <a:ext cx="9144000" cy="648072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2" y="-306884"/>
            <a:ext cx="9144002" cy="648072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310852"/>
            <a:ext cx="9144000" cy="6480720"/>
          </a:xfrm>
          <a:prstGeom prst="rect">
            <a:avLst/>
          </a:prstGeom>
          <a:noFill/>
          <a:ln w="9525">
            <a:noFill/>
            <a:miter lim="800000"/>
            <a:headEnd/>
            <a:tailEnd/>
          </a:ln>
        </p:spPr>
      </p:pic>
      <p:sp>
        <p:nvSpPr>
          <p:cNvPr id="5" name="4 CuadroTexto"/>
          <p:cNvSpPr txBox="1"/>
          <p:nvPr/>
        </p:nvSpPr>
        <p:spPr>
          <a:xfrm>
            <a:off x="683568"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ella se inició la conquista musulmana de la península Ibérica, a la que apenas pudieron ofrecer resistencia los visigodos, encabezados por </a:t>
            </a:r>
            <a:r>
              <a:rPr lang="es-ES" i="1" dirty="0" err="1" smtClean="0">
                <a:effectLst>
                  <a:glow rad="101600">
                    <a:srgbClr val="C00000">
                      <a:alpha val="60000"/>
                    </a:srgbClr>
                  </a:glow>
                  <a:outerShdw blurRad="38100" dist="38100" dir="2700000" algn="tl">
                    <a:srgbClr val="000000">
                      <a:alpha val="43137"/>
                    </a:srgbClr>
                  </a:outerShdw>
                </a:effectLst>
              </a:rPr>
              <a:t>Ágila</a:t>
            </a:r>
            <a:r>
              <a:rPr lang="es-ES" i="1" dirty="0" smtClean="0">
                <a:effectLst>
                  <a:glow rad="101600">
                    <a:srgbClr val="C00000">
                      <a:alpha val="60000"/>
                    </a:srgbClr>
                  </a:glow>
                  <a:outerShdw blurRad="38100" dist="38100" dir="2700000" algn="tl">
                    <a:srgbClr val="000000">
                      <a:alpha val="43137"/>
                    </a:srgbClr>
                  </a:outerShdw>
                </a:effectLst>
              </a:rPr>
              <a:t> II hasta el año 716.</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6000">
        <p15:prstTrans prst="crush"/>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8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3"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desenlace de esta historia es de sobra conocido: la conquista islámica de la península ibérica, que desde entonces pasaría a llamarse al-Ándalus.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ripp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3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3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2" y="-1"/>
            <a:ext cx="9144002" cy="5715001"/>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179512" y="4369668"/>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Pelayo nos es presentado como un caudillo que existió y defendió el territorio del norte cristiano de los musulmanes. Hay muchas teorías sobre sus  ancestros: que era nieto de la familia real visigoda, que era descendiente de un duque de Cantabria, otros lo sitúan como un caudillo de la aristocracia local. No está muy claro.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Rectángulo"/>
          <p:cNvSpPr/>
          <p:nvPr/>
        </p:nvSpPr>
        <p:spPr>
          <a:xfrm>
            <a:off x="5724128" y="553244"/>
            <a:ext cx="2800767" cy="584775"/>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32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outerShdw blurRad="38100" dist="38100" dir="2700000" algn="tl">
                    <a:srgbClr val="000000">
                      <a:alpha val="43137"/>
                    </a:srgbClr>
                  </a:outerShdw>
                  <a:reflection blurRad="6350" stA="60000" endA="900" endPos="58000" dir="5400000" sy="-100000" algn="bl" rotWithShape="0"/>
                </a:effectLst>
              </a:rPr>
              <a:t>Don Pelayo</a:t>
            </a:r>
            <a:endParaRPr lang="es-ES" sz="32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outerShdw blurRad="38100" dist="38100" dir="2700000" algn="tl">
                  <a:srgbClr val="000000">
                    <a:alpha val="43137"/>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42000">
        <p:split/>
      </p:transition>
    </mc:Choice>
    <mc:Fallback>
      <p:transition spd="slow" advTm="42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8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10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personaje descrito como histórico que resiste la invasión islámica probablemente porque no quería pagar impuestos ni someterse y que quiere reivindicarse a través de la religión cristiana. La batalla de Covadonga quizá sólo fue una simple escaramuza motivada por la exigencia de tributo.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wipe/>
      </p:transition>
    </mc:Choice>
    <mc:Fallback>
      <p:transition spd="slow" advTm="3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2537" y="0"/>
            <a:ext cx="9138915" cy="571182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755576"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¿cómo un encontronazo militar menor que es posible que ni tan siquiera existiera se convierte en el arranque de un periodo que se conoce como Reconquista que se prolonga durante más de 700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wheel spokes="1"/>
      </p:transition>
    </mc:Choice>
    <mc:Fallback>
      <p:transition spd="slow" advTm="2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concepto nace de los cronistas de los reinos cristianos  cuando recuperaron lo que se llama el ideal neogótico por el que los reyes de Asturias, luego de León y luego de Castilla se proclaman descendientes y legítimos herederos de los reyes godos.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wheelReverse spokes="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ppt_w+.3"/>
                                          </p:val>
                                        </p:tav>
                                        <p:tav tm="100000">
                                          <p:val>
                                            <p:strVal val="#ppt_w"/>
                                          </p:val>
                                        </p:tav>
                                      </p:tavLst>
                                    </p:anim>
                                    <p:anim calcmode="lin" valueType="num">
                                      <p:cBhvr>
                                        <p:cTn id="11" dur="5000" fill="hold"/>
                                        <p:tgtEl>
                                          <p:spTgt spid="15"/>
                                        </p:tgtEl>
                                        <p:attrNameLst>
                                          <p:attrName>ppt_h</p:attrName>
                                        </p:attrNameLst>
                                      </p:cBhvr>
                                      <p:tavLst>
                                        <p:tav tm="0">
                                          <p:val>
                                            <p:strVal val="#ppt_h"/>
                                          </p:val>
                                        </p:tav>
                                        <p:tav tm="100000">
                                          <p:val>
                                            <p:strVal val="#ppt_h"/>
                                          </p:val>
                                        </p:tav>
                                      </p:tavLst>
                                    </p:anim>
                                    <p:animEffect transition="in" filter="fade">
                                      <p:cBhvr>
                                        <p:cTn id="12" dur="5000"/>
                                        <p:tgtEl>
                                          <p:spTgt spid="15"/>
                                        </p:tgtEl>
                                      </p:cBhvr>
                                    </p:animEffect>
                                  </p:childTnLst>
                                </p:cTn>
                              </p:par>
                              <p:par>
                                <p:cTn id="13" presetID="10" presetClass="entr" presetSubtype="0" fill="hold" nodeType="withEffect">
                                  <p:stCondLst>
                                    <p:cond delay="3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23" presetClass="entr" presetSubtype="288"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4/3*#ppt_w"/>
                                          </p:val>
                                        </p:tav>
                                        <p:tav tm="100000">
                                          <p:val>
                                            <p:strVal val="#ppt_w"/>
                                          </p:val>
                                        </p:tav>
                                      </p:tavLst>
                                    </p:anim>
                                    <p:anim calcmode="lin" valueType="num">
                                      <p:cBhvr>
                                        <p:cTn id="19" dur="5000" fill="hold"/>
                                        <p:tgtEl>
                                          <p:spTgt spid="4"/>
                                        </p:tgtEl>
                                        <p:attrNameLst>
                                          <p:attrName>ppt_h</p:attrName>
                                        </p:attrNameLst>
                                      </p:cBhvr>
                                      <p:tavLst>
                                        <p:tav tm="0">
                                          <p:val>
                                            <p:strVal val="4/3*#ppt_h"/>
                                          </p:val>
                                        </p:tav>
                                        <p:tav tm="100000">
                                          <p:val>
                                            <p:strVal val="#ppt_h"/>
                                          </p:val>
                                        </p:tav>
                                      </p:tavLst>
                                    </p:anim>
                                  </p:childTnLst>
                                </p:cTn>
                              </p:par>
                            </p:childTnLst>
                          </p:cTn>
                        </p:par>
                        <p:par>
                          <p:cTn id="20" fill="hold">
                            <p:stCondLst>
                              <p:cond delay="8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4" y="-2381"/>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idea de Reconquista fue un mito que solo comenzó a tomar forma a partir del siglo XI como parte del programa de legitimidad real promovido por el clero de Borgoña en apoyo de la reclamación de la dinastía de Castilla y León para tener soberanía sobre toda la Península.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wedge/>
      </p:transition>
    </mc:Choice>
    <mc:Fallback>
      <p:transition spd="slow" advTm="3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23" presetClass="entr" presetSubtype="288" fill="hold" nodeType="withEffect">
                                  <p:stCondLst>
                                    <p:cond delay="3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4/3*#ppt_w"/>
                                          </p:val>
                                        </p:tav>
                                        <p:tav tm="100000">
                                          <p:val>
                                            <p:strVal val="#ppt_w"/>
                                          </p:val>
                                        </p:tav>
                                      </p:tavLst>
                                    </p:anim>
                                    <p:anim calcmode="lin" valueType="num">
                                      <p:cBhvr>
                                        <p:cTn id="19" dur="5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8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609786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4" name="3 CuadroTexto"/>
          <p:cNvSpPr txBox="1"/>
          <p:nvPr/>
        </p:nvSpPr>
        <p:spPr>
          <a:xfrm>
            <a:off x="179512" y="4297660"/>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Muchos historiadores cuestionan también el concepto de Reconquista en el hecho de que se toman ciudades como Granada que fue fundada por los musulmanes y que en época visigoda no existía. Ese proceso de expansión de los reinos cristianos hacia el sur de la Península Ibérica se prolonga a lo largo de casi ocho siglos.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9000">
        <p:checker/>
      </p:transition>
    </mc:Choice>
    <mc:Fallback>
      <p:transition spd="slow" advTm="3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0"/>
                                        <p:tgtEl>
                                          <p:spTgt spid="10"/>
                                        </p:tgtEl>
                                      </p:cBhvr>
                                    </p:animEffect>
                                    <p:anim calcmode="lin" valueType="num">
                                      <p:cBhvr>
                                        <p:cTn id="12" dur="5000" fill="hold"/>
                                        <p:tgtEl>
                                          <p:spTgt spid="10"/>
                                        </p:tgtEl>
                                        <p:attrNameLst>
                                          <p:attrName>ppt_x</p:attrName>
                                        </p:attrNameLst>
                                      </p:cBhvr>
                                      <p:tavLst>
                                        <p:tav tm="0">
                                          <p:val>
                                            <p:strVal val="#ppt_x"/>
                                          </p:val>
                                        </p:tav>
                                        <p:tav tm="100000">
                                          <p:val>
                                            <p:strVal val="#ppt_x"/>
                                          </p:val>
                                        </p:tav>
                                      </p:tavLst>
                                    </p:anim>
                                    <p:anim calcmode="lin" valueType="num">
                                      <p:cBhvr>
                                        <p:cTn id="13" dur="5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30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0"/>
                                        <p:tgtEl>
                                          <p:spTgt spid="8"/>
                                        </p:tgtEl>
                                      </p:cBhvr>
                                    </p:animEffect>
                                    <p:anim calcmode="lin" valueType="num">
                                      <p:cBhvr>
                                        <p:cTn id="17" dur="5000" fill="hold"/>
                                        <p:tgtEl>
                                          <p:spTgt spid="8"/>
                                        </p:tgtEl>
                                        <p:attrNameLst>
                                          <p:attrName>ppt_x</p:attrName>
                                        </p:attrNameLst>
                                      </p:cBhvr>
                                      <p:tavLst>
                                        <p:tav tm="0">
                                          <p:val>
                                            <p:strVal val="#ppt_x"/>
                                          </p:val>
                                        </p:tav>
                                        <p:tav tm="100000">
                                          <p:val>
                                            <p:strVal val="#ppt_x"/>
                                          </p:val>
                                        </p:tav>
                                      </p:tavLst>
                                    </p:anim>
                                    <p:anim calcmode="lin" valueType="num">
                                      <p:cBhvr>
                                        <p:cTn id="18" dur="5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0" fill="hold"/>
                                        <p:tgtEl>
                                          <p:spTgt spid="8"/>
                                        </p:tgtEl>
                                        <p:attrNameLst>
                                          <p:attrName>ppt_w</p:attrName>
                                        </p:attrNameLst>
                                      </p:cBhvr>
                                      <p:tavLst>
                                        <p:tav tm="0">
                                          <p:val>
                                            <p:strVal val="4/3*#ppt_w"/>
                                          </p:val>
                                        </p:tav>
                                        <p:tav tm="100000">
                                          <p:val>
                                            <p:strVal val="#ppt_w"/>
                                          </p:val>
                                        </p:tav>
                                      </p:tavLst>
                                    </p:anim>
                                    <p:anim calcmode="lin" valueType="num">
                                      <p:cBhvr>
                                        <p:cTn id="22" dur="5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8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a:off x="-3" y="-382860"/>
            <a:ext cx="9143999" cy="6336704"/>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382860"/>
            <a:ext cx="9143999" cy="6336704"/>
          </a:xfrm>
          <a:prstGeom prst="rect">
            <a:avLst/>
          </a:prstGeom>
          <a:noFill/>
          <a:ln w="9525">
            <a:noFill/>
            <a:miter lim="800000"/>
            <a:headEnd/>
            <a:tailEnd/>
          </a:ln>
        </p:spPr>
      </p:pic>
      <p:sp>
        <p:nvSpPr>
          <p:cNvPr id="5" name="4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que significa que durante enormes periodos de tiempo y durante varias generaciones no hubo guerra sino convivencia. “Reducir el período medieval peninsular a ocho siglos de Reconquista constituye una enorme simplificación”.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checker/>
      </p:transition>
    </mc:Choice>
    <mc:Fallback>
      <p:transition spd="slow" advTm="3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0"/>
                                        <p:tgtEl>
                                          <p:spTgt spid="10"/>
                                        </p:tgtEl>
                                      </p:cBhvr>
                                    </p:animEffect>
                                    <p:anim calcmode="lin" valueType="num">
                                      <p:cBhvr>
                                        <p:cTn id="17" dur="5000" fill="hold"/>
                                        <p:tgtEl>
                                          <p:spTgt spid="10"/>
                                        </p:tgtEl>
                                        <p:attrNameLst>
                                          <p:attrName>ppt_x</p:attrName>
                                        </p:attrNameLst>
                                      </p:cBhvr>
                                      <p:tavLst>
                                        <p:tav tm="0">
                                          <p:val>
                                            <p:strVal val="#ppt_x"/>
                                          </p:val>
                                        </p:tav>
                                        <p:tav tm="100000">
                                          <p:val>
                                            <p:strVal val="#ppt_x"/>
                                          </p:val>
                                        </p:tav>
                                      </p:tavLst>
                                    </p:anim>
                                    <p:anim calcmode="lin" valueType="num">
                                      <p:cBhvr>
                                        <p:cTn id="18" dur="5000" fill="hold"/>
                                        <p:tgtEl>
                                          <p:spTgt spid="10"/>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0" fill="hold"/>
                                        <p:tgtEl>
                                          <p:spTgt spid="10"/>
                                        </p:tgtEl>
                                        <p:attrNameLst>
                                          <p:attrName>ppt_w</p:attrName>
                                        </p:attrNameLst>
                                      </p:cBhvr>
                                      <p:tavLst>
                                        <p:tav tm="0">
                                          <p:val>
                                            <p:strVal val="4/3*#ppt_w"/>
                                          </p:val>
                                        </p:tav>
                                        <p:tav tm="100000">
                                          <p:val>
                                            <p:strVal val="#ppt_w"/>
                                          </p:val>
                                        </p:tav>
                                      </p:tavLst>
                                    </p:anim>
                                    <p:anim calcmode="lin" valueType="num">
                                      <p:cBhvr>
                                        <p:cTn id="22" dur="5000" fill="hold"/>
                                        <p:tgtEl>
                                          <p:spTgt spid="10"/>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2" y="-454868"/>
            <a:ext cx="9144000" cy="648072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454868"/>
            <a:ext cx="9144000" cy="648072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454868"/>
            <a:ext cx="9144000" cy="6480720"/>
          </a:xfrm>
          <a:prstGeom prst="rect">
            <a:avLst/>
          </a:prstGeom>
          <a:noFill/>
          <a:ln w="9525">
            <a:noFill/>
            <a:miter lim="800000"/>
            <a:headEnd/>
            <a:tailEnd/>
          </a:ln>
        </p:spPr>
      </p:pic>
      <p:sp>
        <p:nvSpPr>
          <p:cNvPr id="5" name="4 CuadroTexto"/>
          <p:cNvSpPr txBox="1"/>
          <p:nvPr/>
        </p:nvSpPr>
        <p:spPr>
          <a:xfrm>
            <a:off x="0" y="4009628"/>
            <a:ext cx="914400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un territorio multicultural y </a:t>
            </a:r>
            <a:r>
              <a:rPr lang="es-ES" i="1" dirty="0" err="1" smtClean="0">
                <a:effectLst>
                  <a:glow rad="101600">
                    <a:srgbClr val="C00000">
                      <a:alpha val="60000"/>
                    </a:srgbClr>
                  </a:glow>
                  <a:outerShdw blurRad="38100" dist="38100" dir="2700000" algn="tl">
                    <a:srgbClr val="000000">
                      <a:alpha val="43137"/>
                    </a:srgbClr>
                  </a:outerShdw>
                </a:effectLst>
              </a:rPr>
              <a:t>multi</a:t>
            </a:r>
            <a:r>
              <a:rPr lang="es-ES" i="1" dirty="0" smtClean="0">
                <a:effectLst>
                  <a:glow rad="101600">
                    <a:srgbClr val="C00000">
                      <a:alpha val="60000"/>
                    </a:srgbClr>
                  </a:glow>
                  <a:outerShdw blurRad="38100" dist="38100" dir="2700000" algn="tl">
                    <a:srgbClr val="000000">
                      <a:alpha val="43137"/>
                    </a:srgbClr>
                  </a:outerShdw>
                </a:effectLst>
              </a:rPr>
              <a:t>-religioso, que además de generar graves conflictos también dio lugar a formas singulares, los cristianos y judíos que vivían bajo dominio musulmán, llegaron a arabizarse por completo mientras que los musulmanes que vivían bajo dominio cristiano (mudéjares) construyeron iglesias cristianas que incorporan elementos de la estética artística islámica.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45000">
        <p15:prstTrans prst="peelOff"/>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42"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25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strVal val="4/3*#ppt_w"/>
                                          </p:val>
                                        </p:tav>
                                        <p:tav tm="100000">
                                          <p:val>
                                            <p:strVal val="#ppt_w"/>
                                          </p:val>
                                        </p:tav>
                                      </p:tavLst>
                                    </p:anim>
                                    <p:anim calcmode="lin" valueType="num">
                                      <p:cBhvr>
                                        <p:cTn id="23" dur="5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7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7780" y="-238437"/>
            <a:ext cx="9128436" cy="6182147"/>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238844"/>
            <a:ext cx="9143999" cy="6192688"/>
          </a:xfrm>
          <a:prstGeom prst="rect">
            <a:avLst/>
          </a:prstGeom>
          <a:noFill/>
          <a:ln w="9525">
            <a:noFill/>
            <a:miter lim="800000"/>
            <a:headEnd/>
            <a:tailEnd/>
          </a:ln>
        </p:spPr>
      </p:pic>
      <p:sp>
        <p:nvSpPr>
          <p:cNvPr id="4" name="3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Hasta el siglo XI cuando comienza el declive de la hegemonía musulmana en la Península Ibérica era costumbre que los gobernantes y magnates cristianos del norte enviaran a sus hijas a casarse con la élite andaluza, incluido la familia del califa.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3000">
        <p15:prstTrans prst="peelOff" invX="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3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3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8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8573" y="-309535"/>
            <a:ext cx="9126843" cy="6252942"/>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310852"/>
            <a:ext cx="9144000" cy="6264696"/>
          </a:xfrm>
          <a:prstGeom prst="rect">
            <a:avLst/>
          </a:prstGeom>
          <a:noFill/>
          <a:ln w="9525">
            <a:noFill/>
            <a:miter lim="800000"/>
            <a:headEnd/>
            <a:tailEnd/>
          </a:ln>
        </p:spPr>
      </p:pic>
      <p:sp>
        <p:nvSpPr>
          <p:cNvPr id="4" name="3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proceso se da porque la aristocracia goda percibe que es un buen negocio relacionarse con la aristocracia árabe y se casan entre sí, puesto que ese concepto que nosotros tenemos de división étnica en aquella época no se daba con esa fuerza.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attern="rectang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3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6" y="-382861"/>
            <a:ext cx="9144001" cy="6480721"/>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3805" y="-382541"/>
            <a:ext cx="9140195" cy="6475321"/>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382860"/>
            <a:ext cx="9144000" cy="6480720"/>
          </a:xfrm>
          <a:prstGeom prst="rect">
            <a:avLst/>
          </a:prstGeom>
          <a:noFill/>
          <a:ln w="9525">
            <a:noFill/>
            <a:miter lim="800000"/>
            <a:headEnd/>
            <a:tailEnd/>
          </a:ln>
        </p:spPr>
      </p:pic>
      <p:sp>
        <p:nvSpPr>
          <p:cNvPr id="5" name="4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Volvemos a retomar la historia de la Batalla de Covadonga en el año 711. Aquí, las tropas musulmanas del Califato Omeya, lideradas por </a:t>
            </a:r>
            <a:r>
              <a:rPr lang="es-ES" i="1" dirty="0" err="1" smtClean="0">
                <a:effectLst>
                  <a:glow rad="101600">
                    <a:srgbClr val="C00000">
                      <a:alpha val="60000"/>
                    </a:srgbClr>
                  </a:glow>
                  <a:outerShdw blurRad="38100" dist="38100" dir="2700000" algn="tl">
                    <a:srgbClr val="000000">
                      <a:alpha val="43137"/>
                    </a:srgbClr>
                  </a:outerShdw>
                </a:effectLst>
              </a:rPr>
              <a:t>Tariq</a:t>
            </a:r>
            <a:r>
              <a:rPr lang="es-ES" i="1" dirty="0" smtClean="0">
                <a:effectLst>
                  <a:glow rad="101600">
                    <a:srgbClr val="C00000">
                      <a:alpha val="60000"/>
                    </a:srgbClr>
                  </a:glow>
                  <a:outerShdw blurRad="38100" dist="38100" dir="2700000" algn="tl">
                    <a:srgbClr val="000000">
                      <a:alpha val="43137"/>
                    </a:srgbClr>
                  </a:outerShdw>
                </a:effectLst>
              </a:rPr>
              <a:t> ibn </a:t>
            </a:r>
            <a:r>
              <a:rPr lang="es-ES" i="1" dirty="0" err="1" smtClean="0">
                <a:effectLst>
                  <a:glow rad="101600">
                    <a:srgbClr val="C00000">
                      <a:alpha val="60000"/>
                    </a:srgbClr>
                  </a:glow>
                  <a:outerShdw blurRad="38100" dist="38100" dir="2700000" algn="tl">
                    <a:srgbClr val="000000">
                      <a:alpha val="43137"/>
                    </a:srgbClr>
                  </a:outerShdw>
                </a:effectLst>
              </a:rPr>
              <a:t>Ziyad</a:t>
            </a:r>
            <a:r>
              <a:rPr lang="es-ES" i="1" dirty="0" smtClean="0">
                <a:effectLst>
                  <a:glow rad="101600">
                    <a:srgbClr val="C00000">
                      <a:alpha val="60000"/>
                    </a:srgbClr>
                  </a:glow>
                  <a:outerShdw blurRad="38100" dist="38100" dir="2700000" algn="tl">
                    <a:srgbClr val="000000">
                      <a:alpha val="43137"/>
                    </a:srgbClr>
                  </a:outerShdw>
                </a:effectLst>
              </a:rPr>
              <a:t>, cruzaron el estrecho de Gibraltar y derrotaron al rey visigodo Rodrigo en la batalla del Guadalete.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3000">
        <p14:shred pattern="rectangle" dir="out"/>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0.70"/>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3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8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flipH="1">
            <a:off x="0" y="-454868"/>
            <a:ext cx="9144000" cy="6624736"/>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flipH="1">
            <a:off x="0" y="-454868"/>
            <a:ext cx="9144000" cy="6624736"/>
          </a:xfrm>
          <a:prstGeom prst="rect">
            <a:avLst/>
          </a:prstGeom>
          <a:noFill/>
          <a:ln w="9525">
            <a:noFill/>
            <a:miter lim="800000"/>
            <a:headEnd/>
            <a:tailEnd/>
          </a:ln>
        </p:spPr>
      </p:pic>
      <p:sp>
        <p:nvSpPr>
          <p:cNvPr id="4" name="3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Aquella derrota marcó el colapso del Reino Visigodo de Toledo, que durante siglos había dominado la península. En pocos años, los musulmanes ocuparon gran parte del territorio ibérico, al que denominaron Al-Ándalus, extendiendo su dominio desde Gibraltar hasta los Pirineos.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5000"/>
                                        <p:tgtEl>
                                          <p:spTgt spid="18"/>
                                        </p:tgtEl>
                                      </p:cBhvr>
                                    </p:animEffect>
                                  </p:childTnLst>
                                </p:cTn>
                              </p:par>
                              <p:par>
                                <p:cTn id="11" presetID="42" presetClass="entr" presetSubtype="0" fill="hold" nodeType="withEffect">
                                  <p:stCondLst>
                                    <p:cond delay="25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0"/>
                                        <p:tgtEl>
                                          <p:spTgt spid="17"/>
                                        </p:tgtEl>
                                      </p:cBhvr>
                                    </p:animEffect>
                                    <p:anim calcmode="lin" valueType="num">
                                      <p:cBhvr>
                                        <p:cTn id="14" dur="5000" fill="hold"/>
                                        <p:tgtEl>
                                          <p:spTgt spid="17"/>
                                        </p:tgtEl>
                                        <p:attrNameLst>
                                          <p:attrName>ppt_x</p:attrName>
                                        </p:attrNameLst>
                                      </p:cBhvr>
                                      <p:tavLst>
                                        <p:tav tm="0">
                                          <p:val>
                                            <p:strVal val="#ppt_x"/>
                                          </p:val>
                                        </p:tav>
                                        <p:tav tm="100000">
                                          <p:val>
                                            <p:strVal val="#ppt_x"/>
                                          </p:val>
                                        </p:tav>
                                      </p:tavLst>
                                    </p:anim>
                                    <p:anim calcmode="lin" valueType="num">
                                      <p:cBhvr>
                                        <p:cTn id="15" dur="5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5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0" fill="hold"/>
                                        <p:tgtEl>
                                          <p:spTgt spid="17"/>
                                        </p:tgtEl>
                                        <p:attrNameLst>
                                          <p:attrName>ppt_w</p:attrName>
                                        </p:attrNameLst>
                                      </p:cBhvr>
                                      <p:tavLst>
                                        <p:tav tm="0">
                                          <p:val>
                                            <p:strVal val="4/3*#ppt_w"/>
                                          </p:val>
                                        </p:tav>
                                        <p:tav tm="100000">
                                          <p:val>
                                            <p:strVal val="#ppt_w"/>
                                          </p:val>
                                        </p:tav>
                                      </p:tavLst>
                                    </p:anim>
                                    <p:anim calcmode="lin" valueType="num">
                                      <p:cBhvr>
                                        <p:cTn id="19" dur="5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5" y="-454489"/>
            <a:ext cx="9136381" cy="647532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454868"/>
            <a:ext cx="9144000" cy="6480720"/>
          </a:xfrm>
          <a:prstGeom prst="rect">
            <a:avLst/>
          </a:prstGeom>
          <a:noFill/>
          <a:ln w="9525">
            <a:noFill/>
            <a:miter lim="800000"/>
            <a:headEnd/>
            <a:tailEnd/>
          </a:ln>
        </p:spPr>
      </p:pic>
      <p:sp>
        <p:nvSpPr>
          <p:cNvPr id="5" name="4 CuadroTexto"/>
          <p:cNvSpPr txBox="1"/>
          <p:nvPr/>
        </p:nvSpPr>
        <p:spPr>
          <a:xfrm>
            <a:off x="755576"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rapidez del avance musulmán se debió a varios factores: El primero fue la debilidad interna del reino visigodo, desgarrado por luchas dinásticas y conflictos entre la nobleza.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7000">
        <p14:vortex/>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10" presetClass="entr" presetSubtype="0" fill="hold" nodeType="withEffect">
                                  <p:stCondLst>
                                    <p:cond delay="25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childTnLst>
                                </p:cTn>
                              </p:par>
                            </p:childTnLst>
                          </p:cTn>
                        </p:par>
                        <p:par>
                          <p:cTn id="11" fill="hold">
                            <p:stCondLst>
                              <p:cond delay="75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310852"/>
            <a:ext cx="9144000" cy="6408712"/>
          </a:xfrm>
        </p:spPr>
      </p:pic>
      <p:pic>
        <p:nvPicPr>
          <p:cNvPr id="7" name="3 Marcador de contenido" descr="Imagen1.png"/>
          <p:cNvPicPr>
            <a:picLocks noChangeAspect="1"/>
          </p:cNvPicPr>
          <p:nvPr/>
        </p:nvPicPr>
        <p:blipFill>
          <a:blip r:embed="rId2" cstate="print"/>
          <a:stretch>
            <a:fillRect/>
          </a:stretch>
        </p:blipFill>
        <p:spPr bwMode="auto">
          <a:xfrm>
            <a:off x="0" y="-310852"/>
            <a:ext cx="9143999" cy="6408712"/>
          </a:xfrm>
          <a:prstGeom prst="rect">
            <a:avLst/>
          </a:prstGeom>
          <a:noFill/>
          <a:ln w="9525">
            <a:noFill/>
            <a:miter lim="800000"/>
            <a:headEnd/>
            <a:tailEnd/>
          </a:ln>
        </p:spPr>
      </p:pic>
      <p:sp>
        <p:nvSpPr>
          <p:cNvPr id="5" name="4 CuadroTexto"/>
          <p:cNvSpPr txBox="1"/>
          <p:nvPr/>
        </p:nvSpPr>
        <p:spPr>
          <a:xfrm>
            <a:off x="899592" y="4585692"/>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segundo factor fue la relativa tolerancia inicial de los conquistadores musulmanes, que ofrecían pactos a las ciudades a cambio de tributos y reconocimiento de autoridad.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cover/>
      </p:transition>
    </mc:Choice>
    <mc:Fallback>
      <p:transition spd="slow" advTm="28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4"/>
                                        </p:tgtEl>
                                        <p:attrNameLst>
                                          <p:attrName>ppt_x</p:attrName>
                                          <p:attrName>ppt_y</p:attrName>
                                        </p:attrNameLst>
                                      </p:cBhvr>
                                    </p:animMotion>
                                    <p:animEffect transition="in" filter="fade">
                                      <p:cBhvr>
                                        <p:cTn id="12" dur="5000"/>
                                        <p:tgtEl>
                                          <p:spTgt spid="4"/>
                                        </p:tgtEl>
                                      </p:cBhvr>
                                    </p:animEffect>
                                  </p:childTnLst>
                                </p:cTn>
                              </p:par>
                              <p:par>
                                <p:cTn id="13" presetID="47" presetClass="entr" presetSubtype="0" fill="hold" nodeType="withEffect">
                                  <p:stCondLst>
                                    <p:cond delay="30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0"/>
                                        <p:tgtEl>
                                          <p:spTgt spid="7"/>
                                        </p:tgtEl>
                                      </p:cBhvr>
                                    </p:animEffect>
                                    <p:anim calcmode="lin" valueType="num">
                                      <p:cBhvr>
                                        <p:cTn id="16" dur="5000" fill="hold"/>
                                        <p:tgtEl>
                                          <p:spTgt spid="7"/>
                                        </p:tgtEl>
                                        <p:attrNameLst>
                                          <p:attrName>ppt_x</p:attrName>
                                        </p:attrNameLst>
                                      </p:cBhvr>
                                      <p:tavLst>
                                        <p:tav tm="0">
                                          <p:val>
                                            <p:strVal val="#ppt_x"/>
                                          </p:val>
                                        </p:tav>
                                        <p:tav tm="100000">
                                          <p:val>
                                            <p:strVal val="#ppt_x"/>
                                          </p:val>
                                        </p:tav>
                                      </p:tavLst>
                                    </p:anim>
                                    <p:anim calcmode="lin" valueType="num">
                                      <p:cBhvr>
                                        <p:cTn id="17" dur="5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30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4/3*#ppt_w"/>
                                          </p:val>
                                        </p:tav>
                                        <p:tav tm="100000">
                                          <p:val>
                                            <p:strVal val="#ppt_w"/>
                                          </p:val>
                                        </p:tav>
                                      </p:tavLst>
                                    </p:anim>
                                    <p:anim calcmode="lin" valueType="num">
                                      <p:cBhvr>
                                        <p:cTn id="21" dur="5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8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a:off x="-3" y="-382860"/>
            <a:ext cx="9144000" cy="648072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382860"/>
            <a:ext cx="9144000" cy="6480720"/>
          </a:xfrm>
          <a:prstGeom prst="rect">
            <a:avLst/>
          </a:prstGeom>
          <a:noFill/>
          <a:ln w="9525">
            <a:noFill/>
            <a:miter lim="800000"/>
            <a:headEnd/>
            <a:tailEnd/>
          </a:ln>
        </p:spPr>
      </p:pic>
      <p:sp>
        <p:nvSpPr>
          <p:cNvPr id="5" name="4 CuadroTexto"/>
          <p:cNvSpPr txBox="1"/>
          <p:nvPr/>
        </p:nvSpPr>
        <p:spPr>
          <a:xfrm>
            <a:off x="683568" y="4369668"/>
            <a:ext cx="78488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por último la falta de una estructura militar sólida entre los visigodos tras la muerte de Rodrigo. No obstante, en las regiones montañosas del norte, especialmente en Asturias y Cantabria, el dominio musulmán fue débil o apenas nominal.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cover dir="r"/>
      </p:transition>
    </mc:Choice>
    <mc:Fallback>
      <p:transition spd="slow" advTm="32000">
        <p:cover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5000"/>
                                        <p:tgtEl>
                                          <p:spTgt spid="4"/>
                                        </p:tgtEl>
                                      </p:cBhvr>
                                    </p:animEffect>
                                  </p:childTnLst>
                                </p:cTn>
                              </p:par>
                              <p:par>
                                <p:cTn id="13" presetID="42" presetClass="entr" presetSubtype="0" fill="hold" nodeType="withEffect">
                                  <p:stCondLst>
                                    <p:cond delay="30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0"/>
                                        <p:tgtEl>
                                          <p:spTgt spid="35"/>
                                        </p:tgtEl>
                                      </p:cBhvr>
                                    </p:animEffect>
                                    <p:anim calcmode="lin" valueType="num">
                                      <p:cBhvr>
                                        <p:cTn id="16" dur="5000" fill="hold"/>
                                        <p:tgtEl>
                                          <p:spTgt spid="35"/>
                                        </p:tgtEl>
                                        <p:attrNameLst>
                                          <p:attrName>ppt_x</p:attrName>
                                        </p:attrNameLst>
                                      </p:cBhvr>
                                      <p:tavLst>
                                        <p:tav tm="0">
                                          <p:val>
                                            <p:strVal val="#ppt_x"/>
                                          </p:val>
                                        </p:tav>
                                        <p:tav tm="100000">
                                          <p:val>
                                            <p:strVal val="#ppt_x"/>
                                          </p:val>
                                        </p:tav>
                                      </p:tavLst>
                                    </p:anim>
                                    <p:anim calcmode="lin" valueType="num">
                                      <p:cBhvr>
                                        <p:cTn id="17" dur="5000" fill="hold"/>
                                        <p:tgtEl>
                                          <p:spTgt spid="35"/>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300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0" fill="hold"/>
                                        <p:tgtEl>
                                          <p:spTgt spid="35"/>
                                        </p:tgtEl>
                                        <p:attrNameLst>
                                          <p:attrName>ppt_w</p:attrName>
                                        </p:attrNameLst>
                                      </p:cBhvr>
                                      <p:tavLst>
                                        <p:tav tm="0">
                                          <p:val>
                                            <p:strVal val="4/3*#ppt_w"/>
                                          </p:val>
                                        </p:tav>
                                        <p:tav tm="100000">
                                          <p:val>
                                            <p:strVal val="#ppt_w"/>
                                          </p:val>
                                        </p:tav>
                                      </p:tavLst>
                                    </p:anim>
                                    <p:anim calcmode="lin" valueType="num">
                                      <p:cBhvr>
                                        <p:cTn id="21" dur="5000" fill="hold"/>
                                        <p:tgtEl>
                                          <p:spTgt spid="35"/>
                                        </p:tgtEl>
                                        <p:attrNameLst>
                                          <p:attrName>ppt_h</p:attrName>
                                        </p:attrNameLst>
                                      </p:cBhvr>
                                      <p:tavLst>
                                        <p:tav tm="0">
                                          <p:val>
                                            <p:strVal val="4/3*#ppt_h"/>
                                          </p:val>
                                        </p:tav>
                                        <p:tav tm="100000">
                                          <p:val>
                                            <p:strVal val="#ppt_h"/>
                                          </p:val>
                                        </p:tav>
                                      </p:tavLst>
                                    </p:anim>
                                  </p:childTnLst>
                                </p:cTn>
                              </p:par>
                            </p:childTnLst>
                          </p:cTn>
                        </p:par>
                        <p:par>
                          <p:cTn id="22" fill="hold">
                            <p:stCondLst>
                              <p:cond delay="8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6345" y="-238512"/>
            <a:ext cx="9131300" cy="6255996"/>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238844"/>
            <a:ext cx="9143999" cy="6264696"/>
          </a:xfrm>
          <a:prstGeom prst="rect">
            <a:avLst/>
          </a:prstGeom>
          <a:noFill/>
          <a:ln w="9525">
            <a:noFill/>
            <a:miter lim="800000"/>
            <a:headEnd/>
            <a:tailEnd/>
          </a:ln>
        </p:spPr>
      </p:pic>
      <p:sp>
        <p:nvSpPr>
          <p:cNvPr id="4" name="3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Estas zonas, difíciles de controlar por su orografía, sirvieron de refugio a grupos de nobles visigodos, campesinos libres y comunidades locales que rechazaban el nuevo poder islámico.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55" presetClass="entr" presetSubtype="0" fill="hold" nodeType="withEffect">
                                  <p:stCondLst>
                                    <p:cond delay="3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0.70"/>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17776" y="-370258"/>
            <a:ext cx="9108440" cy="6312061"/>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0" y="-382860"/>
            <a:ext cx="9144000" cy="6336704"/>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esos refugiados destacó Pelayo, un noble visigodo que habría huido hacia las montañas asturianas tras la caída del reino. Allí encontró apoyo entre los habitantes locales, descontentos con la presencia musulmana y los tributos que exigían los gobernadores omeyas.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prism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953844"/>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953844"/>
          </a:xfrm>
          <a:prstGeom prst="rect">
            <a:avLst/>
          </a:prstGeom>
          <a:noFill/>
          <a:ln w="9525">
            <a:noFill/>
            <a:miter lim="800000"/>
            <a:headEnd/>
            <a:tailEnd/>
          </a:ln>
        </p:spPr>
      </p:pic>
      <p:sp>
        <p:nvSpPr>
          <p:cNvPr id="5" name="4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crónicas cristianas, especialmente la Crónica </a:t>
            </a:r>
            <a:r>
              <a:rPr lang="es-ES" i="1" dirty="0" err="1" smtClean="0">
                <a:effectLst>
                  <a:glow rad="101600">
                    <a:srgbClr val="C00000">
                      <a:alpha val="60000"/>
                    </a:srgbClr>
                  </a:glow>
                  <a:outerShdw blurRad="38100" dist="38100" dir="2700000" algn="tl">
                    <a:srgbClr val="000000">
                      <a:alpha val="43137"/>
                    </a:srgbClr>
                  </a:outerShdw>
                </a:effectLst>
              </a:rPr>
              <a:t>Albeldense</a:t>
            </a:r>
            <a:r>
              <a:rPr lang="es-ES" i="1" dirty="0" smtClean="0">
                <a:effectLst>
                  <a:glow rad="101600">
                    <a:srgbClr val="C00000">
                      <a:alpha val="60000"/>
                    </a:srgbClr>
                  </a:glow>
                  <a:outerShdw blurRad="38100" dist="38100" dir="2700000" algn="tl">
                    <a:srgbClr val="000000">
                      <a:alpha val="43137"/>
                    </a:srgbClr>
                  </a:outerShdw>
                </a:effectLst>
              </a:rPr>
              <a:t> y la Crónica de Alfonso III, presentan a Pelayo como un líder elegido por los astures para resistir al dominio musulmán. Las fuentes árabes, en cambio, lo mencionan como un rebelde insignificante, al frente de un pequeño grupo de montañeses.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7000">
        <p15:prstTrans prst="prestige"/>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2"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5" y="-310853"/>
            <a:ext cx="9144001" cy="6264697"/>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5" y="-310853"/>
            <a:ext cx="9144005" cy="6264697"/>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310852"/>
            <a:ext cx="9143999" cy="6264696"/>
          </a:xfrm>
          <a:prstGeom prst="rect">
            <a:avLst/>
          </a:prstGeom>
          <a:noFill/>
          <a:ln w="9525">
            <a:noFill/>
            <a:miter lim="800000"/>
            <a:headEnd/>
            <a:tailEnd/>
          </a:ln>
        </p:spPr>
      </p:pic>
      <p:sp>
        <p:nvSpPr>
          <p:cNvPr id="5" name="4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relato cuenta que el ejército musulmán, encabezado por el gobernador de Gijón, </a:t>
            </a:r>
            <a:r>
              <a:rPr lang="es-ES" i="1" dirty="0" err="1" smtClean="0">
                <a:effectLst>
                  <a:glow rad="101600">
                    <a:srgbClr val="C00000">
                      <a:alpha val="60000"/>
                    </a:srgbClr>
                  </a:glow>
                  <a:outerShdw blurRad="38100" dist="38100" dir="2700000" algn="tl">
                    <a:srgbClr val="000000">
                      <a:alpha val="43137"/>
                    </a:srgbClr>
                  </a:outerShdw>
                </a:effectLst>
              </a:rPr>
              <a:t>Alqama</a:t>
            </a:r>
            <a:r>
              <a:rPr lang="es-ES" i="1" dirty="0" smtClean="0">
                <a:effectLst>
                  <a:glow rad="101600">
                    <a:srgbClr val="C00000">
                      <a:alpha val="60000"/>
                    </a:srgbClr>
                  </a:glow>
                  <a:outerShdw blurRad="38100" dist="38100" dir="2700000" algn="tl">
                    <a:srgbClr val="000000">
                      <a:alpha val="43137"/>
                    </a:srgbClr>
                  </a:outerShdw>
                </a:effectLst>
              </a:rPr>
              <a:t>, y el obispo traidor </a:t>
            </a:r>
            <a:r>
              <a:rPr lang="es-ES" i="1" dirty="0" err="1" smtClean="0">
                <a:effectLst>
                  <a:glow rad="101600">
                    <a:srgbClr val="C00000">
                      <a:alpha val="60000"/>
                    </a:srgbClr>
                  </a:glow>
                  <a:outerShdw blurRad="38100" dist="38100" dir="2700000" algn="tl">
                    <a:srgbClr val="000000">
                      <a:alpha val="43137"/>
                    </a:srgbClr>
                  </a:outerShdw>
                </a:effectLst>
              </a:rPr>
              <a:t>Oppas</a:t>
            </a:r>
            <a:r>
              <a:rPr lang="es-ES" i="1" dirty="0" smtClean="0">
                <a:effectLst>
                  <a:glow rad="101600">
                    <a:srgbClr val="C00000">
                      <a:alpha val="60000"/>
                    </a:srgbClr>
                  </a:glow>
                  <a:outerShdw blurRad="38100" dist="38100" dir="2700000" algn="tl">
                    <a:srgbClr val="000000">
                      <a:alpha val="43137"/>
                    </a:srgbClr>
                  </a:outerShdw>
                </a:effectLst>
              </a:rPr>
              <a:t>, marchó hacia las montañas para sofocar la revuelta de Pelayo.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7000">
        <p15:prstTrans prst="wind"/>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3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0"/>
                                        <p:tgtEl>
                                          <p:spTgt spid="15"/>
                                        </p:tgtEl>
                                      </p:cBhvr>
                                    </p:animEffect>
                                  </p:childTnLst>
                                </p:cTn>
                              </p:par>
                              <p:par>
                                <p:cTn id="18" presetID="50" presetClass="entr" presetSubtype="0" decel="100000" fill="hold" nodeType="withEffect">
                                  <p:stCondLst>
                                    <p:cond delay="3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0" fill="hold"/>
                                        <p:tgtEl>
                                          <p:spTgt spid="15"/>
                                        </p:tgtEl>
                                        <p:attrNameLst>
                                          <p:attrName>ppt_w</p:attrName>
                                        </p:attrNameLst>
                                      </p:cBhvr>
                                      <p:tavLst>
                                        <p:tav tm="0">
                                          <p:val>
                                            <p:strVal val="#ppt_w+.3"/>
                                          </p:val>
                                        </p:tav>
                                        <p:tav tm="100000">
                                          <p:val>
                                            <p:strVal val="#ppt_w"/>
                                          </p:val>
                                        </p:tav>
                                      </p:tavLst>
                                    </p:anim>
                                    <p:anim calcmode="lin" valueType="num">
                                      <p:cBhvr>
                                        <p:cTn id="21" dur="5000" fill="hold"/>
                                        <p:tgtEl>
                                          <p:spTgt spid="15"/>
                                        </p:tgtEl>
                                        <p:attrNameLst>
                                          <p:attrName>ppt_h</p:attrName>
                                        </p:attrNameLst>
                                      </p:cBhvr>
                                      <p:tavLst>
                                        <p:tav tm="0">
                                          <p:val>
                                            <p:strVal val="#ppt_h"/>
                                          </p:val>
                                        </p:tav>
                                        <p:tav tm="100000">
                                          <p:val>
                                            <p:strVal val="#ppt_h"/>
                                          </p:val>
                                        </p:tav>
                                      </p:tavLst>
                                    </p:anim>
                                    <p:animEffect transition="in" filter="fade">
                                      <p:cBhvr>
                                        <p:cTn id="22" dur="5000"/>
                                        <p:tgtEl>
                                          <p:spTgt spid="15"/>
                                        </p:tgtEl>
                                      </p:cBhvr>
                                    </p:animEffect>
                                  </p:childTnLst>
                                </p:cTn>
                              </p:par>
                            </p:childTnLst>
                          </p:cTn>
                        </p:par>
                        <p:par>
                          <p:cTn id="23" fill="hold">
                            <p:stCondLst>
                              <p:cond delay="8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a:off x="-2" y="-454868"/>
            <a:ext cx="9144000" cy="6480720"/>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cstate="print"/>
          <a:stretch>
            <a:fillRect/>
          </a:stretch>
        </p:blipFill>
        <p:spPr bwMode="auto">
          <a:xfrm>
            <a:off x="0" y="-454868"/>
            <a:ext cx="9144000" cy="6480720"/>
          </a:xfrm>
          <a:prstGeom prst="rect">
            <a:avLst/>
          </a:prstGeom>
          <a:noFill/>
          <a:ln w="9525">
            <a:noFill/>
            <a:miter lim="800000"/>
            <a:headEnd/>
            <a:tailEnd/>
          </a:ln>
        </p:spPr>
      </p:pic>
      <p:sp>
        <p:nvSpPr>
          <p:cNvPr id="4" name="3 CuadroTexto"/>
          <p:cNvSpPr txBox="1"/>
          <p:nvPr/>
        </p:nvSpPr>
        <p:spPr>
          <a:xfrm>
            <a:off x="683568"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cristianos se refugiaron en una estrecha garganta del monte </a:t>
            </a:r>
            <a:r>
              <a:rPr lang="es-ES" i="1" dirty="0" err="1" smtClean="0">
                <a:effectLst>
                  <a:glow rad="101600">
                    <a:srgbClr val="C00000">
                      <a:alpha val="60000"/>
                    </a:srgbClr>
                  </a:glow>
                  <a:outerShdw blurRad="38100" dist="38100" dir="2700000" algn="tl">
                    <a:srgbClr val="000000">
                      <a:alpha val="43137"/>
                    </a:srgbClr>
                  </a:outerShdw>
                </a:effectLst>
              </a:rPr>
              <a:t>Auseva</a:t>
            </a:r>
            <a:r>
              <a:rPr lang="es-ES" i="1" dirty="0" smtClean="0">
                <a:effectLst>
                  <a:glow rad="101600">
                    <a:srgbClr val="C00000">
                      <a:alpha val="60000"/>
                    </a:srgbClr>
                  </a:glow>
                  <a:outerShdw blurRad="38100" dist="38100" dir="2700000" algn="tl">
                    <a:srgbClr val="000000">
                      <a:alpha val="43137"/>
                    </a:srgbClr>
                  </a:outerShdw>
                </a:effectLst>
              </a:rPr>
              <a:t>, en las cercanías de Covadonga, donde existía una pequeña cueva que sirvió de refugio y santuario.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6000">
        <p15:prstTrans prst="wind" invX="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5000"/>
                                        <p:tgtEl>
                                          <p:spTgt spid="5"/>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3814" y="-311111"/>
            <a:ext cx="9151622" cy="626991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2540" y="-310679"/>
            <a:ext cx="9141460" cy="626121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310852"/>
            <a:ext cx="9143999" cy="6264696"/>
          </a:xfrm>
          <a:prstGeom prst="rect">
            <a:avLst/>
          </a:prstGeom>
          <a:noFill/>
          <a:ln w="9525">
            <a:noFill/>
            <a:miter lim="800000"/>
            <a:headEnd/>
            <a:tailEnd/>
          </a:ln>
        </p:spPr>
      </p:pic>
      <p:sp>
        <p:nvSpPr>
          <p:cNvPr id="5" name="4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Allí, Pelayo habría reunido a unos 300 combatientes, decididos a resistir pese a su inferioridad numérica frente a las tropas musulmanas, que las crónicas describen como miles.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gallery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8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2" y="0"/>
            <a:ext cx="9144000" cy="6169868"/>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4" name="3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enfrentamiento, según el relato cristiano, fue breve pero decisivo. Desde las alturas, los astures lanzaron una lluvia de flechas y piedras sobre los invasores, aprovechando el terreno abrupto y su conocimiento del entorno.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gallery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5000"/>
                                        <p:tgtEl>
                                          <p:spTgt spid="10"/>
                                        </p:tgtEl>
                                      </p:cBhvr>
                                    </p:animEffect>
                                  </p:childTnLst>
                                </p:cTn>
                              </p:par>
                              <p:par>
                                <p:cTn id="12" presetID="42" presetClass="entr" presetSubtype="0" fill="hold" nodeType="withEffect">
                                  <p:stCondLst>
                                    <p:cond delay="30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0"/>
                                        <p:tgtEl>
                                          <p:spTgt spid="8"/>
                                        </p:tgtEl>
                                      </p:cBhvr>
                                    </p:animEffect>
                                    <p:anim calcmode="lin" valueType="num">
                                      <p:cBhvr>
                                        <p:cTn id="15" dur="5000" fill="hold"/>
                                        <p:tgtEl>
                                          <p:spTgt spid="8"/>
                                        </p:tgtEl>
                                        <p:attrNameLst>
                                          <p:attrName>ppt_x</p:attrName>
                                        </p:attrNameLst>
                                      </p:cBhvr>
                                      <p:tavLst>
                                        <p:tav tm="0">
                                          <p:val>
                                            <p:strVal val="#ppt_x"/>
                                          </p:val>
                                        </p:tav>
                                        <p:tav tm="100000">
                                          <p:val>
                                            <p:strVal val="#ppt_x"/>
                                          </p:val>
                                        </p:tav>
                                      </p:tavLst>
                                    </p:anim>
                                    <p:anim calcmode="lin" valueType="num">
                                      <p:cBhvr>
                                        <p:cTn id="16" dur="5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3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strVal val="4/3*#ppt_w"/>
                                          </p:val>
                                        </p:tav>
                                        <p:tav tm="100000">
                                          <p:val>
                                            <p:strVal val="#ppt_w"/>
                                          </p:val>
                                        </p:tav>
                                      </p:tavLst>
                                    </p:anim>
                                    <p:anim calcmode="lin" valueType="num">
                                      <p:cBhvr>
                                        <p:cTn id="20" dur="5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4" name="3 CuadroTexto"/>
          <p:cNvSpPr txBox="1"/>
          <p:nvPr/>
        </p:nvSpPr>
        <p:spPr>
          <a:xfrm>
            <a:off x="755576"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topografía jugó un papel crucial, y las tropas musulmanas, incapaces de maniobrar en aquel terreno estrecho y montañoso, fueron sorprendidas y derrotadas.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ip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30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3" y="0"/>
            <a:ext cx="9144000" cy="609786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4" name="3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victoria de Covadonga tuvo, para los cristianos, un enorme valor simbólico.         Aunque militarmente modesta, se interpretó como la primera intervención divina en favor de los cristianos y el inicio de una empresa mayor, la recuperación del territorio perdido.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flip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3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3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8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 y="0"/>
            <a:ext cx="9144000" cy="616986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4" y="0"/>
            <a:ext cx="9144000" cy="616986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5" name="4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continuar con </a:t>
            </a:r>
            <a:r>
              <a:rPr lang="es-ES" i="1" dirty="0" smtClean="0">
                <a:effectLst>
                  <a:glow rad="101600">
                    <a:srgbClr val="C00000">
                      <a:alpha val="60000"/>
                    </a:srgbClr>
                  </a:glow>
                  <a:outerShdw blurRad="38100" dist="38100" dir="2700000" algn="tl">
                    <a:srgbClr val="000000">
                      <a:alpha val="43137"/>
                    </a:srgbClr>
                  </a:outerShdw>
                </a:effectLst>
              </a:rPr>
              <a:t>este </a:t>
            </a:r>
            <a:r>
              <a:rPr lang="es-ES" i="1" dirty="0" smtClean="0">
                <a:effectLst>
                  <a:glow rad="101600">
                    <a:srgbClr val="C00000">
                      <a:alpha val="60000"/>
                    </a:srgbClr>
                  </a:glow>
                  <a:outerShdw blurRad="38100" dist="38100" dir="2700000" algn="tl">
                    <a:srgbClr val="000000">
                      <a:alpha val="43137"/>
                    </a:srgbClr>
                  </a:outerShdw>
                </a:effectLst>
              </a:rPr>
              <a:t>resumen de la historia de la Batalla de Covadonga, debemos hablar sobre el enfrentamiento visto desde el punto de vista musulmán, siendo clave para comprender las dos partes del choque.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switch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a:off x="-2" y="0"/>
            <a:ext cx="9144000" cy="6169868"/>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0"/>
            <a:ext cx="9144000" cy="6169868"/>
          </a:xfrm>
          <a:prstGeom prst="rect">
            <a:avLst/>
          </a:prstGeom>
          <a:noFill/>
          <a:ln w="9525">
            <a:noFill/>
            <a:miter lim="800000"/>
            <a:headEnd/>
            <a:tailEnd/>
          </a:ln>
        </p:spPr>
      </p:pic>
      <p:sp>
        <p:nvSpPr>
          <p:cNvPr id="5" name="4 CuadroTexto"/>
          <p:cNvSpPr txBox="1"/>
          <p:nvPr/>
        </p:nvSpPr>
        <p:spPr>
          <a:xfrm>
            <a:off x="611560"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visión musulmana de Covadonga es muy distinta, casi opuesta. Las fuentes árabes medievales, como Ibn </a:t>
            </a:r>
            <a:r>
              <a:rPr lang="es-ES" i="1" dirty="0" err="1" smtClean="0">
                <a:effectLst>
                  <a:glow rad="101600">
                    <a:srgbClr val="C00000">
                      <a:alpha val="60000"/>
                    </a:srgbClr>
                  </a:glow>
                  <a:outerShdw blurRad="38100" dist="38100" dir="2700000" algn="tl">
                    <a:srgbClr val="000000">
                      <a:alpha val="43137"/>
                    </a:srgbClr>
                  </a:outerShdw>
                </a:effectLst>
              </a:rPr>
              <a:t>Hayyan</a:t>
            </a:r>
            <a:r>
              <a:rPr lang="es-ES" i="1" dirty="0" smtClean="0">
                <a:effectLst>
                  <a:glow rad="101600">
                    <a:srgbClr val="C00000">
                      <a:alpha val="60000"/>
                    </a:srgbClr>
                  </a:glow>
                  <a:outerShdw blurRad="38100" dist="38100" dir="2700000" algn="tl">
                    <a:srgbClr val="000000">
                      <a:alpha val="43137"/>
                    </a:srgbClr>
                  </a:outerShdw>
                </a:effectLst>
              </a:rPr>
              <a:t>, Al-</a:t>
            </a:r>
            <a:r>
              <a:rPr lang="es-ES" i="1" dirty="0" err="1" smtClean="0">
                <a:effectLst>
                  <a:glow rad="101600">
                    <a:srgbClr val="C00000">
                      <a:alpha val="60000"/>
                    </a:srgbClr>
                  </a:glow>
                  <a:outerShdw blurRad="38100" dist="38100" dir="2700000" algn="tl">
                    <a:srgbClr val="000000">
                      <a:alpha val="43137"/>
                    </a:srgbClr>
                  </a:outerShdw>
                </a:effectLst>
              </a:rPr>
              <a:t>Maqqari</a:t>
            </a:r>
            <a:r>
              <a:rPr lang="es-ES" i="1" dirty="0" smtClean="0">
                <a:effectLst>
                  <a:glow rad="101600">
                    <a:srgbClr val="C00000">
                      <a:alpha val="60000"/>
                    </a:srgbClr>
                  </a:glow>
                  <a:outerShdw blurRad="38100" dist="38100" dir="2700000" algn="tl">
                    <a:srgbClr val="000000">
                      <a:alpha val="43137"/>
                    </a:srgbClr>
                  </a:outerShdw>
                </a:effectLst>
              </a:rPr>
              <a:t> o Al-</a:t>
            </a:r>
            <a:r>
              <a:rPr lang="es-ES" i="1" dirty="0" err="1" smtClean="0">
                <a:effectLst>
                  <a:glow rad="101600">
                    <a:srgbClr val="C00000">
                      <a:alpha val="60000"/>
                    </a:srgbClr>
                  </a:glow>
                  <a:outerShdw blurRad="38100" dist="38100" dir="2700000" algn="tl">
                    <a:srgbClr val="000000">
                      <a:alpha val="43137"/>
                    </a:srgbClr>
                  </a:outerShdw>
                </a:effectLst>
              </a:rPr>
              <a:t>Razi</a:t>
            </a:r>
            <a:r>
              <a:rPr lang="es-ES" i="1" dirty="0" smtClean="0">
                <a:effectLst>
                  <a:glow rad="101600">
                    <a:srgbClr val="C00000">
                      <a:alpha val="60000"/>
                    </a:srgbClr>
                  </a:glow>
                  <a:outerShdw blurRad="38100" dist="38100" dir="2700000" algn="tl">
                    <a:srgbClr val="000000">
                      <a:alpha val="43137"/>
                    </a:srgbClr>
                  </a:outerShdw>
                </a:effectLst>
              </a:rPr>
              <a:t>, apenas dedican unas líneas al suceso, y cuando lo mencionan, lo hacen con un tono de desprecio hacia la magnitud del enfrentamiento.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switch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42" presetClass="entr" presetSubtype="0"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0"/>
                                        <p:tgtEl>
                                          <p:spTgt spid="9"/>
                                        </p:tgtEl>
                                      </p:cBhvr>
                                    </p:animEffect>
                                    <p:anim calcmode="lin" valueType="num">
                                      <p:cBhvr>
                                        <p:cTn id="15" dur="5000" fill="hold"/>
                                        <p:tgtEl>
                                          <p:spTgt spid="9"/>
                                        </p:tgtEl>
                                        <p:attrNameLst>
                                          <p:attrName>ppt_x</p:attrName>
                                        </p:attrNameLst>
                                      </p:cBhvr>
                                      <p:tavLst>
                                        <p:tav tm="0">
                                          <p:val>
                                            <p:strVal val="#ppt_x"/>
                                          </p:val>
                                        </p:tav>
                                        <p:tav tm="100000">
                                          <p:val>
                                            <p:strVal val="#ppt_x"/>
                                          </p:val>
                                        </p:tav>
                                      </p:tavLst>
                                    </p:anim>
                                    <p:anim calcmode="lin" valueType="num">
                                      <p:cBhvr>
                                        <p:cTn id="16" dur="50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75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a:off x="-6" y="0"/>
            <a:ext cx="9144000" cy="6097860"/>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cronistas andalusíes, lo ocurrido en Covadonga no fue una gran batalla, sino una revuelta local sin importancia. Ibn </a:t>
            </a:r>
            <a:r>
              <a:rPr lang="es-ES" i="1" dirty="0" err="1" smtClean="0">
                <a:effectLst>
                  <a:glow rad="101600">
                    <a:srgbClr val="C00000">
                      <a:alpha val="60000"/>
                    </a:srgbClr>
                  </a:glow>
                  <a:outerShdw blurRad="38100" dist="38100" dir="2700000" algn="tl">
                    <a:srgbClr val="000000">
                      <a:alpha val="43137"/>
                    </a:srgbClr>
                  </a:outerShdw>
                </a:effectLst>
              </a:rPr>
              <a:t>Hayyan</a:t>
            </a:r>
            <a:r>
              <a:rPr lang="es-ES" i="1" dirty="0" smtClean="0">
                <a:effectLst>
                  <a:glow rad="101600">
                    <a:srgbClr val="C00000">
                      <a:alpha val="60000"/>
                    </a:srgbClr>
                  </a:glow>
                  <a:outerShdw blurRad="38100" dist="38100" dir="2700000" algn="tl">
                    <a:srgbClr val="000000">
                      <a:alpha val="43137"/>
                    </a:srgbClr>
                  </a:outerShdw>
                </a:effectLst>
              </a:rPr>
              <a:t>, por ejemplo, describe el episodio diciendo que Pelayo era un “asno salvaje” que, con un puñado de seguidores, se había refugiado en las montañas.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doors dir="vert"/>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30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5000"/>
                                        <p:tgtEl>
                                          <p:spTgt spid="19"/>
                                        </p:tgtEl>
                                      </p:cBhvr>
                                    </p:animEffect>
                                  </p:childTnLst>
                                </p:cTn>
                              </p:par>
                              <p:par>
                                <p:cTn id="15" presetID="42" presetClass="entr" presetSubtype="0" fill="hold" nodeType="withEffect">
                                  <p:stCondLst>
                                    <p:cond delay="30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5000"/>
                                        <p:tgtEl>
                                          <p:spTgt spid="19"/>
                                        </p:tgtEl>
                                      </p:cBhvr>
                                    </p:animEffect>
                                    <p:anim calcmode="lin" valueType="num">
                                      <p:cBhvr>
                                        <p:cTn id="18" dur="5000" fill="hold"/>
                                        <p:tgtEl>
                                          <p:spTgt spid="19"/>
                                        </p:tgtEl>
                                        <p:attrNameLst>
                                          <p:attrName>ppt_x</p:attrName>
                                        </p:attrNameLst>
                                      </p:cBhvr>
                                      <p:tavLst>
                                        <p:tav tm="0">
                                          <p:val>
                                            <p:strVal val="#ppt_x"/>
                                          </p:val>
                                        </p:tav>
                                        <p:tav tm="100000">
                                          <p:val>
                                            <p:strVal val="#ppt_x"/>
                                          </p:val>
                                        </p:tav>
                                      </p:tavLst>
                                    </p:anim>
                                    <p:anim calcmode="lin" valueType="num">
                                      <p:cBhvr>
                                        <p:cTn id="19" dur="5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8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a:off x="0" y="-166836"/>
            <a:ext cx="9144000" cy="6192688"/>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166836"/>
            <a:ext cx="9144000" cy="6192688"/>
          </a:xfrm>
          <a:prstGeom prst="rect">
            <a:avLst/>
          </a:prstGeom>
          <a:noFill/>
          <a:ln w="9525">
            <a:noFill/>
            <a:miter lim="800000"/>
            <a:headEnd/>
            <a:tailEnd/>
          </a:ln>
        </p:spPr>
      </p:pic>
      <p:sp>
        <p:nvSpPr>
          <p:cNvPr id="5" name="4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estas fuentes, los musulmanes enviaron una pequeña expedición para castigar la rebelión, pero los hombres de Pelayo resistieron gracias a la dificultad del terreno.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doors/>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3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6360" y="-1"/>
            <a:ext cx="9156717" cy="6322665"/>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0" y="0"/>
            <a:ext cx="9144000" cy="6313884"/>
          </a:xfrm>
          <a:prstGeom prst="rect">
            <a:avLst/>
          </a:prstGeom>
          <a:noFill/>
          <a:ln w="9525">
            <a:noFill/>
            <a:miter lim="800000"/>
            <a:headEnd/>
            <a:tailEnd/>
          </a:ln>
        </p:spPr>
      </p:pic>
      <p:sp>
        <p:nvSpPr>
          <p:cNvPr id="5" name="4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obstante, las fuentes musulmanas reconocen un elemento clave, la imposibilidad de someter aquellas montañas. Al-Ándalus estaba entonces en proceso de consolidación, y el poder omeya se concentraba en el valle del Guadalquivir y las grandes ciudades como Córdoba, Sevilla o Toledo.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6000">
        <p15:prstTrans prst="curtains"/>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3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a:off x="-1" y="0"/>
            <a:ext cx="9144000" cy="6025852"/>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p:spPr>
      </p:pic>
      <p:sp>
        <p:nvSpPr>
          <p:cNvPr id="5" name="4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ello, las autoridades musulmanas consideraron que no valía la pena mantener tropas permanentes en una zona tan inhóspita, prefiriendo retirarse y consolidar el poder en áreas más productivas.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fallOve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a:off x="-2" y="0"/>
            <a:ext cx="9144000" cy="5715000"/>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todo esto con el paso de los años fue catastrófico para los musulmanes, ya que fue desde el norte donde tuvo lugar el resurgimiento cristiano.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14:prism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10" presetClass="entr" presetSubtype="0" fill="hold" nodeType="withEffect">
                                  <p:stCondLst>
                                    <p:cond delay="3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childTnLst>
                                </p:cTn>
                              </p:par>
                              <p:par>
                                <p:cTn id="15" presetID="50" presetClass="entr" presetSubtype="0" decel="100000" fill="hold" nodeType="withEffect">
                                  <p:stCondLst>
                                    <p:cond delay="30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0" fill="hold"/>
                                        <p:tgtEl>
                                          <p:spTgt spid="13"/>
                                        </p:tgtEl>
                                        <p:attrNameLst>
                                          <p:attrName>ppt_w</p:attrName>
                                        </p:attrNameLst>
                                      </p:cBhvr>
                                      <p:tavLst>
                                        <p:tav tm="0">
                                          <p:val>
                                            <p:strVal val="#ppt_w+.3"/>
                                          </p:val>
                                        </p:tav>
                                        <p:tav tm="100000">
                                          <p:val>
                                            <p:strVal val="#ppt_w"/>
                                          </p:val>
                                        </p:tav>
                                      </p:tavLst>
                                    </p:anim>
                                    <p:anim calcmode="lin" valueType="num">
                                      <p:cBhvr>
                                        <p:cTn id="18" dur="5000" fill="hold"/>
                                        <p:tgtEl>
                                          <p:spTgt spid="13"/>
                                        </p:tgtEl>
                                        <p:attrNameLst>
                                          <p:attrName>ppt_h</p:attrName>
                                        </p:attrNameLst>
                                      </p:cBhvr>
                                      <p:tavLst>
                                        <p:tav tm="0">
                                          <p:val>
                                            <p:strVal val="#ppt_h"/>
                                          </p:val>
                                        </p:tav>
                                        <p:tav tm="100000">
                                          <p:val>
                                            <p:strVal val="#ppt_h"/>
                                          </p:val>
                                        </p:tav>
                                      </p:tavLst>
                                    </p:anim>
                                    <p:animEffect transition="in" filter="fade">
                                      <p:cBhvr>
                                        <p:cTn id="19" dur="5000"/>
                                        <p:tgtEl>
                                          <p:spTgt spid="13"/>
                                        </p:tgtEl>
                                      </p:cBhvr>
                                    </p:animEffect>
                                  </p:childTnLst>
                                </p:cTn>
                              </p:par>
                            </p:childTnLst>
                          </p:cTn>
                        </p:par>
                        <p:par>
                          <p:cTn id="20" fill="hold">
                            <p:stCondLst>
                              <p:cond delay="8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a:off x="-2" y="0"/>
            <a:ext cx="9143999" cy="6241876"/>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6241876"/>
          </a:xfrm>
          <a:prstGeom prst="rect">
            <a:avLst/>
          </a:prstGeom>
          <a:noFill/>
          <a:ln w="9525">
            <a:noFill/>
            <a:miter lim="800000"/>
            <a:headEnd/>
            <a:tailEnd/>
          </a:ln>
        </p:spPr>
      </p:pic>
      <p:sp>
        <p:nvSpPr>
          <p:cNvPr id="5" name="4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victoria en Covadonga permitió a Don Pelayo fundar el Reino de Asturias (718-737), el primer estado cristiano independiente y el punto de partida de un proceso de casi ocho siglos que la historiografía llamaría la Reconquista.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prism dir="r"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3000"/>
                                  </p:stCondLst>
                                  <p:childTnLst>
                                    <p:anim calcmode="lin" valueType="num">
                                      <p:cBhvr>
                                        <p:cTn id="13" dur="5000"/>
                                        <p:tgtEl>
                                          <p:spTgt spid="8"/>
                                        </p:tgtEl>
                                        <p:attrNameLst>
                                          <p:attrName>ppt_w</p:attrName>
                                        </p:attrNameLst>
                                      </p:cBhvr>
                                      <p:tavLst>
                                        <p:tav tm="0">
                                          <p:val>
                                            <p:strVal val="ppt_w"/>
                                          </p:val>
                                        </p:tav>
                                        <p:tav tm="100000">
                                          <p:val>
                                            <p:strVal val="4*ppt_w"/>
                                          </p:val>
                                        </p:tav>
                                      </p:tavLst>
                                    </p:anim>
                                    <p:anim calcmode="lin" valueType="num">
                                      <p:cBhvr>
                                        <p:cTn id="14" dur="5000"/>
                                        <p:tgtEl>
                                          <p:spTgt spid="8"/>
                                        </p:tgtEl>
                                        <p:attrNameLst>
                                          <p:attrName>ppt_h</p:attrName>
                                        </p:attrNameLst>
                                      </p:cBhvr>
                                      <p:tavLst>
                                        <p:tav tm="0">
                                          <p:val>
                                            <p:strVal val="ppt_h"/>
                                          </p:val>
                                        </p:tav>
                                        <p:tav tm="100000">
                                          <p:val>
                                            <p:strVal val="4*ppt_h"/>
                                          </p:val>
                                        </p:tav>
                                      </p:tavLst>
                                    </p:anim>
                                    <p:set>
                                      <p:cBhvr>
                                        <p:cTn id="15" dur="1" fill="hold">
                                          <p:stCondLst>
                                            <p:cond delay="4999"/>
                                          </p:stCondLst>
                                        </p:cTn>
                                        <p:tgtEl>
                                          <p:spTgt spid="8"/>
                                        </p:tgtEl>
                                        <p:attrNameLst>
                                          <p:attrName>style.visibility</p:attrName>
                                        </p:attrNameLst>
                                      </p:cBhvr>
                                      <p:to>
                                        <p:strVal val="hidden"/>
                                      </p:to>
                                    </p:set>
                                  </p:childTnLst>
                                </p:cTn>
                              </p:par>
                              <p:par>
                                <p:cTn id="16" presetID="10" presetClass="entr" presetSubtype="0"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23" presetClass="entr" presetSubtype="288" fill="hold" nodeType="withEffect">
                                  <p:stCondLst>
                                    <p:cond delay="3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8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a:off x="16507" y="-304966"/>
            <a:ext cx="9110979" cy="6242072"/>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310852"/>
            <a:ext cx="9144000" cy="6264696"/>
          </a:xfrm>
          <a:prstGeom prst="rect">
            <a:avLst/>
          </a:prstGeom>
          <a:noFill/>
          <a:ln w="9525">
            <a:noFill/>
            <a:miter lim="800000"/>
            <a:headEnd/>
            <a:tailEnd/>
          </a:ln>
        </p:spPr>
      </p:pic>
      <p:sp>
        <p:nvSpPr>
          <p:cNvPr id="4" name="3 CuadroTexto"/>
          <p:cNvSpPr txBox="1"/>
          <p:nvPr/>
        </p:nvSpPr>
        <p:spPr>
          <a:xfrm>
            <a:off x="323528" y="4585692"/>
            <a:ext cx="8568952" cy="954107"/>
          </a:xfrm>
          <a:prstGeom prst="rect">
            <a:avLst/>
          </a:prstGeom>
          <a:noFill/>
        </p:spPr>
        <p:txBody>
          <a:bodyPr wrap="square" rtlCol="0">
            <a:spAutoFit/>
          </a:bodyPr>
          <a:lstStyle/>
          <a:p>
            <a:r>
              <a:rPr lang="es-ES" sz="2000" b="1" i="1" dirty="0" smtClean="0">
                <a:effectLst>
                  <a:glow rad="101600">
                    <a:srgbClr val="C00000">
                      <a:alpha val="60000"/>
                    </a:srgbClr>
                  </a:glow>
                </a:effectLst>
              </a:rPr>
              <a:t>Llega Carlomagno. </a:t>
            </a:r>
            <a:r>
              <a:rPr lang="es-ES" i="1" dirty="0" smtClean="0">
                <a:effectLst>
                  <a:glow rad="101600">
                    <a:srgbClr val="C00000">
                      <a:alpha val="60000"/>
                    </a:srgbClr>
                  </a:glow>
                </a:effectLst>
              </a:rPr>
              <a:t>En cuanto al noreste peninsular, el reino de los francos atacó Al-</a:t>
            </a:r>
            <a:r>
              <a:rPr lang="es-ES" i="1" dirty="0" err="1" smtClean="0">
                <a:effectLst>
                  <a:glow rad="101600">
                    <a:srgbClr val="C00000">
                      <a:alpha val="60000"/>
                    </a:srgbClr>
                  </a:glow>
                </a:effectLst>
              </a:rPr>
              <a:t>Andalus</a:t>
            </a:r>
            <a:r>
              <a:rPr lang="es-ES" i="1" dirty="0" smtClean="0">
                <a:effectLst>
                  <a:glow rad="101600">
                    <a:srgbClr val="C00000">
                      <a:alpha val="60000"/>
                    </a:srgbClr>
                  </a:glow>
                </a:effectLst>
              </a:rPr>
              <a:t> entre 734 y 738; y posteriormente, una vez que Carlomagno llegó al poder, intentó aprovecharse de las divisiones internas musulmanas.</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warp dir="i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4/3*#ppt_w"/>
                                          </p:val>
                                        </p:tav>
                                        <p:tav tm="100000">
                                          <p:val>
                                            <p:strVal val="#ppt_w"/>
                                          </p:val>
                                        </p:tav>
                                      </p:tavLst>
                                    </p:anim>
                                    <p:anim calcmode="lin" valueType="num">
                                      <p:cBhvr>
                                        <p:cTn id="11" dur="5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30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0"/>
                                        <p:tgtEl>
                                          <p:spTgt spid="9"/>
                                        </p:tgtEl>
                                      </p:cBhvr>
                                    </p:animEffect>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2" y="-1"/>
            <a:ext cx="9144002" cy="6097861"/>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4" name="3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expansión, quiso conquistar Zaragoza (778), sin conseguirlo, pero sí se hizo con el control de Girona (785) y Barcelona (801). Así, una parte de estos territorios se integraron dentro del Imperio carolingio mediante la fórmula tradicional de condados.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newsflash/>
      </p:transition>
    </mc:Choice>
    <mc:Fallback>
      <p:transition spd="slow" advTm="34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3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3" y="0"/>
            <a:ext cx="9144000" cy="6169868"/>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9144000" cy="6169868"/>
          </a:xfrm>
          <a:prstGeom prst="rect">
            <a:avLst/>
          </a:prstGeom>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Estos, junto con otros territorios pirenaicos, pudieron formar una zona político-militar que sirvió a los carolingios, tal como ocurría en otros lugares estratégicos del Imperio, para defender sus dilatadas fronteras frente al emirato.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comb/>
      </p:transition>
    </mc:Choice>
    <mc:Fallback>
      <p:transition spd="slow" advTm="32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a:off x="12697" y="-309989"/>
            <a:ext cx="9118601" cy="6390911"/>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310852"/>
            <a:ext cx="9144000" cy="6408712"/>
          </a:xfrm>
          <a:prstGeom prst="rect">
            <a:avLst/>
          </a:prstGeom>
          <a:noFill/>
          <a:ln w="9525">
            <a:noFill/>
            <a:miter lim="800000"/>
            <a:headEnd/>
            <a:tailEnd/>
          </a:ln>
        </p:spPr>
      </p:pic>
      <p:sp>
        <p:nvSpPr>
          <p:cNvPr id="10241" name="Rectangle 1"/>
          <p:cNvSpPr>
            <a:spLocks noChangeArrowheads="1"/>
          </p:cNvSpPr>
          <p:nvPr/>
        </p:nvSpPr>
        <p:spPr bwMode="auto">
          <a:xfrm>
            <a:off x="251520" y="4081636"/>
            <a:ext cx="8568952"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En conclusión, la conquista musulmana apenas se hizo efectiva al norte de la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Cordillera Central. En otros territorios, como Pamplona, su carácter periférico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impidió el control directo y continuo de los conquistadores. Y en cuanto al este,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los francos, en especial de la mano de Carlomagno, terminaron con la presencia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musulmana al norte de Barcelona.   </a:t>
            </a:r>
          </a:p>
        </p:txBody>
      </p:sp>
      <p:sp>
        <p:nvSpPr>
          <p:cNvPr id="10242" name="AutoShape 2" descr="The Conversation"/>
          <p:cNvSpPr>
            <a:spLocks noChangeAspect="1" noChangeArrowheads="1"/>
          </p:cNvSpPr>
          <p:nvPr/>
        </p:nvSpPr>
        <p:spPr bwMode="auto">
          <a:xfrm>
            <a:off x="5464175" y="0"/>
            <a:ext cx="9525" cy="9525"/>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2250" advTm="42000">
        <p:comb dir="vert"/>
      </p:transition>
    </mc:Choice>
    <mc:Fallback>
      <p:transition spd="slow" advTm="42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52" presetClass="entr" presetSubtype="0" fill="hold" nodeType="withEffect">
                                  <p:stCondLst>
                                    <p:cond delay="3000"/>
                                  </p:stCondLst>
                                  <p:childTnLst>
                                    <p:set>
                                      <p:cBhvr>
                                        <p:cTn id="17" dur="1" fill="hold">
                                          <p:stCondLst>
                                            <p:cond delay="0"/>
                                          </p:stCondLst>
                                        </p:cTn>
                                        <p:tgtEl>
                                          <p:spTgt spid="9"/>
                                        </p:tgtEl>
                                        <p:attrNameLst>
                                          <p:attrName>style.visibility</p:attrName>
                                        </p:attrNameLst>
                                      </p:cBhvr>
                                      <p:to>
                                        <p:strVal val="visible"/>
                                      </p:to>
                                    </p:set>
                                    <p:animScale>
                                      <p:cBhvr>
                                        <p:cTn id="18" dur="5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5000" decel="50000" fill="hold">
                                          <p:stCondLst>
                                            <p:cond delay="0"/>
                                          </p:stCondLst>
                                        </p:cTn>
                                        <p:tgtEl>
                                          <p:spTgt spid="9"/>
                                        </p:tgtEl>
                                        <p:attrNameLst>
                                          <p:attrName>ppt_x</p:attrName>
                                          <p:attrName>ppt_y</p:attrName>
                                        </p:attrNameLst>
                                      </p:cBhvr>
                                    </p:animMotion>
                                    <p:animEffect transition="in" filter="fade">
                                      <p:cBhvr>
                                        <p:cTn id="20" dur="5000"/>
                                        <p:tgtEl>
                                          <p:spTgt spid="9"/>
                                        </p:tgtEl>
                                      </p:cBhvr>
                                    </p:animEffect>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0241"/>
                                        </p:tgtEl>
                                        <p:attrNameLst>
                                          <p:attrName>style.visibility</p:attrName>
                                        </p:attrNameLst>
                                      </p:cBhvr>
                                      <p:to>
                                        <p:strVal val="visible"/>
                                      </p:to>
                                    </p:set>
                                    <p:animEffect transition="in" filter="fade">
                                      <p:cBhvr>
                                        <p:cTn id="24" dur="1000"/>
                                        <p:tgtEl>
                                          <p:spTgt spid="10241"/>
                                        </p:tgtEl>
                                      </p:cBhvr>
                                    </p:animEffect>
                                    <p:anim calcmode="lin" valueType="num">
                                      <p:cBhvr>
                                        <p:cTn id="25" dur="1000" fill="hold"/>
                                        <p:tgtEl>
                                          <p:spTgt spid="10241"/>
                                        </p:tgtEl>
                                        <p:attrNameLst>
                                          <p:attrName>ppt_x</p:attrName>
                                        </p:attrNameLst>
                                      </p:cBhvr>
                                      <p:tavLst>
                                        <p:tav tm="0">
                                          <p:val>
                                            <p:strVal val="#ppt_x-.1"/>
                                          </p:val>
                                        </p:tav>
                                        <p:tav tm="100000">
                                          <p:val>
                                            <p:strVal val="#ppt_x"/>
                                          </p:val>
                                        </p:tav>
                                      </p:tavLst>
                                    </p:anim>
                                    <p:anim calcmode="lin" valueType="num">
                                      <p:cBhvr>
                                        <p:cTn id="26" dur="1000" fill="hold"/>
                                        <p:tgtEl>
                                          <p:spTgt spid="102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1693" y="-310852"/>
            <a:ext cx="9144000" cy="6336704"/>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0" y="-310852"/>
            <a:ext cx="9144000" cy="6336704"/>
          </a:xfrm>
          <a:prstGeom prst="rect">
            <a:avLst/>
          </a:prstGeom>
          <a:noFill/>
          <a:ln w="9525">
            <a:noFill/>
            <a:miter lim="800000"/>
            <a:headEnd/>
            <a:tailEnd/>
          </a:ln>
        </p:spPr>
      </p:pic>
      <p:sp>
        <p:nvSpPr>
          <p:cNvPr id="4" name="3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siglos de predominio musulmán dejaron una profunda huella cultural en la península. Nuevos cultivos y métodos agrícolas, innovaciones científicas y conocimientos en medicina y matemáticas hicieron de Al Ándalus en un centro del saber.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ripple dir="ru"/>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par>
                                <p:cTn id="16" presetID="47" presetClass="entr" presetSubtype="0" fill="hold" nodeType="withEffect">
                                  <p:stCondLst>
                                    <p:cond delay="30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anim calcmode="lin" valueType="num">
                                      <p:cBhvr>
                                        <p:cTn id="19" dur="5000" fill="hold"/>
                                        <p:tgtEl>
                                          <p:spTgt spid="5"/>
                                        </p:tgtEl>
                                        <p:attrNameLst>
                                          <p:attrName>ppt_x</p:attrName>
                                        </p:attrNameLst>
                                      </p:cBhvr>
                                      <p:tavLst>
                                        <p:tav tm="0">
                                          <p:val>
                                            <p:strVal val="#ppt_x"/>
                                          </p:val>
                                        </p:tav>
                                        <p:tav tm="100000">
                                          <p:val>
                                            <p:strVal val="#ppt_x"/>
                                          </p:val>
                                        </p:tav>
                                      </p:tavLst>
                                    </p:anim>
                                    <p:anim calcmode="lin" valueType="num">
                                      <p:cBhvr>
                                        <p:cTn id="20" dur="5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a:off x="-3" y="-310852"/>
            <a:ext cx="9143999" cy="648072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0" y="-310852"/>
            <a:ext cx="9143999" cy="6480720"/>
          </a:xfrm>
          <a:prstGeom prst="rect">
            <a:avLst/>
          </a:prstGeom>
          <a:noFill/>
          <a:ln w="9525">
            <a:noFill/>
            <a:miter lim="800000"/>
            <a:headEnd/>
            <a:tailEnd/>
          </a:ln>
        </p:spPr>
      </p:pic>
      <p:sp>
        <p:nvSpPr>
          <p:cNvPr id="4" name="3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la mezcla cultural propició expresiones artísticas y arquitectónicas como el arte mozárabe o el mudéjar, y daría forma al lenguaje, con muchas palabras del español enraizadas en el árabe.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ripple dir="lu"/>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3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3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382860"/>
            <a:ext cx="9144000" cy="6408712"/>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382860"/>
            <a:ext cx="9144000" cy="6408712"/>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382860"/>
            <a:ext cx="9144000" cy="6408712"/>
          </a:xfrm>
          <a:prstGeom prst="rect">
            <a:avLst/>
          </a:prstGeom>
          <a:noFill/>
          <a:ln w="9525">
            <a:noFill/>
            <a:miter lim="800000"/>
            <a:headEnd/>
            <a:tailEnd/>
          </a:ln>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las disputas políticas y guerras internas dividieron al Califato hasta derivar en el 1031 en los reinos de taifas, débiles y enfrentados entre sí. En esta etapa sufrieron la invasión de tribus guerreras del norte de África, los almorávides en el siglo XI y los almohades en el XIII, que reunificaron Al Ándalus.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0000">
        <p15:prstTrans prst="pageCurlDouble"/>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30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8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a:off x="8888" y="-299133"/>
            <a:ext cx="9126217" cy="6396248"/>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310852"/>
            <a:ext cx="9143999" cy="6408712"/>
          </a:xfrm>
          <a:prstGeom prst="rect">
            <a:avLst/>
          </a:prstGeom>
          <a:noFill/>
          <a:ln w="9525">
            <a:noFill/>
            <a:miter lim="800000"/>
            <a:headEnd/>
            <a:tailEnd/>
          </a:ln>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Fernando II de Aragón se casa con </a:t>
            </a:r>
            <a:r>
              <a:rPr lang="es-ES" i="1" dirty="0" err="1" smtClean="0">
                <a:effectLst>
                  <a:glow rad="101600">
                    <a:srgbClr val="C00000">
                      <a:alpha val="60000"/>
                    </a:srgbClr>
                  </a:glow>
                  <a:outerShdw blurRad="38100" dist="38100" dir="2700000" algn="tl">
                    <a:srgbClr val="000000">
                      <a:alpha val="43137"/>
                    </a:srgbClr>
                  </a:outerShdw>
                </a:effectLst>
              </a:rPr>
              <a:t>Isabella</a:t>
            </a:r>
            <a:r>
              <a:rPr lang="es-ES" i="1" dirty="0" smtClean="0">
                <a:effectLst>
                  <a:glow rad="101600">
                    <a:srgbClr val="C00000">
                      <a:alpha val="60000"/>
                    </a:srgbClr>
                  </a:glow>
                  <a:outerShdw blurRad="38100" dist="38100" dir="2700000" algn="tl">
                    <a:srgbClr val="000000">
                      <a:alpha val="43137"/>
                    </a:srgbClr>
                  </a:outerShdw>
                </a:effectLst>
              </a:rPr>
              <a:t> I de Castilla el 19 de octubre de 1469 en el Palacio de Los Vivero en la ciudad de Valladolid unificando a una sola España Unida. El último reino taifa que sobrevivió gracias al pago de tributos fue el Reino Nazarí de Granada, que los Reyes Católicos conquistaron en 1492.</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8000">
        <p15:prstTrans prst="pageCurlDouble" invX="1"/>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3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7" y="-526877"/>
            <a:ext cx="9144001" cy="6552729"/>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526876"/>
            <a:ext cx="9144000" cy="6552728"/>
          </a:xfrm>
          <a:prstGeom prst="rect">
            <a:avLst/>
          </a:prstGeom>
          <a:noFill/>
          <a:ln w="9525">
            <a:noFill/>
            <a:miter lim="800000"/>
            <a:headEnd/>
            <a:tailEnd/>
          </a:ln>
        </p:spPr>
      </p:pic>
      <p:sp>
        <p:nvSpPr>
          <p:cNvPr id="5" name="4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Guerra de Granada fue una serie de campañas militares entre 1482 y 1491, durante el reinado de los monarcas católicos </a:t>
            </a:r>
            <a:r>
              <a:rPr lang="es-ES" i="1" dirty="0" err="1" smtClean="0">
                <a:effectLst>
                  <a:glow rad="101600">
                    <a:srgbClr val="C00000">
                      <a:alpha val="60000"/>
                    </a:srgbClr>
                  </a:glow>
                  <a:outerShdw blurRad="38100" dist="38100" dir="2700000" algn="tl">
                    <a:srgbClr val="000000">
                      <a:alpha val="43137"/>
                    </a:srgbClr>
                  </a:outerShdw>
                </a:effectLst>
              </a:rPr>
              <a:t>Isabella</a:t>
            </a:r>
            <a:r>
              <a:rPr lang="es-ES" i="1" dirty="0" smtClean="0">
                <a:effectLst>
                  <a:glow rad="101600">
                    <a:srgbClr val="C00000">
                      <a:alpha val="60000"/>
                    </a:srgbClr>
                  </a:glow>
                  <a:outerShdw blurRad="38100" dist="38100" dir="2700000" algn="tl">
                    <a:srgbClr val="000000">
                      <a:alpha val="43137"/>
                    </a:srgbClr>
                  </a:outerShdw>
                </a:effectLst>
              </a:rPr>
              <a:t> I de Castilla y </a:t>
            </a:r>
            <a:r>
              <a:rPr lang="es-ES" i="1" dirty="0" err="1" smtClean="0">
                <a:effectLst>
                  <a:glow rad="101600">
                    <a:srgbClr val="C00000">
                      <a:alpha val="60000"/>
                    </a:srgbClr>
                  </a:glow>
                  <a:outerShdw blurRad="38100" dist="38100" dir="2700000" algn="tl">
                    <a:srgbClr val="000000">
                      <a:alpha val="43137"/>
                    </a:srgbClr>
                  </a:outerShdw>
                </a:effectLst>
              </a:rPr>
              <a:t>Ferdinand</a:t>
            </a:r>
            <a:r>
              <a:rPr lang="es-ES" i="1" dirty="0" smtClean="0">
                <a:effectLst>
                  <a:glow rad="101600">
                    <a:srgbClr val="C00000">
                      <a:alpha val="60000"/>
                    </a:srgbClr>
                  </a:glow>
                  <a:outerShdw blurRad="38100" dist="38100" dir="2700000" algn="tl">
                    <a:srgbClr val="000000">
                      <a:alpha val="43137"/>
                    </a:srgbClr>
                  </a:outerShdw>
                </a:effectLst>
              </a:rPr>
              <a:t> II de Aragón, contra el emirato de Granada de la dinastía </a:t>
            </a:r>
            <a:r>
              <a:rPr lang="es-ES" i="1" dirty="0" err="1" smtClean="0">
                <a:effectLst>
                  <a:glow rad="101600">
                    <a:srgbClr val="C00000">
                      <a:alpha val="60000"/>
                    </a:srgbClr>
                  </a:glow>
                  <a:outerShdw blurRad="38100" dist="38100" dir="2700000" algn="tl">
                    <a:srgbClr val="000000">
                      <a:alpha val="43137"/>
                    </a:srgbClr>
                  </a:outerShdw>
                </a:effectLst>
              </a:rPr>
              <a:t>Nasrid</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di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3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3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8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2" y="-1"/>
            <a:ext cx="9144001" cy="5715001"/>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Terminó con la derrota de Granada y su anexión por Castilla, terminando todo el dominio islámico sobre la Península Ibérica. La guerra de diez años no fue un esfuerzo continuo, pero una serie de campañas estacionales se lanzó en primavera y se rompió en invierno.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prism dir="d"/>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ppt_w+.3"/>
                                          </p:val>
                                        </p:tav>
                                        <p:tav tm="100000">
                                          <p:val>
                                            <p:strVal val="#ppt_w"/>
                                          </p:val>
                                        </p:tav>
                                      </p:tavLst>
                                    </p:anim>
                                    <p:anim calcmode="lin" valueType="num">
                                      <p:cBhvr>
                                        <p:cTn id="11" dur="5000" fill="hold"/>
                                        <p:tgtEl>
                                          <p:spTgt spid="7"/>
                                        </p:tgtEl>
                                        <p:attrNameLst>
                                          <p:attrName>ppt_h</p:attrName>
                                        </p:attrNameLst>
                                      </p:cBhvr>
                                      <p:tavLst>
                                        <p:tav tm="0">
                                          <p:val>
                                            <p:strVal val="#ppt_h"/>
                                          </p:val>
                                        </p:tav>
                                        <p:tav tm="100000">
                                          <p:val>
                                            <p:strVal val="#ppt_h"/>
                                          </p:val>
                                        </p:tav>
                                      </p:tavLst>
                                    </p:anim>
                                    <p:animEffect transition="in" filter="fade">
                                      <p:cBhvr>
                                        <p:cTn id="12" dur="5000"/>
                                        <p:tgtEl>
                                          <p:spTgt spid="7"/>
                                        </p:tgtEl>
                                      </p:cBhvr>
                                    </p:animEffect>
                                  </p:childTnLst>
                                </p:cTn>
                              </p:par>
                              <p:par>
                                <p:cTn id="13" presetID="10" presetClass="entr" presetSubtype="0" fill="hold" nodeType="withEffect">
                                  <p:stCondLst>
                                    <p:cond delay="3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30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childTnLst>
                          </p:cTn>
                        </p:par>
                        <p:par>
                          <p:cTn id="21" fill="hold">
                            <p:stCondLst>
                              <p:cond delay="8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5" y="-454489"/>
            <a:ext cx="9136380" cy="647532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454868"/>
            <a:ext cx="9143999" cy="6480720"/>
          </a:xfrm>
          <a:prstGeom prst="rect">
            <a:avLst/>
          </a:prstGeom>
          <a:noFill/>
          <a:ln w="9525">
            <a:noFill/>
            <a:miter lim="800000"/>
            <a:headEnd/>
            <a:tailEnd/>
          </a:ln>
        </p:spPr>
      </p:pic>
      <p:sp>
        <p:nvSpPr>
          <p:cNvPr id="5" name="4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fuerzas católicas combinadas de Fernando de Aragón e Isabel de Castilla expulsaron a los moros de la ciudad de Granada, la última fortaleza musulmana en España, completando la Reconquista. Al concluir la victoria ibérica sobre los moros, España y Portugal extendieron el conflicto contra el Islam en el </a:t>
            </a:r>
            <a:r>
              <a:rPr lang="es-ES" i="1" dirty="0" smtClean="0">
                <a:effectLst>
                  <a:glow rad="101600">
                    <a:srgbClr val="C00000">
                      <a:alpha val="60000"/>
                    </a:srgbClr>
                  </a:glow>
                  <a:outerShdw blurRad="38100" dist="38100" dir="2700000" algn="tl">
                    <a:srgbClr val="000000">
                      <a:alpha val="43137"/>
                    </a:srgbClr>
                  </a:outerShdw>
                </a:effectLst>
              </a:rPr>
              <a:t>extranjero.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3000">
        <p14:honeycomb/>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10" presetClass="entr" presetSubtype="0" fill="hold" nodeType="withEffect">
                                  <p:stCondLst>
                                    <p:cond delay="3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childTnLst>
                                </p:cTn>
                              </p:par>
                            </p:childTnLst>
                          </p:cTn>
                        </p:par>
                        <p:par>
                          <p:cTn id="11" fill="hold">
                            <p:stCondLst>
                              <p:cond delay="8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Foto1.jpg"/>
          <p:cNvPicPr>
            <a:picLocks noChangeAspect="1"/>
          </p:cNvPicPr>
          <p:nvPr/>
        </p:nvPicPr>
        <p:blipFill>
          <a:blip r:embed="rId2" cstate="print"/>
          <a:stretch>
            <a:fillRect/>
          </a:stretch>
        </p:blipFill>
        <p:spPr>
          <a:xfrm>
            <a:off x="0" y="0"/>
            <a:ext cx="9144000" cy="5715000"/>
          </a:xfrm>
          <a:prstGeom prst="rect">
            <a:avLst/>
          </a:prstGeom>
        </p:spPr>
      </p:pic>
      <p:sp>
        <p:nvSpPr>
          <p:cNvPr id="9" name="8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CuadroTexto"/>
          <p:cNvSpPr txBox="1"/>
          <p:nvPr/>
        </p:nvSpPr>
        <p:spPr>
          <a:xfrm>
            <a:off x="395536" y="769268"/>
            <a:ext cx="8352928"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cristianismo comenzó a asentarse en Hispania (actual España) a finales del siglo II o principios del III d.C., consolidándose durante los siglos III y IV con la organización de los primeros obispados, convirtiéndose en la religión mayoritaria antes de la caída del Imperio Romano.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2497460"/>
            <a:ext cx="8496944" cy="1323439"/>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Primeras evidencias (siglos II-III):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Aunque tradiciones legendarias atribuyen la evangelización al Apóstol Santiago en el siglo I, los primeros documentos históricos sólidos sobre comunidades cristianas organizadas en Hispania datan de mediados del siglo III.</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95536" y="3937620"/>
            <a:ext cx="8424936" cy="163121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Consolidación y oficialidad (siglo IV):</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El Concilio de Elvira (hacia el año 300) refleja una iglesia consolidada con obispos en toda la península. Con el Edicto de Tesalónica (380), el cristianismo católico se convierte en la religión oficial de todo el Imperio Romano, incluyendo Hispania.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Rectángulo"/>
          <p:cNvSpPr/>
          <p:nvPr/>
        </p:nvSpPr>
        <p:spPr>
          <a:xfrm>
            <a:off x="2156257" y="0"/>
            <a:ext cx="4597734" cy="707886"/>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4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España Cristiana </a:t>
            </a:r>
            <a:endParaRPr lang="es-ES" sz="4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80000">
        <p14:vortex dir="r"/>
      </p:transition>
    </mc:Choice>
    <mc:Fallback>
      <p:transition spd="slow" advTm="8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anim calcmode="lin" valueType="num">
                                      <p:cBhvr>
                                        <p:cTn id="8" dur="2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68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par>
                          <p:cTn id="22" fill="hold">
                            <p:stCondLst>
                              <p:cond delay="508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331640" y="121196"/>
            <a:ext cx="6336704" cy="72008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843808" y="1057300"/>
            <a:ext cx="3384376" cy="432048"/>
          </a:xfrm>
          <a:prstGeom prst="rect">
            <a:avLst/>
          </a:prstGeom>
        </p:spPr>
        <p:txBody>
          <a:bodyPr wrap="none" fromWordArt="1">
            <a:prstTxWarp prst="textDeflateBottom">
              <a:avLst>
                <a:gd name="adj" fmla="val 76472"/>
              </a:avLst>
            </a:prstTxWarp>
            <a:scene3d>
              <a:camera prst="orthographicFront"/>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2195736" y="2785492"/>
            <a:ext cx="4104456" cy="576710"/>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no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El Sueño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Georgia" pitchFamily="18" charset="0"/>
              </a:rPr>
              <a:t>   </a:t>
            </a:r>
            <a:endParaRPr lang="es-ES" sz="3600" kern="10" spc="-360" dirty="0">
              <a:ln w="12700">
                <a:noFill/>
                <a:round/>
                <a:headEnd/>
                <a:tailEnd/>
              </a:ln>
              <a:solidFill>
                <a:srgbClr val="FFC000"/>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2339752" y="2137420"/>
            <a:ext cx="4032448" cy="50405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último aliento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2339752" y="1489348"/>
            <a:ext cx="4248472" cy="50405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Ego Rodrigo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2411760" y="3505572"/>
            <a:ext cx="4536504" cy="50405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La Gran Armada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2339752" y="4153644"/>
            <a:ext cx="4320480" cy="50405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Reconquista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10" name="WordArt 6"/>
          <p:cNvSpPr>
            <a:spLocks noChangeArrowheads="1" noChangeShapeType="1" noTextEdit="1"/>
          </p:cNvSpPr>
          <p:nvPr/>
        </p:nvSpPr>
        <p:spPr bwMode="auto">
          <a:xfrm>
            <a:off x="1403648" y="4729708"/>
            <a:ext cx="6120680"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smtClean="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Compositor :  (  </a:t>
            </a:r>
            <a:r>
              <a:rPr lang="es-ES" sz="3600" kern="10" spc="-360" dirty="0" err="1" smtClean="0">
                <a:ln w="12700">
                  <a:noFill/>
                  <a:round/>
                  <a:headEnd/>
                  <a:tailEnd/>
                </a:ln>
                <a:solidFill>
                  <a:srgbClr val="FFC000"/>
                </a:solidFill>
                <a:effectLst>
                  <a:reflection blurRad="6350" stA="60000" endA="900" endPos="58000" dir="5400000" sy="-100000" algn="bl" rotWithShape="0"/>
                </a:effectLst>
                <a:latin typeface="High Tower Text"/>
              </a:rPr>
              <a:t>Nathan</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err="1" smtClean="0">
                <a:ln w="12700">
                  <a:noFill/>
                  <a:round/>
                  <a:headEnd/>
                  <a:tailEnd/>
                </a:ln>
                <a:solidFill>
                  <a:srgbClr val="FFC000"/>
                </a:solidFill>
                <a:effectLst>
                  <a:reflection blurRad="6350" stA="60000" endA="900" endPos="58000" dir="5400000" sy="-100000" algn="bl" rotWithShape="0"/>
                </a:effectLst>
                <a:latin typeface="High Tower Text"/>
              </a:rPr>
              <a:t>Stornetta</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High Tower Text"/>
              </a:rPr>
              <a:t> ) </a:t>
            </a:r>
            <a:r>
              <a:rPr lang="es-ES" sz="3600" kern="10" spc="-360" dirty="0" smtClean="0">
                <a:ln w="12700">
                  <a:noFill/>
                  <a:round/>
                  <a:headEnd/>
                  <a:tailEnd/>
                </a:ln>
                <a:solidFill>
                  <a:srgbClr val="FFC000"/>
                </a:solidFill>
                <a:effectLst>
                  <a:reflection blurRad="6350" stA="60000" endA="900" endPos="58000" dir="5400000" sy="-100000" algn="bl" rotWithShape="0"/>
                </a:effectLst>
                <a:latin typeface="Georgia" pitchFamily="18" charset="0"/>
              </a:rPr>
              <a:t>   </a:t>
            </a:r>
            <a:endParaRPr lang="es-ES" sz="3600" kern="10" spc="-360" dirty="0">
              <a:ln w="12700">
                <a:noFill/>
                <a:round/>
                <a:headEnd/>
                <a:tailEnd/>
              </a:ln>
              <a:solidFill>
                <a:srgbClr val="FFC000"/>
              </a:solidFill>
              <a:effectLst>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3" presetClass="entr" presetSubtype="16"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p:cTn id="13" dur="2000" fill="hold"/>
                                        <p:tgtEl>
                                          <p:spTgt spid="89091"/>
                                        </p:tgtEl>
                                        <p:attrNameLst>
                                          <p:attrName>ppt_w</p:attrName>
                                        </p:attrNameLst>
                                      </p:cBhvr>
                                      <p:tavLst>
                                        <p:tav tm="0">
                                          <p:val>
                                            <p:fltVal val="0"/>
                                          </p:val>
                                        </p:tav>
                                        <p:tav tm="100000">
                                          <p:val>
                                            <p:strVal val="#ppt_w"/>
                                          </p:val>
                                        </p:tav>
                                      </p:tavLst>
                                    </p:anim>
                                    <p:anim calcmode="lin" valueType="num">
                                      <p:cBhvr>
                                        <p:cTn id="14" dur="2000" fill="hold"/>
                                        <p:tgtEl>
                                          <p:spTgt spid="89091"/>
                                        </p:tgtEl>
                                        <p:attrNameLst>
                                          <p:attrName>ppt_h</p:attrName>
                                        </p:attrNameLst>
                                      </p:cBhvr>
                                      <p:tavLst>
                                        <p:tav tm="0">
                                          <p:val>
                                            <p:fltVal val="0"/>
                                          </p:val>
                                        </p:tav>
                                        <p:tav tm="100000">
                                          <p:val>
                                            <p:strVal val="#ppt_h"/>
                                          </p:val>
                                        </p:tav>
                                      </p:tavLst>
                                    </p:anim>
                                  </p:childTnLst>
                                </p:cTn>
                              </p:par>
                            </p:childTnLst>
                          </p:cTn>
                        </p:par>
                        <p:par>
                          <p:cTn id="15" fill="hold">
                            <p:stCondLst>
                              <p:cond delay="4500"/>
                            </p:stCondLst>
                            <p:childTnLst>
                              <p:par>
                                <p:cTn id="16" presetID="23" presetClass="entr" presetSubtype="16" fill="hold" nodeType="afterEffect">
                                  <p:stCondLst>
                                    <p:cond delay="50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ppt_w</p:attrName>
                                        </p:attrNameLst>
                                      </p:cBhvr>
                                      <p:tavLst>
                                        <p:tav tm="0">
                                          <p:val>
                                            <p:fltVal val="0"/>
                                          </p:val>
                                        </p:tav>
                                        <p:tav tm="100000">
                                          <p:val>
                                            <p:strVal val="#ppt_w"/>
                                          </p:val>
                                        </p:tav>
                                      </p:tavLst>
                                    </p:anim>
                                    <p:anim calcmode="lin" valueType="num">
                                      <p:cBhvr>
                                        <p:cTn id="19" dur="2000" fill="hold"/>
                                        <p:tgtEl>
                                          <p:spTgt spid="8"/>
                                        </p:tgtEl>
                                        <p:attrNameLst>
                                          <p:attrName>ppt_h</p:attrName>
                                        </p:attrNameLst>
                                      </p:cBhvr>
                                      <p:tavLst>
                                        <p:tav tm="0">
                                          <p:val>
                                            <p:fltVal val="0"/>
                                          </p:val>
                                        </p:tav>
                                        <p:tav tm="100000">
                                          <p:val>
                                            <p:strVal val="#ppt_h"/>
                                          </p:val>
                                        </p:tav>
                                      </p:tavLst>
                                    </p:anim>
                                  </p:childTnLst>
                                </p:cTn>
                              </p:par>
                            </p:childTnLst>
                          </p:cTn>
                        </p:par>
                        <p:par>
                          <p:cTn id="20" fill="hold">
                            <p:stCondLst>
                              <p:cond delay="7000"/>
                            </p:stCondLst>
                            <p:childTnLst>
                              <p:par>
                                <p:cTn id="21" presetID="23" presetClass="entr" presetSubtype="16" fill="hold" nodeType="afterEffect">
                                  <p:stCondLst>
                                    <p:cond delay="500"/>
                                  </p:stCondLst>
                                  <p:childTnLst>
                                    <p:set>
                                      <p:cBhvr>
                                        <p:cTn id="22" dur="1" fill="hold">
                                          <p:stCondLst>
                                            <p:cond delay="0"/>
                                          </p:stCondLst>
                                        </p:cTn>
                                        <p:tgtEl>
                                          <p:spTgt spid="75787"/>
                                        </p:tgtEl>
                                        <p:attrNameLst>
                                          <p:attrName>style.visibility</p:attrName>
                                        </p:attrNameLst>
                                      </p:cBhvr>
                                      <p:to>
                                        <p:strVal val="visible"/>
                                      </p:to>
                                    </p:set>
                                    <p:anim calcmode="lin" valueType="num">
                                      <p:cBhvr>
                                        <p:cTn id="23" dur="2000" fill="hold"/>
                                        <p:tgtEl>
                                          <p:spTgt spid="75787"/>
                                        </p:tgtEl>
                                        <p:attrNameLst>
                                          <p:attrName>ppt_w</p:attrName>
                                        </p:attrNameLst>
                                      </p:cBhvr>
                                      <p:tavLst>
                                        <p:tav tm="0">
                                          <p:val>
                                            <p:fltVal val="0"/>
                                          </p:val>
                                        </p:tav>
                                        <p:tav tm="100000">
                                          <p:val>
                                            <p:strVal val="#ppt_w"/>
                                          </p:val>
                                        </p:tav>
                                      </p:tavLst>
                                    </p:anim>
                                    <p:anim calcmode="lin" valueType="num">
                                      <p:cBhvr>
                                        <p:cTn id="24" dur="2000" fill="hold"/>
                                        <p:tgtEl>
                                          <p:spTgt spid="75787"/>
                                        </p:tgtEl>
                                        <p:attrNameLst>
                                          <p:attrName>ppt_h</p:attrName>
                                        </p:attrNameLst>
                                      </p:cBhvr>
                                      <p:tavLst>
                                        <p:tav tm="0">
                                          <p:val>
                                            <p:fltVal val="0"/>
                                          </p:val>
                                        </p:tav>
                                        <p:tav tm="100000">
                                          <p:val>
                                            <p:strVal val="#ppt_h"/>
                                          </p:val>
                                        </p:tav>
                                      </p:tavLst>
                                    </p:anim>
                                  </p:childTnLst>
                                </p:cTn>
                              </p:par>
                            </p:childTnLst>
                          </p:cTn>
                        </p:par>
                        <p:par>
                          <p:cTn id="25" fill="hold">
                            <p:stCondLst>
                              <p:cond delay="9500"/>
                            </p:stCondLst>
                            <p:childTnLst>
                              <p:par>
                                <p:cTn id="26" presetID="23" presetClass="entr" presetSubtype="16" fill="hold" nodeType="afterEffect">
                                  <p:stCondLst>
                                    <p:cond delay="500"/>
                                  </p:stCondLst>
                                  <p:childTnLst>
                                    <p:set>
                                      <p:cBhvr>
                                        <p:cTn id="27" dur="1" fill="hold">
                                          <p:stCondLst>
                                            <p:cond delay="0"/>
                                          </p:stCondLst>
                                        </p:cTn>
                                        <p:tgtEl>
                                          <p:spTgt spid="89094"/>
                                        </p:tgtEl>
                                        <p:attrNameLst>
                                          <p:attrName>style.visibility</p:attrName>
                                        </p:attrNameLst>
                                      </p:cBhvr>
                                      <p:to>
                                        <p:strVal val="visible"/>
                                      </p:to>
                                    </p:set>
                                    <p:anim calcmode="lin" valueType="num">
                                      <p:cBhvr>
                                        <p:cTn id="28" dur="2000" fill="hold"/>
                                        <p:tgtEl>
                                          <p:spTgt spid="89094"/>
                                        </p:tgtEl>
                                        <p:attrNameLst>
                                          <p:attrName>ppt_w</p:attrName>
                                        </p:attrNameLst>
                                      </p:cBhvr>
                                      <p:tavLst>
                                        <p:tav tm="0">
                                          <p:val>
                                            <p:fltVal val="0"/>
                                          </p:val>
                                        </p:tav>
                                        <p:tav tm="100000">
                                          <p:val>
                                            <p:strVal val="#ppt_w"/>
                                          </p:val>
                                        </p:tav>
                                      </p:tavLst>
                                    </p:anim>
                                    <p:anim calcmode="lin" valueType="num">
                                      <p:cBhvr>
                                        <p:cTn id="29" dur="2000" fill="hold"/>
                                        <p:tgtEl>
                                          <p:spTgt spid="89094"/>
                                        </p:tgtEl>
                                        <p:attrNameLst>
                                          <p:attrName>ppt_h</p:attrName>
                                        </p:attrNameLst>
                                      </p:cBhvr>
                                      <p:tavLst>
                                        <p:tav tm="0">
                                          <p:val>
                                            <p:fltVal val="0"/>
                                          </p:val>
                                        </p:tav>
                                        <p:tav tm="100000">
                                          <p:val>
                                            <p:strVal val="#ppt_h"/>
                                          </p:val>
                                        </p:tav>
                                      </p:tavLst>
                                    </p:anim>
                                  </p:childTnLst>
                                </p:cTn>
                              </p:par>
                            </p:childTnLst>
                          </p:cTn>
                        </p:par>
                        <p:par>
                          <p:cTn id="30" fill="hold">
                            <p:stCondLst>
                              <p:cond delay="12000"/>
                            </p:stCondLst>
                            <p:childTnLst>
                              <p:par>
                                <p:cTn id="31" presetID="23" presetClass="entr" presetSubtype="16" fill="hold" nodeType="afterEffect">
                                  <p:stCondLst>
                                    <p:cond delay="50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childTnLst>
                                </p:cTn>
                              </p:par>
                            </p:childTnLst>
                          </p:cTn>
                        </p:par>
                        <p:par>
                          <p:cTn id="35" fill="hold">
                            <p:stCondLst>
                              <p:cond delay="14500"/>
                            </p:stCondLst>
                            <p:childTnLst>
                              <p:par>
                                <p:cTn id="36" presetID="23" presetClass="entr" presetSubtype="16" fill="hold" nodeType="afterEffect">
                                  <p:stCondLst>
                                    <p:cond delay="500"/>
                                  </p:stCondLst>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ppt_w</p:attrName>
                                        </p:attrNameLst>
                                      </p:cBhvr>
                                      <p:tavLst>
                                        <p:tav tm="0">
                                          <p:val>
                                            <p:fltVal val="0"/>
                                          </p:val>
                                        </p:tav>
                                        <p:tav tm="100000">
                                          <p:val>
                                            <p:strVal val="#ppt_w"/>
                                          </p:val>
                                        </p:tav>
                                      </p:tavLst>
                                    </p:anim>
                                    <p:anim calcmode="lin" valueType="num">
                                      <p:cBhvr>
                                        <p:cTn id="39" dur="2000" fill="hold"/>
                                        <p:tgtEl>
                                          <p:spTgt spid="9"/>
                                        </p:tgtEl>
                                        <p:attrNameLst>
                                          <p:attrName>ppt_h</p:attrName>
                                        </p:attrNameLst>
                                      </p:cBhvr>
                                      <p:tavLst>
                                        <p:tav tm="0">
                                          <p:val>
                                            <p:fltVal val="0"/>
                                          </p:val>
                                        </p:tav>
                                        <p:tav tm="100000">
                                          <p:val>
                                            <p:strVal val="#ppt_h"/>
                                          </p:val>
                                        </p:tav>
                                      </p:tavLst>
                                    </p:anim>
                                  </p:childTnLst>
                                </p:cTn>
                              </p:par>
                            </p:childTnLst>
                          </p:cTn>
                        </p:par>
                        <p:par>
                          <p:cTn id="40" fill="hold">
                            <p:stCondLst>
                              <p:cond delay="17000"/>
                            </p:stCondLst>
                            <p:childTnLst>
                              <p:par>
                                <p:cTn id="41" presetID="23" presetClass="entr" presetSubtype="16" fill="hold" nodeType="afterEffect">
                                  <p:stCondLst>
                                    <p:cond delay="500"/>
                                  </p:stCondLst>
                                  <p:childTnLst>
                                    <p:set>
                                      <p:cBhvr>
                                        <p:cTn id="42" dur="1" fill="hold">
                                          <p:stCondLst>
                                            <p:cond delay="0"/>
                                          </p:stCondLst>
                                        </p:cTn>
                                        <p:tgtEl>
                                          <p:spTgt spid="10"/>
                                        </p:tgtEl>
                                        <p:attrNameLst>
                                          <p:attrName>style.visibility</p:attrName>
                                        </p:attrNameLst>
                                      </p:cBhvr>
                                      <p:to>
                                        <p:strVal val="visible"/>
                                      </p:to>
                                    </p:set>
                                    <p:anim calcmode="lin" valueType="num">
                                      <p:cBhvr>
                                        <p:cTn id="43" dur="2000" fill="hold"/>
                                        <p:tgtEl>
                                          <p:spTgt spid="10"/>
                                        </p:tgtEl>
                                        <p:attrNameLst>
                                          <p:attrName>ppt_w</p:attrName>
                                        </p:attrNameLst>
                                      </p:cBhvr>
                                      <p:tavLst>
                                        <p:tav tm="0">
                                          <p:val>
                                            <p:fltVal val="0"/>
                                          </p:val>
                                        </p:tav>
                                        <p:tav tm="100000">
                                          <p:val>
                                            <p:strVal val="#ppt_w"/>
                                          </p:val>
                                        </p:tav>
                                      </p:tavLst>
                                    </p:anim>
                                    <p:anim calcmode="lin" valueType="num">
                                      <p:cBhvr>
                                        <p:cTn id="44"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229844283"/>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2611</Words>
  <Application>Microsoft Office PowerPoint</Application>
  <PresentationFormat>Presentación en pantalla (16:10)</PresentationFormat>
  <Paragraphs>81</Paragraphs>
  <Slides>56</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56</vt:i4>
      </vt:variant>
    </vt:vector>
  </HeadingPairs>
  <TitlesOfParts>
    <vt:vector size="66"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2026-03-13T15:15:28Z</dcterms:modified>
</cp:coreProperties>
</file>