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303" r:id="rId3"/>
    <p:sldId id="283" r:id="rId4"/>
    <p:sldId id="281" r:id="rId5"/>
    <p:sldId id="290" r:id="rId6"/>
    <p:sldId id="263" r:id="rId7"/>
    <p:sldId id="289" r:id="rId8"/>
    <p:sldId id="291" r:id="rId9"/>
    <p:sldId id="277" r:id="rId10"/>
    <p:sldId id="256" r:id="rId11"/>
    <p:sldId id="278" r:id="rId12"/>
    <p:sldId id="284" r:id="rId13"/>
    <p:sldId id="275" r:id="rId14"/>
    <p:sldId id="300" r:id="rId15"/>
    <p:sldId id="288" r:id="rId16"/>
    <p:sldId id="286" r:id="rId17"/>
    <p:sldId id="292" r:id="rId18"/>
    <p:sldId id="274" r:id="rId19"/>
    <p:sldId id="302" r:id="rId20"/>
    <p:sldId id="293" r:id="rId21"/>
    <p:sldId id="271" r:id="rId22"/>
    <p:sldId id="294" r:id="rId23"/>
    <p:sldId id="287" r:id="rId24"/>
    <p:sldId id="297" r:id="rId25"/>
    <p:sldId id="272" r:id="rId26"/>
    <p:sldId id="295" r:id="rId27"/>
    <p:sldId id="273" r:id="rId28"/>
    <p:sldId id="298" r:id="rId29"/>
    <p:sldId id="257" r:id="rId30"/>
    <p:sldId id="261" r:id="rId31"/>
    <p:sldId id="299" r:id="rId32"/>
    <p:sldId id="304" r:id="rId33"/>
    <p:sldId id="305" r:id="rId34"/>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7w3kwc6EcaHUxbtekKF5yQ==" hashData="LpIF1qb6/7khjytvWfJF/myV+Q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03" autoAdjust="0"/>
  </p:normalViewPr>
  <p:slideViewPr>
    <p:cSldViewPr>
      <p:cViewPr varScale="1">
        <p:scale>
          <a:sx n="72" d="100"/>
          <a:sy n="72" d="100"/>
        </p:scale>
        <p:origin x="-936" y="-84"/>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3A6252D-622F-41C1-8743-5EE39F7B9F44}" type="datetimeFigureOut">
              <a:rPr lang="es-ES" smtClean="0"/>
              <a:pPr/>
              <a:t>24/04/2015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6A8F17-5B3D-4341-AA98-18DE2D6B5E41}"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416A8F17-5B3D-4341-AA98-18DE2D6B5E41}" type="slidenum">
              <a:rPr lang="es-ES" smtClean="0"/>
              <a:pPr/>
              <a:t>16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C0D8F875-0F93-4431-8FC5-B8E0AC8EE02E}" type="slidenum">
              <a:rPr lang="fr-FR"/>
              <a:pPr/>
              <a:t>‹Nº›</a:t>
            </a:fld>
            <a:endParaRPr lang="fr-FR"/>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576CF100-EA02-4B23-BD70-5F5E2E398346}" type="slidenum">
              <a:rPr lang="fr-FR"/>
              <a:pPr/>
              <a:t>‹Nº›</a:t>
            </a:fld>
            <a:endParaRPr lang="fr-FR"/>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C96BC3DF-32DE-4130-8EF2-E91BC4AE8F89}" type="slidenum">
              <a:rPr lang="fr-FR"/>
              <a:pPr/>
              <a:t>‹Nº›</a:t>
            </a:fld>
            <a:endParaRPr lang="fr-FR"/>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81D18F59-696F-4287-B20F-1A024560792D}" type="slidenum">
              <a:rPr lang="fr-FR"/>
              <a:pPr/>
              <a:t>‹Nº›</a:t>
            </a:fld>
            <a:endParaRPr lang="fr-FR"/>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fr-FR"/>
          </a:p>
        </p:txBody>
      </p:sp>
      <p:sp>
        <p:nvSpPr>
          <p:cNvPr id="8" name="7 Marcador de pie de página"/>
          <p:cNvSpPr>
            <a:spLocks noGrp="1"/>
          </p:cNvSpPr>
          <p:nvPr>
            <p:ph type="ftr" sz="quarter" idx="11"/>
          </p:nvPr>
        </p:nvSpPr>
        <p:spPr/>
        <p:txBody>
          <a:bodyPr/>
          <a:lstStyle>
            <a:lvl1pPr>
              <a:defRPr/>
            </a:lvl1pPr>
          </a:lstStyle>
          <a:p>
            <a:endParaRPr lang="fr-FR"/>
          </a:p>
        </p:txBody>
      </p:sp>
      <p:sp>
        <p:nvSpPr>
          <p:cNvPr id="9" name="8 Marcador de número de diapositiva"/>
          <p:cNvSpPr>
            <a:spLocks noGrp="1"/>
          </p:cNvSpPr>
          <p:nvPr>
            <p:ph type="sldNum" sz="quarter" idx="12"/>
          </p:nvPr>
        </p:nvSpPr>
        <p:spPr/>
        <p:txBody>
          <a:bodyPr/>
          <a:lstStyle>
            <a:lvl1pPr>
              <a:defRPr/>
            </a:lvl1pPr>
          </a:lstStyle>
          <a:p>
            <a:fld id="{CF57BAB7-6C28-4B33-B4F1-C9CE13153C78}" type="slidenum">
              <a:rPr lang="fr-FR"/>
              <a:pPr/>
              <a:t>‹Nº›</a:t>
            </a:fld>
            <a:endParaRPr lang="fr-FR"/>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fr-FR"/>
          </a:p>
        </p:txBody>
      </p:sp>
      <p:sp>
        <p:nvSpPr>
          <p:cNvPr id="4" name="3 Marcador de pie de página"/>
          <p:cNvSpPr>
            <a:spLocks noGrp="1"/>
          </p:cNvSpPr>
          <p:nvPr>
            <p:ph type="ftr" sz="quarter" idx="11"/>
          </p:nvPr>
        </p:nvSpPr>
        <p:spPr/>
        <p:txBody>
          <a:bodyPr/>
          <a:lstStyle>
            <a:lvl1pPr>
              <a:defRPr/>
            </a:lvl1pPr>
          </a:lstStyle>
          <a:p>
            <a:endParaRPr lang="fr-FR"/>
          </a:p>
        </p:txBody>
      </p:sp>
      <p:sp>
        <p:nvSpPr>
          <p:cNvPr id="5" name="4 Marcador de número de diapositiva"/>
          <p:cNvSpPr>
            <a:spLocks noGrp="1"/>
          </p:cNvSpPr>
          <p:nvPr>
            <p:ph type="sldNum" sz="quarter" idx="12"/>
          </p:nvPr>
        </p:nvSpPr>
        <p:spPr/>
        <p:txBody>
          <a:bodyPr/>
          <a:lstStyle>
            <a:lvl1pPr>
              <a:defRPr/>
            </a:lvl1pPr>
          </a:lstStyle>
          <a:p>
            <a:fld id="{FE1467C3-BBC0-4989-AE7F-B96F38ED1EF7}" type="slidenum">
              <a:rPr lang="fr-FR"/>
              <a:pPr/>
              <a:t>‹Nº›</a:t>
            </a:fld>
            <a:endParaRPr lang="fr-FR"/>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fr-FR"/>
          </a:p>
        </p:txBody>
      </p:sp>
      <p:sp>
        <p:nvSpPr>
          <p:cNvPr id="3" name="2 Marcador de pie de página"/>
          <p:cNvSpPr>
            <a:spLocks noGrp="1"/>
          </p:cNvSpPr>
          <p:nvPr>
            <p:ph type="ftr" sz="quarter" idx="11"/>
          </p:nvPr>
        </p:nvSpPr>
        <p:spPr/>
        <p:txBody>
          <a:bodyPr/>
          <a:lstStyle>
            <a:lvl1pPr>
              <a:defRPr/>
            </a:lvl1pPr>
          </a:lstStyle>
          <a:p>
            <a:endParaRPr lang="fr-FR"/>
          </a:p>
        </p:txBody>
      </p:sp>
      <p:sp>
        <p:nvSpPr>
          <p:cNvPr id="4" name="3 Marcador de número de diapositiva"/>
          <p:cNvSpPr>
            <a:spLocks noGrp="1"/>
          </p:cNvSpPr>
          <p:nvPr>
            <p:ph type="sldNum" sz="quarter" idx="12"/>
          </p:nvPr>
        </p:nvSpPr>
        <p:spPr/>
        <p:txBody>
          <a:bodyPr/>
          <a:lstStyle>
            <a:lvl1pPr>
              <a:defRPr/>
            </a:lvl1pPr>
          </a:lstStyle>
          <a:p>
            <a:fld id="{2E4078E4-238E-4F5B-BC02-4419404513E9}" type="slidenum">
              <a:rPr lang="fr-FR"/>
              <a:pPr/>
              <a:t>‹Nº›</a:t>
            </a:fld>
            <a:endParaRPr lang="fr-FR"/>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30E1B04C-2C70-4992-B242-598582D3A80F}" type="slidenum">
              <a:rPr lang="fr-FR"/>
              <a:pPr/>
              <a:t>‹Nº›</a:t>
            </a:fld>
            <a:endParaRPr lang="fr-FR"/>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BDE03BF0-863D-4777-A95A-36EE38801424}" type="slidenum">
              <a:rPr lang="fr-FR"/>
              <a:pPr/>
              <a:t>‹Nº›</a:t>
            </a:fld>
            <a:endParaRPr lang="fr-FR"/>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EFFF57DF-FD2B-4941-91BC-D09A3F491E1D}" type="slidenum">
              <a:rPr lang="fr-FR"/>
              <a:pPr/>
              <a:t>‹Nº›</a:t>
            </a:fld>
            <a:endParaRPr lang="fr-FR"/>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13601DF2-4D54-4503-9C55-BE7E84094530}" type="slidenum">
              <a:rPr lang="fr-FR"/>
              <a:pPr/>
              <a:t>‹Nº›</a:t>
            </a:fld>
            <a:endParaRPr lang="fr-FR"/>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fr-F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7260682-4284-462C-B9BF-6A0AE33B3D7B}" type="slidenum">
              <a:rPr lang="fr-F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masviral.net/fotografias-desnudos/fotografias-desnudos-9/" TargetMode="External"/><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gif"/></Relationships>
</file>

<file path=ppt/slides/_rels/slide32.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http://2.bp.blogspot.com/-F9hsLPJTlzE/TzMstFHmoUI/AAAAAAAACVU/bXneC94aD1w/s1600/0k0289_gif-sicodelicos-13.gif"/>
          <p:cNvPicPr>
            <a:picLocks noChangeAspect="1" noChangeArrowheads="1" noCrop="1"/>
          </p:cNvPicPr>
          <p:nvPr/>
        </p:nvPicPr>
        <p:blipFill>
          <a:blip r:embed="rId4" cstate="print"/>
          <a:srcRect/>
          <a:stretch>
            <a:fillRect/>
          </a:stretch>
        </p:blipFill>
        <p:spPr bwMode="auto">
          <a:xfrm>
            <a:off x="-1271404" y="-1081361"/>
            <a:ext cx="11748060" cy="8902849"/>
          </a:xfrm>
          <a:prstGeom prst="rect">
            <a:avLst/>
          </a:prstGeom>
          <a:noFill/>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683568"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772816"/>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899592" y="692696"/>
            <a:ext cx="7344816" cy="5201424"/>
          </a:xfrm>
          <a:prstGeom prst="rect">
            <a:avLst/>
          </a:prstGeom>
        </p:spPr>
        <p:txBody>
          <a:bodyPr wrap="square">
            <a:spAutoFit/>
          </a:bodyPr>
          <a:lstStyle/>
          <a:p>
            <a:pPr algn="ctr"/>
            <a:r>
              <a:rPr lang="es-ES" sz="166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latin typeface="Playbill" pitchFamily="82" charset="0"/>
              </a:rPr>
              <a:t>ESCULTURAS</a:t>
            </a:r>
          </a:p>
          <a:p>
            <a:pPr algn="ctr"/>
            <a:r>
              <a:rPr lang="es-ES" sz="166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latin typeface="Playbill" pitchFamily="82" charset="0"/>
              </a:rPr>
              <a:t> DE MIEL</a:t>
            </a:r>
            <a:endParaRPr lang="es-ES" sz="16600" b="1"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latin typeface="Playbill" pitchFamily="82" charset="0"/>
            </a:endParaRP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2000">
    <p:dissolve/>
    <p:sndAc>
      <p:stSnd loop="1">
        <p:snd r:embed="rId3" name="gracias a la vid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p:cTn id="7"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17" presetClass="entr" presetSubtype="10" fill="hold" nodeType="after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 calcmode="lin" valueType="num">
                                      <p:cBhvr>
                                        <p:cTn id="12"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3"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F9hsLPJTlzE/TzMstFHmoUI/AAAAAAAACVU/bXneC94aD1w/s1600/0k0289_gif-sicodelicos-13.gif"/>
          <p:cNvPicPr>
            <a:picLocks noChangeAspect="1" noChangeArrowheads="1" noCrop="1"/>
          </p:cNvPicPr>
          <p:nvPr/>
        </p:nvPicPr>
        <p:blipFill>
          <a:blip r:embed="rId2" cstate="print"/>
          <a:srcRect/>
          <a:stretch>
            <a:fillRect/>
          </a:stretch>
        </p:blipFill>
        <p:spPr bwMode="auto">
          <a:xfrm>
            <a:off x="-324544" y="0"/>
            <a:ext cx="3347864" cy="2537060"/>
          </a:xfrm>
          <a:prstGeom prst="rect">
            <a:avLst/>
          </a:prstGeom>
          <a:noFill/>
        </p:spPr>
      </p:pic>
      <p:pic>
        <p:nvPicPr>
          <p:cNvPr id="4" name="Picture 2" descr="http://2.bp.blogspot.com/-NVHokmP4KJY/TzMs37UE1YI/AAAAAAAACVs/y8IlnmCQkq4/s1600/0k0289_gif-sicodelicos-16.gif"/>
          <p:cNvPicPr>
            <a:picLocks noChangeAspect="1" noChangeArrowheads="1" noCrop="1"/>
          </p:cNvPicPr>
          <p:nvPr/>
        </p:nvPicPr>
        <p:blipFill>
          <a:blip r:embed="rId3" cstate="print"/>
          <a:srcRect/>
          <a:stretch>
            <a:fillRect/>
          </a:stretch>
        </p:blipFill>
        <p:spPr bwMode="auto">
          <a:xfrm>
            <a:off x="-1" y="0"/>
            <a:ext cx="9144001" cy="6858000"/>
          </a:xfrm>
          <a:prstGeom prst="rect">
            <a:avLst/>
          </a:prstGeom>
          <a:noFill/>
        </p:spPr>
      </p:pic>
      <p:sp>
        <p:nvSpPr>
          <p:cNvPr id="5" name="4 Rectángulo"/>
          <p:cNvSpPr/>
          <p:nvPr/>
        </p:nvSpPr>
        <p:spPr>
          <a:xfrm>
            <a:off x="1835696" y="1268760"/>
            <a:ext cx="5400600" cy="4401205"/>
          </a:xfrm>
          <a:prstGeom prst="rect">
            <a:avLst/>
          </a:prstGeom>
        </p:spPr>
        <p:txBody>
          <a:bodyPr wrap="square">
            <a:spAutoFit/>
          </a:bodyPr>
          <a:lstStyle/>
          <a:p>
            <a:pPr algn="ctr"/>
            <a:r>
              <a:rPr lang="es-ES" sz="4000" b="1" i="1" dirty="0" smtClean="0">
                <a:solidFill>
                  <a:srgbClr val="FFC000"/>
                </a:solidFill>
                <a:latin typeface="Lucida Fax" pitchFamily="18" charset="0"/>
              </a:rPr>
              <a:t>Estas no son estatuas de oro</a:t>
            </a:r>
            <a:r>
              <a:rPr lang="es-ES" sz="4000" b="1" i="1" dirty="0" smtClean="0">
                <a:solidFill>
                  <a:srgbClr val="FFC000"/>
                </a:solidFill>
                <a:latin typeface="Lucida Fax" pitchFamily="18" charset="0"/>
              </a:rPr>
              <a:t>.</a:t>
            </a:r>
          </a:p>
          <a:p>
            <a:pPr algn="ctr"/>
            <a:endParaRPr lang="es-ES" sz="4000" b="1" i="1" dirty="0" smtClean="0">
              <a:solidFill>
                <a:srgbClr val="FFC000"/>
              </a:solidFill>
              <a:latin typeface="Lucida Fax" pitchFamily="18" charset="0"/>
            </a:endParaRPr>
          </a:p>
          <a:p>
            <a:pPr algn="ctr"/>
            <a:r>
              <a:rPr lang="es-ES" sz="4000" b="1" i="1" dirty="0" smtClean="0">
                <a:solidFill>
                  <a:srgbClr val="FFC000"/>
                </a:solidFill>
                <a:latin typeface="Lucida Fax" pitchFamily="18" charset="0"/>
              </a:rPr>
              <a:t> Él decidió retratar a personas con litros de miel encima</a:t>
            </a:r>
            <a:endParaRPr lang="es-ES" sz="4000" b="1" i="1" dirty="0">
              <a:solidFill>
                <a:srgbClr val="FFC000"/>
              </a:solidFill>
              <a:latin typeface="Lucida Fax" pitchFamily="18" charset="0"/>
            </a:endParaRP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pic>
        <p:nvPicPr>
          <p:cNvPr id="4098" name="Picture 2" descr="C:\Documents and Settings\Dell\Escritorio\DDD.jpg"/>
          <p:cNvPicPr>
            <a:picLocks noChangeAspect="1" noChangeArrowheads="1"/>
          </p:cNvPicPr>
          <p:nvPr/>
        </p:nvPicPr>
        <p:blipFill>
          <a:blip r:embed="rId3" cstate="print"/>
          <a:srcRect r="50231"/>
          <a:stretch>
            <a:fillRect/>
          </a:stretch>
        </p:blipFill>
        <p:spPr bwMode="auto">
          <a:xfrm>
            <a:off x="1331640" y="-535089"/>
            <a:ext cx="6192689" cy="7393089"/>
          </a:xfrm>
          <a:prstGeom prst="rect">
            <a:avLst/>
          </a:prstGeom>
          <a:noFill/>
          <a:effectLst>
            <a:softEdge rad="635000"/>
          </a:effectLst>
        </p:spPr>
      </p:pic>
      <p:pic>
        <p:nvPicPr>
          <p:cNvPr id="4"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2.bp.blogspot.com/-NVHokmP4KJY/TzMs37UE1YI/AAAAAAAACVs/y8IlnmCQkq4/s1600/0k0289_gif-sicodelicos-16.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sp>
        <p:nvSpPr>
          <p:cNvPr id="4" name="3 Rectángulo"/>
          <p:cNvSpPr/>
          <p:nvPr/>
        </p:nvSpPr>
        <p:spPr>
          <a:xfrm>
            <a:off x="3995936" y="3645024"/>
            <a:ext cx="4572000" cy="3139321"/>
          </a:xfrm>
          <a:prstGeom prst="rect">
            <a:avLst/>
          </a:prstGeom>
        </p:spPr>
        <p:txBody>
          <a:bodyPr>
            <a:spAutoFit/>
          </a:bodyPr>
          <a:lstStyle/>
          <a:p>
            <a:r>
              <a:rPr lang="es-ES" b="1" i="1" dirty="0" err="1" smtClean="0">
                <a:solidFill>
                  <a:srgbClr val="FFC000"/>
                </a:solidFill>
              </a:rPr>
              <a:t>Blake</a:t>
            </a:r>
            <a:r>
              <a:rPr lang="es-ES" b="1" i="1" dirty="0" smtClean="0">
                <a:solidFill>
                  <a:srgbClr val="FFC000"/>
                </a:solidFill>
              </a:rPr>
              <a:t> Little es un galardonado fotógrafo de Los Ángeles, conocido por su capacidad de capturar, con una intimidad honesta, la energía y personalidad de sus modelos. Sus habilidades como fotógrafo de retratos, le han dado una gran reputación como uno de los favoritos entre las celebridades, publicaciones internacionales y clientes corporativos.</a:t>
            </a:r>
          </a:p>
          <a:p>
            <a:endParaRPr lang="es-ES" dirty="0">
              <a:solidFill>
                <a:srgbClr val="FFC000"/>
              </a:solidFill>
            </a:endParaRPr>
          </a:p>
        </p:txBody>
      </p:sp>
      <p:pic>
        <p:nvPicPr>
          <p:cNvPr id="5" name="Picture 5" descr="blacke little"/>
          <p:cNvPicPr>
            <a:picLocks noChangeAspect="1" noChangeArrowheads="1"/>
          </p:cNvPicPr>
          <p:nvPr/>
        </p:nvPicPr>
        <p:blipFill>
          <a:blip r:embed="rId3" cstate="print"/>
          <a:srcRect/>
          <a:stretch>
            <a:fillRect/>
          </a:stretch>
        </p:blipFill>
        <p:spPr bwMode="auto">
          <a:xfrm>
            <a:off x="0" y="0"/>
            <a:ext cx="3661561" cy="4536504"/>
          </a:xfrm>
          <a:prstGeom prst="rect">
            <a:avLst/>
          </a:prstGeom>
          <a:noFill/>
          <a:ln w="76200" cmpd="tri">
            <a:noFill/>
            <a:miter lim="800000"/>
            <a:headEnd/>
            <a:tailEnd/>
          </a:ln>
          <a:effectLst>
            <a:softEdge rad="635000"/>
          </a:effectLst>
        </p:spPr>
      </p:pic>
    </p:spTree>
  </p:cSld>
  <p:clrMapOvr>
    <a:masterClrMapping/>
  </p:clrMapOvr>
  <p:transition spd="slow" advTm="2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pic>
        <p:nvPicPr>
          <p:cNvPr id="12291" name="Picture 3" descr="18"/>
          <p:cNvPicPr>
            <a:picLocks noChangeAspect="1" noChangeArrowheads="1"/>
          </p:cNvPicPr>
          <p:nvPr/>
        </p:nvPicPr>
        <p:blipFill>
          <a:blip r:embed="rId3" cstate="print"/>
          <a:srcRect/>
          <a:stretch>
            <a:fillRect/>
          </a:stretch>
        </p:blipFill>
        <p:spPr bwMode="auto">
          <a:xfrm>
            <a:off x="1907704" y="0"/>
            <a:ext cx="5256584" cy="7003776"/>
          </a:xfrm>
          <a:prstGeom prst="rect">
            <a:avLst/>
          </a:prstGeom>
          <a:noFill/>
          <a:ln w="76200" cmpd="tri">
            <a:noFill/>
            <a:miter lim="800000"/>
            <a:headEnd/>
            <a:tailEnd/>
          </a:ln>
          <a:effectLst>
            <a:softEdge rad="317500"/>
          </a:effectLst>
        </p:spPr>
      </p:pic>
      <p:pic>
        <p:nvPicPr>
          <p:cNvPr id="4"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5" name="Picture 1" descr="Impresionantes Fotografías De Modelos Desnudos Empapados En Miel"/>
          <p:cNvPicPr>
            <a:picLocks noChangeAspect="1" noChangeArrowheads="1"/>
          </p:cNvPicPr>
          <p:nvPr/>
        </p:nvPicPr>
        <p:blipFill>
          <a:blip r:embed="rId2" cstate="print"/>
          <a:srcRect l="9236" r="8301"/>
          <a:stretch>
            <a:fillRect/>
          </a:stretch>
        </p:blipFill>
        <p:spPr bwMode="auto">
          <a:xfrm>
            <a:off x="0" y="0"/>
            <a:ext cx="9144000" cy="6858000"/>
          </a:xfrm>
          <a:prstGeom prst="rect">
            <a:avLst/>
          </a:prstGeom>
          <a:noFill/>
        </p:spPr>
      </p:pic>
      <p:sp>
        <p:nvSpPr>
          <p:cNvPr id="614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17457" tIns="17457" rIns="17457" bIns="17457" numCol="1" anchor="ctr" anchorCtr="0" compatLnSpc="1">
            <a:prstTxWarp prst="textNoShape">
              <a:avLst/>
            </a:prstTxWarp>
            <a:spAutoFit/>
          </a:bodyPr>
          <a:lstStyle/>
          <a:p>
            <a:endParaRPr lang="es-ES"/>
          </a:p>
        </p:txBody>
      </p:sp>
      <p:pic>
        <p:nvPicPr>
          <p:cNvPr id="4" name="Picture 2" descr="http://2.bp.blogspot.com/-NVHokmP4KJY/TzMs37UE1YI/AAAAAAAACVs/y8IlnmCQkq4/s1600/0k0289_gif-sicodelicos-16.gif"/>
          <p:cNvPicPr>
            <a:picLocks noChangeAspect="1" noChangeArrowheads="1" noCrop="1"/>
          </p:cNvPicPr>
          <p:nvPr/>
        </p:nvPicPr>
        <p:blipFill>
          <a:blip r:embed="rId3" cstate="print"/>
          <a:srcRect/>
          <a:stretch>
            <a:fillRect/>
          </a:stretch>
        </p:blipFill>
        <p:spPr bwMode="auto">
          <a:xfrm>
            <a:off x="-1"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NVHokmP4KJY/TzMs37UE1YI/AAAAAAAACVs/y8IlnmCQkq4/s1600/0k0289_gif-sicodelicos-16.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sp>
        <p:nvSpPr>
          <p:cNvPr id="2" name="1 Rectángulo"/>
          <p:cNvSpPr/>
          <p:nvPr/>
        </p:nvSpPr>
        <p:spPr>
          <a:xfrm>
            <a:off x="2555776" y="2204864"/>
            <a:ext cx="6048672" cy="4154984"/>
          </a:xfrm>
          <a:prstGeom prst="rect">
            <a:avLst/>
          </a:prstGeom>
        </p:spPr>
        <p:txBody>
          <a:bodyPr wrap="square">
            <a:spAutoFit/>
          </a:bodyPr>
          <a:lstStyle/>
          <a:p>
            <a:r>
              <a:rPr lang="es-ES" sz="2400" dirty="0" smtClean="0">
                <a:solidFill>
                  <a:srgbClr val="FFC000"/>
                </a:solidFill>
              </a:rPr>
              <a:t>Entre otras celebridades, Little ha trabajado con Tom </a:t>
            </a:r>
            <a:r>
              <a:rPr lang="es-ES" sz="2400" dirty="0" err="1" smtClean="0">
                <a:solidFill>
                  <a:srgbClr val="FFC000"/>
                </a:solidFill>
              </a:rPr>
              <a:t>Cruise</a:t>
            </a:r>
            <a:r>
              <a:rPr lang="es-ES" sz="2400" dirty="0" smtClean="0">
                <a:solidFill>
                  <a:srgbClr val="FFC000"/>
                </a:solidFill>
              </a:rPr>
              <a:t>, </a:t>
            </a:r>
            <a:r>
              <a:rPr lang="es-ES" sz="2400" dirty="0" err="1" smtClean="0">
                <a:solidFill>
                  <a:srgbClr val="FFC000"/>
                </a:solidFill>
              </a:rPr>
              <a:t>Julianne</a:t>
            </a:r>
            <a:r>
              <a:rPr lang="es-ES" sz="2400" dirty="0" smtClean="0">
                <a:solidFill>
                  <a:srgbClr val="FFC000"/>
                </a:solidFill>
              </a:rPr>
              <a:t> More, Samuel L. Jackson, </a:t>
            </a:r>
            <a:r>
              <a:rPr lang="es-ES" sz="2400" dirty="0" err="1" smtClean="0">
                <a:solidFill>
                  <a:srgbClr val="FFC000"/>
                </a:solidFill>
              </a:rPr>
              <a:t>Adrien</a:t>
            </a:r>
            <a:r>
              <a:rPr lang="es-ES" sz="2400" dirty="0" smtClean="0">
                <a:solidFill>
                  <a:srgbClr val="FFC000"/>
                </a:solidFill>
              </a:rPr>
              <a:t> </a:t>
            </a:r>
            <a:r>
              <a:rPr lang="es-ES" sz="2400" dirty="0" err="1" smtClean="0">
                <a:solidFill>
                  <a:srgbClr val="FFC000"/>
                </a:solidFill>
              </a:rPr>
              <a:t>Brody</a:t>
            </a:r>
            <a:r>
              <a:rPr lang="es-ES" sz="2400" dirty="0" smtClean="0">
                <a:solidFill>
                  <a:srgbClr val="FFC000"/>
                </a:solidFill>
              </a:rPr>
              <a:t>, Jeff Bridges, Jane Fonda y </a:t>
            </a:r>
            <a:r>
              <a:rPr lang="es-ES" sz="2400" dirty="0" err="1" smtClean="0">
                <a:solidFill>
                  <a:srgbClr val="FFC000"/>
                </a:solidFill>
              </a:rPr>
              <a:t>Gwyneth</a:t>
            </a:r>
            <a:r>
              <a:rPr lang="es-ES" sz="2400" dirty="0" smtClean="0">
                <a:solidFill>
                  <a:srgbClr val="FFC000"/>
                </a:solidFill>
              </a:rPr>
              <a:t> </a:t>
            </a:r>
            <a:r>
              <a:rPr lang="es-ES" sz="2400" dirty="0" err="1" smtClean="0">
                <a:solidFill>
                  <a:srgbClr val="FFC000"/>
                </a:solidFill>
              </a:rPr>
              <a:t>Paltrow</a:t>
            </a:r>
            <a:r>
              <a:rPr lang="es-ES" sz="2400" dirty="0" smtClean="0">
                <a:solidFill>
                  <a:srgbClr val="FFC000"/>
                </a:solidFill>
              </a:rPr>
              <a:t>.</a:t>
            </a:r>
          </a:p>
          <a:p>
            <a:r>
              <a:rPr lang="es-ES" sz="2400" dirty="0" smtClean="0">
                <a:solidFill>
                  <a:srgbClr val="FFC000"/>
                </a:solidFill>
              </a:rPr>
              <a:t>En su último proyecto, </a:t>
            </a:r>
            <a:r>
              <a:rPr lang="es-ES" sz="2400" b="1" i="1" dirty="0" smtClean="0">
                <a:solidFill>
                  <a:srgbClr val="FFC000"/>
                </a:solidFill>
              </a:rPr>
              <a:t>“</a:t>
            </a:r>
            <a:r>
              <a:rPr lang="es-ES" sz="2400" b="1" i="1" dirty="0" err="1" smtClean="0">
                <a:solidFill>
                  <a:srgbClr val="FFC000"/>
                </a:solidFill>
              </a:rPr>
              <a:t>Preservation</a:t>
            </a:r>
            <a:r>
              <a:rPr lang="es-ES" sz="2400" b="1" i="1" dirty="0" smtClean="0">
                <a:solidFill>
                  <a:srgbClr val="FFC000"/>
                </a:solidFill>
              </a:rPr>
              <a:t>”</a:t>
            </a:r>
            <a:r>
              <a:rPr lang="es-ES" sz="2400" dirty="0" smtClean="0">
                <a:solidFill>
                  <a:srgbClr val="FFC000"/>
                </a:solidFill>
              </a:rPr>
              <a:t> (</a:t>
            </a:r>
            <a:r>
              <a:rPr lang="es-ES" sz="2400" i="1" dirty="0" smtClean="0">
                <a:solidFill>
                  <a:srgbClr val="FFC000"/>
                </a:solidFill>
              </a:rPr>
              <a:t>“Conservación”</a:t>
            </a:r>
            <a:r>
              <a:rPr lang="es-ES" sz="2400" dirty="0" smtClean="0">
                <a:solidFill>
                  <a:srgbClr val="FFC000"/>
                </a:solidFill>
              </a:rPr>
              <a:t>), Little </a:t>
            </a:r>
            <a:r>
              <a:rPr lang="es-ES" sz="2400" b="1" dirty="0" smtClean="0">
                <a:solidFill>
                  <a:srgbClr val="FFC000"/>
                </a:solidFill>
              </a:rPr>
              <a:t>ha cubierto a sus modelos en litros y litros de miel</a:t>
            </a:r>
            <a:r>
              <a:rPr lang="es-ES" sz="2400" dirty="0" smtClean="0">
                <a:solidFill>
                  <a:srgbClr val="FFC000"/>
                </a:solidFill>
              </a:rPr>
              <a:t>. El ‘oro líquido’ viscoso, transforma la apariencia de los modelos y hace que se vean como bichos de la </a:t>
            </a:r>
            <a:r>
              <a:rPr lang="es-ES" sz="2400" dirty="0" err="1" smtClean="0">
                <a:solidFill>
                  <a:srgbClr val="FFC000"/>
                </a:solidFill>
              </a:rPr>
              <a:t>antiguedad</a:t>
            </a:r>
            <a:r>
              <a:rPr lang="es-ES" sz="2400" dirty="0" smtClean="0">
                <a:solidFill>
                  <a:srgbClr val="FFC000"/>
                </a:solidFill>
              </a:rPr>
              <a:t> atrapados en ámbar para el resto de la eternidad.</a:t>
            </a:r>
            <a:endParaRPr lang="es-ES" sz="2400" dirty="0">
              <a:solidFill>
                <a:srgbClr val="FFC000"/>
              </a:solidFill>
            </a:endParaRPr>
          </a:p>
        </p:txBody>
      </p:sp>
      <p:pic>
        <p:nvPicPr>
          <p:cNvPr id="3" name="Picture 5" descr="blacke little"/>
          <p:cNvPicPr>
            <a:picLocks noChangeAspect="1" noChangeArrowheads="1"/>
          </p:cNvPicPr>
          <p:nvPr/>
        </p:nvPicPr>
        <p:blipFill>
          <a:blip r:embed="rId3" cstate="print"/>
          <a:srcRect/>
          <a:stretch>
            <a:fillRect/>
          </a:stretch>
        </p:blipFill>
        <p:spPr bwMode="auto">
          <a:xfrm>
            <a:off x="0" y="0"/>
            <a:ext cx="2360818" cy="2924944"/>
          </a:xfrm>
          <a:prstGeom prst="rect">
            <a:avLst/>
          </a:prstGeom>
          <a:noFill/>
          <a:ln w="76200" cmpd="tri">
            <a:noFill/>
            <a:miter lim="800000"/>
            <a:headEnd/>
            <a:tailEnd/>
          </a:ln>
          <a:effectLst>
            <a:softEdge rad="635000"/>
          </a:effectLst>
        </p:spPr>
      </p:pic>
    </p:spTree>
  </p:cSld>
  <p:clrMapOvr>
    <a:masterClrMapping/>
  </p:clrMapOvr>
  <p:transition spd="slow" advTm="4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 name="Picture 2" descr="http://2.bp.blogspot.com/-NVHokmP4KJY/TzMs37UE1YI/AAAAAAAACVs/y8IlnmCQkq4/s1600/0k0289_gif-sicodelicos-16.gif"/>
          <p:cNvPicPr>
            <a:picLocks noChangeAspect="1" noChangeArrowheads="1" noCrop="1"/>
          </p:cNvPicPr>
          <p:nvPr/>
        </p:nvPicPr>
        <p:blipFill>
          <a:blip r:embed="rId3" cstate="print"/>
          <a:srcRect/>
          <a:stretch>
            <a:fillRect/>
          </a:stretch>
        </p:blipFill>
        <p:spPr bwMode="auto">
          <a:xfrm>
            <a:off x="-1"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2.bp.blogspot.com/-NVHokmP4KJY/TzMs37UE1YI/AAAAAAAACVs/y8IlnmCQkq4/s1600/0k0289_gif-sicodelicos-16.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pic>
        <p:nvPicPr>
          <p:cNvPr id="4" name="Picture 5" descr="blacke little"/>
          <p:cNvPicPr>
            <a:picLocks noChangeAspect="1" noChangeArrowheads="1"/>
          </p:cNvPicPr>
          <p:nvPr/>
        </p:nvPicPr>
        <p:blipFill>
          <a:blip r:embed="rId3" cstate="print"/>
          <a:srcRect/>
          <a:stretch>
            <a:fillRect/>
          </a:stretch>
        </p:blipFill>
        <p:spPr bwMode="auto">
          <a:xfrm>
            <a:off x="0" y="0"/>
            <a:ext cx="2360818" cy="2924944"/>
          </a:xfrm>
          <a:prstGeom prst="rect">
            <a:avLst/>
          </a:prstGeom>
          <a:noFill/>
          <a:ln w="76200" cmpd="tri">
            <a:noFill/>
            <a:miter lim="800000"/>
            <a:headEnd/>
            <a:tailEnd/>
          </a:ln>
          <a:effectLst>
            <a:softEdge rad="635000"/>
          </a:effectLst>
        </p:spPr>
      </p:pic>
      <p:sp>
        <p:nvSpPr>
          <p:cNvPr id="3" name="2 Rectángulo"/>
          <p:cNvSpPr/>
          <p:nvPr/>
        </p:nvSpPr>
        <p:spPr>
          <a:xfrm>
            <a:off x="1763688" y="1700808"/>
            <a:ext cx="7110536" cy="4893647"/>
          </a:xfrm>
          <a:prstGeom prst="rect">
            <a:avLst/>
          </a:prstGeom>
        </p:spPr>
        <p:txBody>
          <a:bodyPr wrap="square">
            <a:spAutoFit/>
          </a:bodyPr>
          <a:lstStyle/>
          <a:p>
            <a:r>
              <a:rPr lang="es-ES" sz="2400" i="1" dirty="0" smtClean="0">
                <a:solidFill>
                  <a:srgbClr val="FFC000"/>
                </a:solidFill>
              </a:rPr>
              <a:t>Sin duda es la sesión de fotografías más dulce que he visto.</a:t>
            </a:r>
            <a:endParaRPr lang="es-ES" sz="2400" dirty="0" smtClean="0">
              <a:solidFill>
                <a:srgbClr val="FFC000"/>
              </a:solidFill>
            </a:endParaRPr>
          </a:p>
          <a:p>
            <a:r>
              <a:rPr lang="es-ES" sz="2400" dirty="0" smtClean="0">
                <a:solidFill>
                  <a:srgbClr val="FFC000"/>
                </a:solidFill>
              </a:rPr>
              <a:t>Cuando se trata de la interpretación de algunas de las formas más abstractas del arte, la belleza está en el </a:t>
            </a:r>
            <a:r>
              <a:rPr lang="es-ES" sz="2400" b="1" dirty="0" smtClean="0">
                <a:solidFill>
                  <a:srgbClr val="FFC000"/>
                </a:solidFill>
              </a:rPr>
              <a:t>ojo del que mira</a:t>
            </a:r>
            <a:r>
              <a:rPr lang="es-ES" sz="2400" dirty="0" smtClean="0">
                <a:solidFill>
                  <a:srgbClr val="FFC000"/>
                </a:solidFill>
              </a:rPr>
              <a:t>. Este artista se llama </a:t>
            </a:r>
            <a:r>
              <a:rPr lang="es-ES" sz="2400" dirty="0" err="1" smtClean="0">
                <a:solidFill>
                  <a:srgbClr val="FFC000"/>
                </a:solidFill>
              </a:rPr>
              <a:t>Blake</a:t>
            </a:r>
            <a:r>
              <a:rPr lang="es-ES" sz="2400" dirty="0" smtClean="0">
                <a:solidFill>
                  <a:srgbClr val="FFC000"/>
                </a:solidFill>
              </a:rPr>
              <a:t> Little y vive en Los </a:t>
            </a:r>
            <a:r>
              <a:rPr lang="es-ES" sz="2400" dirty="0" err="1" smtClean="0">
                <a:solidFill>
                  <a:srgbClr val="FFC000"/>
                </a:solidFill>
              </a:rPr>
              <a:t>Angeles</a:t>
            </a:r>
            <a:r>
              <a:rPr lang="es-ES" sz="2400" dirty="0" smtClean="0">
                <a:solidFill>
                  <a:srgbClr val="FFC000"/>
                </a:solidFill>
              </a:rPr>
              <a:t>, EE.UU. Él tuvo la brillante y deliciosa idea de ser original, ocupando un líquido dulce: miel.</a:t>
            </a:r>
          </a:p>
          <a:p>
            <a:r>
              <a:rPr lang="es-ES" sz="2400" dirty="0" smtClean="0">
                <a:solidFill>
                  <a:srgbClr val="FFC000"/>
                </a:solidFill>
              </a:rPr>
              <a:t>Para él no es ajeno trabajar con algunos </a:t>
            </a:r>
            <a:r>
              <a:rPr lang="es-ES" sz="2400" b="1" dirty="0" smtClean="0">
                <a:solidFill>
                  <a:srgbClr val="FFC000"/>
                </a:solidFill>
              </a:rPr>
              <a:t>conceptos muy dulces</a:t>
            </a:r>
            <a:r>
              <a:rPr lang="es-ES" sz="2400" dirty="0" smtClean="0">
                <a:solidFill>
                  <a:srgbClr val="FFC000"/>
                </a:solidFill>
              </a:rPr>
              <a:t> para sus obras de arte. En su último proyecto, Little puso a sus modelos en una situación un tanto pegajosa, cubriéndolos con galones de miel.</a:t>
            </a:r>
            <a:endParaRPr lang="es-ES" sz="2400" dirty="0">
              <a:solidFill>
                <a:srgbClr val="FFC000"/>
              </a:solidFill>
            </a:endParaRPr>
          </a:p>
        </p:txBody>
      </p:sp>
    </p:spTree>
  </p:cSld>
  <p:clrMapOvr>
    <a:masterClrMapping/>
  </p:clrMapOvr>
  <p:transition spd="slow" advTm="4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pic>
        <p:nvPicPr>
          <p:cNvPr id="1026" name="Picture 2" descr="C:\Documents and Settings\Dell\Escritorio\Preservation-Blake-Little-13.jpg"/>
          <p:cNvPicPr>
            <a:picLocks noChangeAspect="1" noChangeArrowheads="1"/>
          </p:cNvPicPr>
          <p:nvPr/>
        </p:nvPicPr>
        <p:blipFill>
          <a:blip r:embed="rId3" cstate="print"/>
          <a:srcRect/>
          <a:stretch>
            <a:fillRect/>
          </a:stretch>
        </p:blipFill>
        <p:spPr bwMode="auto">
          <a:xfrm>
            <a:off x="1582468" y="-387424"/>
            <a:ext cx="5581820" cy="7437314"/>
          </a:xfrm>
          <a:prstGeom prst="rect">
            <a:avLst/>
          </a:prstGeom>
          <a:noFill/>
          <a:effectLst>
            <a:softEdge rad="635000"/>
          </a:effectLst>
        </p:spPr>
      </p:pic>
      <p:pic>
        <p:nvPicPr>
          <p:cNvPr id="3"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2.bp.blogspot.com/-NVHokmP4KJY/TzMs37UE1YI/AAAAAAAACVs/y8IlnmCQkq4/s1600/0k0289_gif-sicodelicos-16.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sp>
        <p:nvSpPr>
          <p:cNvPr id="4" name="3 Rectángulo"/>
          <p:cNvSpPr/>
          <p:nvPr/>
        </p:nvSpPr>
        <p:spPr>
          <a:xfrm>
            <a:off x="2267744" y="1916832"/>
            <a:ext cx="6336704" cy="4524315"/>
          </a:xfrm>
          <a:prstGeom prst="rect">
            <a:avLst/>
          </a:prstGeom>
        </p:spPr>
        <p:txBody>
          <a:bodyPr wrap="square">
            <a:spAutoFit/>
          </a:bodyPr>
          <a:lstStyle/>
          <a:p>
            <a:r>
              <a:rPr lang="es-ES" sz="2400" dirty="0" smtClean="0">
                <a:solidFill>
                  <a:srgbClr val="FFC000"/>
                </a:solidFill>
              </a:rPr>
              <a:t>Mientras que derramaba un cubo de miel sobre la cabeza de alguien, </a:t>
            </a:r>
            <a:r>
              <a:rPr lang="es-ES" sz="2400" b="1" dirty="0" smtClean="0">
                <a:solidFill>
                  <a:srgbClr val="FFC000"/>
                </a:solidFill>
              </a:rPr>
              <a:t>puede sonar un poco extraño</a:t>
            </a:r>
            <a:r>
              <a:rPr lang="es-ES" sz="2400" dirty="0" smtClean="0">
                <a:solidFill>
                  <a:srgbClr val="FFC000"/>
                </a:solidFill>
              </a:rPr>
              <a:t> pero los resultados de su dulce experimento son sencillamente impresionantes.</a:t>
            </a:r>
          </a:p>
          <a:p>
            <a:r>
              <a:rPr lang="es-ES" sz="2400" dirty="0" smtClean="0">
                <a:solidFill>
                  <a:srgbClr val="FFC000"/>
                </a:solidFill>
              </a:rPr>
              <a:t>La saturación de</a:t>
            </a:r>
            <a:r>
              <a:rPr lang="es-ES" sz="2400" b="1" dirty="0" smtClean="0">
                <a:solidFill>
                  <a:srgbClr val="FFC000"/>
                </a:solidFill>
              </a:rPr>
              <a:t> miel transformó</a:t>
            </a:r>
            <a:r>
              <a:rPr lang="es-ES" sz="2400" dirty="0" smtClean="0">
                <a:solidFill>
                  <a:srgbClr val="FFC000"/>
                </a:solidFill>
              </a:rPr>
              <a:t> a sus modelos en hermosas obras de arte, desde un bebé hasta una mujer de 85 años de edad, su propósito para esta serie visual tuvo como fin capturar “la naturaleza escultórica de un cuerpo humano, independientemente de su forma, tamaño o forma”.</a:t>
            </a:r>
            <a:endParaRPr lang="es-ES" sz="2400" dirty="0">
              <a:solidFill>
                <a:srgbClr val="FFC000"/>
              </a:solidFill>
            </a:endParaRPr>
          </a:p>
        </p:txBody>
      </p:sp>
      <p:pic>
        <p:nvPicPr>
          <p:cNvPr id="5" name="Picture 5" descr="blacke little"/>
          <p:cNvPicPr>
            <a:picLocks noChangeAspect="1" noChangeArrowheads="1"/>
          </p:cNvPicPr>
          <p:nvPr/>
        </p:nvPicPr>
        <p:blipFill>
          <a:blip r:embed="rId3" cstate="print"/>
          <a:srcRect/>
          <a:stretch>
            <a:fillRect/>
          </a:stretch>
        </p:blipFill>
        <p:spPr bwMode="auto">
          <a:xfrm>
            <a:off x="0" y="0"/>
            <a:ext cx="2360818" cy="2924944"/>
          </a:xfrm>
          <a:prstGeom prst="rect">
            <a:avLst/>
          </a:prstGeom>
          <a:noFill/>
          <a:ln w="76200" cmpd="tri">
            <a:noFill/>
            <a:miter lim="800000"/>
            <a:headEnd/>
            <a:tailEnd/>
          </a:ln>
          <a:effectLst>
            <a:softEdge rad="635000"/>
          </a:effectLst>
        </p:spPr>
      </p:pic>
    </p:spTree>
  </p:cSld>
  <p:clrMapOvr>
    <a:masterClrMapping/>
  </p:clrMapOvr>
  <p:transition spd="slow" advTm="4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descr="14"/>
          <p:cNvPicPr>
            <a:picLocks noChangeAspect="1" noChangeArrowheads="1"/>
          </p:cNvPicPr>
          <p:nvPr/>
        </p:nvPicPr>
        <p:blipFill>
          <a:blip r:embed="rId2" cstate="print"/>
          <a:srcRect l="20721"/>
          <a:stretch>
            <a:fillRect/>
          </a:stretch>
        </p:blipFill>
        <p:spPr bwMode="auto">
          <a:xfrm>
            <a:off x="-1" y="0"/>
            <a:ext cx="9667049" cy="6858000"/>
          </a:xfrm>
          <a:prstGeom prst="rect">
            <a:avLst/>
          </a:prstGeom>
          <a:noFill/>
          <a:ln w="76200" cmpd="tri">
            <a:noFill/>
            <a:miter lim="800000"/>
            <a:headEnd/>
            <a:tailEnd/>
          </a:ln>
        </p:spPr>
      </p:pic>
      <p:pic>
        <p:nvPicPr>
          <p:cNvPr id="3" name="Picture 2" descr="http://2.bp.blogspot.com/-NVHokmP4KJY/TzMs37UE1YI/AAAAAAAACVs/y8IlnmCQkq4/s1600/0k0289_gif-sicodelicos-16.gif"/>
          <p:cNvPicPr>
            <a:picLocks noChangeAspect="1" noChangeArrowheads="1" noCrop="1"/>
          </p:cNvPicPr>
          <p:nvPr/>
        </p:nvPicPr>
        <p:blipFill>
          <a:blip r:embed="rId3" cstate="print"/>
          <a:srcRect/>
          <a:stretch>
            <a:fillRect/>
          </a:stretch>
        </p:blipFill>
        <p:spPr bwMode="auto">
          <a:xfrm>
            <a:off x="-1"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pic>
        <p:nvPicPr>
          <p:cNvPr id="51202" name="Picture 2" descr="fotografias desnudos">
            <a:hlinkClick r:id="rId3"/>
          </p:cNvPr>
          <p:cNvPicPr>
            <a:picLocks noChangeAspect="1" noChangeArrowheads="1"/>
          </p:cNvPicPr>
          <p:nvPr/>
        </p:nvPicPr>
        <p:blipFill>
          <a:blip r:embed="rId4" cstate="print"/>
          <a:srcRect/>
          <a:stretch>
            <a:fillRect/>
          </a:stretch>
        </p:blipFill>
        <p:spPr bwMode="auto">
          <a:xfrm>
            <a:off x="1547664" y="-387424"/>
            <a:ext cx="5786256" cy="7704856"/>
          </a:xfrm>
          <a:prstGeom prst="rect">
            <a:avLst/>
          </a:prstGeom>
          <a:noFill/>
          <a:effectLst>
            <a:softEdge rad="635000"/>
          </a:effectLst>
        </p:spPr>
      </p:pic>
      <p:pic>
        <p:nvPicPr>
          <p:cNvPr id="4"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NVHokmP4KJY/TzMs37UE1YI/AAAAAAAACVs/y8IlnmCQkq4/s1600/0k0289_gif-sicodelicos-16.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pic>
        <p:nvPicPr>
          <p:cNvPr id="3" name="Picture 2" descr="Preservation-Blake-Little-1"/>
          <p:cNvPicPr>
            <a:picLocks noChangeAspect="1" noChangeArrowheads="1"/>
          </p:cNvPicPr>
          <p:nvPr/>
        </p:nvPicPr>
        <p:blipFill>
          <a:blip r:embed="rId3" cstate="print"/>
          <a:srcRect/>
          <a:stretch>
            <a:fillRect/>
          </a:stretch>
        </p:blipFill>
        <p:spPr bwMode="auto">
          <a:xfrm>
            <a:off x="179512" y="-171400"/>
            <a:ext cx="5213645" cy="7325840"/>
          </a:xfrm>
          <a:prstGeom prst="rect">
            <a:avLst/>
          </a:prstGeom>
          <a:noFill/>
          <a:effectLst>
            <a:softEdge rad="635000"/>
          </a:effectLst>
        </p:spPr>
      </p:pic>
      <p:sp>
        <p:nvSpPr>
          <p:cNvPr id="2" name="1 Rectángulo"/>
          <p:cNvSpPr/>
          <p:nvPr/>
        </p:nvSpPr>
        <p:spPr>
          <a:xfrm>
            <a:off x="5220072" y="3645024"/>
            <a:ext cx="3438128" cy="2308324"/>
          </a:xfrm>
          <a:prstGeom prst="rect">
            <a:avLst/>
          </a:prstGeom>
        </p:spPr>
        <p:txBody>
          <a:bodyPr wrap="square">
            <a:spAutoFit/>
          </a:bodyPr>
          <a:lstStyle/>
          <a:p>
            <a:pPr algn="ctr"/>
            <a:r>
              <a:rPr lang="es-ES" sz="2400" b="1" i="1" dirty="0" smtClean="0">
                <a:solidFill>
                  <a:srgbClr val="FFC000"/>
                </a:solidFill>
              </a:rPr>
              <a:t>Y el nombre elegido para esta sesión de fotos fue “Preservar”, y viendo a los modelos, no es difícil ver el por qué</a:t>
            </a:r>
            <a:endParaRPr lang="es-ES" sz="2400" b="1" i="1" dirty="0">
              <a:solidFill>
                <a:srgbClr val="FFC000"/>
              </a:solidFill>
            </a:endParaRPr>
          </a:p>
        </p:txBody>
      </p:sp>
    </p:spTree>
  </p:cSld>
  <p:clrMapOvr>
    <a:masterClrMapping/>
  </p:clrMapOvr>
  <p:transition spd="slow" advTm="1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pic>
        <p:nvPicPr>
          <p:cNvPr id="9218" name="Picture 2" descr="Preservation-Blake-Little-14"/>
          <p:cNvPicPr>
            <a:picLocks noChangeAspect="1" noChangeArrowheads="1"/>
          </p:cNvPicPr>
          <p:nvPr/>
        </p:nvPicPr>
        <p:blipFill>
          <a:blip r:embed="rId3" cstate="print"/>
          <a:srcRect/>
          <a:stretch>
            <a:fillRect/>
          </a:stretch>
        </p:blipFill>
        <p:spPr bwMode="auto">
          <a:xfrm>
            <a:off x="1763688" y="-387424"/>
            <a:ext cx="5566441" cy="7416824"/>
          </a:xfrm>
          <a:prstGeom prst="rect">
            <a:avLst/>
          </a:prstGeom>
          <a:noFill/>
          <a:effectLst>
            <a:softEdge rad="635000"/>
          </a:effectLst>
        </p:spPr>
      </p:pic>
      <p:pic>
        <p:nvPicPr>
          <p:cNvPr id="4"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NVHokmP4KJY/TzMs37UE1YI/AAAAAAAACVs/y8IlnmCQkq4/s1600/0k0289_gif-sicodelicos-16.gif"/>
          <p:cNvPicPr>
            <a:picLocks noChangeAspect="1" noChangeArrowheads="1" noCrop="1"/>
          </p:cNvPicPr>
          <p:nvPr/>
        </p:nvPicPr>
        <p:blipFill>
          <a:blip r:embed="rId3" cstate="print"/>
          <a:srcRect/>
          <a:stretch>
            <a:fillRect/>
          </a:stretch>
        </p:blipFill>
        <p:spPr bwMode="auto">
          <a:xfrm>
            <a:off x="-1" y="0"/>
            <a:ext cx="9144001" cy="6858000"/>
          </a:xfrm>
          <a:prstGeom prst="rect">
            <a:avLst/>
          </a:prstGeom>
          <a:noFill/>
        </p:spPr>
      </p:pic>
      <p:sp>
        <p:nvSpPr>
          <p:cNvPr id="2" name="1 Rectángulo"/>
          <p:cNvSpPr/>
          <p:nvPr/>
        </p:nvSpPr>
        <p:spPr>
          <a:xfrm>
            <a:off x="5292080" y="3861048"/>
            <a:ext cx="3366120" cy="1569660"/>
          </a:xfrm>
          <a:prstGeom prst="rect">
            <a:avLst/>
          </a:prstGeom>
        </p:spPr>
        <p:txBody>
          <a:bodyPr wrap="square">
            <a:spAutoFit/>
          </a:bodyPr>
          <a:lstStyle/>
          <a:p>
            <a:pPr algn="ctr"/>
            <a:r>
              <a:rPr lang="es-ES" sz="2400" b="1" i="1" dirty="0" smtClean="0">
                <a:solidFill>
                  <a:srgbClr val="FFC000"/>
                </a:solidFill>
              </a:rPr>
              <a:t>Los modelos de Little son de diferentes edades y tipos de cuerpo.</a:t>
            </a:r>
            <a:endParaRPr lang="es-ES" sz="2400" b="1" i="1" dirty="0">
              <a:solidFill>
                <a:srgbClr val="FFC000"/>
              </a:solidFill>
            </a:endParaRPr>
          </a:p>
        </p:txBody>
      </p:sp>
      <p:pic>
        <p:nvPicPr>
          <p:cNvPr id="3" name="Picture 2" descr="23"/>
          <p:cNvPicPr>
            <a:picLocks noChangeAspect="1" noChangeArrowheads="1"/>
          </p:cNvPicPr>
          <p:nvPr/>
        </p:nvPicPr>
        <p:blipFill>
          <a:blip r:embed="rId4" cstate="print"/>
          <a:srcRect/>
          <a:stretch>
            <a:fillRect/>
          </a:stretch>
        </p:blipFill>
        <p:spPr bwMode="auto">
          <a:xfrm>
            <a:off x="-180528" y="0"/>
            <a:ext cx="5145192" cy="6858000"/>
          </a:xfrm>
          <a:prstGeom prst="rect">
            <a:avLst/>
          </a:prstGeom>
          <a:noFill/>
          <a:ln w="76200" cmpd="tri">
            <a:noFill/>
            <a:miter lim="800000"/>
            <a:headEnd/>
            <a:tailEnd/>
          </a:ln>
          <a:effectLst>
            <a:softEdge rad="635000"/>
          </a:effectLst>
        </p:spPr>
      </p:pic>
    </p:spTree>
  </p:cSld>
  <p:clrMapOvr>
    <a:masterClrMapping/>
  </p:clrMapOvr>
  <p:transition spd="slow" advTm="1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4" name="Picture 2" descr="http://2.bp.blogspot.com/-NVHokmP4KJY/TzMs37UE1YI/AAAAAAAACVs/y8IlnmCQkq4/s1600/0k0289_gif-sicodelicos-16.gif"/>
          <p:cNvPicPr>
            <a:picLocks noChangeAspect="1" noChangeArrowheads="1" noCrop="1"/>
          </p:cNvPicPr>
          <p:nvPr/>
        </p:nvPicPr>
        <p:blipFill>
          <a:blip r:embed="rId3" cstate="print"/>
          <a:srcRect/>
          <a:stretch>
            <a:fillRect/>
          </a:stretch>
        </p:blipFill>
        <p:spPr bwMode="auto">
          <a:xfrm>
            <a:off x="-1"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sp>
        <p:nvSpPr>
          <p:cNvPr id="17410" name="Rectangle 2" descr="4"/>
          <p:cNvSpPr>
            <a:spLocks noChangeArrowheads="1"/>
          </p:cNvSpPr>
          <p:nvPr/>
        </p:nvSpPr>
        <p:spPr bwMode="auto">
          <a:xfrm>
            <a:off x="1763688" y="-243408"/>
            <a:ext cx="5040560" cy="7101408"/>
          </a:xfrm>
          <a:prstGeom prst="rect">
            <a:avLst/>
          </a:prstGeom>
          <a:blipFill dpi="0" rotWithShape="1">
            <a:blip r:embed="rId3" cstate="print"/>
            <a:srcRect/>
            <a:stretch>
              <a:fillRect/>
            </a:stretch>
          </a:blipFill>
          <a:ln w="76200" cmpd="tri">
            <a:noFill/>
            <a:miter lim="800000"/>
            <a:headEnd/>
            <a:tailEnd/>
          </a:ln>
          <a:effectLst>
            <a:softEdge rad="635000"/>
          </a:effectLst>
        </p:spPr>
        <p:txBody>
          <a:bodyPr wrap="none" anchor="ctr"/>
          <a:lstStyle/>
          <a:p>
            <a:endParaRPr lang="es-ES"/>
          </a:p>
        </p:txBody>
      </p:sp>
      <p:pic>
        <p:nvPicPr>
          <p:cNvPr id="4"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NVHokmP4KJY/TzMs37UE1YI/AAAAAAAACVs/y8IlnmCQkq4/s1600/0k0289_gif-sicodelicos-16.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sp>
        <p:nvSpPr>
          <p:cNvPr id="2" name="1 Rectángulo"/>
          <p:cNvSpPr/>
          <p:nvPr/>
        </p:nvSpPr>
        <p:spPr>
          <a:xfrm>
            <a:off x="5129808" y="3717032"/>
            <a:ext cx="4014192" cy="2308324"/>
          </a:xfrm>
          <a:prstGeom prst="rect">
            <a:avLst/>
          </a:prstGeom>
        </p:spPr>
        <p:txBody>
          <a:bodyPr wrap="square">
            <a:spAutoFit/>
          </a:bodyPr>
          <a:lstStyle/>
          <a:p>
            <a:r>
              <a:rPr lang="es-ES" sz="2400" b="1" i="1" dirty="0" smtClean="0">
                <a:solidFill>
                  <a:srgbClr val="FFC000"/>
                </a:solidFill>
              </a:rPr>
              <a:t>Según el fotógrafo, su objetivo era retratar la naturaleza escultural de un cuerpo humano, independientemente de su forma o tamaño.</a:t>
            </a:r>
            <a:endParaRPr lang="es-ES" sz="2400" b="1" i="1" dirty="0">
              <a:solidFill>
                <a:srgbClr val="FFC000"/>
              </a:solidFill>
            </a:endParaRPr>
          </a:p>
        </p:txBody>
      </p:sp>
      <p:sp>
        <p:nvSpPr>
          <p:cNvPr id="3" name="Rectangle 4" descr="2"/>
          <p:cNvSpPr>
            <a:spLocks noChangeArrowheads="1"/>
          </p:cNvSpPr>
          <p:nvPr/>
        </p:nvSpPr>
        <p:spPr bwMode="auto">
          <a:xfrm>
            <a:off x="0" y="0"/>
            <a:ext cx="5256584" cy="7245424"/>
          </a:xfrm>
          <a:prstGeom prst="rect">
            <a:avLst/>
          </a:prstGeom>
          <a:blipFill dpi="0" rotWithShape="1">
            <a:blip r:embed="rId3" cstate="print"/>
            <a:srcRect/>
            <a:stretch>
              <a:fillRect/>
            </a:stretch>
          </a:blipFill>
          <a:ln w="76200" cmpd="tri">
            <a:noFill/>
            <a:miter lim="800000"/>
            <a:headEnd/>
            <a:tailEnd/>
          </a:ln>
          <a:effectLst>
            <a:softEdge rad="635000"/>
          </a:effectLst>
        </p:spPr>
        <p:txBody>
          <a:bodyPr wrap="none" anchor="ctr"/>
          <a:lstStyle/>
          <a:p>
            <a:endParaRPr lang="es-ES"/>
          </a:p>
        </p:txBody>
      </p:sp>
    </p:spTree>
  </p:cSld>
  <p:clrMapOvr>
    <a:masterClrMapping/>
  </p:clrMapOvr>
  <p:transition spd="slow"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sp>
        <p:nvSpPr>
          <p:cNvPr id="17411" name="Rectangle 3" descr="5"/>
          <p:cNvSpPr>
            <a:spLocks noChangeArrowheads="1"/>
          </p:cNvSpPr>
          <p:nvPr/>
        </p:nvSpPr>
        <p:spPr bwMode="auto">
          <a:xfrm>
            <a:off x="1835696" y="-603448"/>
            <a:ext cx="4896544" cy="7920880"/>
          </a:xfrm>
          <a:prstGeom prst="rect">
            <a:avLst/>
          </a:prstGeom>
          <a:blipFill dpi="0" rotWithShape="1">
            <a:blip r:embed="rId3" cstate="print"/>
            <a:srcRect/>
            <a:stretch>
              <a:fillRect/>
            </a:stretch>
          </a:blipFill>
          <a:ln w="76200" cmpd="tri">
            <a:noFill/>
            <a:miter lim="800000"/>
            <a:headEnd/>
            <a:tailEnd/>
          </a:ln>
          <a:effectLst>
            <a:softEdge rad="635000"/>
          </a:effectLst>
        </p:spPr>
        <p:txBody>
          <a:bodyPr wrap="none" anchor="ctr"/>
          <a:lstStyle/>
          <a:p>
            <a:endParaRPr lang="es-ES"/>
          </a:p>
        </p:txBody>
      </p:sp>
      <p:pic>
        <p:nvPicPr>
          <p:cNvPr id="4"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NVHokmP4KJY/TzMs37UE1YI/AAAAAAAACVs/y8IlnmCQkq4/s1600/0k0289_gif-sicodelicos-16.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sp>
        <p:nvSpPr>
          <p:cNvPr id="2" name="1 Rectángulo"/>
          <p:cNvSpPr/>
          <p:nvPr/>
        </p:nvSpPr>
        <p:spPr>
          <a:xfrm>
            <a:off x="5220072" y="3717032"/>
            <a:ext cx="3222104" cy="1938992"/>
          </a:xfrm>
          <a:prstGeom prst="rect">
            <a:avLst/>
          </a:prstGeom>
        </p:spPr>
        <p:txBody>
          <a:bodyPr wrap="square">
            <a:spAutoFit/>
          </a:bodyPr>
          <a:lstStyle/>
          <a:p>
            <a:r>
              <a:rPr lang="es-ES" sz="2400" b="1" i="1" dirty="0" smtClean="0">
                <a:solidFill>
                  <a:srgbClr val="FFC000"/>
                </a:solidFill>
              </a:rPr>
              <a:t>De alguna manera, recuerdan a las estatuas clásicas de la antigua Roma y Grecia.</a:t>
            </a:r>
            <a:endParaRPr lang="es-ES" sz="2400" b="1" i="1" dirty="0">
              <a:solidFill>
                <a:srgbClr val="FFC000"/>
              </a:solidFill>
            </a:endParaRPr>
          </a:p>
        </p:txBody>
      </p:sp>
      <p:sp>
        <p:nvSpPr>
          <p:cNvPr id="3" name="Rectangle 3" descr="15"/>
          <p:cNvSpPr>
            <a:spLocks noChangeArrowheads="1"/>
          </p:cNvSpPr>
          <p:nvPr/>
        </p:nvSpPr>
        <p:spPr bwMode="auto">
          <a:xfrm>
            <a:off x="0" y="-315416"/>
            <a:ext cx="5076056" cy="7173416"/>
          </a:xfrm>
          <a:prstGeom prst="rect">
            <a:avLst/>
          </a:prstGeom>
          <a:blipFill dpi="0" rotWithShape="1">
            <a:blip r:embed="rId3" cstate="print"/>
            <a:srcRect/>
            <a:stretch>
              <a:fillRect/>
            </a:stretch>
          </a:blipFill>
          <a:ln w="76200" cmpd="tri">
            <a:noFill/>
            <a:miter lim="800000"/>
            <a:headEnd/>
            <a:tailEnd/>
          </a:ln>
          <a:effectLst>
            <a:softEdge rad="635000"/>
          </a:effectLst>
        </p:spPr>
        <p:txBody>
          <a:bodyPr wrap="none" anchor="ctr"/>
          <a:lstStyle/>
          <a:p>
            <a:endParaRPr lang="es-ES"/>
          </a:p>
        </p:txBody>
      </p:sp>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pic>
        <p:nvPicPr>
          <p:cNvPr id="4" name="Picture 2" descr="Preservation-Blake-Little-8"/>
          <p:cNvPicPr>
            <a:picLocks noChangeAspect="1" noChangeArrowheads="1"/>
          </p:cNvPicPr>
          <p:nvPr/>
        </p:nvPicPr>
        <p:blipFill>
          <a:blip r:embed="rId3" cstate="print"/>
          <a:srcRect/>
          <a:stretch>
            <a:fillRect/>
          </a:stretch>
        </p:blipFill>
        <p:spPr bwMode="auto">
          <a:xfrm>
            <a:off x="1619672" y="-891480"/>
            <a:ext cx="6048672" cy="8067667"/>
          </a:xfrm>
          <a:prstGeom prst="rect">
            <a:avLst/>
          </a:prstGeom>
          <a:noFill/>
          <a:effectLst>
            <a:softEdge rad="635000"/>
          </a:effectLst>
        </p:spPr>
      </p:pic>
      <p:pic>
        <p:nvPicPr>
          <p:cNvPr id="6"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par>
                          <p:cTn id="8" fill="hold">
                            <p:stCondLst>
                              <p:cond delay="2000"/>
                            </p:stCondLst>
                            <p:childTnLst>
                              <p:par>
                                <p:cTn id="9" presetID="9" presetClass="emph" presetSubtype="0" nodeType="afterEffect">
                                  <p:stCondLst>
                                    <p:cond delay="0"/>
                                  </p:stCondLst>
                                  <p:childTnLst>
                                    <p:set>
                                      <p:cBhvr rctx="PPT">
                                        <p:cTn id="10" dur="indefinite"/>
                                        <p:tgtEl>
                                          <p:spTgt spid="5"/>
                                        </p:tgtEl>
                                        <p:attrNameLst>
                                          <p:attrName>style.opacity</p:attrName>
                                        </p:attrNameLst>
                                      </p:cBhvr>
                                      <p:to>
                                        <p:strVal val="0.25"/>
                                      </p:to>
                                    </p:set>
                                    <p:animEffect filter="image" prLst="opacity: 0.25">
                                      <p:cBhvr rctx="IE">
                                        <p:cTn id="11" dur="indefinite"/>
                                        <p:tgtEl>
                                          <p:spTgt spid="5"/>
                                        </p:tgtEl>
                                      </p:cBhvr>
                                    </p:animEffect>
                                  </p:childTnLst>
                                </p:cTn>
                              </p:par>
                            </p:childTnLst>
                          </p:cTn>
                        </p:par>
                        <p:par>
                          <p:cTn id="12" fill="hold">
                            <p:stCondLst>
                              <p:cond delay="2000"/>
                            </p:stCondLst>
                            <p:childTnLst>
                              <p:par>
                                <p:cTn id="13" presetID="6" presetClass="exit" presetSubtype="32" fill="hold" nodeType="afterEffect">
                                  <p:stCondLst>
                                    <p:cond delay="0"/>
                                  </p:stCondLst>
                                  <p:childTnLst>
                                    <p:animEffect transition="out" filter="circle(out)">
                                      <p:cBhvr>
                                        <p:cTn id="14" dur="5000"/>
                                        <p:tgtEl>
                                          <p:spTgt spid="6"/>
                                        </p:tgtEl>
                                      </p:cBhvr>
                                    </p:animEffect>
                                    <p:set>
                                      <p:cBhvr>
                                        <p:cTn id="15"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NVHokmP4KJY/TzMs37UE1YI/AAAAAAAACVs/y8IlnmCQkq4/s1600/0k0289_gif-sicodelicos-16.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sp>
        <p:nvSpPr>
          <p:cNvPr id="2" name="1 Rectángulo"/>
          <p:cNvSpPr/>
          <p:nvPr/>
        </p:nvSpPr>
        <p:spPr>
          <a:xfrm>
            <a:off x="4499992" y="4005064"/>
            <a:ext cx="4230216" cy="1938992"/>
          </a:xfrm>
          <a:prstGeom prst="rect">
            <a:avLst/>
          </a:prstGeom>
        </p:spPr>
        <p:txBody>
          <a:bodyPr wrap="square">
            <a:spAutoFit/>
          </a:bodyPr>
          <a:lstStyle/>
          <a:p>
            <a:r>
              <a:rPr lang="es-ES" sz="2400" b="1" i="1" dirty="0" smtClean="0">
                <a:solidFill>
                  <a:srgbClr val="FFC000"/>
                </a:solidFill>
              </a:rPr>
              <a:t>Little dice que un efecto específico de la miel es que “difunde las cualidades personales y hace al sujeto irreconocible”.</a:t>
            </a:r>
            <a:endParaRPr lang="es-ES" sz="2400" b="1" i="1" dirty="0">
              <a:solidFill>
                <a:srgbClr val="FFC000"/>
              </a:solidFill>
            </a:endParaRPr>
          </a:p>
        </p:txBody>
      </p:sp>
      <p:sp>
        <p:nvSpPr>
          <p:cNvPr id="3" name="Rectangle 7" descr="11"/>
          <p:cNvSpPr>
            <a:spLocks noChangeArrowheads="1"/>
          </p:cNvSpPr>
          <p:nvPr/>
        </p:nvSpPr>
        <p:spPr bwMode="auto">
          <a:xfrm>
            <a:off x="0" y="-54768"/>
            <a:ext cx="4824536" cy="6912768"/>
          </a:xfrm>
          <a:prstGeom prst="rect">
            <a:avLst/>
          </a:prstGeom>
          <a:blipFill dpi="0" rotWithShape="1">
            <a:blip r:embed="rId3" cstate="print"/>
            <a:srcRect/>
            <a:stretch>
              <a:fillRect/>
            </a:stretch>
          </a:blipFill>
          <a:ln w="76200" cmpd="tri">
            <a:noFill/>
            <a:miter lim="800000"/>
            <a:headEnd/>
            <a:tailEnd/>
          </a:ln>
          <a:effectLst>
            <a:softEdge rad="635000"/>
          </a:effectLst>
        </p:spPr>
        <p:txBody>
          <a:bodyPr wrap="none" anchor="ctr"/>
          <a:lstStyle/>
          <a:p>
            <a:endParaRPr lang="es-ES"/>
          </a:p>
        </p:txBody>
      </p:sp>
    </p:spTree>
  </p:cSld>
  <p:clrMapOvr>
    <a:masterClrMapping/>
  </p:clrMapOvr>
  <p:transition spd="slow"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sp>
        <p:nvSpPr>
          <p:cNvPr id="18435" name="Rectangle 3" descr="7"/>
          <p:cNvSpPr>
            <a:spLocks noChangeArrowheads="1"/>
          </p:cNvSpPr>
          <p:nvPr/>
        </p:nvSpPr>
        <p:spPr bwMode="auto">
          <a:xfrm>
            <a:off x="1187624" y="0"/>
            <a:ext cx="6336704" cy="7245424"/>
          </a:xfrm>
          <a:prstGeom prst="rect">
            <a:avLst/>
          </a:prstGeom>
          <a:blipFill dpi="0" rotWithShape="1">
            <a:blip r:embed="rId3" cstate="print"/>
            <a:srcRect/>
            <a:stretch>
              <a:fillRect/>
            </a:stretch>
          </a:blipFill>
          <a:ln w="76200" cmpd="tri">
            <a:noFill/>
            <a:miter lim="800000"/>
            <a:headEnd/>
            <a:tailEnd/>
          </a:ln>
          <a:effectLst>
            <a:softEdge rad="635000"/>
          </a:effectLst>
        </p:spPr>
        <p:txBody>
          <a:bodyPr wrap="none" anchor="ctr"/>
          <a:lstStyle/>
          <a:p>
            <a:endParaRPr lang="es-ES"/>
          </a:p>
        </p:txBody>
      </p:sp>
      <p:pic>
        <p:nvPicPr>
          <p:cNvPr id="4"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NVHokmP4KJY/TzMs37UE1YI/AAAAAAAACVs/y8IlnmCQkq4/s1600/0k0289_gif-sicodelicos-16.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sp>
        <p:nvSpPr>
          <p:cNvPr id="2" name="1 Rectángulo"/>
          <p:cNvSpPr/>
          <p:nvPr/>
        </p:nvSpPr>
        <p:spPr>
          <a:xfrm>
            <a:off x="5364088" y="4581128"/>
            <a:ext cx="3366120" cy="1569660"/>
          </a:xfrm>
          <a:prstGeom prst="rect">
            <a:avLst/>
          </a:prstGeom>
        </p:spPr>
        <p:txBody>
          <a:bodyPr wrap="square">
            <a:spAutoFit/>
          </a:bodyPr>
          <a:lstStyle/>
          <a:p>
            <a:r>
              <a:rPr lang="es-ES" sz="2400" b="1" i="1" dirty="0" smtClean="0">
                <a:solidFill>
                  <a:srgbClr val="FFC000"/>
                </a:solidFill>
              </a:rPr>
              <a:t>Son como enormes figuras de mármol, congeladas en el tiempo y el espacio</a:t>
            </a:r>
            <a:r>
              <a:rPr lang="es-ES" sz="2400" b="1" i="1" dirty="0" smtClean="0"/>
              <a:t>.</a:t>
            </a:r>
            <a:endParaRPr lang="es-ES" sz="2400" b="1" i="1" dirty="0"/>
          </a:p>
        </p:txBody>
      </p:sp>
      <p:pic>
        <p:nvPicPr>
          <p:cNvPr id="3" name="Picture 2" descr="8"/>
          <p:cNvPicPr>
            <a:picLocks noChangeAspect="1" noChangeArrowheads="1"/>
          </p:cNvPicPr>
          <p:nvPr/>
        </p:nvPicPr>
        <p:blipFill>
          <a:blip r:embed="rId3" cstate="print"/>
          <a:srcRect/>
          <a:stretch>
            <a:fillRect/>
          </a:stretch>
        </p:blipFill>
        <p:spPr bwMode="auto">
          <a:xfrm>
            <a:off x="0" y="0"/>
            <a:ext cx="5275385" cy="6858000"/>
          </a:xfrm>
          <a:prstGeom prst="rect">
            <a:avLst/>
          </a:prstGeom>
          <a:noFill/>
          <a:ln w="76200" cmpd="tri">
            <a:noFill/>
            <a:miter lim="800000"/>
            <a:headEnd/>
            <a:tailEnd/>
          </a:ln>
          <a:effectLst>
            <a:softEdge rad="635000"/>
          </a:effectLst>
        </p:spPr>
      </p:pic>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sp>
        <p:nvSpPr>
          <p:cNvPr id="19458" name="Rectangle 2" descr="9"/>
          <p:cNvSpPr>
            <a:spLocks noChangeArrowheads="1"/>
          </p:cNvSpPr>
          <p:nvPr/>
        </p:nvSpPr>
        <p:spPr bwMode="auto">
          <a:xfrm>
            <a:off x="1547664" y="0"/>
            <a:ext cx="5976664" cy="6858000"/>
          </a:xfrm>
          <a:prstGeom prst="rect">
            <a:avLst/>
          </a:prstGeom>
          <a:blipFill dpi="0" rotWithShape="1">
            <a:blip r:embed="rId3" cstate="print"/>
            <a:srcRect/>
            <a:stretch>
              <a:fillRect/>
            </a:stretch>
          </a:blipFill>
          <a:ln w="76200" cmpd="tri">
            <a:noFill/>
            <a:miter lim="800000"/>
            <a:headEnd/>
            <a:tailEnd/>
          </a:ln>
          <a:effectLst>
            <a:softEdge rad="635000"/>
          </a:effectLst>
        </p:spPr>
        <p:txBody>
          <a:bodyPr wrap="none" anchor="ctr"/>
          <a:lstStyle/>
          <a:p>
            <a:endParaRPr lang="es-ES"/>
          </a:p>
        </p:txBody>
      </p:sp>
      <p:pic>
        <p:nvPicPr>
          <p:cNvPr id="4"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NVHokmP4KJY/TzMs37UE1YI/AAAAAAAACVs/y8IlnmCQkq4/s1600/0k0289_gif-sicodelicos-16.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sp>
        <p:nvSpPr>
          <p:cNvPr id="2" name="1 Rectángulo"/>
          <p:cNvSpPr/>
          <p:nvPr/>
        </p:nvSpPr>
        <p:spPr>
          <a:xfrm>
            <a:off x="4860032" y="3140968"/>
            <a:ext cx="3870176" cy="3046988"/>
          </a:xfrm>
          <a:prstGeom prst="rect">
            <a:avLst/>
          </a:prstGeom>
        </p:spPr>
        <p:txBody>
          <a:bodyPr wrap="square">
            <a:spAutoFit/>
          </a:bodyPr>
          <a:lstStyle/>
          <a:p>
            <a:r>
              <a:rPr lang="es-ES" sz="2400" b="1" i="1" dirty="0" smtClean="0">
                <a:solidFill>
                  <a:srgbClr val="FFC000"/>
                </a:solidFill>
              </a:rPr>
              <a:t>El nombre del proyecto “</a:t>
            </a:r>
            <a:r>
              <a:rPr lang="es-ES" sz="2400" b="1" i="1" dirty="0" err="1" smtClean="0">
                <a:solidFill>
                  <a:srgbClr val="FFC000"/>
                </a:solidFill>
              </a:rPr>
              <a:t>Preservation</a:t>
            </a:r>
            <a:r>
              <a:rPr lang="es-ES" sz="2400" b="1" i="1" dirty="0" smtClean="0">
                <a:solidFill>
                  <a:srgbClr val="FFC000"/>
                </a:solidFill>
              </a:rPr>
              <a:t>”, viene de la idea de que los modelos parece como si estuvieran atrapados en ámbar, que conserva organismos de incluso 230 millones de años.</a:t>
            </a:r>
            <a:endParaRPr lang="es-ES" sz="2400" b="1" i="1" dirty="0">
              <a:solidFill>
                <a:srgbClr val="FFC000"/>
              </a:solidFill>
            </a:endParaRPr>
          </a:p>
        </p:txBody>
      </p:sp>
      <p:sp>
        <p:nvSpPr>
          <p:cNvPr id="3" name="Rectangle 2" descr="6"/>
          <p:cNvSpPr>
            <a:spLocks noChangeArrowheads="1"/>
          </p:cNvSpPr>
          <p:nvPr/>
        </p:nvSpPr>
        <p:spPr bwMode="auto">
          <a:xfrm>
            <a:off x="36513" y="115888"/>
            <a:ext cx="4535487" cy="6669087"/>
          </a:xfrm>
          <a:prstGeom prst="rect">
            <a:avLst/>
          </a:prstGeom>
          <a:blipFill dpi="0" rotWithShape="1">
            <a:blip r:embed="rId3" cstate="print"/>
            <a:srcRect/>
            <a:stretch>
              <a:fillRect/>
            </a:stretch>
          </a:blipFill>
          <a:ln w="76200" cmpd="tri">
            <a:noFill/>
            <a:miter lim="800000"/>
            <a:headEnd/>
            <a:tailEnd/>
          </a:ln>
          <a:effectLst>
            <a:softEdge rad="635000"/>
          </a:effectLst>
        </p:spPr>
        <p:txBody>
          <a:bodyPr wrap="none" anchor="ctr"/>
          <a:lstStyle/>
          <a:p>
            <a:endParaRPr lang="es-ES"/>
          </a:p>
        </p:txBody>
      </p:sp>
    </p:spTree>
  </p:cSld>
  <p:clrMapOvr>
    <a:masterClrMapping/>
  </p:clrMapOvr>
  <p:transition spd="slow"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2" name="Picture 2" descr="http://2.bp.blogspot.com/-NVHokmP4KJY/TzMs37UE1YI/AAAAAAAACVs/y8IlnmCQkq4/s1600/0k0289_gif-sicodelicos-16.gif"/>
          <p:cNvPicPr>
            <a:picLocks noChangeAspect="1" noChangeArrowheads="1" noCrop="1"/>
          </p:cNvPicPr>
          <p:nvPr/>
        </p:nvPicPr>
        <p:blipFill>
          <a:blip r:embed="rId3" cstate="print"/>
          <a:srcRect/>
          <a:stretch>
            <a:fillRect/>
          </a:stretch>
        </p:blipFill>
        <p:spPr bwMode="auto">
          <a:xfrm>
            <a:off x="-1"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descr="12"/>
          <p:cNvSpPr>
            <a:spLocks noChangeArrowheads="1"/>
          </p:cNvSpPr>
          <p:nvPr/>
        </p:nvSpPr>
        <p:spPr bwMode="auto">
          <a:xfrm>
            <a:off x="1187624" y="-315416"/>
            <a:ext cx="5760640" cy="7173416"/>
          </a:xfrm>
          <a:prstGeom prst="rect">
            <a:avLst/>
          </a:prstGeom>
          <a:blipFill dpi="0" rotWithShape="1">
            <a:blip r:embed="rId2" cstate="print"/>
            <a:srcRect/>
            <a:stretch>
              <a:fillRect/>
            </a:stretch>
          </a:blipFill>
          <a:ln w="76200" cmpd="tri">
            <a:noFill/>
            <a:miter lim="800000"/>
            <a:headEnd/>
            <a:tailEnd/>
          </a:ln>
          <a:effectLst>
            <a:softEdge rad="635000"/>
          </a:effectLst>
        </p:spPr>
        <p:txBody>
          <a:bodyPr wrap="none" anchor="ctr"/>
          <a:lstStyle/>
          <a:p>
            <a:endParaRPr lang="es-ES"/>
          </a:p>
        </p:txBody>
      </p:sp>
      <p:pic>
        <p:nvPicPr>
          <p:cNvPr id="4" name="Picture 2" descr="http://2.bp.blogspot.com/-Y1xC5iW_T6U/TzMsn3zHq3I/AAAAAAAACVE/KqVlWo5SXc8/s1600/0k0289_gif-sicodelicos-11.gif"/>
          <p:cNvPicPr>
            <a:picLocks noChangeAspect="1" noChangeArrowheads="1" noCrop="1"/>
          </p:cNvPicPr>
          <p:nvPr/>
        </p:nvPicPr>
        <p:blipFill>
          <a:blip r:embed="rId3" cstate="print"/>
          <a:srcRect/>
          <a:stretch>
            <a:fillRect/>
          </a:stretch>
        </p:blipFill>
        <p:spPr bwMode="auto">
          <a:xfrm>
            <a:off x="0" y="0"/>
            <a:ext cx="9144001"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2.bp.blogspot.com/-NVHokmP4KJY/TzMs37UE1YI/AAAAAAAACVs/y8IlnmCQkq4/s1600/0k0289_gif-sicodelicos-16.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sp>
        <p:nvSpPr>
          <p:cNvPr id="2" name="1 Rectángulo"/>
          <p:cNvSpPr/>
          <p:nvPr/>
        </p:nvSpPr>
        <p:spPr>
          <a:xfrm>
            <a:off x="2123728" y="2060848"/>
            <a:ext cx="4860032" cy="2554545"/>
          </a:xfrm>
          <a:prstGeom prst="rect">
            <a:avLst/>
          </a:prstGeom>
        </p:spPr>
        <p:txBody>
          <a:bodyPr wrap="square">
            <a:spAutoFit/>
          </a:bodyPr>
          <a:lstStyle/>
          <a:p>
            <a:pPr algn="ctr"/>
            <a:r>
              <a:rPr lang="es-ES" sz="4000" b="1" i="1" dirty="0" smtClean="0">
                <a:solidFill>
                  <a:srgbClr val="FFC000"/>
                </a:solidFill>
              </a:rPr>
              <a:t>Para la sesión de fotos, utilizó 900 jarras de 2kg y 260 gramos cada una.</a:t>
            </a:r>
            <a:endParaRPr lang="es-ES" sz="4000" b="1" i="1" dirty="0">
              <a:solidFill>
                <a:srgbClr val="FFC000"/>
              </a:solidFill>
            </a:endParaRPr>
          </a:p>
        </p:txBody>
      </p:sp>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2.bp.blogspot.com/-Y1xC5iW_T6U/TzMsn3zHq3I/AAAAAAAACVE/KqVlWo5SXc8/s1600/0k0289_gif-sicodelicos-11.gif"/>
          <p:cNvPicPr>
            <a:picLocks noChangeAspect="1" noChangeArrowheads="1" noCrop="1"/>
          </p:cNvPicPr>
          <p:nvPr/>
        </p:nvPicPr>
        <p:blipFill>
          <a:blip r:embed="rId2" cstate="print"/>
          <a:srcRect/>
          <a:stretch>
            <a:fillRect/>
          </a:stretch>
        </p:blipFill>
        <p:spPr bwMode="auto">
          <a:xfrm>
            <a:off x="-1" y="0"/>
            <a:ext cx="9144001" cy="6858000"/>
          </a:xfrm>
          <a:prstGeom prst="rect">
            <a:avLst/>
          </a:prstGeom>
          <a:noFill/>
        </p:spPr>
      </p:pic>
      <p:pic>
        <p:nvPicPr>
          <p:cNvPr id="13"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C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LUIS</a:t>
            </a:r>
          </a:p>
        </p:txBody>
      </p:sp>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par>
                          <p:cTn id="8" fill="hold">
                            <p:stCondLst>
                              <p:cond delay="0"/>
                            </p:stCondLst>
                            <p:childTnLst>
                              <p:par>
                                <p:cTn id="9" presetID="9" presetClass="emph" presetSubtype="0" nodeType="afterEffect">
                                  <p:stCondLst>
                                    <p:cond delay="0"/>
                                  </p:stCondLst>
                                  <p:childTnLst>
                                    <p:set>
                                      <p:cBhvr rctx="PPT">
                                        <p:cTn id="10" dur="indefinite"/>
                                        <p:tgtEl>
                                          <p:spTgt spid="13"/>
                                        </p:tgtEl>
                                        <p:attrNameLst>
                                          <p:attrName>style.opacity</p:attrName>
                                        </p:attrNameLst>
                                      </p:cBhvr>
                                      <p:to>
                                        <p:strVal val="0.25"/>
                                      </p:to>
                                    </p:set>
                                    <p:animEffect filter="image" prLst="opacity: 0.25">
                                      <p:cBhvr rctx="IE">
                                        <p:cTn id="11" dur="indefinite"/>
                                        <p:tgtEl>
                                          <p:spTgt spid="13"/>
                                        </p:tgtEl>
                                      </p:cBhvr>
                                    </p:animEffect>
                                  </p:childTnLst>
                                </p:cTn>
                              </p:par>
                              <p:par>
                                <p:cTn id="12" presetID="6" presetClass="exit" presetSubtype="32" fill="hold" nodeType="withEffect">
                                  <p:stCondLst>
                                    <p:cond delay="0"/>
                                  </p:stCondLst>
                                  <p:childTnLst>
                                    <p:animEffect transition="out" filter="circle(out)">
                                      <p:cBhvr>
                                        <p:cTn id="13" dur="5000"/>
                                        <p:tgtEl>
                                          <p:spTgt spid="13"/>
                                        </p:tgtEl>
                                      </p:cBhvr>
                                    </p:animEffect>
                                    <p:set>
                                      <p:cBhvr>
                                        <p:cTn id="14" dur="1" fill="hold">
                                          <p:stCondLst>
                                            <p:cond delay="4999"/>
                                          </p:stCondLst>
                                        </p:cTn>
                                        <p:tgtEl>
                                          <p:spTgt spid="13"/>
                                        </p:tgtEl>
                                        <p:attrNameLst>
                                          <p:attrName>style.visibility</p:attrName>
                                        </p:attrNameLst>
                                      </p:cBhvr>
                                      <p:to>
                                        <p:strVal val="hidden"/>
                                      </p:to>
                                    </p:set>
                                  </p:childTnLst>
                                </p:cTn>
                              </p:par>
                            </p:childTnLst>
                          </p:cTn>
                        </p:par>
                        <p:par>
                          <p:cTn id="15" fill="hold">
                            <p:stCondLst>
                              <p:cond delay="5000"/>
                            </p:stCondLst>
                            <p:childTnLst>
                              <p:par>
                                <p:cTn id="16" presetID="23" presetClass="entr" presetSubtype="16" fill="hold" nodeType="after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 calcmode="lin" valueType="num">
                                      <p:cBhvr>
                                        <p:cTn id="18"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9"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IEL">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MIEL</Template>
  <TotalTime>56</TotalTime>
  <Words>443</Words>
  <Application>Microsoft Office PowerPoint</Application>
  <PresentationFormat>Presentación en pantalla (4:3)</PresentationFormat>
  <Paragraphs>28</Paragraphs>
  <Slides>32</Slides>
  <Notes>2</Notes>
  <HiddenSlides>0</HiddenSlides>
  <MMClips>0</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MIEL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2015-04-24T19:08:28Z</dcterms:created>
  <dcterms:modified xsi:type="dcterms:W3CDTF">2015-04-24T20:05:01Z</dcterms:modified>
  <cp:category>DIVERS  ART PHOTOGRAPHIE</cp:category>
</cp:coreProperties>
</file>