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6"/>
  </p:notesMasterIdLst>
  <p:sldIdLst>
    <p:sldId id="297" r:id="rId3"/>
    <p:sldId id="29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2" r:id="rId19"/>
    <p:sldId id="271" r:id="rId20"/>
    <p:sldId id="273" r:id="rId21"/>
    <p:sldId id="275" r:id="rId22"/>
    <p:sldId id="276" r:id="rId23"/>
    <p:sldId id="277" r:id="rId24"/>
    <p:sldId id="278" r:id="rId25"/>
    <p:sldId id="279" r:id="rId26"/>
    <p:sldId id="280" r:id="rId27"/>
    <p:sldId id="281" r:id="rId28"/>
    <p:sldId id="282" r:id="rId29"/>
    <p:sldId id="283" r:id="rId30"/>
    <p:sldId id="274" r:id="rId31"/>
    <p:sldId id="284" r:id="rId32"/>
    <p:sldId id="285" r:id="rId33"/>
    <p:sldId id="286" r:id="rId34"/>
    <p:sldId id="287" r:id="rId35"/>
    <p:sldId id="299" r:id="rId36"/>
    <p:sldId id="288" r:id="rId37"/>
    <p:sldId id="290" r:id="rId38"/>
    <p:sldId id="295" r:id="rId39"/>
    <p:sldId id="291" r:id="rId40"/>
    <p:sldId id="292" r:id="rId41"/>
    <p:sldId id="293" r:id="rId42"/>
    <p:sldId id="294" r:id="rId43"/>
    <p:sldId id="298" r:id="rId44"/>
    <p:sldId id="300" r:id="rId4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gQkHD8tes0tFx53MFu/e3Q==" hashData="zfPGwsDmoUQXLT3JRmwi9GzymZ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41" autoAdjust="0"/>
    <p:restoredTop sz="94660"/>
  </p:normalViewPr>
  <p:slideViewPr>
    <p:cSldViewPr>
      <p:cViewPr>
        <p:scale>
          <a:sx n="60" d="100"/>
          <a:sy n="60" d="100"/>
        </p:scale>
        <p:origin x="614" y="533"/>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78BAA3-07FB-493E-8BE1-FB0268DFEA2F}" type="datetimeFigureOut">
              <a:rPr lang="es-ES"/>
              <a:pPr>
                <a:defRPr/>
              </a:pPr>
              <a:t>12/03/2024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2F31E1F-F69C-427E-802E-D1F78FB1004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60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60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71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81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915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22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325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42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52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63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73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83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93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04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144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451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553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656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758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861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963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065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16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27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34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37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475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57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68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78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98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49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19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29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39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BD1FC25-E51D-44DF-944C-B33CD7FECC4D}" type="datetimeFigureOut">
              <a:rPr lang="es-ES"/>
              <a:pPr/>
              <a:t>12/03/2024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05E07A3-EE64-405A-AC0C-F92A4DF1AA27}" type="slidenum">
              <a:rPr lang="es-ES"/>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ADEC299-E022-4A62-9002-E7FE3959A2FF}" type="datetimeFigureOut">
              <a:rPr lang="es-ES"/>
              <a:pPr/>
              <a:t>12/03/2024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7BA0C90-35AB-4442-8BC7-48CD7F32672F}" type="slidenum">
              <a:rPr lang="es-ES"/>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E58EEBB-7CC7-44C3-ACB4-67A2CB0337AE}" type="datetimeFigureOut">
              <a:rPr lang="es-ES"/>
              <a:pPr/>
              <a:t>12/03/2024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A825400-C29B-42F8-8E4E-5377D705F88D}" type="slidenum">
              <a:rPr lang="es-ES"/>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62B4BDB1-1D1E-401A-ACAA-A57D71AF961E}" type="datetimeFigureOut">
              <a:rPr lang="es-ES"/>
              <a:pPr/>
              <a:t>12/03/2024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1125B9C-0FBC-45CB-B872-AB88FCE0C9A3}" type="slidenum">
              <a:rPr lang="es-ES"/>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F520FD0D-ED26-45F0-BBF7-9E3F1BD67772}" type="datetimeFigureOut">
              <a:rPr lang="es-ES"/>
              <a:pPr/>
              <a:t>12/03/2024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06E5AF2-AAAA-46FE-B4A2-800E3DA81B40}" type="slidenum">
              <a:rPr lang="es-ES"/>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C6471A54-3546-40C7-A0CE-9A23338BFE08}" type="datetimeFigureOut">
              <a:rPr lang="es-ES"/>
              <a:pPr/>
              <a:t>12/03/2024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DEC1044A-F7A4-425E-9D9C-30C5359322EE}" type="slidenum">
              <a:rPr lang="es-ES"/>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8C6905C9-FBCC-4A87-B73D-BC27A225253D}" type="datetimeFigureOut">
              <a:rPr lang="es-ES"/>
              <a:pPr/>
              <a:t>12/03/2024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79C121E-52AC-4879-8CFB-F0FDA9F9D5D9}" type="slidenum">
              <a:rPr lang="es-ES"/>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076328"/>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17AC160-D35C-425B-A146-F283F8AE175E}" type="datetimeFigureOut">
              <a:rPr lang="es-ES"/>
              <a:pPr/>
              <a:t>12/03/2024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D8EBBD8-B70F-4C80-89DE-CA46110134EA}" type="slidenum">
              <a:rPr lang="es-ES"/>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5"/>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87F995F-12A2-4E34-9160-D3F63AD17AD6}" type="datetimeFigureOut">
              <a:rPr lang="es-ES"/>
              <a:pPr/>
              <a:t>12/03/2024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EF010BD-DCC8-404C-BFBA-E1B7D733B86F}" type="slidenum">
              <a:rPr lang="es-ES"/>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8014025-C3FF-45D2-A074-826BA6FB4665}" type="datetimeFigureOut">
              <a:rPr lang="es-ES"/>
              <a:pPr/>
              <a:t>12/03/2024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1C1DB03-F4C9-49D6-BF6F-DB4621FE1E16}" type="slidenum">
              <a:rPr lang="es-ES"/>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1"/>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1"/>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798E7AB-81BB-4EC5-883B-1B033908DB9C}" type="datetimeFigureOut">
              <a:rPr lang="es-ES"/>
              <a:pPr/>
              <a:t>12/03/2024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CAB3103-A1BA-4FBF-A1DE-B01E48E76ECE}" type="slidenum">
              <a:rPr lang="es-ES"/>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38" tIns="45719" rIns="91438" bIns="4571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38" tIns="45719" rIns="91438" bIns="4571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38" tIns="45719" rIns="91438" bIns="45719" numCol="1" anchor="ctr" anchorCtr="0" compatLnSpc="1">
            <a:prstTxWarp prst="textNoShape">
              <a:avLst/>
            </a:prstTxWarp>
          </a:bodyPr>
          <a:lstStyle>
            <a:lvl1pPr>
              <a:defRPr sz="1200">
                <a:solidFill>
                  <a:srgbClr val="898989"/>
                </a:solidFill>
                <a:latin typeface="Calibri" pitchFamily="34" charset="0"/>
              </a:defRPr>
            </a:lvl1pPr>
          </a:lstStyle>
          <a:p>
            <a:fld id="{001955DB-D989-4804-8473-6FE81D944F7D}" type="datetimeFigureOut">
              <a:rPr lang="es-ES"/>
              <a:pPr/>
              <a:t>12/03/2024</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38" tIns="45719" rIns="91438" bIns="45719"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38" tIns="45719" rIns="91438" bIns="45719" numCol="1" anchor="ctr" anchorCtr="0" compatLnSpc="1">
            <a:prstTxWarp prst="textNoShape">
              <a:avLst/>
            </a:prstTxWarp>
          </a:bodyPr>
          <a:lstStyle>
            <a:lvl1pPr algn="r">
              <a:defRPr sz="1200">
                <a:solidFill>
                  <a:srgbClr val="898989"/>
                </a:solidFill>
                <a:latin typeface="Calibri" pitchFamily="34" charset="0"/>
              </a:defRPr>
            </a:lvl1pPr>
          </a:lstStyle>
          <a:p>
            <a:fld id="{716CE76C-3482-4BDC-9CA3-0C5E0381D82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8000">
    <p:fade/>
  </p:transition>
  <p:txStyles>
    <p:titleStyle>
      <a:lvl1pPr algn="ctr" defTabSz="912813" rtl="0" fontAlgn="base">
        <a:spcBef>
          <a:spcPct val="0"/>
        </a:spcBef>
        <a:spcAft>
          <a:spcPct val="0"/>
        </a:spcAft>
        <a:defRPr sz="4400" kern="1200">
          <a:solidFill>
            <a:schemeClr val="tx1"/>
          </a:solidFill>
          <a:latin typeface="+mj-lt"/>
          <a:ea typeface="+mj-ea"/>
          <a:cs typeface="+mj-cs"/>
        </a:defRPr>
      </a:lvl1pPr>
      <a:lvl2pPr algn="ctr" defTabSz="912813" rtl="0" fontAlgn="base">
        <a:spcBef>
          <a:spcPct val="0"/>
        </a:spcBef>
        <a:spcAft>
          <a:spcPct val="0"/>
        </a:spcAft>
        <a:defRPr sz="4400">
          <a:solidFill>
            <a:schemeClr val="tx1"/>
          </a:solidFill>
          <a:latin typeface="Calibri" pitchFamily="34" charset="0"/>
        </a:defRPr>
      </a:lvl2pPr>
      <a:lvl3pPr algn="ctr" defTabSz="912813" rtl="0" fontAlgn="base">
        <a:spcBef>
          <a:spcPct val="0"/>
        </a:spcBef>
        <a:spcAft>
          <a:spcPct val="0"/>
        </a:spcAft>
        <a:defRPr sz="4400">
          <a:solidFill>
            <a:schemeClr val="tx1"/>
          </a:solidFill>
          <a:latin typeface="Calibri" pitchFamily="34" charset="0"/>
        </a:defRPr>
      </a:lvl3pPr>
      <a:lvl4pPr algn="ctr" defTabSz="912813" rtl="0" fontAlgn="base">
        <a:spcBef>
          <a:spcPct val="0"/>
        </a:spcBef>
        <a:spcAft>
          <a:spcPct val="0"/>
        </a:spcAft>
        <a:defRPr sz="4400">
          <a:solidFill>
            <a:schemeClr val="tx1"/>
          </a:solidFill>
          <a:latin typeface="Calibri" pitchFamily="34" charset="0"/>
        </a:defRPr>
      </a:lvl4pPr>
      <a:lvl5pPr algn="ctr" defTabSz="912813" rtl="0" fontAlgn="base">
        <a:spcBef>
          <a:spcPct val="0"/>
        </a:spcBef>
        <a:spcAft>
          <a:spcPct val="0"/>
        </a:spcAft>
        <a:defRPr sz="4400">
          <a:solidFill>
            <a:schemeClr val="tx1"/>
          </a:solidFill>
          <a:latin typeface="Calibri" pitchFamily="34" charset="0"/>
        </a:defRPr>
      </a:lvl5pPr>
      <a:lvl6pPr marL="457200" algn="ctr" defTabSz="912813" rtl="0" eaLnBrk="1" fontAlgn="base" hangingPunct="1">
        <a:spcBef>
          <a:spcPct val="0"/>
        </a:spcBef>
        <a:spcAft>
          <a:spcPct val="0"/>
        </a:spcAft>
        <a:defRPr sz="4400">
          <a:solidFill>
            <a:schemeClr val="tx1"/>
          </a:solidFill>
          <a:latin typeface="Calibri" pitchFamily="34" charset="0"/>
        </a:defRPr>
      </a:lvl6pPr>
      <a:lvl7pPr marL="914400" algn="ctr" defTabSz="912813" rtl="0" eaLnBrk="1" fontAlgn="base" hangingPunct="1">
        <a:spcBef>
          <a:spcPct val="0"/>
        </a:spcBef>
        <a:spcAft>
          <a:spcPct val="0"/>
        </a:spcAft>
        <a:defRPr sz="4400">
          <a:solidFill>
            <a:schemeClr val="tx1"/>
          </a:solidFill>
          <a:latin typeface="Calibri" pitchFamily="34" charset="0"/>
        </a:defRPr>
      </a:lvl7pPr>
      <a:lvl8pPr marL="1371600" algn="ctr" defTabSz="912813" rtl="0" eaLnBrk="1" fontAlgn="base" hangingPunct="1">
        <a:spcBef>
          <a:spcPct val="0"/>
        </a:spcBef>
        <a:spcAft>
          <a:spcPct val="0"/>
        </a:spcAft>
        <a:defRPr sz="4400">
          <a:solidFill>
            <a:schemeClr val="tx1"/>
          </a:solidFill>
          <a:latin typeface="Calibri" pitchFamily="34" charset="0"/>
        </a:defRPr>
      </a:lvl8pPr>
      <a:lvl9pPr marL="1828800" algn="ctr" defTabSz="912813" rtl="0" eaLnBrk="1" fontAlgn="base" hangingPunct="1">
        <a:spcBef>
          <a:spcPct val="0"/>
        </a:spcBef>
        <a:spcAft>
          <a:spcPct val="0"/>
        </a:spcAft>
        <a:defRPr sz="4400">
          <a:solidFill>
            <a:schemeClr val="tx1"/>
          </a:solidFill>
          <a:latin typeface="Calibri" pitchFamily="34" charset="0"/>
        </a:defRPr>
      </a:lvl9pPr>
    </p:titleStyle>
    <p:bodyStyle>
      <a:lvl1pPr marL="341313" indent="-341313" algn="l" defTabSz="912813" rtl="0" fontAlgn="base">
        <a:spcBef>
          <a:spcPct val="20000"/>
        </a:spcBef>
        <a:spcAft>
          <a:spcPct val="0"/>
        </a:spcAft>
        <a:buFont typeface="Arial" charset="0"/>
        <a:buChar char="•"/>
        <a:defRPr sz="3200" kern="1200">
          <a:solidFill>
            <a:schemeClr val="tx1"/>
          </a:solidFill>
          <a:latin typeface="+mn-lt"/>
          <a:ea typeface="+mn-ea"/>
          <a:cs typeface="+mn-cs"/>
        </a:defRPr>
      </a:lvl1pPr>
      <a:lvl2pPr marL="741363" indent="-284163" algn="l" defTabSz="912813" rtl="0" fontAlgn="base">
        <a:spcBef>
          <a:spcPct val="20000"/>
        </a:spcBef>
        <a:spcAft>
          <a:spcPct val="0"/>
        </a:spcAft>
        <a:buFont typeface="Arial" charset="0"/>
        <a:buChar char="–"/>
        <a:defRPr sz="2800" kern="1200">
          <a:solidFill>
            <a:schemeClr val="tx1"/>
          </a:solidFill>
          <a:latin typeface="+mn-lt"/>
          <a:ea typeface="+mn-ea"/>
          <a:cs typeface="+mn-cs"/>
        </a:defRPr>
      </a:lvl2pPr>
      <a:lvl3pPr marL="1141413" indent="-227013" algn="l" defTabSz="912813" rtl="0" fontAlgn="base">
        <a:spcBef>
          <a:spcPct val="20000"/>
        </a:spcBef>
        <a:spcAft>
          <a:spcPct val="0"/>
        </a:spcAft>
        <a:buFont typeface="Arial" charset="0"/>
        <a:buChar char="•"/>
        <a:defRPr sz="2400" kern="1200">
          <a:solidFill>
            <a:schemeClr val="tx1"/>
          </a:solidFill>
          <a:latin typeface="+mn-lt"/>
          <a:ea typeface="+mn-ea"/>
          <a:cs typeface="+mn-cs"/>
        </a:defRPr>
      </a:lvl3pPr>
      <a:lvl4pPr marL="15986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4pPr>
      <a:lvl5pPr marL="20558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2.jpeg"/><Relationship Id="rId7" Type="http://schemas.openxmlformats.org/officeDocument/2006/relationships/image" Target="../media/image43.jpe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3.jpeg"/><Relationship Id="rId9" Type="http://schemas.openxmlformats.org/officeDocument/2006/relationships/image" Target="../media/image45.jpe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387" name="WordArt 3"/>
          <p:cNvSpPr>
            <a:spLocks noChangeArrowheads="1" noChangeShapeType="1" noTextEdit="1"/>
          </p:cNvSpPr>
          <p:nvPr/>
        </p:nvSpPr>
        <p:spPr bwMode="auto">
          <a:xfrm>
            <a:off x="971551" y="174308"/>
            <a:ext cx="7458101" cy="897244"/>
          </a:xfrm>
          <a:prstGeom prst="rect">
            <a:avLst/>
          </a:prstGeom>
        </p:spPr>
        <p:txBody>
          <a:bodyPr wrap="none" fromWordArt="1">
            <a:prstTxWarp prst="textTriangle">
              <a:avLst>
                <a:gd name="adj" fmla="val 3536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En Busca del Santo Grial – La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Leyenda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088" y="1275874"/>
            <a:ext cx="7345362" cy="84296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684214" y="2441735"/>
            <a:ext cx="7704137" cy="647223"/>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258888" y="3414713"/>
            <a:ext cx="6049962" cy="65436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484439" y="4191953"/>
            <a:ext cx="3240087" cy="66865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4301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sp>
        <p:nvSpPr>
          <p:cNvPr id="6" name="5 Rectángulo"/>
          <p:cNvSpPr/>
          <p:nvPr/>
        </p:nvSpPr>
        <p:spPr>
          <a:xfrm>
            <a:off x="357158" y="285734"/>
            <a:ext cx="8417690" cy="646331"/>
          </a:xfrm>
          <a:prstGeom prst="rect">
            <a:avLst/>
          </a:prstGeom>
          <a:noFill/>
        </p:spPr>
        <p:txBody>
          <a:bodyPr wrap="none" lIns="91440" tIns="45720" rIns="91440" bIns="45720">
            <a:prstTxWarp prst="textDeflateTop">
              <a:avLst>
                <a:gd name="adj" fmla="val 34281"/>
              </a:avLst>
            </a:prstTxWarp>
            <a:spAutoFit/>
            <a:scene3d>
              <a:camera prst="perspectiveRelaxedModerately"/>
              <a:lightRig rig="threePt" dir="t"/>
            </a:scene3d>
            <a:sp3d extrusionH="57150">
              <a:bevelT w="38100" h="38100" prst="angle"/>
            </a:sp3d>
          </a:bodyPr>
          <a:lstStyle/>
          <a:p>
            <a:pPr algn="ct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  ¿Qué es el Santo Grial o Santo Cáliz?  </a:t>
            </a:r>
            <a:endParaRPr lang="es-E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endParaRPr>
          </a:p>
        </p:txBody>
      </p:sp>
      <p:sp>
        <p:nvSpPr>
          <p:cNvPr id="7" name="6 CuadroTexto"/>
          <p:cNvSpPr txBox="1"/>
          <p:nvPr/>
        </p:nvSpPr>
        <p:spPr>
          <a:xfrm>
            <a:off x="357158" y="1285866"/>
            <a:ext cx="8358246" cy="1323439"/>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La copa que usó Jesucristo en la Última Cena, llamada santo Grial, ha sido desde tiempo inmemorial objeto de leyendas y relatos. Siendo así, se trata de una de las reliquias de Nuestro Señor más valoradas y apreciadas.</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57158" y="2786064"/>
            <a:ext cx="8286808" cy="1631216"/>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b="1" dirty="0" smtClean="0">
                <a:solidFill>
                  <a:schemeClr val="bg1"/>
                </a:solidFill>
                <a:effectLst>
                  <a:outerShdw blurRad="38100" dist="38100" dir="2700000" algn="tl">
                    <a:srgbClr val="000000">
                      <a:alpha val="43137"/>
                    </a:srgbClr>
                  </a:outerShdw>
                </a:effectLst>
                <a:latin typeface="Lucida Bright" pitchFamily="18" charset="0"/>
              </a:rPr>
              <a:t>El santo Grial, o santo Cáliz, del que tanto se ha escrito y hablado, es la copa en la que Jesucristo bebió con sus discípulos en la Última Cena, y por ello es considerada como una reliquia única. Así, fue usada para instituir el sacramento de la Eucaristía. </a:t>
            </a:r>
            <a:endParaRPr lang="es-ES" sz="2000"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p:transition spd="med" advTm="4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par>
                          <p:cTn id="13" fill="hold">
                            <p:stCondLst>
                              <p:cond delay="4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235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4"/>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075" name="3 Imagen" descr="Fondo Azul.jpg"/>
          <p:cNvPicPr>
            <a:picLocks noChangeAspect="1"/>
          </p:cNvPicPr>
          <p:nvPr/>
        </p:nvPicPr>
        <p:blipFill>
          <a:blip r:embed="rId5"/>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75 Imagen" descr="Diapositiva16"/>
          <p:cNvPicPr>
            <a:picLocks noGrp="1" noChangeAspect="1"/>
          </p:cNvPicPr>
          <p:nvPr isPhoto="1"/>
        </p:nvPicPr>
        <p:blipFill>
          <a:blip r:embed="rId6"/>
          <a:srcRect/>
          <a:stretch>
            <a:fillRect/>
          </a:stretch>
        </p:blipFill>
        <p:spPr bwMode="auto">
          <a:xfrm>
            <a:off x="142844" y="785800"/>
            <a:ext cx="5643570" cy="3664760"/>
          </a:xfrm>
          <a:prstGeom prst="rect">
            <a:avLst/>
          </a:prstGeom>
          <a:noFill/>
          <a:ln w="9525">
            <a:noFill/>
            <a:miter lim="800000"/>
            <a:headEnd/>
            <a:tailEnd/>
          </a:ln>
          <a:effectLst>
            <a:outerShdw blurRad="50800" dist="38100" sx="102000" sy="102000" algn="l" rotWithShape="0">
              <a:prstClr val="black">
                <a:alpha val="40000"/>
              </a:prstClr>
            </a:outerShdw>
          </a:effectLst>
        </p:spPr>
      </p:pic>
      <p:sp>
        <p:nvSpPr>
          <p:cNvPr id="6" name="5 CuadroTexto"/>
          <p:cNvSpPr txBox="1"/>
          <p:nvPr/>
        </p:nvSpPr>
        <p:spPr>
          <a:xfrm>
            <a:off x="5929322" y="1643056"/>
            <a:ext cx="3000396" cy="2308324"/>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 ella se refieren diversas leyendas, y en unas ocasiones le atribuyen propiedades curativas y en otras el poder de resucitar a muertos o alimentar a miles de soldados.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5929322" y="3857634"/>
            <a:ext cx="285752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Las leyendas muestran el santo Grial en forma de copa o de fuente.</a:t>
            </a:r>
            <a:r>
              <a:rPr lang="es-ES" b="1" dirty="0" smtClean="0">
                <a:solidFill>
                  <a:schemeClr val="bg1"/>
                </a:solidFill>
                <a:effectLst>
                  <a:outerShdw blurRad="38100" dist="38100" dir="2700000" algn="tl">
                    <a:srgbClr val="000000">
                      <a:alpha val="43137"/>
                    </a:srgbClr>
                  </a:outerShdw>
                </a:effectLst>
              </a:rPr>
              <a:t> </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transition spd="med" advTm="30000">
    <p:fade/>
    <p:sndAc>
      <p:stSnd loop="1">
        <p:snd r:embed="rId3" name="Variad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par>
                          <p:cTn id="12" fill="hold">
                            <p:stCondLst>
                              <p:cond delay="6000"/>
                            </p:stCondLst>
                            <p:childTnLst>
                              <p:par>
                                <p:cTn id="13" presetID="40" presetClass="entr" presetSubtype="0" fill="hold" nodeType="afterEffect">
                                  <p:stCondLst>
                                    <p:cond delay="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1000"/>
                                        <p:tgtEl>
                                          <p:spTgt spid="6">
                                            <p:txEl>
                                              <p:pRg st="0" end="0"/>
                                            </p:txEl>
                                          </p:spTgt>
                                        </p:tgtEl>
                                      </p:cBhvr>
                                    </p:animEffect>
                                    <p:anim calcmode="lin" valueType="num">
                                      <p:cBhvr>
                                        <p:cTn id="16" dur="1000" fill="hold"/>
                                        <p:tgtEl>
                                          <p:spTgt spid="6">
                                            <p:txEl>
                                              <p:pRg st="0" end="0"/>
                                            </p:txEl>
                                          </p:spTgt>
                                        </p:tgtEl>
                                        <p:attrNameLst>
                                          <p:attrName>ppt_x</p:attrName>
                                        </p:attrNameLst>
                                      </p:cBhvr>
                                      <p:tavLst>
                                        <p:tav tm="0">
                                          <p:val>
                                            <p:strVal val="#ppt_x-.1"/>
                                          </p:val>
                                        </p:tav>
                                        <p:tav tm="100000">
                                          <p:val>
                                            <p:strVal val="#ppt_x"/>
                                          </p:val>
                                        </p:tav>
                                      </p:tavLst>
                                    </p:anim>
                                    <p:anim calcmode="lin" valueType="num">
                                      <p:cBhvr>
                                        <p:cTn id="17" dur="1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par>
                          <p:cTn id="18" fill="hold">
                            <p:stCondLst>
                              <p:cond delay="20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409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1(7).jpg"/>
          <p:cNvPicPr>
            <a:picLocks noGrp="1" noChangeAspect="1"/>
          </p:cNvPicPr>
          <p:nvPr isPhoto="1"/>
        </p:nvPicPr>
        <p:blipFill>
          <a:blip r:embed="rId5"/>
          <a:srcRect/>
          <a:stretch>
            <a:fillRect/>
          </a:stretch>
        </p:blipFill>
        <p:spPr bwMode="auto">
          <a:xfrm>
            <a:off x="142844" y="714362"/>
            <a:ext cx="5214938" cy="3520456"/>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500694" y="1214428"/>
            <a:ext cx="3286148" cy="2585323"/>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 el nombre con el que se identifica la copa, vaso o recipiente del que habría bebido Jesús de Nazaret en la última cena.</a:t>
            </a: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También el recipiente que sirvió a José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Arimatea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al pie de la cruz, para recoger la sangre de Cristo.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3" presetClass="entr" presetSubtype="272" fill="hold" nodeType="withEffect">
                                  <p:stCondLst>
                                    <p:cond delay="0"/>
                                  </p:stCondLst>
                                  <p:iterate type="lt">
                                    <p:tmPct val="0"/>
                                  </p:iterate>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512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03 Juan de Juanes - Catedral Valencia.jpg"/>
          <p:cNvPicPr>
            <a:picLocks noChangeAspect="1"/>
          </p:cNvPicPr>
          <p:nvPr/>
        </p:nvPicPr>
        <p:blipFill>
          <a:blip r:embed="rId5"/>
          <a:srcRect/>
          <a:stretch>
            <a:fillRect/>
          </a:stretch>
        </p:blipFill>
        <p:spPr bwMode="auto">
          <a:xfrm>
            <a:off x="142875" y="128571"/>
            <a:ext cx="4857750" cy="4886342"/>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5286380" y="1428742"/>
            <a:ext cx="3571900" cy="3139321"/>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Hay autores que sostienen que José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Arimatea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usaría el cáliz para recoger la sangre y el agua emanadas de la herida abierta por la lanza del centurión en el costado de Cristo y que, más tarde, en Britania, estableció una dinastía de guardianes para mantenerlo a salvo y escondido.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childTnLst>
                          </p:cTn>
                        </p:par>
                        <p:par>
                          <p:cTn id="12" fill="hold">
                            <p:stCondLst>
                              <p:cond delay="6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614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04 Museo Prado - Colección Real no expuesta.jpg"/>
          <p:cNvPicPr>
            <a:picLocks noChangeAspect="1"/>
          </p:cNvPicPr>
          <p:nvPr/>
        </p:nvPicPr>
        <p:blipFill>
          <a:blip r:embed="rId5"/>
          <a:srcRect/>
          <a:stretch>
            <a:fillRect/>
          </a:stretch>
        </p:blipFill>
        <p:spPr bwMode="auto">
          <a:xfrm>
            <a:off x="142876" y="128571"/>
            <a:ext cx="4270375" cy="4886341"/>
          </a:xfrm>
          <a:prstGeom prst="rect">
            <a:avLst/>
          </a:prstGeom>
          <a:noFill/>
          <a:ln w="9525">
            <a:noFill/>
            <a:miter lim="800000"/>
            <a:headEnd/>
            <a:tailEnd/>
          </a:ln>
          <a:effectLst>
            <a:outerShdw blurRad="50800" dist="38100" dir="2700000" sx="102000" sy="102000" algn="tl" rotWithShape="0">
              <a:prstClr val="black">
                <a:alpha val="50000"/>
              </a:prstClr>
            </a:outerShdw>
          </a:effectLst>
        </p:spPr>
      </p:pic>
      <p:sp>
        <p:nvSpPr>
          <p:cNvPr id="6" name="5 CuadroTexto"/>
          <p:cNvSpPr txBox="1"/>
          <p:nvPr/>
        </p:nvSpPr>
        <p:spPr>
          <a:xfrm>
            <a:off x="4643438" y="1643056"/>
            <a:ext cx="4071966" cy="1938992"/>
          </a:xfrm>
          <a:prstGeom prst="rect">
            <a:avLst/>
          </a:prstGeom>
          <a:noFill/>
        </p:spPr>
        <p:txBody>
          <a:bodyPr wrap="square" rtlCol="0">
            <a:spAutoFit/>
          </a:bodyPr>
          <a:lstStyle/>
          <a:p>
            <a:r>
              <a:rPr lang="es-ES" sz="2400" b="1" dirty="0" smtClean="0">
                <a:solidFill>
                  <a:schemeClr val="bg1"/>
                </a:solidFill>
                <a:effectLst>
                  <a:glow rad="101600">
                    <a:srgbClr val="C00000">
                      <a:alpha val="60000"/>
                    </a:srgbClr>
                  </a:glow>
                  <a:outerShdw blurRad="38100" dist="38100" dir="2700000" algn="tl">
                    <a:srgbClr val="000000">
                      <a:alpha val="43137"/>
                    </a:srgbClr>
                  </a:outerShdw>
                </a:effectLst>
              </a:rPr>
              <a:t>Cabe señalar que la Sagrada Escritura no menciona el santo Grial. La primera referencia que tenemos es del siglo XII.</a:t>
            </a:r>
            <a:endParaRPr lang="es-ES" sz="2400"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717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396322-1024x768.jpg"/>
          <p:cNvPicPr>
            <a:picLocks noChangeAspect="1"/>
          </p:cNvPicPr>
          <p:nvPr/>
        </p:nvPicPr>
        <p:blipFill>
          <a:blip r:embed="rId5"/>
          <a:srcRect/>
          <a:stretch>
            <a:fillRect/>
          </a:stretch>
        </p:blipFill>
        <p:spPr bwMode="auto">
          <a:xfrm>
            <a:off x="142845" y="714363"/>
            <a:ext cx="4929190" cy="3521893"/>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396322-1024x768.jpg"/>
          <p:cNvPicPr>
            <a:picLocks noChangeAspect="1"/>
          </p:cNvPicPr>
          <p:nvPr/>
        </p:nvPicPr>
        <p:blipFill>
          <a:blip r:embed="rId5"/>
          <a:srcRect/>
          <a:stretch>
            <a:fillRect/>
          </a:stretch>
        </p:blipFill>
        <p:spPr bwMode="auto">
          <a:xfrm>
            <a:off x="142845" y="714362"/>
            <a:ext cx="4929190" cy="3521893"/>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396322-1024x768.jpg"/>
          <p:cNvPicPr>
            <a:picLocks noChangeAspect="1"/>
          </p:cNvPicPr>
          <p:nvPr/>
        </p:nvPicPr>
        <p:blipFill>
          <a:blip r:embed="rId5"/>
          <a:srcRect/>
          <a:stretch>
            <a:fillRect/>
          </a:stretch>
        </p:blipFill>
        <p:spPr bwMode="auto">
          <a:xfrm>
            <a:off x="142844" y="714362"/>
            <a:ext cx="4929191" cy="3521893"/>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286380" y="1357304"/>
            <a:ext cx="3429024" cy="769441"/>
          </a:xfrm>
          <a:prstGeom prst="rect">
            <a:avLst/>
          </a:prstGeom>
          <a:noFill/>
        </p:spPr>
        <p:txBody>
          <a:bodyPr wrap="square" rtlCol="0">
            <a:spAutoFit/>
          </a:bodyPr>
          <a:lstStyle/>
          <a:p>
            <a:r>
              <a:rPr lang="es-ES" sz="2200" b="1" dirty="0" smtClean="0">
                <a:solidFill>
                  <a:schemeClr val="bg1"/>
                </a:solidFill>
                <a:effectLst>
                  <a:glow rad="101600">
                    <a:srgbClr val="C00000">
                      <a:alpha val="60000"/>
                    </a:srgbClr>
                  </a:glow>
                  <a:outerShdw blurRad="38100" dist="38100" dir="2700000" algn="tl">
                    <a:srgbClr val="000000">
                      <a:alpha val="43137"/>
                    </a:srgbClr>
                  </a:outerShdw>
                </a:effectLst>
              </a:rPr>
              <a:t>Origen de la leyenda del santo Grial</a:t>
            </a:r>
            <a:endParaRPr lang="es-ES" sz="2200"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5286380" y="2143122"/>
            <a:ext cx="3429024" cy="2031325"/>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búsqueda del santo Grial es una temática que se relaciona con la historia del rey Arturo, combinándose la tradición cristiana con antiguos mitos celtas referidos a un caldero divino.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8"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3000"/>
                                        <p:tgtEl>
                                          <p:spTgt spid="7"/>
                                        </p:tgtEl>
                                      </p:cBhvr>
                                    </p:animEffect>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6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819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26808.jpg"/>
          <p:cNvPicPr>
            <a:picLocks noChangeAspect="1"/>
          </p:cNvPicPr>
          <p:nvPr/>
        </p:nvPicPr>
        <p:blipFill>
          <a:blip r:embed="rId5"/>
          <a:srcRect/>
          <a:stretch>
            <a:fillRect/>
          </a:stretch>
        </p:blipFill>
        <p:spPr bwMode="auto">
          <a:xfrm>
            <a:off x="142875" y="857239"/>
            <a:ext cx="4929221" cy="3471886"/>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26808.jpg"/>
          <p:cNvPicPr>
            <a:picLocks noChangeAspect="1"/>
          </p:cNvPicPr>
          <p:nvPr/>
        </p:nvPicPr>
        <p:blipFill>
          <a:blip r:embed="rId5"/>
          <a:srcRect/>
          <a:stretch>
            <a:fillRect/>
          </a:stretch>
        </p:blipFill>
        <p:spPr bwMode="auto">
          <a:xfrm>
            <a:off x="142875" y="857238"/>
            <a:ext cx="4929221" cy="347188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526808.jpg"/>
          <p:cNvPicPr>
            <a:picLocks noChangeAspect="1"/>
          </p:cNvPicPr>
          <p:nvPr/>
        </p:nvPicPr>
        <p:blipFill>
          <a:blip r:embed="rId5"/>
          <a:srcRect/>
          <a:stretch>
            <a:fillRect/>
          </a:stretch>
        </p:blipFill>
        <p:spPr bwMode="auto">
          <a:xfrm>
            <a:off x="142844" y="857238"/>
            <a:ext cx="4929221" cy="347188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9" name="8 CuadroTexto"/>
          <p:cNvSpPr txBox="1"/>
          <p:nvPr/>
        </p:nvSpPr>
        <p:spPr>
          <a:xfrm>
            <a:off x="5357818" y="1285866"/>
            <a:ext cx="3571900"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padre del rey Arturo –conocido como el rey Pescador– estaba enfermo. Como el país se consideraba débil por la enfermedad de su líder, varios caballeros fueron al castillo del rey para intentar curarlo, pero solo uno de ellos podría ser el elegido para lograr la cura.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8" presetClass="entr" presetSubtype="3"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3000"/>
                                        <p:tgtEl>
                                          <p:spTgt spid="4"/>
                                        </p:tgtEl>
                                      </p:cBhvr>
                                    </p:animEffect>
                                  </p:childTnLst>
                                </p:cTn>
                              </p:par>
                              <p:par>
                                <p:cTn id="12" presetID="18" presetClass="entr" presetSubtype="1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trips(downLeft)">
                                      <p:cBhvr>
                                        <p:cTn id="14" dur="3000"/>
                                        <p:tgtEl>
                                          <p:spTgt spid="6"/>
                                        </p:tgtEl>
                                      </p:cBhvr>
                                    </p:animEffect>
                                  </p:childTnLst>
                                </p:cTn>
                              </p:par>
                              <p:par>
                                <p:cTn id="15" presetID="8"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3000"/>
                                        <p:tgtEl>
                                          <p:spTgt spid="7"/>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921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26810.jpg"/>
          <p:cNvPicPr>
            <a:picLocks noChangeAspect="1"/>
          </p:cNvPicPr>
          <p:nvPr/>
        </p:nvPicPr>
        <p:blipFill>
          <a:blip r:embed="rId5"/>
          <a:srcRect/>
          <a:stretch>
            <a:fillRect/>
          </a:stretch>
        </p:blipFill>
        <p:spPr bwMode="auto">
          <a:xfrm>
            <a:off x="142844" y="628653"/>
            <a:ext cx="4714877" cy="334328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26810.jpg"/>
          <p:cNvPicPr>
            <a:picLocks noChangeAspect="1"/>
          </p:cNvPicPr>
          <p:nvPr/>
        </p:nvPicPr>
        <p:blipFill>
          <a:blip r:embed="rId5"/>
          <a:srcRect/>
          <a:stretch>
            <a:fillRect/>
          </a:stretch>
        </p:blipFill>
        <p:spPr bwMode="auto">
          <a:xfrm>
            <a:off x="142844" y="628636"/>
            <a:ext cx="4714877" cy="3871939"/>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526810.jpg"/>
          <p:cNvPicPr>
            <a:picLocks noChangeAspect="1"/>
          </p:cNvPicPr>
          <p:nvPr/>
        </p:nvPicPr>
        <p:blipFill>
          <a:blip r:embed="rId5"/>
          <a:srcRect/>
          <a:stretch>
            <a:fillRect/>
          </a:stretch>
        </p:blipFill>
        <p:spPr bwMode="auto">
          <a:xfrm>
            <a:off x="142844" y="642924"/>
            <a:ext cx="4714875" cy="3857652"/>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143504" y="1285866"/>
            <a:ext cx="3786214" cy="3139321"/>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elegido fue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el rey le ofreció un banquete, en el que tuvo lugar una misteriosa procesión de una doncella transportando el santo Grial. Como le habían aconsejado no hablar demasiado,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aunque maravillado por la </a:t>
            </a: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procesión, decidió guardar silencio, y tras finalizar el banquete se retiró a descansar.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5" presetClass="entr" presetSubtype="5"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out)">
                                      <p:cBhvr>
                                        <p:cTn id="17" dur="3000"/>
                                        <p:tgtEl>
                                          <p:spTgt spid="7"/>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024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38066_390308f5fac544a8f97ee9faf3a300b0_large.jpg"/>
          <p:cNvPicPr>
            <a:picLocks noChangeAspect="1"/>
          </p:cNvPicPr>
          <p:nvPr/>
        </p:nvPicPr>
        <p:blipFill>
          <a:blip r:embed="rId5"/>
          <a:srcRect/>
          <a:stretch>
            <a:fillRect/>
          </a:stretch>
        </p:blipFill>
        <p:spPr bwMode="auto">
          <a:xfrm>
            <a:off x="142844" y="857254"/>
            <a:ext cx="4857753" cy="327898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38066_390308f5fac544a8f97ee9faf3a300b0_large.jpg"/>
          <p:cNvPicPr>
            <a:picLocks noChangeAspect="1"/>
          </p:cNvPicPr>
          <p:nvPr/>
        </p:nvPicPr>
        <p:blipFill>
          <a:blip r:embed="rId5"/>
          <a:srcRect/>
          <a:stretch>
            <a:fillRect/>
          </a:stretch>
        </p:blipFill>
        <p:spPr bwMode="auto">
          <a:xfrm>
            <a:off x="142844" y="857238"/>
            <a:ext cx="4857753" cy="3279003"/>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538066_390308f5fac544a8f97ee9faf3a300b0_large.jpg"/>
          <p:cNvPicPr>
            <a:picLocks noChangeAspect="1"/>
          </p:cNvPicPr>
          <p:nvPr/>
        </p:nvPicPr>
        <p:blipFill>
          <a:blip r:embed="rId5"/>
          <a:srcRect/>
          <a:stretch>
            <a:fillRect/>
          </a:stretch>
        </p:blipFill>
        <p:spPr bwMode="auto">
          <a:xfrm>
            <a:off x="142844" y="857238"/>
            <a:ext cx="4857753" cy="3279003"/>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9" name="8 CuadroTexto"/>
          <p:cNvSpPr txBox="1"/>
          <p:nvPr/>
        </p:nvSpPr>
        <p:spPr>
          <a:xfrm>
            <a:off x="5214942" y="1357304"/>
            <a:ext cx="3643338" cy="1754326"/>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Al despertar,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se dio cuenta que todo el castillo estaba desierto. Marchó, y adentrándose en el bosque se encontró con una doncella a la que le contó lo sucedido. </a:t>
            </a:r>
            <a:endParaRPr lang="es-ES" dirty="0"/>
          </a:p>
        </p:txBody>
      </p:sp>
      <p:sp>
        <p:nvSpPr>
          <p:cNvPr id="10" name="9 CuadroTexto"/>
          <p:cNvSpPr txBox="1"/>
          <p:nvPr/>
        </p:nvSpPr>
        <p:spPr>
          <a:xfrm>
            <a:off x="5214942" y="3071816"/>
            <a:ext cx="3643338" cy="1754326"/>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Ésta le dijo que si hubiera preguntado el significado de la procesión habría devuelto la salud al rey, ya que la copa que había visto era el santo Cáliz, y el rey era quien lo custodiaba.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out)">
                                      <p:cBhvr>
                                        <p:cTn id="13" dur="3000"/>
                                        <p:tgtEl>
                                          <p:spTgt spid="6"/>
                                        </p:tgtEl>
                                      </p:cBhvr>
                                    </p:animEffect>
                                  </p:childTnLst>
                                </p:cTn>
                              </p:par>
                              <p:par>
                                <p:cTn id="14" presetID="13"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1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126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CarasIonut1.jpg"/>
          <p:cNvPicPr>
            <a:picLocks noChangeAspect="1"/>
          </p:cNvPicPr>
          <p:nvPr/>
        </p:nvPicPr>
        <p:blipFill>
          <a:blip r:embed="rId5"/>
          <a:srcRect/>
          <a:stretch>
            <a:fillRect/>
          </a:stretch>
        </p:blipFill>
        <p:spPr bwMode="auto">
          <a:xfrm>
            <a:off x="142844" y="785800"/>
            <a:ext cx="4572001" cy="347187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CarasIonut1.jpg"/>
          <p:cNvPicPr>
            <a:picLocks noChangeAspect="1"/>
          </p:cNvPicPr>
          <p:nvPr/>
        </p:nvPicPr>
        <p:blipFill>
          <a:blip r:embed="rId5"/>
          <a:srcRect/>
          <a:stretch>
            <a:fillRect/>
          </a:stretch>
        </p:blipFill>
        <p:spPr bwMode="auto">
          <a:xfrm>
            <a:off x="142844" y="785800"/>
            <a:ext cx="4572001" cy="3471886"/>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CarasIonut1.jpg"/>
          <p:cNvPicPr>
            <a:picLocks noChangeAspect="1"/>
          </p:cNvPicPr>
          <p:nvPr/>
        </p:nvPicPr>
        <p:blipFill>
          <a:blip r:embed="rId5"/>
          <a:srcRect/>
          <a:stretch>
            <a:fillRect/>
          </a:stretch>
        </p:blipFill>
        <p:spPr bwMode="auto">
          <a:xfrm>
            <a:off x="142844" y="785800"/>
            <a:ext cx="4572001" cy="347188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4929190" y="1357304"/>
            <a:ext cx="3786214" cy="461665"/>
          </a:xfrm>
          <a:prstGeom prst="rect">
            <a:avLst/>
          </a:prstGeom>
          <a:noFill/>
        </p:spPr>
        <p:txBody>
          <a:bodyPr wrap="square" rtlCol="0">
            <a:spAutoFit/>
          </a:bodyPr>
          <a:lstStyle/>
          <a:p>
            <a:r>
              <a:rPr lang="es-ES" sz="2400" b="1" dirty="0" smtClean="0">
                <a:solidFill>
                  <a:schemeClr val="bg1"/>
                </a:solidFill>
                <a:effectLst>
                  <a:glow rad="101600">
                    <a:srgbClr val="C00000">
                      <a:alpha val="60000"/>
                    </a:srgbClr>
                  </a:glow>
                  <a:outerShdw blurRad="38100" dist="38100" dir="2700000" algn="tl">
                    <a:srgbClr val="000000">
                      <a:alpha val="43137"/>
                    </a:srgbClr>
                  </a:outerShdw>
                </a:effectLst>
              </a:rPr>
              <a:t>¿Varios santos Griales?</a:t>
            </a:r>
            <a:endParaRPr lang="es-ES" sz="2400"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10" name="9 CuadroTexto"/>
          <p:cNvSpPr txBox="1"/>
          <p:nvPr/>
        </p:nvSpPr>
        <p:spPr>
          <a:xfrm>
            <a:off x="4929190" y="2000246"/>
            <a:ext cx="3857652"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Considerado como el cáliz traído de Roma a España gracias a san Lorenzo mártir en el siglo III. Con anterioridad a su depósito en Valencia estuvo en diversos lugares de Aragón, como el monasterio de san Pedro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Siresa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la catedral de Jaca o el monasterio de san Juan de la Peña.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4"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8"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3000"/>
                                        <p:tgtEl>
                                          <p:spTgt spid="7"/>
                                        </p:tgtEl>
                                      </p:cBhvr>
                                    </p:animEffect>
                                  </p:childTnLst>
                                </p:cTn>
                              </p:par>
                            </p:childTnLst>
                          </p:cTn>
                        </p:par>
                        <p:par>
                          <p:cTn id="18" fill="hold">
                            <p:stCondLst>
                              <p:cond delay="6000"/>
                            </p:stCondLst>
                            <p:childTnLst>
                              <p:par>
                                <p:cTn id="19" presetID="23" presetClass="entr" presetSubtype="16"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2"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229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book2013_004.jpg"/>
          <p:cNvPicPr>
            <a:picLocks noChangeAspect="1"/>
          </p:cNvPicPr>
          <p:nvPr/>
        </p:nvPicPr>
        <p:blipFill>
          <a:blip r:embed="rId5"/>
          <a:srcRect/>
          <a:stretch>
            <a:fillRect/>
          </a:stretch>
        </p:blipFill>
        <p:spPr bwMode="auto">
          <a:xfrm>
            <a:off x="214282" y="857238"/>
            <a:ext cx="4929191" cy="3279004"/>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book2013_004.jpg"/>
          <p:cNvPicPr>
            <a:picLocks noChangeAspect="1"/>
          </p:cNvPicPr>
          <p:nvPr/>
        </p:nvPicPr>
        <p:blipFill>
          <a:blip r:embed="rId5"/>
          <a:srcRect/>
          <a:stretch>
            <a:fillRect/>
          </a:stretch>
        </p:blipFill>
        <p:spPr bwMode="auto">
          <a:xfrm>
            <a:off x="142844" y="857238"/>
            <a:ext cx="5000660" cy="328614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286380" y="1428742"/>
            <a:ext cx="3571900"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Compuesto por una copa de ágata de 7 cm de alto y 9,5 cm de diámetro, con un pie con asas posteriormente añadido. Fechado por los especialistas en el siglo I, y tenido como auténtica copa hebrea al observar las medidas utilizadas en la época para ese tipo de utensilio.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6" presetClass="entr" presetSubtype="2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331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curves-caras-ionut.jpg"/>
          <p:cNvPicPr>
            <a:picLocks noChangeAspect="1"/>
          </p:cNvPicPr>
          <p:nvPr/>
        </p:nvPicPr>
        <p:blipFill>
          <a:blip r:embed="rId5"/>
          <a:srcRect/>
          <a:stretch>
            <a:fillRect/>
          </a:stretch>
        </p:blipFill>
        <p:spPr bwMode="auto">
          <a:xfrm>
            <a:off x="142844" y="928676"/>
            <a:ext cx="4786314" cy="321471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curves-caras-ionut.jpg"/>
          <p:cNvPicPr>
            <a:picLocks noChangeAspect="1"/>
          </p:cNvPicPr>
          <p:nvPr/>
        </p:nvPicPr>
        <p:blipFill>
          <a:blip r:embed="rId5"/>
          <a:srcRect/>
          <a:stretch>
            <a:fillRect/>
          </a:stretch>
        </p:blipFill>
        <p:spPr bwMode="auto">
          <a:xfrm>
            <a:off x="142844" y="928676"/>
            <a:ext cx="4786314" cy="321471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143504" y="1571618"/>
            <a:ext cx="3643338" cy="1938992"/>
          </a:xfrm>
          <a:prstGeom prst="rect">
            <a:avLst/>
          </a:prstGeom>
          <a:noFill/>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rPr>
              <a:t>El Santo Grial habría llevado la sangre de Jesús durante su crucifixión. José de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rPr>
              <a:t>Arimatea</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rPr>
              <a:t> lo habría trasladado a </a:t>
            </a:r>
            <a:r>
              <a:rPr lang="es-ES" sz="2000" b="1" dirty="0" err="1" smtClean="0">
                <a:solidFill>
                  <a:schemeClr val="bg1"/>
                </a:solidFill>
                <a:effectLst>
                  <a:glow rad="101600">
                    <a:srgbClr val="C00000">
                      <a:alpha val="60000"/>
                    </a:srgbClr>
                  </a:glow>
                  <a:outerShdw blurRad="38100" dist="38100" dir="2700000" algn="tl">
                    <a:srgbClr val="000000">
                      <a:alpha val="43137"/>
                    </a:srgbClr>
                  </a:outerShdw>
                </a:effectLst>
              </a:rPr>
              <a:t>Glastonbury</a:t>
            </a:r>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rPr>
              <a:t>, Inglaterra.</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6" presetClass="entr" presetSubtype="37"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433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imágenes-montajes-y-fotomanipulaciones-digitales-de-Caras-Ionut-3.jpg"/>
          <p:cNvPicPr>
            <a:picLocks noChangeAspect="1"/>
          </p:cNvPicPr>
          <p:nvPr/>
        </p:nvPicPr>
        <p:blipFill>
          <a:blip r:embed="rId5"/>
          <a:srcRect/>
          <a:stretch>
            <a:fillRect/>
          </a:stretch>
        </p:blipFill>
        <p:spPr bwMode="auto">
          <a:xfrm>
            <a:off x="142844" y="785800"/>
            <a:ext cx="4857752"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imágenes-montajes-y-fotomanipulaciones-digitales-de-Caras-Ionut-3.jpg"/>
          <p:cNvPicPr>
            <a:picLocks noChangeAspect="1"/>
          </p:cNvPicPr>
          <p:nvPr/>
        </p:nvPicPr>
        <p:blipFill>
          <a:blip r:embed="rId5"/>
          <a:srcRect/>
          <a:stretch>
            <a:fillRect/>
          </a:stretch>
        </p:blipFill>
        <p:spPr bwMode="auto">
          <a:xfrm>
            <a:off x="142844" y="785800"/>
            <a:ext cx="4857752"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214942" y="1428742"/>
            <a:ext cx="3643338" cy="2308324"/>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José fue perseguido pero logra viajar hasta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Glastonbury</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Inglaterra, donde la reliquia es guardada en un castillo y custodiado por el linaje de su hermana. Una leyenda dice que se encuentra enterrada bajo la colina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Glastonbury</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Tor</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5"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536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imágenes-montajes-y-fotomanipulaciones-digitales-de-Caras-Ionut-4.jpg"/>
          <p:cNvPicPr>
            <a:picLocks noChangeAspect="1"/>
          </p:cNvPicPr>
          <p:nvPr/>
        </p:nvPicPr>
        <p:blipFill>
          <a:blip r:embed="rId5"/>
          <a:srcRect/>
          <a:stretch>
            <a:fillRect/>
          </a:stretch>
        </p:blipFill>
        <p:spPr bwMode="auto">
          <a:xfrm>
            <a:off x="142876" y="128588"/>
            <a:ext cx="4143371" cy="4886325"/>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imágenes-montajes-y-fotomanipulaciones-digitales-de-Caras-Ionut-4.jpg"/>
          <p:cNvPicPr>
            <a:picLocks noChangeAspect="1"/>
          </p:cNvPicPr>
          <p:nvPr/>
        </p:nvPicPr>
        <p:blipFill>
          <a:blip r:embed="rId5"/>
          <a:srcRect/>
          <a:stretch>
            <a:fillRect/>
          </a:stretch>
        </p:blipFill>
        <p:spPr bwMode="auto">
          <a:xfrm>
            <a:off x="142876" y="128571"/>
            <a:ext cx="4143371"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imágenes-montajes-y-fotomanipulaciones-digitales-de-Caras-Ionut-4.jpg"/>
          <p:cNvPicPr>
            <a:picLocks noChangeAspect="1"/>
          </p:cNvPicPr>
          <p:nvPr/>
        </p:nvPicPr>
        <p:blipFill>
          <a:blip r:embed="rId5"/>
          <a:srcRect/>
          <a:stretch>
            <a:fillRect/>
          </a:stretch>
        </p:blipFill>
        <p:spPr bwMode="auto">
          <a:xfrm>
            <a:off x="142876" y="128571"/>
            <a:ext cx="4143371"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4572000" y="1571618"/>
            <a:ext cx="4071966" cy="2246769"/>
          </a:xfrm>
          <a:prstGeom prst="rect">
            <a:avLst/>
          </a:prstGeom>
          <a:noFill/>
        </p:spPr>
        <p:txBody>
          <a:bodyPr wrap="square" rtlCol="0">
            <a:spAutoFit/>
          </a:bodyPr>
          <a:lstStyle/>
          <a:p>
            <a:r>
              <a:rPr lang="es-ES" sz="2000" b="1" dirty="0" smtClean="0">
                <a:solidFill>
                  <a:schemeClr val="bg1"/>
                </a:solidFill>
                <a:effectLst>
                  <a:glow rad="101600">
                    <a:srgbClr val="C00000">
                      <a:alpha val="60000"/>
                    </a:srgbClr>
                  </a:glow>
                  <a:outerShdw blurRad="38100" dist="38100" dir="2700000" algn="tl">
                    <a:srgbClr val="000000">
                      <a:alpha val="43137"/>
                    </a:srgbClr>
                  </a:outerShdw>
                </a:effectLst>
              </a:rPr>
              <a:t>Más adelante, ya en el siglo XIV, la tenencia del Santo Grial se le atribuyó a los Caballeros Templarios y también a los cátaros. Asimismo, hay copas que supuestamente serían el sacro vaso….</a:t>
            </a:r>
            <a:endParaRPr lang="es-ES" sz="2000"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4"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3000"/>
                                        <p:tgtEl>
                                          <p:spTgt spid="7"/>
                                        </p:tgtEl>
                                      </p:cBhvr>
                                    </p:animEffect>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638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Ionut Caras 1978 - Romanian professional photographer - Tutt'Art@ (58).jpg"/>
          <p:cNvPicPr>
            <a:picLocks noChangeAspect="1"/>
          </p:cNvPicPr>
          <p:nvPr/>
        </p:nvPicPr>
        <p:blipFill>
          <a:blip r:embed="rId5"/>
          <a:srcRect/>
          <a:stretch>
            <a:fillRect/>
          </a:stretch>
        </p:blipFill>
        <p:spPr bwMode="auto">
          <a:xfrm>
            <a:off x="142844" y="785800"/>
            <a:ext cx="4714877" cy="353618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Ionut Caras 1978 - Romanian professional photographer - Tutt'Art@ (58).jpg"/>
          <p:cNvPicPr>
            <a:picLocks noChangeAspect="1"/>
          </p:cNvPicPr>
          <p:nvPr/>
        </p:nvPicPr>
        <p:blipFill>
          <a:blip r:embed="rId5"/>
          <a:srcRect/>
          <a:stretch>
            <a:fillRect/>
          </a:stretch>
        </p:blipFill>
        <p:spPr bwMode="auto">
          <a:xfrm>
            <a:off x="142844" y="785800"/>
            <a:ext cx="4714877" cy="353618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072066" y="1428742"/>
            <a:ext cx="3786214"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«santo cáliz» en la catedral de Valencia.</a:t>
            </a:r>
          </a:p>
          <a:p>
            <a:endParaRPr lang="es-ES" b="1" dirty="0" smtClean="0">
              <a:solidFill>
                <a:schemeClr val="bg1"/>
              </a:solidFill>
              <a:effectLst>
                <a:glow rad="101600">
                  <a:srgbClr val="C00000">
                    <a:alpha val="60000"/>
                  </a:srgbClr>
                </a:glow>
                <a:outerShdw blurRad="38100" dist="38100" dir="2700000" algn="tl">
                  <a:srgbClr val="000000">
                    <a:alpha val="43137"/>
                  </a:srgbClr>
                </a:outerShdw>
              </a:effectLst>
            </a:endParaRP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Un cáliz de plata visto en el siglo VII en una capilla de Jerusalén, entre la Basílica de Gólgota y el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Martyrium</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t>
            </a:r>
          </a:p>
          <a:p>
            <a:endParaRPr lang="es-ES" b="1" dirty="0" smtClean="0">
              <a:solidFill>
                <a:schemeClr val="bg1"/>
              </a:solidFill>
              <a:effectLst>
                <a:glow rad="101600">
                  <a:srgbClr val="C00000">
                    <a:alpha val="60000"/>
                  </a:srgbClr>
                </a:glow>
                <a:outerShdw blurRad="38100" dist="38100" dir="2700000" algn="tl">
                  <a:srgbClr val="000000">
                    <a:alpha val="43137"/>
                  </a:srgbClr>
                </a:outerShdw>
              </a:effectLst>
            </a:endParaRP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«sacro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catino</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de esmeralda en la catedral de Génova, Italia.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741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4454.jpg"/>
          <p:cNvPicPr>
            <a:picLocks noChangeAspect="1"/>
          </p:cNvPicPr>
          <p:nvPr/>
        </p:nvPicPr>
        <p:blipFill>
          <a:blip r:embed="rId5"/>
          <a:srcRect/>
          <a:stretch>
            <a:fillRect/>
          </a:stretch>
        </p:blipFill>
        <p:spPr bwMode="auto">
          <a:xfrm>
            <a:off x="142844" y="785818"/>
            <a:ext cx="5214943" cy="347187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4454.jpg"/>
          <p:cNvPicPr>
            <a:picLocks noChangeAspect="1"/>
          </p:cNvPicPr>
          <p:nvPr/>
        </p:nvPicPr>
        <p:blipFill>
          <a:blip r:embed="rId5"/>
          <a:srcRect/>
          <a:stretch>
            <a:fillRect/>
          </a:stretch>
        </p:blipFill>
        <p:spPr bwMode="auto">
          <a:xfrm>
            <a:off x="142844" y="785800"/>
            <a:ext cx="5214943" cy="347188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4454.jpg"/>
          <p:cNvPicPr>
            <a:picLocks noChangeAspect="1"/>
          </p:cNvPicPr>
          <p:nvPr/>
        </p:nvPicPr>
        <p:blipFill>
          <a:blip r:embed="rId5"/>
          <a:srcRect/>
          <a:stretch>
            <a:fillRect/>
          </a:stretch>
        </p:blipFill>
        <p:spPr bwMode="auto">
          <a:xfrm>
            <a:off x="142844" y="785800"/>
            <a:ext cx="5214943" cy="347188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572132" y="1214428"/>
            <a:ext cx="3286148" cy="341632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Los monjes del castillo de Montserrat en España dicen que esta edificación fue sede del tesoro. De hecho, en 1940, el oficial Nazi,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Heinrich</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Himmler</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visitó Montserrat para      indagar sobre el Santo Grial. Este cáliz legendario fue objeto de una intensa investigación por parte de Hitler y los Nazis.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6" presetClass="entr" presetSubtype="37"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Vertical)">
                                      <p:cBhvr>
                                        <p:cTn id="11" dur="3000"/>
                                        <p:tgtEl>
                                          <p:spTgt spid="7"/>
                                        </p:tgtEl>
                                      </p:cBhvr>
                                    </p:animEffect>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843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24C724C07E0C367C957D1B6C4CB42F69E1B3C9B317158_900_900.JPEG"/>
          <p:cNvPicPr>
            <a:picLocks noChangeAspect="1"/>
          </p:cNvPicPr>
          <p:nvPr/>
        </p:nvPicPr>
        <p:blipFill>
          <a:blip r:embed="rId5"/>
          <a:srcRect/>
          <a:stretch>
            <a:fillRect/>
          </a:stretch>
        </p:blipFill>
        <p:spPr bwMode="auto">
          <a:xfrm>
            <a:off x="142844" y="857255"/>
            <a:ext cx="4786314" cy="334328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24C724C07E0C367C957D1B6C4CB42F69E1B3C9B317158_900_900.JPEG"/>
          <p:cNvPicPr>
            <a:picLocks noChangeAspect="1"/>
          </p:cNvPicPr>
          <p:nvPr/>
        </p:nvPicPr>
        <p:blipFill>
          <a:blip r:embed="rId5"/>
          <a:srcRect/>
          <a:stretch>
            <a:fillRect/>
          </a:stretch>
        </p:blipFill>
        <p:spPr bwMode="auto">
          <a:xfrm>
            <a:off x="142844" y="857238"/>
            <a:ext cx="4786314"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143504" y="1714494"/>
            <a:ext cx="3429024" cy="2031325"/>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Como podemos ver, el Santo Grial es uno de los objetos sagrados más misteriosos, parte de un sincretismo     cristiano, celta y de leyendas inglesas… Hasta los nazis           investigaron sobre él.</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1945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jpg"/>
          <p:cNvPicPr>
            <a:picLocks noChangeAspect="1"/>
          </p:cNvPicPr>
          <p:nvPr/>
        </p:nvPicPr>
        <p:blipFill>
          <a:blip r:embed="rId5"/>
          <a:srcRect/>
          <a:stretch>
            <a:fillRect/>
          </a:stretch>
        </p:blipFill>
        <p:spPr bwMode="auto">
          <a:xfrm>
            <a:off x="142844" y="857254"/>
            <a:ext cx="5000628" cy="3407576"/>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jpg"/>
          <p:cNvPicPr>
            <a:picLocks noChangeAspect="1"/>
          </p:cNvPicPr>
          <p:nvPr/>
        </p:nvPicPr>
        <p:blipFill>
          <a:blip r:embed="rId5"/>
          <a:srcRect/>
          <a:stretch>
            <a:fillRect/>
          </a:stretch>
        </p:blipFill>
        <p:spPr bwMode="auto">
          <a:xfrm>
            <a:off x="142844" y="857238"/>
            <a:ext cx="5000628" cy="3407592"/>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357818" y="1071552"/>
            <a:ext cx="3500462" cy="369331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Una de las historias que se relacionan con el ciclo artúrico es la del Santo Grial. En dicho relato se ven personajes tan emblemáticos como el rey Arturo,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Gawain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el Rey Pescador, y la búsqueda de un tesoro con propiedades mágicas. Y no se trata de cualquier tesoro, sino del que ha suscitado más pesquisas sobre su realidad y ha gestado más leyendas.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4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4" presetClass="entr" presetSubtype="3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150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389788_492887494104904_554425886_n.jpg"/>
          <p:cNvPicPr>
            <a:picLocks noChangeAspect="1"/>
          </p:cNvPicPr>
          <p:nvPr/>
        </p:nvPicPr>
        <p:blipFill>
          <a:blip r:embed="rId5"/>
          <a:srcRect/>
          <a:stretch>
            <a:fillRect/>
          </a:stretch>
        </p:blipFill>
        <p:spPr bwMode="auto">
          <a:xfrm>
            <a:off x="142876" y="1057283"/>
            <a:ext cx="4571999" cy="30146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6" name="5 Imagen" descr="389788_492887494104904_554425886_n.jpg"/>
          <p:cNvPicPr>
            <a:picLocks noChangeAspect="1"/>
          </p:cNvPicPr>
          <p:nvPr/>
        </p:nvPicPr>
        <p:blipFill>
          <a:blip r:embed="rId5"/>
          <a:srcRect/>
          <a:stretch>
            <a:fillRect/>
          </a:stretch>
        </p:blipFill>
        <p:spPr bwMode="auto">
          <a:xfrm>
            <a:off x="142844" y="1071553"/>
            <a:ext cx="4572031" cy="3000395"/>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7" name="6 Imagen" descr="389788_492887494104904_554425886_n.jpg"/>
          <p:cNvPicPr>
            <a:picLocks noChangeAspect="1"/>
          </p:cNvPicPr>
          <p:nvPr/>
        </p:nvPicPr>
        <p:blipFill>
          <a:blip r:embed="rId5"/>
          <a:srcRect/>
          <a:stretch>
            <a:fillRect/>
          </a:stretch>
        </p:blipFill>
        <p:spPr bwMode="auto">
          <a:xfrm>
            <a:off x="142844" y="1071552"/>
            <a:ext cx="4572032" cy="3000396"/>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8" name="7 CuadroTexto"/>
          <p:cNvSpPr txBox="1"/>
          <p:nvPr/>
        </p:nvSpPr>
        <p:spPr>
          <a:xfrm>
            <a:off x="4857752" y="1285866"/>
            <a:ext cx="3929090" cy="2308324"/>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búsqueda del Grial simboliza la búsqueda de la salvación, cuya culminación sólo pueden lograr los elegidos. La visión de lo que contiene el Cáliz es la visión de Cristo hecho carne, es decir, el misterio de la Transubstanciación.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8)">
                                      <p:cBhvr>
                                        <p:cTn id="10" dur="3000"/>
                                        <p:tgtEl>
                                          <p:spTgt spid="7"/>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3000"/>
                                        <p:tgtEl>
                                          <p:spTgt spid="6"/>
                                        </p:tgtEl>
                                      </p:cBhvr>
                                    </p:animEffect>
                                  </p:childTnLst>
                                </p:cTn>
                              </p:par>
                              <p:par>
                                <p:cTn id="14" presetID="8"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in)">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p:spPr>
      </p:pic>
      <p:pic>
        <p:nvPicPr>
          <p:cNvPr id="2253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p:spPr>
      </p:pic>
      <p:pic>
        <p:nvPicPr>
          <p:cNvPr id="4" name="3 Imagen" descr="526808.jpg"/>
          <p:cNvPicPr>
            <a:picLocks noChangeAspect="1"/>
          </p:cNvPicPr>
          <p:nvPr/>
        </p:nvPicPr>
        <p:blipFill>
          <a:blip r:embed="rId5"/>
          <a:srcRect/>
          <a:stretch>
            <a:fillRect/>
          </a:stretch>
        </p:blipFill>
        <p:spPr bwMode="auto">
          <a:xfrm>
            <a:off x="142876" y="142858"/>
            <a:ext cx="4429125" cy="4857785"/>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26808.jpg"/>
          <p:cNvPicPr>
            <a:picLocks noChangeAspect="1"/>
          </p:cNvPicPr>
          <p:nvPr/>
        </p:nvPicPr>
        <p:blipFill>
          <a:blip r:embed="rId5"/>
          <a:srcRect/>
          <a:stretch>
            <a:fillRect/>
          </a:stretch>
        </p:blipFill>
        <p:spPr bwMode="auto">
          <a:xfrm>
            <a:off x="142876" y="142858"/>
            <a:ext cx="4429125" cy="4786346"/>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4786314" y="1643056"/>
            <a:ext cx="4000528" cy="1754326"/>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 símbolo de la presencia real de Cristo entre los hombres. No se trata ya de liberar al Rey Pescador de sus heridas, sino de un camino que cada uno debe emprender por su propia alma.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8" presetClass="entr" presetSubtype="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strips(downRight)">
                                      <p:cBhvr>
                                        <p:cTn id="11" dur="3000"/>
                                        <p:tgtEl>
                                          <p:spTgt spid="6"/>
                                        </p:tgtEl>
                                      </p:cBhvr>
                                    </p:animEffect>
                                  </p:childTnLst>
                                </p:cTn>
                              </p:par>
                              <p:par>
                                <p:cTn id="12" presetID="18"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trips(upLeft)">
                                      <p:cBhvr>
                                        <p:cTn id="14" dur="3000"/>
                                        <p:tgtEl>
                                          <p:spTgt spid="4"/>
                                        </p:tgtEl>
                                      </p:cBhvr>
                                    </p:animEffect>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355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26810.jpg"/>
          <p:cNvPicPr>
            <a:picLocks noChangeAspect="1"/>
          </p:cNvPicPr>
          <p:nvPr/>
        </p:nvPicPr>
        <p:blipFill>
          <a:blip r:embed="rId5"/>
          <a:srcRect/>
          <a:stretch>
            <a:fillRect/>
          </a:stretch>
        </p:blipFill>
        <p:spPr bwMode="auto">
          <a:xfrm>
            <a:off x="142877" y="128588"/>
            <a:ext cx="5143504" cy="4886325"/>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26810.jpg"/>
          <p:cNvPicPr>
            <a:picLocks noChangeAspect="1"/>
          </p:cNvPicPr>
          <p:nvPr/>
        </p:nvPicPr>
        <p:blipFill>
          <a:blip r:embed="rId5"/>
          <a:srcRect/>
          <a:stretch>
            <a:fillRect/>
          </a:stretch>
        </p:blipFill>
        <p:spPr bwMode="auto">
          <a:xfrm>
            <a:off x="142877" y="128571"/>
            <a:ext cx="5143504"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526810.jpg"/>
          <p:cNvPicPr>
            <a:picLocks noChangeAspect="1"/>
          </p:cNvPicPr>
          <p:nvPr/>
        </p:nvPicPr>
        <p:blipFill>
          <a:blip r:embed="rId5"/>
          <a:srcRect/>
          <a:stretch>
            <a:fillRect/>
          </a:stretch>
        </p:blipFill>
        <p:spPr bwMode="auto">
          <a:xfrm>
            <a:off x="142877" y="128571"/>
            <a:ext cx="5143504"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572132" y="1428742"/>
            <a:ext cx="3286148" cy="3139321"/>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Según la historia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Boron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José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Arimatea</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encarcelado por los judíos tras la muerte de Jesús. En la misma cárcel se le presenta Cristo y le entrega el Grial, en el que se había recogido su sangre. A la muerte de José el Cáliz pasa a su hijo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Bron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luego a su sobrino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Helaín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4"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down)">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457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993820130401170805975620.jpg"/>
          <p:cNvPicPr>
            <a:picLocks noChangeAspect="1"/>
          </p:cNvPicPr>
          <p:nvPr/>
        </p:nvPicPr>
        <p:blipFill>
          <a:blip r:embed="rId5"/>
          <a:srcRect/>
          <a:stretch>
            <a:fillRect/>
          </a:stretch>
        </p:blipFill>
        <p:spPr bwMode="auto">
          <a:xfrm>
            <a:off x="142844" y="785816"/>
            <a:ext cx="5072066" cy="3407569"/>
          </a:xfrm>
          <a:prstGeom prst="rect">
            <a:avLst/>
          </a:prstGeom>
          <a:noFill/>
          <a:ln w="9525">
            <a:noFill/>
            <a:miter lim="800000"/>
            <a:headEnd/>
            <a:tailEnd/>
          </a:ln>
          <a:effectLst>
            <a:outerShdw blurRad="50800" dist="38100" dir="2700000" sx="102000" sy="102000" algn="tl" rotWithShape="0">
              <a:prstClr val="black">
                <a:alpha val="25000"/>
              </a:prstClr>
            </a:outerShdw>
          </a:effectLst>
        </p:spPr>
      </p:pic>
      <p:pic>
        <p:nvPicPr>
          <p:cNvPr id="6" name="5 Imagen" descr="993820130401170805975620.jpg"/>
          <p:cNvPicPr>
            <a:picLocks noChangeAspect="1"/>
          </p:cNvPicPr>
          <p:nvPr/>
        </p:nvPicPr>
        <p:blipFill>
          <a:blip r:embed="rId5"/>
          <a:srcRect/>
          <a:stretch>
            <a:fillRect/>
          </a:stretch>
        </p:blipFill>
        <p:spPr bwMode="auto">
          <a:xfrm>
            <a:off x="142844" y="785816"/>
            <a:ext cx="5072066" cy="3407569"/>
          </a:xfrm>
          <a:prstGeom prst="rect">
            <a:avLst/>
          </a:prstGeom>
          <a:noFill/>
          <a:ln w="9525">
            <a:noFill/>
            <a:miter lim="800000"/>
            <a:headEnd/>
            <a:tailEnd/>
          </a:ln>
          <a:effectLst>
            <a:outerShdw blurRad="50800" dist="38100" dir="2700000" sx="102000" sy="102000" algn="tl" rotWithShape="0">
              <a:prstClr val="black">
                <a:alpha val="25000"/>
              </a:prstClr>
            </a:outerShdw>
          </a:effectLst>
        </p:spPr>
      </p:pic>
      <p:pic>
        <p:nvPicPr>
          <p:cNvPr id="7" name="6 Imagen" descr="993820130401170805975620.jpg"/>
          <p:cNvPicPr>
            <a:picLocks noChangeAspect="1"/>
          </p:cNvPicPr>
          <p:nvPr/>
        </p:nvPicPr>
        <p:blipFill>
          <a:blip r:embed="rId5"/>
          <a:srcRect/>
          <a:stretch>
            <a:fillRect/>
          </a:stretch>
        </p:blipFill>
        <p:spPr bwMode="auto">
          <a:xfrm>
            <a:off x="142844" y="785800"/>
            <a:ext cx="5072066" cy="3407585"/>
          </a:xfrm>
          <a:prstGeom prst="rect">
            <a:avLst/>
          </a:prstGeom>
          <a:noFill/>
          <a:ln w="9525">
            <a:noFill/>
            <a:miter lim="800000"/>
            <a:headEnd/>
            <a:tailEnd/>
          </a:ln>
          <a:effectLst>
            <a:outerShdw blurRad="50800" dist="38100" dir="2700000" sx="102000" sy="102000" algn="tl" rotWithShape="0">
              <a:prstClr val="black">
                <a:alpha val="25000"/>
              </a:prstClr>
            </a:outerShdw>
          </a:effectLst>
        </p:spPr>
      </p:pic>
      <p:sp>
        <p:nvSpPr>
          <p:cNvPr id="8" name="7 CuadroTexto"/>
          <p:cNvSpPr txBox="1"/>
          <p:nvPr/>
        </p:nvSpPr>
        <p:spPr>
          <a:xfrm>
            <a:off x="5429256" y="1000114"/>
            <a:ext cx="3429024" cy="369331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Robert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Boron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no identifica 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Helaín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con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pero ésta será la lectura que se haga posteriormente de su obra. De ahí que de todos los caballeros que parten en busca del Grial sean sólo tres,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Galaz</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Boores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los escogidos para encontrarlo.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Perceval</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Helaín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el tercer guardián del Grial y el elegido para encontrarlo.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4"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3000"/>
                                        <p:tgtEl>
                                          <p:spTgt spid="7"/>
                                        </p:tgtEl>
                                      </p:cBhvr>
                                    </p:animEffect>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3000"/>
                                        <p:tgtEl>
                                          <p:spTgt spid="6"/>
                                        </p:tgtEl>
                                      </p:cBhvr>
                                    </p:animEffect>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560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4704062201112231728282850417805527_010.jpg"/>
          <p:cNvPicPr>
            <a:picLocks noChangeAspect="1"/>
          </p:cNvPicPr>
          <p:nvPr/>
        </p:nvPicPr>
        <p:blipFill>
          <a:blip r:embed="rId5"/>
          <a:srcRect/>
          <a:stretch>
            <a:fillRect/>
          </a:stretch>
        </p:blipFill>
        <p:spPr bwMode="auto">
          <a:xfrm>
            <a:off x="142875" y="128588"/>
            <a:ext cx="5000629" cy="4886325"/>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54704062201112231728282850417805527_010.jpg"/>
          <p:cNvPicPr>
            <a:picLocks noChangeAspect="1"/>
          </p:cNvPicPr>
          <p:nvPr/>
        </p:nvPicPr>
        <p:blipFill>
          <a:blip r:embed="rId5"/>
          <a:srcRect/>
          <a:stretch>
            <a:fillRect/>
          </a:stretch>
        </p:blipFill>
        <p:spPr bwMode="auto">
          <a:xfrm>
            <a:off x="142875" y="128571"/>
            <a:ext cx="5000629"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54704062201112231728282850417805527_010.jpg"/>
          <p:cNvPicPr>
            <a:picLocks noChangeAspect="1"/>
          </p:cNvPicPr>
          <p:nvPr/>
        </p:nvPicPr>
        <p:blipFill>
          <a:blip r:embed="rId5"/>
          <a:srcRect/>
          <a:stretch>
            <a:fillRect/>
          </a:stretch>
        </p:blipFill>
        <p:spPr bwMode="auto">
          <a:xfrm>
            <a:off x="142875" y="128571"/>
            <a:ext cx="5000629"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429256" y="1428742"/>
            <a:ext cx="3429024" cy="2585323"/>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Hay una tercera historia que aparece en la Edad Media sobre el Grial escrita esta vez por un alemán,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Wolfram</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von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Eschenbach</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En su obra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Parzival</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caballero, no consigue llegar al Castillo del Grial,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Munsalvasche</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por su difícil acceso.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4"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3000"/>
                                        <p:tgtEl>
                                          <p:spTgt spid="6"/>
                                        </p:tgtEl>
                                      </p:cBhvr>
                                    </p:animEffect>
                                  </p:childTnLst>
                                </p:cTn>
                              </p:par>
                              <p:par>
                                <p:cTn id="18" presetID="4" presetClass="entr" presetSubtype="3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ox(out)">
                                      <p:cBhvr>
                                        <p:cTn id="20" dur="3000"/>
                                        <p:tgtEl>
                                          <p:spTgt spid="7"/>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662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2390580.jpg"/>
          <p:cNvPicPr>
            <a:picLocks noChangeAspect="1"/>
          </p:cNvPicPr>
          <p:nvPr/>
        </p:nvPicPr>
        <p:blipFill>
          <a:blip r:embed="rId5"/>
          <a:srcRect/>
          <a:stretch>
            <a:fillRect/>
          </a:stretch>
        </p:blipFill>
        <p:spPr bwMode="auto">
          <a:xfrm>
            <a:off x="142844" y="857238"/>
            <a:ext cx="5000627" cy="3214705"/>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5357818" y="1285866"/>
            <a:ext cx="3286148" cy="2585323"/>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Sin embargo, en este relato el Grial no es el Cáliz de  Cristo, sino una piedra custodiada por una familia, que se alimenta de forma milagrosa. Esta piedra es el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lapis</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exilis</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 decir, es la piedra milagrosa de los alquimistas.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6"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765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4333692056_67ebee1810_o.jpg"/>
          <p:cNvPicPr>
            <a:picLocks noChangeAspect="1"/>
          </p:cNvPicPr>
          <p:nvPr/>
        </p:nvPicPr>
        <p:blipFill>
          <a:blip r:embed="rId5"/>
          <a:srcRect/>
          <a:stretch>
            <a:fillRect/>
          </a:stretch>
        </p:blipFill>
        <p:spPr bwMode="auto">
          <a:xfrm>
            <a:off x="142844" y="714362"/>
            <a:ext cx="5357819" cy="347188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5715008" y="1214428"/>
            <a:ext cx="3143272" cy="369331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Esta misma piedra, llamada Piedra Filosofal, se ha relacionado en algunas ocasiones con Cristo, aunque también con Hermes. La identificación entre el Grial y el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Lapis</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exilis</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no resulta tan extraña, ya que ambos poseen cualidades similares y están relacionados con la Inmortalidad.</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867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43 perro enorme - efecto optico 2.jpg"/>
          <p:cNvPicPr>
            <a:picLocks noChangeAspect="1"/>
          </p:cNvPicPr>
          <p:nvPr/>
        </p:nvPicPr>
        <p:blipFill>
          <a:blip r:embed="rId5"/>
          <a:srcRect/>
          <a:stretch>
            <a:fillRect/>
          </a:stretch>
        </p:blipFill>
        <p:spPr bwMode="auto">
          <a:xfrm>
            <a:off x="142876" y="128571"/>
            <a:ext cx="4410075"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4714876" y="1428742"/>
            <a:ext cx="4143404" cy="2031325"/>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Según la historia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Wolfram</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el Grial está protegido por los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Templeisen</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una orden militar con votos de castidad. El Castillo del Grial sería conocido como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Monsalvat</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sus custodios tendrían poderes mágicos. </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6" presetClass="entr" presetSubtype="2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childTnLst>
                          </p:cTn>
                        </p:par>
                        <p:par>
                          <p:cTn id="16" fill="hold">
                            <p:stCondLst>
                              <p:cond delay="6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969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CarasIonut1.jpg"/>
          <p:cNvPicPr>
            <a:picLocks noChangeAspect="1"/>
          </p:cNvPicPr>
          <p:nvPr/>
        </p:nvPicPr>
        <p:blipFill>
          <a:blip r:embed="rId5"/>
          <a:srcRect/>
          <a:stretch>
            <a:fillRect/>
          </a:stretch>
        </p:blipFill>
        <p:spPr bwMode="auto">
          <a:xfrm>
            <a:off x="142876" y="128588"/>
            <a:ext cx="4500563" cy="4886325"/>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CarasIonut1.jpg"/>
          <p:cNvPicPr>
            <a:picLocks noChangeAspect="1"/>
          </p:cNvPicPr>
          <p:nvPr/>
        </p:nvPicPr>
        <p:blipFill>
          <a:blip r:embed="rId5"/>
          <a:srcRect/>
          <a:stretch>
            <a:fillRect/>
          </a:stretch>
        </p:blipFill>
        <p:spPr bwMode="auto">
          <a:xfrm>
            <a:off x="142876" y="128571"/>
            <a:ext cx="4500563" cy="488634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CarasIonut1.jpg"/>
          <p:cNvPicPr>
            <a:picLocks noChangeAspect="1"/>
          </p:cNvPicPr>
          <p:nvPr/>
        </p:nvPicPr>
        <p:blipFill>
          <a:blip r:embed="rId5"/>
          <a:srcRect/>
          <a:stretch>
            <a:fillRect/>
          </a:stretch>
        </p:blipFill>
        <p:spPr bwMode="auto">
          <a:xfrm>
            <a:off x="142876" y="128571"/>
            <a:ext cx="4500563" cy="4886342"/>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4857752" y="1357304"/>
            <a:ext cx="3929090" cy="2308324"/>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Este castillo ha sido identificado con el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Monserrat</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algunas veces, pero también con el monasterio de San Juan de la Peña en Huesca, con el bastión cátaro de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Montsegur</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con el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Mont</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Saint Michel en el norte de Francia.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2048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27.jpg"/>
          <p:cNvPicPr>
            <a:picLocks noChangeAspect="1"/>
          </p:cNvPicPr>
          <p:nvPr/>
        </p:nvPicPr>
        <p:blipFill>
          <a:blip r:embed="rId5"/>
          <a:srcRect/>
          <a:stretch>
            <a:fillRect/>
          </a:stretch>
        </p:blipFill>
        <p:spPr bwMode="auto">
          <a:xfrm>
            <a:off x="142844" y="928692"/>
            <a:ext cx="4714876" cy="334328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27.jpg"/>
          <p:cNvPicPr>
            <a:picLocks noChangeAspect="1"/>
          </p:cNvPicPr>
          <p:nvPr/>
        </p:nvPicPr>
        <p:blipFill>
          <a:blip r:embed="rId5"/>
          <a:srcRect/>
          <a:stretch>
            <a:fillRect/>
          </a:stretch>
        </p:blipFill>
        <p:spPr bwMode="auto">
          <a:xfrm>
            <a:off x="142844" y="928676"/>
            <a:ext cx="4714876"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27.jpg"/>
          <p:cNvPicPr>
            <a:picLocks noChangeAspect="1"/>
          </p:cNvPicPr>
          <p:nvPr/>
        </p:nvPicPr>
        <p:blipFill>
          <a:blip r:embed="rId5"/>
          <a:srcRect/>
          <a:stretch>
            <a:fillRect/>
          </a:stretch>
        </p:blipFill>
        <p:spPr bwMode="auto">
          <a:xfrm>
            <a:off x="142844" y="928676"/>
            <a:ext cx="4714876"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9" name="8 CuadroTexto"/>
          <p:cNvSpPr txBox="1"/>
          <p:nvPr/>
        </p:nvSpPr>
        <p:spPr>
          <a:xfrm>
            <a:off x="5072066" y="1214428"/>
            <a:ext cx="3429024"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Sea de una forma o de otra la historia del Grial ha generado mucha tinta y ha dado su salto a la gran pantalla. Es una de las leyendas medievales más conocidas y difundidas y aún hoy día sigue su andadura por el mundo, mezclándose en diferentes historias.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4"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3000"/>
                                        <p:tgtEl>
                                          <p:spTgt spid="7"/>
                                        </p:tgtEl>
                                      </p:cBhvr>
                                    </p:animEffect>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072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curves-caras-ionut.jpg"/>
          <p:cNvPicPr>
            <a:picLocks noChangeAspect="1"/>
          </p:cNvPicPr>
          <p:nvPr/>
        </p:nvPicPr>
        <p:blipFill>
          <a:blip r:embed="rId5"/>
          <a:srcRect/>
          <a:stretch>
            <a:fillRect/>
          </a:stretch>
        </p:blipFill>
        <p:spPr bwMode="auto">
          <a:xfrm>
            <a:off x="142845" y="784862"/>
            <a:ext cx="4714908" cy="337962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curves-caras-ionut.jpg"/>
          <p:cNvPicPr>
            <a:picLocks noChangeAspect="1"/>
          </p:cNvPicPr>
          <p:nvPr/>
        </p:nvPicPr>
        <p:blipFill>
          <a:blip r:embed="rId5"/>
          <a:srcRect/>
          <a:stretch>
            <a:fillRect/>
          </a:stretch>
        </p:blipFill>
        <p:spPr bwMode="auto">
          <a:xfrm>
            <a:off x="142845" y="785800"/>
            <a:ext cx="4714908" cy="3357586"/>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000628" y="1142990"/>
            <a:ext cx="3786214" cy="369331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La búsqueda del Cáliz utilizado en la Última Cena por Cristo ha involucrado a templarios, cátaros y otros misterios medievales. No se puede negar que este conocido tesoro ha hundido sus cimientos en el imaginario común, hasta el punto que su historia ha saltado al mundo del celuloide con películas como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Indiana Jones y la última Cruzada </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y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El código da Vinci.</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4/3*#ppt_w"/>
                                          </p:val>
                                        </p:tav>
                                        <p:tav tm="100000">
                                          <p:val>
                                            <p:strVal val="#ppt_w"/>
                                          </p:val>
                                        </p:tav>
                                      </p:tavLst>
                                    </p:anim>
                                    <p:anim calcmode="lin" valueType="num">
                                      <p:cBhvr>
                                        <p:cTn id="21" dur="3000" fill="hold"/>
                                        <p:tgtEl>
                                          <p:spTgt spid="6"/>
                                        </p:tgtEl>
                                        <p:attrNameLst>
                                          <p:attrName>ppt_h</p:attrName>
                                        </p:attrNameLst>
                                      </p:cBhvr>
                                      <p:tavLst>
                                        <p:tav tm="0">
                                          <p:val>
                                            <p:strVal val="4/3*#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174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Caras_Ionut_11_thumb.jpg"/>
          <p:cNvPicPr>
            <a:picLocks noChangeAspect="1"/>
          </p:cNvPicPr>
          <p:nvPr/>
        </p:nvPicPr>
        <p:blipFill>
          <a:blip r:embed="rId5"/>
          <a:srcRect/>
          <a:stretch>
            <a:fillRect/>
          </a:stretch>
        </p:blipFill>
        <p:spPr bwMode="auto">
          <a:xfrm>
            <a:off x="142844" y="785816"/>
            <a:ext cx="5286380" cy="334328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Caras_Ionut_11_thumb.jpg"/>
          <p:cNvPicPr>
            <a:picLocks noChangeAspect="1"/>
          </p:cNvPicPr>
          <p:nvPr/>
        </p:nvPicPr>
        <p:blipFill>
          <a:blip r:embed="rId5"/>
          <a:srcRect/>
          <a:stretch>
            <a:fillRect/>
          </a:stretch>
        </p:blipFill>
        <p:spPr bwMode="auto">
          <a:xfrm>
            <a:off x="142844" y="785800"/>
            <a:ext cx="5286380"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Caras_Ionut_11_thumb.jpg"/>
          <p:cNvPicPr>
            <a:picLocks noChangeAspect="1"/>
          </p:cNvPicPr>
          <p:nvPr/>
        </p:nvPicPr>
        <p:blipFill>
          <a:blip r:embed="rId5"/>
          <a:srcRect/>
          <a:stretch>
            <a:fillRect/>
          </a:stretch>
        </p:blipFill>
        <p:spPr bwMode="auto">
          <a:xfrm>
            <a:off x="142844" y="785800"/>
            <a:ext cx="5286380" cy="334329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8" name="7 CuadroTexto"/>
          <p:cNvSpPr txBox="1"/>
          <p:nvPr/>
        </p:nvSpPr>
        <p:spPr>
          <a:xfrm>
            <a:off x="5715008" y="1357304"/>
            <a:ext cx="3214710" cy="1200329"/>
          </a:xfrm>
          <a:prstGeom prst="rect">
            <a:avLst/>
          </a:prstGeom>
          <a:noFill/>
        </p:spPr>
        <p:txBody>
          <a:bodyPr wrap="square" rtlCol="0">
            <a:spAutoFit/>
          </a:bodyPr>
          <a:lstStyle/>
          <a:p>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Nícolas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Cage</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confesó que pasó años buscando el Santo Grial en Inglaterra y EE.UU.</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5715008" y="2500312"/>
            <a:ext cx="3071834" cy="2031325"/>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Es uno de los actores más excéntricos de Hollywood y hace poco reveló en una entrevista que durante un tiempo vivió una aventura real: estaba buscando el Santo Grial.</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4" presetClass="entr" presetSubtype="3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137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277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4389815077_76d02014c1_b.jpg"/>
          <p:cNvPicPr>
            <a:picLocks noChangeAspect="1"/>
          </p:cNvPicPr>
          <p:nvPr/>
        </p:nvPicPr>
        <p:blipFill>
          <a:blip r:embed="rId5"/>
          <a:srcRect/>
          <a:stretch>
            <a:fillRect/>
          </a:stretch>
        </p:blipFill>
        <p:spPr bwMode="auto">
          <a:xfrm>
            <a:off x="142844" y="500048"/>
            <a:ext cx="4786316" cy="3786214"/>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5214942" y="1285866"/>
            <a:ext cx="3643338"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 pesar de que prefiere quedarse en casa y trata de no crear mucha polémica en los medios con su vida personal, la verdad es que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Nicolas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Cage</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es uno de los hombres más extraños y bizarros que existen en el mundo del entretenimiento, y sus aventuras reales son insólitas.</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9"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fmla="#ppt_w*sin(2.5*pi*$)">
                                          <p:val>
                                            <p:fltVal val="0"/>
                                          </p:val>
                                        </p:tav>
                                        <p:tav tm="100000">
                                          <p:val>
                                            <p:fltVal val="1"/>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379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4461559729_ff630b6818_o.jpg"/>
          <p:cNvPicPr>
            <a:picLocks noChangeAspect="1"/>
          </p:cNvPicPr>
          <p:nvPr/>
        </p:nvPicPr>
        <p:blipFill>
          <a:blip r:embed="rId5"/>
          <a:srcRect/>
          <a:stretch>
            <a:fillRect/>
          </a:stretch>
        </p:blipFill>
        <p:spPr bwMode="auto">
          <a:xfrm>
            <a:off x="1785918" y="142858"/>
            <a:ext cx="5286412" cy="2786082"/>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428596" y="3286130"/>
            <a:ext cx="8429684"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Quizá no se mete en líos con otras celebridades ni tiene mucha presencia en las redes sociales, pero este actor tiene una vida bastante peculiar. Ya se sabía que suele comprar objetos muy raros y valiosos, como un cráneo de dinosaurio o una mansión embrujada.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7"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ppt_h/2"/>
                                          </p:val>
                                        </p:tav>
                                        <p:tav tm="100000">
                                          <p:val>
                                            <p:strVal val="#ppt_y"/>
                                          </p:val>
                                        </p:tav>
                                      </p:tavLst>
                                    </p:anim>
                                    <p:anim calcmode="lin" valueType="num">
                                      <p:cBhvr>
                                        <p:cTn id="13" dur="3000" fill="hold"/>
                                        <p:tgtEl>
                                          <p:spTgt spid="4"/>
                                        </p:tgtEl>
                                        <p:attrNameLst>
                                          <p:attrName>ppt_w</p:attrName>
                                        </p:attrNameLst>
                                      </p:cBhvr>
                                      <p:tavLst>
                                        <p:tav tm="0">
                                          <p:val>
                                            <p:strVal val="#ppt_w"/>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6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789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sp>
        <p:nvSpPr>
          <p:cNvPr id="6" name="5 CuadroTexto"/>
          <p:cNvSpPr txBox="1"/>
          <p:nvPr/>
        </p:nvSpPr>
        <p:spPr>
          <a:xfrm>
            <a:off x="357158" y="3786196"/>
            <a:ext cx="8501122"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Después de haberse aventurado en muchos lugares,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Cage</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se preguntó por qué no había encontrado ese objeto sagrado y concluyó que el Grial ya fue encontrado, pero que no es una copa sino el planeta en el que vivimos: “finalmente concluí ¿qué es el Grial sino la Tierra misma?”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pic>
        <p:nvPicPr>
          <p:cNvPr id="4" name="3 Imagen" descr="6190326734_a4828fb3db_b.jpg"/>
          <p:cNvPicPr>
            <a:picLocks noChangeAspect="1"/>
          </p:cNvPicPr>
          <p:nvPr/>
        </p:nvPicPr>
        <p:blipFill>
          <a:blip r:embed="rId5"/>
          <a:stretch>
            <a:fillRect/>
          </a:stretch>
        </p:blipFill>
        <p:spPr bwMode="auto">
          <a:xfrm>
            <a:off x="857224" y="142858"/>
            <a:ext cx="6786610" cy="357190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7" name="6 Imagen" descr="6190326734_a4828fb3db_b.jpg"/>
          <p:cNvPicPr>
            <a:picLocks noChangeAspect="1"/>
          </p:cNvPicPr>
          <p:nvPr/>
        </p:nvPicPr>
        <p:blipFill>
          <a:blip r:embed="rId5"/>
          <a:stretch>
            <a:fillRect/>
          </a:stretch>
        </p:blipFill>
        <p:spPr bwMode="auto">
          <a:xfrm>
            <a:off x="857224" y="142858"/>
            <a:ext cx="6786610" cy="3571900"/>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Tree>
  </p:cSld>
  <p:clrMapOvr>
    <a:masterClrMapping/>
  </p:clrMapOvr>
  <p:transition spd="med" advTm="3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3000"/>
                                        <p:tgtEl>
                                          <p:spTgt spid="7"/>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481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imágenes-montajes-y-fotomanipulaciones-digitales-de-Caras-Ionut-3.jpg"/>
          <p:cNvPicPr>
            <a:picLocks noChangeAspect="1"/>
          </p:cNvPicPr>
          <p:nvPr/>
        </p:nvPicPr>
        <p:blipFill>
          <a:blip r:embed="rId5"/>
          <a:srcRect/>
          <a:stretch>
            <a:fillRect/>
          </a:stretch>
        </p:blipFill>
        <p:spPr bwMode="auto">
          <a:xfrm>
            <a:off x="142844" y="1000114"/>
            <a:ext cx="5000629" cy="308612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imágenes-montajes-y-fotomanipulaciones-digitales-de-Caras-Ionut-3.jpg"/>
          <p:cNvPicPr>
            <a:picLocks noChangeAspect="1"/>
          </p:cNvPicPr>
          <p:nvPr/>
        </p:nvPicPr>
        <p:blipFill>
          <a:blip r:embed="rId5"/>
          <a:srcRect/>
          <a:stretch>
            <a:fillRect/>
          </a:stretch>
        </p:blipFill>
        <p:spPr bwMode="auto">
          <a:xfrm>
            <a:off x="142844" y="1000114"/>
            <a:ext cx="5000629" cy="3086121"/>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357818" y="1142990"/>
            <a:ext cx="3571900" cy="341632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Durante siglos, caballeros, poetas y místicos han buscado un cáliz mágico llamado el Santo Grial, la copa de donde bebió Jesús en la última cena. ¿Puede una reliquia sagrada como ésta haber permanecido oculta por más de dos mil años o será uno de los cálices antiguos que se exhiben en los museos de todo el mundo?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5"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3000"/>
                                        <p:tgtEl>
                                          <p:spTgt spid="6"/>
                                        </p:tgtEl>
                                      </p:cBhvr>
                                    </p:animEffec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686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5116684274_091678963a_b.jpg"/>
          <p:cNvPicPr>
            <a:picLocks noChangeAspect="1"/>
          </p:cNvPicPr>
          <p:nvPr/>
        </p:nvPicPr>
        <p:blipFill>
          <a:blip r:embed="rId5"/>
          <a:srcRect/>
          <a:stretch>
            <a:fillRect/>
          </a:stretch>
        </p:blipFill>
        <p:spPr bwMode="auto">
          <a:xfrm>
            <a:off x="142844" y="928676"/>
            <a:ext cx="5286380" cy="3228997"/>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5643570" y="1500180"/>
            <a:ext cx="3286148" cy="2862322"/>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¿Por qué la Iglesia le ha dado la espalda a la existencia del cáliz y a los poderes sagrados que se le adjudican? ¿Qué impulsó a los caballeros de la mesa redonda del rey Arturo a buscar el grial en Inglaterra en vez de hacerlo en la Tierra Santa?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Horizontal)">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41987"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35 ermita san pantaleon de losa.jpg"/>
          <p:cNvPicPr>
            <a:picLocks noChangeAspect="1"/>
          </p:cNvPicPr>
          <p:nvPr/>
        </p:nvPicPr>
        <p:blipFill>
          <a:blip r:embed="rId5"/>
          <a:stretch>
            <a:fillRect/>
          </a:stretch>
        </p:blipFill>
        <p:spPr>
          <a:xfrm>
            <a:off x="142844" y="428610"/>
            <a:ext cx="4143404" cy="4214842"/>
          </a:xfrm>
          <a:prstGeom prst="rect">
            <a:avLst/>
          </a:prstGeom>
          <a:effectLst>
            <a:outerShdw blurRad="50800" dist="38100" dir="2700000" sx="102000" sy="102000" algn="tl" rotWithShape="0">
              <a:prstClr val="black">
                <a:alpha val="40000"/>
              </a:prstClr>
            </a:outerShdw>
          </a:effectLst>
        </p:spPr>
      </p:pic>
      <p:pic>
        <p:nvPicPr>
          <p:cNvPr id="6" name="5 Imagen" descr="35 ermita san pantaleon de losa.jpg"/>
          <p:cNvPicPr>
            <a:picLocks noChangeAspect="1"/>
          </p:cNvPicPr>
          <p:nvPr/>
        </p:nvPicPr>
        <p:blipFill>
          <a:blip r:embed="rId5"/>
          <a:stretch>
            <a:fillRect/>
          </a:stretch>
        </p:blipFill>
        <p:spPr>
          <a:xfrm>
            <a:off x="142844" y="428610"/>
            <a:ext cx="4143404" cy="4214842"/>
          </a:xfrm>
          <a:prstGeom prst="rect">
            <a:avLst/>
          </a:prstGeom>
          <a:effectLst>
            <a:outerShdw blurRad="50800" dist="38100" dir="2700000" sx="102000" sy="102000" algn="tl" rotWithShape="0">
              <a:prstClr val="black">
                <a:alpha val="40000"/>
              </a:prstClr>
            </a:outerShdw>
          </a:effectLst>
        </p:spPr>
      </p:pic>
      <p:sp>
        <p:nvSpPr>
          <p:cNvPr id="8" name="7 CuadroTexto"/>
          <p:cNvSpPr txBox="1"/>
          <p:nvPr/>
        </p:nvSpPr>
        <p:spPr>
          <a:xfrm>
            <a:off x="4572000" y="1357304"/>
            <a:ext cx="4071966" cy="2308324"/>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Algunos han llegado a pensar que el grial no es un objeto sino un sendero hacia una conciencia suprema y un poder sobrenatural... Y hay una nueva teoría, que de llegar a probarse concluyentemente, volvería a escribir la historia del cristianismo.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8"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3000"/>
                                        <p:tgtEl>
                                          <p:spTgt spid="6"/>
                                        </p:tgtEl>
                                      </p:cBhvr>
                                    </p:animEffect>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7891"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6190326734_a4828fb3db_b.jpg"/>
          <p:cNvPicPr>
            <a:picLocks noChangeAspect="1"/>
          </p:cNvPicPr>
          <p:nvPr/>
        </p:nvPicPr>
        <p:blipFill>
          <a:blip r:embed="rId5"/>
          <a:srcRect/>
          <a:stretch>
            <a:fillRect/>
          </a:stretch>
        </p:blipFill>
        <p:spPr bwMode="auto">
          <a:xfrm>
            <a:off x="142844" y="928676"/>
            <a:ext cx="4929191" cy="3157559"/>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5286380" y="1714494"/>
            <a:ext cx="3500462" cy="2308324"/>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Quienes la proponen insisten en que el grial es un símbolo de una línea directa de descendencia de Jesús hasta la actualidad, que Jesús tuvo hijos y que sus descendientes viven entre nosotros hasta la fecha.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3000"/>
                                        <p:tgtEl>
                                          <p:spTgt spid="4"/>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8915"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6190371312_bcc453b8d7_b.jpg"/>
          <p:cNvPicPr>
            <a:picLocks noChangeAspect="1"/>
          </p:cNvPicPr>
          <p:nvPr/>
        </p:nvPicPr>
        <p:blipFill>
          <a:blip r:embed="rId5"/>
          <a:srcRect/>
          <a:stretch>
            <a:fillRect/>
          </a:stretch>
        </p:blipFill>
        <p:spPr bwMode="auto">
          <a:xfrm>
            <a:off x="1643042" y="142859"/>
            <a:ext cx="5643602" cy="3143272"/>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6" name="5 CuadroTexto"/>
          <p:cNvSpPr txBox="1"/>
          <p:nvPr/>
        </p:nvSpPr>
        <p:spPr>
          <a:xfrm>
            <a:off x="285720" y="3357568"/>
            <a:ext cx="8501122" cy="1569660"/>
          </a:xfrm>
          <a:prstGeom prst="rect">
            <a:avLst/>
          </a:prstGeom>
          <a:noFill/>
        </p:spPr>
        <p:txBody>
          <a:bodyPr wrap="square" rtlCol="0">
            <a:spAutoFit/>
          </a:bodyPr>
          <a:lstStyle/>
          <a:p>
            <a:r>
              <a:rPr lang="es-ES" sz="2400" b="1" dirty="0" smtClean="0">
                <a:solidFill>
                  <a:schemeClr val="bg1"/>
                </a:solidFill>
                <a:effectLst>
                  <a:glow rad="101600">
                    <a:srgbClr val="C00000">
                      <a:alpha val="60000"/>
                    </a:srgbClr>
                  </a:glow>
                  <a:outerShdw blurRad="38100" dist="38100" dir="2700000" algn="tl">
                    <a:srgbClr val="000000">
                      <a:alpha val="43137"/>
                    </a:srgbClr>
                  </a:outerShdw>
                </a:effectLst>
              </a:rPr>
              <a:t>El Santo Grial está en la Catedral de Valencia.</a:t>
            </a:r>
          </a:p>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Aunque parezca una leyenda, parece que hay muchos datos que aseguran que esta copa fuera la elegida por Jesús en su última cena. Se basan en la datación del cáliz, que es anterior al nacimiento de Cristo y de proveniencia oriental.</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39939"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12 el perro burbuja.jpg"/>
          <p:cNvPicPr>
            <a:picLocks noChangeAspect="1"/>
          </p:cNvPicPr>
          <p:nvPr/>
        </p:nvPicPr>
        <p:blipFill>
          <a:blip r:embed="rId5"/>
          <a:srcRect/>
          <a:stretch>
            <a:fillRect/>
          </a:stretch>
        </p:blipFill>
        <p:spPr bwMode="auto">
          <a:xfrm>
            <a:off x="142876" y="128571"/>
            <a:ext cx="8858281" cy="4886359"/>
          </a:xfrm>
          <a:prstGeom prst="rect">
            <a:avLst/>
          </a:prstGeom>
          <a:noFill/>
          <a:ln w="9525">
            <a:noFill/>
            <a:miter lim="800000"/>
            <a:headEnd/>
            <a:tailEnd/>
          </a:ln>
        </p:spPr>
      </p:pic>
      <p:pic>
        <p:nvPicPr>
          <p:cNvPr id="6" name="Picture 7" descr="E:\MIS COSAS\DOCUMENTOS ANA\IMAGENES  VARIADAS\BOLAS\21sg0i.png"/>
          <p:cNvPicPr>
            <a:picLocks noChangeAspect="1" noChangeArrowheads="1"/>
          </p:cNvPicPr>
          <p:nvPr/>
        </p:nvPicPr>
        <p:blipFill>
          <a:blip r:embed="rId6" cstate="print"/>
          <a:stretch>
            <a:fillRect/>
          </a:stretch>
        </p:blipFill>
        <p:spPr bwMode="auto">
          <a:xfrm>
            <a:off x="642910" y="2764632"/>
            <a:ext cx="1543058" cy="1450191"/>
          </a:xfrm>
          <a:prstGeom prst="ellipse">
            <a:avLst/>
          </a:prstGeom>
          <a:noFill/>
          <a:effectLst>
            <a:innerShdw blurRad="114300">
              <a:prstClr val="black"/>
            </a:innerShdw>
          </a:effectLst>
        </p:spPr>
      </p:pic>
      <p:pic>
        <p:nvPicPr>
          <p:cNvPr id="7" name="Picture 8" descr="E:\MIS COSAS\DOCUMENTOS ANA\IMAGENES  VARIADAS\BOLAS\11t4hz6.png"/>
          <p:cNvPicPr>
            <a:picLocks noChangeAspect="1" noChangeArrowheads="1"/>
          </p:cNvPicPr>
          <p:nvPr/>
        </p:nvPicPr>
        <p:blipFill>
          <a:blip r:embed="rId7" cstate="print"/>
          <a:stretch>
            <a:fillRect/>
          </a:stretch>
        </p:blipFill>
        <p:spPr bwMode="auto">
          <a:xfrm>
            <a:off x="2786050" y="2700338"/>
            <a:ext cx="1535988" cy="1478767"/>
          </a:xfrm>
          <a:prstGeom prst="ellipse">
            <a:avLst/>
          </a:prstGeom>
          <a:noFill/>
          <a:effectLst>
            <a:innerShdw blurRad="114300">
              <a:prstClr val="black"/>
            </a:innerShdw>
          </a:effectLst>
        </p:spPr>
      </p:pic>
      <p:pic>
        <p:nvPicPr>
          <p:cNvPr id="8" name="Picture 9" descr="E:\MIS COSAS\DOCUMENTOS ANA\IMAGENES  VARIADAS\BOLAS\2nizihd.png"/>
          <p:cNvPicPr>
            <a:picLocks noChangeAspect="1" noChangeArrowheads="1"/>
          </p:cNvPicPr>
          <p:nvPr/>
        </p:nvPicPr>
        <p:blipFill>
          <a:blip r:embed="rId8" cstate="print"/>
          <a:stretch>
            <a:fillRect/>
          </a:stretch>
        </p:blipFill>
        <p:spPr bwMode="auto">
          <a:xfrm>
            <a:off x="4786314" y="2700338"/>
            <a:ext cx="1571636" cy="1478767"/>
          </a:xfrm>
          <a:prstGeom prst="ellipse">
            <a:avLst/>
          </a:prstGeom>
          <a:noFill/>
          <a:effectLst>
            <a:innerShdw blurRad="114300">
              <a:prstClr val="black"/>
            </a:innerShdw>
          </a:effectLst>
        </p:spPr>
      </p:pic>
      <p:pic>
        <p:nvPicPr>
          <p:cNvPr id="9" name="Picture 11" descr="E:\MIS COSAS\DOCUMENTOS ANA\IMAGENES  VARIADAS\BOLAS\25it4cg.png"/>
          <p:cNvPicPr>
            <a:picLocks noChangeAspect="1" noChangeArrowheads="1"/>
          </p:cNvPicPr>
          <p:nvPr/>
        </p:nvPicPr>
        <p:blipFill>
          <a:blip r:embed="rId9" cstate="print"/>
          <a:stretch>
            <a:fillRect/>
          </a:stretch>
        </p:blipFill>
        <p:spPr bwMode="auto">
          <a:xfrm>
            <a:off x="6858016" y="2700339"/>
            <a:ext cx="1500198" cy="1434344"/>
          </a:xfrm>
          <a:prstGeom prst="ellipse">
            <a:avLst/>
          </a:prstGeom>
          <a:noFill/>
          <a:effectLst>
            <a:innerShdw blurRad="114300">
              <a:prstClr val="black"/>
            </a:innerShdw>
          </a:effectLst>
        </p:spPr>
      </p:pic>
      <p:pic>
        <p:nvPicPr>
          <p:cNvPr id="10" name="Picture 7" descr="E:\MIS COSAS\DOCUMENTOS ANA\IMAGENES  VARIADAS\BOLAS\21sg0i.png"/>
          <p:cNvPicPr>
            <a:picLocks noChangeAspect="1" noChangeArrowheads="1"/>
          </p:cNvPicPr>
          <p:nvPr/>
        </p:nvPicPr>
        <p:blipFill>
          <a:blip r:embed="rId6" cstate="print"/>
          <a:stretch>
            <a:fillRect/>
          </a:stretch>
        </p:blipFill>
        <p:spPr bwMode="auto">
          <a:xfrm>
            <a:off x="714348" y="1092983"/>
            <a:ext cx="1487944" cy="1478767"/>
          </a:xfrm>
          <a:prstGeom prst="ellipse">
            <a:avLst/>
          </a:prstGeom>
          <a:noFill/>
          <a:effectLst>
            <a:innerShdw blurRad="114300">
              <a:prstClr val="black"/>
            </a:innerShdw>
          </a:effectLst>
        </p:spPr>
      </p:pic>
      <p:pic>
        <p:nvPicPr>
          <p:cNvPr id="11" name="Picture 8" descr="E:\MIS COSAS\DOCUMENTOS ANA\IMAGENES  VARIADAS\BOLAS\11t4hz6.png"/>
          <p:cNvPicPr>
            <a:picLocks noChangeAspect="1" noChangeArrowheads="1"/>
          </p:cNvPicPr>
          <p:nvPr/>
        </p:nvPicPr>
        <p:blipFill>
          <a:blip r:embed="rId8" cstate="print"/>
          <a:stretch>
            <a:fillRect/>
          </a:stretch>
        </p:blipFill>
        <p:spPr bwMode="auto">
          <a:xfrm>
            <a:off x="2714612" y="1028689"/>
            <a:ext cx="1553546" cy="1478767"/>
          </a:xfrm>
          <a:prstGeom prst="ellipse">
            <a:avLst/>
          </a:prstGeom>
          <a:noFill/>
          <a:effectLst>
            <a:innerShdw blurRad="114300">
              <a:prstClr val="black"/>
            </a:innerShdw>
          </a:effectLst>
        </p:spPr>
      </p:pic>
      <p:pic>
        <p:nvPicPr>
          <p:cNvPr id="12" name="Picture 9" descr="E:\MIS COSAS\DOCUMENTOS ANA\IMAGENES  VARIADAS\BOLAS\2nizihd.png"/>
          <p:cNvPicPr>
            <a:picLocks noChangeAspect="1" noChangeArrowheads="1"/>
          </p:cNvPicPr>
          <p:nvPr/>
        </p:nvPicPr>
        <p:blipFill>
          <a:blip r:embed="rId8" cstate="print"/>
          <a:stretch>
            <a:fillRect/>
          </a:stretch>
        </p:blipFill>
        <p:spPr bwMode="auto">
          <a:xfrm>
            <a:off x="4714876" y="1028689"/>
            <a:ext cx="1571636" cy="1478767"/>
          </a:xfrm>
          <a:prstGeom prst="ellipse">
            <a:avLst/>
          </a:prstGeom>
          <a:noFill/>
          <a:effectLst>
            <a:innerShdw blurRad="114300">
              <a:prstClr val="black"/>
            </a:innerShdw>
          </a:effectLst>
        </p:spPr>
      </p:pic>
      <p:pic>
        <p:nvPicPr>
          <p:cNvPr id="13" name="Picture 11" descr="E:\MIS COSAS\DOCUMENTOS ANA\IMAGENES  VARIADAS\BOLAS\25it4cg.png"/>
          <p:cNvPicPr>
            <a:picLocks noChangeAspect="1" noChangeArrowheads="1"/>
          </p:cNvPicPr>
          <p:nvPr/>
        </p:nvPicPr>
        <p:blipFill>
          <a:blip r:embed="rId10" cstate="print"/>
          <a:stretch>
            <a:fillRect/>
          </a:stretch>
        </p:blipFill>
        <p:spPr bwMode="auto">
          <a:xfrm>
            <a:off x="6786578" y="1028689"/>
            <a:ext cx="1571636" cy="1478768"/>
          </a:xfrm>
          <a:prstGeom prst="ellipse">
            <a:avLst/>
          </a:prstGeom>
          <a:noFill/>
          <a:effectLst>
            <a:innerShdw blurRad="114300">
              <a:prstClr val="black"/>
            </a:innerShdw>
          </a:effectLst>
        </p:spPr>
      </p:pic>
      <p:sp>
        <p:nvSpPr>
          <p:cNvPr id="14" name="13 CuadroTexto"/>
          <p:cNvSpPr txBox="1"/>
          <p:nvPr/>
        </p:nvSpPr>
        <p:spPr>
          <a:xfrm>
            <a:off x="285720" y="4071948"/>
            <a:ext cx="850112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Lo único que sería verdadero sería la parte superior de la copa, ya que las asas y los adornos son de época medieval. Aunque puedes seguir pensando que la auténtica copa es la de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Indiana Jones y la Última Cruzada.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par>
                                <p:cTn id="8" presetID="15" presetClass="entr" presetSubtype="0" fill="hold" nodeType="withEffect">
                                  <p:stCondLst>
                                    <p:cond delay="120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6"/>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nodeType="withEffect">
                                  <p:stCondLst>
                                    <p:cond delay="800"/>
                                  </p:stCondLst>
                                  <p:childTnLst>
                                    <p:set>
                                      <p:cBhvr>
                                        <p:cTn id="15" dur="1" fill="hold">
                                          <p:stCondLst>
                                            <p:cond delay="0"/>
                                          </p:stCondLst>
                                        </p:cTn>
                                        <p:tgtEl>
                                          <p:spTgt spid="7"/>
                                        </p:tgtEl>
                                        <p:attrNameLst>
                                          <p:attrName>style.visibility</p:attrName>
                                        </p:attrNameLst>
                                      </p:cBhvr>
                                      <p:to>
                                        <p:strVal val="visible"/>
                                      </p:to>
                                    </p:set>
                                    <p:anim calcmode="lin" valueType="num">
                                      <p:cBhvr>
                                        <p:cTn id="16" dur="3500" fill="hold"/>
                                        <p:tgtEl>
                                          <p:spTgt spid="7"/>
                                        </p:tgtEl>
                                        <p:attrNameLst>
                                          <p:attrName>ppt_w</p:attrName>
                                        </p:attrNameLst>
                                      </p:cBhvr>
                                      <p:tavLst>
                                        <p:tav tm="0">
                                          <p:val>
                                            <p:fltVal val="0"/>
                                          </p:val>
                                        </p:tav>
                                        <p:tav tm="100000">
                                          <p:val>
                                            <p:strVal val="#ppt_w"/>
                                          </p:val>
                                        </p:tav>
                                      </p:tavLst>
                                    </p:anim>
                                    <p:anim calcmode="lin" valueType="num">
                                      <p:cBhvr>
                                        <p:cTn id="17" dur="3500" fill="hold"/>
                                        <p:tgtEl>
                                          <p:spTgt spid="7"/>
                                        </p:tgtEl>
                                        <p:attrNameLst>
                                          <p:attrName>ppt_h</p:attrName>
                                        </p:attrNameLst>
                                      </p:cBhvr>
                                      <p:tavLst>
                                        <p:tav tm="0">
                                          <p:val>
                                            <p:fltVal val="0"/>
                                          </p:val>
                                        </p:tav>
                                        <p:tav tm="100000">
                                          <p:val>
                                            <p:strVal val="#ppt_h"/>
                                          </p:val>
                                        </p:tav>
                                      </p:tavLst>
                                    </p:anim>
                                    <p:anim calcmode="lin" valueType="num">
                                      <p:cBhvr>
                                        <p:cTn id="18" dur="3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3500" fill="hold"/>
                                        <p:tgtEl>
                                          <p:spTgt spid="7"/>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40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8"/>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9"/>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12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10"/>
                                        </p:tgtEl>
                                        <p:attrNameLst>
                                          <p:attrName>ppt_y</p:attrName>
                                        </p:attrNameLst>
                                      </p:cBhvr>
                                      <p:tavLst>
                                        <p:tav tm="0" fmla="#ppt_y+(sin(-2*pi*(1-$))*-#ppt_x+cos(-2*pi*(1-$))*(1-#ppt_y))*(1-$)">
                                          <p:val>
                                            <p:fltVal val="0"/>
                                          </p:val>
                                        </p:tav>
                                        <p:tav tm="100000">
                                          <p:val>
                                            <p:fltVal val="1"/>
                                          </p:val>
                                        </p:tav>
                                      </p:tavLst>
                                    </p:anim>
                                  </p:childTnLst>
                                </p:cTn>
                              </p:par>
                              <p:par>
                                <p:cTn id="38" presetID="8" presetClass="emph" presetSubtype="0" fill="hold" nodeType="withEffect">
                                  <p:stCondLst>
                                    <p:cond delay="1200"/>
                                  </p:stCondLst>
                                  <p:childTnLst>
                                    <p:animRot by="21600000">
                                      <p:cBhvr>
                                        <p:cTn id="39" dur="3000" fill="hold"/>
                                        <p:tgtEl>
                                          <p:spTgt spid="10"/>
                                        </p:tgtEl>
                                        <p:attrNameLst>
                                          <p:attrName>r</p:attrName>
                                        </p:attrNameLst>
                                      </p:cBhvr>
                                    </p:animRot>
                                  </p:childTnLst>
                                </p:cTn>
                              </p:par>
                              <p:par>
                                <p:cTn id="40" presetID="15" presetClass="entr" presetSubtype="0" fill="hold" nodeType="withEffect">
                                  <p:stCondLst>
                                    <p:cond delay="8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anim calcmode="lin" valueType="num">
                                      <p:cBhvr>
                                        <p:cTn id="44"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3000" fill="hold"/>
                                        <p:tgtEl>
                                          <p:spTgt spid="11"/>
                                        </p:tgtEl>
                                        <p:attrNameLst>
                                          <p:attrName>ppt_y</p:attrName>
                                        </p:attrNameLst>
                                      </p:cBhvr>
                                      <p:tavLst>
                                        <p:tav tm="0" fmla="#ppt_y+(sin(-2*pi*(1-$))*-#ppt_x+cos(-2*pi*(1-$))*(1-#ppt_y))*(1-$)">
                                          <p:val>
                                            <p:fltVal val="0"/>
                                          </p:val>
                                        </p:tav>
                                        <p:tav tm="100000">
                                          <p:val>
                                            <p:fltVal val="1"/>
                                          </p:val>
                                        </p:tav>
                                      </p:tavLst>
                                    </p:anim>
                                  </p:childTnLst>
                                </p:cTn>
                              </p:par>
                              <p:par>
                                <p:cTn id="46" presetID="8" presetClass="emph" presetSubtype="0" fill="hold" nodeType="withEffect">
                                  <p:stCondLst>
                                    <p:cond delay="800"/>
                                  </p:stCondLst>
                                  <p:childTnLst>
                                    <p:animRot by="21600000">
                                      <p:cBhvr>
                                        <p:cTn id="47" dur="3000" fill="hold"/>
                                        <p:tgtEl>
                                          <p:spTgt spid="11"/>
                                        </p:tgtEl>
                                        <p:attrNameLst>
                                          <p:attrName>r</p:attrName>
                                        </p:attrNameLst>
                                      </p:cBhvr>
                                    </p:animRot>
                                  </p:childTnLst>
                                </p:cTn>
                              </p:par>
                              <p:par>
                                <p:cTn id="48" presetID="15" presetClass="entr" presetSubtype="0" fill="hold" nodeType="withEffect">
                                  <p:stCondLst>
                                    <p:cond delay="400"/>
                                  </p:stCondLst>
                                  <p:childTnLst>
                                    <p:set>
                                      <p:cBhvr>
                                        <p:cTn id="49" dur="1" fill="hold">
                                          <p:stCondLst>
                                            <p:cond delay="0"/>
                                          </p:stCondLst>
                                        </p:cTn>
                                        <p:tgtEl>
                                          <p:spTgt spid="12"/>
                                        </p:tgtEl>
                                        <p:attrNameLst>
                                          <p:attrName>style.visibility</p:attrName>
                                        </p:attrNameLst>
                                      </p:cBhvr>
                                      <p:to>
                                        <p:strVal val="visible"/>
                                      </p:to>
                                    </p:set>
                                    <p:anim calcmode="lin" valueType="num">
                                      <p:cBhvr>
                                        <p:cTn id="50" dur="3000" fill="hold"/>
                                        <p:tgtEl>
                                          <p:spTgt spid="12"/>
                                        </p:tgtEl>
                                        <p:attrNameLst>
                                          <p:attrName>ppt_w</p:attrName>
                                        </p:attrNameLst>
                                      </p:cBhvr>
                                      <p:tavLst>
                                        <p:tav tm="0">
                                          <p:val>
                                            <p:fltVal val="0"/>
                                          </p:val>
                                        </p:tav>
                                        <p:tav tm="100000">
                                          <p:val>
                                            <p:strVal val="#ppt_w"/>
                                          </p:val>
                                        </p:tav>
                                      </p:tavLst>
                                    </p:anim>
                                    <p:anim calcmode="lin" valueType="num">
                                      <p:cBhvr>
                                        <p:cTn id="51" dur="3000" fill="hold"/>
                                        <p:tgtEl>
                                          <p:spTgt spid="12"/>
                                        </p:tgtEl>
                                        <p:attrNameLst>
                                          <p:attrName>ppt_h</p:attrName>
                                        </p:attrNameLst>
                                      </p:cBhvr>
                                      <p:tavLst>
                                        <p:tav tm="0">
                                          <p:val>
                                            <p:fltVal val="0"/>
                                          </p:val>
                                        </p:tav>
                                        <p:tav tm="100000">
                                          <p:val>
                                            <p:strVal val="#ppt_h"/>
                                          </p:val>
                                        </p:tav>
                                      </p:tavLst>
                                    </p:anim>
                                    <p:anim calcmode="lin" valueType="num">
                                      <p:cBhvr>
                                        <p:cTn id="52"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3" dur="3000" fill="hold"/>
                                        <p:tgtEl>
                                          <p:spTgt spid="12"/>
                                        </p:tgtEl>
                                        <p:attrNameLst>
                                          <p:attrName>ppt_y</p:attrName>
                                        </p:attrNameLst>
                                      </p:cBhvr>
                                      <p:tavLst>
                                        <p:tav tm="0" fmla="#ppt_y+(sin(-2*pi*(1-$))*-#ppt_x+cos(-2*pi*(1-$))*(1-#ppt_y))*(1-$)">
                                          <p:val>
                                            <p:fltVal val="0"/>
                                          </p:val>
                                        </p:tav>
                                        <p:tav tm="100000">
                                          <p:val>
                                            <p:fltVal val="1"/>
                                          </p:val>
                                        </p:tav>
                                      </p:tavLst>
                                    </p:anim>
                                  </p:childTnLst>
                                </p:cTn>
                              </p:par>
                              <p:par>
                                <p:cTn id="54" presetID="8" presetClass="emph" presetSubtype="0" fill="hold" nodeType="withEffect">
                                  <p:stCondLst>
                                    <p:cond delay="400"/>
                                  </p:stCondLst>
                                  <p:childTnLst>
                                    <p:animRot by="21600000">
                                      <p:cBhvr>
                                        <p:cTn id="55" dur="3000" fill="hold"/>
                                        <p:tgtEl>
                                          <p:spTgt spid="12"/>
                                        </p:tgtEl>
                                        <p:attrNameLst>
                                          <p:attrName>r</p:attrName>
                                        </p:attrNameLst>
                                      </p:cBhvr>
                                    </p:animRot>
                                  </p:childTnLst>
                                </p:cTn>
                              </p:par>
                              <p:par>
                                <p:cTn id="56" presetID="15" presetClass="entr" presetSubtype="0"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8" presetClass="emph" presetSubtype="0" fill="hold" nodeType="withEffect">
                                  <p:stCondLst>
                                    <p:cond delay="0"/>
                                  </p:stCondLst>
                                  <p:childTnLst>
                                    <p:animRot by="21600000">
                                      <p:cBhvr>
                                        <p:cTn id="63" dur="3000" fill="hold"/>
                                        <p:tgtEl>
                                          <p:spTgt spid="13"/>
                                        </p:tgtEl>
                                        <p:attrNameLst>
                                          <p:attrName>r</p:attrName>
                                        </p:attrNameLst>
                                      </p:cBhvr>
                                    </p:animRot>
                                  </p:childTnLst>
                                </p:cTn>
                              </p:par>
                            </p:childTnLst>
                          </p:cTn>
                        </p:par>
                        <p:par>
                          <p:cTn id="64" fill="hold">
                            <p:stCondLst>
                              <p:cond delay="4300"/>
                            </p:stCondLst>
                            <p:childTnLst>
                              <p:par>
                                <p:cTn id="65" presetID="2" presetClass="exit" presetSubtype="1" fill="hold" nodeType="afterEffect">
                                  <p:stCondLst>
                                    <p:cond delay="50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8" presetClass="emph" presetSubtype="0" fill="hold" nodeType="withEffect">
                                  <p:stCondLst>
                                    <p:cond delay="500"/>
                                  </p:stCondLst>
                                  <p:childTnLst>
                                    <p:animRot by="21600000">
                                      <p:cBhvr>
                                        <p:cTn id="70" dur="3000" fill="hold"/>
                                        <p:tgtEl>
                                          <p:spTgt spid="10"/>
                                        </p:tgtEl>
                                        <p:attrNameLst>
                                          <p:attrName>r</p:attrName>
                                        </p:attrNameLst>
                                      </p:cBhvr>
                                    </p:animRot>
                                  </p:childTnLst>
                                </p:cTn>
                              </p:par>
                              <p:par>
                                <p:cTn id="71" presetID="2" presetClass="exit" presetSubtype="4" fill="hold" nodeType="withEffect">
                                  <p:stCondLst>
                                    <p:cond delay="500"/>
                                  </p:stCondLst>
                                  <p:childTnLst>
                                    <p:anim calcmode="lin" valueType="num">
                                      <p:cBhvr additive="base">
                                        <p:cTn id="72" dur="3000"/>
                                        <p:tgtEl>
                                          <p:spTgt spid="6"/>
                                        </p:tgtEl>
                                        <p:attrNameLst>
                                          <p:attrName>ppt_x</p:attrName>
                                        </p:attrNameLst>
                                      </p:cBhvr>
                                      <p:tavLst>
                                        <p:tav tm="0">
                                          <p:val>
                                            <p:strVal val="ppt_x"/>
                                          </p:val>
                                        </p:tav>
                                        <p:tav tm="100000">
                                          <p:val>
                                            <p:strVal val="ppt_x"/>
                                          </p:val>
                                        </p:tav>
                                      </p:tavLst>
                                    </p:anim>
                                    <p:anim calcmode="lin" valueType="num">
                                      <p:cBhvr additive="base">
                                        <p:cTn id="73" dur="3000"/>
                                        <p:tgtEl>
                                          <p:spTgt spid="6"/>
                                        </p:tgtEl>
                                        <p:attrNameLst>
                                          <p:attrName>ppt_y</p:attrName>
                                        </p:attrNameLst>
                                      </p:cBhvr>
                                      <p:tavLst>
                                        <p:tav tm="0">
                                          <p:val>
                                            <p:strVal val="ppt_y"/>
                                          </p:val>
                                        </p:tav>
                                        <p:tav tm="100000">
                                          <p:val>
                                            <p:strVal val="1+ppt_h/2"/>
                                          </p:val>
                                        </p:tav>
                                      </p:tavLst>
                                    </p:anim>
                                    <p:set>
                                      <p:cBhvr>
                                        <p:cTn id="74" dur="1" fill="hold">
                                          <p:stCondLst>
                                            <p:cond delay="2999"/>
                                          </p:stCondLst>
                                        </p:cTn>
                                        <p:tgtEl>
                                          <p:spTgt spid="6"/>
                                        </p:tgtEl>
                                        <p:attrNameLst>
                                          <p:attrName>style.visibility</p:attrName>
                                        </p:attrNameLst>
                                      </p:cBhvr>
                                      <p:to>
                                        <p:strVal val="hidden"/>
                                      </p:to>
                                    </p:set>
                                  </p:childTnLst>
                                </p:cTn>
                              </p:par>
                              <p:par>
                                <p:cTn id="75" presetID="8" presetClass="emph" presetSubtype="0" fill="hold" nodeType="withEffect">
                                  <p:stCondLst>
                                    <p:cond delay="500"/>
                                  </p:stCondLst>
                                  <p:childTnLst>
                                    <p:animRot by="21600000">
                                      <p:cBhvr>
                                        <p:cTn id="76" dur="3000" fill="hold"/>
                                        <p:tgtEl>
                                          <p:spTgt spid="6"/>
                                        </p:tgtEl>
                                        <p:attrNameLst>
                                          <p:attrName>r</p:attrName>
                                        </p:attrNameLst>
                                      </p:cBhvr>
                                    </p:animRot>
                                  </p:childTnLst>
                                </p:cTn>
                              </p:par>
                              <p:par>
                                <p:cTn id="77" presetID="2" presetClass="exit" presetSubtype="1" fill="hold" nodeType="withEffect">
                                  <p:stCondLst>
                                    <p:cond delay="50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0-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8" presetClass="emph" presetSubtype="0" fill="hold" nodeType="withEffect">
                                  <p:stCondLst>
                                    <p:cond delay="500"/>
                                  </p:stCondLst>
                                  <p:childTnLst>
                                    <p:animRot by="21600000">
                                      <p:cBhvr>
                                        <p:cTn id="82" dur="3000" fill="hold"/>
                                        <p:tgtEl>
                                          <p:spTgt spid="11"/>
                                        </p:tgtEl>
                                        <p:attrNameLst>
                                          <p:attrName>r</p:attrName>
                                        </p:attrNameLst>
                                      </p:cBhvr>
                                    </p:animRot>
                                  </p:childTnLst>
                                </p:cTn>
                              </p:par>
                              <p:par>
                                <p:cTn id="83" presetID="2" presetClass="exit" presetSubtype="1" fill="hold" nodeType="withEffect">
                                  <p:stCondLst>
                                    <p:cond delay="500"/>
                                  </p:stCondLst>
                                  <p:childTnLst>
                                    <p:anim calcmode="lin" valueType="num">
                                      <p:cBhvr additive="base">
                                        <p:cTn id="84" dur="3000"/>
                                        <p:tgtEl>
                                          <p:spTgt spid="12"/>
                                        </p:tgtEl>
                                        <p:attrNameLst>
                                          <p:attrName>ppt_x</p:attrName>
                                        </p:attrNameLst>
                                      </p:cBhvr>
                                      <p:tavLst>
                                        <p:tav tm="0">
                                          <p:val>
                                            <p:strVal val="ppt_x"/>
                                          </p:val>
                                        </p:tav>
                                        <p:tav tm="100000">
                                          <p:val>
                                            <p:strVal val="ppt_x"/>
                                          </p:val>
                                        </p:tav>
                                      </p:tavLst>
                                    </p:anim>
                                    <p:anim calcmode="lin" valueType="num">
                                      <p:cBhvr additive="base">
                                        <p:cTn id="85" dur="3000"/>
                                        <p:tgtEl>
                                          <p:spTgt spid="12"/>
                                        </p:tgtEl>
                                        <p:attrNameLst>
                                          <p:attrName>ppt_y</p:attrName>
                                        </p:attrNameLst>
                                      </p:cBhvr>
                                      <p:tavLst>
                                        <p:tav tm="0">
                                          <p:val>
                                            <p:strVal val="ppt_y"/>
                                          </p:val>
                                        </p:tav>
                                        <p:tav tm="100000">
                                          <p:val>
                                            <p:strVal val="0-ppt_h/2"/>
                                          </p:val>
                                        </p:tav>
                                      </p:tavLst>
                                    </p:anim>
                                    <p:set>
                                      <p:cBhvr>
                                        <p:cTn id="86" dur="1" fill="hold">
                                          <p:stCondLst>
                                            <p:cond delay="2999"/>
                                          </p:stCondLst>
                                        </p:cTn>
                                        <p:tgtEl>
                                          <p:spTgt spid="12"/>
                                        </p:tgtEl>
                                        <p:attrNameLst>
                                          <p:attrName>style.visibility</p:attrName>
                                        </p:attrNameLst>
                                      </p:cBhvr>
                                      <p:to>
                                        <p:strVal val="hidden"/>
                                      </p:to>
                                    </p:set>
                                  </p:childTnLst>
                                </p:cTn>
                              </p:par>
                              <p:par>
                                <p:cTn id="87" presetID="8" presetClass="emph" presetSubtype="0" fill="hold" nodeType="withEffect">
                                  <p:stCondLst>
                                    <p:cond delay="500"/>
                                  </p:stCondLst>
                                  <p:childTnLst>
                                    <p:animRot by="21600000">
                                      <p:cBhvr>
                                        <p:cTn id="88" dur="3000" fill="hold"/>
                                        <p:tgtEl>
                                          <p:spTgt spid="12"/>
                                        </p:tgtEl>
                                        <p:attrNameLst>
                                          <p:attrName>r</p:attrName>
                                        </p:attrNameLst>
                                      </p:cBhvr>
                                    </p:animRot>
                                  </p:childTnLst>
                                </p:cTn>
                              </p:par>
                              <p:par>
                                <p:cTn id="89" presetID="2" presetClass="exit" presetSubtype="1" fill="hold" nodeType="withEffect">
                                  <p:stCondLst>
                                    <p:cond delay="500"/>
                                  </p:stCondLst>
                                  <p:childTnLst>
                                    <p:anim calcmode="lin" valueType="num">
                                      <p:cBhvr additive="base">
                                        <p:cTn id="90" dur="3000"/>
                                        <p:tgtEl>
                                          <p:spTgt spid="13"/>
                                        </p:tgtEl>
                                        <p:attrNameLst>
                                          <p:attrName>ppt_x</p:attrName>
                                        </p:attrNameLst>
                                      </p:cBhvr>
                                      <p:tavLst>
                                        <p:tav tm="0">
                                          <p:val>
                                            <p:strVal val="ppt_x"/>
                                          </p:val>
                                        </p:tav>
                                        <p:tav tm="100000">
                                          <p:val>
                                            <p:strVal val="ppt_x"/>
                                          </p:val>
                                        </p:tav>
                                      </p:tavLst>
                                    </p:anim>
                                    <p:anim calcmode="lin" valueType="num">
                                      <p:cBhvr additive="base">
                                        <p:cTn id="91" dur="3000"/>
                                        <p:tgtEl>
                                          <p:spTgt spid="13"/>
                                        </p:tgtEl>
                                        <p:attrNameLst>
                                          <p:attrName>ppt_y</p:attrName>
                                        </p:attrNameLst>
                                      </p:cBhvr>
                                      <p:tavLst>
                                        <p:tav tm="0">
                                          <p:val>
                                            <p:strVal val="ppt_y"/>
                                          </p:val>
                                        </p:tav>
                                        <p:tav tm="100000">
                                          <p:val>
                                            <p:strVal val="0-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8" presetClass="emph" presetSubtype="0" fill="hold" nodeType="withEffect">
                                  <p:stCondLst>
                                    <p:cond delay="500"/>
                                  </p:stCondLst>
                                  <p:childTnLst>
                                    <p:animRot by="21600000">
                                      <p:cBhvr>
                                        <p:cTn id="94" dur="3000" fill="hold"/>
                                        <p:tgtEl>
                                          <p:spTgt spid="9"/>
                                        </p:tgtEl>
                                        <p:attrNameLst>
                                          <p:attrName>r</p:attrName>
                                        </p:attrNameLst>
                                      </p:cBhvr>
                                    </p:animRot>
                                  </p:childTnLst>
                                </p:cTn>
                              </p:par>
                              <p:par>
                                <p:cTn id="95" presetID="2" presetClass="exit" presetSubtype="4" fill="hold" nodeType="withEffect">
                                  <p:stCondLst>
                                    <p:cond delay="500"/>
                                  </p:stCondLst>
                                  <p:childTnLst>
                                    <p:anim calcmode="lin" valueType="num">
                                      <p:cBhvr additive="base">
                                        <p:cTn id="96" dur="3000"/>
                                        <p:tgtEl>
                                          <p:spTgt spid="7"/>
                                        </p:tgtEl>
                                        <p:attrNameLst>
                                          <p:attrName>ppt_x</p:attrName>
                                        </p:attrNameLst>
                                      </p:cBhvr>
                                      <p:tavLst>
                                        <p:tav tm="0">
                                          <p:val>
                                            <p:strVal val="ppt_x"/>
                                          </p:val>
                                        </p:tav>
                                        <p:tav tm="100000">
                                          <p:val>
                                            <p:strVal val="ppt_x"/>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8" presetClass="emph" presetSubtype="0" fill="hold" nodeType="withEffect">
                                  <p:stCondLst>
                                    <p:cond delay="500"/>
                                  </p:stCondLst>
                                  <p:childTnLst>
                                    <p:animRot by="21600000">
                                      <p:cBhvr>
                                        <p:cTn id="100" dur="3000" fill="hold"/>
                                        <p:tgtEl>
                                          <p:spTgt spid="7"/>
                                        </p:tgtEl>
                                        <p:attrNameLst>
                                          <p:attrName>r</p:attrName>
                                        </p:attrNameLst>
                                      </p:cBhvr>
                                    </p:animRot>
                                  </p:childTnLst>
                                </p:cTn>
                              </p:par>
                              <p:par>
                                <p:cTn id="101" presetID="2" presetClass="exit" presetSubtype="4" fill="hold" nodeType="withEffect">
                                  <p:stCondLst>
                                    <p:cond delay="50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8" presetClass="emph" presetSubtype="0" fill="hold" nodeType="withEffect">
                                  <p:stCondLst>
                                    <p:cond delay="500"/>
                                  </p:stCondLst>
                                  <p:childTnLst>
                                    <p:animRot by="21600000">
                                      <p:cBhvr>
                                        <p:cTn id="106" dur="3000" fill="hold"/>
                                        <p:tgtEl>
                                          <p:spTgt spid="8"/>
                                        </p:tgtEl>
                                        <p:attrNameLst>
                                          <p:attrName>r</p:attrName>
                                        </p:attrNameLst>
                                      </p:cBhvr>
                                    </p:animRot>
                                  </p:childTnLst>
                                </p:cTn>
                              </p:par>
                              <p:par>
                                <p:cTn id="107" presetID="2" presetClass="exit" presetSubtype="4" fill="hold" nodeType="withEffect">
                                  <p:stCondLst>
                                    <p:cond delay="500"/>
                                  </p:stCondLst>
                                  <p:childTnLst>
                                    <p:anim calcmode="lin" valueType="num">
                                      <p:cBhvr additive="base">
                                        <p:cTn id="108" dur="3000"/>
                                        <p:tgtEl>
                                          <p:spTgt spid="9"/>
                                        </p:tgtEl>
                                        <p:attrNameLst>
                                          <p:attrName>ppt_x</p:attrName>
                                        </p:attrNameLst>
                                      </p:cBhvr>
                                      <p:tavLst>
                                        <p:tav tm="0">
                                          <p:val>
                                            <p:strVal val="ppt_x"/>
                                          </p:val>
                                        </p:tav>
                                        <p:tav tm="100000">
                                          <p:val>
                                            <p:strVal val="ppt_x"/>
                                          </p:val>
                                        </p:tav>
                                      </p:tavLst>
                                    </p:anim>
                                    <p:anim calcmode="lin" valueType="num">
                                      <p:cBhvr additive="base">
                                        <p:cTn id="109" dur="3000"/>
                                        <p:tgtEl>
                                          <p:spTgt spid="9"/>
                                        </p:tgtEl>
                                        <p:attrNameLst>
                                          <p:attrName>ppt_y</p:attrName>
                                        </p:attrNameLst>
                                      </p:cBhvr>
                                      <p:tavLst>
                                        <p:tav tm="0">
                                          <p:val>
                                            <p:strVal val="ppt_y"/>
                                          </p:val>
                                        </p:tav>
                                        <p:tav tm="100000">
                                          <p:val>
                                            <p:strVal val="1+ppt_h/2"/>
                                          </p:val>
                                        </p:tav>
                                      </p:tavLst>
                                    </p:anim>
                                    <p:set>
                                      <p:cBhvr>
                                        <p:cTn id="110" dur="1" fill="hold">
                                          <p:stCondLst>
                                            <p:cond delay="2999"/>
                                          </p:stCondLst>
                                        </p:cTn>
                                        <p:tgtEl>
                                          <p:spTgt spid="9"/>
                                        </p:tgtEl>
                                        <p:attrNameLst>
                                          <p:attrName>style.visibility</p:attrName>
                                        </p:attrNameLst>
                                      </p:cBhvr>
                                      <p:to>
                                        <p:strVal val="hidden"/>
                                      </p:to>
                                    </p:set>
                                  </p:childTnLst>
                                </p:cTn>
                              </p:par>
                              <p:par>
                                <p:cTn id="111" presetID="8" presetClass="emph" presetSubtype="0" fill="hold" nodeType="withEffect">
                                  <p:stCondLst>
                                    <p:cond delay="500"/>
                                  </p:stCondLst>
                                  <p:childTnLst>
                                    <p:animRot by="21600000">
                                      <p:cBhvr>
                                        <p:cTn id="112" dur="3000" fill="hold"/>
                                        <p:tgtEl>
                                          <p:spTgt spid="13"/>
                                        </p:tgtEl>
                                        <p:attrNameLst>
                                          <p:attrName>r</p:attrName>
                                        </p:attrNameLst>
                                      </p:cBhvr>
                                    </p:animRot>
                                  </p:childTnLst>
                                </p:cTn>
                              </p:par>
                              <p:par>
                                <p:cTn id="113" presetID="16" presetClass="entr" presetSubtype="42" fill="hold" nodeType="withEffect">
                                  <p:stCondLst>
                                    <p:cond delay="50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3000"/>
                                        <p:tgtEl>
                                          <p:spTgt spid="4"/>
                                        </p:tgtEl>
                                      </p:cBhvr>
                                    </p:animEffect>
                                  </p:childTnLst>
                                </p:cTn>
                              </p:par>
                            </p:childTnLst>
                          </p:cTn>
                        </p:par>
                        <p:par>
                          <p:cTn id="116" fill="hold">
                            <p:stCondLst>
                              <p:cond delay="7800"/>
                            </p:stCondLst>
                            <p:childTnLst>
                              <p:par>
                                <p:cTn id="117" presetID="40" presetClass="entr" presetSubtype="0" fill="hold" grpId="0" nodeType="afterEffect">
                                  <p:stCondLst>
                                    <p:cond delay="0"/>
                                  </p:stCondLst>
                                  <p:iterate type="lt">
                                    <p:tmPct val="10000"/>
                                  </p:iterate>
                                  <p:childTnLst>
                                    <p:set>
                                      <p:cBhvr>
                                        <p:cTn id="118" dur="1" fill="hold">
                                          <p:stCondLst>
                                            <p:cond delay="0"/>
                                          </p:stCondLst>
                                        </p:cTn>
                                        <p:tgtEl>
                                          <p:spTgt spid="14"/>
                                        </p:tgtEl>
                                        <p:attrNameLst>
                                          <p:attrName>style.visibility</p:attrName>
                                        </p:attrNameLst>
                                      </p:cBhvr>
                                      <p:to>
                                        <p:strVal val="visible"/>
                                      </p:to>
                                    </p:set>
                                    <p:animEffect transition="in" filter="fade">
                                      <p:cBhvr>
                                        <p:cTn id="119" dur="1000"/>
                                        <p:tgtEl>
                                          <p:spTgt spid="14"/>
                                        </p:tgtEl>
                                      </p:cBhvr>
                                    </p:animEffect>
                                    <p:anim calcmode="lin" valueType="num">
                                      <p:cBhvr>
                                        <p:cTn id="120" dur="1000" fill="hold"/>
                                        <p:tgtEl>
                                          <p:spTgt spid="14"/>
                                        </p:tgtEl>
                                        <p:attrNameLst>
                                          <p:attrName>ppt_x</p:attrName>
                                        </p:attrNameLst>
                                      </p:cBhvr>
                                      <p:tavLst>
                                        <p:tav tm="0">
                                          <p:val>
                                            <p:strVal val="#ppt_x-.1"/>
                                          </p:val>
                                        </p:tav>
                                        <p:tav tm="100000">
                                          <p:val>
                                            <p:strVal val="#ppt_x"/>
                                          </p:val>
                                        </p:tav>
                                      </p:tavLst>
                                    </p:anim>
                                    <p:anim calcmode="lin" valueType="num">
                                      <p:cBhvr>
                                        <p:cTn id="12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adro2.jpg"/>
          <p:cNvPicPr>
            <a:picLocks noChangeAspect="1"/>
          </p:cNvPicPr>
          <p:nvPr/>
        </p:nvPicPr>
        <p:blipFill>
          <a:blip r:embed="rId3"/>
          <a:srcRect/>
          <a:stretch>
            <a:fillRect/>
          </a:stretch>
        </p:blipFill>
        <p:spPr bwMode="auto">
          <a:xfrm>
            <a:off x="0" y="0"/>
            <a:ext cx="9144000" cy="5147787"/>
          </a:xfrm>
          <a:prstGeom prst="rect">
            <a:avLst/>
          </a:prstGeom>
          <a:noFill/>
          <a:ln w="9525">
            <a:noFill/>
            <a:miter lim="800000"/>
            <a:headEnd/>
            <a:tailEnd/>
          </a:ln>
          <a:scene3d>
            <a:camera prst="orthographicFront"/>
            <a:lightRig rig="threePt" dir="t"/>
          </a:scene3d>
          <a:sp3d>
            <a:bevelT prst="slope"/>
          </a:sp3d>
        </p:spPr>
      </p:pic>
      <p:pic>
        <p:nvPicPr>
          <p:cNvPr id="40963" name="3 Imagen" descr="Fondo Azul.jpg"/>
          <p:cNvPicPr>
            <a:picLocks noChangeAspect="1"/>
          </p:cNvPicPr>
          <p:nvPr/>
        </p:nvPicPr>
        <p:blipFill>
          <a:blip r:embed="rId4"/>
          <a:srcRect/>
          <a:stretch>
            <a:fillRect/>
          </a:stretch>
        </p:blipFill>
        <p:spPr bwMode="auto">
          <a:xfrm>
            <a:off x="142875" y="128588"/>
            <a:ext cx="8858250" cy="4886325"/>
          </a:xfrm>
          <a:prstGeom prst="rect">
            <a:avLst/>
          </a:prstGeom>
          <a:noFill/>
          <a:ln w="9525">
            <a:noFill/>
            <a:miter lim="800000"/>
            <a:headEnd/>
            <a:tailEnd/>
          </a:ln>
          <a:scene3d>
            <a:camera prst="orthographicFront"/>
            <a:lightRig rig="threePt" dir="t"/>
          </a:scene3d>
          <a:sp3d>
            <a:bevelT w="152400" h="50800" prst="softRound"/>
          </a:sp3d>
        </p:spPr>
      </p:pic>
      <p:pic>
        <p:nvPicPr>
          <p:cNvPr id="4" name="3 Imagen" descr="39 Catedral de Valencia3.jpg"/>
          <p:cNvPicPr>
            <a:picLocks noChangeAspect="1"/>
          </p:cNvPicPr>
          <p:nvPr/>
        </p:nvPicPr>
        <p:blipFill>
          <a:blip r:embed="rId5"/>
          <a:stretch>
            <a:fillRect/>
          </a:stretch>
        </p:blipFill>
        <p:spPr bwMode="auto">
          <a:xfrm>
            <a:off x="1571604" y="142858"/>
            <a:ext cx="5660410" cy="328614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pic>
        <p:nvPicPr>
          <p:cNvPr id="6" name="5 Imagen" descr="39 Catedral de Valencia3.jpg"/>
          <p:cNvPicPr>
            <a:picLocks noChangeAspect="1"/>
          </p:cNvPicPr>
          <p:nvPr/>
        </p:nvPicPr>
        <p:blipFill>
          <a:blip r:embed="rId5"/>
          <a:stretch>
            <a:fillRect/>
          </a:stretch>
        </p:blipFill>
        <p:spPr bwMode="auto">
          <a:xfrm>
            <a:off x="1571604" y="142858"/>
            <a:ext cx="5660410" cy="3286148"/>
          </a:xfrm>
          <a:prstGeom prst="rect">
            <a:avLst/>
          </a:prstGeom>
          <a:noFill/>
          <a:ln w="9525">
            <a:noFill/>
            <a:miter lim="800000"/>
            <a:headEnd/>
            <a:tailEnd/>
          </a:ln>
          <a:effectLst>
            <a:outerShdw blurRad="50800" dist="38100" dir="2700000" sx="102000" sy="102000" algn="tl" rotWithShape="0">
              <a:prstClr val="black">
                <a:alpha val="40000"/>
              </a:prstClr>
            </a:outerShdw>
          </a:effectLst>
        </p:spPr>
      </p:pic>
      <p:sp>
        <p:nvSpPr>
          <p:cNvPr id="7" name="6 CuadroTexto"/>
          <p:cNvSpPr txBox="1"/>
          <p:nvPr/>
        </p:nvSpPr>
        <p:spPr>
          <a:xfrm>
            <a:off x="357158" y="3429006"/>
            <a:ext cx="8572560" cy="1477328"/>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Hace dos mil años, según la Biblia, Jesús y sus discípulos se reunieron para una última cena en la noche antes que fuese arrestado y crucificado. Esta cena final suministró la inspiración para uno de los misterios más perdurables de ésta o de cualquier otra época: la leyenda del Santo Grial, el cáliz de la última cena.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5122" name="AutoShape 2" descr="C:\Album\Santo Grial (Informacion)\La b%C3%BAsqueda del Santo Grial_files\grial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med" advTm="3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8850" name="WordArt 2"/>
          <p:cNvSpPr>
            <a:spLocks noChangeArrowheads="1" noChangeShapeType="1" noTextEdit="1"/>
          </p:cNvSpPr>
          <p:nvPr/>
        </p:nvSpPr>
        <p:spPr bwMode="auto">
          <a:xfrm>
            <a:off x="1476376" y="174308"/>
            <a:ext cx="6119813" cy="691515"/>
          </a:xfrm>
          <a:prstGeom prst="rect">
            <a:avLst/>
          </a:prstGeom>
        </p:spPr>
        <p:txBody>
          <a:bodyPr wrap="none" fromWordArt="1">
            <a:prstTxWarp prst="textDeflate">
              <a:avLst>
                <a:gd name="adj" fmla="val 21889"/>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err="1"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MúsicaEnlazada</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195513" y="1015842"/>
            <a:ext cx="4464050" cy="648653"/>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071538" y="1928808"/>
            <a:ext cx="6408737" cy="712946"/>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Alwais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Mine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82954" name="WordArt 10"/>
          <p:cNvSpPr>
            <a:spLocks noChangeArrowheads="1" noChangeShapeType="1" noTextEdit="1"/>
          </p:cNvSpPr>
          <p:nvPr/>
        </p:nvSpPr>
        <p:spPr bwMode="auto">
          <a:xfrm>
            <a:off x="1116014" y="2665492"/>
            <a:ext cx="6480175" cy="68151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Nobiscum</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Deus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3737" name="WordArt 9"/>
          <p:cNvSpPr>
            <a:spLocks noChangeArrowheads="1" noChangeShapeType="1" noTextEdit="1"/>
          </p:cNvSpPr>
          <p:nvPr/>
        </p:nvSpPr>
        <p:spPr bwMode="auto">
          <a:xfrm>
            <a:off x="1116014" y="3509573"/>
            <a:ext cx="6768752" cy="648653"/>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Now</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We</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rPr>
              <a:t> Are Free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reflection blurRad="6350" stA="60000" endA="900" endPos="58000" dir="5400000" sy="-100000" algn="bl" rotWithShape="0"/>
              </a:effectLst>
              <a:latin typeface="Lucida Bright"/>
            </a:endParaRPr>
          </a:p>
        </p:txBody>
      </p:sp>
      <p:sp>
        <p:nvSpPr>
          <p:cNvPr id="8" name="WordArt 10"/>
          <p:cNvSpPr>
            <a:spLocks noChangeArrowheads="1" noChangeShapeType="1" noTextEdit="1"/>
          </p:cNvSpPr>
          <p:nvPr/>
        </p:nvSpPr>
        <p:spPr bwMode="auto">
          <a:xfrm>
            <a:off x="1214414" y="4214824"/>
            <a:ext cx="6480175" cy="68151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Legend</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Begins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p:transition spd="med"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p:cTn id="32" dur="2000" fill="hold"/>
                                        <p:tgtEl>
                                          <p:spTgt spid="73737"/>
                                        </p:tgtEl>
                                        <p:attrNameLst>
                                          <p:attrName>ppt_w</p:attrName>
                                        </p:attrNameLst>
                                      </p:cBhvr>
                                      <p:tavLst>
                                        <p:tav tm="0">
                                          <p:val>
                                            <p:fltVal val="0"/>
                                          </p:val>
                                        </p:tav>
                                        <p:tav tm="100000">
                                          <p:val>
                                            <p:strVal val="#ppt_w"/>
                                          </p:val>
                                        </p:tav>
                                      </p:tavLst>
                                    </p:anim>
                                    <p:anim calcmode="lin" valueType="num">
                                      <p:cBhvr>
                                        <p:cTn id="33" dur="2000" fill="hold"/>
                                        <p:tgtEl>
                                          <p:spTgt spid="7373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23" presetClass="entr" presetSubtype="16" fill="hold" grpId="0"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82954"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205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p>
        </p:txBody>
      </p:sp>
      <p:pic>
        <p:nvPicPr>
          <p:cNvPr id="2052" name="Picture 7" descr="logo_grande">
            <a:hlinkClick r:id="rId2"/>
          </p:cNvPr>
          <p:cNvPicPr>
            <a:picLocks noChangeAspect="1" noChangeArrowheads="1"/>
          </p:cNvPicPr>
          <p:nvPr/>
        </p:nvPicPr>
        <p:blipFill>
          <a:blip r:embed="rId3"/>
          <a:srcRect/>
          <a:stretch>
            <a:fillRect/>
          </a:stretch>
        </p:blipFill>
        <p:spPr bwMode="auto">
          <a:xfrm>
            <a:off x="1981200" y="1"/>
            <a:ext cx="4876800" cy="1171575"/>
          </a:xfrm>
          <a:prstGeom prst="rect">
            <a:avLst/>
          </a:prstGeom>
          <a:noFill/>
          <a:ln w="9525">
            <a:noFill/>
            <a:miter lim="800000"/>
            <a:headEnd/>
            <a:tailEnd/>
          </a:ln>
        </p:spPr>
      </p:pic>
      <p:sp>
        <p:nvSpPr>
          <p:cNvPr id="2053" name="Text Box 8"/>
          <p:cNvSpPr txBox="1">
            <a:spLocks noChangeArrowheads="1"/>
          </p:cNvSpPr>
          <p:nvPr/>
        </p:nvSpPr>
        <p:spPr bwMode="auto">
          <a:xfrm>
            <a:off x="0" y="1428750"/>
            <a:ext cx="9144000" cy="2369880"/>
          </a:xfrm>
          <a:prstGeom prst="rect">
            <a:avLst/>
          </a:prstGeom>
          <a:noFill/>
          <a:ln w="9525">
            <a:noFill/>
            <a:miter lim="800000"/>
            <a:headEnd/>
            <a:tailEnd/>
          </a:ln>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a:srcRect/>
          <a:stretch>
            <a:fillRect/>
          </a:stretch>
        </p:blipFill>
        <p:spPr bwMode="auto">
          <a:xfrm>
            <a:off x="0" y="2228850"/>
            <a:ext cx="53340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a:srcRect/>
          <a:stretch>
            <a:fillRect/>
          </a:stretch>
        </p:blipFill>
        <p:spPr bwMode="auto">
          <a:xfrm>
            <a:off x="0" y="2628900"/>
            <a:ext cx="53340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a:srcRect/>
          <a:stretch>
            <a:fillRect/>
          </a:stretch>
        </p:blipFill>
        <p:spPr bwMode="auto">
          <a:xfrm>
            <a:off x="0" y="3028950"/>
            <a:ext cx="53340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Rojo Gamu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Rojo Gamuza</Template>
  <TotalTime>1871</TotalTime>
  <Words>2226</Words>
  <Application>Microsoft Office PowerPoint</Application>
  <PresentationFormat>Presentación en pantalla (16:9)</PresentationFormat>
  <Paragraphs>67</Paragraphs>
  <Slides>43</Slides>
  <Notes>40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43</vt:i4>
      </vt:variant>
    </vt:vector>
  </HeadingPairs>
  <TitlesOfParts>
    <vt:vector size="53" baseType="lpstr">
      <vt:lpstr>Arial</vt:lpstr>
      <vt:lpstr>Arial Black</vt:lpstr>
      <vt:lpstr>Calibri</vt:lpstr>
      <vt:lpstr>High Tower Text</vt:lpstr>
      <vt:lpstr>Highlight LET</vt:lpstr>
      <vt:lpstr>Kristen ITC</vt:lpstr>
      <vt:lpstr>Lucida Bright</vt:lpstr>
      <vt:lpstr>Times New Roman</vt:lpstr>
      <vt:lpstr>Rojo Gamuza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ABUELO</dc:creator>
  <cp:lastModifiedBy>Vicente Garcia</cp:lastModifiedBy>
  <cp:revision>175</cp:revision>
  <dcterms:created xsi:type="dcterms:W3CDTF">2022-11-01T11:32:42Z</dcterms:created>
  <dcterms:modified xsi:type="dcterms:W3CDTF">2024-03-12T09:41:57Z</dcterms:modified>
</cp:coreProperties>
</file>