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5" r:id="rId1"/>
    <p:sldMasterId id="2147484418" r:id="rId2"/>
  </p:sldMasterIdLst>
  <p:sldIdLst>
    <p:sldId id="316" r:id="rId3"/>
    <p:sldId id="394" r:id="rId4"/>
    <p:sldId id="313" r:id="rId5"/>
    <p:sldId id="318" r:id="rId6"/>
    <p:sldId id="324" r:id="rId7"/>
    <p:sldId id="381" r:id="rId8"/>
    <p:sldId id="326" r:id="rId9"/>
    <p:sldId id="333" r:id="rId10"/>
    <p:sldId id="261" r:id="rId11"/>
    <p:sldId id="314" r:id="rId12"/>
    <p:sldId id="257" r:id="rId13"/>
    <p:sldId id="258" r:id="rId14"/>
    <p:sldId id="320" r:id="rId15"/>
    <p:sldId id="262" r:id="rId16"/>
    <p:sldId id="260" r:id="rId17"/>
    <p:sldId id="264" r:id="rId18"/>
    <p:sldId id="301" r:id="rId19"/>
    <p:sldId id="300" r:id="rId20"/>
    <p:sldId id="288" r:id="rId21"/>
    <p:sldId id="265" r:id="rId22"/>
    <p:sldId id="271" r:id="rId23"/>
    <p:sldId id="266" r:id="rId24"/>
    <p:sldId id="272" r:id="rId25"/>
    <p:sldId id="319" r:id="rId26"/>
    <p:sldId id="267" r:id="rId27"/>
    <p:sldId id="268" r:id="rId28"/>
    <p:sldId id="338" r:id="rId29"/>
    <p:sldId id="275" r:id="rId30"/>
    <p:sldId id="273" r:id="rId31"/>
    <p:sldId id="276" r:id="rId32"/>
    <p:sldId id="277" r:id="rId33"/>
    <p:sldId id="278" r:id="rId34"/>
    <p:sldId id="294" r:id="rId35"/>
    <p:sldId id="302" r:id="rId36"/>
    <p:sldId id="289" r:id="rId37"/>
    <p:sldId id="306" r:id="rId38"/>
    <p:sldId id="283" r:id="rId39"/>
    <p:sldId id="382" r:id="rId40"/>
    <p:sldId id="292" r:id="rId41"/>
    <p:sldId id="297" r:id="rId42"/>
    <p:sldId id="336" r:id="rId43"/>
    <p:sldId id="290" r:id="rId44"/>
    <p:sldId id="284" r:id="rId45"/>
    <p:sldId id="322" r:id="rId46"/>
    <p:sldId id="387" r:id="rId47"/>
    <p:sldId id="287" r:id="rId48"/>
    <p:sldId id="384" r:id="rId49"/>
    <p:sldId id="323" r:id="rId50"/>
    <p:sldId id="295" r:id="rId51"/>
    <p:sldId id="291" r:id="rId52"/>
    <p:sldId id="376" r:id="rId53"/>
    <p:sldId id="379" r:id="rId54"/>
    <p:sldId id="363" r:id="rId55"/>
    <p:sldId id="385" r:id="rId56"/>
    <p:sldId id="311" r:id="rId57"/>
    <p:sldId id="386" r:id="rId58"/>
    <p:sldId id="298" r:id="rId59"/>
    <p:sldId id="312" r:id="rId60"/>
    <p:sldId id="388" r:id="rId61"/>
    <p:sldId id="389" r:id="rId62"/>
    <p:sldId id="390" r:id="rId63"/>
    <p:sldId id="392" r:id="rId64"/>
    <p:sldId id="391" r:id="rId65"/>
    <p:sldId id="393" r:id="rId66"/>
    <p:sldId id="395" r:id="rId67"/>
    <p:sldId id="317" r:id="rId68"/>
    <p:sldId id="396" r:id="rId69"/>
  </p:sldIdLst>
  <p:sldSz cx="9144000" cy="5715000" type="screen16x10"/>
  <p:notesSz cx="6858000" cy="9144000"/>
  <p:photoAlbum/>
  <p:defaultTextStyle>
    <a:defPPr>
      <a:defRPr lang="es-P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J95uSiv1yZGD3b3vq4x/NQ==" hashData="Zl8wgqTUd3K/rvOlVg9W+rcbHFc="/>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663300"/>
    <a:srgbClr val="835017"/>
    <a:srgbClr val="1750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401" autoAdjust="0"/>
    <p:restoredTop sz="94675" autoAdjust="0"/>
  </p:normalViewPr>
  <p:slideViewPr>
    <p:cSldViewPr>
      <p:cViewPr>
        <p:scale>
          <a:sx n="60" d="100"/>
          <a:sy n="60" d="100"/>
        </p:scale>
        <p:origin x="475" y="461"/>
      </p:cViewPr>
      <p:guideLst>
        <p:guide orient="horz" pos="1800"/>
        <p:guide pos="2880"/>
      </p:guideLst>
    </p:cSldViewPr>
  </p:slideViewPr>
  <p:notesTextViewPr>
    <p:cViewPr>
      <p:scale>
        <a:sx n="100" d="100"/>
        <a:sy n="100" d="100"/>
      </p:scale>
      <p:origin x="0" y="0"/>
    </p:cViewPr>
  </p:notesTextViewPr>
  <p:sorterViewPr>
    <p:cViewPr>
      <p:scale>
        <a:sx n="66" d="100"/>
        <a:sy n="66" d="100"/>
      </p:scale>
      <p:origin x="0" y="2573"/>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3 Rectángulo"/>
          <p:cNvSpPr/>
          <p:nvPr/>
        </p:nvSpPr>
        <p:spPr>
          <a:xfrm>
            <a:off x="0" y="0"/>
            <a:ext cx="365125" cy="5711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5" name="4 Rectángulo"/>
          <p:cNvSpPr/>
          <p:nvPr/>
        </p:nvSpPr>
        <p:spPr>
          <a:xfrm>
            <a:off x="309563" y="566738"/>
            <a:ext cx="4603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6" name="5 Rectángulo"/>
          <p:cNvSpPr/>
          <p:nvPr/>
        </p:nvSpPr>
        <p:spPr>
          <a:xfrm>
            <a:off x="268288" y="566738"/>
            <a:ext cx="2857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7" name="6 Rectángulo"/>
          <p:cNvSpPr/>
          <p:nvPr/>
        </p:nvSpPr>
        <p:spPr>
          <a:xfrm>
            <a:off x="249238"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0" name="9 Rectángulo"/>
          <p:cNvSpPr/>
          <p:nvPr/>
        </p:nvSpPr>
        <p:spPr>
          <a:xfrm>
            <a:off x="222250" y="566738"/>
            <a:ext cx="793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1" name="10 Rectángulo"/>
          <p:cNvSpPr/>
          <p:nvPr/>
        </p:nvSpPr>
        <p:spPr>
          <a:xfrm>
            <a:off x="255588" y="4206875"/>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2" name="11 Rectángulo"/>
          <p:cNvSpPr/>
          <p:nvPr/>
        </p:nvSpPr>
        <p:spPr>
          <a:xfrm>
            <a:off x="255588" y="3997325"/>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3" name="12 Rectángulo"/>
          <p:cNvSpPr/>
          <p:nvPr/>
        </p:nvSpPr>
        <p:spPr>
          <a:xfrm>
            <a:off x="255588" y="3863975"/>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4" name="13 Rectángulo"/>
          <p:cNvSpPr/>
          <p:nvPr/>
        </p:nvSpPr>
        <p:spPr>
          <a:xfrm>
            <a:off x="255588"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8" name="7 Título"/>
          <p:cNvSpPr>
            <a:spLocks noGrp="1"/>
          </p:cNvSpPr>
          <p:nvPr>
            <p:ph type="ctrTitle"/>
          </p:nvPr>
        </p:nvSpPr>
        <p:spPr>
          <a:xfrm>
            <a:off x="914400" y="3619500"/>
            <a:ext cx="7772400" cy="1645920"/>
          </a:xfrm>
        </p:spPr>
        <p:txBody>
          <a:bodyPr/>
          <a:lstStyle>
            <a:lvl1pPr marR="9144" algn="l">
              <a:defRPr sz="4000" b="1" cap="all" spc="0" baseline="0">
                <a:effectLst>
                  <a:reflection blurRad="12700" stA="34000" endA="740" endPos="53000" dir="5400000" sy="-100000" algn="bl" rotWithShape="0"/>
                </a:effectLst>
              </a:defRPr>
            </a:lvl1pPr>
            <a:extLst/>
          </a:lstStyle>
          <a:p>
            <a:r>
              <a:rPr lang="es-ES" smtClean="0"/>
              <a:t>Haga clic para modificar el estilo de título del patrón</a:t>
            </a:r>
            <a:endParaRPr lang="en-US"/>
          </a:p>
        </p:txBody>
      </p:sp>
      <p:sp>
        <p:nvSpPr>
          <p:cNvPr id="9" name="8 Subtítulo"/>
          <p:cNvSpPr>
            <a:spLocks noGrp="1"/>
          </p:cNvSpPr>
          <p:nvPr>
            <p:ph type="subTitle" idx="1"/>
          </p:nvPr>
        </p:nvSpPr>
        <p:spPr>
          <a:xfrm>
            <a:off x="914400" y="2362200"/>
            <a:ext cx="7772400" cy="125730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5" name="27 Marcador de fecha"/>
          <p:cNvSpPr>
            <a:spLocks noGrp="1"/>
          </p:cNvSpPr>
          <p:nvPr>
            <p:ph type="dt" sz="half" idx="10"/>
          </p:nvPr>
        </p:nvSpPr>
        <p:spPr/>
        <p:txBody>
          <a:bodyPr/>
          <a:lstStyle>
            <a:lvl1pPr>
              <a:defRPr/>
            </a:lvl1pPr>
          </a:lstStyle>
          <a:p>
            <a:pPr>
              <a:defRPr/>
            </a:pPr>
            <a:fld id="{86E87214-B6E4-49ED-9E1A-D8785C7DAE3E}" type="datetimeFigureOut">
              <a:rPr lang="es-PE"/>
              <a:pPr>
                <a:defRPr/>
              </a:pPr>
              <a:t>14/04/2024</a:t>
            </a:fld>
            <a:endParaRPr lang="es-PE"/>
          </a:p>
        </p:txBody>
      </p:sp>
      <p:sp>
        <p:nvSpPr>
          <p:cNvPr id="16" name="16 Marcador de pie de página"/>
          <p:cNvSpPr>
            <a:spLocks noGrp="1"/>
          </p:cNvSpPr>
          <p:nvPr>
            <p:ph type="ftr" sz="quarter" idx="11"/>
          </p:nvPr>
        </p:nvSpPr>
        <p:spPr/>
        <p:txBody>
          <a:bodyPr/>
          <a:lstStyle>
            <a:lvl1pPr>
              <a:defRPr/>
            </a:lvl1pPr>
          </a:lstStyle>
          <a:p>
            <a:pPr>
              <a:defRPr/>
            </a:pPr>
            <a:endParaRPr lang="es-ES"/>
          </a:p>
        </p:txBody>
      </p:sp>
      <p:sp>
        <p:nvSpPr>
          <p:cNvPr id="17" name="28 Marcador de número de diapositiva"/>
          <p:cNvSpPr>
            <a:spLocks noGrp="1"/>
          </p:cNvSpPr>
          <p:nvPr>
            <p:ph type="sldNum" sz="quarter" idx="12"/>
          </p:nvPr>
        </p:nvSpPr>
        <p:spPr/>
        <p:txBody>
          <a:bodyPr/>
          <a:lstStyle>
            <a:lvl1pPr>
              <a:defRPr/>
            </a:lvl1pPr>
          </a:lstStyle>
          <a:p>
            <a:pPr>
              <a:defRPr/>
            </a:pPr>
            <a:fld id="{DE87D07B-1C74-4968-BC8E-D8B986B6148C}" type="slidenum">
              <a:rPr lang="es-PE"/>
              <a:pPr>
                <a:defRPr/>
              </a:pPr>
              <a:t>‹Nº›</a:t>
            </a:fld>
            <a:endParaRPr lang="es-PE"/>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94EE69DB-FD98-4ED7-960B-1B0E6652B550}" type="datetimeFigureOut">
              <a:rPr lang="es-PE"/>
              <a:pPr>
                <a:defRPr/>
              </a:pPr>
              <a:t>14/04/2024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576A36D7-C020-4211-B5BA-A1C9806ECC63}" type="slidenum">
              <a:rPr lang="es-PE"/>
              <a:pPr>
                <a:defRPr/>
              </a:pPr>
              <a:t>‹Nº›</a:t>
            </a:fld>
            <a:endParaRPr lang="es-PE"/>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3 Forma libre"/>
          <p:cNvSpPr>
            <a:spLocks/>
          </p:cNvSpPr>
          <p:nvPr/>
        </p:nvSpPr>
        <p:spPr bwMode="auto">
          <a:xfrm>
            <a:off x="4829175" y="893763"/>
            <a:ext cx="4321175" cy="4826000"/>
          </a:xfrm>
          <a:custGeom>
            <a:avLst/>
            <a:gdLst>
              <a:gd name="T0" fmla="*/ 0 w 2736"/>
              <a:gd name="T1" fmla="*/ 2147483647 h 3648"/>
              <a:gd name="T2" fmla="*/ 2147483647 w 2736"/>
              <a:gd name="T3" fmla="*/ 2147483647 h 3648"/>
              <a:gd name="T4" fmla="*/ 2147483647 w 2736"/>
              <a:gd name="T5" fmla="*/ 0 h 3648"/>
              <a:gd name="T6" fmla="*/ 2147483647 w 2736"/>
              <a:gd name="T7" fmla="*/ 2147483647 h 3648"/>
              <a:gd name="T8" fmla="*/ 2147483647 w 2736"/>
              <a:gd name="T9" fmla="*/ 2147483647 h 3648"/>
              <a:gd name="T10" fmla="*/ 2147483647 w 2736"/>
              <a:gd name="T11" fmla="*/ 2147483647 h 3648"/>
              <a:gd name="T12" fmla="*/ 0 w 2736"/>
              <a:gd name="T13" fmla="*/ 2147483647 h 3648"/>
              <a:gd name="T14" fmla="*/ 0 60000 65536"/>
              <a:gd name="T15" fmla="*/ 0 60000 65536"/>
              <a:gd name="T16" fmla="*/ 0 60000 65536"/>
              <a:gd name="T17" fmla="*/ 0 60000 65536"/>
              <a:gd name="T18" fmla="*/ 0 60000 65536"/>
              <a:gd name="T19" fmla="*/ 0 60000 65536"/>
              <a:gd name="T20" fmla="*/ 0 60000 65536"/>
              <a:gd name="T21" fmla="*/ 0 w 2736"/>
              <a:gd name="T22" fmla="*/ 0 h 3648"/>
              <a:gd name="T23" fmla="*/ 2736 w 2736"/>
              <a:gd name="T24" fmla="*/ 3648 h 36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36" h="3648">
                <a:moveTo>
                  <a:pt x="0" y="3648"/>
                </a:moveTo>
                <a:lnTo>
                  <a:pt x="720" y="2016"/>
                </a:lnTo>
                <a:lnTo>
                  <a:pt x="2736" y="672"/>
                </a:lnTo>
                <a:lnTo>
                  <a:pt x="2736" y="720"/>
                </a:lnTo>
                <a:lnTo>
                  <a:pt x="744" y="2038"/>
                </a:lnTo>
                <a:lnTo>
                  <a:pt x="48" y="3648"/>
                </a:lnTo>
                <a:lnTo>
                  <a:pt x="0" y="3648"/>
                </a:lnTo>
                <a:close/>
              </a:path>
            </a:pathLst>
          </a:custGeom>
          <a:noFill/>
          <a:ln w="3175" cap="flat" cmpd="sng" algn="ctr">
            <a:solidFill>
              <a:schemeClr val="accent2">
                <a:alpha val="52940"/>
              </a:schemeClr>
            </a:solidFill>
            <a:prstDash val="solid"/>
            <a:round/>
            <a:headEnd type="none" w="med" len="med"/>
            <a:tailEnd type="none" w="med" len="med"/>
          </a:ln>
        </p:spPr>
        <p:txBody>
          <a:bodyPr/>
          <a:lstStyle/>
          <a:p>
            <a:pPr>
              <a:defRPr/>
            </a:pPr>
            <a:endParaRPr lang="es-ES"/>
          </a:p>
        </p:txBody>
      </p:sp>
      <p:sp>
        <p:nvSpPr>
          <p:cNvPr id="5" name="4 Forma libre"/>
          <p:cNvSpPr>
            <a:spLocks/>
          </p:cNvSpPr>
          <p:nvPr/>
        </p:nvSpPr>
        <p:spPr bwMode="auto">
          <a:xfrm>
            <a:off x="374650" y="0"/>
            <a:ext cx="5513388" cy="5511800"/>
          </a:xfrm>
          <a:custGeom>
            <a:avLst/>
            <a:gdLst>
              <a:gd name="T0" fmla="*/ 0 w 3504"/>
              <a:gd name="T1" fmla="*/ 2147483647 h 4128"/>
              <a:gd name="T2" fmla="*/ 0 w 3504"/>
              <a:gd name="T3" fmla="*/ 2147483647 h 4128"/>
              <a:gd name="T4" fmla="*/ 2147483647 w 3504"/>
              <a:gd name="T5" fmla="*/ 2147483647 h 4128"/>
              <a:gd name="T6" fmla="*/ 2147483647 w 3504"/>
              <a:gd name="T7" fmla="*/ 0 h 4128"/>
              <a:gd name="T8" fmla="*/ 2147483647 w 3504"/>
              <a:gd name="T9" fmla="*/ 0 h 4128"/>
              <a:gd name="T10" fmla="*/ 2147483647 w 3504"/>
              <a:gd name="T11" fmla="*/ 2147483647 h 4128"/>
              <a:gd name="T12" fmla="*/ 0 w 3504"/>
              <a:gd name="T13" fmla="*/ 2147483647 h 4128"/>
              <a:gd name="T14" fmla="*/ 0 60000 65536"/>
              <a:gd name="T15" fmla="*/ 0 60000 65536"/>
              <a:gd name="T16" fmla="*/ 0 60000 65536"/>
              <a:gd name="T17" fmla="*/ 0 60000 65536"/>
              <a:gd name="T18" fmla="*/ 0 60000 65536"/>
              <a:gd name="T19" fmla="*/ 0 60000 65536"/>
              <a:gd name="T20" fmla="*/ 0 60000 65536"/>
              <a:gd name="T21" fmla="*/ 0 w 3504"/>
              <a:gd name="T22" fmla="*/ 0 h 4128"/>
              <a:gd name="T23" fmla="*/ 3504 w 3504"/>
              <a:gd name="T24" fmla="*/ 4128 h 4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2940"/>
              </a:schemeClr>
            </a:solidFill>
            <a:prstDash val="solid"/>
            <a:round/>
            <a:headEnd type="none" w="med" len="med"/>
            <a:tailEnd type="none" w="med" len="med"/>
          </a:ln>
        </p:spPr>
        <p:txBody>
          <a:bodyPr/>
          <a:lstStyle/>
          <a:p>
            <a:pPr>
              <a:defRPr/>
            </a:pPr>
            <a:endParaRPr lang="es-ES"/>
          </a:p>
        </p:txBody>
      </p:sp>
      <p:sp>
        <p:nvSpPr>
          <p:cNvPr id="6" name="5 Forma libre"/>
          <p:cNvSpPr>
            <a:spLocks/>
          </p:cNvSpPr>
          <p:nvPr/>
        </p:nvSpPr>
        <p:spPr bwMode="auto">
          <a:xfrm rot="5236414">
            <a:off x="4804569" y="1137444"/>
            <a:ext cx="34290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7" name="6 Forma libre"/>
          <p:cNvSpPr>
            <a:spLocks/>
          </p:cNvSpPr>
          <p:nvPr/>
        </p:nvSpPr>
        <p:spPr bwMode="auto">
          <a:xfrm>
            <a:off x="5943600" y="0"/>
            <a:ext cx="2743200" cy="35560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8" name="7 Forma libre"/>
          <p:cNvSpPr>
            <a:spLocks/>
          </p:cNvSpPr>
          <p:nvPr/>
        </p:nvSpPr>
        <p:spPr bwMode="auto">
          <a:xfrm>
            <a:off x="5943600" y="3556000"/>
            <a:ext cx="3200400" cy="9525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9" name="8 Forma libre"/>
          <p:cNvSpPr>
            <a:spLocks/>
          </p:cNvSpPr>
          <p:nvPr/>
        </p:nvSpPr>
        <p:spPr bwMode="auto">
          <a:xfrm>
            <a:off x="5943600" y="0"/>
            <a:ext cx="1371600" cy="35560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0" name="9 Forma libre"/>
          <p:cNvSpPr>
            <a:spLocks/>
          </p:cNvSpPr>
          <p:nvPr/>
        </p:nvSpPr>
        <p:spPr bwMode="auto">
          <a:xfrm>
            <a:off x="5948363" y="3538538"/>
            <a:ext cx="2090737" cy="2176462"/>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1" name="10 Forma libre"/>
          <p:cNvSpPr>
            <a:spLocks/>
          </p:cNvSpPr>
          <p:nvPr/>
        </p:nvSpPr>
        <p:spPr bwMode="auto">
          <a:xfrm>
            <a:off x="5943600" y="3556000"/>
            <a:ext cx="1600200" cy="21590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2" name="11 Forma libre"/>
          <p:cNvSpPr>
            <a:spLocks/>
          </p:cNvSpPr>
          <p:nvPr/>
        </p:nvSpPr>
        <p:spPr bwMode="auto">
          <a:xfrm>
            <a:off x="5943600" y="1143000"/>
            <a:ext cx="3200400" cy="24130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3" name="12 Forma libre"/>
          <p:cNvSpPr>
            <a:spLocks/>
          </p:cNvSpPr>
          <p:nvPr/>
        </p:nvSpPr>
        <p:spPr bwMode="auto">
          <a:xfrm>
            <a:off x="5943600" y="1460500"/>
            <a:ext cx="3200400" cy="20955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4" name="13 Forma libre"/>
          <p:cNvSpPr>
            <a:spLocks/>
          </p:cNvSpPr>
          <p:nvPr/>
        </p:nvSpPr>
        <p:spPr bwMode="auto">
          <a:xfrm>
            <a:off x="990600" y="3556000"/>
            <a:ext cx="4953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5" name="14 Forma libre"/>
          <p:cNvSpPr>
            <a:spLocks/>
          </p:cNvSpPr>
          <p:nvPr/>
        </p:nvSpPr>
        <p:spPr bwMode="auto">
          <a:xfrm>
            <a:off x="533400" y="3556000"/>
            <a:ext cx="5334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6" name="15 Forma libre"/>
          <p:cNvSpPr>
            <a:spLocks/>
          </p:cNvSpPr>
          <p:nvPr/>
        </p:nvSpPr>
        <p:spPr bwMode="auto">
          <a:xfrm>
            <a:off x="366713" y="2032000"/>
            <a:ext cx="5638800" cy="15240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7" name="16 Forma libre"/>
          <p:cNvSpPr>
            <a:spLocks/>
          </p:cNvSpPr>
          <p:nvPr/>
        </p:nvSpPr>
        <p:spPr bwMode="auto">
          <a:xfrm>
            <a:off x="366713" y="1778000"/>
            <a:ext cx="5638800" cy="17780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8" name="17 Forma libre"/>
          <p:cNvSpPr>
            <a:spLocks/>
          </p:cNvSpPr>
          <p:nvPr/>
        </p:nvSpPr>
        <p:spPr bwMode="auto">
          <a:xfrm>
            <a:off x="4572000" y="3556000"/>
            <a:ext cx="1371600" cy="21590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9" name="18 Rectángulo"/>
          <p:cNvSpPr/>
          <p:nvPr/>
        </p:nvSpPr>
        <p:spPr>
          <a:xfrm>
            <a:off x="363538" y="334963"/>
            <a:ext cx="8504237" cy="73977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0" name="19 Rectángulo"/>
          <p:cNvSpPr/>
          <p:nvPr/>
        </p:nvSpPr>
        <p:spPr>
          <a:xfrm flipH="1">
            <a:off x="371475" y="566738"/>
            <a:ext cx="2698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1" name="20 Rectángulo"/>
          <p:cNvSpPr/>
          <p:nvPr/>
        </p:nvSpPr>
        <p:spPr>
          <a:xfrm flipH="1">
            <a:off x="411163" y="566738"/>
            <a:ext cx="2698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2" name="21 Rectángulo"/>
          <p:cNvSpPr/>
          <p:nvPr/>
        </p:nvSpPr>
        <p:spPr>
          <a:xfrm flipH="1">
            <a:off x="447675"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3" name="22 Rectángulo"/>
          <p:cNvSpPr/>
          <p:nvPr/>
        </p:nvSpPr>
        <p:spPr>
          <a:xfrm flipH="1">
            <a:off x="476250"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4" name="23 Rectángulo"/>
          <p:cNvSpPr/>
          <p:nvPr/>
        </p:nvSpPr>
        <p:spPr>
          <a:xfrm>
            <a:off x="500063" y="566738"/>
            <a:ext cx="36512"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3" name="2 Marcador de texto"/>
          <p:cNvSpPr>
            <a:spLocks noGrp="1"/>
          </p:cNvSpPr>
          <p:nvPr>
            <p:ph type="body" idx="1"/>
          </p:nvPr>
        </p:nvSpPr>
        <p:spPr>
          <a:xfrm>
            <a:off x="706902" y="1126394"/>
            <a:ext cx="5718048" cy="814572"/>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2" name="1 Título"/>
          <p:cNvSpPr>
            <a:spLocks noGrp="1"/>
          </p:cNvSpPr>
          <p:nvPr>
            <p:ph type="title"/>
          </p:nvPr>
        </p:nvSpPr>
        <p:spPr>
          <a:xfrm>
            <a:off x="706902" y="426720"/>
            <a:ext cx="8156448" cy="647700"/>
          </a:xfrm>
        </p:spPr>
        <p:txBody>
          <a:bodyPr tIns="64008"/>
          <a:lstStyle>
            <a:lvl1pPr algn="l">
              <a:buNone/>
              <a:defRPr sz="3800" b="0" cap="none" spc="-150" baseline="0"/>
            </a:lvl1pPr>
            <a:extLst/>
          </a:lstStyle>
          <a:p>
            <a:r>
              <a:rPr lang="es-ES" smtClean="0"/>
              <a:t>Haga clic para modificar el estilo de título del patrón</a:t>
            </a:r>
            <a:endParaRPr lang="en-US"/>
          </a:p>
        </p:txBody>
      </p:sp>
      <p:sp>
        <p:nvSpPr>
          <p:cNvPr id="25" name="3 Marcador de fecha"/>
          <p:cNvSpPr>
            <a:spLocks noGrp="1"/>
          </p:cNvSpPr>
          <p:nvPr>
            <p:ph type="dt" sz="half" idx="10"/>
          </p:nvPr>
        </p:nvSpPr>
        <p:spPr/>
        <p:txBody>
          <a:bodyPr/>
          <a:lstStyle>
            <a:lvl1pPr>
              <a:defRPr/>
            </a:lvl1pPr>
          </a:lstStyle>
          <a:p>
            <a:pPr>
              <a:defRPr/>
            </a:pPr>
            <a:fld id="{C5095772-F663-4079-B112-6DE1E97EB5F1}" type="datetimeFigureOut">
              <a:rPr lang="es-PE"/>
              <a:pPr>
                <a:defRPr/>
              </a:pPr>
              <a:t>14/04/2024</a:t>
            </a:fld>
            <a:endParaRPr lang="es-PE"/>
          </a:p>
        </p:txBody>
      </p:sp>
      <p:sp>
        <p:nvSpPr>
          <p:cNvPr id="26" name="4 Marcador de pie de página"/>
          <p:cNvSpPr>
            <a:spLocks noGrp="1"/>
          </p:cNvSpPr>
          <p:nvPr>
            <p:ph type="ftr" sz="quarter" idx="11"/>
          </p:nvPr>
        </p:nvSpPr>
        <p:spPr/>
        <p:txBody>
          <a:bodyPr/>
          <a:lstStyle>
            <a:lvl1pPr>
              <a:defRPr/>
            </a:lvl1pPr>
          </a:lstStyle>
          <a:p>
            <a:pPr>
              <a:defRPr/>
            </a:pPr>
            <a:endParaRPr lang="es-ES"/>
          </a:p>
        </p:txBody>
      </p:sp>
      <p:sp>
        <p:nvSpPr>
          <p:cNvPr id="27" name="5 Marcador de número de diapositiva"/>
          <p:cNvSpPr>
            <a:spLocks noGrp="1"/>
          </p:cNvSpPr>
          <p:nvPr>
            <p:ph type="sldNum" sz="quarter" idx="12"/>
          </p:nvPr>
        </p:nvSpPr>
        <p:spPr/>
        <p:txBody>
          <a:bodyPr/>
          <a:lstStyle>
            <a:lvl1pPr>
              <a:defRPr/>
            </a:lvl1pPr>
          </a:lstStyle>
          <a:p>
            <a:pPr>
              <a:defRPr/>
            </a:pPr>
            <a:fld id="{42463D22-C952-4FBD-ADC6-AB48DFF2991E}" type="slidenum">
              <a:rPr lang="es-PE"/>
              <a:pPr>
                <a:defRPr/>
              </a:pPr>
              <a:t>‹Nº›</a:t>
            </a:fld>
            <a:endParaRPr lang="es-PE"/>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426720"/>
            <a:ext cx="8229600" cy="762000"/>
          </a:xfrm>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64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55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lstStyle>
          <a:p>
            <a:pPr>
              <a:defRPr/>
            </a:pPr>
            <a:fld id="{DB11FEF9-5DB1-4224-9138-AE59180264E3}" type="datetimeFigureOut">
              <a:rPr lang="es-PE"/>
              <a:pPr>
                <a:defRPr/>
              </a:pPr>
              <a:t>14/04/2024</a:t>
            </a:fld>
            <a:endParaRPr lang="es-PE"/>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371FB683-A05A-4DD8-98EA-D68F35183754}" type="slidenum">
              <a:rPr lang="es-PE"/>
              <a:pPr>
                <a:defRPr/>
              </a:pPr>
              <a:t>‹Nº›</a:t>
            </a:fld>
            <a:endParaRPr lang="es-PE"/>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7" name="6 Rectángulo"/>
          <p:cNvSpPr/>
          <p:nvPr/>
        </p:nvSpPr>
        <p:spPr>
          <a:xfrm>
            <a:off x="0" y="334963"/>
            <a:ext cx="8867775" cy="73977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8" name="7 Rectángulo"/>
          <p:cNvSpPr/>
          <p:nvPr/>
        </p:nvSpPr>
        <p:spPr>
          <a:xfrm>
            <a:off x="87313" y="566738"/>
            <a:ext cx="460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9" name="8 Rectángulo"/>
          <p:cNvSpPr/>
          <p:nvPr/>
        </p:nvSpPr>
        <p:spPr>
          <a:xfrm>
            <a:off x="47625" y="566738"/>
            <a:ext cx="26988"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0" name="9 Rectángulo"/>
          <p:cNvSpPr/>
          <p:nvPr/>
        </p:nvSpPr>
        <p:spPr>
          <a:xfrm>
            <a:off x="28575"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1" name="10 Rectángulo"/>
          <p:cNvSpPr/>
          <p:nvPr/>
        </p:nvSpPr>
        <p:spPr>
          <a:xfrm>
            <a:off x="0"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2" name="11 Rectángulo"/>
          <p:cNvSpPr/>
          <p:nvPr/>
        </p:nvSpPr>
        <p:spPr>
          <a:xfrm flipH="1">
            <a:off x="149225"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3" name="12 Rectángulo"/>
          <p:cNvSpPr/>
          <p:nvPr/>
        </p:nvSpPr>
        <p:spPr>
          <a:xfrm flipH="1">
            <a:off x="188913"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4" name="13 Rectángulo"/>
          <p:cNvSpPr/>
          <p:nvPr/>
        </p:nvSpPr>
        <p:spPr>
          <a:xfrm flipH="1">
            <a:off x="227013"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5" name="14 Rectángulo"/>
          <p:cNvSpPr/>
          <p:nvPr/>
        </p:nvSpPr>
        <p:spPr>
          <a:xfrm flipH="1">
            <a:off x="255588" y="566738"/>
            <a:ext cx="79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6" name="15 Rectángulo"/>
          <p:cNvSpPr/>
          <p:nvPr/>
        </p:nvSpPr>
        <p:spPr>
          <a:xfrm>
            <a:off x="279400" y="566738"/>
            <a:ext cx="36513"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 name="1 Título"/>
          <p:cNvSpPr>
            <a:spLocks noGrp="1"/>
          </p:cNvSpPr>
          <p:nvPr>
            <p:ph type="title"/>
          </p:nvPr>
        </p:nvSpPr>
        <p:spPr>
          <a:xfrm>
            <a:off x="504824" y="426720"/>
            <a:ext cx="7772400" cy="762000"/>
          </a:xfrm>
        </p:spPr>
        <p:txBody>
          <a:bodyPr/>
          <a:lstStyle>
            <a:lvl1pPr>
              <a:defRPr sz="4000"/>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08124"/>
            <a:ext cx="4040188" cy="533136"/>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7" y="1508124"/>
            <a:ext cx="4041775" cy="533136"/>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049198"/>
            <a:ext cx="4040188"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7" y="2049198"/>
            <a:ext cx="4041775"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7" name="6 Marcador de fecha"/>
          <p:cNvSpPr>
            <a:spLocks noGrp="1"/>
          </p:cNvSpPr>
          <p:nvPr>
            <p:ph type="dt" sz="half" idx="10"/>
          </p:nvPr>
        </p:nvSpPr>
        <p:spPr/>
        <p:txBody>
          <a:bodyPr/>
          <a:lstStyle>
            <a:lvl1pPr>
              <a:defRPr/>
            </a:lvl1pPr>
          </a:lstStyle>
          <a:p>
            <a:pPr>
              <a:defRPr/>
            </a:pPr>
            <a:fld id="{4D216E93-3946-4FB2-A7F9-8C1BE388961A}" type="datetimeFigureOut">
              <a:rPr lang="es-PE"/>
              <a:pPr>
                <a:defRPr/>
              </a:pPr>
              <a:t>14/04/2024</a:t>
            </a:fld>
            <a:endParaRPr lang="es-PE"/>
          </a:p>
        </p:txBody>
      </p:sp>
      <p:sp>
        <p:nvSpPr>
          <p:cNvPr id="18" name="7 Marcador de pie de página"/>
          <p:cNvSpPr>
            <a:spLocks noGrp="1"/>
          </p:cNvSpPr>
          <p:nvPr>
            <p:ph type="ftr" sz="quarter" idx="11"/>
          </p:nvPr>
        </p:nvSpPr>
        <p:spPr/>
        <p:txBody>
          <a:bodyPr/>
          <a:lstStyle>
            <a:lvl1pPr>
              <a:defRPr/>
            </a:lvl1pPr>
          </a:lstStyle>
          <a:p>
            <a:pPr>
              <a:defRPr/>
            </a:pPr>
            <a:endParaRPr lang="es-ES"/>
          </a:p>
        </p:txBody>
      </p:sp>
      <p:sp>
        <p:nvSpPr>
          <p:cNvPr id="19" name="8 Marcador de número de diapositiva"/>
          <p:cNvSpPr>
            <a:spLocks noGrp="1"/>
          </p:cNvSpPr>
          <p:nvPr>
            <p:ph type="sldNum" sz="quarter" idx="12"/>
          </p:nvPr>
        </p:nvSpPr>
        <p:spPr/>
        <p:txBody>
          <a:bodyPr/>
          <a:lstStyle>
            <a:lvl1pPr>
              <a:defRPr/>
            </a:lvl1pPr>
          </a:lstStyle>
          <a:p>
            <a:pPr>
              <a:defRPr/>
            </a:pPr>
            <a:fld id="{A4C34B3C-0B12-4B8E-905F-B55BC09C022D}" type="slidenum">
              <a:rPr lang="es-PE"/>
              <a:pPr>
                <a:defRPr/>
              </a:pPr>
              <a:t>‹Nº›</a:t>
            </a:fld>
            <a:endParaRPr lang="es-PE"/>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26720"/>
            <a:ext cx="7772400" cy="762000"/>
          </a:xfrm>
        </p:spPr>
        <p:txBody>
          <a:bodyPr/>
          <a:lstStyle>
            <a:lvl1pPr>
              <a:defRPr sz="4000" cap="none" baseline="0"/>
            </a:lvl1pPr>
            <a:extLst/>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fld id="{82C2828A-4586-4D74-9CB9-BAB3B029CF98}" type="datetimeFigureOut">
              <a:rPr lang="es-PE"/>
              <a:pPr>
                <a:defRPr/>
              </a:pPr>
              <a:t>14/04/2024</a:t>
            </a:fld>
            <a:endParaRPr lang="es-PE"/>
          </a:p>
        </p:txBody>
      </p:sp>
      <p:sp>
        <p:nvSpPr>
          <p:cNvPr id="4" name="2 Marcador de pie de página"/>
          <p:cNvSpPr>
            <a:spLocks noGrp="1"/>
          </p:cNvSpPr>
          <p:nvPr>
            <p:ph type="ftr" sz="quarter" idx="11"/>
          </p:nvPr>
        </p:nvSpPr>
        <p:spPr/>
        <p:txBody>
          <a:bodyPr/>
          <a:lstStyle>
            <a:lvl1pPr>
              <a:defRPr/>
            </a:lvl1pPr>
          </a:lstStyle>
          <a:p>
            <a:pPr>
              <a:defRPr/>
            </a:pPr>
            <a:endParaRPr lang="es-ES"/>
          </a:p>
        </p:txBody>
      </p:sp>
      <p:sp>
        <p:nvSpPr>
          <p:cNvPr id="5" name="22 Marcador de número de diapositiva"/>
          <p:cNvSpPr>
            <a:spLocks noGrp="1"/>
          </p:cNvSpPr>
          <p:nvPr>
            <p:ph type="sldNum" sz="quarter" idx="12"/>
          </p:nvPr>
        </p:nvSpPr>
        <p:spPr/>
        <p:txBody>
          <a:bodyPr/>
          <a:lstStyle>
            <a:lvl1pPr>
              <a:defRPr/>
            </a:lvl1pPr>
          </a:lstStyle>
          <a:p>
            <a:pPr>
              <a:defRPr/>
            </a:pPr>
            <a:fld id="{F55920D3-5B64-422B-B671-E2726029AB0F}" type="slidenum">
              <a:rPr lang="es-PE"/>
              <a:pPr>
                <a:defRPr/>
              </a:pPr>
              <a:t>‹Nº›</a:t>
            </a:fld>
            <a:endParaRPr lang="es-PE"/>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fld id="{BF35EF05-1F56-4A5D-BEEE-98AD88016C2A}" type="datetimeFigureOut">
              <a:rPr lang="es-PE"/>
              <a:pPr>
                <a:defRPr/>
              </a:pPr>
              <a:t>14/04/2024</a:t>
            </a:fld>
            <a:endParaRPr lang="es-PE"/>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55C83DCD-21F9-46ED-941E-9F0BE6C48C40}" type="slidenum">
              <a:rPr lang="es-PE"/>
              <a:pPr>
                <a:defRPr/>
              </a:pPr>
              <a:t>‹Nº›</a:t>
            </a:fld>
            <a:endParaRPr lang="es-PE"/>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27541"/>
            <a:ext cx="8229600" cy="968376"/>
          </a:xfrm>
        </p:spPr>
        <p:txBody>
          <a:bodyPr anchor="ctr"/>
          <a:lstStyle>
            <a:lvl1pPr algn="l">
              <a:buNone/>
              <a:defRPr sz="3600" b="0"/>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195917"/>
            <a:ext cx="2514600" cy="3810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3429000" y="1195917"/>
            <a:ext cx="5486400" cy="3810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pPr>
              <a:defRPr/>
            </a:pPr>
            <a:fld id="{AC16621B-5B4C-47FA-BC63-0DCF693CD6D1}" type="datetimeFigureOut">
              <a:rPr lang="es-PE"/>
              <a:pPr>
                <a:defRPr/>
              </a:pPr>
              <a:t>14/04/2024</a:t>
            </a:fld>
            <a:endParaRPr lang="es-PE"/>
          </a:p>
        </p:txBody>
      </p:sp>
      <p:sp>
        <p:nvSpPr>
          <p:cNvPr id="6" name="2 Marcador de pie de página"/>
          <p:cNvSpPr>
            <a:spLocks noGrp="1"/>
          </p:cNvSpPr>
          <p:nvPr>
            <p:ph type="ftr" sz="quarter" idx="11"/>
          </p:nvPr>
        </p:nvSpPr>
        <p:spPr/>
        <p:txBody>
          <a:bodyPr/>
          <a:lstStyle>
            <a:lvl1pPr>
              <a:defRPr/>
            </a:lvl1pPr>
          </a:lstStyle>
          <a:p>
            <a:pPr>
              <a:defRPr/>
            </a:pPr>
            <a:endParaRPr lang="es-ES"/>
          </a:p>
        </p:txBody>
      </p:sp>
      <p:sp>
        <p:nvSpPr>
          <p:cNvPr id="7" name="22 Marcador de número de diapositiva"/>
          <p:cNvSpPr>
            <a:spLocks noGrp="1"/>
          </p:cNvSpPr>
          <p:nvPr>
            <p:ph type="sldNum" sz="quarter" idx="12"/>
          </p:nvPr>
        </p:nvSpPr>
        <p:spPr/>
        <p:txBody>
          <a:bodyPr/>
          <a:lstStyle>
            <a:lvl1pPr>
              <a:defRPr/>
            </a:lvl1pPr>
          </a:lstStyle>
          <a:p>
            <a:pPr>
              <a:defRPr/>
            </a:pPr>
            <a:fld id="{41FC4473-3D95-431F-980C-46B14E699402}" type="slidenum">
              <a:rPr lang="es-PE"/>
              <a:pPr>
                <a:defRPr/>
              </a:pPr>
              <a:t>‹Nº›</a:t>
            </a:fld>
            <a:endParaRPr lang="es-PE"/>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5" name="4 Rectángulo"/>
          <p:cNvSpPr/>
          <p:nvPr/>
        </p:nvSpPr>
        <p:spPr>
          <a:xfrm>
            <a:off x="368300" y="0"/>
            <a:ext cx="8777288" cy="1565275"/>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cxnSp>
        <p:nvCxnSpPr>
          <p:cNvPr id="6" name="5 Conector recto"/>
          <p:cNvCxnSpPr/>
          <p:nvPr/>
        </p:nvCxnSpPr>
        <p:spPr>
          <a:xfrm flipV="1">
            <a:off x="363538" y="1571625"/>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19 Grupo"/>
          <p:cNvGrpSpPr>
            <a:grpSpLocks/>
          </p:cNvGrpSpPr>
          <p:nvPr/>
        </p:nvGrpSpPr>
        <p:grpSpPr bwMode="auto">
          <a:xfrm rot="5400000">
            <a:off x="8525669" y="1005682"/>
            <a:ext cx="111125" cy="128587"/>
            <a:chOff x="6668087" y="1297746"/>
            <a:chExt cx="161840" cy="156602"/>
          </a:xfrm>
        </p:grpSpPr>
        <p:cxnSp>
          <p:nvCxnSpPr>
            <p:cNvPr id="8" name="7 Conector recto"/>
            <p:cNvCxnSpPr/>
            <p:nvPr/>
          </p:nvCxnSpPr>
          <p:spPr>
            <a:xfrm rot="16200000">
              <a:off x="6662924" y="1221708"/>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rot="5400000" flipH="1">
              <a:off x="6743844" y="1219396"/>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25 Grupo"/>
          <p:cNvGrpSpPr>
            <a:grpSpLocks/>
          </p:cNvGrpSpPr>
          <p:nvPr/>
        </p:nvGrpSpPr>
        <p:grpSpPr bwMode="auto">
          <a:xfrm rot="5400000">
            <a:off x="8678069" y="1132682"/>
            <a:ext cx="111125" cy="128587"/>
            <a:chOff x="6668087" y="1297746"/>
            <a:chExt cx="161840" cy="156602"/>
          </a:xfrm>
        </p:grpSpPr>
        <p:cxnSp>
          <p:nvCxnSpPr>
            <p:cNvPr id="12" name="11 Conector recto"/>
            <p:cNvCxnSpPr/>
            <p:nvPr/>
          </p:nvCxnSpPr>
          <p:spPr>
            <a:xfrm rot="16200000">
              <a:off x="6662924" y="1221708"/>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rot="5400000" flipH="1">
              <a:off x="6743844" y="1219396"/>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29 Grupo"/>
          <p:cNvGrpSpPr>
            <a:grpSpLocks/>
          </p:cNvGrpSpPr>
          <p:nvPr/>
        </p:nvGrpSpPr>
        <p:grpSpPr bwMode="auto">
          <a:xfrm rot="5400000">
            <a:off x="8331200" y="1217613"/>
            <a:ext cx="109537" cy="128588"/>
            <a:chOff x="6668087" y="1297746"/>
            <a:chExt cx="161840" cy="156602"/>
          </a:xfrm>
        </p:grpSpPr>
        <p:cxnSp>
          <p:nvCxnSpPr>
            <p:cNvPr id="16" name="15 Conector recto"/>
            <p:cNvCxnSpPr/>
            <p:nvPr/>
          </p:nvCxnSpPr>
          <p:spPr>
            <a:xfrm rot="16200000">
              <a:off x="6664665" y="1219966"/>
              <a:ext cx="88934" cy="8209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16200000" flipV="1">
              <a:off x="6687344"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17 Conector recto"/>
            <p:cNvCxnSpPr/>
            <p:nvPr/>
          </p:nvCxnSpPr>
          <p:spPr>
            <a:xfrm rot="5400000" flipH="1">
              <a:off x="6743240" y="1218792"/>
              <a:ext cx="88934" cy="84439"/>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367710"/>
            <a:ext cx="6858000" cy="584791"/>
          </a:xfrm>
        </p:spPr>
        <p:txBody>
          <a:bodyPr anchor="b"/>
          <a:lstStyle>
            <a:lvl1pPr algn="l">
              <a:buNone/>
              <a:defRPr sz="2100" b="0"/>
            </a:lvl1pPr>
            <a:extLst/>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368032" y="1578151"/>
            <a:ext cx="8778240" cy="4133453"/>
          </a:xfrm>
          <a:solidFill>
            <a:schemeClr val="bg2"/>
          </a:solidFill>
        </p:spPr>
        <p:txBody>
          <a:bodyPr>
            <a:normAutofit/>
          </a:bodyPr>
          <a:lstStyle>
            <a:lvl1pPr marL="0" indent="0">
              <a:buNone/>
              <a:defRPr sz="3200"/>
            </a:lvl1pPr>
            <a:extLst/>
          </a:lstStyle>
          <a:p>
            <a:pPr lvl="0"/>
            <a:r>
              <a:rPr lang="es-ES" noProof="0" smtClean="0"/>
              <a:t>Haga clic en el icono para agregar una imagen</a:t>
            </a:r>
            <a:endParaRPr lang="en-US" noProof="0"/>
          </a:p>
        </p:txBody>
      </p:sp>
      <p:sp>
        <p:nvSpPr>
          <p:cNvPr id="4" name="3 Marcador de texto"/>
          <p:cNvSpPr>
            <a:spLocks noGrp="1"/>
          </p:cNvSpPr>
          <p:nvPr>
            <p:ph type="body" sz="half" idx="2"/>
          </p:nvPr>
        </p:nvSpPr>
        <p:spPr bwMode="grayWhite">
          <a:xfrm>
            <a:off x="914400" y="958453"/>
            <a:ext cx="6858000" cy="5715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19" name="4 Marcador de fecha"/>
          <p:cNvSpPr>
            <a:spLocks noGrp="1"/>
          </p:cNvSpPr>
          <p:nvPr>
            <p:ph type="dt" sz="half" idx="10"/>
          </p:nvPr>
        </p:nvSpPr>
        <p:spPr>
          <a:xfrm>
            <a:off x="6477000" y="46038"/>
            <a:ext cx="2133600" cy="304800"/>
          </a:xfrm>
        </p:spPr>
        <p:txBody>
          <a:bodyPr/>
          <a:lstStyle>
            <a:lvl1pPr>
              <a:defRPr/>
            </a:lvl1pPr>
          </a:lstStyle>
          <a:p>
            <a:pPr>
              <a:defRPr/>
            </a:pPr>
            <a:fld id="{57A95A51-B25D-4B94-BD8D-FBE9B3A9F9E7}" type="datetimeFigureOut">
              <a:rPr lang="es-PE"/>
              <a:pPr>
                <a:defRPr/>
              </a:pPr>
              <a:t>14/04/2024</a:t>
            </a:fld>
            <a:endParaRPr lang="es-PE"/>
          </a:p>
        </p:txBody>
      </p:sp>
      <p:sp>
        <p:nvSpPr>
          <p:cNvPr id="20" name="5 Marcador de pie de página"/>
          <p:cNvSpPr>
            <a:spLocks noGrp="1"/>
          </p:cNvSpPr>
          <p:nvPr>
            <p:ph type="ftr" sz="quarter" idx="11"/>
          </p:nvPr>
        </p:nvSpPr>
        <p:spPr>
          <a:xfrm>
            <a:off x="914400" y="46038"/>
            <a:ext cx="5562600" cy="304800"/>
          </a:xfrm>
        </p:spPr>
        <p:txBody>
          <a:bodyPr/>
          <a:lstStyle>
            <a:lvl1pPr>
              <a:defRPr/>
            </a:lvl1pPr>
          </a:lstStyle>
          <a:p>
            <a:pPr>
              <a:defRPr/>
            </a:pPr>
            <a:endParaRPr lang="es-ES"/>
          </a:p>
        </p:txBody>
      </p:sp>
      <p:sp>
        <p:nvSpPr>
          <p:cNvPr id="21" name="6 Marcador de número de diapositiva"/>
          <p:cNvSpPr>
            <a:spLocks noGrp="1"/>
          </p:cNvSpPr>
          <p:nvPr>
            <p:ph type="sldNum" sz="quarter" idx="12"/>
          </p:nvPr>
        </p:nvSpPr>
        <p:spPr>
          <a:xfrm>
            <a:off x="8610600" y="46038"/>
            <a:ext cx="457200" cy="304800"/>
          </a:xfrm>
        </p:spPr>
        <p:txBody>
          <a:bodyPr/>
          <a:lstStyle>
            <a:lvl1pPr>
              <a:defRPr/>
            </a:lvl1pPr>
          </a:lstStyle>
          <a:p>
            <a:pPr>
              <a:defRPr/>
            </a:pPr>
            <a:fld id="{BE4601FF-2503-4024-8E67-7F60825A88AD}" type="slidenum">
              <a:rPr lang="es-PE"/>
              <a:pPr>
                <a:defRPr/>
              </a:pPr>
              <a:t>‹Nº›</a:t>
            </a:fld>
            <a:endParaRPr lang="es-PE"/>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82E88C6A-765B-4EFA-ACEF-EC82573BA388}" type="datetimeFigureOut">
              <a:rPr lang="es-PE"/>
              <a:pPr>
                <a:defRPr/>
              </a:pPr>
              <a:t>14/04/2024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FAC6B640-4856-41D7-B4DA-82B5917E01D8}" type="slidenum">
              <a:rPr lang="es-PE"/>
              <a:pPr>
                <a:defRPr/>
              </a:pPr>
              <a:t>‹Nº›</a:t>
            </a:fld>
            <a:endParaRPr lang="es-PE"/>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7"/>
            <a:ext cx="1981200" cy="4876271"/>
          </a:xfrm>
        </p:spPr>
        <p:txBody>
          <a:bodyPr vert="eaVert" anchor="ct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609600" y="228867"/>
            <a:ext cx="58674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3133F556-5A65-4DAB-B64B-2E111E5F163D}" type="datetimeFigureOut">
              <a:rPr lang="es-PE"/>
              <a:pPr>
                <a:defRPr/>
              </a:pPr>
              <a:t>14/04/2024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BD2A3912-EFEC-4ECF-9FE1-EE33178FF97A}" type="slidenum">
              <a:rPr lang="es-PE"/>
              <a:pPr>
                <a:defRPr/>
              </a:pPr>
              <a:t>‹Nº›</a:t>
            </a:fld>
            <a:endParaRPr lang="es-PE"/>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599723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6 Rectángulo"/>
          <p:cNvSpPr/>
          <p:nvPr/>
        </p:nvSpPr>
        <p:spPr>
          <a:xfrm>
            <a:off x="0" y="0"/>
            <a:ext cx="365125" cy="5711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8" name="7 Rectángulo"/>
          <p:cNvSpPr/>
          <p:nvPr/>
        </p:nvSpPr>
        <p:spPr>
          <a:xfrm>
            <a:off x="255588" y="4206875"/>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9" name="8 Rectángulo"/>
          <p:cNvSpPr/>
          <p:nvPr/>
        </p:nvSpPr>
        <p:spPr>
          <a:xfrm>
            <a:off x="255588" y="3997325"/>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0" name="9 Rectángulo"/>
          <p:cNvSpPr/>
          <p:nvPr/>
        </p:nvSpPr>
        <p:spPr>
          <a:xfrm>
            <a:off x="255588" y="3863975"/>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1" name="10 Rectángulo"/>
          <p:cNvSpPr/>
          <p:nvPr/>
        </p:nvSpPr>
        <p:spPr>
          <a:xfrm>
            <a:off x="255588"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2" name="11 Rectángulo"/>
          <p:cNvSpPr/>
          <p:nvPr/>
        </p:nvSpPr>
        <p:spPr>
          <a:xfrm>
            <a:off x="309563" y="566738"/>
            <a:ext cx="46037"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5" name="14 Rectángulo"/>
          <p:cNvSpPr/>
          <p:nvPr/>
        </p:nvSpPr>
        <p:spPr>
          <a:xfrm>
            <a:off x="268288" y="566738"/>
            <a:ext cx="2857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6" name="15 Rectángulo"/>
          <p:cNvSpPr/>
          <p:nvPr/>
        </p:nvSpPr>
        <p:spPr>
          <a:xfrm>
            <a:off x="249238" y="566738"/>
            <a:ext cx="952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7" name="16 Rectángulo"/>
          <p:cNvSpPr/>
          <p:nvPr/>
        </p:nvSpPr>
        <p:spPr>
          <a:xfrm>
            <a:off x="222250" y="566738"/>
            <a:ext cx="7938"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2" name="21 Marcador de título"/>
          <p:cNvSpPr>
            <a:spLocks noGrp="1"/>
          </p:cNvSpPr>
          <p:nvPr>
            <p:ph type="title"/>
          </p:nvPr>
        </p:nvSpPr>
        <p:spPr>
          <a:xfrm>
            <a:off x="914400" y="427038"/>
            <a:ext cx="7772400" cy="762000"/>
          </a:xfrm>
          <a:prstGeom prst="rect">
            <a:avLst/>
          </a:prstGeom>
        </p:spPr>
        <p:txBody>
          <a:bodyPr vert="horz" wrap="square" lIns="91440" tIns="45720" rIns="91440" bIns="45720" numCol="1" anchor="t" anchorCtr="0" compatLnSpc="1">
            <a:prstTxWarp prst="textNoShape">
              <a:avLst/>
            </a:prstTxWarp>
            <a:noAutofit/>
          </a:bodyPr>
          <a:lstStyle/>
          <a:p>
            <a:pPr lvl="0"/>
            <a:r>
              <a:rPr lang="es-ES" smtClean="0"/>
              <a:t>Haga clic para modificar el estilo de título del patrón</a:t>
            </a:r>
            <a:endParaRPr lang="en-US" smtClean="0"/>
          </a:p>
        </p:txBody>
      </p:sp>
      <p:sp>
        <p:nvSpPr>
          <p:cNvPr id="1036" name="12 Marcador de texto"/>
          <p:cNvSpPr>
            <a:spLocks noGrp="1"/>
          </p:cNvSpPr>
          <p:nvPr>
            <p:ph type="body" idx="1"/>
          </p:nvPr>
        </p:nvSpPr>
        <p:spPr bwMode="auto">
          <a:xfrm>
            <a:off x="914400" y="1487488"/>
            <a:ext cx="7772400" cy="3810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14" name="13 Marcador de fecha"/>
          <p:cNvSpPr>
            <a:spLocks noGrp="1"/>
          </p:cNvSpPr>
          <p:nvPr>
            <p:ph type="dt" sz="half" idx="2"/>
          </p:nvPr>
        </p:nvSpPr>
        <p:spPr>
          <a:xfrm>
            <a:off x="6477000" y="5348288"/>
            <a:ext cx="2133600" cy="303212"/>
          </a:xfrm>
          <a:prstGeom prst="rect">
            <a:avLst/>
          </a:prstGeom>
        </p:spPr>
        <p:txBody>
          <a:bodyPr vert="horz" wrap="square" lIns="91440" tIns="45720" rIns="91440" bIns="45720" numCol="1" anchor="b" anchorCtr="0" compatLnSpc="1">
            <a:prstTxWarp prst="textNoShape">
              <a:avLst/>
            </a:prstTxWarp>
          </a:bodyPr>
          <a:lstStyle>
            <a:lvl1pPr>
              <a:defRPr sz="1100">
                <a:solidFill>
                  <a:schemeClr val="tx2"/>
                </a:solidFill>
              </a:defRPr>
            </a:lvl1pPr>
          </a:lstStyle>
          <a:p>
            <a:pPr>
              <a:defRPr/>
            </a:pPr>
            <a:fld id="{24DA28D6-D392-4AF4-A942-79CC0BDBAC4C}" type="datetimeFigureOut">
              <a:rPr lang="es-PE"/>
              <a:pPr>
                <a:defRPr/>
              </a:pPr>
              <a:t>14/04/2024</a:t>
            </a:fld>
            <a:endParaRPr lang="es-PE"/>
          </a:p>
        </p:txBody>
      </p:sp>
      <p:sp>
        <p:nvSpPr>
          <p:cNvPr id="3" name="2 Marcador de pie de página"/>
          <p:cNvSpPr>
            <a:spLocks noGrp="1"/>
          </p:cNvSpPr>
          <p:nvPr>
            <p:ph type="ftr" sz="quarter" idx="3"/>
          </p:nvPr>
        </p:nvSpPr>
        <p:spPr>
          <a:xfrm>
            <a:off x="914400" y="5348288"/>
            <a:ext cx="5562600" cy="303212"/>
          </a:xfrm>
          <a:prstGeom prst="rect">
            <a:avLst/>
          </a:prstGeom>
        </p:spPr>
        <p:txBody>
          <a:bodyPr vert="horz" wrap="square" lIns="91440" tIns="45720" rIns="91440" bIns="45720" numCol="1" anchor="b" anchorCtr="0" compatLnSpc="1">
            <a:prstTxWarp prst="textNoShape">
              <a:avLst/>
            </a:prstTxWarp>
          </a:bodyPr>
          <a:lstStyle>
            <a:lvl1pPr algn="r">
              <a:defRPr sz="1100">
                <a:solidFill>
                  <a:schemeClr val="tx2"/>
                </a:solidFill>
              </a:defRPr>
            </a:lvl1pPr>
          </a:lstStyle>
          <a:p>
            <a:pPr>
              <a:defRPr/>
            </a:pPr>
            <a:endParaRPr lang="es-ES"/>
          </a:p>
        </p:txBody>
      </p:sp>
      <p:sp>
        <p:nvSpPr>
          <p:cNvPr id="23" name="22 Marcador de número de diapositiva"/>
          <p:cNvSpPr>
            <a:spLocks noGrp="1"/>
          </p:cNvSpPr>
          <p:nvPr>
            <p:ph type="sldNum" sz="quarter" idx="4"/>
          </p:nvPr>
        </p:nvSpPr>
        <p:spPr>
          <a:xfrm>
            <a:off x="8610600" y="5348288"/>
            <a:ext cx="457200" cy="303212"/>
          </a:xfrm>
          <a:prstGeom prst="rect">
            <a:avLst/>
          </a:prstGeom>
        </p:spPr>
        <p:txBody>
          <a:bodyPr vert="horz" wrap="square" lIns="91440" tIns="45720" rIns="91440" bIns="45720" numCol="1" anchor="b" anchorCtr="0" compatLnSpc="1">
            <a:prstTxWarp prst="textNoShape">
              <a:avLst/>
            </a:prstTxWarp>
          </a:bodyPr>
          <a:lstStyle>
            <a:lvl1pPr>
              <a:defRPr sz="1200">
                <a:solidFill>
                  <a:schemeClr val="tx2"/>
                </a:solidFill>
              </a:defRPr>
            </a:lvl1pPr>
          </a:lstStyle>
          <a:p>
            <a:pPr>
              <a:defRPr/>
            </a:pPr>
            <a:fld id="{8F3608D3-D3CD-4E29-AAD4-B0B2460B5259}" type="slidenum">
              <a:rPr lang="es-PE"/>
              <a:pPr>
                <a:defRPr/>
              </a:pPr>
              <a:t>‹Nº›</a:t>
            </a:fld>
            <a:endParaRPr lang="es-PE"/>
          </a:p>
        </p:txBody>
      </p:sp>
    </p:spTree>
  </p:cSld>
  <p:clrMap bg1="dk1" tx1="lt1" bg2="dk2" tx2="lt2" accent1="accent1" accent2="accent2" accent3="accent3" accent4="accent4" accent5="accent5" accent6="accent6" hlink="hlink" folHlink="folHlink"/>
  <p:sldLayoutIdLst>
    <p:sldLayoutId id="2147484412" r:id="rId1"/>
    <p:sldLayoutId id="2147484407" r:id="rId2"/>
    <p:sldLayoutId id="2147484413" r:id="rId3"/>
    <p:sldLayoutId id="2147484414" r:id="rId4"/>
    <p:sldLayoutId id="2147484415" r:id="rId5"/>
    <p:sldLayoutId id="2147484408" r:id="rId6"/>
    <p:sldLayoutId id="2147484416" r:id="rId7"/>
    <p:sldLayoutId id="2147484409" r:id="rId8"/>
    <p:sldLayoutId id="2147484417" r:id="rId9"/>
    <p:sldLayoutId id="2147484410" r:id="rId10"/>
    <p:sldLayoutId id="2147484411" r:id="rId11"/>
  </p:sldLayoutIdLst>
  <p:transition spd="slow" advTm="9000">
    <p:split orient="vert"/>
  </p:transition>
  <p:timing>
    <p:tnLst>
      <p:par>
        <p:cTn id="1" dur="indefinite" restart="never" nodeType="tmRoot"/>
      </p:par>
    </p:tnLst>
  </p:timing>
  <p:txStyles>
    <p:titleStyle>
      <a:lvl1pPr algn="l" rtl="0" eaLnBrk="0" fontAlgn="base" hangingPunct="0">
        <a:spcBef>
          <a:spcPct val="0"/>
        </a:spcBef>
        <a:spcAft>
          <a:spcPct val="0"/>
        </a:spcAft>
        <a:defRPr sz="4000" kern="1200" spc="-100">
          <a:solidFill>
            <a:srgbClr val="C1EEFF"/>
          </a:solidFill>
          <a:latin typeface="+mj-lt"/>
          <a:ea typeface="+mj-ea"/>
          <a:cs typeface="+mj-cs"/>
        </a:defRPr>
      </a:lvl1pPr>
      <a:lvl2pPr algn="l" rtl="0" eaLnBrk="0" fontAlgn="base" hangingPunct="0">
        <a:spcBef>
          <a:spcPct val="0"/>
        </a:spcBef>
        <a:spcAft>
          <a:spcPct val="0"/>
        </a:spcAft>
        <a:defRPr sz="4000">
          <a:solidFill>
            <a:srgbClr val="C1EEFF"/>
          </a:solidFill>
          <a:latin typeface="Consolas" pitchFamily="49" charset="0"/>
        </a:defRPr>
      </a:lvl2pPr>
      <a:lvl3pPr algn="l" rtl="0" eaLnBrk="0" fontAlgn="base" hangingPunct="0">
        <a:spcBef>
          <a:spcPct val="0"/>
        </a:spcBef>
        <a:spcAft>
          <a:spcPct val="0"/>
        </a:spcAft>
        <a:defRPr sz="4000">
          <a:solidFill>
            <a:srgbClr val="C1EEFF"/>
          </a:solidFill>
          <a:latin typeface="Consolas" pitchFamily="49" charset="0"/>
        </a:defRPr>
      </a:lvl3pPr>
      <a:lvl4pPr algn="l" rtl="0" eaLnBrk="0" fontAlgn="base" hangingPunct="0">
        <a:spcBef>
          <a:spcPct val="0"/>
        </a:spcBef>
        <a:spcAft>
          <a:spcPct val="0"/>
        </a:spcAft>
        <a:defRPr sz="4000">
          <a:solidFill>
            <a:srgbClr val="C1EEFF"/>
          </a:solidFill>
          <a:latin typeface="Consolas" pitchFamily="49" charset="0"/>
        </a:defRPr>
      </a:lvl4pPr>
      <a:lvl5pPr algn="l" rtl="0" eaLnBrk="0" fontAlgn="base" hangingPunct="0">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1815938820"/>
      </p:ext>
    </p:extLst>
  </p:cSld>
  <p:clrMap bg1="lt1" tx1="dk1" bg2="lt2" tx2="dk2" accent1="accent1" accent2="accent2" accent3="accent3" accent4="accent4" accent5="accent5" accent6="accent6" hlink="hlink" folHlink="folHlink"/>
  <p:sldLayoutIdLst>
    <p:sldLayoutId id="2147484419"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0899" name="WordArt 3"/>
          <p:cNvSpPr>
            <a:spLocks noChangeArrowheads="1" noChangeShapeType="1" noTextEdit="1"/>
          </p:cNvSpPr>
          <p:nvPr/>
        </p:nvSpPr>
        <p:spPr bwMode="auto">
          <a:xfrm>
            <a:off x="755576" y="0"/>
            <a:ext cx="7777163" cy="1368425"/>
          </a:xfrm>
          <a:prstGeom prst="rect">
            <a:avLst/>
          </a:prstGeom>
        </p:spPr>
        <p:txBody>
          <a:bodyPr wrap="none" fromWordArt="1">
            <a:prstTxWarp prst="textTriangle">
              <a:avLst>
                <a:gd name="adj" fmla="val 38551"/>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Elvis Presley – El Rey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15616" y="1921396"/>
            <a:ext cx="7056437" cy="798513"/>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blurRad="38100" dist="38100" dir="2700000" algn="tl">
                    <a:srgbClr val="000000">
                      <a:alpha val="43137"/>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blurRad="38100" dist="38100" dir="2700000" algn="tl">
                    <a:srgbClr val="000000">
                      <a:alpha val="43137"/>
                    </a:srgbClr>
                  </a:outerShdw>
                  <a:reflection blurRad="6350" stA="60000" endA="900" endPos="58000" dir="5400000" sy="-100000" algn="bl" rotWithShape="0"/>
                </a:effectLst>
                <a:latin typeface="Arial Black"/>
              </a:rPr>
              <a:t>de internet  </a:t>
            </a:r>
          </a:p>
        </p:txBody>
      </p:sp>
      <p:sp>
        <p:nvSpPr>
          <p:cNvPr id="80901" name="WordArt 5"/>
          <p:cNvSpPr>
            <a:spLocks noChangeArrowheads="1" noChangeShapeType="1" noTextEdit="1"/>
          </p:cNvSpPr>
          <p:nvPr/>
        </p:nvSpPr>
        <p:spPr bwMode="auto">
          <a:xfrm>
            <a:off x="1115616" y="3001516"/>
            <a:ext cx="6911975" cy="701675"/>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smtClean="0">
                <a:ln w="12700">
                  <a:solidFill>
                    <a:srgbClr val="B2B2B2"/>
                  </a:solidFill>
                  <a:round/>
                  <a:headEnd/>
                  <a:tailEnd/>
                </a:ln>
                <a:gradFill rotWithShape="1">
                  <a:gsLst>
                    <a:gs pos="0">
                      <a:srgbClr val="520402"/>
                    </a:gs>
                    <a:gs pos="100000">
                      <a:srgbClr val="FFCC00"/>
                    </a:gs>
                  </a:gsLst>
                  <a:lin ang="5400000" scaled="1"/>
                </a:gradFill>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Arial Black"/>
              </a:rPr>
              <a:t>Creación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Arial Black"/>
              </a:rPr>
              <a:t>y 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1763713" y="4081463"/>
            <a:ext cx="5832475"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I A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80903" name="WordArt 7"/>
          <p:cNvSpPr>
            <a:spLocks noChangeArrowheads="1" noChangeShapeType="1" noTextEdit="1"/>
          </p:cNvSpPr>
          <p:nvPr/>
        </p:nvSpPr>
        <p:spPr bwMode="auto">
          <a:xfrm>
            <a:off x="2843213" y="4857750"/>
            <a:ext cx="4033837"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2 Imagen" descr="Gif Elvis Presley1.gif"/>
          <p:cNvPicPr>
            <a:picLocks noChangeAspect="1"/>
          </p:cNvPicPr>
          <p:nvPr/>
        </p:nvPicPr>
        <p:blipFill>
          <a:blip r:embed="rId2" cstate="print"/>
          <a:stretch>
            <a:fillRect/>
          </a:stretch>
        </p:blipFill>
        <p:spPr>
          <a:xfrm>
            <a:off x="0" y="0"/>
            <a:ext cx="9144000" cy="5719402"/>
          </a:xfrm>
          <a:prstGeom prst="rect">
            <a:avLst/>
          </a:prstGeom>
        </p:spPr>
      </p:pic>
      <p:sp>
        <p:nvSpPr>
          <p:cNvPr id="4" name="3 Rectángulo"/>
          <p:cNvSpPr/>
          <p:nvPr/>
        </p:nvSpPr>
        <p:spPr>
          <a:xfrm>
            <a:off x="0" y="0"/>
            <a:ext cx="9144000"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1403648" y="0"/>
            <a:ext cx="5760640" cy="1129308"/>
          </a:xfrm>
          <a:prstGeom prst="rect">
            <a:avLst/>
          </a:prstGeom>
          <a:noFill/>
        </p:spPr>
        <p:txBody>
          <a:bodyPr wrap="none" lIns="91440" tIns="45720" rIns="91440" bIns="45720">
            <a:prstTxWarp prst="textDeflateTop">
              <a:avLst>
                <a:gd name="adj" fmla="val 25242"/>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Elvis </a:t>
            </a:r>
            <a:r>
              <a:rPr lang="es-ES" sz="54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Presley</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6" name="5 CuadroTexto"/>
          <p:cNvSpPr txBox="1"/>
          <p:nvPr/>
        </p:nvSpPr>
        <p:spPr>
          <a:xfrm>
            <a:off x="467544" y="1345332"/>
            <a:ext cx="7920880" cy="1938992"/>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Nacido en Tupelo, Estados Unidos, 1935 – Fallecido en Memphis en 1977. Cantante de rock and roll y actor estadounidense. Nacido en el seno de una familia modesta, el joven Elvis </a:t>
            </a:r>
            <a:r>
              <a:rPr lang="es-ES" sz="20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Presley</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se vio obligado a trabajar desde muy temprana edad. A los once años, y ante su insistencia, sus padres le regalaron su primera guitarra.</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395536" y="3577580"/>
            <a:ext cx="7632848" cy="1938992"/>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Causó una impresión duradera no sólo en la industria musical, sino en toda la cultura pop. A continuación, repasamos los 20 años de carrera musical del cantante, así como su tumultuosa vida personal, a través de una maravillosa colección de fotografías. Larga vida a Elvis </a:t>
            </a:r>
            <a:r>
              <a:rPr lang="es-ES" sz="20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Presley</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58000">
        <p14:vortex dir="r"/>
      </p:transition>
    </mc:Choice>
    <mc:Fallback xmlns="">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
                                            <p:txEl>
                                              <p:pRg st="0" end="0"/>
                                            </p:txEl>
                                          </p:spTgt>
                                        </p:tgtEl>
                                        <p:attrNameLst>
                                          <p:attrName>ppt_h</p:attrName>
                                        </p:attrNameLst>
                                      </p:cBhvr>
                                      <p:tavLst>
                                        <p:tav tm="0">
                                          <p:val>
                                            <p:strVal val="#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childTnLst>
                                </p:cTn>
                              </p:par>
                            </p:childTnLst>
                          </p:cTn>
                        </p:par>
                        <p:par>
                          <p:cTn id="12" fill="hold">
                            <p:stCondLst>
                              <p:cond delay="2000"/>
                            </p:stCondLst>
                            <p:childTnLst>
                              <p:par>
                                <p:cTn id="13" presetID="40" presetClass="entr" presetSubtype="0" fill="hold" grpId="0" nodeType="afterEffect">
                                  <p:stCondLst>
                                    <p:cond delay="5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301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 los pàdres de disney - Elias y Flora Call Disney.jpg"/>
          <p:cNvPicPr>
            <a:picLocks noChangeAspect="1"/>
          </p:cNvPicPr>
          <p:nvPr/>
        </p:nvPicPr>
        <p:blipFill>
          <a:blip r:embed="rId3" cstate="print"/>
          <a:stretch>
            <a:fillRect/>
          </a:stretch>
        </p:blipFill>
        <p:spPr bwMode="auto">
          <a:xfrm>
            <a:off x="0" y="0"/>
            <a:ext cx="5288946" cy="5715000"/>
          </a:xfrm>
          <a:prstGeom prst="rect">
            <a:avLst/>
          </a:prstGeom>
          <a:noFill/>
          <a:ln w="9525">
            <a:noFill/>
            <a:miter lim="800000"/>
            <a:headEnd/>
            <a:tailEnd/>
          </a:ln>
        </p:spPr>
      </p:pic>
      <p:sp>
        <p:nvSpPr>
          <p:cNvPr id="4" name="3 Rectángulo"/>
          <p:cNvSpPr/>
          <p:nvPr/>
        </p:nvSpPr>
        <p:spPr>
          <a:xfrm>
            <a:off x="0" y="0"/>
            <a:ext cx="2699792"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1849438"/>
            <a:ext cx="2699792" cy="1976437"/>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3810000"/>
            <a:ext cx="2699792"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699792" y="0"/>
            <a:ext cx="2664073"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699792" y="1849438"/>
            <a:ext cx="2592288" cy="1944687"/>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699792" y="3721100"/>
            <a:ext cx="2592288" cy="19939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5292080" y="0"/>
            <a:ext cx="406782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5292080" y="2857500"/>
            <a:ext cx="406782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5687616" y="1201316"/>
            <a:ext cx="3456384" cy="369331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8 de enero de 1935, a altas horas de la noche, Gladys Smith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se despertó con intensos dolores de parto y avisó a su esposo, Vernon, para que le pidiera al médico que viniera a su hogar de dos habitaciones en Tupelo, Misisipi. Gladys, quien iba a tener mellizos, quedó desconsolada cuando el primer bebé, </a:t>
            </a:r>
            <a:r>
              <a:rPr lang="es-ES" b="1" i="1" dirty="0" err="1" smtClean="0">
                <a:effectLst>
                  <a:glow rad="101600">
                    <a:srgbClr val="C00000">
                      <a:alpha val="60000"/>
                    </a:srgbClr>
                  </a:glow>
                  <a:outerShdw blurRad="38100" dist="38100" dir="2700000" algn="tl">
                    <a:srgbClr val="000000">
                      <a:alpha val="43137"/>
                    </a:srgbClr>
                  </a:outerShdw>
                </a:effectLst>
              </a:rPr>
              <a:t>Jesse</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a:effectLst>
                  <a:glow rad="101600">
                    <a:srgbClr val="C00000">
                      <a:alpha val="60000"/>
                    </a:srgbClr>
                  </a:glow>
                  <a:outerShdw blurRad="38100" dist="38100" dir="2700000" algn="tl">
                    <a:srgbClr val="000000">
                      <a:alpha val="43137"/>
                    </a:srgbClr>
                  </a:outerShdw>
                </a:effectLst>
              </a:rPr>
              <a:t>A</a:t>
            </a:r>
            <a:r>
              <a:rPr lang="es-ES" b="1" i="1" dirty="0" err="1" smtClean="0">
                <a:effectLst>
                  <a:glow rad="101600">
                    <a:srgbClr val="C00000">
                      <a:alpha val="60000"/>
                    </a:srgbClr>
                  </a:glow>
                  <a:outerShdw blurRad="38100" dist="38100" dir="2700000" algn="tl">
                    <a:srgbClr val="000000">
                      <a:alpha val="43137"/>
                    </a:srgbClr>
                  </a:outerShdw>
                </a:effectLst>
              </a:rPr>
              <a:t>aron</a:t>
            </a:r>
            <a:r>
              <a:rPr lang="es-ES" b="1" i="1" dirty="0" smtClean="0">
                <a:effectLst>
                  <a:glow rad="101600">
                    <a:srgbClr val="C00000">
                      <a:alpha val="60000"/>
                    </a:srgbClr>
                  </a:glow>
                  <a:outerShdw blurRad="38100" dist="38100" dir="2700000" algn="tl">
                    <a:srgbClr val="000000">
                      <a:alpha val="43137"/>
                    </a:srgbClr>
                  </a:outerShdw>
                </a:effectLst>
              </a:rPr>
              <a:t>, nació muerto.</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vortex dir="d"/>
        <p:sndAc>
          <p:stSnd loop="1">
            <p:snd r:embed="rId2" name="Claro de Luna.wav"/>
          </p:stSnd>
        </p:sndAc>
      </p:transition>
    </mc:Choice>
    <mc:Fallback xmlns="">
      <p:transition spd="slow" advTm="38000">
        <p:fade/>
        <p:sndAc>
          <p:stSnd loop="1">
            <p:snd r:embed="rId4" name="Claro de Lun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10"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3000"/>
                                        <p:tgtEl>
                                          <p:spTgt spid="2"/>
                                        </p:tgtEl>
                                      </p:cBhvr>
                                    </p:animEffec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4000" fill="hold"/>
                                        <p:tgtEl>
                                          <p:spTgt spid="2"/>
                                        </p:tgtEl>
                                        <p:attrNameLst>
                                          <p:attrName>ppt_w</p:attrName>
                                        </p:attrNameLst>
                                      </p:cBhvr>
                                      <p:tavLst>
                                        <p:tav tm="0">
                                          <p:val>
                                            <p:strVal val="4/3*#ppt_w"/>
                                          </p:val>
                                        </p:tav>
                                        <p:tav tm="100000">
                                          <p:val>
                                            <p:strVal val="#ppt_w"/>
                                          </p:val>
                                        </p:tav>
                                      </p:tavLst>
                                    </p:anim>
                                    <p:anim calcmode="lin" valueType="num">
                                      <p:cBhvr>
                                        <p:cTn id="29" dur="4000" fill="hold"/>
                                        <p:tgtEl>
                                          <p:spTgt spid="2"/>
                                        </p:tgtEl>
                                        <p:attrNameLst>
                                          <p:attrName>ppt_h</p:attrName>
                                        </p:attrNameLst>
                                      </p:cBhvr>
                                      <p:tavLst>
                                        <p:tav tm="0">
                                          <p:val>
                                            <p:strVal val="4/3*#ppt_h"/>
                                          </p:val>
                                        </p:tav>
                                        <p:tav tm="100000">
                                          <p:val>
                                            <p:strVal val="#ppt_h"/>
                                          </p:val>
                                        </p:tav>
                                      </p:tavLst>
                                    </p:anim>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1"/>
                                          </p:val>
                                        </p:tav>
                                        <p:tav tm="100000">
                                          <p:val>
                                            <p:strVal val="#ppt_x"/>
                                          </p:val>
                                        </p:tav>
                                      </p:tavLst>
                                    </p:anim>
                                    <p:anim calcmode="lin" valueType="num">
                                      <p:cBhvr>
                                        <p:cTn id="3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5" grpId="0" animBg="1"/>
      <p:bldP spid="7" grpId="0" animBg="1"/>
      <p:bldP spid="9"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80000"/>
            </a:schemeClr>
          </a:solidFill>
          <a:ln w="9525">
            <a:noFill/>
            <a:miter lim="800000"/>
            <a:headEnd/>
            <a:tailEnd/>
          </a:ln>
        </p:spPr>
      </p:pic>
      <p:sp>
        <p:nvSpPr>
          <p:cNvPr id="4" name="3 Rectángulo"/>
          <p:cNvSpPr/>
          <p:nvPr/>
        </p:nvSpPr>
        <p:spPr>
          <a:xfrm>
            <a:off x="0" y="0"/>
            <a:ext cx="4572000" cy="2857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536" y="4585692"/>
            <a:ext cx="849694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Luego, a las 4:35 a.m., el hermano de </a:t>
            </a:r>
            <a:r>
              <a:rPr lang="es-ES" b="1" i="1" dirty="0" err="1" smtClean="0">
                <a:effectLst>
                  <a:glow rad="101600">
                    <a:srgbClr val="C00000">
                      <a:alpha val="60000"/>
                    </a:srgbClr>
                  </a:glow>
                  <a:outerShdw blurRad="38100" dist="38100" dir="2700000" algn="tl">
                    <a:srgbClr val="000000">
                      <a:alpha val="43137"/>
                    </a:srgbClr>
                  </a:outerShdw>
                </a:effectLst>
              </a:rPr>
              <a:t>Jesse</a:t>
            </a:r>
            <a:r>
              <a:rPr lang="es-ES" b="1" i="1" dirty="0" smtClean="0">
                <a:effectLst>
                  <a:glow rad="101600">
                    <a:srgbClr val="C00000">
                      <a:alpha val="60000"/>
                    </a:srgbClr>
                  </a:glow>
                  <a:outerShdw blurRad="38100" dist="38100" dir="2700000" algn="tl">
                    <a:srgbClr val="000000">
                      <a:alpha val="43137"/>
                    </a:srgbClr>
                  </a:outerShdw>
                </a:effectLst>
              </a:rPr>
              <a:t>, Elvis </a:t>
            </a:r>
            <a:r>
              <a:rPr lang="es-ES" b="1" i="1" dirty="0" err="1" smtClean="0">
                <a:effectLst>
                  <a:glow rad="101600">
                    <a:srgbClr val="C00000">
                      <a:alpha val="60000"/>
                    </a:srgbClr>
                  </a:glow>
                  <a:outerShdw blurRad="38100" dist="38100" dir="2700000" algn="tl">
                    <a:srgbClr val="000000">
                      <a:alpha val="43137"/>
                    </a:srgbClr>
                  </a:outerShdw>
                </a:effectLst>
              </a:rPr>
              <a:t>Aaron</a:t>
            </a:r>
            <a:r>
              <a:rPr lang="es-ES" b="1" i="1" dirty="0" smtClean="0">
                <a:effectLst>
                  <a:glow rad="101600">
                    <a:srgbClr val="C00000">
                      <a:alpha val="60000"/>
                    </a:srgbClr>
                  </a:glow>
                  <a:outerShdw blurRad="38100" dist="38100" dir="2700000" algn="tl">
                    <a:srgbClr val="000000">
                      <a:alpha val="43137"/>
                    </a:srgbClr>
                  </a:outerShdw>
                </a:effectLst>
              </a:rPr>
              <a:t>, llegó al mundo apaciblemente. La pequeña casa de madera ahora es una de las principales atracciones turísticas del Elvis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Birthplace</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Museum</a:t>
            </a:r>
            <a:r>
              <a:rPr lang="es-ES" b="1" i="1" dirty="0" smtClean="0">
                <a:effectLst>
                  <a:glow rad="101600">
                    <a:srgbClr val="C00000">
                      <a:alpha val="60000"/>
                    </a:srgbClr>
                  </a:glow>
                  <a:outerShdw blurRad="38100" dist="38100" dir="2700000" algn="tl">
                    <a:srgbClr val="000000">
                      <a:alpha val="43137"/>
                    </a:srgbClr>
                  </a:outerShdw>
                </a:effectLst>
              </a:rPr>
              <a:t> and Park.</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vortex/>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3000"/>
                                        <p:tgtEl>
                                          <p:spTgt spid="2"/>
                                        </p:tgtEl>
                                      </p:cBhvr>
                                    </p:animEffec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4000" fill="hold"/>
                                        <p:tgtEl>
                                          <p:spTgt spid="2"/>
                                        </p:tgtEl>
                                        <p:attrNameLst>
                                          <p:attrName>ppt_w</p:attrName>
                                        </p:attrNameLst>
                                      </p:cBhvr>
                                      <p:tavLst>
                                        <p:tav tm="0">
                                          <p:val>
                                            <p:strVal val="4/3*#ppt_w"/>
                                          </p:val>
                                        </p:tav>
                                        <p:tav tm="100000">
                                          <p:val>
                                            <p:strVal val="#ppt_w"/>
                                          </p:val>
                                        </p:tav>
                                      </p:tavLst>
                                    </p:anim>
                                    <p:anim calcmode="lin" valueType="num">
                                      <p:cBhvr>
                                        <p:cTn id="23" dur="4000" fill="hold"/>
                                        <p:tgtEl>
                                          <p:spTgt spid="2"/>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 cañon de cuña.jpg"/>
          <p:cNvPicPr>
            <a:picLocks noChangeAspect="1"/>
          </p:cNvPicPr>
          <p:nvPr/>
        </p:nvPicPr>
        <p:blipFill>
          <a:blip r:embed="rId2" cstate="print"/>
          <a:stretch>
            <a:fillRect/>
          </a:stretch>
        </p:blipFill>
        <p:spPr bwMode="auto">
          <a:xfrm>
            <a:off x="0" y="0"/>
            <a:ext cx="4788024" cy="5714999"/>
          </a:xfrm>
          <a:prstGeom prst="rect">
            <a:avLst/>
          </a:prstGeom>
          <a:noFill/>
          <a:ln w="9525">
            <a:noFill/>
            <a:miter lim="800000"/>
            <a:headEnd/>
            <a:tailEnd/>
          </a:ln>
        </p:spPr>
      </p:pic>
      <p:pic>
        <p:nvPicPr>
          <p:cNvPr id="5" name="4 Imagen" descr="30 cañon de cuña.jpg"/>
          <p:cNvPicPr>
            <a:picLocks noChangeAspect="1"/>
          </p:cNvPicPr>
          <p:nvPr/>
        </p:nvPicPr>
        <p:blipFill>
          <a:blip r:embed="rId2" cstate="print"/>
          <a:stretch>
            <a:fillRect/>
          </a:stretch>
        </p:blipFill>
        <p:spPr bwMode="auto">
          <a:xfrm>
            <a:off x="0" y="0"/>
            <a:ext cx="4788024" cy="5714999"/>
          </a:xfrm>
          <a:prstGeom prst="rect">
            <a:avLst/>
          </a:prstGeom>
          <a:noFill/>
          <a:ln w="9525">
            <a:noFill/>
            <a:miter lim="800000"/>
            <a:headEnd/>
            <a:tailEnd/>
          </a:ln>
        </p:spPr>
      </p:pic>
      <p:pic>
        <p:nvPicPr>
          <p:cNvPr id="6" name="5 Imagen" descr="30 cañon de cuña.jpg"/>
          <p:cNvPicPr>
            <a:picLocks noChangeAspect="1"/>
          </p:cNvPicPr>
          <p:nvPr/>
        </p:nvPicPr>
        <p:blipFill>
          <a:blip r:embed="rId2" cstate="print"/>
          <a:stretch>
            <a:fillRect/>
          </a:stretch>
        </p:blipFill>
        <p:spPr bwMode="auto">
          <a:xfrm>
            <a:off x="0" y="0"/>
            <a:ext cx="4788024" cy="5714999"/>
          </a:xfrm>
          <a:prstGeom prst="rect">
            <a:avLst/>
          </a:prstGeom>
          <a:noFill/>
          <a:ln w="9525">
            <a:noFill/>
            <a:miter lim="800000"/>
            <a:headEnd/>
            <a:tailEnd/>
          </a:ln>
        </p:spPr>
      </p:pic>
      <p:sp>
        <p:nvSpPr>
          <p:cNvPr id="7" name="6 CuadroTexto"/>
          <p:cNvSpPr txBox="1"/>
          <p:nvPr/>
        </p:nvSpPr>
        <p:spPr>
          <a:xfrm>
            <a:off x="5004048" y="1561356"/>
            <a:ext cx="3816424" cy="317009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Los nervios y la ansiedad se convirtieron en dolor y angustia: la mujer tenía gemelos en su vientre y el primero que dio a luz nació muerto. Lo llamaron </a:t>
            </a:r>
            <a:r>
              <a:rPr lang="es-ES" sz="2000" b="1" i="1" dirty="0" err="1" smtClean="0">
                <a:effectLst>
                  <a:glow rad="101600">
                    <a:srgbClr val="C00000">
                      <a:alpha val="60000"/>
                    </a:srgbClr>
                  </a:glow>
                  <a:outerShdw blurRad="38100" dist="38100" dir="2700000" algn="tl">
                    <a:srgbClr val="000000">
                      <a:alpha val="43137"/>
                    </a:srgbClr>
                  </a:outerShdw>
                </a:effectLst>
              </a:rPr>
              <a:t>Jesse</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Aaron</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El segundo, en cambio, nació con buena salud y fue nombrado Elvis </a:t>
            </a:r>
            <a:r>
              <a:rPr lang="es-ES" sz="2000" b="1" i="1" dirty="0" err="1" smtClean="0">
                <a:effectLst>
                  <a:glow rad="101600">
                    <a:srgbClr val="C00000">
                      <a:alpha val="60000"/>
                    </a:srgbClr>
                  </a:glow>
                  <a:outerShdw blurRad="38100" dist="38100" dir="2700000" algn="tl">
                    <a:srgbClr val="000000">
                      <a:alpha val="43137"/>
                    </a:srgbClr>
                  </a:outerShdw>
                </a:effectLst>
              </a:rPr>
              <a:t>Aaron</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u"/>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tretch>
            <a:fillRect/>
          </a:stretch>
        </p:blipFill>
        <p:spPr bwMode="auto">
          <a:xfrm>
            <a:off x="0" y="0"/>
            <a:ext cx="3707904" cy="5715000"/>
          </a:xfrm>
          <a:prstGeom prst="rect">
            <a:avLst/>
          </a:prstGeom>
          <a:noFill/>
          <a:ln w="9525">
            <a:noFill/>
            <a:miter lim="800000"/>
            <a:headEnd/>
            <a:tailEnd/>
          </a:ln>
        </p:spPr>
      </p:pic>
      <p:pic>
        <p:nvPicPr>
          <p:cNvPr id="5" name="4 Imagen" descr="389788_492887494104904_554425886_n.jpg"/>
          <p:cNvPicPr>
            <a:picLocks noChangeAspect="1"/>
          </p:cNvPicPr>
          <p:nvPr/>
        </p:nvPicPr>
        <p:blipFill>
          <a:blip r:embed="rId2" cstate="print"/>
          <a:stretch>
            <a:fillRect/>
          </a:stretch>
        </p:blipFill>
        <p:spPr bwMode="auto">
          <a:xfrm>
            <a:off x="0" y="0"/>
            <a:ext cx="3707904" cy="5715000"/>
          </a:xfrm>
          <a:prstGeom prst="rect">
            <a:avLst/>
          </a:prstGeom>
          <a:noFill/>
          <a:ln w="9525">
            <a:noFill/>
            <a:miter lim="800000"/>
            <a:headEnd/>
            <a:tailEnd/>
          </a:ln>
        </p:spPr>
      </p:pic>
      <p:pic>
        <p:nvPicPr>
          <p:cNvPr id="6" name="5 Imagen" descr="389788_492887494104904_554425886_n.jpg"/>
          <p:cNvPicPr>
            <a:picLocks noChangeAspect="1"/>
          </p:cNvPicPr>
          <p:nvPr/>
        </p:nvPicPr>
        <p:blipFill>
          <a:blip r:embed="rId2" cstate="print"/>
          <a:stretch>
            <a:fillRect/>
          </a:stretch>
        </p:blipFill>
        <p:spPr bwMode="auto">
          <a:xfrm>
            <a:off x="0" y="0"/>
            <a:ext cx="3707904" cy="5715000"/>
          </a:xfrm>
          <a:prstGeom prst="rect">
            <a:avLst/>
          </a:prstGeom>
          <a:noFill/>
          <a:ln w="9525">
            <a:noFill/>
            <a:miter lim="800000"/>
            <a:headEnd/>
            <a:tailEnd/>
          </a:ln>
        </p:spPr>
      </p:pic>
      <p:sp>
        <p:nvSpPr>
          <p:cNvPr id="7" name="6 CuadroTexto"/>
          <p:cNvSpPr txBox="1"/>
          <p:nvPr/>
        </p:nvSpPr>
        <p:spPr>
          <a:xfrm>
            <a:off x="3995936" y="1417340"/>
            <a:ext cx="4680520" cy="3293209"/>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1946: Una gran influencia.</a:t>
            </a:r>
          </a:p>
          <a:p>
            <a:endParaRPr lang="es-ES" sz="2400" b="1" i="1" dirty="0" smtClean="0">
              <a:effectLst>
                <a:glow rad="101600">
                  <a:srgbClr val="C00000">
                    <a:alpha val="60000"/>
                  </a:srgbClr>
                </a:glow>
                <a:outerShdw blurRad="38100" dist="38100" dir="2700000" algn="tl">
                  <a:srgbClr val="000000">
                    <a:alpha val="43137"/>
                  </a:srgbClr>
                </a:outerShdw>
              </a:effectLst>
            </a:endParaRPr>
          </a:p>
          <a:p>
            <a:r>
              <a:rPr lang="es-ES" sz="2000" b="1" i="1" dirty="0" smtClean="0">
                <a:effectLst>
                  <a:glow rad="101600">
                    <a:srgbClr val="C00000">
                      <a:alpha val="60000"/>
                    </a:srgbClr>
                  </a:glow>
                  <a:outerShdw blurRad="38100" dist="38100" dir="2700000" algn="tl">
                    <a:srgbClr val="000000">
                      <a:alpha val="43137"/>
                    </a:srgbClr>
                  </a:outerShdw>
                </a:effectLst>
              </a:rPr>
              <a:t>La familia de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asistía a la Iglesia de la Asamblea de Dios, donde se inició en la música </a:t>
            </a:r>
            <a:r>
              <a:rPr lang="es-ES" sz="2000" b="1" i="1" dirty="0" err="1" smtClean="0">
                <a:effectLst>
                  <a:glow rad="101600">
                    <a:srgbClr val="C00000">
                      <a:alpha val="60000"/>
                    </a:srgbClr>
                  </a:glow>
                  <a:outerShdw blurRad="38100" dist="38100" dir="2700000" algn="tl">
                    <a:srgbClr val="000000">
                      <a:alpha val="43137"/>
                    </a:srgbClr>
                  </a:outerShdw>
                </a:effectLst>
              </a:rPr>
              <a:t>gospel</a:t>
            </a:r>
            <a:r>
              <a:rPr lang="es-ES" sz="2000" b="1" i="1" dirty="0" smtClean="0">
                <a:effectLst>
                  <a:glow rad="101600">
                    <a:srgbClr val="C00000">
                      <a:alpha val="60000"/>
                    </a:srgbClr>
                  </a:glow>
                  <a:outerShdw blurRad="38100" dist="38100" dir="2700000" algn="tl">
                    <a:srgbClr val="000000">
                      <a:alpha val="43137"/>
                    </a:srgbClr>
                  </a:outerShdw>
                </a:effectLst>
              </a:rPr>
              <a:t>. A los 11 años, recibió su primera guitarra por su cumpleaños y empezó a hacer música. Más adelante, el cantante ganó tres </a:t>
            </a:r>
            <a:r>
              <a:rPr lang="es-ES" sz="2000" b="1" i="1" dirty="0" err="1" smtClean="0">
                <a:effectLst>
                  <a:glow rad="101600">
                    <a:srgbClr val="C00000">
                      <a:alpha val="60000"/>
                    </a:srgbClr>
                  </a:glow>
                  <a:outerShdw blurRad="38100" dist="38100" dir="2700000" algn="tl">
                    <a:srgbClr val="000000">
                      <a:alpha val="43137"/>
                    </a:srgbClr>
                  </a:outerShdw>
                </a:effectLst>
              </a:rPr>
              <a:t>Grammys</a:t>
            </a:r>
            <a:r>
              <a:rPr lang="es-ES" sz="2000" b="1" i="1" dirty="0" smtClean="0">
                <a:effectLst>
                  <a:glow rad="101600">
                    <a:srgbClr val="C00000">
                      <a:alpha val="60000"/>
                    </a:srgbClr>
                  </a:glow>
                  <a:outerShdw blurRad="38100" dist="38100" dir="2700000" algn="tl">
                    <a:srgbClr val="000000">
                      <a:alpha val="43137"/>
                    </a:srgbClr>
                  </a:outerShdw>
                </a:effectLst>
              </a:rPr>
              <a:t> por temas </a:t>
            </a:r>
            <a:r>
              <a:rPr lang="es-ES" sz="2000" b="1" i="1" dirty="0" err="1" smtClean="0">
                <a:effectLst>
                  <a:glow rad="101600">
                    <a:srgbClr val="C00000">
                      <a:alpha val="60000"/>
                    </a:srgbClr>
                  </a:glow>
                  <a:outerShdw blurRad="38100" dist="38100" dir="2700000" algn="tl">
                    <a:srgbClr val="000000">
                      <a:alpha val="43137"/>
                    </a:srgbClr>
                  </a:outerShdw>
                </a:effectLst>
              </a:rPr>
              <a:t>gospel</a:t>
            </a:r>
            <a:r>
              <a:rPr lang="es-ES" sz="2000" b="1" i="1" dirty="0" smtClean="0">
                <a:effectLst>
                  <a:glow rad="101600">
                    <a:srgbClr val="C00000">
                      <a:alpha val="60000"/>
                    </a:srgbClr>
                  </a:glow>
                  <a:outerShdw blurRad="38100" dist="38100" dir="2700000" algn="tl">
                    <a:srgbClr val="000000">
                      <a:alpha val="43137"/>
                    </a:srgbClr>
                  </a:outerShdw>
                </a:effectLst>
              </a:rPr>
              <a:t>.</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ripple dir="lu"/>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8)">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2 Albert-Einstein-Summer-1939-Nassau-Point-Long-Island-NY.jpg"/>
          <p:cNvPicPr>
            <a:picLocks noChangeAspect="1"/>
          </p:cNvPicPr>
          <p:nvPr/>
        </p:nvPicPr>
        <p:blipFill>
          <a:blip r:embed="rId2" cstate="print"/>
          <a:stretch>
            <a:fillRect/>
          </a:stretch>
        </p:blipFill>
        <p:spPr bwMode="auto">
          <a:xfrm>
            <a:off x="1" y="0"/>
            <a:ext cx="4211960" cy="5715000"/>
          </a:xfrm>
          <a:prstGeom prst="rect">
            <a:avLst/>
          </a:prstGeom>
          <a:noFill/>
          <a:ln w="9525">
            <a:noFill/>
            <a:miter lim="800000"/>
            <a:headEnd/>
            <a:tailEnd/>
          </a:ln>
        </p:spPr>
      </p:pic>
      <p:pic>
        <p:nvPicPr>
          <p:cNvPr id="6" name="5 Imagen" descr="02 Albert-Einstein-Summer-1939-Nassau-Point-Long-Island-NY.jpg"/>
          <p:cNvPicPr>
            <a:picLocks noChangeAspect="1"/>
          </p:cNvPicPr>
          <p:nvPr/>
        </p:nvPicPr>
        <p:blipFill>
          <a:blip r:embed="rId2" cstate="print"/>
          <a:stretch>
            <a:fillRect/>
          </a:stretch>
        </p:blipFill>
        <p:spPr bwMode="auto">
          <a:xfrm>
            <a:off x="1" y="0"/>
            <a:ext cx="4211960" cy="5715000"/>
          </a:xfrm>
          <a:prstGeom prst="rect">
            <a:avLst/>
          </a:prstGeom>
          <a:noFill/>
          <a:ln w="9525">
            <a:noFill/>
            <a:miter lim="800000"/>
            <a:headEnd/>
            <a:tailEnd/>
          </a:ln>
        </p:spPr>
      </p:pic>
      <p:sp>
        <p:nvSpPr>
          <p:cNvPr id="4" name="3 CuadroTexto"/>
          <p:cNvSpPr txBox="1"/>
          <p:nvPr/>
        </p:nvSpPr>
        <p:spPr>
          <a:xfrm>
            <a:off x="4499992" y="1417340"/>
            <a:ext cx="4392488" cy="3600986"/>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1953: Graduación de la escuela secundaria.</a:t>
            </a:r>
          </a:p>
          <a:p>
            <a:endParaRPr lang="es-ES" sz="2000" b="1" i="1" dirty="0" smtClean="0">
              <a:effectLst>
                <a:glow rad="101600">
                  <a:srgbClr val="C00000">
                    <a:alpha val="60000"/>
                  </a:srgbClr>
                </a:glow>
                <a:outerShdw blurRad="38100" dist="38100" dir="2700000" algn="tl">
                  <a:srgbClr val="000000">
                    <a:alpha val="43137"/>
                  </a:srgbClr>
                </a:outerShdw>
              </a:effectLst>
            </a:endParaRPr>
          </a:p>
          <a:p>
            <a:r>
              <a:rPr lang="es-ES" sz="2000" b="1" i="1" dirty="0" smtClean="0">
                <a:effectLst>
                  <a:glow rad="101600">
                    <a:srgbClr val="C00000">
                      <a:alpha val="60000"/>
                    </a:srgbClr>
                  </a:glow>
                  <a:outerShdw blurRad="38100" dist="38100" dir="2700000" algn="tl">
                    <a:srgbClr val="000000">
                      <a:alpha val="43137"/>
                    </a:srgbClr>
                  </a:outerShdw>
                </a:effectLst>
              </a:rPr>
              <a:t>En 1953,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se graduó en la </a:t>
            </a:r>
            <a:r>
              <a:rPr lang="es-ES" sz="2000" b="1" i="1" dirty="0" err="1" smtClean="0">
                <a:effectLst>
                  <a:glow rad="101600">
                    <a:srgbClr val="C00000">
                      <a:alpha val="60000"/>
                    </a:srgbClr>
                  </a:glow>
                  <a:outerShdw blurRad="38100" dist="38100" dir="2700000" algn="tl">
                    <a:srgbClr val="000000">
                      <a:alpha val="43137"/>
                    </a:srgbClr>
                  </a:outerShdw>
                </a:effectLst>
              </a:rPr>
              <a:t>Humes</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High</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School</a:t>
            </a:r>
            <a:r>
              <a:rPr lang="es-ES" sz="2000" b="1" i="1" dirty="0" smtClean="0">
                <a:effectLst>
                  <a:glow rad="101600">
                    <a:srgbClr val="C00000">
                      <a:alpha val="60000"/>
                    </a:srgbClr>
                  </a:glow>
                  <a:outerShdw blurRad="38100" dist="38100" dir="2700000" algn="tl">
                    <a:srgbClr val="000000">
                      <a:alpha val="43137"/>
                    </a:srgbClr>
                  </a:outerShdw>
                </a:effectLst>
              </a:rPr>
              <a:t> de Memphis, Tennessee. Aquí aparece con el uniforme del ROTC de su escuela. Después de graduarse, hizo trabajos esporádicos para ahorrar el dinero suficiente para grabar una maqueta.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ripple dir="ru"/>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4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 Crucero modelo Reina Regente.jpg"/>
          <p:cNvPicPr>
            <a:picLocks noChangeAspect="1"/>
          </p:cNvPicPr>
          <p:nvPr/>
        </p:nvPicPr>
        <p:blipFill>
          <a:blip r:embed="rId3" cstate="print"/>
          <a:stretch>
            <a:fillRect/>
          </a:stretch>
        </p:blipFill>
        <p:spPr bwMode="auto">
          <a:xfrm>
            <a:off x="0" y="0"/>
            <a:ext cx="5220072" cy="5715000"/>
          </a:xfrm>
          <a:prstGeom prst="rect">
            <a:avLst/>
          </a:prstGeom>
          <a:noFill/>
          <a:ln w="9525">
            <a:noFill/>
            <a:miter lim="800000"/>
            <a:headEnd/>
            <a:tailEnd/>
          </a:ln>
        </p:spPr>
      </p:pic>
      <p:pic>
        <p:nvPicPr>
          <p:cNvPr id="7" name="6 Imagen" descr="07 Crucero modelo Reina Regente.jpg"/>
          <p:cNvPicPr>
            <a:picLocks noChangeAspect="1"/>
          </p:cNvPicPr>
          <p:nvPr/>
        </p:nvPicPr>
        <p:blipFill>
          <a:blip r:embed="rId3" cstate="print"/>
          <a:stretch>
            <a:fillRect/>
          </a:stretch>
        </p:blipFill>
        <p:spPr bwMode="auto">
          <a:xfrm>
            <a:off x="0" y="0"/>
            <a:ext cx="5220072" cy="5715000"/>
          </a:xfrm>
          <a:prstGeom prst="rect">
            <a:avLst/>
          </a:prstGeom>
          <a:noFill/>
          <a:ln w="9525">
            <a:noFill/>
            <a:miter lim="800000"/>
            <a:headEnd/>
            <a:tailEnd/>
          </a:ln>
        </p:spPr>
      </p:pic>
      <p:sp>
        <p:nvSpPr>
          <p:cNvPr id="5" name="4 CuadroTexto"/>
          <p:cNvSpPr txBox="1"/>
          <p:nvPr/>
        </p:nvSpPr>
        <p:spPr>
          <a:xfrm>
            <a:off x="5364088" y="1201316"/>
            <a:ext cx="3600400" cy="3908762"/>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1953: Un contrato de estudio.</a:t>
            </a:r>
          </a:p>
          <a:p>
            <a:endParaRPr lang="es-ES" sz="2000" b="1" i="1" dirty="0" smtClean="0">
              <a:effectLst>
                <a:glow rad="101600">
                  <a:srgbClr val="C00000">
                    <a:alpha val="60000"/>
                  </a:srgbClr>
                </a:glow>
                <a:outerShdw blurRad="38100" dist="38100" dir="2700000" algn="tl">
                  <a:srgbClr val="000000">
                    <a:alpha val="43137"/>
                  </a:srgbClr>
                </a:outerShdw>
              </a:effectLst>
            </a:endParaRPr>
          </a:p>
          <a:p>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llamó la atención del propietario de </a:t>
            </a:r>
            <a:r>
              <a:rPr lang="es-ES" sz="2000" b="1" i="1" dirty="0" err="1" smtClean="0">
                <a:effectLst>
                  <a:glow rad="101600">
                    <a:srgbClr val="C00000">
                      <a:alpha val="60000"/>
                    </a:srgbClr>
                  </a:glow>
                  <a:outerShdw blurRad="38100" dist="38100" dir="2700000" algn="tl">
                    <a:srgbClr val="000000">
                      <a:alpha val="43137"/>
                    </a:srgbClr>
                  </a:outerShdw>
                </a:effectLst>
              </a:rPr>
              <a:t>Sun</a:t>
            </a:r>
            <a:r>
              <a:rPr lang="es-ES" sz="2000" b="1" i="1" dirty="0" smtClean="0">
                <a:effectLst>
                  <a:glow rad="101600">
                    <a:srgbClr val="C00000">
                      <a:alpha val="60000"/>
                    </a:srgbClr>
                  </a:glow>
                  <a:outerShdw blurRad="38100" dist="38100" dir="2700000" algn="tl">
                    <a:srgbClr val="000000">
                      <a:alpha val="43137"/>
                    </a:srgbClr>
                  </a:outerShdw>
                </a:effectLst>
              </a:rPr>
              <a:t> Studio, Sam Phillips, que grabó el primer sencillo del joven cantante, "</a:t>
            </a:r>
            <a:r>
              <a:rPr lang="es-ES" sz="2000" b="1" i="1" dirty="0" err="1" smtClean="0">
                <a:effectLst>
                  <a:glow rad="101600">
                    <a:srgbClr val="C00000">
                      <a:alpha val="60000"/>
                    </a:srgbClr>
                  </a:glow>
                  <a:outerShdw blurRad="38100" dist="38100" dir="2700000" algn="tl">
                    <a:srgbClr val="000000">
                      <a:alpha val="43137"/>
                    </a:srgbClr>
                  </a:outerShdw>
                </a:effectLst>
              </a:rPr>
              <a:t>That's</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All</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Right</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firmó con el estudio y empezó a hacer giras por Estados Unidos para darse a conocer.</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14:ripple dir="ld"/>
        <p:sndAc>
          <p:stSnd loop="1">
            <p:snd r:embed="rId2" name="Variadas.wav"/>
          </p:stSnd>
        </p:sndAc>
      </p:transition>
    </mc:Choice>
    <mc:Fallback>
      <p:transition spd="slow" advTm="31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strVal val="4/3*#ppt_w"/>
                                          </p:val>
                                        </p:tav>
                                        <p:tav tm="100000">
                                          <p:val>
                                            <p:strVal val="#ppt_w"/>
                                          </p:val>
                                        </p:tav>
                                      </p:tavLst>
                                    </p:anim>
                                    <p:anim calcmode="lin" valueType="num">
                                      <p:cBhvr>
                                        <p:cTn id="15" dur="4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4000"/>
                                        <p:tgtEl>
                                          <p:spTgt spid="7"/>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122.jpg"/>
          <p:cNvPicPr>
            <a:picLocks noGrp="1" noChangeAspect="1"/>
          </p:cNvPicPr>
          <p:nvPr isPhoto="1"/>
        </p:nvPicPr>
        <p:blipFill>
          <a:blip r:embed="rId2" cstate="print"/>
          <a:stretch>
            <a:fillRect/>
          </a:stretch>
        </p:blipFill>
        <p:spPr bwMode="auto">
          <a:xfrm>
            <a:off x="0" y="0"/>
            <a:ext cx="4530436" cy="5715000"/>
          </a:xfrm>
          <a:prstGeom prst="rect">
            <a:avLst/>
          </a:prstGeom>
          <a:solidFill>
            <a:schemeClr val="bg1">
              <a:alpha val="85000"/>
            </a:schemeClr>
          </a:solidFill>
          <a:ln w="9525">
            <a:noFill/>
            <a:miter lim="800000"/>
            <a:headEnd/>
            <a:tailEnd/>
          </a:ln>
        </p:spPr>
      </p:pic>
      <p:sp>
        <p:nvSpPr>
          <p:cNvPr id="5" name="4 Rectángulo"/>
          <p:cNvSpPr/>
          <p:nvPr/>
        </p:nvSpPr>
        <p:spPr>
          <a:xfrm>
            <a:off x="0" y="0"/>
            <a:ext cx="5004048" cy="1849388"/>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FFFF"/>
              </a:solidFill>
              <a:cs typeface="Arial" charset="0"/>
            </a:endParaRPr>
          </a:p>
        </p:txBody>
      </p:sp>
      <p:sp>
        <p:nvSpPr>
          <p:cNvPr id="9" name="8 Rectángulo"/>
          <p:cNvSpPr/>
          <p:nvPr/>
        </p:nvSpPr>
        <p:spPr>
          <a:xfrm>
            <a:off x="0" y="1849388"/>
            <a:ext cx="5004048" cy="1800026"/>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649588"/>
            <a:ext cx="5004048" cy="2065412"/>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788024" y="1489348"/>
            <a:ext cx="4104456" cy="3600986"/>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1954: Movimientos de baile icónicos.</a:t>
            </a:r>
          </a:p>
          <a:p>
            <a:endParaRPr lang="es-ES" sz="2000" b="1" i="1" dirty="0" smtClean="0">
              <a:effectLst>
                <a:glow rad="101600">
                  <a:srgbClr val="C00000">
                    <a:alpha val="60000"/>
                  </a:srgbClr>
                </a:glow>
                <a:outerShdw blurRad="38100" dist="38100" dir="2700000" algn="tl">
                  <a:srgbClr val="000000">
                    <a:alpha val="43137"/>
                  </a:srgbClr>
                </a:outerShdw>
              </a:effectLst>
            </a:endParaRPr>
          </a:p>
          <a:p>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ganó adeptos en las giras, pero no fue sólo su música lo que llamó la atención de los adolescentes, sino sus movimientos de baile. El singular giro de caderas del cantante se convirtió en un movimiento característico.</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14:ripple dir="r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10"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3000"/>
                                        <p:tgtEl>
                                          <p:spTgt spid="2"/>
                                        </p:tgtEl>
                                      </p:cBhvr>
                                    </p:animEffec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3" grpId="0" animBg="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05 Disney con su madre y su hermana Ruth en Marceline (Missouri).jpg"/>
          <p:cNvPicPr>
            <a:picLocks noChangeAspect="1"/>
          </p:cNvPicPr>
          <p:nvPr/>
        </p:nvPicPr>
        <p:blipFill>
          <a:blip r:embed="rId2" cstate="print"/>
          <a:stretch>
            <a:fillRect/>
          </a:stretch>
        </p:blipFill>
        <p:spPr bwMode="auto">
          <a:xfrm>
            <a:off x="0" y="0"/>
            <a:ext cx="4462906" cy="5715000"/>
          </a:xfrm>
          <a:prstGeom prst="rect">
            <a:avLst/>
          </a:prstGeom>
          <a:solidFill>
            <a:schemeClr val="bg1">
              <a:alpha val="84000"/>
            </a:schemeClr>
          </a:solidFill>
          <a:ln w="9525">
            <a:noFill/>
            <a:miter lim="800000"/>
            <a:headEnd/>
            <a:tailEnd/>
          </a:ln>
        </p:spPr>
      </p:pic>
      <p:sp>
        <p:nvSpPr>
          <p:cNvPr id="3" name="2 Rectángulo"/>
          <p:cNvSpPr/>
          <p:nvPr/>
        </p:nvSpPr>
        <p:spPr>
          <a:xfrm>
            <a:off x="0" y="0"/>
            <a:ext cx="2286000"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2286000" y="0"/>
            <a:ext cx="2358008"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0" y="2857500"/>
            <a:ext cx="2286000"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286000" y="2857500"/>
            <a:ext cx="2286000"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716016" y="1273324"/>
            <a:ext cx="4104456" cy="3908762"/>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1955: Un contrato discográfico.</a:t>
            </a:r>
          </a:p>
          <a:p>
            <a:endParaRPr lang="es-ES" sz="2000" b="1" i="1" dirty="0" smtClean="0">
              <a:effectLst>
                <a:glow rad="101600">
                  <a:srgbClr val="C00000">
                    <a:alpha val="60000"/>
                  </a:srgbClr>
                </a:glow>
                <a:outerShdw blurRad="38100" dist="38100" dir="2700000" algn="tl">
                  <a:srgbClr val="000000">
                    <a:alpha val="43137"/>
                  </a:srgbClr>
                </a:outerShdw>
              </a:effectLst>
            </a:endParaRPr>
          </a:p>
          <a:p>
            <a:r>
              <a:rPr lang="es-ES" sz="2000" b="1" i="1" dirty="0" smtClean="0">
                <a:effectLst>
                  <a:glow rad="101600">
                    <a:srgbClr val="C00000">
                      <a:alpha val="60000"/>
                    </a:srgbClr>
                  </a:glow>
                  <a:outerShdw blurRad="38100" dist="38100" dir="2700000" algn="tl">
                    <a:srgbClr val="000000">
                      <a:alpha val="43137"/>
                    </a:srgbClr>
                  </a:outerShdw>
                </a:effectLst>
              </a:rPr>
              <a:t>Con la ayuda del mánager de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el coronel Tom Parker, el contrato del cantante con </a:t>
            </a:r>
            <a:r>
              <a:rPr lang="es-ES" sz="2000" b="1" i="1" dirty="0" err="1" smtClean="0">
                <a:effectLst>
                  <a:glow rad="101600">
                    <a:srgbClr val="C00000">
                      <a:alpha val="60000"/>
                    </a:srgbClr>
                  </a:glow>
                  <a:outerShdw blurRad="38100" dist="38100" dir="2700000" algn="tl">
                    <a:srgbClr val="000000">
                      <a:alpha val="43137"/>
                    </a:srgbClr>
                  </a:outerShdw>
                </a:effectLst>
              </a:rPr>
              <a:t>Sun</a:t>
            </a:r>
            <a:r>
              <a:rPr lang="es-ES" sz="2000" b="1" i="1" dirty="0" smtClean="0">
                <a:effectLst>
                  <a:glow rad="101600">
                    <a:srgbClr val="C00000">
                      <a:alpha val="60000"/>
                    </a:srgbClr>
                  </a:glow>
                  <a:outerShdw blurRad="38100" dist="38100" dir="2700000" algn="tl">
                    <a:srgbClr val="000000">
                      <a:alpha val="43137"/>
                    </a:srgbClr>
                  </a:outerShdw>
                </a:effectLst>
              </a:rPr>
              <a:t> Studio fue comprado por el gran sello discográfico RCA Records por 35.000 dólares. RCA también compró los derechos de las canciones que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había grabado anteriormente.</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ripple dir="ru"/>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childTnLst>
                                </p:cTn>
                              </p:par>
                              <p:par>
                                <p:cTn id="20" presetID="23" presetClass="entr" presetSubtype="27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strVal val="2/3*#ppt_w"/>
                                          </p:val>
                                        </p:tav>
                                        <p:tav tm="100000">
                                          <p:val>
                                            <p:strVal val="#ppt_w"/>
                                          </p:val>
                                        </p:tav>
                                      </p:tavLst>
                                    </p:anim>
                                    <p:anim calcmode="lin" valueType="num">
                                      <p:cBhvr>
                                        <p:cTn id="23" dur="3000" fill="hold"/>
                                        <p:tgtEl>
                                          <p:spTgt spid="7"/>
                                        </p:tgtEl>
                                        <p:attrNameLst>
                                          <p:attrName>ppt_h</p:attrName>
                                        </p:attrNameLst>
                                      </p:cBhvr>
                                      <p:tavLst>
                                        <p:tav tm="0">
                                          <p:val>
                                            <p:strVal val="2/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85000"/>
            </a:schemeClr>
          </a:solidFill>
          <a:ln w="9525">
            <a:noFill/>
            <a:miter lim="800000"/>
            <a:headEnd/>
            <a:tailEnd/>
          </a:ln>
        </p:spPr>
      </p:pic>
      <p:sp>
        <p:nvSpPr>
          <p:cNvPr id="4" name="3 Rectángulo"/>
          <p:cNvSpPr/>
          <p:nvPr/>
        </p:nvSpPr>
        <p:spPr>
          <a:xfrm>
            <a:off x="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4513684"/>
            <a:ext cx="7704856" cy="1015663"/>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Los inicios. </a:t>
            </a:r>
            <a:r>
              <a:rPr lang="es-ES" b="1" i="1" dirty="0" smtClean="0">
                <a:effectLst>
                  <a:glow rad="101600">
                    <a:srgbClr val="C00000">
                      <a:alpha val="60000"/>
                    </a:srgbClr>
                  </a:glow>
                  <a:outerShdw blurRad="38100" dist="38100" dir="2700000" algn="tl">
                    <a:srgbClr val="000000">
                      <a:alpha val="43137"/>
                    </a:srgbClr>
                  </a:outerShdw>
                </a:effectLst>
              </a:rPr>
              <a:t>Elvis en 1954 con el single en el que aparecía '</a:t>
            </a:r>
            <a:r>
              <a:rPr lang="es-ES" b="1" i="1" dirty="0" err="1" smtClean="0">
                <a:effectLst>
                  <a:glow rad="101600">
                    <a:srgbClr val="C00000">
                      <a:alpha val="60000"/>
                    </a:srgbClr>
                  </a:glow>
                  <a:outerShdw blurRad="38100" dist="38100" dir="2700000" algn="tl">
                    <a:srgbClr val="000000">
                      <a:alpha val="43137"/>
                    </a:srgbClr>
                  </a:outerShdw>
                </a:effectLst>
              </a:rPr>
              <a:t>That's</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all</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right</a:t>
            </a:r>
            <a:r>
              <a:rPr lang="es-ES" b="1" i="1" dirty="0" smtClean="0">
                <a:effectLst>
                  <a:glow rad="101600">
                    <a:srgbClr val="C00000">
                      <a:alpha val="60000"/>
                    </a:srgbClr>
                  </a:glow>
                  <a:outerShdw blurRad="38100" dist="38100" dir="2700000" algn="tl">
                    <a:srgbClr val="000000">
                      <a:alpha val="43137"/>
                    </a:srgbClr>
                  </a:outerShdw>
                </a:effectLst>
              </a:rPr>
              <a:t>', la primera canción que lo hizo famoso al comenzar a sonar en las radios de Tennessee.</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1000">
        <p15:prstTrans prst="peelOff"/>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526875"/>
            <a:ext cx="9144000" cy="6241876"/>
          </a:xfrm>
          <a:prstGeom prst="rect">
            <a:avLst/>
          </a:prstGeom>
          <a:noFill/>
          <a:ln w="9525">
            <a:noFill/>
            <a:miter lim="800000"/>
            <a:headEnd/>
            <a:tailEnd/>
          </a:ln>
        </p:spPr>
      </p:pic>
      <p:sp>
        <p:nvSpPr>
          <p:cNvPr id="4" name="3 Rectángulo"/>
          <p:cNvSpPr/>
          <p:nvPr/>
        </p:nvSpPr>
        <p:spPr>
          <a:xfrm>
            <a:off x="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585692"/>
            <a:ext cx="828092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Tras firmar con RCA, la carrera de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dio un giro ascendente. Su nuevo sencillo </a:t>
            </a:r>
            <a:r>
              <a:rPr lang="es-ES" b="1" i="1" dirty="0" err="1" smtClean="0">
                <a:effectLst>
                  <a:glow rad="101600">
                    <a:srgbClr val="C00000">
                      <a:alpha val="60000"/>
                    </a:srgbClr>
                  </a:glow>
                  <a:outerShdw blurRad="38100" dist="38100" dir="2700000" algn="tl">
                    <a:srgbClr val="000000">
                      <a:alpha val="43137"/>
                    </a:srgbClr>
                  </a:outerShdw>
                </a:effectLst>
              </a:rPr>
              <a:t>Heartbreak</a:t>
            </a:r>
            <a:r>
              <a:rPr lang="es-ES" b="1" i="1" dirty="0" smtClean="0">
                <a:effectLst>
                  <a:glow rad="101600">
                    <a:srgbClr val="C00000">
                      <a:alpha val="60000"/>
                    </a:srgbClr>
                  </a:glow>
                  <a:outerShdw blurRad="38100" dist="38100" dir="2700000" algn="tl">
                    <a:srgbClr val="000000">
                      <a:alpha val="43137"/>
                    </a:srgbClr>
                  </a:outerShdw>
                </a:effectLst>
              </a:rPr>
              <a:t> Hotel subió a las listas de éxitos y rápidamente se hizo con el primer puesto.</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2000">
        <p14:glitte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454868"/>
            <a:ext cx="9144000" cy="6552728"/>
          </a:xfrm>
          <a:prstGeom prst="rect">
            <a:avLst/>
          </a:prstGeom>
          <a:noFill/>
          <a:ln w="9525">
            <a:noFill/>
            <a:miter lim="800000"/>
            <a:headEnd/>
            <a:tailEnd/>
          </a:ln>
        </p:spPr>
      </p:pic>
      <p:sp>
        <p:nvSpPr>
          <p:cNvPr id="4" name="3 Rectángulo"/>
          <p:cNvSpPr/>
          <p:nvPr/>
        </p:nvSpPr>
        <p:spPr>
          <a:xfrm>
            <a:off x="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528" y="4585692"/>
            <a:ext cx="8640960"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1956: Debut en la </a:t>
            </a:r>
            <a:r>
              <a:rPr lang="es-ES" sz="2000" b="1" i="1" dirty="0" err="1" smtClean="0">
                <a:effectLst>
                  <a:glow rad="101600">
                    <a:srgbClr val="C00000">
                      <a:alpha val="60000"/>
                    </a:srgbClr>
                  </a:glow>
                  <a:outerShdw blurRad="38100" dist="38100" dir="2700000" algn="tl">
                    <a:srgbClr val="000000">
                      <a:alpha val="43137"/>
                    </a:srgbClr>
                  </a:outerShdw>
                </a:effectLst>
              </a:rPr>
              <a:t>television</a:t>
            </a:r>
            <a:r>
              <a:rPr lang="es-ES" sz="2000" b="1" i="1" dirty="0" smtClean="0">
                <a:effectLst>
                  <a:glow rad="101600">
                    <a:srgbClr val="C00000">
                      <a:alpha val="60000"/>
                    </a:srgbClr>
                  </a:glow>
                  <a:outerShdw blurRad="38100" dist="38100" dir="2700000" algn="tl">
                    <a:srgbClr val="000000">
                      <a:alpha val="43137"/>
                    </a:srgbClr>
                  </a:outerShdw>
                </a:effectLst>
              </a:rPr>
              <a:t> nacional.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debutó en la televisión nacional en </a:t>
            </a:r>
            <a:r>
              <a:rPr lang="es-ES" b="1" i="1" dirty="0" err="1" smtClean="0">
                <a:effectLst>
                  <a:glow rad="101600">
                    <a:srgbClr val="C00000">
                      <a:alpha val="60000"/>
                    </a:srgbClr>
                  </a:glow>
                  <a:outerShdw blurRad="38100" dist="38100" dir="2700000" algn="tl">
                    <a:srgbClr val="000000">
                      <a:alpha val="43137"/>
                    </a:srgbClr>
                  </a:outerShdw>
                </a:effectLst>
              </a:rPr>
              <a:t>The</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Dorsey</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Brothers</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Stage</a:t>
            </a:r>
            <a:r>
              <a:rPr lang="es-ES" b="1" i="1" dirty="0" smtClean="0">
                <a:effectLst>
                  <a:glow rad="101600">
                    <a:srgbClr val="C00000">
                      <a:alpha val="60000"/>
                    </a:srgbClr>
                  </a:glow>
                  <a:outerShdw blurRad="38100" dist="38100" dir="2700000" algn="tl">
                    <a:srgbClr val="000000">
                      <a:alpha val="43137"/>
                    </a:srgbClr>
                  </a:outerShdw>
                </a:effectLst>
              </a:rPr>
              <a:t> Show en 1956. Después, el cantante se convirtió en un habitual apareciendo en varios programas de variedades.</a:t>
            </a:r>
            <a:endParaRPr lang="es-ES" b="1" i="1" dirty="0">
              <a:effectLst>
                <a:glow rad="101600">
                  <a:srgbClr val="C00000">
                    <a:alpha val="60000"/>
                  </a:srgbClr>
                </a:glow>
                <a:outerShdw blurRad="38100" dist="38100" dir="2700000" algn="tl">
                  <a:srgbClr val="000000">
                    <a:alpha val="43137"/>
                  </a:srgbClr>
                </a:outerShdw>
              </a:effectLst>
            </a:endParaRPr>
          </a:p>
        </p:txBody>
      </p:sp>
      <p:sp>
        <p:nvSpPr>
          <p:cNvPr id="9" name="8 CuadroTexto"/>
          <p:cNvSpPr txBox="1"/>
          <p:nvPr/>
        </p:nvSpPr>
        <p:spPr>
          <a:xfrm>
            <a:off x="395536" y="-1246956"/>
            <a:ext cx="7920880" cy="369332"/>
          </a:xfrm>
          <a:prstGeom prst="rect">
            <a:avLst/>
          </a:prstGeom>
          <a:noFill/>
        </p:spPr>
        <p:txBody>
          <a:bodyPr wrap="square" rtlCol="0">
            <a:spAutoFit/>
          </a:bodyPr>
          <a:lstStyle/>
          <a:p>
            <a:r>
              <a:rPr lang="es-ES" b="1" dirty="0" smtClean="0"/>
              <a:t>1956: Debut en la televisión nacional</a:t>
            </a:r>
            <a:endParaRPr lang="es-ES" b="1" dirty="0"/>
          </a:p>
        </p:txBody>
      </p:sp>
    </p:spTree>
  </p:cSld>
  <p:clrMapOvr>
    <a:masterClrMapping/>
  </p:clrMapOvr>
  <mc:AlternateContent xmlns:mc="http://schemas.openxmlformats.org/markup-compatibility/2006" xmlns:p14="http://schemas.microsoft.com/office/powerpoint/2010/main">
    <mc:Choice Requires="p14">
      <p:transition spd="slow" p14:dur="3250" advTm="28000">
        <p14:glitter dir="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3000"/>
                                        <p:tgtEl>
                                          <p:spTgt spid="2"/>
                                        </p:tgtEl>
                                      </p:cBhvr>
                                    </p:animEffec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4000" fill="hold"/>
                                        <p:tgtEl>
                                          <p:spTgt spid="2"/>
                                        </p:tgtEl>
                                        <p:attrNameLst>
                                          <p:attrName>ppt_w</p:attrName>
                                        </p:attrNameLst>
                                      </p:cBhvr>
                                      <p:tavLst>
                                        <p:tav tm="0">
                                          <p:val>
                                            <p:strVal val="4/3*#ppt_w"/>
                                          </p:val>
                                        </p:tav>
                                        <p:tav tm="100000">
                                          <p:val>
                                            <p:strVal val="#ppt_w"/>
                                          </p:val>
                                        </p:tav>
                                      </p:tavLst>
                                    </p:anim>
                                    <p:anim calcmode="lin" valueType="num">
                                      <p:cBhvr>
                                        <p:cTn id="23" dur="4000" fill="hold"/>
                                        <p:tgtEl>
                                          <p:spTgt spid="2"/>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0" y="0"/>
            <a:ext cx="5530645" cy="5715000"/>
          </a:xfrm>
          <a:prstGeom prst="rect">
            <a:avLst/>
          </a:prstGeom>
          <a:solidFill>
            <a:schemeClr val="bg1">
              <a:alpha val="85000"/>
            </a:schemeClr>
          </a:solidFill>
          <a:ln w="9525">
            <a:noFill/>
            <a:miter lim="800000"/>
            <a:headEnd/>
            <a:tailEnd/>
          </a:ln>
        </p:spPr>
      </p:pic>
      <p:sp>
        <p:nvSpPr>
          <p:cNvPr id="5" name="4 Rectángulo"/>
          <p:cNvSpPr/>
          <p:nvPr/>
        </p:nvSpPr>
        <p:spPr>
          <a:xfrm>
            <a:off x="0" y="0"/>
            <a:ext cx="27718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771800" y="0"/>
            <a:ext cx="288032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7718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2771800" y="2857500"/>
            <a:ext cx="288032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724128" y="913284"/>
            <a:ext cx="3240360" cy="4062651"/>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1956: Un álbum top.</a:t>
            </a:r>
          </a:p>
          <a:p>
            <a:endParaRPr lang="es-ES" b="1" i="1" dirty="0" smtClean="0">
              <a:effectLst>
                <a:glow rad="101600">
                  <a:srgbClr val="C00000">
                    <a:alpha val="60000"/>
                  </a:srgbClr>
                </a:glow>
                <a:outerShdw blurRad="38100" dist="38100" dir="2700000" algn="tl">
                  <a:srgbClr val="000000">
                    <a:alpha val="43137"/>
                  </a:srgbClr>
                </a:outerShdw>
              </a:effectLst>
            </a:endParaRPr>
          </a:p>
          <a:p>
            <a:r>
              <a:rPr lang="es-ES" b="1" i="1" dirty="0" smtClean="0">
                <a:effectLst>
                  <a:glow rad="101600">
                    <a:srgbClr val="C00000">
                      <a:alpha val="60000"/>
                    </a:srgbClr>
                  </a:glow>
                  <a:outerShdw blurRad="38100" dist="38100" dir="2700000" algn="tl">
                    <a:srgbClr val="000000">
                      <a:alpha val="43137"/>
                    </a:srgbClr>
                  </a:outerShdw>
                </a:effectLst>
              </a:rPr>
              <a:t>Para aprovechar la creciente popularidad de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la RCA lanzó un álbum llamado Elvis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que estaba compuesto por canciones que había grabado previamente en los estudios </a:t>
            </a:r>
            <a:r>
              <a:rPr lang="es-ES" b="1" i="1" dirty="0" err="1" smtClean="0">
                <a:effectLst>
                  <a:glow rad="101600">
                    <a:srgbClr val="C00000">
                      <a:alpha val="60000"/>
                    </a:srgbClr>
                  </a:glow>
                  <a:outerShdw blurRad="38100" dist="38100" dir="2700000" algn="tl">
                    <a:srgbClr val="000000">
                      <a:alpha val="43137"/>
                    </a:srgbClr>
                  </a:outerShdw>
                </a:effectLst>
              </a:rPr>
              <a:t>Sun</a:t>
            </a:r>
            <a:r>
              <a:rPr lang="es-ES" b="1" i="1" dirty="0" smtClean="0">
                <a:effectLst>
                  <a:glow rad="101600">
                    <a:srgbClr val="C00000">
                      <a:alpha val="60000"/>
                    </a:srgbClr>
                  </a:glow>
                  <a:outerShdw blurRad="38100" dist="38100" dir="2700000" algn="tl">
                    <a:srgbClr val="000000">
                      <a:alpha val="43137"/>
                    </a:srgbClr>
                  </a:outerShdw>
                </a:effectLst>
              </a:rPr>
              <a:t> y temas nuevos. El álbum alcanzó rápidamente el número uno en las listas de éxitos.</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3000">
        <p14:glitter dir="u" pattern="hexago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3000"/>
                                        <p:tgtEl>
                                          <p:spTgt spid="2"/>
                                        </p:tgtEl>
                                      </p:cBhvr>
                                    </p:animEffec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4000" fill="hold"/>
                                        <p:tgtEl>
                                          <p:spTgt spid="2"/>
                                        </p:tgtEl>
                                        <p:attrNameLst>
                                          <p:attrName>ppt_w</p:attrName>
                                        </p:attrNameLst>
                                      </p:cBhvr>
                                      <p:tavLst>
                                        <p:tav tm="0">
                                          <p:val>
                                            <p:strVal val="4/3*#ppt_w"/>
                                          </p:val>
                                        </p:tav>
                                        <p:tav tm="100000">
                                          <p:val>
                                            <p:strVal val="#ppt_w"/>
                                          </p:val>
                                        </p:tav>
                                      </p:tavLst>
                                    </p:anim>
                                    <p:anim calcmode="lin" valueType="num">
                                      <p:cBhvr>
                                        <p:cTn id="23" dur="4000" fill="hold"/>
                                        <p:tgtEl>
                                          <p:spTgt spid="2"/>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2" grpId="0" animBg="1"/>
      <p:bldP spid="14" grpId="0"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0" y="0"/>
            <a:ext cx="4585586" cy="5715000"/>
          </a:xfrm>
          <a:prstGeom prst="rect">
            <a:avLst/>
          </a:prstGeom>
          <a:solidFill>
            <a:schemeClr val="bg1">
              <a:alpha val="85000"/>
            </a:schemeClr>
          </a:solidFill>
          <a:ln w="9525">
            <a:noFill/>
            <a:miter lim="800000"/>
            <a:headEnd/>
            <a:tailEnd/>
          </a:ln>
        </p:spPr>
      </p:pic>
      <p:sp>
        <p:nvSpPr>
          <p:cNvPr id="4" name="3 Rectángulo"/>
          <p:cNvSpPr/>
          <p:nvPr/>
        </p:nvSpPr>
        <p:spPr>
          <a:xfrm>
            <a:off x="0" y="0"/>
            <a:ext cx="233975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339752" y="0"/>
            <a:ext cx="2592288" cy="2929508"/>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33975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339752" y="2857500"/>
            <a:ext cx="252028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932040" y="1705372"/>
            <a:ext cx="3672408" cy="3046988"/>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1956: Un debut cinematográfico.</a:t>
            </a:r>
          </a:p>
          <a:p>
            <a:endParaRPr lang="es-ES" b="1" i="1" dirty="0" smtClean="0">
              <a:effectLst>
                <a:glow rad="101600">
                  <a:srgbClr val="C00000">
                    <a:alpha val="60000"/>
                  </a:srgbClr>
                </a:glow>
                <a:outerShdw blurRad="38100" dist="38100" dir="2700000" algn="tl">
                  <a:srgbClr val="000000">
                    <a:alpha val="43137"/>
                  </a:srgbClr>
                </a:outerShdw>
              </a:effectLst>
            </a:endParaRPr>
          </a:p>
          <a:p>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debutó en la pantalla en </a:t>
            </a:r>
            <a:r>
              <a:rPr lang="es-ES" b="1" i="1" dirty="0" err="1" smtClean="0">
                <a:effectLst>
                  <a:glow rad="101600">
                    <a:srgbClr val="C00000">
                      <a:alpha val="60000"/>
                    </a:srgbClr>
                  </a:glow>
                  <a:outerShdw blurRad="38100" dist="38100" dir="2700000" algn="tl">
                    <a:srgbClr val="000000">
                      <a:alpha val="43137"/>
                    </a:srgbClr>
                  </a:outerShdw>
                </a:effectLst>
              </a:rPr>
              <a:t>Love</a:t>
            </a:r>
            <a:r>
              <a:rPr lang="es-ES" b="1" i="1" dirty="0" smtClean="0">
                <a:effectLst>
                  <a:glow rad="101600">
                    <a:srgbClr val="C00000">
                      <a:alpha val="60000"/>
                    </a:srgbClr>
                  </a:glow>
                  <a:outerShdw blurRad="38100" dist="38100" dir="2700000" algn="tl">
                    <a:srgbClr val="000000">
                      <a:alpha val="43137"/>
                    </a:srgbClr>
                  </a:outerShdw>
                </a:effectLst>
              </a:rPr>
              <a:t> Me Tender, que fue un éxito de taquilla. El paso de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al cine fue enorme para su carrera y, a finales de año, era una de las celebridades más destacadas de la década.</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8000">
        <p14:glitter dir="d"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3000"/>
                                        <p:tgtEl>
                                          <p:spTgt spid="2"/>
                                        </p:tgtEl>
                                      </p:cBhvr>
                                    </p:animEffec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4000" fill="hold"/>
                                        <p:tgtEl>
                                          <p:spTgt spid="2"/>
                                        </p:tgtEl>
                                        <p:attrNameLst>
                                          <p:attrName>ppt_w</p:attrName>
                                        </p:attrNameLst>
                                      </p:cBhvr>
                                      <p:tavLst>
                                        <p:tav tm="0">
                                          <p:val>
                                            <p:strVal val="4/3*#ppt_w"/>
                                          </p:val>
                                        </p:tav>
                                        <p:tav tm="100000">
                                          <p:val>
                                            <p:strVal val="#ppt_w"/>
                                          </p:val>
                                        </p:tav>
                                      </p:tavLst>
                                    </p:anim>
                                    <p:anim calcmode="lin" valueType="num">
                                      <p:cBhvr>
                                        <p:cTn id="23" dur="4000" fill="hold"/>
                                        <p:tgtEl>
                                          <p:spTgt spid="2"/>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0"/>
            <a:ext cx="5433274" cy="5715000"/>
          </a:xfrm>
          <a:prstGeom prst="rect">
            <a:avLst/>
          </a:prstGeom>
          <a:solidFill>
            <a:schemeClr val="bg1">
              <a:alpha val="84000"/>
            </a:schemeClr>
          </a:solidFill>
          <a:ln w="9525">
            <a:noFill/>
            <a:miter lim="800000"/>
            <a:headEnd/>
            <a:tailEnd/>
          </a:ln>
        </p:spPr>
      </p:pic>
      <p:sp>
        <p:nvSpPr>
          <p:cNvPr id="4" name="3 Rectángulo"/>
          <p:cNvSpPr/>
          <p:nvPr/>
        </p:nvSpPr>
        <p:spPr>
          <a:xfrm>
            <a:off x="0" y="0"/>
            <a:ext cx="2771800"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771800" y="0"/>
            <a:ext cx="2952328"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771800"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771800" y="2857500"/>
            <a:ext cx="2952328"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652120" y="1633364"/>
            <a:ext cx="3312368" cy="3785652"/>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primera vez que Elvis fue a Los Ángeles para actuar en una película, los amigos de su difunto héroe James </a:t>
            </a:r>
            <a:r>
              <a:rPr lang="es-ES" sz="2000" b="1" i="1" dirty="0" err="1" smtClean="0">
                <a:effectLst>
                  <a:glow rad="101600">
                    <a:srgbClr val="C00000">
                      <a:alpha val="60000"/>
                    </a:srgbClr>
                  </a:glow>
                  <a:outerShdw blurRad="38100" dist="38100" dir="2700000" algn="tl">
                    <a:srgbClr val="000000">
                      <a:alpha val="43137"/>
                    </a:srgbClr>
                  </a:outerShdw>
                </a:effectLst>
              </a:rPr>
              <a:t>Dean</a:t>
            </a:r>
            <a:r>
              <a:rPr lang="es-ES" sz="2000" b="1" i="1" dirty="0" smtClean="0">
                <a:effectLst>
                  <a:glow rad="101600">
                    <a:srgbClr val="C00000">
                      <a:alpha val="60000"/>
                    </a:srgbClr>
                  </a:glow>
                  <a:outerShdw blurRad="38100" dist="38100" dir="2700000" algn="tl">
                    <a:srgbClr val="000000">
                      <a:alpha val="43137"/>
                    </a:srgbClr>
                  </a:outerShdw>
                </a:effectLst>
              </a:rPr>
              <a:t> lo acogieron. Esto incluyó a Nick Adams y Natalie Wood, quienes fueron a Memphis a visitar a Elvis a finales de 1956. Elvis salió con varias actrices de Hollywood.</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1000">
        <p14:glitter dir="u"/>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3175"/>
            <a:ext cx="4610441" cy="5711825"/>
          </a:xfrm>
          <a:prstGeom prst="rect">
            <a:avLst/>
          </a:prstGeom>
          <a:solidFill>
            <a:schemeClr val="bg1">
              <a:alpha val="84000"/>
            </a:schemeClr>
          </a:solidFill>
          <a:ln>
            <a:noFill/>
          </a:ln>
        </p:spPr>
      </p:pic>
      <p:sp>
        <p:nvSpPr>
          <p:cNvPr id="8" name="7 Rectángulo"/>
          <p:cNvSpPr/>
          <p:nvPr/>
        </p:nvSpPr>
        <p:spPr>
          <a:xfrm>
            <a:off x="0" y="2857500"/>
            <a:ext cx="4860032"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4788024"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860032" y="1633364"/>
            <a:ext cx="4032448" cy="2677656"/>
          </a:xfrm>
          <a:prstGeom prst="rect">
            <a:avLst/>
          </a:prstGeom>
          <a:noFill/>
        </p:spPr>
        <p:txBody>
          <a:bodyPr wrap="square" rtlCol="0">
            <a:spAutoFit/>
          </a:bodyPr>
          <a:lstStyle/>
          <a:p>
            <a:r>
              <a:rPr lang="es-ES" sz="2400" b="1" dirty="0" smtClean="0">
                <a:effectLst>
                  <a:glow rad="101600">
                    <a:srgbClr val="C00000">
                      <a:alpha val="60000"/>
                    </a:srgbClr>
                  </a:glow>
                </a:effectLst>
              </a:rPr>
              <a:t>Se muda a </a:t>
            </a:r>
            <a:r>
              <a:rPr lang="es-ES" sz="2400" b="1" dirty="0" err="1" smtClean="0">
                <a:effectLst>
                  <a:glow rad="101600">
                    <a:srgbClr val="C00000">
                      <a:alpha val="60000"/>
                    </a:srgbClr>
                  </a:glow>
                </a:effectLst>
              </a:rPr>
              <a:t>Graceland</a:t>
            </a:r>
            <a:r>
              <a:rPr lang="es-ES" sz="2400" b="1" dirty="0" smtClean="0">
                <a:effectLst>
                  <a:glow rad="101600">
                    <a:srgbClr val="C00000">
                      <a:alpha val="60000"/>
                    </a:srgbClr>
                  </a:glow>
                </a:effectLst>
              </a:rPr>
              <a:t> (1957).</a:t>
            </a:r>
          </a:p>
          <a:p>
            <a:r>
              <a:rPr lang="es-ES" sz="2000" b="1" i="1" dirty="0" smtClean="0">
                <a:effectLst>
                  <a:glow rad="101600">
                    <a:srgbClr val="C00000">
                      <a:alpha val="60000"/>
                    </a:srgbClr>
                  </a:glow>
                  <a:outerShdw blurRad="38100" dist="38100" dir="2700000" algn="tl">
                    <a:srgbClr val="000000">
                      <a:alpha val="43137"/>
                    </a:srgbClr>
                  </a:outerShdw>
                </a:effectLst>
              </a:rPr>
              <a:t>Después de que los vecinos se quejaran de los siempre presentes fanáticos de Elvis, el cantante compró una mansión en la zona </a:t>
            </a:r>
            <a:r>
              <a:rPr lang="es-ES" sz="2000" b="1" i="1" dirty="0" err="1" smtClean="0">
                <a:effectLst>
                  <a:glow rad="101600">
                    <a:srgbClr val="C00000">
                      <a:alpha val="60000"/>
                    </a:srgbClr>
                  </a:glow>
                  <a:outerShdw blurRad="38100" dist="38100" dir="2700000" algn="tl">
                    <a:srgbClr val="000000">
                      <a:alpha val="43137"/>
                    </a:srgbClr>
                  </a:outerShdw>
                </a:effectLst>
              </a:rPr>
              <a:t>Whitehaven</a:t>
            </a:r>
            <a:r>
              <a:rPr lang="es-ES" sz="2000" b="1" i="1" dirty="0" smtClean="0">
                <a:effectLst>
                  <a:glow rad="101600">
                    <a:srgbClr val="C00000">
                      <a:alpha val="60000"/>
                    </a:srgbClr>
                  </a:glow>
                  <a:outerShdw blurRad="38100" dist="38100" dir="2700000" algn="tl">
                    <a:srgbClr val="000000">
                      <a:alpha val="43137"/>
                    </a:srgbClr>
                  </a:outerShdw>
                </a:effectLst>
              </a:rPr>
              <a:t> de Memphis en marzo de 1957.</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4000">
        <p14:glitter dir="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55"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ppt_w*0.70"/>
                                          </p:val>
                                        </p:tav>
                                        <p:tav tm="100000">
                                          <p:val>
                                            <p:strVal val="#ppt_w"/>
                                          </p:val>
                                        </p:tav>
                                      </p:tavLst>
                                    </p:anim>
                                    <p:anim calcmode="lin" valueType="num">
                                      <p:cBhvr>
                                        <p:cTn id="14" dur="3000" fill="hold"/>
                                        <p:tgtEl>
                                          <p:spTgt spid="2"/>
                                        </p:tgtEl>
                                        <p:attrNameLst>
                                          <p:attrName>ppt_h</p:attrName>
                                        </p:attrNameLst>
                                      </p:cBhvr>
                                      <p:tavLst>
                                        <p:tav tm="0">
                                          <p:val>
                                            <p:strVal val="#ppt_h"/>
                                          </p:val>
                                        </p:tav>
                                        <p:tav tm="100000">
                                          <p:val>
                                            <p:strVal val="#ppt_h"/>
                                          </p:val>
                                        </p:tav>
                                      </p:tavLst>
                                    </p:anim>
                                    <p:animEffect transition="in" filter="fade">
                                      <p:cBhvr>
                                        <p:cTn id="15" dur="3000"/>
                                        <p:tgtEl>
                                          <p:spTgt spid="2"/>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4277338" cy="5715000"/>
          </a:xfrm>
          <a:prstGeom prst="rect">
            <a:avLst/>
          </a:prstGeom>
          <a:solidFill>
            <a:schemeClr val="bg1">
              <a:alpha val="85000"/>
            </a:schemeClr>
          </a:solidFill>
          <a:ln w="9525">
            <a:noFill/>
            <a:miter lim="800000"/>
            <a:headEnd/>
            <a:tailEnd/>
          </a:ln>
        </p:spPr>
      </p:pic>
      <p:sp>
        <p:nvSpPr>
          <p:cNvPr id="8" name="7 Rectángulo"/>
          <p:cNvSpPr/>
          <p:nvPr/>
        </p:nvSpPr>
        <p:spPr>
          <a:xfrm>
            <a:off x="0" y="0"/>
            <a:ext cx="2267744"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267744" y="0"/>
            <a:ext cx="2448272"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572000" y="1993404"/>
            <a:ext cx="4248472" cy="2677656"/>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1957: '</a:t>
            </a:r>
            <a:r>
              <a:rPr lang="es-ES" sz="2400" b="1" i="1" dirty="0" err="1" smtClean="0">
                <a:effectLst>
                  <a:glow rad="101600">
                    <a:srgbClr val="C00000">
                      <a:alpha val="60000"/>
                    </a:srgbClr>
                  </a:glow>
                  <a:outerShdw blurRad="38100" dist="38100" dir="2700000" algn="tl">
                    <a:srgbClr val="000000">
                      <a:alpha val="43137"/>
                    </a:srgbClr>
                  </a:outerShdw>
                </a:effectLst>
              </a:rPr>
              <a:t>Jailhouse</a:t>
            </a:r>
            <a:r>
              <a:rPr lang="es-ES" sz="2400" b="1" i="1" dirty="0" smtClean="0">
                <a:effectLst>
                  <a:glow rad="101600">
                    <a:srgbClr val="C00000">
                      <a:alpha val="60000"/>
                    </a:srgbClr>
                  </a:glow>
                  <a:outerShdw blurRad="38100" dist="38100" dir="2700000" algn="tl">
                    <a:srgbClr val="000000">
                      <a:alpha val="43137"/>
                    </a:srgbClr>
                  </a:outerShdw>
                </a:effectLst>
              </a:rPr>
              <a:t> Rock‘.</a:t>
            </a:r>
          </a:p>
          <a:p>
            <a:endParaRPr lang="es-ES" sz="2400" b="1" i="1" dirty="0" smtClean="0">
              <a:effectLst>
                <a:glow rad="101600">
                  <a:srgbClr val="C00000">
                    <a:alpha val="60000"/>
                  </a:srgbClr>
                </a:glow>
                <a:outerShdw blurRad="38100" dist="38100" dir="2700000" algn="tl">
                  <a:srgbClr val="000000">
                    <a:alpha val="43137"/>
                  </a:srgbClr>
                </a:outerShdw>
              </a:effectLst>
            </a:endParaRPr>
          </a:p>
          <a:p>
            <a:r>
              <a:rPr lang="es-ES" sz="2000" b="1" i="1" dirty="0" smtClean="0">
                <a:effectLst>
                  <a:glow rad="101600">
                    <a:srgbClr val="C00000">
                      <a:alpha val="60000"/>
                    </a:srgbClr>
                  </a:glow>
                  <a:outerShdw blurRad="38100" dist="38100" dir="2700000" algn="tl">
                    <a:srgbClr val="000000">
                      <a:alpha val="43137"/>
                    </a:srgbClr>
                  </a:outerShdw>
                </a:effectLst>
              </a:rPr>
              <a:t>Una de las canciones más famosas de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fue </a:t>
            </a:r>
            <a:r>
              <a:rPr lang="es-ES" sz="2000" b="1" i="1" dirty="0" err="1" smtClean="0">
                <a:effectLst>
                  <a:glow rad="101600">
                    <a:srgbClr val="C00000">
                      <a:alpha val="60000"/>
                    </a:srgbClr>
                  </a:glow>
                  <a:outerShdw blurRad="38100" dist="38100" dir="2700000" algn="tl">
                    <a:srgbClr val="000000">
                      <a:alpha val="43137"/>
                    </a:srgbClr>
                  </a:outerShdw>
                </a:effectLst>
              </a:rPr>
              <a:t>Jailhouse</a:t>
            </a:r>
            <a:r>
              <a:rPr lang="es-ES" sz="2000" b="1" i="1" dirty="0" smtClean="0">
                <a:effectLst>
                  <a:glow rad="101600">
                    <a:srgbClr val="C00000">
                      <a:alpha val="60000"/>
                    </a:srgbClr>
                  </a:glow>
                  <a:outerShdw blurRad="38100" dist="38100" dir="2700000" algn="tl">
                    <a:srgbClr val="000000">
                      <a:alpha val="43137"/>
                    </a:srgbClr>
                  </a:outerShdw>
                </a:effectLst>
              </a:rPr>
              <a:t> Rock, que grabó para la película del mismo título de 1957. Aquí posa para una sesión promocional de la película.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4000">
        <p14:glitte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3000"/>
                                        <p:tgtEl>
                                          <p:spTgt spid="2"/>
                                        </p:tgtEl>
                                      </p:cBhvr>
                                    </p:animEffec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0"/>
            <a:ext cx="4644008" cy="5715000"/>
          </a:xfrm>
          <a:prstGeom prst="rect">
            <a:avLst/>
          </a:prstGeom>
          <a:solidFill>
            <a:schemeClr val="bg1">
              <a:alpha val="84000"/>
            </a:schemeClr>
          </a:solidFill>
          <a:ln>
            <a:noFill/>
          </a:ln>
        </p:spPr>
      </p:pic>
      <p:sp>
        <p:nvSpPr>
          <p:cNvPr id="8" name="7 Rectángulo"/>
          <p:cNvSpPr/>
          <p:nvPr/>
        </p:nvSpPr>
        <p:spPr>
          <a:xfrm>
            <a:off x="0" y="2857500"/>
            <a:ext cx="2339752"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2339752"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339752" y="0"/>
            <a:ext cx="3384376" cy="3001516"/>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339752" y="2857500"/>
            <a:ext cx="3384376"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004048" y="1633364"/>
            <a:ext cx="3888432" cy="2062103"/>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El rock de la cárcel.</a:t>
            </a:r>
          </a:p>
          <a:p>
            <a:endParaRPr lang="es-ES" sz="2400" b="1" i="1" dirty="0" smtClean="0">
              <a:effectLst>
                <a:glow rad="101600">
                  <a:srgbClr val="C00000">
                    <a:alpha val="60000"/>
                  </a:srgbClr>
                </a:glow>
                <a:outerShdw blurRad="38100" dist="38100" dir="2700000" algn="tl">
                  <a:srgbClr val="000000">
                    <a:alpha val="43137"/>
                  </a:srgbClr>
                </a:outerShdw>
              </a:effectLst>
            </a:endParaRPr>
          </a:p>
          <a:p>
            <a:r>
              <a:rPr lang="es-ES" sz="2000" b="1" i="1" dirty="0" smtClean="0">
                <a:effectLst>
                  <a:glow rad="101600">
                    <a:srgbClr val="C00000">
                      <a:alpha val="60000"/>
                    </a:srgbClr>
                  </a:glow>
                  <a:outerShdw blurRad="38100" dist="38100" dir="2700000" algn="tl">
                    <a:srgbClr val="000000">
                      <a:alpha val="43137"/>
                    </a:srgbClr>
                  </a:outerShdw>
                </a:effectLst>
              </a:rPr>
              <a:t>El cantante en una de sus primeras películas '</a:t>
            </a:r>
            <a:r>
              <a:rPr lang="es-ES" sz="2000" b="1" i="1" dirty="0" err="1" smtClean="0">
                <a:effectLst>
                  <a:glow rad="101600">
                    <a:srgbClr val="C00000">
                      <a:alpha val="60000"/>
                    </a:srgbClr>
                  </a:glow>
                  <a:outerShdw blurRad="38100" dist="38100" dir="2700000" algn="tl">
                    <a:srgbClr val="000000">
                      <a:alpha val="43137"/>
                    </a:srgbClr>
                  </a:outerShdw>
                </a:effectLst>
              </a:rPr>
              <a:t>Jailhouse</a:t>
            </a:r>
            <a:r>
              <a:rPr lang="es-ES" sz="2000" b="1" i="1" dirty="0" smtClean="0">
                <a:effectLst>
                  <a:glow rad="101600">
                    <a:srgbClr val="C00000">
                      <a:alpha val="60000"/>
                    </a:srgbClr>
                  </a:glow>
                  <a:outerShdw blurRad="38100" dist="38100" dir="2700000" algn="tl">
                    <a:srgbClr val="000000">
                      <a:alpha val="43137"/>
                    </a:srgbClr>
                  </a:outerShdw>
                </a:effectLst>
              </a:rPr>
              <a:t> rock', en la que interpretaba a uno de los presos.</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19000">
        <p14:glitter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50" presetClass="entr" presetSubtype="0" decel="10000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ppt_w+.3"/>
                                          </p:val>
                                        </p:tav>
                                        <p:tav tm="100000">
                                          <p:val>
                                            <p:strVal val="#ppt_w"/>
                                          </p:val>
                                        </p:tav>
                                      </p:tavLst>
                                    </p:anim>
                                    <p:anim calcmode="lin" valueType="num">
                                      <p:cBhvr>
                                        <p:cTn id="20" dur="4000" fill="hold"/>
                                        <p:tgtEl>
                                          <p:spTgt spid="2"/>
                                        </p:tgtEl>
                                        <p:attrNameLst>
                                          <p:attrName>ppt_h</p:attrName>
                                        </p:attrNameLst>
                                      </p:cBhvr>
                                      <p:tavLst>
                                        <p:tav tm="0">
                                          <p:val>
                                            <p:strVal val="#ppt_h"/>
                                          </p:val>
                                        </p:tav>
                                        <p:tav tm="100000">
                                          <p:val>
                                            <p:strVal val="#ppt_h"/>
                                          </p:val>
                                        </p:tav>
                                      </p:tavLst>
                                    </p:anim>
                                    <p:animEffect transition="in" filter="fade">
                                      <p:cBhvr>
                                        <p:cTn id="21" dur="4000"/>
                                        <p:tgtEl>
                                          <p:spTgt spid="2"/>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310852"/>
            <a:ext cx="9143999" cy="6408712"/>
          </a:xfrm>
          <a:prstGeom prst="rect">
            <a:avLst/>
          </a:prstGeom>
          <a:solidFill>
            <a:schemeClr val="bg1">
              <a:alpha val="84000"/>
            </a:schemeClr>
          </a:solidFill>
          <a:ln w="9525">
            <a:noFill/>
            <a:miter lim="800000"/>
            <a:headEnd/>
            <a:tailEnd/>
          </a:ln>
        </p:spPr>
      </p:pic>
      <p:sp>
        <p:nvSpPr>
          <p:cNvPr id="4" name="3 Rectángulo"/>
          <p:cNvSpPr/>
          <p:nvPr/>
        </p:nvSpPr>
        <p:spPr>
          <a:xfrm>
            <a:off x="0" y="0"/>
            <a:ext cx="4572000"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755576" y="4297660"/>
            <a:ext cx="7848872" cy="1200329"/>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protagonizó tres películas a finales de 1957 y se aseguró una base de devotos fans, lo que le llevó a ser apodado El Rey del Rock ‘and' Roll por los periodistas. El apodo se mantuvo y pronto se le conoció simplemente como: El Rey.</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7000">
        <p14:glitte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zebras0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85000"/>
            </a:schemeClr>
          </a:solidFill>
          <a:ln w="9525">
            <a:noFill/>
            <a:miter lim="800000"/>
            <a:headEnd/>
            <a:tailEnd/>
          </a:ln>
        </p:spPr>
      </p:pic>
      <p:sp>
        <p:nvSpPr>
          <p:cNvPr id="7" name="6 Rectángulo"/>
          <p:cNvSpPr/>
          <p:nvPr/>
        </p:nvSpPr>
        <p:spPr>
          <a:xfrm>
            <a:off x="4572000" y="0"/>
            <a:ext cx="4572000"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4572000"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827584" y="4657700"/>
            <a:ext cx="748883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 mediados de los ’50, Estados Unidos fue sacudido por un joven que movía la pelvis de una manera única y que maravilló con sus interpretaciones que hasta hoy se recuerda: Elvis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3000">
        <p15:prstTrans prst="win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grpId="0" nodeType="withEffect">
                                  <p:stCondLst>
                                    <p:cond delay="0"/>
                                  </p:stCondLst>
                                  <p:childTnLst>
                                    <p:animEffect transition="out" filter="circle(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3000"/>
                                        <p:tgtEl>
                                          <p:spTgt spid="2"/>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cstate="print"/>
          <a:stretch>
            <a:fillRect/>
          </a:stretch>
        </p:blipFill>
        <p:spPr bwMode="auto">
          <a:xfrm>
            <a:off x="0" y="-166836"/>
            <a:ext cx="9144000" cy="6336704"/>
          </a:xfrm>
          <a:prstGeom prst="rect">
            <a:avLst/>
          </a:prstGeom>
          <a:solidFill>
            <a:schemeClr val="bg1">
              <a:alpha val="85000"/>
            </a:schemeClr>
          </a:solidFill>
          <a:ln w="9525">
            <a:noFill/>
            <a:miter lim="800000"/>
            <a:headEnd/>
            <a:tailEnd/>
          </a:ln>
        </p:spPr>
      </p:pic>
      <p:sp>
        <p:nvSpPr>
          <p:cNvPr id="4" name="3 Rectángulo"/>
          <p:cNvSpPr/>
          <p:nvPr/>
        </p:nvSpPr>
        <p:spPr>
          <a:xfrm>
            <a:off x="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67544" y="4297660"/>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estadounidense, bautizado como el Rey del Rock and Roll, es sin duda uno de los artistas más influyentes de todos los tiempos: con más de 600 millones de discos vendidos en todo el mundo, sólo </a:t>
            </a:r>
            <a:r>
              <a:rPr lang="es-ES" b="1" i="1" dirty="0" err="1" smtClean="0">
                <a:effectLst>
                  <a:glow rad="101600">
                    <a:srgbClr val="C00000">
                      <a:alpha val="60000"/>
                    </a:srgbClr>
                  </a:glow>
                  <a:outerShdw blurRad="38100" dist="38100" dir="2700000" algn="tl">
                    <a:srgbClr val="000000">
                      <a:alpha val="43137"/>
                    </a:srgbClr>
                  </a:outerShdw>
                </a:effectLst>
              </a:rPr>
              <a:t>The</a:t>
            </a:r>
            <a:r>
              <a:rPr lang="es-ES" b="1" i="1" dirty="0" smtClean="0">
                <a:effectLst>
                  <a:glow rad="101600">
                    <a:srgbClr val="C00000">
                      <a:alpha val="60000"/>
                    </a:srgbClr>
                  </a:glow>
                  <a:outerShdw blurRad="38100" dist="38100" dir="2700000" algn="tl">
                    <a:srgbClr val="000000">
                      <a:alpha val="43137"/>
                    </a:srgbClr>
                  </a:outerShdw>
                </a:effectLst>
              </a:rPr>
              <a:t> Beatles podría darle pelea a la hora de hablar de popularidad, influencia y legado.</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prism/>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1"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c3b3rdoba-4.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85000"/>
            </a:schemeClr>
          </a:solidFill>
          <a:ln w="9525">
            <a:noFill/>
            <a:miter lim="800000"/>
            <a:headEnd/>
            <a:tailEnd/>
          </a:ln>
        </p:spPr>
      </p:pic>
      <p:sp>
        <p:nvSpPr>
          <p:cNvPr id="4" name="3 Rectángulo"/>
          <p:cNvSpPr/>
          <p:nvPr/>
        </p:nvSpPr>
        <p:spPr>
          <a:xfrm>
            <a:off x="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1259632" y="4585692"/>
            <a:ext cx="691276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Elvis tuvo que hacer el servicio militar como cualquier joven estadounidense de la época. Aquí lo vemos en un centro de reclutamiento de Kansas en 1958.</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prism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540567" y="0"/>
            <a:ext cx="6480720" cy="5715000"/>
          </a:xfrm>
          <a:prstGeom prst="rect">
            <a:avLst/>
          </a:prstGeom>
          <a:solidFill>
            <a:schemeClr val="bg1">
              <a:alpha val="85000"/>
            </a:schemeClr>
          </a:solidFill>
          <a:ln w="9525">
            <a:noFill/>
            <a:miter lim="800000"/>
            <a:headEnd/>
            <a:tailEnd/>
          </a:ln>
        </p:spPr>
      </p:pic>
      <p:sp>
        <p:nvSpPr>
          <p:cNvPr id="5" name="4 Rectángulo"/>
          <p:cNvSpPr/>
          <p:nvPr/>
        </p:nvSpPr>
        <p:spPr>
          <a:xfrm>
            <a:off x="2915816" y="0"/>
            <a:ext cx="3024336"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2915816"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915816"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2915816" y="2857500"/>
            <a:ext cx="3024336"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012160" y="1417340"/>
            <a:ext cx="2952328" cy="4124206"/>
          </a:xfrm>
          <a:prstGeom prst="rect">
            <a:avLst/>
          </a:prstGeom>
          <a:noFill/>
        </p:spPr>
        <p:txBody>
          <a:bodyPr wrap="squar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1957: Reclutado.</a:t>
            </a:r>
          </a:p>
          <a:p>
            <a:r>
              <a:rPr lang="es-ES" sz="2000" b="1" i="1" dirty="0" smtClean="0">
                <a:effectLst>
                  <a:glow rad="101600">
                    <a:srgbClr val="C00000">
                      <a:alpha val="60000"/>
                    </a:srgbClr>
                  </a:glow>
                  <a:outerShdw blurRad="38100" dist="38100" dir="2700000" algn="tl">
                    <a:srgbClr val="000000">
                      <a:alpha val="43137"/>
                    </a:srgbClr>
                  </a:outerShdw>
                </a:effectLst>
              </a:rPr>
              <a:t>En la cima de su carrera,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fue reclutado por el ejército y sirvió dos años en la Guerra de Corea. Cuando se difundió la noticia de que El Rey había sido reclutado, los fans se indignaron, pero él insistió en servir a su país.</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prism di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2" grpId="0" animBg="1"/>
      <p:bldP spid="14" grpId="0" animBg="1"/>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1 Imagen" descr="arteurbano.jpg"/>
          <p:cNvPicPr>
            <a:picLocks noGrp="1" noChangeAspect="1"/>
          </p:cNvPicPr>
          <p:nvPr isPhoto="1"/>
        </p:nvPicPr>
        <p:blipFill>
          <a:blip r:embed="rId2" cstate="print"/>
          <a:stretch>
            <a:fillRect/>
          </a:stretch>
        </p:blipFill>
        <p:spPr bwMode="auto">
          <a:xfrm>
            <a:off x="0" y="0"/>
            <a:ext cx="9144000" cy="6025852"/>
          </a:xfrm>
          <a:prstGeom prst="rect">
            <a:avLst/>
          </a:prstGeom>
          <a:solidFill>
            <a:schemeClr val="bg1">
              <a:alpha val="85000"/>
            </a:schemeClr>
          </a:solidFill>
          <a:ln w="9525">
            <a:noFill/>
            <a:miter lim="800000"/>
            <a:headEnd/>
            <a:tailEnd/>
          </a:ln>
        </p:spPr>
      </p:pic>
      <p:sp>
        <p:nvSpPr>
          <p:cNvPr id="8" name="7 Rectángulo"/>
          <p:cNvSpPr/>
          <p:nvPr/>
        </p:nvSpPr>
        <p:spPr>
          <a:xfrm>
            <a:off x="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95536" y="4369668"/>
            <a:ext cx="835292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Los problemas de salud del cantante podrían haber sido causados por los abuelos maternos, que eran primos hermanos. Según </a:t>
            </a:r>
            <a:r>
              <a:rPr lang="es-ES" b="1" i="1" dirty="0" err="1" smtClean="0">
                <a:effectLst>
                  <a:glow rad="101600">
                    <a:srgbClr val="C00000">
                      <a:alpha val="60000"/>
                    </a:srgbClr>
                  </a:glow>
                  <a:outerShdw blurRad="38100" dist="38100" dir="2700000" algn="tl">
                    <a:srgbClr val="000000">
                      <a:alpha val="43137"/>
                    </a:srgbClr>
                  </a:outerShdw>
                </a:effectLst>
              </a:rPr>
              <a:t>Hoedel</a:t>
            </a:r>
            <a:r>
              <a:rPr lang="es-ES" b="1" i="1" dirty="0" smtClean="0">
                <a:effectLst>
                  <a:glow rad="101600">
                    <a:srgbClr val="C00000">
                      <a:alpha val="60000"/>
                    </a:srgbClr>
                  </a:glow>
                  <a:outerShdw blurRad="38100" dist="38100" dir="2700000" algn="tl">
                    <a:srgbClr val="000000">
                      <a:alpha val="43137"/>
                    </a:srgbClr>
                  </a:outerShdw>
                </a:effectLst>
              </a:rPr>
              <a:t>, la familia de la madre de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ha tenido muchos casos de muerte temprana. Incluso, dos tíos.</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prism dir="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47" presetClass="entr" presetSubtype="0" fill="hold" nodeType="withEffect">
                                  <p:stCondLst>
                                    <p:cond delay="0"/>
                                  </p:stCondLst>
                                  <p:childTnLst>
                                    <p:set>
                                      <p:cBhvr>
                                        <p:cTn id="18" dur="1" fill="hold">
                                          <p:stCondLst>
                                            <p:cond delay="0"/>
                                          </p:stCondLst>
                                        </p:cTn>
                                        <p:tgtEl>
                                          <p:spTgt spid="18434"/>
                                        </p:tgtEl>
                                        <p:attrNameLst>
                                          <p:attrName>style.visibility</p:attrName>
                                        </p:attrNameLst>
                                      </p:cBhvr>
                                      <p:to>
                                        <p:strVal val="visible"/>
                                      </p:to>
                                    </p:set>
                                    <p:animEffect transition="in" filter="fade">
                                      <p:cBhvr>
                                        <p:cTn id="19" dur="3000"/>
                                        <p:tgtEl>
                                          <p:spTgt spid="18434"/>
                                        </p:tgtEl>
                                      </p:cBhvr>
                                    </p:animEffect>
                                    <p:anim calcmode="lin" valueType="num">
                                      <p:cBhvr>
                                        <p:cTn id="20" dur="3000" fill="hold"/>
                                        <p:tgtEl>
                                          <p:spTgt spid="18434"/>
                                        </p:tgtEl>
                                        <p:attrNameLst>
                                          <p:attrName>ppt_x</p:attrName>
                                        </p:attrNameLst>
                                      </p:cBhvr>
                                      <p:tavLst>
                                        <p:tav tm="0">
                                          <p:val>
                                            <p:strVal val="#ppt_x"/>
                                          </p:val>
                                        </p:tav>
                                        <p:tav tm="100000">
                                          <p:val>
                                            <p:strVal val="#ppt_x"/>
                                          </p:val>
                                        </p:tav>
                                      </p:tavLst>
                                    </p:anim>
                                    <p:anim calcmode="lin" valueType="num">
                                      <p:cBhvr>
                                        <p:cTn id="21" dur="3000" fill="hold"/>
                                        <p:tgtEl>
                                          <p:spTgt spid="18434"/>
                                        </p:tgtEl>
                                        <p:attrNameLst>
                                          <p:attrName>ppt_y</p:attrName>
                                        </p:attrNameLst>
                                      </p:cBhvr>
                                      <p:tavLst>
                                        <p:tav tm="0">
                                          <p:val>
                                            <p:strVal val="#ppt_y-.1"/>
                                          </p:val>
                                        </p:tav>
                                        <p:tav tm="100000">
                                          <p:val>
                                            <p:strVal val="#ppt_y"/>
                                          </p:val>
                                        </p:tav>
                                      </p:tavLst>
                                    </p:anim>
                                  </p:childTnLst>
                                </p:cTn>
                              </p:par>
                              <p:par>
                                <p:cTn id="22" presetID="23" presetClass="entr" presetSubtype="288" fill="hold" nodeType="withEffect">
                                  <p:stCondLst>
                                    <p:cond delay="0"/>
                                  </p:stCondLst>
                                  <p:childTnLst>
                                    <p:set>
                                      <p:cBhvr>
                                        <p:cTn id="23" dur="1" fill="hold">
                                          <p:stCondLst>
                                            <p:cond delay="0"/>
                                          </p:stCondLst>
                                        </p:cTn>
                                        <p:tgtEl>
                                          <p:spTgt spid="18434"/>
                                        </p:tgtEl>
                                        <p:attrNameLst>
                                          <p:attrName>style.visibility</p:attrName>
                                        </p:attrNameLst>
                                      </p:cBhvr>
                                      <p:to>
                                        <p:strVal val="visible"/>
                                      </p:to>
                                    </p:set>
                                    <p:anim calcmode="lin" valueType="num">
                                      <p:cBhvr>
                                        <p:cTn id="24" dur="3000" fill="hold"/>
                                        <p:tgtEl>
                                          <p:spTgt spid="18434"/>
                                        </p:tgtEl>
                                        <p:attrNameLst>
                                          <p:attrName>ppt_w</p:attrName>
                                        </p:attrNameLst>
                                      </p:cBhvr>
                                      <p:tavLst>
                                        <p:tav tm="0">
                                          <p:val>
                                            <p:strVal val="4/3*#ppt_w"/>
                                          </p:val>
                                        </p:tav>
                                        <p:tav tm="100000">
                                          <p:val>
                                            <p:strVal val="#ppt_w"/>
                                          </p:val>
                                        </p:tav>
                                      </p:tavLst>
                                    </p:anim>
                                    <p:anim calcmode="lin" valueType="num">
                                      <p:cBhvr>
                                        <p:cTn id="25" dur="3000" fill="hold"/>
                                        <p:tgtEl>
                                          <p:spTgt spid="1843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4592410" cy="5715000"/>
          </a:xfrm>
          <a:prstGeom prst="rect">
            <a:avLst/>
          </a:prstGeom>
          <a:solidFill>
            <a:schemeClr val="bg1">
              <a:alpha val="85000"/>
            </a:schemeClr>
          </a:solidFill>
          <a:ln w="9525">
            <a:noFill/>
            <a:miter lim="800000"/>
            <a:headEnd/>
            <a:tailEnd/>
          </a:ln>
        </p:spPr>
      </p:pic>
      <p:sp>
        <p:nvSpPr>
          <p:cNvPr id="8" name="7 Rectángulo"/>
          <p:cNvSpPr/>
          <p:nvPr/>
        </p:nvSpPr>
        <p:spPr>
          <a:xfrm>
            <a:off x="0" y="0"/>
            <a:ext cx="2339752"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339752" y="0"/>
            <a:ext cx="2952328"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716016" y="1633364"/>
            <a:ext cx="4176464" cy="2985433"/>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1958: La pérdida de su madre.</a:t>
            </a:r>
          </a:p>
          <a:p>
            <a:endParaRPr lang="es-ES" sz="2000" b="1" i="1" dirty="0" smtClean="0">
              <a:effectLst>
                <a:glow rad="101600">
                  <a:srgbClr val="C00000">
                    <a:alpha val="60000"/>
                  </a:srgbClr>
                </a:glow>
                <a:outerShdw blurRad="38100" dist="38100" dir="2700000" algn="tl">
                  <a:srgbClr val="000000">
                    <a:alpha val="43137"/>
                  </a:srgbClr>
                </a:outerShdw>
              </a:effectLst>
            </a:endParaRPr>
          </a:p>
          <a:p>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estaba increíblemente unido a su madre, Gladys, y se tomó un permiso de emergencia después del entrenamiento básico para visitarla antes de que falleciera en 1958.</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gallery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3000"/>
                                        <p:tgtEl>
                                          <p:spTgt spid="2"/>
                                        </p:tgtEl>
                                      </p:cBhvr>
                                    </p:animEffec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tretch>
            <a:fillRect/>
          </a:stretch>
        </p:blipFill>
        <p:spPr bwMode="auto">
          <a:xfrm>
            <a:off x="-396552" y="0"/>
            <a:ext cx="9865096" cy="5714999"/>
          </a:xfrm>
          <a:prstGeom prst="rect">
            <a:avLst/>
          </a:prstGeom>
          <a:noFill/>
          <a:ln w="9525">
            <a:noFill/>
            <a:miter lim="800000"/>
            <a:headEnd/>
            <a:tailEnd/>
          </a:ln>
        </p:spPr>
      </p:pic>
      <p:pic>
        <p:nvPicPr>
          <p:cNvPr id="5" name="4 Imagen" descr="27.jpg"/>
          <p:cNvPicPr>
            <a:picLocks noChangeAspect="1"/>
          </p:cNvPicPr>
          <p:nvPr/>
        </p:nvPicPr>
        <p:blipFill>
          <a:blip r:embed="rId2" cstate="print"/>
          <a:stretch>
            <a:fillRect/>
          </a:stretch>
        </p:blipFill>
        <p:spPr bwMode="auto">
          <a:xfrm>
            <a:off x="-396552" y="0"/>
            <a:ext cx="9865096" cy="5714999"/>
          </a:xfrm>
          <a:prstGeom prst="rect">
            <a:avLst/>
          </a:prstGeom>
          <a:noFill/>
          <a:ln w="9525">
            <a:noFill/>
            <a:miter lim="800000"/>
            <a:headEnd/>
            <a:tailEnd/>
          </a:ln>
        </p:spPr>
      </p:pic>
      <p:pic>
        <p:nvPicPr>
          <p:cNvPr id="6" name="5 Imagen" descr="27.jpg"/>
          <p:cNvPicPr>
            <a:picLocks noChangeAspect="1"/>
          </p:cNvPicPr>
          <p:nvPr/>
        </p:nvPicPr>
        <p:blipFill>
          <a:blip r:embed="rId2" cstate="print"/>
          <a:stretch>
            <a:fillRect/>
          </a:stretch>
        </p:blipFill>
        <p:spPr bwMode="auto">
          <a:xfrm>
            <a:off x="-396552" y="0"/>
            <a:ext cx="9865096" cy="5714999"/>
          </a:xfrm>
          <a:prstGeom prst="rect">
            <a:avLst/>
          </a:prstGeom>
          <a:noFill/>
          <a:ln w="9525">
            <a:noFill/>
            <a:miter lim="800000"/>
            <a:headEnd/>
            <a:tailEnd/>
          </a:ln>
        </p:spPr>
      </p:pic>
      <p:sp>
        <p:nvSpPr>
          <p:cNvPr id="7" name="6 CuadroTexto"/>
          <p:cNvSpPr txBox="1"/>
          <p:nvPr/>
        </p:nvSpPr>
        <p:spPr>
          <a:xfrm>
            <a:off x="323528" y="4369668"/>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Gladys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murió joven por su adicción al alcohol. Con su amor a Elvis había compensado la tristeza por el fallecimiento de su otro hijo, gemelo del Rey. Le costó aceptar el inicio de la fama de Elvis y se hundió en una depresión.</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gallery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cstate="print"/>
          <a:stretch>
            <a:fillRect/>
          </a:stretch>
        </p:blipFill>
        <p:spPr bwMode="auto">
          <a:xfrm>
            <a:off x="0" y="0"/>
            <a:ext cx="4492139" cy="5715000"/>
          </a:xfrm>
          <a:prstGeom prst="rect">
            <a:avLst/>
          </a:prstGeom>
          <a:solidFill>
            <a:schemeClr val="bg1">
              <a:alpha val="85000"/>
            </a:schemeClr>
          </a:solidFill>
          <a:ln w="9525">
            <a:noFill/>
            <a:miter lim="800000"/>
            <a:headEnd/>
            <a:tailEnd/>
          </a:ln>
        </p:spPr>
      </p:pic>
      <p:sp>
        <p:nvSpPr>
          <p:cNvPr id="4" name="3 Rectángulo"/>
          <p:cNvSpPr/>
          <p:nvPr/>
        </p:nvSpPr>
        <p:spPr>
          <a:xfrm>
            <a:off x="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934072"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67744" y="1849388"/>
            <a:ext cx="2952328" cy="1977008"/>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810000"/>
            <a:ext cx="2934072"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4932040" y="1489348"/>
            <a:ext cx="3744416" cy="3600986"/>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En el ejército (1958).</a:t>
            </a:r>
          </a:p>
          <a:p>
            <a:endParaRPr lang="es-ES" sz="2400" b="1" i="1" dirty="0" smtClean="0">
              <a:effectLst>
                <a:glow rad="101600">
                  <a:srgbClr val="C00000">
                    <a:alpha val="60000"/>
                  </a:srgbClr>
                </a:glow>
                <a:outerShdw blurRad="38100" dist="38100" dir="2700000" algn="tl">
                  <a:srgbClr val="000000">
                    <a:alpha val="43137"/>
                  </a:srgbClr>
                </a:outerShdw>
              </a:effectLst>
            </a:endParaRPr>
          </a:p>
          <a:p>
            <a:r>
              <a:rPr lang="es-ES" sz="2000" b="1" i="1" dirty="0" smtClean="0">
                <a:effectLst>
                  <a:glow rad="101600">
                    <a:srgbClr val="C00000">
                      <a:alpha val="60000"/>
                    </a:srgbClr>
                  </a:glow>
                  <a:outerShdw blurRad="38100" dist="38100" dir="2700000" algn="tl">
                    <a:srgbClr val="000000">
                      <a:alpha val="43137"/>
                    </a:srgbClr>
                  </a:outerShdw>
                </a:effectLst>
              </a:rPr>
              <a:t>Después del entrenamiento básico en Fort Hood, Texas, Elvis viajó en barco a Alemania Occidental en septiembre de 1958 para prestar servicio a su país. Se marchó muy afligido —su madre había fallecido el mes anterior</a:t>
            </a:r>
            <a:r>
              <a:rPr lang="es-ES" dirty="0" smtClean="0">
                <a:effectLst>
                  <a:glow rad="101600">
                    <a:srgbClr val="C00000">
                      <a:alpha val="60000"/>
                    </a:srgbClr>
                  </a:glow>
                </a:effectLst>
              </a:rPr>
              <a:t> .</a:t>
            </a:r>
            <a:endParaRPr lang="es-ES"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lip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4454.jpg"/>
          <p:cNvPicPr>
            <a:picLocks noChangeAspect="1"/>
          </p:cNvPicPr>
          <p:nvPr/>
        </p:nvPicPr>
        <p:blipFill>
          <a:blip r:embed="rId2" cstate="print"/>
          <a:stretch>
            <a:fillRect/>
          </a:stretch>
        </p:blipFill>
        <p:spPr bwMode="auto">
          <a:xfrm>
            <a:off x="0" y="0"/>
            <a:ext cx="9144000" cy="6169868"/>
          </a:xfrm>
          <a:prstGeom prst="rect">
            <a:avLst/>
          </a:prstGeom>
          <a:solidFill>
            <a:schemeClr val="bg1">
              <a:alpha val="85000"/>
            </a:schemeClr>
          </a:solidFill>
          <a:ln w="9525">
            <a:noFill/>
            <a:miter lim="800000"/>
            <a:headEnd/>
            <a:tailEnd/>
          </a:ln>
        </p:spPr>
      </p:pic>
      <p:sp>
        <p:nvSpPr>
          <p:cNvPr id="4" name="3 Rectángulo"/>
          <p:cNvSpPr/>
          <p:nvPr/>
        </p:nvSpPr>
        <p:spPr>
          <a:xfrm>
            <a:off x="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755576" y="4009628"/>
            <a:ext cx="7992888" cy="1569660"/>
          </a:xfrm>
          <a:prstGeom prst="rect">
            <a:avLst/>
          </a:prstGeom>
          <a:noFill/>
        </p:spPr>
        <p:txBody>
          <a:bodyPr wrap="squar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1958: Su vida en las Fuerzas Armadas. </a:t>
            </a:r>
            <a:r>
              <a:rPr lang="es-ES" b="1" i="1" dirty="0" smtClean="0">
                <a:effectLst>
                  <a:glow rad="101600">
                    <a:srgbClr val="C00000">
                      <a:alpha val="60000"/>
                    </a:srgbClr>
                  </a:glow>
                  <a:outerShdw blurRad="38100" dist="38100" dir="2700000" algn="tl">
                    <a:srgbClr val="000000">
                      <a:alpha val="43137"/>
                    </a:srgbClr>
                  </a:outerShdw>
                </a:effectLst>
              </a:rPr>
              <a:t>La estrella navegó a Europa en el USS General </a:t>
            </a:r>
            <a:r>
              <a:rPr lang="es-ES" b="1" i="1" dirty="0" err="1" smtClean="0">
                <a:effectLst>
                  <a:glow rad="101600">
                    <a:srgbClr val="C00000">
                      <a:alpha val="60000"/>
                    </a:srgbClr>
                  </a:glow>
                  <a:outerShdw blurRad="38100" dist="38100" dir="2700000" algn="tl">
                    <a:srgbClr val="000000">
                      <a:alpha val="43137"/>
                    </a:srgbClr>
                  </a:outerShdw>
                </a:effectLst>
              </a:rPr>
              <a:t>Randall</a:t>
            </a:r>
            <a:r>
              <a:rPr lang="es-ES" b="1" i="1" dirty="0" smtClean="0">
                <a:effectLst>
                  <a:glow rad="101600">
                    <a:srgbClr val="C00000">
                      <a:alpha val="60000"/>
                    </a:srgbClr>
                  </a:glow>
                  <a:outerShdw blurRad="38100" dist="38100" dir="2700000" algn="tl">
                    <a:srgbClr val="000000">
                      <a:alpha val="43137"/>
                    </a:srgbClr>
                  </a:outerShdw>
                </a:effectLst>
              </a:rPr>
              <a:t> después de incorporarse al 32º Batallón de Tanques de la 3ª División de Blindados en Alemania. Sirvió con esta división durante 18 meses antes de terminar su requisito de servicio desde una base militar en </a:t>
            </a:r>
            <a:r>
              <a:rPr lang="es-ES" b="1" i="1" dirty="0" err="1" smtClean="0">
                <a:effectLst>
                  <a:glow rad="101600">
                    <a:srgbClr val="C00000">
                      <a:alpha val="60000"/>
                    </a:srgbClr>
                  </a:glow>
                  <a:outerShdw blurRad="38100" dist="38100" dir="2700000" algn="tl">
                    <a:srgbClr val="000000">
                      <a:alpha val="43137"/>
                    </a:srgbClr>
                  </a:outerShdw>
                </a:effectLst>
              </a:rPr>
              <a:t>Bad</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Nauheim</a:t>
            </a:r>
            <a:r>
              <a:rPr lang="es-ES" b="1" i="1" dirty="0" smtClean="0">
                <a:effectLst>
                  <a:glow rad="101600">
                    <a:srgbClr val="C00000">
                      <a:alpha val="60000"/>
                    </a:srgbClr>
                  </a:glow>
                  <a:outerShdw blurRad="38100" dist="38100" dir="2700000" algn="tl">
                    <a:srgbClr val="000000">
                      <a:alpha val="43137"/>
                    </a:srgbClr>
                  </a:outerShdw>
                </a:effectLst>
              </a:rPr>
              <a:t>.</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flip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6" presetClass="exit" presetSubtype="42" fill="hold" grpId="0" nodeType="withEffect">
                                  <p:stCondLst>
                                    <p:cond delay="0"/>
                                  </p:stCondLst>
                                  <p:childTnLst>
                                    <p:animEffect transition="out" filter="barn(out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6" presetClass="exit" presetSubtype="42" fill="hold" grpId="0" nodeType="withEffect">
                                  <p:stCondLst>
                                    <p:cond delay="0"/>
                                  </p:stCondLst>
                                  <p:childTnLst>
                                    <p:animEffect transition="out" filter="barn(out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6" presetClass="exit" presetSubtype="42" fill="hold" grpId="0" nodeType="withEffect">
                                  <p:stCondLst>
                                    <p:cond delay="0"/>
                                  </p:stCondLst>
                                  <p:childTnLst>
                                    <p:animEffect transition="out" filter="barn(out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6" presetClass="exit" presetSubtype="42" fill="hold" grpId="0" nodeType="withEffect">
                                  <p:stCondLst>
                                    <p:cond delay="0"/>
                                  </p:stCondLst>
                                  <p:childTnLst>
                                    <p:animEffect transition="out" filter="barn(out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3000" fill="hold"/>
                                        <p:tgtEl>
                                          <p:spTgt spid="17"/>
                                        </p:tgtEl>
                                        <p:attrNameLst>
                                          <p:attrName>ppt_w</p:attrName>
                                        </p:attrNameLst>
                                      </p:cBhvr>
                                      <p:tavLst>
                                        <p:tav tm="0">
                                          <p:val>
                                            <p:strVal val="4/3*#ppt_w"/>
                                          </p:val>
                                        </p:tav>
                                        <p:tav tm="100000">
                                          <p:val>
                                            <p:strVal val="#ppt_w"/>
                                          </p:val>
                                        </p:tav>
                                      </p:tavLst>
                                    </p:anim>
                                    <p:anim calcmode="lin" valueType="num">
                                      <p:cBhvr>
                                        <p:cTn id="44" dur="3000" fill="hold"/>
                                        <p:tgtEl>
                                          <p:spTgt spid="17"/>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arn(outVertical)">
                                      <p:cBhvr>
                                        <p:cTn id="47" dur="3000"/>
                                        <p:tgtEl>
                                          <p:spTgt spid="17"/>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cstate="print"/>
          <a:stretch>
            <a:fillRect/>
          </a:stretch>
        </p:blipFill>
        <p:spPr bwMode="auto">
          <a:xfrm>
            <a:off x="0" y="0"/>
            <a:ext cx="4611722" cy="5713412"/>
          </a:xfrm>
          <a:prstGeom prst="rect">
            <a:avLst/>
          </a:prstGeom>
          <a:solidFill>
            <a:schemeClr val="bg1">
              <a:alpha val="85000"/>
            </a:schemeClr>
          </a:solidFill>
          <a:ln w="9525">
            <a:noFill/>
            <a:miter lim="800000"/>
            <a:headEnd/>
            <a:tailEnd/>
          </a:ln>
        </p:spPr>
      </p:pic>
      <p:sp>
        <p:nvSpPr>
          <p:cNvPr id="4" name="3 Rectángulo"/>
          <p:cNvSpPr/>
          <p:nvPr/>
        </p:nvSpPr>
        <p:spPr>
          <a:xfrm>
            <a:off x="0" y="0"/>
            <a:ext cx="233975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339753" y="0"/>
            <a:ext cx="316835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227763" y="0"/>
            <a:ext cx="2916237"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33975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339752" y="2857500"/>
            <a:ext cx="316835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156325" y="2857500"/>
            <a:ext cx="2987675"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860032" y="1417340"/>
            <a:ext cx="4104456" cy="4093428"/>
          </a:xfrm>
          <a:prstGeom prst="rect">
            <a:avLst/>
          </a:prstGeom>
          <a:noFill/>
        </p:spPr>
        <p:txBody>
          <a:bodyPr wrap="square" rtlCol="0">
            <a:spAutoFit/>
          </a:bodyPr>
          <a:lstStyle/>
          <a:p>
            <a:r>
              <a:rPr lang="es-ES" sz="2000" b="1" i="1" dirty="0" err="1" smtClean="0">
                <a:effectLst>
                  <a:glow rad="101600">
                    <a:srgbClr val="C00000">
                      <a:alpha val="60000"/>
                    </a:srgbClr>
                  </a:glow>
                  <a:outerShdw blurRad="38100" dist="38100" dir="2700000" algn="tl">
                    <a:srgbClr val="000000">
                      <a:alpha val="43137"/>
                    </a:srgbClr>
                  </a:outerShdw>
                </a:effectLst>
              </a:rPr>
              <a:t>Hoedel</a:t>
            </a:r>
            <a:r>
              <a:rPr lang="es-ES" sz="2000" b="1" i="1" dirty="0" smtClean="0">
                <a:effectLst>
                  <a:glow rad="101600">
                    <a:srgbClr val="C00000">
                      <a:alpha val="60000"/>
                    </a:srgbClr>
                  </a:glow>
                  <a:outerShdw blurRad="38100" dist="38100" dir="2700000" algn="tl">
                    <a:srgbClr val="000000">
                      <a:alpha val="43137"/>
                    </a:srgbClr>
                  </a:outerShdw>
                </a:effectLst>
              </a:rPr>
              <a:t> afirma que no es una coincidencia que Gladys, la madre de Elvis, muriera a los 46 años y Elvis a los 42. «Tuvieron un período similar de cuatro años de salud degenerativa. Ese dato es interesante porque ella no tomó la misma medicación que él», argumenta. Para la escritora, los problemas de salud de Elvis estaban entrelazados con su clase de vida.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8000">
        <p14:honeycomb/>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3"/>
                                        </p:tgtEl>
                                      </p:cBhvr>
                                    </p:animEffect>
                                    <p:set>
                                      <p:cBhvr>
                                        <p:cTn id="10" dur="1" fill="hold">
                                          <p:stCondLst>
                                            <p:cond delay="2999"/>
                                          </p:stCondLst>
                                        </p:cTn>
                                        <p:tgtEl>
                                          <p:spTgt spid="13"/>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12" grpId="0" animBg="1"/>
      <p:bldP spid="13" grpId="0" animBg="1"/>
      <p:bldP spid="15" grpId="0" animBg="1"/>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0" y="0"/>
            <a:ext cx="9144000" cy="5953844"/>
          </a:xfrm>
          <a:prstGeom prst="rect">
            <a:avLst/>
          </a:prstGeom>
          <a:solidFill>
            <a:schemeClr val="bg1">
              <a:alpha val="85000"/>
            </a:schemeClr>
          </a:solidFill>
          <a:ln w="9525">
            <a:noFill/>
            <a:miter lim="800000"/>
            <a:headEnd/>
            <a:tailEnd/>
          </a:ln>
        </p:spPr>
      </p:pic>
      <p:sp>
        <p:nvSpPr>
          <p:cNvPr id="4" name="3 Rectángulo"/>
          <p:cNvSpPr/>
          <p:nvPr/>
        </p:nvSpPr>
        <p:spPr>
          <a:xfrm>
            <a:off x="0" y="0"/>
            <a:ext cx="305983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3059832" y="0"/>
            <a:ext cx="3096344"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084168" y="0"/>
            <a:ext cx="305983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305983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59832" y="2857500"/>
            <a:ext cx="3024336"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084168" y="2857500"/>
            <a:ext cx="305983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11560" y="4297660"/>
            <a:ext cx="8064896" cy="1261884"/>
          </a:xfrm>
          <a:prstGeom prst="rect">
            <a:avLst/>
          </a:prstGeom>
          <a:noFill/>
        </p:spPr>
        <p:txBody>
          <a:bodyPr wrap="squar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1959: Encuentro con Priscilla. </a:t>
            </a:r>
            <a:r>
              <a:rPr lang="es-ES" b="1" i="1" dirty="0" smtClean="0">
                <a:effectLst>
                  <a:glow rad="101600">
                    <a:srgbClr val="C00000">
                      <a:alpha val="60000"/>
                    </a:srgbClr>
                  </a:glow>
                  <a:outerShdw blurRad="38100" dist="38100" dir="2700000" algn="tl">
                    <a:srgbClr val="000000">
                      <a:alpha val="43137"/>
                    </a:srgbClr>
                  </a:outerShdw>
                </a:effectLst>
              </a:rPr>
              <a:t>Mientras vivía en la base militar alemana,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conoció a Priscilla </a:t>
            </a:r>
            <a:r>
              <a:rPr lang="es-ES" b="1" i="1" dirty="0" err="1" smtClean="0">
                <a:effectLst>
                  <a:glow rad="101600">
                    <a:srgbClr val="C00000">
                      <a:alpha val="60000"/>
                    </a:srgbClr>
                  </a:glow>
                  <a:outerShdw blurRad="38100" dist="38100" dir="2700000" algn="tl">
                    <a:srgbClr val="000000">
                      <a:alpha val="43137"/>
                    </a:srgbClr>
                  </a:outerShdw>
                </a:effectLst>
              </a:rPr>
              <a:t>Beaulieu</a:t>
            </a:r>
            <a:r>
              <a:rPr lang="es-ES" b="1" i="1" dirty="0" smtClean="0">
                <a:effectLst>
                  <a:glow rad="101600">
                    <a:srgbClr val="C00000">
                      <a:alpha val="60000"/>
                    </a:srgbClr>
                  </a:glow>
                  <a:outerShdw blurRad="38100" dist="38100" dir="2700000" algn="tl">
                    <a:srgbClr val="000000">
                      <a:alpha val="43137"/>
                    </a:srgbClr>
                  </a:outerShdw>
                </a:effectLst>
              </a:rPr>
              <a:t>, de 14 años, que vivía allí con sus padres. Los dos comenzaron una relación, a pesar de su diferencia de edad de 10 años.</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28000">
        <p15:prstTrans prst="curtains"/>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12" grpId="0" animBg="1"/>
      <p:bldP spid="13" grpId="0" animBg="1"/>
      <p:bldP spid="15" grpId="0" animBg="1"/>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7_1.jpg"/>
          <p:cNvPicPr>
            <a:picLocks noGrp="1" noChangeAspect="1"/>
          </p:cNvPicPr>
          <p:nvPr isPhoto="1"/>
        </p:nvPicPr>
        <p:blipFill>
          <a:blip r:embed="rId2" cstate="print"/>
          <a:stretch>
            <a:fillRect/>
          </a:stretch>
        </p:blipFill>
        <p:spPr bwMode="auto">
          <a:xfrm>
            <a:off x="1" y="-382860"/>
            <a:ext cx="9144000" cy="6480720"/>
          </a:xfrm>
          <a:prstGeom prst="rect">
            <a:avLst/>
          </a:prstGeom>
          <a:solidFill>
            <a:schemeClr val="bg1">
              <a:alpha val="85000"/>
            </a:schemeClr>
          </a:solidFill>
          <a:ln w="9525">
            <a:noFill/>
            <a:miter lim="800000"/>
            <a:headEnd/>
            <a:tailEnd/>
          </a:ln>
        </p:spPr>
      </p:pic>
      <p:sp>
        <p:nvSpPr>
          <p:cNvPr id="4" name="3 Rectángulo"/>
          <p:cNvSpPr/>
          <p:nvPr/>
        </p:nvSpPr>
        <p:spPr>
          <a:xfrm>
            <a:off x="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528" y="4009628"/>
            <a:ext cx="8424936" cy="1538883"/>
          </a:xfrm>
          <a:prstGeom prst="rect">
            <a:avLst/>
          </a:prstGeom>
          <a:noFill/>
        </p:spPr>
        <p:txBody>
          <a:bodyPr wrap="squar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1960: Volver a casa. </a:t>
            </a:r>
            <a:r>
              <a:rPr lang="es-ES" b="1" i="1" dirty="0" smtClean="0">
                <a:effectLst>
                  <a:glow rad="101600">
                    <a:srgbClr val="C00000">
                      <a:alpha val="60000"/>
                    </a:srgbClr>
                  </a:glow>
                  <a:outerShdw blurRad="38100" dist="38100" dir="2700000" algn="tl">
                    <a:srgbClr val="000000">
                      <a:alpha val="43137"/>
                    </a:srgbClr>
                  </a:outerShdw>
                </a:effectLst>
              </a:rPr>
              <a:t>En 1960,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se licenció con honores del Ejército de los Estados Unidos y regresó a casa. Tras dos años de servicio, el cantante alcanzó el rango de sargento y obtuvo numerosas medallas. Aquí, su padre Vernon admira sus honores, mientras posa para una foto fuera de </a:t>
            </a:r>
            <a:r>
              <a:rPr lang="es-ES" b="1" i="1" dirty="0" err="1" smtClean="0">
                <a:effectLst>
                  <a:glow rad="101600">
                    <a:srgbClr val="C00000">
                      <a:alpha val="60000"/>
                    </a:srgbClr>
                  </a:glow>
                  <a:outerShdw blurRad="38100" dist="38100" dir="2700000" algn="tl">
                    <a:srgbClr val="000000">
                      <a:alpha val="43137"/>
                    </a:srgbClr>
                  </a:outerShdw>
                </a:effectLst>
              </a:rPr>
              <a:t>Graceland</a:t>
            </a:r>
            <a:r>
              <a:rPr lang="es-ES" b="1" i="1" dirty="0" smtClean="0">
                <a:effectLst>
                  <a:glow rad="101600">
                    <a:srgbClr val="C00000">
                      <a:alpha val="60000"/>
                    </a:srgbClr>
                  </a:glow>
                  <a:outerShdw blurRad="38100" dist="38100" dir="2700000" algn="tl">
                    <a:srgbClr val="000000">
                      <a:alpha val="43137"/>
                    </a:srgbClr>
                  </a:outerShdw>
                </a:effectLst>
              </a:rPr>
              <a:t>.</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switch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tretch>
            <a:fillRect/>
          </a:stretch>
        </p:blipFill>
        <p:spPr bwMode="auto">
          <a:xfrm>
            <a:off x="0" y="0"/>
            <a:ext cx="4708009" cy="5715000"/>
          </a:xfrm>
          <a:prstGeom prst="rect">
            <a:avLst/>
          </a:prstGeom>
          <a:solidFill>
            <a:schemeClr val="bg1">
              <a:alpha val="85000"/>
            </a:schemeClr>
          </a:solidFill>
          <a:ln w="9525">
            <a:noFill/>
            <a:miter lim="800000"/>
            <a:headEnd/>
            <a:tailEnd/>
          </a:ln>
        </p:spPr>
      </p:pic>
      <p:sp>
        <p:nvSpPr>
          <p:cNvPr id="5" name="4 Rectángulo"/>
          <p:cNvSpPr/>
          <p:nvPr/>
        </p:nvSpPr>
        <p:spPr>
          <a:xfrm>
            <a:off x="0" y="0"/>
            <a:ext cx="241176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411760" y="0"/>
            <a:ext cx="2880320" cy="1921396"/>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241176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411760" y="1921396"/>
            <a:ext cx="288032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241176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2411760" y="3810000"/>
            <a:ext cx="2952328"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932040" y="1993404"/>
            <a:ext cx="3888432" cy="2000548"/>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Elvis en el Salvaje Oeste.</a:t>
            </a:r>
          </a:p>
          <a:p>
            <a:endParaRPr lang="es-ES" sz="2000" b="1" i="1" dirty="0" smtClean="0">
              <a:effectLst>
                <a:glow rad="101600">
                  <a:srgbClr val="C00000">
                    <a:alpha val="60000"/>
                  </a:srgbClr>
                </a:glow>
                <a:outerShdw blurRad="38100" dist="38100" dir="2700000" algn="tl">
                  <a:srgbClr val="000000">
                    <a:alpha val="43137"/>
                  </a:srgbClr>
                </a:outerShdw>
              </a:effectLst>
            </a:endParaRPr>
          </a:p>
          <a:p>
            <a:r>
              <a:rPr lang="es-ES" sz="2000" b="1" i="1" dirty="0" smtClean="0">
                <a:effectLst>
                  <a:glow rad="101600">
                    <a:srgbClr val="C00000">
                      <a:alpha val="60000"/>
                    </a:srgbClr>
                  </a:glow>
                  <a:outerShdw blurRad="38100" dist="38100" dir="2700000" algn="tl">
                    <a:srgbClr val="000000">
                      <a:alpha val="43137"/>
                    </a:srgbClr>
                  </a:outerShdw>
                </a:effectLst>
              </a:rPr>
              <a:t>En 1960, el cantante protagonizó '</a:t>
            </a:r>
            <a:r>
              <a:rPr lang="es-ES" sz="2000" b="1" i="1" dirty="0" err="1" smtClean="0">
                <a:effectLst>
                  <a:glow rad="101600">
                    <a:srgbClr val="C00000">
                      <a:alpha val="60000"/>
                    </a:srgbClr>
                  </a:glow>
                  <a:outerShdw blurRad="38100" dist="38100" dir="2700000" algn="tl">
                    <a:srgbClr val="000000">
                      <a:alpha val="43137"/>
                    </a:srgbClr>
                  </a:outerShdw>
                </a:effectLst>
              </a:rPr>
              <a:t>Flaming</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Star</a:t>
            </a:r>
            <a:r>
              <a:rPr lang="es-ES" sz="2000" b="1" i="1" dirty="0" smtClean="0">
                <a:effectLst>
                  <a:glow rad="101600">
                    <a:srgbClr val="C00000">
                      <a:alpha val="60000"/>
                    </a:srgbClr>
                  </a:glow>
                  <a:outerShdw blurRad="38100" dist="38100" dir="2700000" algn="tl">
                    <a:srgbClr val="000000">
                      <a:alpha val="43137"/>
                    </a:srgbClr>
                  </a:outerShdw>
                </a:effectLst>
              </a:rPr>
              <a:t>', un western en el que sacaba su parte más country.</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switch dir="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0" y="0"/>
            <a:ext cx="5746927" cy="5715000"/>
          </a:xfrm>
          <a:prstGeom prst="rect">
            <a:avLst/>
          </a:prstGeom>
          <a:solidFill>
            <a:schemeClr val="bg1">
              <a:alpha val="85000"/>
            </a:schemeClr>
          </a:solidFill>
          <a:ln w="9525">
            <a:noFill/>
            <a:miter lim="800000"/>
            <a:headEnd/>
            <a:tailEnd/>
          </a:ln>
        </p:spPr>
      </p:pic>
      <p:sp>
        <p:nvSpPr>
          <p:cNvPr id="5" name="4 Rectángulo"/>
          <p:cNvSpPr/>
          <p:nvPr/>
        </p:nvSpPr>
        <p:spPr>
          <a:xfrm>
            <a:off x="0" y="0"/>
            <a:ext cx="2915816"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915816" y="0"/>
            <a:ext cx="3456384" cy="1921396"/>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2915816"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915816" y="1921396"/>
            <a:ext cx="3456384"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2915816"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2915816" y="3810000"/>
            <a:ext cx="3456384"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5868144" y="1849388"/>
            <a:ext cx="3024336" cy="2677656"/>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El Rey del Rock en Hawái.</a:t>
            </a:r>
          </a:p>
          <a:p>
            <a:endParaRPr lang="es-ES" sz="2000" b="1" i="1" dirty="0" smtClean="0">
              <a:effectLst>
                <a:glow rad="101600">
                  <a:srgbClr val="C00000">
                    <a:alpha val="60000"/>
                  </a:srgbClr>
                </a:glow>
                <a:outerShdw blurRad="38100" dist="38100" dir="2700000" algn="tl">
                  <a:srgbClr val="000000">
                    <a:alpha val="43137"/>
                  </a:srgbClr>
                </a:outerShdw>
              </a:effectLst>
            </a:endParaRPr>
          </a:p>
          <a:p>
            <a:r>
              <a:rPr lang="es-ES" sz="2000" b="1" i="1" dirty="0" smtClean="0">
                <a:effectLst>
                  <a:glow rad="101600">
                    <a:srgbClr val="C00000">
                      <a:alpha val="60000"/>
                    </a:srgbClr>
                  </a:glow>
                  <a:outerShdw blurRad="38100" dist="38100" dir="2700000" algn="tl">
                    <a:srgbClr val="000000">
                      <a:alpha val="43137"/>
                    </a:srgbClr>
                  </a:outerShdw>
                </a:effectLst>
              </a:rPr>
              <a:t>En 1961, Elvis se fue a Hawái donde rodó 'Blue </a:t>
            </a:r>
            <a:r>
              <a:rPr lang="es-ES" sz="2000" b="1" i="1" dirty="0" err="1" smtClean="0">
                <a:effectLst>
                  <a:glow rad="101600">
                    <a:srgbClr val="C00000">
                      <a:alpha val="60000"/>
                    </a:srgbClr>
                  </a:glow>
                  <a:outerShdw blurRad="38100" dist="38100" dir="2700000" algn="tl">
                    <a:srgbClr val="000000">
                      <a:alpha val="43137"/>
                    </a:srgbClr>
                  </a:outerShdw>
                </a:effectLst>
              </a:rPr>
              <a:t>Hawaii</a:t>
            </a:r>
            <a:r>
              <a:rPr lang="es-ES" sz="2000" b="1" i="1" dirty="0" smtClean="0">
                <a:effectLst>
                  <a:glow rad="101600">
                    <a:srgbClr val="C00000">
                      <a:alpha val="60000"/>
                    </a:srgbClr>
                  </a:glow>
                  <a:outerShdw blurRad="38100" dist="38100" dir="2700000" algn="tl">
                    <a:srgbClr val="000000">
                      <a:alpha val="43137"/>
                    </a:srgbClr>
                  </a:outerShdw>
                </a:effectLst>
              </a:rPr>
              <a:t>', un film en el que interpretaba a un guía turístico.</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8000">
        <p14:shred pattern="rectang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3" fill="hold" grpId="0" nodeType="withEffect">
                                  <p:stCondLst>
                                    <p:cond delay="0"/>
                                  </p:stCondLst>
                                  <p:childTnLst>
                                    <p:animEffect transition="out" filter="strips(upRigh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4535047" cy="5715000"/>
          </a:xfrm>
          <a:prstGeom prst="rect">
            <a:avLst/>
          </a:prstGeom>
          <a:solidFill>
            <a:schemeClr val="bg1">
              <a:alpha val="85000"/>
            </a:schemeClr>
          </a:solidFill>
          <a:ln w="9525">
            <a:noFill/>
            <a:miter lim="800000"/>
            <a:headEnd/>
            <a:tailEnd/>
          </a:ln>
        </p:spPr>
      </p:pic>
      <p:sp>
        <p:nvSpPr>
          <p:cNvPr id="4" name="3 Rectángulo"/>
          <p:cNvSpPr/>
          <p:nvPr/>
        </p:nvSpPr>
        <p:spPr>
          <a:xfrm>
            <a:off x="0" y="0"/>
            <a:ext cx="2267744"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67744" y="0"/>
            <a:ext cx="314325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 y="1905000"/>
            <a:ext cx="2267744"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67744" y="1849388"/>
            <a:ext cx="3143250" cy="1976438"/>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FFFF"/>
              </a:solidFill>
              <a:cs typeface="Arial" charset="0"/>
            </a:endParaRPr>
          </a:p>
        </p:txBody>
      </p:sp>
      <p:sp>
        <p:nvSpPr>
          <p:cNvPr id="12" name="11 Rectángulo"/>
          <p:cNvSpPr/>
          <p:nvPr/>
        </p:nvSpPr>
        <p:spPr>
          <a:xfrm>
            <a:off x="1" y="3810000"/>
            <a:ext cx="2267743"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67744" y="3786188"/>
            <a:ext cx="3143250" cy="1928812"/>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4788024" y="1921396"/>
            <a:ext cx="3888432" cy="224676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A lo largo de su carrera,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grabó alrededor de 600 canciones, gran parte de ellas siendo algunas de las obras más aclamadas de la historia, pero no escribió ninguna.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shred pattern="rectangle" dir="ou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6156176" cy="5714999"/>
          </a:xfrm>
          <a:prstGeom prst="rect">
            <a:avLst/>
          </a:prstGeom>
          <a:solidFill>
            <a:schemeClr val="bg1">
              <a:alpha val="85000"/>
            </a:schemeClr>
          </a:solidFill>
          <a:ln w="9525">
            <a:noFill/>
            <a:miter lim="800000"/>
            <a:headEnd/>
            <a:tailEnd/>
          </a:ln>
        </p:spPr>
      </p:pic>
      <p:sp>
        <p:nvSpPr>
          <p:cNvPr id="4" name="3 Rectángulo"/>
          <p:cNvSpPr/>
          <p:nvPr/>
        </p:nvSpPr>
        <p:spPr>
          <a:xfrm>
            <a:off x="0" y="0"/>
            <a:ext cx="2987824"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987824" y="0"/>
            <a:ext cx="3816424"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987824"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987824" y="2857500"/>
            <a:ext cx="3816424"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228184" y="1417340"/>
            <a:ext cx="2915816" cy="4093428"/>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Era un gran amante de los animales, tuvo muchas mascotas a lo largo de su vida: caballos, perros y hasta un chimpancé! Sentía pasión por los caballos. Llegó a tener una manada de más de 20 hermosos ejemplares en su establo de </a:t>
            </a:r>
            <a:r>
              <a:rPr lang="es-ES" sz="2000" b="1" i="1" dirty="0" err="1" smtClean="0">
                <a:effectLst>
                  <a:glow rad="101600">
                    <a:srgbClr val="C00000">
                      <a:alpha val="60000"/>
                    </a:srgbClr>
                  </a:glow>
                  <a:outerShdw blurRad="38100" dist="38100" dir="2700000" algn="tl">
                    <a:srgbClr val="000000">
                      <a:alpha val="43137"/>
                    </a:srgbClr>
                  </a:outerShdw>
                </a:effectLst>
              </a:rPr>
              <a:t>Graceland</a:t>
            </a:r>
            <a:r>
              <a:rPr lang="es-ES" sz="2000" b="1" i="1" dirty="0" smtClean="0">
                <a:effectLst>
                  <a:glow rad="101600">
                    <a:srgbClr val="C00000">
                      <a:alpha val="60000"/>
                    </a:srgbClr>
                  </a:glow>
                  <a:outerShdw blurRad="38100" dist="38100" dir="2700000" algn="tl">
                    <a:srgbClr val="000000">
                      <a:alpha val="43137"/>
                    </a:srgbClr>
                  </a:outerShdw>
                </a:effectLst>
              </a:rPr>
              <a:t>. </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doors dir="ver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2" grpId="0" animBg="1"/>
      <p:bldP spid="13" grpId="0" animBg="1"/>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1588"/>
            <a:ext cx="9144000" cy="5713412"/>
          </a:xfrm>
          <a:prstGeom prst="rect">
            <a:avLst/>
          </a:prstGeom>
          <a:solidFill>
            <a:schemeClr val="bg1">
              <a:alpha val="85000"/>
            </a:schemeClr>
          </a:solidFill>
          <a:ln w="9525">
            <a:noFill/>
            <a:miter lim="800000"/>
            <a:headEnd/>
            <a:tailEnd/>
          </a:ln>
        </p:spPr>
      </p:pic>
      <p:sp>
        <p:nvSpPr>
          <p:cNvPr id="4" name="3 Rectángulo"/>
          <p:cNvSpPr/>
          <p:nvPr/>
        </p:nvSpPr>
        <p:spPr>
          <a:xfrm>
            <a:off x="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539552" y="4225652"/>
            <a:ext cx="8208912" cy="1292662"/>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Incómoda relación con </a:t>
            </a:r>
            <a:r>
              <a:rPr lang="es-ES" sz="2400" b="1" i="1" dirty="0" err="1" smtClean="0">
                <a:effectLst>
                  <a:glow rad="101600">
                    <a:srgbClr val="C00000">
                      <a:alpha val="60000"/>
                    </a:srgbClr>
                  </a:glow>
                  <a:outerShdw blurRad="38100" dist="38100" dir="2700000" algn="tl">
                    <a:srgbClr val="000000">
                      <a:alpha val="43137"/>
                    </a:srgbClr>
                  </a:outerShdw>
                </a:effectLst>
              </a:rPr>
              <a:t>The</a:t>
            </a:r>
            <a:r>
              <a:rPr lang="es-ES" sz="2400" b="1" i="1" dirty="0" smtClean="0">
                <a:effectLst>
                  <a:glow rad="101600">
                    <a:srgbClr val="C00000">
                      <a:alpha val="60000"/>
                    </a:srgbClr>
                  </a:glow>
                  <a:outerShdw blurRad="38100" dist="38100" dir="2700000" algn="tl">
                    <a:srgbClr val="000000">
                      <a:alpha val="43137"/>
                    </a:srgbClr>
                  </a:outerShdw>
                </a:effectLst>
              </a:rPr>
              <a:t> Beatles. </a:t>
            </a:r>
            <a:r>
              <a:rPr lang="es-ES" b="1" i="1" dirty="0" smtClean="0">
                <a:effectLst>
                  <a:glow rad="101600">
                    <a:srgbClr val="C00000">
                      <a:alpha val="60000"/>
                    </a:srgbClr>
                  </a:glow>
                  <a:outerShdw blurRad="38100" dist="38100" dir="2700000" algn="tl">
                    <a:srgbClr val="000000">
                      <a:alpha val="43137"/>
                    </a:srgbClr>
                  </a:outerShdw>
                </a:effectLst>
              </a:rPr>
              <a:t>En gran parte de los ’60,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dedicó su carrera al cine, dándole espacio a </a:t>
            </a:r>
            <a:r>
              <a:rPr lang="es-ES" b="1" i="1" dirty="0" err="1" smtClean="0">
                <a:effectLst>
                  <a:glow rad="101600">
                    <a:srgbClr val="C00000">
                      <a:alpha val="60000"/>
                    </a:srgbClr>
                  </a:glow>
                  <a:outerShdw blurRad="38100" dist="38100" dir="2700000" algn="tl">
                    <a:srgbClr val="000000">
                      <a:alpha val="43137"/>
                    </a:srgbClr>
                  </a:outerShdw>
                </a:effectLst>
              </a:rPr>
              <a:t>The</a:t>
            </a:r>
            <a:r>
              <a:rPr lang="es-ES" b="1" i="1" dirty="0" smtClean="0">
                <a:effectLst>
                  <a:glow rad="101600">
                    <a:srgbClr val="C00000">
                      <a:alpha val="60000"/>
                    </a:srgbClr>
                  </a:glow>
                  <a:outerShdw blurRad="38100" dist="38100" dir="2700000" algn="tl">
                    <a:srgbClr val="000000">
                      <a:alpha val="43137"/>
                    </a:srgbClr>
                  </a:outerShdw>
                </a:effectLst>
              </a:rPr>
              <a:t> Beatles para acaparar la atención. Pero la relación entre el Rey del Rock and Roll y el cuarteto de Liverpool no fue cordial.</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doors/>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tretch>
            <a:fillRect/>
          </a:stretch>
        </p:blipFill>
        <p:spPr bwMode="auto">
          <a:xfrm>
            <a:off x="0" y="-382860"/>
            <a:ext cx="9143999" cy="6768752"/>
          </a:xfrm>
          <a:prstGeom prst="rect">
            <a:avLst/>
          </a:prstGeom>
          <a:noFill/>
          <a:ln w="9525">
            <a:noFill/>
            <a:miter lim="800000"/>
            <a:headEnd/>
            <a:tailEnd/>
          </a:ln>
        </p:spPr>
      </p:pic>
      <p:pic>
        <p:nvPicPr>
          <p:cNvPr id="3" name="2 Imagen" descr="1(11).jpg"/>
          <p:cNvPicPr>
            <a:picLocks noGrp="1" noChangeAspect="1"/>
          </p:cNvPicPr>
          <p:nvPr isPhoto="1"/>
        </p:nvPicPr>
        <p:blipFill>
          <a:blip r:embed="rId2" cstate="print"/>
          <a:stretch>
            <a:fillRect/>
          </a:stretch>
        </p:blipFill>
        <p:spPr bwMode="auto">
          <a:xfrm>
            <a:off x="0" y="-382860"/>
            <a:ext cx="9143999" cy="6768752"/>
          </a:xfrm>
          <a:prstGeom prst="rect">
            <a:avLst/>
          </a:prstGeom>
          <a:noFill/>
          <a:ln w="9525">
            <a:noFill/>
            <a:miter lim="800000"/>
            <a:headEnd/>
            <a:tailEnd/>
          </a:ln>
        </p:spPr>
      </p:pic>
      <p:sp>
        <p:nvSpPr>
          <p:cNvPr id="4" name="3 CuadroTexto"/>
          <p:cNvSpPr txBox="1"/>
          <p:nvPr/>
        </p:nvSpPr>
        <p:spPr>
          <a:xfrm>
            <a:off x="539552" y="4081636"/>
            <a:ext cx="8352928"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Le encantaban los coches y las pistolas. Su primer coche fue un Lincoln Cupé de 1941. Cuando empezó a ganar dinero le compró a su madre un </a:t>
            </a:r>
            <a:r>
              <a:rPr lang="es-ES" b="1" i="1" dirty="0" err="1" smtClean="0">
                <a:effectLst>
                  <a:glow rad="101600">
                    <a:srgbClr val="C00000">
                      <a:alpha val="60000"/>
                    </a:srgbClr>
                  </a:glow>
                  <a:outerShdw blurRad="38100" dist="38100" dir="2700000" algn="tl">
                    <a:srgbClr val="000000">
                      <a:alpha val="43137"/>
                    </a:srgbClr>
                  </a:outerShdw>
                </a:effectLst>
              </a:rPr>
              <a:t>Cadillac</a:t>
            </a:r>
            <a:r>
              <a:rPr lang="es-ES" b="1" i="1" dirty="0" smtClean="0">
                <a:effectLst>
                  <a:glow rad="101600">
                    <a:srgbClr val="C00000">
                      <a:alpha val="60000"/>
                    </a:srgbClr>
                  </a:glow>
                  <a:outerShdw blurRad="38100" dist="38100" dir="2700000" algn="tl">
                    <a:srgbClr val="000000">
                      <a:alpha val="43137"/>
                    </a:srgbClr>
                  </a:outerShdw>
                </a:effectLst>
              </a:rPr>
              <a:t> rosa, a pesar de que ella no sabía conducir. Compró más de 100 coches a lo largo de su vida. Cuando los vendedores le veían entrar en los concesionarios se arremolinaban alrededor suyo como locos. </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isInverted="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30.jpg"/>
          <p:cNvPicPr>
            <a:picLocks noGrp="1" noChangeAspect="1"/>
          </p:cNvPicPr>
          <p:nvPr isPhoto="1"/>
        </p:nvPicPr>
        <p:blipFill>
          <a:blip r:embed="rId2" cstate="print"/>
          <a:stretch>
            <a:fillRect/>
          </a:stretch>
        </p:blipFill>
        <p:spPr bwMode="auto">
          <a:xfrm>
            <a:off x="0" y="-166836"/>
            <a:ext cx="9144000" cy="6192688"/>
          </a:xfrm>
          <a:prstGeom prst="rect">
            <a:avLst/>
          </a:prstGeom>
          <a:solidFill>
            <a:schemeClr val="bg1">
              <a:alpha val="85000"/>
            </a:schemeClr>
          </a:solidFill>
          <a:ln w="9525">
            <a:noFill/>
            <a:miter lim="800000"/>
            <a:headEnd/>
            <a:tailEnd/>
          </a:ln>
        </p:spPr>
      </p:pic>
      <p:sp>
        <p:nvSpPr>
          <p:cNvPr id="4" name="3 Rectángulo"/>
          <p:cNvSpPr/>
          <p:nvPr/>
        </p:nvSpPr>
        <p:spPr>
          <a:xfrm>
            <a:off x="0" y="0"/>
            <a:ext cx="3059113"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059113" y="0"/>
            <a:ext cx="309721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156325" y="0"/>
            <a:ext cx="2987675"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3059113" y="2857500"/>
            <a:ext cx="309721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3059113"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156325" y="2857500"/>
            <a:ext cx="2987675"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83568" y="4081636"/>
            <a:ext cx="8136904"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comida preferida de Elvis eran las hamburguesas, su cocinera Mary Jenkins, que trabajó 14 años a su servicio, así lo relataba, según ella: "Comía porciones enormes de hamburguesas, muchas veces envueltas en queso, y de postre le encantaba el pastel de bananas. Para el desayuno solía pedir cuatro huevos, salchichas y panceta".</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dir="r" isInverted="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10" grpId="0" animBg="1"/>
      <p:bldP spid="12" grpId="0" animBg="1"/>
      <p:bldP spid="15" grpId="0" animBg="1"/>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2" name="1 Imagen" descr="SOP_AP_SPANA_SPANENT_CA_USA_SPANLA508_LOS_ANGELES_...__afernandez-uvnlt%40univision.net_9.jpg"/>
          <p:cNvPicPr>
            <a:picLocks noGrp="1" noChangeAspect="1"/>
          </p:cNvPicPr>
          <p:nvPr isPhoto="1"/>
        </p:nvPicPr>
        <p:blipFill>
          <a:blip r:embed="rId2" cstate="print"/>
          <a:stretch>
            <a:fillRect/>
          </a:stretch>
        </p:blipFill>
        <p:spPr bwMode="auto">
          <a:xfrm>
            <a:off x="0" y="0"/>
            <a:ext cx="9143999" cy="5715000"/>
          </a:xfrm>
          <a:prstGeom prst="rect">
            <a:avLst/>
          </a:prstGeom>
          <a:solidFill>
            <a:schemeClr val="bg1">
              <a:alpha val="85000"/>
            </a:schemeClr>
          </a:solidFill>
          <a:ln w="9525">
            <a:noFill/>
            <a:miter lim="800000"/>
            <a:headEnd/>
            <a:tailEnd/>
          </a:ln>
        </p:spPr>
      </p:pic>
      <p:sp>
        <p:nvSpPr>
          <p:cNvPr id="10" name="9 Rectángulo"/>
          <p:cNvSpPr/>
          <p:nvPr/>
        </p:nvSpPr>
        <p:spPr>
          <a:xfrm>
            <a:off x="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457200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899592" y="4585692"/>
            <a:ext cx="741682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Fue el primer artista en tener un jet privado, un </a:t>
            </a:r>
            <a:r>
              <a:rPr lang="es-ES" b="1" i="1" dirty="0" err="1" smtClean="0">
                <a:effectLst>
                  <a:glow rad="101600">
                    <a:srgbClr val="C00000">
                      <a:alpha val="60000"/>
                    </a:srgbClr>
                  </a:glow>
                  <a:outerShdw blurRad="38100" dist="38100" dir="2700000" algn="tl">
                    <a:srgbClr val="000000">
                      <a:alpha val="43137"/>
                    </a:srgbClr>
                  </a:outerShdw>
                </a:effectLst>
              </a:rPr>
              <a:t>Convair</a:t>
            </a:r>
            <a:r>
              <a:rPr lang="es-ES" b="1" i="1" dirty="0" smtClean="0">
                <a:effectLst>
                  <a:glow rad="101600">
                    <a:srgbClr val="C00000">
                      <a:alpha val="60000"/>
                    </a:srgbClr>
                  </a:glow>
                  <a:outerShdw blurRad="38100" dist="38100" dir="2700000" algn="tl">
                    <a:srgbClr val="000000">
                      <a:alpha val="43137"/>
                    </a:srgbClr>
                  </a:outerShdw>
                </a:effectLst>
              </a:rPr>
              <a:t> 880 para 100 pasajeros, con baños y grifería de oro, al que llamó como su hija: "Lisa Marie".</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prism dir="u" isInverted="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2/3*#ppt_w"/>
                                          </p:val>
                                        </p:tav>
                                        <p:tav tm="100000">
                                          <p:val>
                                            <p:strVal val="#ppt_w"/>
                                          </p:val>
                                        </p:tav>
                                      </p:tavLst>
                                    </p:anim>
                                    <p:anim calcmode="lin" valueType="num">
                                      <p:cBhvr>
                                        <p:cTn id="20" dur="3000" fill="hold"/>
                                        <p:tgtEl>
                                          <p:spTgt spid="2"/>
                                        </p:tgtEl>
                                        <p:attrNameLst>
                                          <p:attrName>ppt_h</p:attrName>
                                        </p:attrNameLst>
                                      </p:cBhvr>
                                      <p:tavLst>
                                        <p:tav tm="0">
                                          <p:val>
                                            <p:strVal val="2/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2" cstate="print"/>
          <a:stretch>
            <a:fillRect/>
          </a:stretch>
        </p:blipFill>
        <p:spPr bwMode="auto">
          <a:xfrm>
            <a:off x="-324544" y="0"/>
            <a:ext cx="5256584" cy="5715000"/>
          </a:xfrm>
          <a:prstGeom prst="rect">
            <a:avLst/>
          </a:prstGeom>
          <a:noFill/>
          <a:ln w="9525">
            <a:noFill/>
            <a:miter lim="800000"/>
            <a:headEnd/>
            <a:tailEnd/>
          </a:ln>
        </p:spPr>
      </p:pic>
      <p:pic>
        <p:nvPicPr>
          <p:cNvPr id="5" name="4 Imagen" descr="24C724C07E0C367C957D1B6C4CB42F69E1B3C9B317158_900_900.JPEG"/>
          <p:cNvPicPr>
            <a:picLocks noChangeAspect="1"/>
          </p:cNvPicPr>
          <p:nvPr/>
        </p:nvPicPr>
        <p:blipFill>
          <a:blip r:embed="rId2" cstate="print"/>
          <a:stretch>
            <a:fillRect/>
          </a:stretch>
        </p:blipFill>
        <p:spPr bwMode="auto">
          <a:xfrm>
            <a:off x="-324544" y="0"/>
            <a:ext cx="5256584" cy="5715000"/>
          </a:xfrm>
          <a:prstGeom prst="rect">
            <a:avLst/>
          </a:prstGeom>
          <a:noFill/>
          <a:ln w="9525">
            <a:noFill/>
            <a:miter lim="800000"/>
            <a:headEnd/>
            <a:tailEnd/>
          </a:ln>
        </p:spPr>
      </p:pic>
      <p:sp>
        <p:nvSpPr>
          <p:cNvPr id="6" name="5 CuadroTexto"/>
          <p:cNvSpPr txBox="1"/>
          <p:nvPr/>
        </p:nvSpPr>
        <p:spPr>
          <a:xfrm>
            <a:off x="5076056" y="1201316"/>
            <a:ext cx="3816424" cy="4216539"/>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¡Nos casamos! - 1967.</a:t>
            </a:r>
          </a:p>
          <a:p>
            <a:endParaRPr lang="es-ES" sz="2400" b="1" i="1" dirty="0" smtClean="0">
              <a:effectLst>
                <a:glow rad="101600">
                  <a:srgbClr val="C00000">
                    <a:alpha val="60000"/>
                  </a:srgbClr>
                </a:glow>
                <a:outerShdw blurRad="38100" dist="38100" dir="2700000" algn="tl">
                  <a:srgbClr val="000000">
                    <a:alpha val="43137"/>
                  </a:srgbClr>
                </a:outerShdw>
              </a:effectLst>
            </a:endParaRPr>
          </a:p>
          <a:p>
            <a:r>
              <a:rPr lang="es-ES" sz="2000" b="1" i="1" dirty="0" smtClean="0">
                <a:effectLst>
                  <a:glow rad="101600">
                    <a:srgbClr val="C00000">
                      <a:alpha val="60000"/>
                    </a:srgbClr>
                  </a:glow>
                  <a:outerShdw blurRad="38100" dist="38100" dir="2700000" algn="tl">
                    <a:srgbClr val="000000">
                      <a:alpha val="43137"/>
                    </a:srgbClr>
                  </a:outerShdw>
                </a:effectLst>
              </a:rPr>
              <a:t>En septiembre de 1959, Elvis conoció a Priscilla </a:t>
            </a:r>
            <a:r>
              <a:rPr lang="es-ES" sz="2000" b="1" i="1" dirty="0" err="1" smtClean="0">
                <a:effectLst>
                  <a:glow rad="101600">
                    <a:srgbClr val="C00000">
                      <a:alpha val="60000"/>
                    </a:srgbClr>
                  </a:glow>
                  <a:outerShdw blurRad="38100" dist="38100" dir="2700000" algn="tl">
                    <a:srgbClr val="000000">
                      <a:alpha val="43137"/>
                    </a:srgbClr>
                  </a:outerShdw>
                </a:effectLst>
              </a:rPr>
              <a:t>Beaulieu</a:t>
            </a:r>
            <a:r>
              <a:rPr lang="es-ES" sz="2000" b="1" i="1" dirty="0" smtClean="0">
                <a:effectLst>
                  <a:glow rad="101600">
                    <a:srgbClr val="C00000">
                      <a:alpha val="60000"/>
                    </a:srgbClr>
                  </a:glow>
                  <a:outerShdw blurRad="38100" dist="38100" dir="2700000" algn="tl">
                    <a:srgbClr val="000000">
                      <a:alpha val="43137"/>
                    </a:srgbClr>
                  </a:outerShdw>
                </a:effectLst>
              </a:rPr>
              <a:t>, de 14 años, la hijastra de un capitán de la Fuerza Aérea, cuando ella asistió a una fiesta. Fueron novios hasta que él regresó a Estados Unidos. Años después, el 1º de mayo de 1967, se casaron en el Hotel </a:t>
            </a:r>
            <a:r>
              <a:rPr lang="es-ES" sz="2000" b="1" i="1" dirty="0" err="1" smtClean="0">
                <a:effectLst>
                  <a:glow rad="101600">
                    <a:srgbClr val="C00000">
                      <a:alpha val="60000"/>
                    </a:srgbClr>
                  </a:glow>
                  <a:outerShdw blurRad="38100" dist="38100" dir="2700000" algn="tl">
                    <a:srgbClr val="000000">
                      <a:alpha val="43137"/>
                    </a:srgbClr>
                  </a:outerShdw>
                </a:effectLst>
              </a:rPr>
              <a:t>Aladdín</a:t>
            </a:r>
            <a:r>
              <a:rPr lang="es-ES" sz="2000" b="1" i="1" dirty="0" smtClean="0">
                <a:effectLst>
                  <a:glow rad="101600">
                    <a:srgbClr val="C00000">
                      <a:alpha val="60000"/>
                    </a:srgbClr>
                  </a:glow>
                  <a:outerShdw blurRad="38100" dist="38100" dir="2700000" algn="tl">
                    <a:srgbClr val="000000">
                      <a:alpha val="43137"/>
                    </a:srgbClr>
                  </a:outerShdw>
                </a:effectLst>
              </a:rPr>
              <a:t> en Las Vegas.</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dir="d" isInverted="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2.jpg"/>
          <p:cNvPicPr>
            <a:picLocks noGrp="1" noChangeAspect="1"/>
          </p:cNvPicPr>
          <p:nvPr isPhoto="1"/>
        </p:nvPicPr>
        <p:blipFill>
          <a:blip r:embed="rId2" cstate="print"/>
          <a:stretch>
            <a:fillRect/>
          </a:stretch>
        </p:blipFill>
        <p:spPr bwMode="auto">
          <a:xfrm>
            <a:off x="0" y="-382860"/>
            <a:ext cx="9144000" cy="6696744"/>
          </a:xfrm>
          <a:prstGeom prst="rect">
            <a:avLst/>
          </a:prstGeom>
          <a:solidFill>
            <a:schemeClr val="bg1">
              <a:alpha val="85000"/>
            </a:schemeClr>
          </a:solidFill>
          <a:ln w="9525">
            <a:noFill/>
            <a:miter lim="800000"/>
            <a:headEnd/>
            <a:tailEnd/>
          </a:ln>
        </p:spPr>
      </p:pic>
      <p:sp>
        <p:nvSpPr>
          <p:cNvPr id="5" name="4 Rectángulo"/>
          <p:cNvSpPr/>
          <p:nvPr/>
        </p:nvSpPr>
        <p:spPr>
          <a:xfrm>
            <a:off x="0" y="0"/>
            <a:ext cx="4572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539552" y="4585692"/>
            <a:ext cx="828092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Después viajaron a </a:t>
            </a:r>
            <a:r>
              <a:rPr lang="es-ES" b="1" i="1" dirty="0" err="1" smtClean="0">
                <a:effectLst>
                  <a:glow rad="101600">
                    <a:srgbClr val="C00000">
                      <a:alpha val="60000"/>
                    </a:srgbClr>
                  </a:glow>
                  <a:outerShdw blurRad="38100" dist="38100" dir="2700000" algn="tl">
                    <a:srgbClr val="000000">
                      <a:alpha val="43137"/>
                    </a:srgbClr>
                  </a:outerShdw>
                </a:effectLst>
              </a:rPr>
              <a:t>Graceland</a:t>
            </a:r>
            <a:r>
              <a:rPr lang="es-ES" b="1" i="1" dirty="0" smtClean="0">
                <a:effectLst>
                  <a:glow rad="101600">
                    <a:srgbClr val="C00000">
                      <a:alpha val="60000"/>
                    </a:srgbClr>
                  </a:glow>
                  <a:outerShdw blurRad="38100" dist="38100" dir="2700000" algn="tl">
                    <a:srgbClr val="000000">
                      <a:alpha val="43137"/>
                    </a:srgbClr>
                  </a:outerShdw>
                </a:effectLst>
              </a:rPr>
              <a:t> para una gran recepción que también fue épica, pero en esa noche de bodas parece atinaron porque justo nueve meses más tarde nació la que sería única hija del rey del rock, Lisa Marie.</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drap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284571214446593449._szw1280h1280_.jpg"/>
          <p:cNvPicPr>
            <a:picLocks noGrp="1" noChangeAspect="1"/>
          </p:cNvPicPr>
          <p:nvPr isPhoto="1"/>
        </p:nvPicPr>
        <p:blipFill>
          <a:blip r:embed="rId2" cstate="print"/>
          <a:stretch>
            <a:fillRect/>
          </a:stretch>
        </p:blipFill>
        <p:spPr bwMode="auto">
          <a:xfrm>
            <a:off x="0" y="0"/>
            <a:ext cx="9143999" cy="5715000"/>
          </a:xfrm>
          <a:prstGeom prst="rect">
            <a:avLst/>
          </a:prstGeom>
          <a:solidFill>
            <a:schemeClr val="bg1">
              <a:alpha val="85000"/>
            </a:schemeClr>
          </a:solidFill>
          <a:ln w="9525">
            <a:noFill/>
            <a:miter lim="800000"/>
            <a:headEnd/>
            <a:tailEnd/>
          </a:ln>
        </p:spPr>
      </p:pic>
      <p:sp>
        <p:nvSpPr>
          <p:cNvPr id="7" name="6 Rectángulo"/>
          <p:cNvSpPr/>
          <p:nvPr/>
        </p:nvSpPr>
        <p:spPr>
          <a:xfrm>
            <a:off x="0" y="0"/>
            <a:ext cx="9144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9144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0" y="3810000"/>
            <a:ext cx="9144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67544" y="4369668"/>
            <a:ext cx="820891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Para entonces Elvis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ya tenía un serio problema con las drogas y Priscilla aguantó estoica carros y carretas. "Tardaba dos o tres horas en despertarse y andaba siempre grogui e irritable por las pastillas que tomaba para dormir“.</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15"/>
                                        </p:tgtEl>
                                      </p:cBhvr>
                                    </p:animEffect>
                                    <p:set>
                                      <p:cBhvr>
                                        <p:cTn id="10" dur="1" fill="hold">
                                          <p:stCondLst>
                                            <p:cond delay="2999"/>
                                          </p:stCondLst>
                                        </p:cTn>
                                        <p:tgtEl>
                                          <p:spTgt spid="1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animBg="1"/>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4047344" cy="5715000"/>
          </a:xfrm>
          <a:prstGeom prst="rect">
            <a:avLst/>
          </a:prstGeom>
          <a:solidFill>
            <a:schemeClr val="bg1">
              <a:alpha val="85000"/>
            </a:schemeClr>
          </a:solidFill>
          <a:ln w="9525">
            <a:noFill/>
            <a:miter lim="800000"/>
            <a:headEnd/>
            <a:tailEnd/>
          </a:ln>
        </p:spPr>
      </p:pic>
      <p:sp>
        <p:nvSpPr>
          <p:cNvPr id="8" name="7 Rectángulo"/>
          <p:cNvSpPr/>
          <p:nvPr/>
        </p:nvSpPr>
        <p:spPr>
          <a:xfrm>
            <a:off x="0" y="0"/>
            <a:ext cx="2051720"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051720" y="0"/>
            <a:ext cx="2520280"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499992" y="1417340"/>
            <a:ext cx="4320480" cy="3631763"/>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Retoño de la realeza del rock (1968).</a:t>
            </a:r>
          </a:p>
          <a:p>
            <a:endParaRPr lang="es-ES" sz="2200" b="1" i="1" dirty="0" smtClean="0">
              <a:effectLst>
                <a:outerShdw blurRad="38100" dist="38100" dir="2700000" algn="tl">
                  <a:srgbClr val="000000">
                    <a:alpha val="43137"/>
                  </a:srgbClr>
                </a:outerShdw>
              </a:effectLst>
            </a:endParaRPr>
          </a:p>
          <a:p>
            <a:r>
              <a:rPr lang="es-ES" sz="2000" b="1" i="1" dirty="0" smtClean="0">
                <a:effectLst>
                  <a:glow rad="101600">
                    <a:srgbClr val="C00000">
                      <a:alpha val="60000"/>
                    </a:srgbClr>
                  </a:glow>
                  <a:outerShdw blurRad="38100" dist="38100" dir="2700000" algn="tl">
                    <a:srgbClr val="000000">
                      <a:alpha val="43137"/>
                    </a:srgbClr>
                  </a:outerShdw>
                </a:effectLst>
              </a:rPr>
              <a:t>El 1º de febrero de 1968, exactamente nueve meses después de su boda, los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le dieron la bienvenida a su única hija, Lisa Marie. Elvis fue un padre indulgente y le encantaba comprarle regalos llamativos a su hija. </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ferris dir="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3000"/>
                                        <p:tgtEl>
                                          <p:spTgt spid="2"/>
                                        </p:tgtEl>
                                      </p:cBhvr>
                                    </p:animEffec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RUVIEL-2.jpg"/>
          <p:cNvPicPr>
            <a:picLocks noGrp="1" noChangeAspect="1"/>
          </p:cNvPicPr>
          <p:nvPr isPhoto="1"/>
        </p:nvPicPr>
        <p:blipFill>
          <a:blip r:embed="rId2" cstate="print"/>
          <a:stretch>
            <a:fillRect/>
          </a:stretch>
        </p:blipFill>
        <p:spPr bwMode="auto">
          <a:xfrm>
            <a:off x="0" y="0"/>
            <a:ext cx="9144000" cy="5713413"/>
          </a:xfrm>
          <a:prstGeom prst="rect">
            <a:avLst/>
          </a:prstGeom>
          <a:noFill/>
          <a:ln w="9525">
            <a:noFill/>
            <a:miter lim="800000"/>
            <a:headEnd/>
            <a:tailEnd/>
          </a:ln>
        </p:spPr>
      </p:pic>
      <p:sp>
        <p:nvSpPr>
          <p:cNvPr id="3" name="2 CuadroTexto"/>
          <p:cNvSpPr txBox="1"/>
          <p:nvPr/>
        </p:nvSpPr>
        <p:spPr>
          <a:xfrm>
            <a:off x="683568" y="4657700"/>
            <a:ext cx="799288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Muy pronto empezaron las fiestas con el rey de rock, las juergas hasta bien entrada la madrugada, siempre regadas con mucho alcohol, y los primeros coqueteos con las pastillas y otras drogas.</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ferris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par>
                                <p:cTn id="8" presetID="52"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Scale>
                                      <p:cBhvr>
                                        <p:cTn id="10" dur="3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3000" decel="50000" fill="hold">
                                          <p:stCondLst>
                                            <p:cond delay="0"/>
                                          </p:stCondLst>
                                        </p:cTn>
                                        <p:tgtEl>
                                          <p:spTgt spid="2"/>
                                        </p:tgtEl>
                                        <p:attrNameLst>
                                          <p:attrName>ppt_x</p:attrName>
                                          <p:attrName>ppt_y</p:attrName>
                                        </p:attrNameLst>
                                      </p:cBhvr>
                                    </p:animMotion>
                                    <p:animEffect transition="in" filter="fade">
                                      <p:cBhvr>
                                        <p:cTn id="12" dur="3000"/>
                                        <p:tgtEl>
                                          <p:spTgt spid="2"/>
                                        </p:tgtEl>
                                      </p:cBhvr>
                                    </p:animEffect>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4000" fill="hold"/>
                                        <p:tgtEl>
                                          <p:spTgt spid="2"/>
                                        </p:tgtEl>
                                        <p:attrNameLst>
                                          <p:attrName>ppt_w</p:attrName>
                                        </p:attrNameLst>
                                      </p:cBhvr>
                                      <p:tavLst>
                                        <p:tav tm="0">
                                          <p:val>
                                            <p:strVal val="4/3*#ppt_w"/>
                                          </p:val>
                                        </p:tav>
                                        <p:tav tm="100000">
                                          <p:val>
                                            <p:strVal val="#ppt_w"/>
                                          </p:val>
                                        </p:tav>
                                      </p:tavLst>
                                    </p:anim>
                                    <p:anim calcmode="lin" valueType="num">
                                      <p:cBhvr>
                                        <p:cTn id="16" dur="4000" fill="hold"/>
                                        <p:tgtEl>
                                          <p:spTgt spid="2"/>
                                        </p:tgtEl>
                                        <p:attrNameLst>
                                          <p:attrName>ppt_h</p:attrName>
                                        </p:attrNameLst>
                                      </p:cBhvr>
                                      <p:tavLst>
                                        <p:tav tm="0">
                                          <p:val>
                                            <p:strVal val="4/3*#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1"/>
                                          </p:val>
                                        </p:tav>
                                        <p:tav tm="100000">
                                          <p:val>
                                            <p:strVal val="#ppt_x"/>
                                          </p:val>
                                        </p:tav>
                                      </p:tavLst>
                                    </p:anim>
                                    <p:anim calcmode="lin" valueType="num">
                                      <p:cBhvr>
                                        <p:cTn id="22"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324544" y="0"/>
            <a:ext cx="5688632" cy="5715000"/>
          </a:xfrm>
          <a:prstGeom prst="rect">
            <a:avLst/>
          </a:prstGeom>
          <a:solidFill>
            <a:schemeClr val="bg1">
              <a:alpha val="85000"/>
            </a:schemeClr>
          </a:solidFill>
          <a:ln w="9525">
            <a:noFill/>
            <a:miter lim="800000"/>
            <a:headEnd/>
            <a:tailEnd/>
          </a:ln>
        </p:spPr>
      </p:pic>
      <p:sp>
        <p:nvSpPr>
          <p:cNvPr id="5" name="4 Rectángulo"/>
          <p:cNvSpPr/>
          <p:nvPr/>
        </p:nvSpPr>
        <p:spPr>
          <a:xfrm>
            <a:off x="0" y="1921396"/>
            <a:ext cx="2627784" cy="1904479"/>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627784" y="1849388"/>
            <a:ext cx="3168352" cy="1976437"/>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2627784" cy="1921396"/>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627784" y="0"/>
            <a:ext cx="3168352" cy="1849388"/>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2555776" y="3810000"/>
            <a:ext cx="324036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0" y="3810000"/>
            <a:ext cx="2627784"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5508104" y="1993404"/>
            <a:ext cx="3456384" cy="317009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Elvis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fue en vida inspiración de músicos y bandas que igualmente rompieron esquemas y marcaron historia. John </a:t>
            </a:r>
            <a:r>
              <a:rPr lang="es-ES" sz="2000" b="1" i="1" dirty="0" err="1" smtClean="0">
                <a:effectLst>
                  <a:glow rad="101600">
                    <a:srgbClr val="C00000">
                      <a:alpha val="60000"/>
                    </a:srgbClr>
                  </a:glow>
                  <a:outerShdw blurRad="38100" dist="38100" dir="2700000" algn="tl">
                    <a:srgbClr val="000000">
                      <a:alpha val="43137"/>
                    </a:srgbClr>
                  </a:outerShdw>
                </a:effectLst>
              </a:rPr>
              <a:t>Lennon</a:t>
            </a:r>
            <a:r>
              <a:rPr lang="es-ES" sz="2000" b="1" i="1" dirty="0" smtClean="0">
                <a:effectLst>
                  <a:glow rad="101600">
                    <a:srgbClr val="C00000">
                      <a:alpha val="60000"/>
                    </a:srgbClr>
                  </a:glow>
                  <a:outerShdw blurRad="38100" dist="38100" dir="2700000" algn="tl">
                    <a:srgbClr val="000000">
                      <a:alpha val="43137"/>
                    </a:srgbClr>
                  </a:outerShdw>
                </a:effectLst>
              </a:rPr>
              <a:t> reconoció muchas veces la influencia de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en su determinación musical, también de </a:t>
            </a:r>
            <a:r>
              <a:rPr lang="es-ES" sz="2000" b="1" i="1" dirty="0" err="1" smtClean="0">
                <a:effectLst>
                  <a:glow rad="101600">
                    <a:srgbClr val="C00000">
                      <a:alpha val="60000"/>
                    </a:srgbClr>
                  </a:glow>
                  <a:outerShdw blurRad="38100" dist="38100" dir="2700000" algn="tl">
                    <a:srgbClr val="000000">
                      <a:alpha val="43137"/>
                    </a:srgbClr>
                  </a:outerShdw>
                </a:effectLst>
              </a:rPr>
              <a:t>The</a:t>
            </a:r>
            <a:r>
              <a:rPr lang="es-ES" sz="2000" b="1" i="1" dirty="0" smtClean="0">
                <a:effectLst>
                  <a:glow rad="101600">
                    <a:srgbClr val="C00000">
                      <a:alpha val="60000"/>
                    </a:srgbClr>
                  </a:glow>
                  <a:outerShdw blurRad="38100" dist="38100" dir="2700000" algn="tl">
                    <a:srgbClr val="000000">
                      <a:alpha val="43137"/>
                    </a:srgbClr>
                  </a:outerShdw>
                </a:effectLst>
              </a:rPr>
              <a:t> Beatles.</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conveyor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grpId="0" nodeType="withEffect">
                                  <p:stCondLst>
                                    <p:cond delay="0"/>
                                  </p:stCondLst>
                                  <p:childTnLst>
                                    <p:animEffect transition="out" filter="plus(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6"/>
                                        </p:tgtEl>
                                      </p:cBhvr>
                                    </p:animEffect>
                                    <p:set>
                                      <p:cBhvr>
                                        <p:cTn id="19" dur="1" fill="hold">
                                          <p:stCondLst>
                                            <p:cond delay="2999"/>
                                          </p:stCondLst>
                                        </p:cTn>
                                        <p:tgtEl>
                                          <p:spTgt spid="16"/>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7"/>
                                        </p:tgtEl>
                                      </p:cBhvr>
                                    </p:animEffect>
                                    <p:set>
                                      <p:cBhvr>
                                        <p:cTn id="22" dur="1" fill="hold">
                                          <p:stCondLst>
                                            <p:cond delay="2999"/>
                                          </p:stCondLst>
                                        </p:cTn>
                                        <p:tgtEl>
                                          <p:spTgt spid="17"/>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1"/>
                                          </p:val>
                                        </p:tav>
                                        <p:tav tm="100000">
                                          <p:val>
                                            <p:strVal val="#ppt_x"/>
                                          </p:val>
                                        </p:tav>
                                      </p:tavLst>
                                    </p:anim>
                                    <p:anim calcmode="lin" valueType="num">
                                      <p:cBhvr>
                                        <p:cTn id="3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6" grpId="0" animBg="1"/>
      <p:bldP spid="17" grpId="0" animBg="1"/>
      <p:bldP spid="1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0"/>
            <a:ext cx="4110216" cy="5715000"/>
          </a:xfrm>
          <a:prstGeom prst="rect">
            <a:avLst/>
          </a:prstGeom>
          <a:noFill/>
          <a:ln w="9525">
            <a:noFill/>
            <a:miter lim="800000"/>
            <a:headEnd/>
            <a:tailEnd/>
          </a:ln>
        </p:spPr>
      </p:pic>
      <p:sp>
        <p:nvSpPr>
          <p:cNvPr id="4" name="3 Rectángulo"/>
          <p:cNvSpPr/>
          <p:nvPr/>
        </p:nvSpPr>
        <p:spPr>
          <a:xfrm>
            <a:off x="0" y="0"/>
            <a:ext cx="205172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051720" y="0"/>
            <a:ext cx="2592288"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05172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051720" y="2857500"/>
            <a:ext cx="2592288"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355976" y="1417340"/>
            <a:ext cx="4320480" cy="4093428"/>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a:t>
            </a:r>
            <a:r>
              <a:rPr lang="es-ES" sz="2000" b="1" i="1" dirty="0" err="1" smtClean="0">
                <a:effectLst>
                  <a:glow rad="101600">
                    <a:srgbClr val="C00000">
                      <a:alpha val="60000"/>
                    </a:srgbClr>
                  </a:glow>
                  <a:outerShdw blurRad="38100" dist="38100" dir="2700000" algn="tl">
                    <a:srgbClr val="000000">
                      <a:alpha val="43137"/>
                    </a:srgbClr>
                  </a:outerShdw>
                </a:effectLst>
              </a:rPr>
              <a:t>Crazy</a:t>
            </a:r>
            <a:r>
              <a:rPr lang="es-ES" sz="2000" b="1" i="1" dirty="0" smtClean="0">
                <a:effectLst>
                  <a:glow rad="101600">
                    <a:srgbClr val="C00000">
                      <a:alpha val="60000"/>
                    </a:srgbClr>
                  </a:glow>
                  <a:outerShdw blurRad="38100" dist="38100" dir="2700000" algn="tl">
                    <a:srgbClr val="000000">
                      <a:alpha val="43137"/>
                    </a:srgbClr>
                  </a:outerShdw>
                </a:effectLst>
              </a:rPr>
              <a:t> Little </a:t>
            </a:r>
            <a:r>
              <a:rPr lang="es-ES" sz="2000" b="1" i="1" dirty="0" err="1" smtClean="0">
                <a:effectLst>
                  <a:glow rad="101600">
                    <a:srgbClr val="C00000">
                      <a:alpha val="60000"/>
                    </a:srgbClr>
                  </a:glow>
                  <a:outerShdw blurRad="38100" dist="38100" dir="2700000" algn="tl">
                    <a:srgbClr val="000000">
                      <a:alpha val="43137"/>
                    </a:srgbClr>
                  </a:outerShdw>
                </a:effectLst>
              </a:rPr>
              <a:t>Thing</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Called</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Love</a:t>
            </a:r>
            <a:r>
              <a:rPr lang="es-ES" sz="2000" b="1" i="1" dirty="0" smtClean="0">
                <a:effectLst>
                  <a:glow rad="101600">
                    <a:srgbClr val="C00000">
                      <a:alpha val="60000"/>
                    </a:srgbClr>
                  </a:glow>
                  <a:outerShdw blurRad="38100" dist="38100" dir="2700000" algn="tl">
                    <a:srgbClr val="000000">
                      <a:alpha val="43137"/>
                    </a:srgbClr>
                  </a:outerShdw>
                </a:effectLst>
              </a:rPr>
              <a:t>” fue lanzado por </a:t>
            </a:r>
            <a:r>
              <a:rPr lang="es-ES" sz="2000" b="1" i="1" dirty="0" err="1" smtClean="0">
                <a:effectLst>
                  <a:glow rad="101600">
                    <a:srgbClr val="C00000">
                      <a:alpha val="60000"/>
                    </a:srgbClr>
                  </a:glow>
                  <a:outerShdw blurRad="38100" dist="38100" dir="2700000" algn="tl">
                    <a:srgbClr val="000000">
                      <a:alpha val="43137"/>
                    </a:srgbClr>
                  </a:outerShdw>
                </a:effectLst>
              </a:rPr>
              <a:t>Queen</a:t>
            </a:r>
            <a:r>
              <a:rPr lang="es-ES" sz="2000" b="1" i="1" dirty="0" smtClean="0">
                <a:effectLst>
                  <a:glow rad="101600">
                    <a:srgbClr val="C00000">
                      <a:alpha val="60000"/>
                    </a:srgbClr>
                  </a:glow>
                  <a:outerShdw blurRad="38100" dist="38100" dir="2700000" algn="tl">
                    <a:srgbClr val="000000">
                      <a:alpha val="43137"/>
                    </a:srgbClr>
                  </a:outerShdw>
                </a:effectLst>
              </a:rPr>
              <a:t> en 1979. Durante su composición, </a:t>
            </a:r>
            <a:r>
              <a:rPr lang="es-ES" sz="2000" b="1" i="1" dirty="0" err="1" smtClean="0">
                <a:effectLst>
                  <a:glow rad="101600">
                    <a:srgbClr val="C00000">
                      <a:alpha val="60000"/>
                    </a:srgbClr>
                  </a:glow>
                  <a:outerShdw blurRad="38100" dist="38100" dir="2700000" algn="tl">
                    <a:srgbClr val="000000">
                      <a:alpha val="43137"/>
                    </a:srgbClr>
                  </a:outerShdw>
                </a:effectLst>
              </a:rPr>
              <a:t>Freddie</a:t>
            </a:r>
            <a:r>
              <a:rPr lang="es-ES" sz="2000" b="1" i="1" dirty="0" smtClean="0">
                <a:effectLst>
                  <a:glow rad="101600">
                    <a:srgbClr val="C00000">
                      <a:alpha val="60000"/>
                    </a:srgbClr>
                  </a:glow>
                  <a:outerShdw blurRad="38100" dist="38100" dir="2700000" algn="tl">
                    <a:srgbClr val="000000">
                      <a:alpha val="43137"/>
                    </a:srgbClr>
                  </a:outerShdw>
                </a:effectLst>
              </a:rPr>
              <a:t> Mercury dejó muy claro que era un homenaje al que él mismo llamaba «el rey del rock and roll». A estas grandes figuras se unen Bono, Elton John, Bruce </a:t>
            </a:r>
            <a:r>
              <a:rPr lang="es-ES" sz="2000" b="1" i="1" dirty="0" err="1" smtClean="0">
                <a:effectLst>
                  <a:glow rad="101600">
                    <a:srgbClr val="C00000">
                      <a:alpha val="60000"/>
                    </a:srgbClr>
                  </a:glow>
                  <a:outerShdw blurRad="38100" dist="38100" dir="2700000" algn="tl">
                    <a:srgbClr val="000000">
                      <a:alpha val="43137"/>
                    </a:srgbClr>
                  </a:outerShdw>
                </a:effectLst>
              </a:rPr>
              <a:t>Springsteen</a:t>
            </a:r>
            <a:r>
              <a:rPr lang="es-ES" sz="2000" b="1" i="1" dirty="0" smtClean="0">
                <a:effectLst>
                  <a:glow rad="101600">
                    <a:srgbClr val="C00000">
                      <a:alpha val="60000"/>
                    </a:srgbClr>
                  </a:glow>
                  <a:outerShdw blurRad="38100" dist="38100" dir="2700000" algn="tl">
                    <a:srgbClr val="000000">
                      <a:alpha val="43137"/>
                    </a:srgbClr>
                  </a:outerShdw>
                </a:effectLst>
              </a:rPr>
              <a:t>, Tom </a:t>
            </a:r>
            <a:r>
              <a:rPr lang="es-ES" sz="2000" b="1" i="1" dirty="0" err="1" smtClean="0">
                <a:effectLst>
                  <a:glow rad="101600">
                    <a:srgbClr val="C00000">
                      <a:alpha val="60000"/>
                    </a:srgbClr>
                  </a:glow>
                  <a:outerShdw blurRad="38100" dist="38100" dir="2700000" algn="tl">
                    <a:srgbClr val="000000">
                      <a:alpha val="43137"/>
                    </a:srgbClr>
                  </a:outerShdw>
                </a:effectLst>
              </a:rPr>
              <a:t>Petty</a:t>
            </a:r>
            <a:r>
              <a:rPr lang="es-ES" sz="2000" b="1" i="1" dirty="0" smtClean="0">
                <a:effectLst>
                  <a:glow rad="101600">
                    <a:srgbClr val="C00000">
                      <a:alpha val="60000"/>
                    </a:srgbClr>
                  </a:glow>
                  <a:outerShdw blurRad="38100" dist="38100" dir="2700000" algn="tl">
                    <a:srgbClr val="000000">
                      <a:alpha val="43137"/>
                    </a:srgbClr>
                  </a:outerShdw>
                </a:effectLst>
              </a:rPr>
              <a:t>, David Bowie, por citar algunos, que admitieron la ascendencia de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en sus carreras y canciones.</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1000">
        <p14:conveyor dir="r"/>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6" fill="hold" grpId="0" nodeType="withEffect">
                                  <p:stCondLst>
                                    <p:cond delay="0"/>
                                  </p:stCondLst>
                                  <p:childTnLst>
                                    <p:animEffect transition="out" filter="strips(downRigh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4000"/>
                                        <p:tgtEl>
                                          <p:spTgt spid="15"/>
                                        </p:tgtEl>
                                      </p:cBhvr>
                                    </p:animEffect>
                                    <p:set>
                                      <p:cBhvr>
                                        <p:cTn id="16" dur="1" fill="hold">
                                          <p:stCondLst>
                                            <p:cond delay="3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500" fill="hold"/>
                                        <p:tgtEl>
                                          <p:spTgt spid="2"/>
                                        </p:tgtEl>
                                        <p:attrNameLst>
                                          <p:attrName>ppt_w</p:attrName>
                                        </p:attrNameLst>
                                      </p:cBhvr>
                                      <p:tavLst>
                                        <p:tav tm="0">
                                          <p:val>
                                            <p:strVal val="4/3*#ppt_w"/>
                                          </p:val>
                                        </p:tav>
                                        <p:tav tm="100000">
                                          <p:val>
                                            <p:strVal val="#ppt_w"/>
                                          </p:val>
                                        </p:tav>
                                      </p:tavLst>
                                    </p:anim>
                                    <p:anim calcmode="lin" valueType="num">
                                      <p:cBhvr>
                                        <p:cTn id="20" dur="45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500"/>
                                        <p:tgtEl>
                                          <p:spTgt spid="2"/>
                                        </p:tgtEl>
                                      </p:cBhvr>
                                    </p:animEffect>
                                  </p:childTnLst>
                                </p:cTn>
                              </p:par>
                            </p:childTnLst>
                          </p:cTn>
                        </p:par>
                        <p:par>
                          <p:cTn id="24" fill="hold">
                            <p:stCondLst>
                              <p:cond delay="4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454868"/>
            <a:ext cx="9144000" cy="6552728"/>
          </a:xfrm>
          <a:prstGeom prst="rect">
            <a:avLst/>
          </a:prstGeom>
          <a:solidFill>
            <a:schemeClr val="bg1">
              <a:alpha val="85000"/>
            </a:schemeClr>
          </a:solidFill>
          <a:ln w="9525">
            <a:noFill/>
            <a:miter lim="800000"/>
            <a:headEnd/>
            <a:tailEnd/>
          </a:ln>
        </p:spPr>
      </p:pic>
      <p:sp>
        <p:nvSpPr>
          <p:cNvPr id="4" name="3 Rectángulo"/>
          <p:cNvSpPr/>
          <p:nvPr/>
        </p:nvSpPr>
        <p:spPr>
          <a:xfrm>
            <a:off x="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454868"/>
            <a:ext cx="4572000" cy="3312368"/>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528" y="4081636"/>
            <a:ext cx="8568952"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llamada «Invasión británica», protagonizada por grupos como </a:t>
            </a:r>
            <a:r>
              <a:rPr lang="es-ES" b="1" i="1" dirty="0" err="1" smtClean="0">
                <a:effectLst>
                  <a:glow rad="101600">
                    <a:srgbClr val="C00000">
                      <a:alpha val="60000"/>
                    </a:srgbClr>
                  </a:glow>
                  <a:outerShdw blurRad="38100" dist="38100" dir="2700000" algn="tl">
                    <a:srgbClr val="000000">
                      <a:alpha val="43137"/>
                    </a:srgbClr>
                  </a:outerShdw>
                </a:effectLst>
              </a:rPr>
              <a:t>The</a:t>
            </a:r>
            <a:r>
              <a:rPr lang="es-ES" b="1" i="1" dirty="0" smtClean="0">
                <a:effectLst>
                  <a:glow rad="101600">
                    <a:srgbClr val="C00000">
                      <a:alpha val="60000"/>
                    </a:srgbClr>
                  </a:glow>
                  <a:outerShdw blurRad="38100" dist="38100" dir="2700000" algn="tl">
                    <a:srgbClr val="000000">
                      <a:alpha val="43137"/>
                    </a:srgbClr>
                  </a:outerShdw>
                </a:effectLst>
              </a:rPr>
              <a:t> Beatles y los </a:t>
            </a:r>
            <a:r>
              <a:rPr lang="es-ES" b="1" i="1" dirty="0" err="1" smtClean="0">
                <a:effectLst>
                  <a:glow rad="101600">
                    <a:srgbClr val="C00000">
                      <a:alpha val="60000"/>
                    </a:srgbClr>
                  </a:glow>
                  <a:outerShdw blurRad="38100" dist="38100" dir="2700000" algn="tl">
                    <a:srgbClr val="000000">
                      <a:alpha val="43137"/>
                    </a:srgbClr>
                  </a:outerShdw>
                </a:effectLst>
              </a:rPr>
              <a:t>Rolling</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Stones</a:t>
            </a:r>
            <a:r>
              <a:rPr lang="es-ES" b="1" i="1" dirty="0" smtClean="0">
                <a:effectLst>
                  <a:glow rad="101600">
                    <a:srgbClr val="C00000">
                      <a:alpha val="60000"/>
                    </a:srgbClr>
                  </a:glow>
                  <a:outerShdw blurRad="38100" dist="38100" dir="2700000" algn="tl">
                    <a:srgbClr val="000000">
                      <a:alpha val="43137"/>
                    </a:srgbClr>
                  </a:outerShdw>
                </a:effectLst>
              </a:rPr>
              <a:t>; conllevó cierta erosión en la popularidad del cantante, agravada por una aparente crisis artística que se prolongó hasta 1968, cuando se le ofreció protagonizar un especial televisivo que se convirtió en uno de los mayores éxitos de la historia de la pequeña pantalla.</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14:prism isContent="1"/>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n_fintanmagee_bogota-1.jpg"/>
          <p:cNvPicPr>
            <a:picLocks noGrp="1" noChangeAspect="1"/>
          </p:cNvPicPr>
          <p:nvPr isPhoto="1"/>
        </p:nvPicPr>
        <p:blipFill>
          <a:blip r:embed="rId2" cstate="print"/>
          <a:stretch>
            <a:fillRect/>
          </a:stretch>
        </p:blipFill>
        <p:spPr bwMode="auto">
          <a:xfrm>
            <a:off x="0" y="-310852"/>
            <a:ext cx="9143999" cy="6408712"/>
          </a:xfrm>
          <a:prstGeom prst="rect">
            <a:avLst/>
          </a:prstGeom>
          <a:solidFill>
            <a:schemeClr val="bg1">
              <a:alpha val="85000"/>
            </a:schemeClr>
          </a:solidFill>
          <a:ln w="9525">
            <a:noFill/>
            <a:miter lim="800000"/>
            <a:headEnd/>
            <a:tailEnd/>
          </a:ln>
        </p:spPr>
      </p:pic>
      <p:sp>
        <p:nvSpPr>
          <p:cNvPr id="4" name="3 Rectángulo"/>
          <p:cNvSpPr/>
          <p:nvPr/>
        </p:nvSpPr>
        <p:spPr>
          <a:xfrm>
            <a:off x="0" y="0"/>
            <a:ext cx="2286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286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2857500"/>
            <a:ext cx="2286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251520" y="4225652"/>
            <a:ext cx="8352928" cy="1292662"/>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Elvis y Nixon (1970). </a:t>
            </a:r>
            <a:r>
              <a:rPr lang="es-ES" b="1" i="1" dirty="0" smtClean="0">
                <a:effectLst>
                  <a:glow rad="101600">
                    <a:srgbClr val="C00000">
                      <a:alpha val="60000"/>
                    </a:srgbClr>
                  </a:glow>
                  <a:outerShdw blurRad="38100" dist="38100" dir="2700000" algn="tl">
                    <a:srgbClr val="000000">
                      <a:alpha val="43137"/>
                    </a:srgbClr>
                  </a:outerShdw>
                </a:effectLst>
              </a:rPr>
              <a:t>En diciembre de 1970, mientras viajaba en un avión comercial a Washington D.C., a Elvis se le ocurrió la loca idea de visitar a Richard Nixon en la Casa Blanca, con la esperanza de que el presidente lo nombrara un agente federal independiente. </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r" isContent="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15"/>
                                        </p:tgtEl>
                                      </p:cBhvr>
                                    </p:animEffect>
                                    <p:set>
                                      <p:cBhvr>
                                        <p:cTn id="10" dur="1" fill="hold">
                                          <p:stCondLst>
                                            <p:cond delay="2999"/>
                                          </p:stCondLst>
                                        </p:cTn>
                                        <p:tgtEl>
                                          <p:spTgt spid="1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3000" fill="hold"/>
                                        <p:tgtEl>
                                          <p:spTgt spid="2"/>
                                        </p:tgtEl>
                                        <p:attrNameLst>
                                          <p:attrName>ppt_w</p:attrName>
                                        </p:attrNameLst>
                                      </p:cBhvr>
                                      <p:tavLst>
                                        <p:tav tm="0">
                                          <p:val>
                                            <p:strVal val="4/3*#ppt_w"/>
                                          </p:val>
                                        </p:tav>
                                        <p:tav tm="100000">
                                          <p:val>
                                            <p:strVal val="#ppt_w"/>
                                          </p:val>
                                        </p:tav>
                                      </p:tavLst>
                                    </p:anim>
                                    <p:anim calcmode="lin" valueType="num">
                                      <p:cBhvr>
                                        <p:cTn id="38" dur="3000" fill="hold"/>
                                        <p:tgtEl>
                                          <p:spTgt spid="2"/>
                                        </p:tgtEl>
                                        <p:attrNameLst>
                                          <p:attrName>ppt_h</p:attrName>
                                        </p:attrNameLst>
                                      </p:cBhvr>
                                      <p:tavLst>
                                        <p:tav tm="0">
                                          <p:val>
                                            <p:strVal val="4/3*#ppt_h"/>
                                          </p:val>
                                        </p:tav>
                                        <p:tav tm="100000">
                                          <p:val>
                                            <p:strVal val="#ppt_h"/>
                                          </p:val>
                                        </p:tav>
                                      </p:tavLst>
                                    </p:anim>
                                  </p:childTnLst>
                                </p:cTn>
                              </p:par>
                              <p:par>
                                <p:cTn id="39" presetID="10" presetClass="entr" presetSubtype="0"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3000"/>
                                        <p:tgtEl>
                                          <p:spTgt spid="2"/>
                                        </p:tgtEl>
                                      </p:cBhvr>
                                    </p:animEffect>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anim calcmode="lin" valueType="num">
                                      <p:cBhvr>
                                        <p:cTn id="46" dur="1000" fill="hold"/>
                                        <p:tgtEl>
                                          <p:spTgt spid="16"/>
                                        </p:tgtEl>
                                        <p:attrNameLst>
                                          <p:attrName>ppt_x</p:attrName>
                                        </p:attrNameLst>
                                      </p:cBhvr>
                                      <p:tavLst>
                                        <p:tav tm="0">
                                          <p:val>
                                            <p:strVal val="#ppt_x-.1"/>
                                          </p:val>
                                        </p:tav>
                                        <p:tav tm="100000">
                                          <p:val>
                                            <p:strVal val="#ppt_x"/>
                                          </p:val>
                                        </p:tav>
                                      </p:tavLst>
                                    </p:anim>
                                    <p:anim calcmode="lin" valueType="num">
                                      <p:cBhvr>
                                        <p:cTn id="4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2" grpId="0" animBg="1"/>
      <p:bldP spid="13" grpId="0" animBg="1"/>
      <p:bldP spid="14" grpId="0" animBg="1"/>
      <p:bldP spid="15" grpId="0" animBg="1"/>
      <p:bldP spid="1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85000"/>
            </a:schemeClr>
          </a:solidFill>
          <a:ln w="9525">
            <a:noFill/>
            <a:miter lim="800000"/>
            <a:headEnd/>
            <a:tailEnd/>
          </a:ln>
        </p:spPr>
      </p:pic>
      <p:sp>
        <p:nvSpPr>
          <p:cNvPr id="4" name="3 Rectángulo"/>
          <p:cNvSpPr/>
          <p:nvPr/>
        </p:nvSpPr>
        <p:spPr>
          <a:xfrm>
            <a:off x="0" y="0"/>
            <a:ext cx="2987675"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987675" y="0"/>
            <a:ext cx="3024188" cy="1920875"/>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011863" y="0"/>
            <a:ext cx="3132137"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2987675"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987675" y="1920875"/>
            <a:ext cx="3024188"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011863" y="1905000"/>
            <a:ext cx="3132137"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987675"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987675" y="3810000"/>
            <a:ext cx="3024188"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011863" y="3810000"/>
            <a:ext cx="3132137"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395536" y="4369668"/>
            <a:ext cx="835292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"Que ha llegado el Rey", le dijeron por teléfono a Bud </a:t>
            </a:r>
            <a:r>
              <a:rPr lang="es-ES" b="1" i="1" dirty="0" err="1" smtClean="0">
                <a:effectLst>
                  <a:glow rad="101600">
                    <a:srgbClr val="C00000">
                      <a:alpha val="60000"/>
                    </a:srgbClr>
                  </a:glow>
                  <a:outerShdw blurRad="38100" dist="38100" dir="2700000" algn="tl">
                    <a:srgbClr val="000000">
                      <a:alpha val="43137"/>
                    </a:srgbClr>
                  </a:outerShdw>
                </a:effectLst>
              </a:rPr>
              <a:t>Krogh</a:t>
            </a:r>
            <a:r>
              <a:rPr lang="es-ES" b="1" i="1" dirty="0" smtClean="0">
                <a:effectLst>
                  <a:glow rad="101600">
                    <a:srgbClr val="C00000">
                      <a:alpha val="60000"/>
                    </a:srgbClr>
                  </a:glow>
                  <a:outerShdw blurRad="38100" dist="38100" dir="2700000" algn="tl">
                    <a:srgbClr val="000000">
                      <a:alpha val="43137"/>
                    </a:srgbClr>
                  </a:outerShdw>
                </a:effectLst>
              </a:rPr>
              <a:t>, consejero presidencial y asesor de Nixon. </a:t>
            </a:r>
            <a:r>
              <a:rPr lang="es-ES" b="1" i="1" dirty="0" err="1" smtClean="0">
                <a:effectLst>
                  <a:glow rad="101600">
                    <a:srgbClr val="C00000">
                      <a:alpha val="60000"/>
                    </a:srgbClr>
                  </a:glow>
                  <a:outerShdw blurRad="38100" dist="38100" dir="2700000" algn="tl">
                    <a:srgbClr val="000000">
                      <a:alpha val="43137"/>
                    </a:srgbClr>
                  </a:outerShdw>
                </a:effectLst>
              </a:rPr>
              <a:t>Krogh</a:t>
            </a:r>
            <a:r>
              <a:rPr lang="es-ES" b="1" i="1" dirty="0" smtClean="0">
                <a:effectLst>
                  <a:glow rad="101600">
                    <a:srgbClr val="C00000">
                      <a:alpha val="60000"/>
                    </a:srgbClr>
                  </a:glow>
                  <a:outerShdw blurRad="38100" dist="38100" dir="2700000" algn="tl">
                    <a:srgbClr val="000000">
                      <a:alpha val="43137"/>
                    </a:srgbClr>
                  </a:outerShdw>
                </a:effectLst>
              </a:rPr>
              <a:t> miró la agenda del día y dijo: "Pero si hoy no esperamos a ningún monarca...". "No, no. El Rey del Rock. Está aquí en la puerta", le aclararon.</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u" isContent="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12"/>
                                        </p:tgtEl>
                                      </p:cBhvr>
                                    </p:animEffect>
                                    <p:set>
                                      <p:cBhvr>
                                        <p:cTn id="16" dur="1" fill="hold">
                                          <p:stCondLst>
                                            <p:cond delay="3999"/>
                                          </p:stCondLst>
                                        </p:cTn>
                                        <p:tgtEl>
                                          <p:spTgt spid="12"/>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4000"/>
                                        <p:tgtEl>
                                          <p:spTgt spid="15"/>
                                        </p:tgtEl>
                                      </p:cBhvr>
                                    </p:animEffect>
                                    <p:set>
                                      <p:cBhvr>
                                        <p:cTn id="22" dur="1" fill="hold">
                                          <p:stCondLst>
                                            <p:cond delay="3999"/>
                                          </p:stCondLst>
                                        </p:cTn>
                                        <p:tgtEl>
                                          <p:spTgt spid="15"/>
                                        </p:tgtEl>
                                        <p:attrNameLst>
                                          <p:attrName>style.visibility</p:attrName>
                                        </p:attrNameLst>
                                      </p:cBhvr>
                                      <p:to>
                                        <p:strVal val="hidden"/>
                                      </p:to>
                                    </p:set>
                                  </p:childTnLst>
                                </p:cTn>
                              </p:par>
                              <p:par>
                                <p:cTn id="23" presetID="16" presetClass="exit" presetSubtype="37" fill="hold" grpId="0" nodeType="withEffect">
                                  <p:stCondLst>
                                    <p:cond delay="0"/>
                                  </p:stCondLst>
                                  <p:childTnLst>
                                    <p:animEffect transition="out" filter="barn(outVertical)">
                                      <p:cBhvr>
                                        <p:cTn id="24" dur="4000"/>
                                        <p:tgtEl>
                                          <p:spTgt spid="8"/>
                                        </p:tgtEl>
                                      </p:cBhvr>
                                    </p:animEffect>
                                    <p:set>
                                      <p:cBhvr>
                                        <p:cTn id="25" dur="1" fill="hold">
                                          <p:stCondLst>
                                            <p:cond delay="3999"/>
                                          </p:stCondLst>
                                        </p:cTn>
                                        <p:tgtEl>
                                          <p:spTgt spid="8"/>
                                        </p:tgtEl>
                                        <p:attrNameLst>
                                          <p:attrName>style.visibility</p:attrName>
                                        </p:attrNameLst>
                                      </p:cBhvr>
                                      <p:to>
                                        <p:strVal val="hidden"/>
                                      </p:to>
                                    </p:set>
                                  </p:childTnLst>
                                </p:cTn>
                              </p:par>
                              <p:par>
                                <p:cTn id="26" presetID="16" presetClass="exit" presetSubtype="37" fill="hold" grpId="0" nodeType="withEffect">
                                  <p:stCondLst>
                                    <p:cond delay="0"/>
                                  </p:stCondLst>
                                  <p:childTnLst>
                                    <p:animEffect transition="out" filter="barn(outVertic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16" presetClass="exit" presetSubtype="37" fill="hold" grpId="0" nodeType="withEffect">
                                  <p:stCondLst>
                                    <p:cond delay="0"/>
                                  </p:stCondLst>
                                  <p:childTnLst>
                                    <p:animEffect transition="out" filter="barn(outVertical)">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4/3*#ppt_w"/>
                                          </p:val>
                                        </p:tav>
                                        <p:tav tm="100000">
                                          <p:val>
                                            <p:strVal val="#ppt_w"/>
                                          </p:val>
                                        </p:tav>
                                      </p:tavLst>
                                    </p:anim>
                                    <p:anim calcmode="lin" valueType="num">
                                      <p:cBhvr>
                                        <p:cTn id="35" dur="3000" fill="hold"/>
                                        <p:tgtEl>
                                          <p:spTgt spid="2"/>
                                        </p:tgtEl>
                                        <p:attrNameLst>
                                          <p:attrName>ppt_h</p:attrName>
                                        </p:attrNameLst>
                                      </p:cBhvr>
                                      <p:tavLst>
                                        <p:tav tm="0">
                                          <p:val>
                                            <p:strVal val="4/3*#ppt_h"/>
                                          </p:val>
                                        </p:tav>
                                        <p:tav tm="100000">
                                          <p:val>
                                            <p:strVal val="#ppt_h"/>
                                          </p:val>
                                        </p:tav>
                                      </p:tavLst>
                                    </p:anim>
                                  </p:childTnLst>
                                </p:cTn>
                              </p:par>
                              <p:par>
                                <p:cTn id="36" presetID="10" presetClass="entr" presetSubtype="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3000"/>
                                        <p:tgtEl>
                                          <p:spTgt spid="2"/>
                                        </p:tgtEl>
                                      </p:cBhvr>
                                    </p:animEffect>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1"/>
                                          </p:val>
                                        </p:tav>
                                        <p:tav tm="100000">
                                          <p:val>
                                            <p:strVal val="#ppt_x"/>
                                          </p:val>
                                        </p:tav>
                                      </p:tavLst>
                                    </p:anim>
                                    <p:anim calcmode="lin" valueType="num">
                                      <p:cBhvr>
                                        <p:cTn id="4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10" grpId="0" animBg="1"/>
      <p:bldP spid="11" grpId="0" animBg="1"/>
      <p:bldP spid="12" grpId="0" animBg="1"/>
      <p:bldP spid="13" grpId="0" animBg="1"/>
      <p:bldP spid="15" grpId="0" animBg="1"/>
      <p:bldP spid="1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9143999" cy="5715000"/>
          </a:xfrm>
          <a:prstGeom prst="rect">
            <a:avLst/>
          </a:prstGeom>
          <a:solidFill>
            <a:schemeClr val="bg1">
              <a:alpha val="85000"/>
            </a:schemeClr>
          </a:solidFill>
          <a:ln w="9525">
            <a:noFill/>
            <a:miter lim="800000"/>
            <a:headEnd/>
            <a:tailEnd/>
          </a:ln>
        </p:spPr>
      </p:pic>
      <p:sp>
        <p:nvSpPr>
          <p:cNvPr id="4" name="3 Rectángulo"/>
          <p:cNvSpPr/>
          <p:nvPr/>
        </p:nvSpPr>
        <p:spPr>
          <a:xfrm>
            <a:off x="0" y="0"/>
            <a:ext cx="3059113"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3059113" y="0"/>
            <a:ext cx="3025775"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786063"/>
            <a:ext cx="3059113" cy="2928937"/>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59113" y="2786063"/>
            <a:ext cx="3025775" cy="2928937"/>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084888" y="0"/>
            <a:ext cx="305911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6084888" y="2786063"/>
            <a:ext cx="3059112" cy="2928937"/>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611560" y="4369668"/>
            <a:ext cx="806489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Allí estaba Nixon, con su traje gris oscuro. Y allí entró Elvis, con pantalones ajustados de terciopelo morado, camisa blanca de seda con cuello de pico inmenso por encima de un chaleco corto que dejaba ver el cinturón con su gigantesca hebilla dorada. Y una capa.</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dir="d" isContent="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2/3*#ppt_w"/>
                                          </p:val>
                                        </p:tav>
                                        <p:tav tm="100000">
                                          <p:val>
                                            <p:strVal val="#ppt_w"/>
                                          </p:val>
                                        </p:tav>
                                      </p:tavLst>
                                    </p:anim>
                                    <p:anim calcmode="lin" valueType="num">
                                      <p:cBhvr>
                                        <p:cTn id="20" dur="3000" fill="hold"/>
                                        <p:tgtEl>
                                          <p:spTgt spid="2"/>
                                        </p:tgtEl>
                                        <p:attrNameLst>
                                          <p:attrName>ppt_h</p:attrName>
                                        </p:attrNameLst>
                                      </p:cBhvr>
                                      <p:tavLst>
                                        <p:tav tm="0">
                                          <p:val>
                                            <p:strVal val="2/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par>
                                <p:cTn id="24" presetID="18" presetClass="exit" presetSubtype="12" fill="hold" grpId="0" nodeType="withEffect">
                                  <p:stCondLst>
                                    <p:cond delay="0"/>
                                  </p:stCondLst>
                                  <p:childTnLst>
                                    <p:animEffect transition="out" filter="strips(downLeft)">
                                      <p:cBhvr>
                                        <p:cTn id="25" dur="3000"/>
                                        <p:tgtEl>
                                          <p:spTgt spid="8"/>
                                        </p:tgtEl>
                                      </p:cBhvr>
                                    </p:animEffect>
                                    <p:set>
                                      <p:cBhvr>
                                        <p:cTn id="26" dur="1" fill="hold">
                                          <p:stCondLst>
                                            <p:cond delay="2999"/>
                                          </p:stCondLst>
                                        </p:cTn>
                                        <p:tgtEl>
                                          <p:spTgt spid="8"/>
                                        </p:tgtEl>
                                        <p:attrNameLst>
                                          <p:attrName>style.visibility</p:attrName>
                                        </p:attrNameLst>
                                      </p:cBhvr>
                                      <p:to>
                                        <p:strVal val="hidden"/>
                                      </p:to>
                                    </p:set>
                                  </p:childTnLst>
                                </p:cTn>
                              </p:par>
                              <p:par>
                                <p:cTn id="27" presetID="18" presetClass="exit" presetSubtype="3" fill="hold" grpId="0" nodeType="withEffect">
                                  <p:stCondLst>
                                    <p:cond delay="0"/>
                                  </p:stCondLst>
                                  <p:childTnLst>
                                    <p:animEffect transition="out" filter="strips(upRight)">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2" grpId="0" animBg="1"/>
      <p:bldP spid="13" grpId="0" animBg="1"/>
      <p:bldP spid="8" grpId="0" animBg="1"/>
      <p:bldP spid="9" grpId="0" animBg="1"/>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14.jpg"/>
          <p:cNvPicPr>
            <a:picLocks noChangeAspect="1" noChangeArrowheads="1"/>
          </p:cNvPicPr>
          <p:nvPr/>
        </p:nvPicPr>
        <p:blipFill>
          <a:blip r:embed="rId2" cstate="print"/>
          <a:stretch>
            <a:fillRect/>
          </a:stretch>
        </p:blipFill>
        <p:spPr bwMode="auto">
          <a:xfrm>
            <a:off x="78100" y="-238844"/>
            <a:ext cx="9065899" cy="6408712"/>
          </a:xfrm>
          <a:prstGeom prst="rect">
            <a:avLst/>
          </a:prstGeom>
          <a:solidFill>
            <a:schemeClr val="bg1">
              <a:alpha val="85000"/>
            </a:schemeClr>
          </a:solidFill>
          <a:ln w="9525">
            <a:noFill/>
            <a:miter lim="800000"/>
            <a:headEnd/>
            <a:tailEnd/>
          </a:ln>
        </p:spPr>
      </p:pic>
      <p:sp>
        <p:nvSpPr>
          <p:cNvPr id="3" name="2 Forma libre"/>
          <p:cNvSpPr/>
          <p:nvPr/>
        </p:nvSpPr>
        <p:spPr>
          <a:xfrm rot="16200000" flipV="1">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16200000">
            <a:off x="436612" y="-436612"/>
            <a:ext cx="5715000" cy="6588224"/>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395536" y="4585692"/>
            <a:ext cx="842493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Los informes que conservan los Archivos Nacionales dicen que el artista habló de la mala influencia de los Beatles, que habían ganado tanto dinero en Estados Unidos para luego volverse a Inglaterra y criticar a este país.</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fallOve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ppt_x"/>
                                          </p:val>
                                        </p:tav>
                                      </p:tavLst>
                                    </p:anim>
                                    <p:anim calcmode="lin" valueType="num">
                                      <p:cBhvr additive="base">
                                        <p:cTn id="7" dur="3000"/>
                                        <p:tgtEl>
                                          <p:spTgt spid="3"/>
                                        </p:tgtEl>
                                        <p:attrNameLst>
                                          <p:attrName>ppt_y</p:attrName>
                                        </p:attrNameLst>
                                      </p:cBhvr>
                                      <p:tavLst>
                                        <p:tav tm="0">
                                          <p:val>
                                            <p:strVal val="ppt_y"/>
                                          </p:val>
                                        </p:tav>
                                        <p:tav tm="100000">
                                          <p:val>
                                            <p:strVal val="1+ppt_h/2"/>
                                          </p:val>
                                        </p:tav>
                                      </p:tavLst>
                                    </p:anim>
                                    <p:set>
                                      <p:cBhvr>
                                        <p:cTn id="8" dur="1" fill="hold">
                                          <p:stCondLst>
                                            <p:cond delay="2999"/>
                                          </p:stCondLst>
                                        </p:cTn>
                                        <p:tgtEl>
                                          <p:spTgt spid="3"/>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ppt_x"/>
                                          </p:val>
                                        </p:tav>
                                      </p:tavLst>
                                    </p:anim>
                                    <p:anim calcmode="lin" valueType="num">
                                      <p:cBhvr additive="base">
                                        <p:cTn id="11" dur="3000"/>
                                        <p:tgtEl>
                                          <p:spTgt spid="4"/>
                                        </p:tgtEl>
                                        <p:attrNameLst>
                                          <p:attrName>ppt_y</p:attrName>
                                        </p:attrNameLst>
                                      </p:cBhvr>
                                      <p:tavLst>
                                        <p:tav tm="0">
                                          <p:val>
                                            <p:strVal val="ppt_y"/>
                                          </p:val>
                                        </p:tav>
                                        <p:tav tm="100000">
                                          <p:val>
                                            <p:strVal val="0-ppt_h/2"/>
                                          </p:val>
                                        </p:tav>
                                      </p:tavLst>
                                    </p:anim>
                                    <p:set>
                                      <p:cBhvr>
                                        <p:cTn id="12" dur="1" fill="hold">
                                          <p:stCondLst>
                                            <p:cond delay="2999"/>
                                          </p:stCondLst>
                                        </p:cTn>
                                        <p:tgtEl>
                                          <p:spTgt spid="4"/>
                                        </p:tgtEl>
                                        <p:attrNameLst>
                                          <p:attrName>style.visibility</p:attrName>
                                        </p:attrNameLst>
                                      </p:cBhvr>
                                      <p:to>
                                        <p:strVal val="hidden"/>
                                      </p:to>
                                    </p:set>
                                  </p:childTnLst>
                                </p:cTn>
                              </p:par>
                              <p:par>
                                <p:cTn id="13" presetID="14" presetClass="entr" presetSubtype="5" fill="hold" nodeType="withEffect">
                                  <p:stCondLst>
                                    <p:cond delay="0"/>
                                  </p:stCondLst>
                                  <p:childTnLst>
                                    <p:set>
                                      <p:cBhvr>
                                        <p:cTn id="14" dur="1" fill="hold">
                                          <p:stCondLst>
                                            <p:cond delay="0"/>
                                          </p:stCondLst>
                                        </p:cTn>
                                        <p:tgtEl>
                                          <p:spTgt spid="18434"/>
                                        </p:tgtEl>
                                        <p:attrNameLst>
                                          <p:attrName>style.visibility</p:attrName>
                                        </p:attrNameLst>
                                      </p:cBhvr>
                                      <p:to>
                                        <p:strVal val="visible"/>
                                      </p:to>
                                    </p:set>
                                    <p:animEffect transition="in" filter="randombar(vertical)">
                                      <p:cBhvr>
                                        <p:cTn id="15" dur="3000"/>
                                        <p:tgtEl>
                                          <p:spTgt spid="18434"/>
                                        </p:tgtEl>
                                      </p:cBhvr>
                                    </p:animEffect>
                                  </p:childTnLst>
                                </p:cTn>
                              </p:par>
                              <p:par>
                                <p:cTn id="16" presetID="23" presetClass="entr" presetSubtype="288" fill="hold" nodeType="withEffect">
                                  <p:stCondLst>
                                    <p:cond delay="0"/>
                                  </p:stCondLst>
                                  <p:childTnLst>
                                    <p:set>
                                      <p:cBhvr>
                                        <p:cTn id="17" dur="1" fill="hold">
                                          <p:stCondLst>
                                            <p:cond delay="0"/>
                                          </p:stCondLst>
                                        </p:cTn>
                                        <p:tgtEl>
                                          <p:spTgt spid="18434"/>
                                        </p:tgtEl>
                                        <p:attrNameLst>
                                          <p:attrName>style.visibility</p:attrName>
                                        </p:attrNameLst>
                                      </p:cBhvr>
                                      <p:to>
                                        <p:strVal val="visible"/>
                                      </p:to>
                                    </p:set>
                                    <p:anim calcmode="lin" valueType="num">
                                      <p:cBhvr>
                                        <p:cTn id="18" dur="3000" fill="hold"/>
                                        <p:tgtEl>
                                          <p:spTgt spid="18434"/>
                                        </p:tgtEl>
                                        <p:attrNameLst>
                                          <p:attrName>ppt_w</p:attrName>
                                        </p:attrNameLst>
                                      </p:cBhvr>
                                      <p:tavLst>
                                        <p:tav tm="0">
                                          <p:val>
                                            <p:strVal val="4/3*#ppt_w"/>
                                          </p:val>
                                        </p:tav>
                                        <p:tav tm="100000">
                                          <p:val>
                                            <p:strVal val="#ppt_w"/>
                                          </p:val>
                                        </p:tav>
                                      </p:tavLst>
                                    </p:anim>
                                    <p:anim calcmode="lin" valueType="num">
                                      <p:cBhvr>
                                        <p:cTn id="19" dur="3000" fill="hold"/>
                                        <p:tgtEl>
                                          <p:spTgt spid="18434"/>
                                        </p:tgtEl>
                                        <p:attrNameLst>
                                          <p:attrName>ppt_h</p:attrName>
                                        </p:attrNameLst>
                                      </p:cBhvr>
                                      <p:tavLst>
                                        <p:tav tm="0">
                                          <p:val>
                                            <p:strVal val="4/3*#ppt_h"/>
                                          </p:val>
                                        </p:tav>
                                        <p:tav tm="100000">
                                          <p:val>
                                            <p:strVal val="#ppt_h"/>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cstate="print"/>
          <a:stretch>
            <a:fillRect/>
          </a:stretch>
        </p:blipFill>
        <p:spPr bwMode="auto">
          <a:xfrm>
            <a:off x="0" y="0"/>
            <a:ext cx="4211960" cy="5715000"/>
          </a:xfrm>
          <a:prstGeom prst="rect">
            <a:avLst/>
          </a:prstGeom>
          <a:noFill/>
          <a:ln w="9525">
            <a:noFill/>
            <a:miter lim="800000"/>
            <a:headEnd/>
            <a:tailEnd/>
          </a:ln>
        </p:spPr>
      </p:pic>
      <p:pic>
        <p:nvPicPr>
          <p:cNvPr id="3" name="2 Imagen" descr="1(14).jpg"/>
          <p:cNvPicPr>
            <a:picLocks noGrp="1" noChangeAspect="1"/>
          </p:cNvPicPr>
          <p:nvPr isPhoto="1"/>
        </p:nvPicPr>
        <p:blipFill>
          <a:blip r:embed="rId2" cstate="print"/>
          <a:stretch>
            <a:fillRect/>
          </a:stretch>
        </p:blipFill>
        <p:spPr bwMode="auto">
          <a:xfrm flipH="1">
            <a:off x="0" y="0"/>
            <a:ext cx="4211960" cy="5715000"/>
          </a:xfrm>
          <a:prstGeom prst="rect">
            <a:avLst/>
          </a:prstGeom>
          <a:noFill/>
          <a:ln w="9525">
            <a:noFill/>
            <a:miter lim="800000"/>
            <a:headEnd/>
            <a:tailEnd/>
          </a:ln>
        </p:spPr>
      </p:pic>
      <p:sp>
        <p:nvSpPr>
          <p:cNvPr id="4" name="3 CuadroTexto"/>
          <p:cNvSpPr txBox="1"/>
          <p:nvPr/>
        </p:nvSpPr>
        <p:spPr>
          <a:xfrm>
            <a:off x="4427984" y="1849388"/>
            <a:ext cx="4464496" cy="255454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Hoy, en “Elvis: </a:t>
            </a:r>
            <a:r>
              <a:rPr lang="es-ES" sz="2000" b="1" i="1" dirty="0" err="1" smtClean="0">
                <a:effectLst>
                  <a:glow rad="101600">
                    <a:srgbClr val="C00000">
                      <a:alpha val="60000"/>
                    </a:srgbClr>
                  </a:glow>
                  <a:outerShdw blurRad="38100" dist="38100" dir="2700000" algn="tl">
                    <a:srgbClr val="000000">
                      <a:alpha val="43137"/>
                    </a:srgbClr>
                  </a:outerShdw>
                </a:effectLst>
              </a:rPr>
              <a:t>destined</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to</a:t>
            </a:r>
            <a:r>
              <a:rPr lang="es-ES" sz="2000" b="1" i="1" dirty="0" smtClean="0">
                <a:effectLst>
                  <a:glow rad="101600">
                    <a:srgbClr val="C00000">
                      <a:alpha val="60000"/>
                    </a:srgbClr>
                  </a:glow>
                  <a:outerShdw blurRad="38100" dist="38100" dir="2700000" algn="tl">
                    <a:srgbClr val="000000">
                      <a:alpha val="43137"/>
                    </a:srgbClr>
                  </a:outerShdw>
                </a:effectLst>
              </a:rPr>
              <a:t> die </a:t>
            </a:r>
            <a:r>
              <a:rPr lang="es-ES" sz="2000" b="1" i="1" dirty="0" err="1" smtClean="0">
                <a:effectLst>
                  <a:glow rad="101600">
                    <a:srgbClr val="C00000">
                      <a:alpha val="60000"/>
                    </a:srgbClr>
                  </a:glow>
                  <a:outerShdw blurRad="38100" dist="38100" dir="2700000" algn="tl">
                    <a:srgbClr val="000000">
                      <a:alpha val="43137"/>
                    </a:srgbClr>
                  </a:outerShdw>
                </a:effectLst>
              </a:rPr>
              <a:t>young</a:t>
            </a:r>
            <a:r>
              <a:rPr lang="es-ES" sz="2000" b="1" i="1" dirty="0" smtClean="0">
                <a:effectLst>
                  <a:glow rad="101600">
                    <a:srgbClr val="C00000">
                      <a:alpha val="60000"/>
                    </a:srgbClr>
                  </a:glow>
                  <a:outerShdw blurRad="38100" dist="38100" dir="2700000" algn="tl">
                    <a:srgbClr val="000000">
                      <a:alpha val="43137"/>
                    </a:srgbClr>
                  </a:outerShdw>
                </a:effectLst>
              </a:rPr>
              <a:t>”, su autora advierte que Elvis sufría enfermedades en nueve de los once sistemas corporales. Y que varios de esos procesos que llevaron a la enfermedad estaban presentes desde el momento de nacimiento. </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window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612576" y="0"/>
            <a:ext cx="5844886" cy="5715000"/>
          </a:xfrm>
          <a:prstGeom prst="rect">
            <a:avLst/>
          </a:prstGeom>
          <a:solidFill>
            <a:schemeClr val="bg1">
              <a:alpha val="85000"/>
            </a:schemeClr>
          </a:solidFill>
          <a:ln w="9525">
            <a:noFill/>
            <a:miter lim="800000"/>
            <a:headEnd/>
            <a:tailEnd/>
          </a:ln>
        </p:spPr>
      </p:pic>
      <p:sp>
        <p:nvSpPr>
          <p:cNvPr id="4" name="3 Rectángulo"/>
          <p:cNvSpPr/>
          <p:nvPr/>
        </p:nvSpPr>
        <p:spPr>
          <a:xfrm>
            <a:off x="0" y="0"/>
            <a:ext cx="2483768"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483768" y="0"/>
            <a:ext cx="3024336"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483768"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483768" y="2857500"/>
            <a:ext cx="3024336"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508104" y="1006019"/>
            <a:ext cx="3456384" cy="4708981"/>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«Elvis, reducido a un hombre del rock que murió en su baño por tomar demasiadas pastillas», comentó </a:t>
            </a:r>
            <a:r>
              <a:rPr lang="es-ES" sz="2000" b="1" i="1" dirty="0" err="1" smtClean="0">
                <a:effectLst>
                  <a:glow rad="101600">
                    <a:srgbClr val="C00000">
                      <a:alpha val="60000"/>
                    </a:srgbClr>
                  </a:glow>
                  <a:outerShdw blurRad="38100" dist="38100" dir="2700000" algn="tl">
                    <a:srgbClr val="000000">
                      <a:alpha val="43137"/>
                    </a:srgbClr>
                  </a:outerShdw>
                </a:effectLst>
              </a:rPr>
              <a:t>Hoedel</a:t>
            </a:r>
            <a:r>
              <a:rPr lang="es-ES" sz="2000" b="1" i="1" dirty="0" smtClean="0">
                <a:effectLst>
                  <a:glow rad="101600">
                    <a:srgbClr val="C00000">
                      <a:alpha val="60000"/>
                    </a:srgbClr>
                  </a:glow>
                  <a:outerShdw blurRad="38100" dist="38100" dir="2700000" algn="tl">
                    <a:srgbClr val="000000">
                      <a:alpha val="43137"/>
                    </a:srgbClr>
                  </a:outerShdw>
                </a:effectLst>
              </a:rPr>
              <a:t> a </a:t>
            </a:r>
            <a:r>
              <a:rPr lang="es-ES" sz="2000" b="1" i="1" dirty="0" err="1" smtClean="0">
                <a:effectLst>
                  <a:glow rad="101600">
                    <a:srgbClr val="C00000">
                      <a:alpha val="60000"/>
                    </a:srgbClr>
                  </a:glow>
                  <a:outerShdw blurRad="38100" dist="38100" dir="2700000" algn="tl">
                    <a:srgbClr val="000000">
                      <a:alpha val="43137"/>
                    </a:srgbClr>
                  </a:outerShdw>
                </a:effectLst>
              </a:rPr>
              <a:t>The</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Observer</a:t>
            </a:r>
            <a:r>
              <a:rPr lang="es-ES" sz="2000" b="1" i="1" dirty="0" smtClean="0">
                <a:effectLst>
                  <a:glow rad="101600">
                    <a:srgbClr val="C00000">
                      <a:alpha val="60000"/>
                    </a:srgbClr>
                  </a:glow>
                  <a:outerShdw blurRad="38100" dist="38100" dir="2700000" algn="tl">
                    <a:srgbClr val="000000">
                      <a:alpha val="43137"/>
                    </a:srgbClr>
                  </a:outerShdw>
                </a:effectLst>
              </a:rPr>
              <a:t>. «Eso no es preciso ni suficiente. Elvis era un hombre enfermo que escondía su debilidad para llenar las salas de conciertos. Al examinar sus defectos y problemas de salud, tal vez podamos empezar a ver su humanidad de nuevo».</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isContent="1" isInverted="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4000"/>
                                        <p:tgtEl>
                                          <p:spTgt spid="15"/>
                                        </p:tgtEl>
                                      </p:cBhvr>
                                    </p:animEffect>
                                    <p:set>
                                      <p:cBhvr>
                                        <p:cTn id="16" dur="1" fill="hold">
                                          <p:stCondLst>
                                            <p:cond delay="3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cstate="print"/>
          <a:stretch>
            <a:fillRect/>
          </a:stretch>
        </p:blipFill>
        <p:spPr bwMode="auto">
          <a:xfrm>
            <a:off x="0" y="0"/>
            <a:ext cx="4095686" cy="5715000"/>
          </a:xfrm>
          <a:prstGeom prst="rect">
            <a:avLst/>
          </a:prstGeom>
          <a:solidFill>
            <a:schemeClr val="bg1">
              <a:alpha val="85000"/>
            </a:schemeClr>
          </a:solidFill>
          <a:ln w="9525">
            <a:noFill/>
            <a:miter lim="800000"/>
            <a:headEnd/>
            <a:tailEnd/>
          </a:ln>
        </p:spPr>
      </p:pic>
      <p:sp>
        <p:nvSpPr>
          <p:cNvPr id="4" name="3 Rectángulo"/>
          <p:cNvSpPr/>
          <p:nvPr/>
        </p:nvSpPr>
        <p:spPr>
          <a:xfrm>
            <a:off x="0" y="0"/>
            <a:ext cx="2195736"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195736" y="0"/>
            <a:ext cx="2376264"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427984" y="1849388"/>
            <a:ext cx="4320480" cy="2862322"/>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Los primeros años de la década de 1970, sin embargo, supusieron para Elvis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un nuevo bache creativo, agravado por su adicción a las drogas y la reclusión en su mundo de fantasía particular en que se convirtió su mansión de </a:t>
            </a:r>
            <a:r>
              <a:rPr lang="es-ES" sz="2000" b="1" i="1" dirty="0" err="1" smtClean="0">
                <a:effectLst>
                  <a:glow rad="101600">
                    <a:srgbClr val="C00000">
                      <a:alpha val="60000"/>
                    </a:srgbClr>
                  </a:glow>
                  <a:outerShdw blurRad="38100" dist="38100" dir="2700000" algn="tl">
                    <a:srgbClr val="000000">
                      <a:alpha val="43137"/>
                    </a:srgbClr>
                  </a:outerShdw>
                </a:effectLst>
              </a:rPr>
              <a:t>Graceland</a:t>
            </a:r>
            <a:r>
              <a:rPr lang="es-ES" sz="2000" b="1" i="1" dirty="0" smtClean="0">
                <a:effectLst>
                  <a:glow rad="101600">
                    <a:srgbClr val="C00000">
                      <a:alpha val="60000"/>
                    </a:srgbClr>
                  </a:glow>
                  <a:outerShdw blurRad="38100" dist="38100" dir="2700000" algn="tl">
                    <a:srgbClr val="000000">
                      <a:alpha val="43137"/>
                    </a:srgbClr>
                  </a:outerShdw>
                </a:effectLst>
              </a:rPr>
              <a:t>.</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14:flythrough dir="out"/>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4000"/>
                                        <p:tgtEl>
                                          <p:spTgt spid="2"/>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0"/>
            <a:ext cx="4211960" cy="5715000"/>
          </a:xfrm>
          <a:prstGeom prst="rect">
            <a:avLst/>
          </a:prstGeom>
          <a:solidFill>
            <a:schemeClr val="bg1">
              <a:alpha val="85000"/>
            </a:schemeClr>
          </a:solidFill>
          <a:ln w="9525">
            <a:noFill/>
            <a:miter lim="800000"/>
            <a:headEnd/>
            <a:tailEnd/>
          </a:ln>
        </p:spPr>
      </p:pic>
      <p:sp>
        <p:nvSpPr>
          <p:cNvPr id="5" name="4 Rectángulo"/>
          <p:cNvSpPr/>
          <p:nvPr/>
        </p:nvSpPr>
        <p:spPr>
          <a:xfrm>
            <a:off x="0" y="0"/>
            <a:ext cx="2267744" cy="1976438"/>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95737" y="0"/>
            <a:ext cx="2160240" cy="2016125"/>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1" y="1920875"/>
            <a:ext cx="2267744"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195736" y="1921396"/>
            <a:ext cx="2160239" cy="1978025"/>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2195737" y="3810000"/>
            <a:ext cx="2160240"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1" y="3810000"/>
            <a:ext cx="2267744" cy="190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644008" y="1777380"/>
            <a:ext cx="4104456" cy="224676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En 1973 se divorció de Priscilla </a:t>
            </a:r>
            <a:r>
              <a:rPr lang="es-ES" sz="2000" b="1" i="1" dirty="0" err="1" smtClean="0">
                <a:effectLst>
                  <a:glow rad="101600">
                    <a:srgbClr val="C00000">
                      <a:alpha val="60000"/>
                    </a:srgbClr>
                  </a:glow>
                  <a:outerShdw blurRad="38100" dist="38100" dir="2700000" algn="tl">
                    <a:srgbClr val="000000">
                      <a:alpha val="43137"/>
                    </a:srgbClr>
                  </a:outerShdw>
                </a:effectLst>
              </a:rPr>
              <a:t>Beaulieu</a:t>
            </a:r>
            <a:r>
              <a:rPr lang="es-ES" sz="2000" b="1" i="1" dirty="0" smtClean="0">
                <a:effectLst>
                  <a:glow rad="101600">
                    <a:srgbClr val="C00000">
                      <a:alpha val="60000"/>
                    </a:srgbClr>
                  </a:glow>
                  <a:outerShdw blurRad="38100" dist="38100" dir="2700000" algn="tl">
                    <a:srgbClr val="000000">
                      <a:alpha val="43137"/>
                    </a:srgbClr>
                  </a:outerShdw>
                </a:effectLst>
              </a:rPr>
              <a:t> y su imagen adquirió el tono claramente excesivo que caracterizó sus últimas apariciones: exagerado tupé, sobrepeso y trajes de cuero blanco con pedrería.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lythrough/>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grpId="0" nodeType="withEffect">
                                  <p:stCondLst>
                                    <p:cond delay="0"/>
                                  </p:stCondLst>
                                  <p:childTnLst>
                                    <p:animEffect transition="out" filter="plus(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4000"/>
                                        <p:tgtEl>
                                          <p:spTgt spid="16"/>
                                        </p:tgtEl>
                                      </p:cBhvr>
                                    </p:animEffect>
                                    <p:set>
                                      <p:cBhvr>
                                        <p:cTn id="19" dur="1" fill="hold">
                                          <p:stCondLst>
                                            <p:cond delay="3999"/>
                                          </p:stCondLst>
                                        </p:cTn>
                                        <p:tgtEl>
                                          <p:spTgt spid="16"/>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4000"/>
                                        <p:tgtEl>
                                          <p:spTgt spid="17"/>
                                        </p:tgtEl>
                                      </p:cBhvr>
                                    </p:animEffect>
                                    <p:set>
                                      <p:cBhvr>
                                        <p:cTn id="22" dur="1" fill="hold">
                                          <p:stCondLst>
                                            <p:cond delay="3999"/>
                                          </p:stCondLst>
                                        </p:cTn>
                                        <p:tgtEl>
                                          <p:spTgt spid="17"/>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2/3*#ppt_w"/>
                                          </p:val>
                                        </p:tav>
                                        <p:tav tm="100000">
                                          <p:val>
                                            <p:strVal val="#ppt_w"/>
                                          </p:val>
                                        </p:tav>
                                      </p:tavLst>
                                    </p:anim>
                                    <p:anim calcmode="lin" valueType="num">
                                      <p:cBhvr>
                                        <p:cTn id="26" dur="4000" fill="hold"/>
                                        <p:tgtEl>
                                          <p:spTgt spid="2"/>
                                        </p:tgtEl>
                                        <p:attrNameLst>
                                          <p:attrName>ppt_h</p:attrName>
                                        </p:attrNameLst>
                                      </p:cBhvr>
                                      <p:tavLst>
                                        <p:tav tm="0">
                                          <p:val>
                                            <p:strVal val="2/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6" grpId="0" animBg="1"/>
      <p:bldP spid="17" grpId="0" animBg="1"/>
      <p:bldP spid="1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alltherapy_01.jpg"/>
          <p:cNvPicPr>
            <a:picLocks noGrp="1" noChangeAspect="1"/>
          </p:cNvPicPr>
          <p:nvPr isPhoto="1"/>
        </p:nvPicPr>
        <p:blipFill>
          <a:blip r:embed="rId2" cstate="print"/>
          <a:stretch>
            <a:fillRect/>
          </a:stretch>
        </p:blipFill>
        <p:spPr bwMode="auto">
          <a:xfrm>
            <a:off x="0" y="-454868"/>
            <a:ext cx="9144000" cy="6696744"/>
          </a:xfrm>
          <a:prstGeom prst="rect">
            <a:avLst/>
          </a:prstGeom>
          <a:solidFill>
            <a:schemeClr val="bg1">
              <a:alpha val="85000"/>
            </a:schemeClr>
          </a:solidFill>
          <a:ln w="9525">
            <a:noFill/>
            <a:miter lim="800000"/>
            <a:headEnd/>
            <a:tailEnd/>
          </a:ln>
        </p:spPr>
      </p:pic>
      <p:sp>
        <p:nvSpPr>
          <p:cNvPr id="18" name="17 Rectángulo"/>
          <p:cNvSpPr/>
          <p:nvPr/>
        </p:nvSpPr>
        <p:spPr>
          <a:xfrm>
            <a:off x="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4572000" y="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Rectángulo"/>
          <p:cNvSpPr/>
          <p:nvPr/>
        </p:nvSpPr>
        <p:spPr>
          <a:xfrm>
            <a:off x="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4572000" y="2857500"/>
            <a:ext cx="457200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23528" y="4369668"/>
            <a:ext cx="856895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Rey del Rock and Roll era cinturón negro en karate. Su primer acercamiento a las artes marciales fue mientras realizaba sus deberes militares en Alemania en 1958. Parte de sus habilidades fueron demostradas por el propio músico en varias de sus presentaciones en vivo.</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blinds dir="vert"/>
      </p:transition>
    </mc:Choice>
    <mc:Fallback xmlns="">
      <p:transition spd="slow" advTm="31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16" fill="hold" grpId="0" nodeType="withEffect">
                                  <p:stCondLst>
                                    <p:cond delay="0"/>
                                  </p:stCondLst>
                                  <p:childTnLst>
                                    <p:animEffect transition="out" filter="box(in)">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9"/>
                                        </p:tgtEl>
                                      </p:cBhvr>
                                    </p:animEffect>
                                    <p:set>
                                      <p:cBhvr>
                                        <p:cTn id="10" dur="1" fill="hold">
                                          <p:stCondLst>
                                            <p:cond delay="2999"/>
                                          </p:stCondLst>
                                        </p:cTn>
                                        <p:tgtEl>
                                          <p:spTgt spid="19"/>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26"/>
                                        </p:tgtEl>
                                      </p:cBhvr>
                                    </p:animEffect>
                                    <p:set>
                                      <p:cBhvr>
                                        <p:cTn id="13" dur="1" fill="hold">
                                          <p:stCondLst>
                                            <p:cond delay="2999"/>
                                          </p:stCondLst>
                                        </p:cTn>
                                        <p:tgtEl>
                                          <p:spTgt spid="26"/>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3000"/>
                                        <p:tgtEl>
                                          <p:spTgt spid="27"/>
                                        </p:tgtEl>
                                      </p:cBhvr>
                                    </p:animEffect>
                                    <p:set>
                                      <p:cBhvr>
                                        <p:cTn id="16" dur="1" fill="hold">
                                          <p:stCondLst>
                                            <p:cond delay="2999"/>
                                          </p:stCondLst>
                                        </p:cTn>
                                        <p:tgtEl>
                                          <p:spTgt spid="27"/>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6" grpId="0" animBg="1"/>
      <p:bldP spid="27" grpId="0" animBg="1"/>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9525"/>
            <a:ext cx="4572000" cy="5705475"/>
          </a:xfrm>
          <a:prstGeom prst="rect">
            <a:avLst/>
          </a:prstGeom>
          <a:solidFill>
            <a:schemeClr val="bg1">
              <a:alpha val="85000"/>
            </a:schemeClr>
          </a:solidFill>
          <a:ln w="9525">
            <a:noFill/>
            <a:miter lim="800000"/>
            <a:headEnd/>
            <a:tailEnd/>
          </a:ln>
        </p:spPr>
      </p:pic>
      <p:sp>
        <p:nvSpPr>
          <p:cNvPr id="4" name="3 Rectángulo"/>
          <p:cNvSpPr/>
          <p:nvPr/>
        </p:nvSpPr>
        <p:spPr>
          <a:xfrm>
            <a:off x="0" y="0"/>
            <a:ext cx="233975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339752" y="0"/>
            <a:ext cx="288032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339752"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339752" y="2857500"/>
            <a:ext cx="2880320"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860032" y="1561356"/>
            <a:ext cx="4032448" cy="317009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Su mansión, </a:t>
            </a:r>
            <a:r>
              <a:rPr lang="es-ES" sz="2000" b="1" i="1" dirty="0" err="1" smtClean="0">
                <a:effectLst>
                  <a:glow rad="101600">
                    <a:srgbClr val="C00000">
                      <a:alpha val="60000"/>
                    </a:srgbClr>
                  </a:glow>
                  <a:outerShdw blurRad="38100" dist="38100" dir="2700000" algn="tl">
                    <a:srgbClr val="000000">
                      <a:alpha val="43137"/>
                    </a:srgbClr>
                  </a:outerShdw>
                </a:effectLst>
              </a:rPr>
              <a:t>Graceland</a:t>
            </a:r>
            <a:r>
              <a:rPr lang="es-ES" sz="2000" b="1" i="1" dirty="0" smtClean="0">
                <a:effectLst>
                  <a:glow rad="101600">
                    <a:srgbClr val="C00000">
                      <a:alpha val="60000"/>
                    </a:srgbClr>
                  </a:glow>
                  <a:outerShdw blurRad="38100" dist="38100" dir="2700000" algn="tl">
                    <a:srgbClr val="000000">
                      <a:alpha val="43137"/>
                    </a:srgbClr>
                  </a:outerShdw>
                </a:effectLst>
              </a:rPr>
              <a:t>, es la segunda casa más visitada de Estados Unidos. La primera es la Casa Blanca.</a:t>
            </a:r>
          </a:p>
          <a:p>
            <a:r>
              <a:rPr lang="es-ES" sz="2000" b="1" i="1" dirty="0" smtClean="0">
                <a:effectLst>
                  <a:glow rad="101600">
                    <a:srgbClr val="C00000">
                      <a:alpha val="60000"/>
                    </a:srgbClr>
                  </a:glow>
                  <a:outerShdw blurRad="38100" dist="38100" dir="2700000" algn="tl">
                    <a:srgbClr val="000000">
                      <a:alpha val="43137"/>
                    </a:srgbClr>
                  </a:outerShdw>
                </a:effectLst>
              </a:rPr>
              <a:t/>
            </a:r>
            <a:br>
              <a:rPr lang="es-ES" sz="2000" b="1" i="1" dirty="0" smtClean="0">
                <a:effectLst>
                  <a:glow rad="101600">
                    <a:srgbClr val="C00000">
                      <a:alpha val="60000"/>
                    </a:srgbClr>
                  </a:glow>
                  <a:outerShdw blurRad="38100" dist="38100" dir="2700000" algn="tl">
                    <a:srgbClr val="000000">
                      <a:alpha val="43137"/>
                    </a:srgbClr>
                  </a:outerShdw>
                </a:effectLst>
              </a:rPr>
            </a:br>
            <a:r>
              <a:rPr lang="es-ES" sz="2000" b="1" i="1" dirty="0" smtClean="0">
                <a:effectLst>
                  <a:glow rad="101600">
                    <a:srgbClr val="C00000">
                      <a:alpha val="60000"/>
                    </a:srgbClr>
                  </a:glow>
                  <a:outerShdw blurRad="38100" dist="38100" dir="2700000" algn="tl">
                    <a:srgbClr val="000000">
                      <a:alpha val="43137"/>
                    </a:srgbClr>
                  </a:outerShdw>
                </a:effectLst>
              </a:rPr>
              <a:t>Elvis no recibió derechos de autor de los discos grabados antes de 1973, aunque continuaron vendiéndose millones de copias.</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blinds/>
      </p:transition>
    </mc:Choice>
    <mc:Fallback xmlns="">
      <p:transition spd="slow" advTm="26000">
        <p:blind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 cañon de carro.jpg"/>
          <p:cNvPicPr>
            <a:picLocks noChangeAspect="1"/>
          </p:cNvPicPr>
          <p:nvPr/>
        </p:nvPicPr>
        <p:blipFill>
          <a:blip r:embed="rId2" cstate="print"/>
          <a:stretch>
            <a:fillRect/>
          </a:stretch>
        </p:blipFill>
        <p:spPr bwMode="auto">
          <a:xfrm>
            <a:off x="-177233" y="1895"/>
            <a:ext cx="9498752" cy="5711209"/>
          </a:xfrm>
          <a:prstGeom prst="rect">
            <a:avLst/>
          </a:prstGeom>
          <a:noFill/>
          <a:ln w="9525">
            <a:noFill/>
            <a:miter lim="800000"/>
            <a:headEnd/>
            <a:tailEnd/>
          </a:ln>
        </p:spPr>
      </p:pic>
      <p:pic>
        <p:nvPicPr>
          <p:cNvPr id="5" name="4 Imagen" descr="31 cañon de carro.jpg"/>
          <p:cNvPicPr>
            <a:picLocks noChangeAspect="1"/>
          </p:cNvPicPr>
          <p:nvPr/>
        </p:nvPicPr>
        <p:blipFill>
          <a:blip r:embed="rId2" cstate="print"/>
          <a:stretch>
            <a:fillRect/>
          </a:stretch>
        </p:blipFill>
        <p:spPr bwMode="auto">
          <a:xfrm>
            <a:off x="-180528" y="0"/>
            <a:ext cx="9505056" cy="5715000"/>
          </a:xfrm>
          <a:prstGeom prst="rect">
            <a:avLst/>
          </a:prstGeom>
          <a:noFill/>
          <a:ln w="9525">
            <a:noFill/>
            <a:miter lim="800000"/>
            <a:headEnd/>
            <a:tailEnd/>
          </a:ln>
        </p:spPr>
      </p:pic>
      <p:sp>
        <p:nvSpPr>
          <p:cNvPr id="6" name="5 CuadroTexto"/>
          <p:cNvSpPr txBox="1"/>
          <p:nvPr/>
        </p:nvSpPr>
        <p:spPr>
          <a:xfrm>
            <a:off x="899592" y="4369668"/>
            <a:ext cx="784887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Su controversial vida, llena de talentos y excesos, pasó a la historia. Elvis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cautivó en la década de los sesenta con su música y su particular forma de abordarla y bailarla, y se convirtió en un icono de la cultura urbana del siglo XX.</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wheel spokes="1"/>
      </p:transition>
    </mc:Choice>
    <mc:Fallback xmlns="">
      <p:transition spd="slow" advTm="2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886916"/>
            <a:ext cx="9144000" cy="7128792"/>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tretch>
            <a:fillRect/>
          </a:stretch>
        </p:blipFill>
        <p:spPr bwMode="auto">
          <a:xfrm>
            <a:off x="0" y="-886916"/>
            <a:ext cx="9144000" cy="7128792"/>
          </a:xfrm>
          <a:prstGeom prst="rect">
            <a:avLst/>
          </a:prstGeom>
          <a:noFill/>
          <a:ln w="9525">
            <a:noFill/>
            <a:miter lim="800000"/>
            <a:headEnd/>
            <a:tailEnd/>
          </a:ln>
        </p:spPr>
      </p:pic>
      <p:sp>
        <p:nvSpPr>
          <p:cNvPr id="6" name="5 CuadroTexto"/>
          <p:cNvSpPr txBox="1"/>
          <p:nvPr/>
        </p:nvSpPr>
        <p:spPr>
          <a:xfrm>
            <a:off x="395536" y="4009628"/>
            <a:ext cx="8496944" cy="1569660"/>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      Linda Thompson: su última novia (1972-1976).</a:t>
            </a:r>
          </a:p>
          <a:p>
            <a:r>
              <a:rPr lang="es-ES" b="1" i="1" dirty="0" smtClean="0">
                <a:effectLst>
                  <a:glow rad="101600">
                    <a:srgbClr val="C00000">
                      <a:alpha val="60000"/>
                    </a:srgbClr>
                  </a:glow>
                  <a:outerShdw blurRad="38100" dist="38100" dir="2700000" algn="tl">
                    <a:srgbClr val="000000">
                      <a:alpha val="43137"/>
                    </a:srgbClr>
                  </a:outerShdw>
                </a:effectLst>
              </a:rPr>
              <a:t>Después que Elvis y Priscilla se divorciaron en julio de 1972, Elvis se ennovió con Linda Thompson, una reina de belleza de Memphis que tenía 22 años. Su relación duró cuatro años. Linda hizo el papel de esposa, madre y enfermera de esta estrella, que padecía muchos problemas de salud.</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8000">
        <p14:wheelReverse spokes="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081636"/>
            <a:ext cx="8424936"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"Volveremos a vernos, Dios os bendiga, adiós". Estas son las palabras con las que Elvis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se despide de las dieciocho mil personas que, aquel 26 de junio de 1977 abarrotan el </a:t>
            </a:r>
            <a:r>
              <a:rPr lang="es-ES" b="1" i="1" dirty="0" err="1" smtClean="0">
                <a:effectLst>
                  <a:glow rad="101600">
                    <a:srgbClr val="C00000">
                      <a:alpha val="60000"/>
                    </a:srgbClr>
                  </a:glow>
                  <a:outerShdw blurRad="38100" dist="38100" dir="2700000" algn="tl">
                    <a:srgbClr val="000000">
                      <a:alpha val="43137"/>
                    </a:srgbClr>
                  </a:outerShdw>
                </a:effectLst>
              </a:rPr>
              <a:t>Market</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Square</a:t>
            </a:r>
            <a:r>
              <a:rPr lang="es-ES" b="1" i="1" dirty="0" smtClean="0">
                <a:effectLst>
                  <a:glow rad="101600">
                    <a:srgbClr val="C00000">
                      <a:alpha val="60000"/>
                    </a:srgbClr>
                  </a:glow>
                  <a:outerShdw blurRad="38100" dist="38100" dir="2700000" algn="tl">
                    <a:srgbClr val="000000">
                      <a:alpha val="43137"/>
                    </a:srgbClr>
                  </a:outerShdw>
                </a:effectLst>
              </a:rPr>
              <a:t> Arena de Indianápolis. Lo que nadie puede imaginar es que, a pesar de sus buenos deseos, ese era el último concierto del Rey. </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6000">
        <p:wedge/>
      </p:transition>
    </mc:Choice>
    <mc:Fallback xmlns="">
      <p:transition spd="slow" advTm="3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873724"/>
            <a:ext cx="8496944"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Pocas semanas después, el 16 de agosto, Elvis fallece de una insuficiencia cardiaca en su mansión de </a:t>
            </a:r>
            <a:r>
              <a:rPr lang="es-ES" b="1" i="1" dirty="0" err="1" smtClean="0">
                <a:effectLst>
                  <a:glow rad="101600">
                    <a:srgbClr val="C00000">
                      <a:alpha val="60000"/>
                    </a:srgbClr>
                  </a:glow>
                  <a:outerShdw blurRad="38100" dist="38100" dir="2700000" algn="tl">
                    <a:srgbClr val="000000">
                      <a:alpha val="43137"/>
                    </a:srgbClr>
                  </a:outerShdw>
                </a:effectLst>
              </a:rPr>
              <a:t>Graceland</a:t>
            </a:r>
            <a:r>
              <a:rPr lang="es-ES" b="1" i="1" dirty="0" smtClean="0">
                <a:effectLst>
                  <a:glow rad="101600">
                    <a:srgbClr val="C00000">
                      <a:alpha val="60000"/>
                    </a:srgbClr>
                  </a:glow>
                  <a:outerShdw blurRad="38100" dist="38100" dir="2700000" algn="tl">
                    <a:srgbClr val="000000">
                      <a:alpha val="43137"/>
                    </a:srgbClr>
                  </a:outerShdw>
                </a:effectLst>
              </a:rPr>
              <a:t>. Contaba solo 42 años.</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1000">
        <p15:prstTrans prst="fallOve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9221"/>
                                        </p:tgtEl>
                                      </p:cBhvr>
                                    </p:animEffect>
                                    <p:set>
                                      <p:cBhvr>
                                        <p:cTn id="7" dur="1" fill="hold">
                                          <p:stCondLst>
                                            <p:cond delay="2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4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4000" fill="hold"/>
                                        <p:tgtEl>
                                          <p:spTgt spid="7"/>
                                        </p:tgtEl>
                                        <p:attrNameLst>
                                          <p:attrName>ppt_w</p:attrName>
                                        </p:attrNameLst>
                                      </p:cBhvr>
                                      <p:tavLst>
                                        <p:tav tm="0">
                                          <p:val>
                                            <p:strVal val="2/3*#ppt_w"/>
                                          </p:val>
                                        </p:tav>
                                        <p:tav tm="100000">
                                          <p:val>
                                            <p:strVal val="#ppt_w"/>
                                          </p:val>
                                        </p:tav>
                                      </p:tavLst>
                                    </p:anim>
                                    <p:anim calcmode="lin" valueType="num">
                                      <p:cBhvr>
                                        <p:cTn id="14" dur="4000" fill="hold"/>
                                        <p:tgtEl>
                                          <p:spTgt spid="7"/>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4000"/>
                                        <p:tgtEl>
                                          <p:spTgt spid="7"/>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2 pistolas y trabuc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081636"/>
            <a:ext cx="8496944"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Las paradojas del destino quisieron que Elvis también muriera muy joven (su mamá a los 46 y él a los 42), que su adicción al alcohol y a los fármacos fuese un punto clave en la descompensación de la salud, así como una fuerte depresión que lo dominó. Hasta las fechas se parecieron: Gladys falleció el 14 de agosto y Elvis el 16 de agosto.</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checker/>
      </p:transition>
    </mc:Choice>
    <mc:Fallback xmlns="">
      <p:transition spd="slow" advTm="3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13690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Vernon </a:t>
            </a:r>
            <a:r>
              <a:rPr lang="es-ES" b="1" i="1" dirty="0" err="1" smtClean="0">
                <a:effectLst>
                  <a:glow rad="101600">
                    <a:srgbClr val="C00000">
                      <a:alpha val="60000"/>
                    </a:srgbClr>
                  </a:glow>
                  <a:outerShdw blurRad="38100" dist="38100" dir="2700000" algn="tl">
                    <a:srgbClr val="000000">
                      <a:alpha val="43137"/>
                    </a:srgbClr>
                  </a:outerShdw>
                </a:effectLst>
              </a:rPr>
              <a:t>Presley</a:t>
            </a:r>
            <a:r>
              <a:rPr lang="es-ES" b="1" i="1" dirty="0" smtClean="0">
                <a:effectLst>
                  <a:glow rad="101600">
                    <a:srgbClr val="C00000">
                      <a:alpha val="60000"/>
                    </a:srgbClr>
                  </a:glow>
                  <a:outerShdw blurRad="38100" dist="38100" dir="2700000" algn="tl">
                    <a:srgbClr val="000000">
                      <a:alpha val="43137"/>
                    </a:srgbClr>
                  </a:outerShdw>
                </a:effectLst>
              </a:rPr>
              <a:t> se encargó de que las tumbas de su esposa y su hijo estuviesen juntas. Y desde 1979, cuando él murió a los 63 años, también fue sepultado junto a Gladys y a su hijo. La familia junta, como siempre quiso Elvis.</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checker dir="vert"/>
      </p:transition>
    </mc:Choice>
    <mc:Fallback xmlns="">
      <p:transition spd="slow" advTm="27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2/3*#ppt_w"/>
                                          </p:val>
                                        </p:tav>
                                        <p:tav tm="100000">
                                          <p:val>
                                            <p:strVal val="#ppt_w"/>
                                          </p:val>
                                        </p:tav>
                                      </p:tavLst>
                                    </p:anim>
                                    <p:anim calcmode="lin" valueType="num">
                                      <p:cBhvr>
                                        <p:cTn id="11" dur="4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4000"/>
                                        <p:tgtEl>
                                          <p:spTgt spid="6"/>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if Elvis Presley2.gif"/>
          <p:cNvPicPr>
            <a:picLocks noChangeAspect="1"/>
          </p:cNvPicPr>
          <p:nvPr/>
        </p:nvPicPr>
        <p:blipFill>
          <a:blip r:embed="rId2" cstate="print"/>
          <a:stretch>
            <a:fillRect/>
          </a:stretch>
        </p:blipFill>
        <p:spPr>
          <a:xfrm>
            <a:off x="-1" y="0"/>
            <a:ext cx="9144001" cy="5715000"/>
          </a:xfrm>
          <a:prstGeom prst="rect">
            <a:avLst/>
          </a:prstGeom>
        </p:spPr>
      </p:pic>
      <p:sp>
        <p:nvSpPr>
          <p:cNvPr id="3" name="2 Rectángulo"/>
          <p:cNvSpPr/>
          <p:nvPr/>
        </p:nvSpPr>
        <p:spPr>
          <a:xfrm>
            <a:off x="0" y="0"/>
            <a:ext cx="9144000"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251520" y="841276"/>
            <a:ext cx="8712968" cy="1938992"/>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En el libro de la escritora </a:t>
            </a:r>
            <a:r>
              <a:rPr lang="es-ES" sz="2000" b="1" i="1" dirty="0" err="1" smtClean="0">
                <a:effectLst>
                  <a:glow rad="101600">
                    <a:srgbClr val="C00000">
                      <a:alpha val="60000"/>
                    </a:srgbClr>
                  </a:glow>
                  <a:outerShdw blurRad="38100" dist="38100" dir="2700000" algn="tl">
                    <a:srgbClr val="000000">
                      <a:alpha val="43137"/>
                    </a:srgbClr>
                  </a:outerShdw>
                </a:effectLst>
              </a:rPr>
              <a:t>Hoedel</a:t>
            </a:r>
            <a:r>
              <a:rPr lang="es-ES" sz="2000" b="1" i="1" dirty="0" smtClean="0">
                <a:effectLst>
                  <a:glow rad="101600">
                    <a:srgbClr val="C00000">
                      <a:alpha val="60000"/>
                    </a:srgbClr>
                  </a:glow>
                  <a:outerShdw blurRad="38100" dist="38100" dir="2700000" algn="tl">
                    <a:srgbClr val="000000">
                      <a:alpha val="43137"/>
                    </a:srgbClr>
                  </a:outerShdw>
                </a:effectLst>
              </a:rPr>
              <a:t> destaca que entre las enfermedades atribuidas a los genes de Elvis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estaban la deficiencia de alfa-1-antitripsina, que puede atacar los pulmones y el hígado. Problemas en el colon, una deficiencia inmune e insomnio. Estos trastornos muchas veces  se descartaron como la consecuencia del abuso de medicamentos recetados por el médico George C. </a:t>
            </a:r>
            <a:r>
              <a:rPr lang="es-ES" sz="2000" b="1" i="1" dirty="0" err="1" smtClean="0">
                <a:effectLst>
                  <a:glow rad="101600">
                    <a:srgbClr val="C00000">
                      <a:alpha val="60000"/>
                    </a:srgbClr>
                  </a:glow>
                  <a:outerShdw blurRad="38100" dist="38100" dir="2700000" algn="tl">
                    <a:srgbClr val="000000">
                      <a:alpha val="43137"/>
                    </a:srgbClr>
                  </a:outerShdw>
                </a:effectLst>
              </a:rPr>
              <a:t>Nichopoulos</a:t>
            </a:r>
            <a:r>
              <a:rPr lang="es-ES" sz="2000" b="1" i="1" dirty="0" smtClean="0">
                <a:effectLst>
                  <a:glow rad="101600">
                    <a:srgbClr val="C00000">
                      <a:alpha val="60000"/>
                    </a:srgbClr>
                  </a:glow>
                  <a:outerShdw blurRad="38100" dist="38100" dir="2700000" algn="tl">
                    <a:srgbClr val="000000">
                      <a:alpha val="43137"/>
                    </a:srgbClr>
                  </a:outerShdw>
                </a:effectLst>
              </a:rPr>
              <a:t>.</a:t>
            </a:r>
            <a:endParaRPr lang="es-ES" sz="2000" b="1" i="1" dirty="0">
              <a:effectLst>
                <a:glow rad="101600">
                  <a:srgbClr val="C00000">
                    <a:alpha val="60000"/>
                  </a:srgbClr>
                </a:glow>
                <a:outerShdw blurRad="38100" dist="38100" dir="2700000" algn="tl">
                  <a:srgbClr val="000000">
                    <a:alpha val="43137"/>
                  </a:srgbClr>
                </a:outerShdw>
              </a:effectLst>
            </a:endParaRPr>
          </a:p>
        </p:txBody>
      </p:sp>
      <p:sp>
        <p:nvSpPr>
          <p:cNvPr id="5" name="4 Rectángulo"/>
          <p:cNvSpPr/>
          <p:nvPr/>
        </p:nvSpPr>
        <p:spPr>
          <a:xfrm>
            <a:off x="1475656" y="193204"/>
            <a:ext cx="5400600" cy="584775"/>
          </a:xfrm>
          <a:prstGeom prst="rect">
            <a:avLst/>
          </a:prstGeom>
          <a:noFill/>
        </p:spPr>
        <p:txBody>
          <a:bodyPr wrap="none" lIns="91440" tIns="45720" rIns="91440" bIns="45720">
            <a:prstTxWarp prst="textChevron">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Resumiendo:</a:t>
            </a:r>
            <a:r>
              <a:rPr lang="es-E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endParaRPr lang="es-ES"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5 CuadroTexto"/>
          <p:cNvSpPr txBox="1"/>
          <p:nvPr/>
        </p:nvSpPr>
        <p:spPr>
          <a:xfrm>
            <a:off x="251520" y="3001516"/>
            <a:ext cx="8496944" cy="2554545"/>
          </a:xfrm>
          <a:prstGeom prst="rect">
            <a:avLst/>
          </a:prstGeom>
          <a:noFill/>
        </p:spPr>
        <p:txBody>
          <a:bodyPr wrap="square" rtlCol="0">
            <a:spAutoFit/>
          </a:bodyPr>
          <a:lstStyle/>
          <a:p>
            <a:r>
              <a:rPr lang="es-ES" sz="2000" b="1" i="1" dirty="0" err="1" smtClean="0">
                <a:effectLst>
                  <a:glow rad="101600">
                    <a:srgbClr val="C00000">
                      <a:alpha val="60000"/>
                    </a:srgbClr>
                  </a:glow>
                  <a:outerShdw blurRad="38100" dist="38100" dir="2700000" algn="tl">
                    <a:srgbClr val="000000">
                      <a:alpha val="43137"/>
                    </a:srgbClr>
                  </a:outerShdw>
                </a:effectLst>
              </a:rPr>
              <a:t>Hoedel</a:t>
            </a:r>
            <a:r>
              <a:rPr lang="es-ES" sz="2000" b="1" i="1" dirty="0" smtClean="0">
                <a:effectLst>
                  <a:glow rad="101600">
                    <a:srgbClr val="C00000">
                      <a:alpha val="60000"/>
                    </a:srgbClr>
                  </a:glow>
                  <a:outerShdw blurRad="38100" dist="38100" dir="2700000" algn="tl">
                    <a:srgbClr val="000000">
                      <a:alpha val="43137"/>
                    </a:srgbClr>
                  </a:outerShdw>
                </a:effectLst>
              </a:rPr>
              <a:t> piensa que </a:t>
            </a:r>
            <a:r>
              <a:rPr lang="es-ES" sz="2000" b="1" i="1" dirty="0" err="1" smtClean="0">
                <a:effectLst>
                  <a:glow rad="101600">
                    <a:srgbClr val="C00000">
                      <a:alpha val="60000"/>
                    </a:srgbClr>
                  </a:glow>
                  <a:outerShdw blurRad="38100" dist="38100" dir="2700000" algn="tl">
                    <a:srgbClr val="000000">
                      <a:alpha val="43137"/>
                    </a:srgbClr>
                  </a:outerShdw>
                </a:effectLst>
              </a:rPr>
              <a:t>Presley</a:t>
            </a:r>
            <a:r>
              <a:rPr lang="es-ES" sz="2000" b="1" i="1" dirty="0" smtClean="0">
                <a:effectLst>
                  <a:glow rad="101600">
                    <a:srgbClr val="C00000">
                      <a:alpha val="60000"/>
                    </a:srgbClr>
                  </a:glow>
                  <a:outerShdw blurRad="38100" dist="38100" dir="2700000" algn="tl">
                    <a:srgbClr val="000000">
                      <a:alpha val="43137"/>
                    </a:srgbClr>
                  </a:outerShdw>
                </a:effectLst>
              </a:rPr>
              <a:t> no era un drogadicto que buscaba escapar de la realidad, sino alguien que luchaba por sobrevivir. «La historia de Elvis es vista como una historia de destrucción, pero es una lucha para sobrevivir. </a:t>
            </a:r>
            <a:r>
              <a:rPr lang="es-ES" sz="2000" b="1" i="1" dirty="0" err="1" smtClean="0">
                <a:effectLst>
                  <a:glow rad="101600">
                    <a:srgbClr val="C00000">
                      <a:alpha val="60000"/>
                    </a:srgbClr>
                  </a:glow>
                  <a:outerShdw blurRad="38100" dist="38100" dir="2700000" algn="tl">
                    <a:srgbClr val="000000">
                      <a:alpha val="43137"/>
                    </a:srgbClr>
                  </a:outerShdw>
                </a:effectLst>
              </a:rPr>
              <a:t>Hoedel</a:t>
            </a:r>
            <a:r>
              <a:rPr lang="es-ES" sz="2000" b="1" i="1" dirty="0" smtClean="0">
                <a:effectLst>
                  <a:glow rad="101600">
                    <a:srgbClr val="C00000">
                      <a:alpha val="60000"/>
                    </a:srgbClr>
                  </a:glow>
                  <a:outerShdw blurRad="38100" dist="38100" dir="2700000" algn="tl">
                    <a:srgbClr val="000000">
                      <a:alpha val="43137"/>
                    </a:srgbClr>
                  </a:outerShdw>
                </a:effectLst>
              </a:rPr>
              <a:t> considera que el origen de las dolencias del Rey del Rock tenían su origen en sus abuelos por parte de madre que eran hermanos entre sí y subraya como varios miembros de esta línea familiar materna del artista, entre ellos tres de sus tíos, murieron prematuramente a los 42 años.</a:t>
            </a:r>
          </a:p>
        </p:txBody>
      </p:sp>
    </p:spTree>
  </p:cSld>
  <p:clrMapOvr>
    <a:masterClrMapping/>
  </p:clrMapOvr>
  <mc:AlternateContent xmlns:mc="http://schemas.openxmlformats.org/markup-compatibility/2006" xmlns:p14="http://schemas.microsoft.com/office/powerpoint/2010/main">
    <mc:Choice Requires="p14">
      <p:transition spd="slow" p14:dur="3750" advTm="86000">
        <p14:vortex dir="r"/>
      </p:transition>
    </mc:Choice>
    <mc:Fallback xmlns="">
      <p:transition spd="slow" advTm="8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par>
                          <p:cTn id="13" fill="hold">
                            <p:stCondLst>
                              <p:cond delay="2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36500"/>
                            </p:stCondLst>
                            <p:childTnLst>
                              <p:par>
                                <p:cTn id="20" presetID="40" presetClass="entr" presetSubtype="0" fill="hold" grpId="0" nodeType="after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66" y="0"/>
            <a:ext cx="6119813" cy="913284"/>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Enlazada de Elvis Presley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78851" name="WordArt 3"/>
          <p:cNvSpPr>
            <a:spLocks noChangeArrowheads="1" noChangeShapeType="1" noTextEdit="1"/>
          </p:cNvSpPr>
          <p:nvPr/>
        </p:nvSpPr>
        <p:spPr bwMode="auto">
          <a:xfrm>
            <a:off x="2411760" y="901542"/>
            <a:ext cx="3888432" cy="65933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2954" name="WordArt 10"/>
          <p:cNvSpPr>
            <a:spLocks noChangeArrowheads="1" noChangeShapeType="1" noTextEdit="1"/>
          </p:cNvSpPr>
          <p:nvPr/>
        </p:nvSpPr>
        <p:spPr bwMode="auto">
          <a:xfrm>
            <a:off x="1360736" y="3627636"/>
            <a:ext cx="3600400" cy="57606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Marguerita</a:t>
            </a:r>
            <a:r>
              <a:rPr lang="es-ES" sz="3600" kern="10" dirty="0" smtClean="0">
                <a:ln w="9525">
                  <a:noFill/>
                  <a:round/>
                  <a:headEnd/>
                  <a:tailEnd/>
                </a:ln>
                <a:solidFill>
                  <a:schemeClr val="accent3">
                    <a:lumMod val="60000"/>
                    <a:lumOff val="40000"/>
                  </a:schemeClr>
                </a:solidFill>
                <a:effectLst>
                  <a:prstShdw prst="shdw17" dist="17961" dir="13500000">
                    <a:srgbClr val="385F99"/>
                  </a:prstShdw>
                </a:effectLst>
                <a:latin typeface="High Tower Text"/>
              </a:rPr>
              <a:t>  </a:t>
            </a:r>
            <a:endParaRPr lang="es-ES" sz="3600" kern="10" dirty="0">
              <a:ln w="9525">
                <a:noFill/>
                <a:round/>
                <a:headEnd/>
                <a:tailEnd/>
              </a:ln>
              <a:solidFill>
                <a:schemeClr val="accent3">
                  <a:lumMod val="60000"/>
                  <a:lumOff val="40000"/>
                </a:schemeClr>
              </a:solidFill>
              <a:effectLst>
                <a:prstShdw prst="shdw17" dist="17961" dir="13500000">
                  <a:srgbClr val="385F99"/>
                </a:prstShdw>
              </a:effectLst>
              <a:latin typeface="High Tower Text"/>
            </a:endParaRPr>
          </a:p>
        </p:txBody>
      </p:sp>
      <p:sp>
        <p:nvSpPr>
          <p:cNvPr id="73737" name="WordArt 9"/>
          <p:cNvSpPr>
            <a:spLocks noChangeArrowheads="1" noChangeShapeType="1" noTextEdit="1"/>
          </p:cNvSpPr>
          <p:nvPr/>
        </p:nvSpPr>
        <p:spPr bwMode="auto">
          <a:xfrm>
            <a:off x="1187624" y="2988828"/>
            <a:ext cx="3672408" cy="468052"/>
          </a:xfrm>
          <a:prstGeom prst="rect">
            <a:avLst/>
          </a:prstGeom>
        </p:spPr>
        <p:txBody>
          <a:bodyPr wrap="none" fromWordArt="1">
            <a:prstTxWarp prst="textDeflate">
              <a:avLst>
                <a:gd name="adj" fmla="val 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Charro</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latin typeface="Lucida Bright"/>
              </a:rPr>
              <a:t>  </a:t>
            </a:r>
            <a:endParaRPr lang="es-ES" sz="2800" kern="10" dirty="0">
              <a:ln w="9525">
                <a:noFill/>
                <a:round/>
                <a:headEnd/>
                <a:tailEnd/>
              </a:ln>
              <a:gradFill rotWithShape="0">
                <a:gsLst>
                  <a:gs pos="0">
                    <a:srgbClr val="FFFF00"/>
                  </a:gs>
                  <a:gs pos="100000">
                    <a:srgbClr val="FF9933"/>
                  </a:gs>
                </a:gsLst>
                <a:path path="rect">
                  <a:fillToRect l="50000" t="50000" r="50000" b="50000"/>
                </a:path>
              </a:gradFill>
              <a:latin typeface="Lucida Bright"/>
            </a:endParaRPr>
          </a:p>
        </p:txBody>
      </p:sp>
      <p:sp>
        <p:nvSpPr>
          <p:cNvPr id="8" name="WordArt 10"/>
          <p:cNvSpPr>
            <a:spLocks noChangeArrowheads="1" noChangeShapeType="1" noTextEdit="1"/>
          </p:cNvSpPr>
          <p:nvPr/>
        </p:nvSpPr>
        <p:spPr bwMode="auto">
          <a:xfrm>
            <a:off x="1331640" y="4275731"/>
            <a:ext cx="4248472" cy="576064"/>
          </a:xfrm>
          <a:prstGeom prst="rect">
            <a:avLst/>
          </a:prstGeom>
        </p:spPr>
        <p:txBody>
          <a:bodyPr wrap="none" fromWordArt="1">
            <a:prstTxWarp prst="textPlain">
              <a:avLst>
                <a:gd name="adj" fmla="val 4999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dirty="0" smtClean="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Guadalajara</a:t>
            </a:r>
            <a:r>
              <a:rPr lang="es-ES" sz="3600" kern="10" dirty="0" smtClean="0">
                <a:ln w="9525">
                  <a:noFill/>
                  <a:round/>
                  <a:headEnd/>
                  <a:tailEnd/>
                </a:ln>
                <a:solidFill>
                  <a:schemeClr val="accent3">
                    <a:lumMod val="60000"/>
                    <a:lumOff val="40000"/>
                  </a:schemeClr>
                </a:solidFill>
                <a:latin typeface="High Tower Text"/>
              </a:rPr>
              <a:t>     </a:t>
            </a:r>
            <a:endParaRPr lang="es-ES" sz="3600" kern="10" dirty="0">
              <a:ln w="9525">
                <a:noFill/>
                <a:round/>
                <a:headEnd/>
                <a:tailEnd/>
              </a:ln>
              <a:solidFill>
                <a:schemeClr val="accent3">
                  <a:lumMod val="60000"/>
                  <a:lumOff val="40000"/>
                </a:schemeClr>
              </a:solidFill>
              <a:latin typeface="High Tower Text"/>
            </a:endParaRPr>
          </a:p>
        </p:txBody>
      </p:sp>
      <p:sp>
        <p:nvSpPr>
          <p:cNvPr id="9" name="WordArt 9"/>
          <p:cNvSpPr>
            <a:spLocks noChangeArrowheads="1" noChangeShapeType="1" noTextEdit="1"/>
          </p:cNvSpPr>
          <p:nvPr/>
        </p:nvSpPr>
        <p:spPr bwMode="auto">
          <a:xfrm>
            <a:off x="1331640" y="4966418"/>
            <a:ext cx="3816424" cy="504056"/>
          </a:xfrm>
          <a:prstGeom prst="rect">
            <a:avLst/>
          </a:prstGeom>
        </p:spPr>
        <p:txBody>
          <a:bodyPr wrap="none" fromWordArt="1">
            <a:prstTxWarp prst="textDeflate">
              <a:avLst>
                <a:gd name="adj" fmla="val 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Blue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suede</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Shoes</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latin typeface="Lucida Bright"/>
              </a:rPr>
              <a:t>  </a:t>
            </a:r>
            <a:endParaRPr lang="es-ES" sz="2800" kern="10" dirty="0">
              <a:ln w="9525">
                <a:noFill/>
                <a:round/>
                <a:headEnd/>
                <a:tailEnd/>
              </a:ln>
              <a:gradFill rotWithShape="0">
                <a:gsLst>
                  <a:gs pos="0">
                    <a:srgbClr val="FFFF00"/>
                  </a:gs>
                  <a:gs pos="100000">
                    <a:srgbClr val="FF9933"/>
                  </a:gs>
                </a:gsLst>
                <a:path path="rect">
                  <a:fillToRect l="50000" t="50000" r="50000" b="50000"/>
                </a:path>
              </a:gradFill>
              <a:latin typeface="Lucida Bright"/>
            </a:endParaRPr>
          </a:p>
        </p:txBody>
      </p:sp>
      <p:sp>
        <p:nvSpPr>
          <p:cNvPr id="10" name="WordArt 9"/>
          <p:cNvSpPr>
            <a:spLocks noChangeArrowheads="1" noChangeShapeType="1" noTextEdit="1"/>
          </p:cNvSpPr>
          <p:nvPr/>
        </p:nvSpPr>
        <p:spPr bwMode="auto">
          <a:xfrm>
            <a:off x="1305992" y="2280467"/>
            <a:ext cx="5184576" cy="567308"/>
          </a:xfrm>
          <a:prstGeom prst="rect">
            <a:avLst/>
          </a:prstGeom>
        </p:spPr>
        <p:txBody>
          <a:bodyPr wrap="none" fromWordArt="1">
            <a:prstTxWarp prst="textDeflate">
              <a:avLst>
                <a:gd name="adj" fmla="val 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Song</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That</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Was</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Cut</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From</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latin typeface="Lucida Bright"/>
              </a:rPr>
              <a:t>  </a:t>
            </a:r>
            <a:endParaRPr lang="es-ES" sz="2800" kern="10" dirty="0">
              <a:ln w="9525">
                <a:noFill/>
                <a:round/>
                <a:headEnd/>
                <a:tailEnd/>
              </a:ln>
              <a:gradFill rotWithShape="0">
                <a:gsLst>
                  <a:gs pos="0">
                    <a:srgbClr val="FFFF00"/>
                  </a:gs>
                  <a:gs pos="100000">
                    <a:srgbClr val="FF9933"/>
                  </a:gs>
                </a:gsLst>
                <a:path path="rect">
                  <a:fillToRect l="50000" t="50000" r="50000" b="50000"/>
                </a:path>
              </a:gradFill>
              <a:latin typeface="Lucida Bright"/>
            </a:endParaRPr>
          </a:p>
        </p:txBody>
      </p:sp>
      <p:sp>
        <p:nvSpPr>
          <p:cNvPr id="11" name="WordArt 2"/>
          <p:cNvSpPr>
            <a:spLocks noChangeArrowheads="1" noChangeShapeType="1" noTextEdit="1"/>
          </p:cNvSpPr>
          <p:nvPr/>
        </p:nvSpPr>
        <p:spPr bwMode="auto">
          <a:xfrm>
            <a:off x="1331640" y="1669639"/>
            <a:ext cx="4104446" cy="529376"/>
          </a:xfrm>
          <a:prstGeom prst="rect">
            <a:avLst/>
          </a:prstGeom>
        </p:spPr>
        <p:txBody>
          <a:bodyPr wrap="none" fromWordArt="1">
            <a:prstTxWarp prst="textDeflate">
              <a:avLst>
                <a:gd name="adj" fmla="val 2654"/>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latin typeface="High Tower Text"/>
              </a:rPr>
              <a:t>- Claro de Luna</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17" presetClass="entr" presetSubtype="10" fill="hold" nodeType="afterEffect">
                                  <p:stCondLst>
                                    <p:cond delay="500"/>
                                  </p:stCondLst>
                                  <p:childTnLst>
                                    <p:set>
                                      <p:cBhvr>
                                        <p:cTn id="20" dur="1" fill="hold">
                                          <p:stCondLst>
                                            <p:cond delay="0"/>
                                          </p:stCondLst>
                                        </p:cTn>
                                        <p:tgtEl>
                                          <p:spTgt spid="11"/>
                                        </p:tgtEl>
                                        <p:attrNameLst>
                                          <p:attrName>style.visibility</p:attrName>
                                        </p:attrNameLst>
                                      </p:cBhvr>
                                      <p:to>
                                        <p:strVal val="visible"/>
                                      </p:to>
                                    </p:set>
                                    <p:anim calcmode="lin" valueType="num">
                                      <p:cBhvr>
                                        <p:cTn id="21" dur="2000" fill="hold"/>
                                        <p:tgtEl>
                                          <p:spTgt spid="11"/>
                                        </p:tgtEl>
                                        <p:attrNameLst>
                                          <p:attrName>ppt_w</p:attrName>
                                        </p:attrNameLst>
                                      </p:cBhvr>
                                      <p:tavLst>
                                        <p:tav tm="0">
                                          <p:val>
                                            <p:fltVal val="0"/>
                                          </p:val>
                                        </p:tav>
                                        <p:tav tm="100000">
                                          <p:val>
                                            <p:strVal val="#ppt_w"/>
                                          </p:val>
                                        </p:tav>
                                      </p:tavLst>
                                    </p:anim>
                                    <p:anim calcmode="lin" valueType="num">
                                      <p:cBhvr>
                                        <p:cTn id="22" dur="2000" fill="hold"/>
                                        <p:tgtEl>
                                          <p:spTgt spid="11"/>
                                        </p:tgtEl>
                                        <p:attrNameLst>
                                          <p:attrName>ppt_h</p:attrName>
                                        </p:attrNameLst>
                                      </p:cBhvr>
                                      <p:tavLst>
                                        <p:tav tm="0">
                                          <p:val>
                                            <p:strVal val="#ppt_h"/>
                                          </p:val>
                                        </p:tav>
                                        <p:tav tm="100000">
                                          <p:val>
                                            <p:strVal val="#ppt_h"/>
                                          </p:val>
                                        </p:tav>
                                      </p:tavLst>
                                    </p:anim>
                                  </p:childTnLst>
                                </p:cTn>
                              </p:par>
                            </p:childTnLst>
                          </p:cTn>
                        </p:par>
                        <p:par>
                          <p:cTn id="23" fill="hold">
                            <p:stCondLst>
                              <p:cond delay="7000"/>
                            </p:stCondLst>
                            <p:childTnLst>
                              <p:par>
                                <p:cTn id="24" presetID="2" presetClass="entr" presetSubtype="1" fill="hold" nodeType="afterEffect">
                                  <p:stCondLst>
                                    <p:cond delay="50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ppt_x"/>
                                          </p:val>
                                        </p:tav>
                                        <p:tav tm="100000">
                                          <p:val>
                                            <p:strVal val="#ppt_x"/>
                                          </p:val>
                                        </p:tav>
                                      </p:tavLst>
                                    </p:anim>
                                    <p:anim calcmode="lin" valueType="num">
                                      <p:cBhvr additive="base">
                                        <p:cTn id="27" dur="2000" fill="hold"/>
                                        <p:tgtEl>
                                          <p:spTgt spid="10"/>
                                        </p:tgtEl>
                                        <p:attrNameLst>
                                          <p:attrName>ppt_y</p:attrName>
                                        </p:attrNameLst>
                                      </p:cBhvr>
                                      <p:tavLst>
                                        <p:tav tm="0">
                                          <p:val>
                                            <p:strVal val="0-#ppt_h/2"/>
                                          </p:val>
                                        </p:tav>
                                        <p:tav tm="100000">
                                          <p:val>
                                            <p:strVal val="#ppt_y"/>
                                          </p:val>
                                        </p:tav>
                                      </p:tavLst>
                                    </p:anim>
                                  </p:childTnLst>
                                </p:cTn>
                              </p:par>
                            </p:childTnLst>
                          </p:cTn>
                        </p:par>
                        <p:par>
                          <p:cTn id="28" fill="hold">
                            <p:stCondLst>
                              <p:cond delay="9500"/>
                            </p:stCondLst>
                            <p:childTnLst>
                              <p:par>
                                <p:cTn id="29" presetID="2" presetClass="entr" presetSubtype="1" fill="hold" nodeType="afterEffect">
                                  <p:stCondLst>
                                    <p:cond delay="500"/>
                                  </p:stCondLst>
                                  <p:childTnLst>
                                    <p:set>
                                      <p:cBhvr>
                                        <p:cTn id="30" dur="1" fill="hold">
                                          <p:stCondLst>
                                            <p:cond delay="0"/>
                                          </p:stCondLst>
                                        </p:cTn>
                                        <p:tgtEl>
                                          <p:spTgt spid="73737"/>
                                        </p:tgtEl>
                                        <p:attrNameLst>
                                          <p:attrName>style.visibility</p:attrName>
                                        </p:attrNameLst>
                                      </p:cBhvr>
                                      <p:to>
                                        <p:strVal val="visible"/>
                                      </p:to>
                                    </p:set>
                                    <p:anim calcmode="lin" valueType="num">
                                      <p:cBhvr additive="base">
                                        <p:cTn id="31" dur="2000" fill="hold"/>
                                        <p:tgtEl>
                                          <p:spTgt spid="73737"/>
                                        </p:tgtEl>
                                        <p:attrNameLst>
                                          <p:attrName>ppt_x</p:attrName>
                                        </p:attrNameLst>
                                      </p:cBhvr>
                                      <p:tavLst>
                                        <p:tav tm="0">
                                          <p:val>
                                            <p:strVal val="#ppt_x"/>
                                          </p:val>
                                        </p:tav>
                                        <p:tav tm="100000">
                                          <p:val>
                                            <p:strVal val="#ppt_x"/>
                                          </p:val>
                                        </p:tav>
                                      </p:tavLst>
                                    </p:anim>
                                    <p:anim calcmode="lin" valueType="num">
                                      <p:cBhvr additive="base">
                                        <p:cTn id="32" dur="2000" fill="hold"/>
                                        <p:tgtEl>
                                          <p:spTgt spid="73737"/>
                                        </p:tgtEl>
                                        <p:attrNameLst>
                                          <p:attrName>ppt_y</p:attrName>
                                        </p:attrNameLst>
                                      </p:cBhvr>
                                      <p:tavLst>
                                        <p:tav tm="0">
                                          <p:val>
                                            <p:strVal val="0-#ppt_h/2"/>
                                          </p:val>
                                        </p:tav>
                                        <p:tav tm="100000">
                                          <p:val>
                                            <p:strVal val="#ppt_y"/>
                                          </p:val>
                                        </p:tav>
                                      </p:tavLst>
                                    </p:anim>
                                  </p:childTnLst>
                                </p:cTn>
                              </p:par>
                            </p:childTnLst>
                          </p:cTn>
                        </p:par>
                        <p:par>
                          <p:cTn id="33" fill="hold" nodeType="afterGroup">
                            <p:stCondLst>
                              <p:cond delay="12000"/>
                            </p:stCondLst>
                            <p:childTnLst>
                              <p:par>
                                <p:cTn id="34" presetID="23" presetClass="entr" presetSubtype="16" fill="hold" nodeType="afterEffect">
                                  <p:stCondLst>
                                    <p:cond delay="500"/>
                                  </p:stCondLst>
                                  <p:childTnLst>
                                    <p:set>
                                      <p:cBhvr>
                                        <p:cTn id="35" dur="1" fill="hold">
                                          <p:stCondLst>
                                            <p:cond delay="0"/>
                                          </p:stCondLst>
                                        </p:cTn>
                                        <p:tgtEl>
                                          <p:spTgt spid="82954"/>
                                        </p:tgtEl>
                                        <p:attrNameLst>
                                          <p:attrName>style.visibility</p:attrName>
                                        </p:attrNameLst>
                                      </p:cBhvr>
                                      <p:to>
                                        <p:strVal val="visible"/>
                                      </p:to>
                                    </p:set>
                                    <p:anim calcmode="lin" valueType="num">
                                      <p:cBhvr>
                                        <p:cTn id="36" dur="2000" fill="hold"/>
                                        <p:tgtEl>
                                          <p:spTgt spid="82954"/>
                                        </p:tgtEl>
                                        <p:attrNameLst>
                                          <p:attrName>ppt_w</p:attrName>
                                        </p:attrNameLst>
                                      </p:cBhvr>
                                      <p:tavLst>
                                        <p:tav tm="0">
                                          <p:val>
                                            <p:fltVal val="0"/>
                                          </p:val>
                                        </p:tav>
                                        <p:tav tm="100000">
                                          <p:val>
                                            <p:strVal val="#ppt_w"/>
                                          </p:val>
                                        </p:tav>
                                      </p:tavLst>
                                    </p:anim>
                                    <p:anim calcmode="lin" valueType="num">
                                      <p:cBhvr>
                                        <p:cTn id="37" dur="2000" fill="hold"/>
                                        <p:tgtEl>
                                          <p:spTgt spid="82954"/>
                                        </p:tgtEl>
                                        <p:attrNameLst>
                                          <p:attrName>ppt_h</p:attrName>
                                        </p:attrNameLst>
                                      </p:cBhvr>
                                      <p:tavLst>
                                        <p:tav tm="0">
                                          <p:val>
                                            <p:fltVal val="0"/>
                                          </p:val>
                                        </p:tav>
                                        <p:tav tm="100000">
                                          <p:val>
                                            <p:strVal val="#ppt_h"/>
                                          </p:val>
                                        </p:tav>
                                      </p:tavLst>
                                    </p:anim>
                                  </p:childTnLst>
                                </p:cTn>
                              </p:par>
                            </p:childTnLst>
                          </p:cTn>
                        </p:par>
                        <p:par>
                          <p:cTn id="38" fill="hold" nodeType="afterGroup">
                            <p:stCondLst>
                              <p:cond delay="14500"/>
                            </p:stCondLst>
                            <p:childTnLst>
                              <p:par>
                                <p:cTn id="39" presetID="2" presetClass="entr" presetSubtype="4" fill="hold" nodeType="afterEffect">
                                  <p:stCondLst>
                                    <p:cond delay="50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ppt_x"/>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childTnLst>
                          </p:cTn>
                        </p:par>
                        <p:par>
                          <p:cTn id="43" fill="hold">
                            <p:stCondLst>
                              <p:cond delay="17000"/>
                            </p:stCondLst>
                            <p:childTnLst>
                              <p:par>
                                <p:cTn id="44" presetID="2" presetClass="entr" presetSubtype="4" fill="hold" nodeType="afterEffect">
                                  <p:stCondLst>
                                    <p:cond delay="50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ppt_x"/>
                                          </p:val>
                                        </p:tav>
                                        <p:tav tm="100000">
                                          <p:val>
                                            <p:strVal val="#ppt_x"/>
                                          </p:val>
                                        </p:tav>
                                      </p:tavLst>
                                    </p:anim>
                                    <p:anim calcmode="lin" valueType="num">
                                      <p:cBhvr additive="base">
                                        <p:cTn id="47"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6392231"/>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Technic</Template>
  <TotalTime>0</TotalTime>
  <Words>3493</Words>
  <Application>Microsoft Office PowerPoint</Application>
  <PresentationFormat>Presentación en pantalla (16:10)</PresentationFormat>
  <Paragraphs>118</Paragraphs>
  <Slides>67</Slides>
  <Notes>0</Notes>
  <HiddenSlides>0</HiddenSlides>
  <MMClips>0</MMClips>
  <ScaleCrop>false</ScaleCrop>
  <HeadingPairs>
    <vt:vector size="6" baseType="variant">
      <vt:variant>
        <vt:lpstr>Fuentes usadas</vt:lpstr>
      </vt:variant>
      <vt:variant>
        <vt:i4>11</vt:i4>
      </vt:variant>
      <vt:variant>
        <vt:lpstr>Tema</vt:lpstr>
      </vt:variant>
      <vt:variant>
        <vt:i4>2</vt:i4>
      </vt:variant>
      <vt:variant>
        <vt:lpstr>Títulos de diapositiva</vt:lpstr>
      </vt:variant>
      <vt:variant>
        <vt:i4>67</vt:i4>
      </vt:variant>
    </vt:vector>
  </HeadingPairs>
  <TitlesOfParts>
    <vt:vector size="80" baseType="lpstr">
      <vt:lpstr>Arial</vt:lpstr>
      <vt:lpstr>Arial Black</vt:lpstr>
      <vt:lpstr>Consolas</vt:lpstr>
      <vt:lpstr>Corbel</vt:lpstr>
      <vt:lpstr>High Tower Text</vt:lpstr>
      <vt:lpstr>Kristen ITC</vt:lpstr>
      <vt:lpstr>Lucida Bright</vt:lpstr>
      <vt:lpstr>Times New Roman</vt:lpstr>
      <vt:lpstr>Wingdings</vt:lpstr>
      <vt:lpstr>Wingdings 2</vt:lpstr>
      <vt:lpstr>Wingdings 3</vt:lpstr>
      <vt:lpstr>Metro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183</cp:revision>
  <dcterms:created xsi:type="dcterms:W3CDTF">2016-11-02T23:46:46Z</dcterms:created>
  <dcterms:modified xsi:type="dcterms:W3CDTF">2024-04-13T22:09:05Z</dcterms:modified>
</cp:coreProperties>
</file>